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11.jpg" ContentType="image/jpeg"/>
  <Override PartName="/ppt/media/image12.jpg" ContentType="image/jpeg"/>
  <Override PartName="/ppt/media/image13.jpg" ContentType="image/jpeg"/>
  <Override PartName="/ppt/media/image14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18.jpg" ContentType="image/jpeg"/>
  <Override PartName="/ppt/media/image19.jpg" ContentType="image/jpeg"/>
  <Override PartName="/ppt/media/image20.jpg" ContentType="image/jpeg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7.jpg" ContentType="image/jpeg"/>
  <Override PartName="/ppt/media/image28.jpg" ContentType="image/jpeg"/>
  <Override PartName="/ppt/media/image29.jpg" ContentType="image/jpeg"/>
  <Override PartName="/ppt/media/image30.jpg" ContentType="image/jpeg"/>
  <Override PartName="/ppt/media/image31.jpg" ContentType="image/jpeg"/>
  <Override PartName="/ppt/media/image32.jpg" ContentType="image/jpeg"/>
  <Override PartName="/ppt/media/image33.jpg" ContentType="image/jpeg"/>
  <Override PartName="/ppt/media/image34.jpg" ContentType="image/jpeg"/>
  <Override PartName="/ppt/media/image35.jpg" ContentType="image/jpeg"/>
  <Override PartName="/ppt/media/image36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18.jpg" ContentType="image/jpeg"/>
  <Override PartName="/ppt/media/image119.jpg" ContentType="image/jpeg"/>
  <Override PartName="/ppt/media/image120.jpg" ContentType="image/jpeg"/>
  <Override PartName="/ppt/media/image121.jpg" ContentType="image/jpeg"/>
  <Override PartName="/ppt/media/image122.jpg" ContentType="image/jpeg"/>
  <Override PartName="/ppt/media/image123.jpg" ContentType="image/jpeg"/>
  <Override PartName="/ppt/media/image124.jpg" ContentType="image/jpeg"/>
  <Override PartName="/ppt/media/image125.jpg" ContentType="image/jpeg"/>
  <Override PartName="/ppt/media/image126.jpg" ContentType="image/jpeg"/>
  <Override PartName="/ppt/media/image127.jpg" ContentType="image/jpeg"/>
  <Override PartName="/ppt/media/image128.jpg" ContentType="image/jpeg"/>
  <Override PartName="/ppt/media/image129.jpg" ContentType="image/jpeg"/>
  <Override PartName="/ppt/media/image130.jpg" ContentType="image/jpeg"/>
  <Override PartName="/ppt/media/image131.jpg" ContentType="image/jpeg"/>
  <Override PartName="/ppt/media/image132.jpg" ContentType="image/jpeg"/>
  <Override PartName="/ppt/media/image133.jpg" ContentType="image/jpeg"/>
  <Override PartName="/ppt/media/image134.jpg" ContentType="image/jpeg"/>
  <Override PartName="/ppt/media/image135.jpg" ContentType="image/jpeg"/>
  <Override PartName="/ppt/media/image136.jpg" ContentType="image/jpeg"/>
  <Override PartName="/ppt/media/image137.jpg" ContentType="image/jpeg"/>
  <Override PartName="/ppt/media/image138.jpg" ContentType="image/jpeg"/>
  <Override PartName="/ppt/media/image139.jpg" ContentType="image/jpeg"/>
  <Override PartName="/ppt/media/image140.jpg" ContentType="image/jpeg"/>
  <Override PartName="/ppt/media/image141.jpg" ContentType="image/jpeg"/>
  <Override PartName="/ppt/media/image142.jpg" ContentType="image/jpeg"/>
  <Override PartName="/ppt/media/image143.jpg" ContentType="image/jpeg"/>
  <Override PartName="/ppt/media/image144.jpg" ContentType="image/jpeg"/>
  <Override PartName="/ppt/media/image145.jpg" ContentType="image/jpeg"/>
  <Override PartName="/ppt/media/image146.jpg" ContentType="image/jpeg"/>
  <Override PartName="/ppt/media/image147.jpg" ContentType="image/jpeg"/>
  <Override PartName="/ppt/media/image148.jpg" ContentType="image/jpeg"/>
  <Override PartName="/ppt/media/image149.jpg" ContentType="image/jpeg"/>
  <Override PartName="/ppt/media/image150.jpg" ContentType="image/jpeg"/>
  <Override PartName="/ppt/media/image151.jpg" ContentType="image/jpeg"/>
  <Override PartName="/ppt/media/image152.jpg" ContentType="image/jpeg"/>
  <Override PartName="/ppt/media/image153.jpg" ContentType="image/jpeg"/>
  <Override PartName="/ppt/media/image154.jpg" ContentType="image/jpeg"/>
  <Override PartName="/ppt/media/image155.jpg" ContentType="image/jpeg"/>
  <Override PartName="/ppt/media/image156.jpg" ContentType="image/jpeg"/>
  <Override PartName="/ppt/media/image157.jpg" ContentType="image/jpeg"/>
  <Override PartName="/ppt/media/image158.jpg" ContentType="image/jpeg"/>
  <Override PartName="/ppt/media/image159.jpg" ContentType="image/jpeg"/>
  <Override PartName="/ppt/media/image160.jpg" ContentType="image/jpeg"/>
  <Override PartName="/ppt/media/image161.jpg" ContentType="image/jpeg"/>
  <Override PartName="/ppt/media/image162.jpg" ContentType="image/jpeg"/>
  <Override PartName="/ppt/media/image163.jpg" ContentType="image/jpeg"/>
  <Override PartName="/ppt/media/image164.jpg" ContentType="image/jpeg"/>
  <Override PartName="/ppt/media/image165.jpg" ContentType="image/jpeg"/>
  <Override PartName="/ppt/media/image166.jpg" ContentType="image/jpeg"/>
  <Override PartName="/ppt/media/image16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7" r:id="rId3"/>
    <p:sldMasterId id="2147483673" r:id="rId4"/>
  </p:sldMasterIdLst>
  <p:notesMasterIdLst>
    <p:notesMasterId r:id="rId26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382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3" r:id="rId26"/>
    <p:sldId id="384" r:id="rId27"/>
    <p:sldId id="286" r:id="rId28"/>
    <p:sldId id="287" r:id="rId29"/>
    <p:sldId id="385" r:id="rId30"/>
    <p:sldId id="386" r:id="rId31"/>
    <p:sldId id="387" r:id="rId32"/>
    <p:sldId id="388" r:id="rId33"/>
    <p:sldId id="389" r:id="rId34"/>
    <p:sldId id="390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8" r:id="rId47"/>
    <p:sldId id="279" r:id="rId48"/>
    <p:sldId id="280" r:id="rId49"/>
    <p:sldId id="281" r:id="rId50"/>
    <p:sldId id="282" r:id="rId51"/>
    <p:sldId id="283" r:id="rId52"/>
    <p:sldId id="403" r:id="rId53"/>
    <p:sldId id="568" r:id="rId54"/>
    <p:sldId id="569" r:id="rId55"/>
    <p:sldId id="570" r:id="rId56"/>
    <p:sldId id="571" r:id="rId57"/>
    <p:sldId id="572" r:id="rId58"/>
    <p:sldId id="573" r:id="rId59"/>
    <p:sldId id="574" r:id="rId60"/>
    <p:sldId id="575" r:id="rId61"/>
    <p:sldId id="576" r:id="rId62"/>
    <p:sldId id="577" r:id="rId63"/>
    <p:sldId id="578" r:id="rId64"/>
    <p:sldId id="579" r:id="rId65"/>
    <p:sldId id="580" r:id="rId66"/>
    <p:sldId id="581" r:id="rId67"/>
    <p:sldId id="582" r:id="rId68"/>
    <p:sldId id="583" r:id="rId69"/>
    <p:sldId id="584" r:id="rId70"/>
    <p:sldId id="585" r:id="rId71"/>
    <p:sldId id="586" r:id="rId72"/>
    <p:sldId id="587" r:id="rId73"/>
    <p:sldId id="588" r:id="rId74"/>
    <p:sldId id="589" r:id="rId75"/>
    <p:sldId id="590" r:id="rId76"/>
    <p:sldId id="591" r:id="rId77"/>
    <p:sldId id="592" r:id="rId78"/>
    <p:sldId id="593" r:id="rId79"/>
    <p:sldId id="594" r:id="rId80"/>
    <p:sldId id="595" r:id="rId81"/>
    <p:sldId id="596" r:id="rId82"/>
    <p:sldId id="597" r:id="rId83"/>
    <p:sldId id="598" r:id="rId84"/>
    <p:sldId id="404" r:id="rId85"/>
    <p:sldId id="767" r:id="rId86"/>
    <p:sldId id="1111" r:id="rId87"/>
    <p:sldId id="1004" r:id="rId88"/>
    <p:sldId id="1005" r:id="rId89"/>
    <p:sldId id="1001" r:id="rId90"/>
    <p:sldId id="1002" r:id="rId91"/>
    <p:sldId id="1101" r:id="rId92"/>
    <p:sldId id="1007" r:id="rId93"/>
    <p:sldId id="1008" r:id="rId94"/>
    <p:sldId id="1009" r:id="rId95"/>
    <p:sldId id="1010" r:id="rId96"/>
    <p:sldId id="1011" r:id="rId97"/>
    <p:sldId id="1012" r:id="rId98"/>
    <p:sldId id="1013" r:id="rId99"/>
    <p:sldId id="1014" r:id="rId100"/>
    <p:sldId id="1015" r:id="rId101"/>
    <p:sldId id="1016" r:id="rId102"/>
    <p:sldId id="1017" r:id="rId103"/>
    <p:sldId id="1018" r:id="rId104"/>
    <p:sldId id="415" r:id="rId105"/>
    <p:sldId id="416" r:id="rId106"/>
    <p:sldId id="417" r:id="rId107"/>
    <p:sldId id="418" r:id="rId108"/>
    <p:sldId id="419" r:id="rId109"/>
    <p:sldId id="420" r:id="rId110"/>
    <p:sldId id="421" r:id="rId111"/>
    <p:sldId id="422" r:id="rId112"/>
    <p:sldId id="423" r:id="rId113"/>
    <p:sldId id="424" r:id="rId114"/>
    <p:sldId id="425" r:id="rId115"/>
    <p:sldId id="426" r:id="rId116"/>
    <p:sldId id="427" r:id="rId117"/>
    <p:sldId id="428" r:id="rId118"/>
    <p:sldId id="429" r:id="rId119"/>
    <p:sldId id="430" r:id="rId120"/>
    <p:sldId id="431" r:id="rId121"/>
    <p:sldId id="432" r:id="rId122"/>
    <p:sldId id="433" r:id="rId123"/>
    <p:sldId id="434" r:id="rId124"/>
    <p:sldId id="435" r:id="rId125"/>
    <p:sldId id="436" r:id="rId126"/>
    <p:sldId id="437" r:id="rId127"/>
    <p:sldId id="438" r:id="rId128"/>
    <p:sldId id="439" r:id="rId129"/>
    <p:sldId id="440" r:id="rId130"/>
    <p:sldId id="441" r:id="rId131"/>
    <p:sldId id="442" r:id="rId132"/>
    <p:sldId id="443" r:id="rId133"/>
    <p:sldId id="284" r:id="rId134"/>
    <p:sldId id="444" r:id="rId135"/>
    <p:sldId id="445" r:id="rId136"/>
    <p:sldId id="446" r:id="rId137"/>
    <p:sldId id="447" r:id="rId138"/>
    <p:sldId id="448" r:id="rId139"/>
    <p:sldId id="449" r:id="rId140"/>
    <p:sldId id="450" r:id="rId141"/>
    <p:sldId id="451" r:id="rId142"/>
    <p:sldId id="452" r:id="rId143"/>
    <p:sldId id="453" r:id="rId144"/>
    <p:sldId id="454" r:id="rId145"/>
    <p:sldId id="455" r:id="rId146"/>
    <p:sldId id="456" r:id="rId147"/>
    <p:sldId id="457" r:id="rId148"/>
    <p:sldId id="458" r:id="rId149"/>
    <p:sldId id="459" r:id="rId150"/>
    <p:sldId id="460" r:id="rId151"/>
    <p:sldId id="461" r:id="rId152"/>
    <p:sldId id="462" r:id="rId153"/>
    <p:sldId id="463" r:id="rId154"/>
    <p:sldId id="464" r:id="rId155"/>
    <p:sldId id="465" r:id="rId156"/>
    <p:sldId id="466" r:id="rId157"/>
    <p:sldId id="467" r:id="rId158"/>
    <p:sldId id="468" r:id="rId159"/>
    <p:sldId id="469" r:id="rId160"/>
    <p:sldId id="470" r:id="rId161"/>
    <p:sldId id="471" r:id="rId162"/>
    <p:sldId id="472" r:id="rId163"/>
    <p:sldId id="473" r:id="rId164"/>
    <p:sldId id="474" r:id="rId165"/>
    <p:sldId id="475" r:id="rId166"/>
    <p:sldId id="476" r:id="rId167"/>
    <p:sldId id="477" r:id="rId168"/>
    <p:sldId id="478" r:id="rId169"/>
    <p:sldId id="479" r:id="rId170"/>
    <p:sldId id="480" r:id="rId171"/>
    <p:sldId id="481" r:id="rId172"/>
    <p:sldId id="482" r:id="rId173"/>
    <p:sldId id="483" r:id="rId174"/>
    <p:sldId id="484" r:id="rId175"/>
    <p:sldId id="485" r:id="rId176"/>
    <p:sldId id="486" r:id="rId177"/>
    <p:sldId id="487" r:id="rId178"/>
    <p:sldId id="488" r:id="rId179"/>
    <p:sldId id="490" r:id="rId180"/>
    <p:sldId id="491" r:id="rId181"/>
    <p:sldId id="492" r:id="rId182"/>
    <p:sldId id="493" r:id="rId183"/>
    <p:sldId id="494" r:id="rId184"/>
    <p:sldId id="495" r:id="rId185"/>
    <p:sldId id="496" r:id="rId186"/>
    <p:sldId id="497" r:id="rId187"/>
    <p:sldId id="498" r:id="rId188"/>
    <p:sldId id="499" r:id="rId189"/>
    <p:sldId id="500" r:id="rId190"/>
    <p:sldId id="501" r:id="rId191"/>
    <p:sldId id="502" r:id="rId192"/>
    <p:sldId id="503" r:id="rId193"/>
    <p:sldId id="504" r:id="rId194"/>
    <p:sldId id="505" r:id="rId195"/>
    <p:sldId id="506" r:id="rId196"/>
    <p:sldId id="507" r:id="rId197"/>
    <p:sldId id="508" r:id="rId198"/>
    <p:sldId id="509" r:id="rId199"/>
    <p:sldId id="510" r:id="rId200"/>
    <p:sldId id="511" r:id="rId201"/>
    <p:sldId id="512" r:id="rId202"/>
    <p:sldId id="513" r:id="rId203"/>
    <p:sldId id="514" r:id="rId204"/>
    <p:sldId id="515" r:id="rId205"/>
    <p:sldId id="516" r:id="rId206"/>
    <p:sldId id="517" r:id="rId207"/>
    <p:sldId id="285" r:id="rId208"/>
    <p:sldId id="518" r:id="rId209"/>
    <p:sldId id="519" r:id="rId210"/>
    <p:sldId id="288" r:id="rId211"/>
    <p:sldId id="289" r:id="rId212"/>
    <p:sldId id="290" r:id="rId213"/>
    <p:sldId id="291" r:id="rId214"/>
    <p:sldId id="292" r:id="rId215"/>
    <p:sldId id="293" r:id="rId216"/>
    <p:sldId id="294" r:id="rId217"/>
    <p:sldId id="295" r:id="rId218"/>
    <p:sldId id="520" r:id="rId219"/>
    <p:sldId id="521" r:id="rId220"/>
    <p:sldId id="522" r:id="rId221"/>
    <p:sldId id="523" r:id="rId222"/>
    <p:sldId id="524" r:id="rId223"/>
    <p:sldId id="525" r:id="rId224"/>
    <p:sldId id="526" r:id="rId225"/>
    <p:sldId id="527" r:id="rId226"/>
    <p:sldId id="528" r:id="rId227"/>
    <p:sldId id="529" r:id="rId228"/>
    <p:sldId id="530" r:id="rId229"/>
    <p:sldId id="531" r:id="rId230"/>
    <p:sldId id="532" r:id="rId231"/>
    <p:sldId id="533" r:id="rId232"/>
    <p:sldId id="534" r:id="rId233"/>
    <p:sldId id="535" r:id="rId234"/>
    <p:sldId id="536" r:id="rId235"/>
    <p:sldId id="537" r:id="rId236"/>
    <p:sldId id="538" r:id="rId237"/>
    <p:sldId id="539" r:id="rId238"/>
    <p:sldId id="540" r:id="rId239"/>
    <p:sldId id="541" r:id="rId240"/>
    <p:sldId id="566" r:id="rId241"/>
    <p:sldId id="543" r:id="rId242"/>
    <p:sldId id="544" r:id="rId243"/>
    <p:sldId id="545" r:id="rId244"/>
    <p:sldId id="546" r:id="rId245"/>
    <p:sldId id="547" r:id="rId246"/>
    <p:sldId id="548" r:id="rId247"/>
    <p:sldId id="549" r:id="rId248"/>
    <p:sldId id="550" r:id="rId249"/>
    <p:sldId id="551" r:id="rId250"/>
    <p:sldId id="552" r:id="rId251"/>
    <p:sldId id="553" r:id="rId252"/>
    <p:sldId id="554" r:id="rId253"/>
    <p:sldId id="555" r:id="rId254"/>
    <p:sldId id="556" r:id="rId255"/>
    <p:sldId id="557" r:id="rId256"/>
    <p:sldId id="558" r:id="rId257"/>
    <p:sldId id="559" r:id="rId258"/>
    <p:sldId id="560" r:id="rId259"/>
    <p:sldId id="561" r:id="rId260"/>
    <p:sldId id="562" r:id="rId261"/>
    <p:sldId id="563" r:id="rId262"/>
    <p:sldId id="564" r:id="rId263"/>
    <p:sldId id="565" r:id="rId264"/>
    <p:sldId id="542" r:id="rId2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63" Type="http://schemas.openxmlformats.org/officeDocument/2006/relationships/slide" Target="slides/slide59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226" Type="http://schemas.openxmlformats.org/officeDocument/2006/relationships/slide" Target="slides/slide222.xml"/><Relationship Id="rId268" Type="http://schemas.openxmlformats.org/officeDocument/2006/relationships/viewProps" Target="viewProps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37" Type="http://schemas.openxmlformats.org/officeDocument/2006/relationships/slide" Target="slides/slide233.xml"/><Relationship Id="rId258" Type="http://schemas.openxmlformats.org/officeDocument/2006/relationships/slide" Target="slides/slide254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27" Type="http://schemas.openxmlformats.org/officeDocument/2006/relationships/slide" Target="slides/slide223.xml"/><Relationship Id="rId248" Type="http://schemas.openxmlformats.org/officeDocument/2006/relationships/slide" Target="slides/slide244.xml"/><Relationship Id="rId269" Type="http://schemas.openxmlformats.org/officeDocument/2006/relationships/theme" Target="theme/theme1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217" Type="http://schemas.openxmlformats.org/officeDocument/2006/relationships/slide" Target="slides/slide213.xml"/><Relationship Id="rId6" Type="http://schemas.openxmlformats.org/officeDocument/2006/relationships/slide" Target="slides/slide2.xml"/><Relationship Id="rId238" Type="http://schemas.openxmlformats.org/officeDocument/2006/relationships/slide" Target="slides/slide234.xml"/><Relationship Id="rId259" Type="http://schemas.openxmlformats.org/officeDocument/2006/relationships/slide" Target="slides/slide255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270" Type="http://schemas.openxmlformats.org/officeDocument/2006/relationships/tableStyles" Target="tableStyles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228" Type="http://schemas.openxmlformats.org/officeDocument/2006/relationships/slide" Target="slides/slide224.xml"/><Relationship Id="rId249" Type="http://schemas.openxmlformats.org/officeDocument/2006/relationships/slide" Target="slides/slide245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260" Type="http://schemas.openxmlformats.org/officeDocument/2006/relationships/slide" Target="slides/slide256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8" Type="http://schemas.openxmlformats.org/officeDocument/2006/relationships/slide" Target="slides/slide214.xml"/><Relationship Id="rId239" Type="http://schemas.openxmlformats.org/officeDocument/2006/relationships/slide" Target="slides/slide235.xml"/><Relationship Id="rId250" Type="http://schemas.openxmlformats.org/officeDocument/2006/relationships/slide" Target="slides/slide246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240" Type="http://schemas.openxmlformats.org/officeDocument/2006/relationships/slide" Target="slides/slide236.xml"/><Relationship Id="rId261" Type="http://schemas.openxmlformats.org/officeDocument/2006/relationships/slide" Target="slides/slide257.xml"/><Relationship Id="rId14" Type="http://schemas.openxmlformats.org/officeDocument/2006/relationships/slide" Target="slides/slide10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8" Type="http://schemas.openxmlformats.org/officeDocument/2006/relationships/slide" Target="slides/slide4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219" Type="http://schemas.openxmlformats.org/officeDocument/2006/relationships/slide" Target="slides/slide215.xml"/><Relationship Id="rId230" Type="http://schemas.openxmlformats.org/officeDocument/2006/relationships/slide" Target="slides/slide226.xml"/><Relationship Id="rId251" Type="http://schemas.openxmlformats.org/officeDocument/2006/relationships/slide" Target="slides/slide247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220" Type="http://schemas.openxmlformats.org/officeDocument/2006/relationships/slide" Target="slides/slide216.xml"/><Relationship Id="rId241" Type="http://schemas.openxmlformats.org/officeDocument/2006/relationships/slide" Target="slides/slide23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262" Type="http://schemas.openxmlformats.org/officeDocument/2006/relationships/slide" Target="slides/slide258.xml"/><Relationship Id="rId78" Type="http://schemas.openxmlformats.org/officeDocument/2006/relationships/slide" Target="slides/slide74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64" Type="http://schemas.openxmlformats.org/officeDocument/2006/relationships/slide" Target="slides/slide160.xml"/><Relationship Id="rId185" Type="http://schemas.openxmlformats.org/officeDocument/2006/relationships/slide" Target="slides/slide181.xml"/><Relationship Id="rId9" Type="http://schemas.openxmlformats.org/officeDocument/2006/relationships/slide" Target="slides/slide5.xml"/><Relationship Id="rId210" Type="http://schemas.openxmlformats.org/officeDocument/2006/relationships/slide" Target="slides/slide206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252" Type="http://schemas.openxmlformats.org/officeDocument/2006/relationships/slide" Target="slides/slide248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42" Type="http://schemas.openxmlformats.org/officeDocument/2006/relationships/slide" Target="slides/slide238.xml"/><Relationship Id="rId263" Type="http://schemas.openxmlformats.org/officeDocument/2006/relationships/slide" Target="slides/slide259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53" Type="http://schemas.openxmlformats.org/officeDocument/2006/relationships/slide" Target="slides/slide249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slide" Target="slides/slide239.xml"/><Relationship Id="rId264" Type="http://schemas.openxmlformats.org/officeDocument/2006/relationships/slide" Target="slides/slide260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54" Type="http://schemas.openxmlformats.org/officeDocument/2006/relationships/slide" Target="slides/slide250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223" Type="http://schemas.openxmlformats.org/officeDocument/2006/relationships/slide" Target="slides/slide219.xml"/><Relationship Id="rId244" Type="http://schemas.openxmlformats.org/officeDocument/2006/relationships/slide" Target="slides/slide240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265" Type="http://schemas.openxmlformats.org/officeDocument/2006/relationships/slide" Target="slides/slide261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slide" Target="slides/slide209.xml"/><Relationship Id="rId234" Type="http://schemas.openxmlformats.org/officeDocument/2006/relationships/slide" Target="slides/slide23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55" Type="http://schemas.openxmlformats.org/officeDocument/2006/relationships/slide" Target="slides/slide251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5" Type="http://schemas.openxmlformats.org/officeDocument/2006/relationships/slide" Target="slides/slide241.xml"/><Relationship Id="rId266" Type="http://schemas.openxmlformats.org/officeDocument/2006/relationships/notesMaster" Target="notesMasters/notesMaster1.xml"/><Relationship Id="rId30" Type="http://schemas.openxmlformats.org/officeDocument/2006/relationships/slide" Target="slides/slide2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189" Type="http://schemas.openxmlformats.org/officeDocument/2006/relationships/slide" Target="slides/slide185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0.xml"/><Relationship Id="rId235" Type="http://schemas.openxmlformats.org/officeDocument/2006/relationships/slide" Target="slides/slide231.xml"/><Relationship Id="rId256" Type="http://schemas.openxmlformats.org/officeDocument/2006/relationships/slide" Target="slides/slide252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179" Type="http://schemas.openxmlformats.org/officeDocument/2006/relationships/slide" Target="slides/slide17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5" Type="http://schemas.openxmlformats.org/officeDocument/2006/relationships/slide" Target="slides/slide221.xml"/><Relationship Id="rId246" Type="http://schemas.openxmlformats.org/officeDocument/2006/relationships/slide" Target="slides/slide242.xml"/><Relationship Id="rId267" Type="http://schemas.openxmlformats.org/officeDocument/2006/relationships/presProps" Target="presProps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94" Type="http://schemas.openxmlformats.org/officeDocument/2006/relationships/slide" Target="slides/slide90.xml"/><Relationship Id="rId148" Type="http://schemas.openxmlformats.org/officeDocument/2006/relationships/slide" Target="slides/slide144.xml"/><Relationship Id="rId169" Type="http://schemas.openxmlformats.org/officeDocument/2006/relationships/slide" Target="slides/slide165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7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57" Type="http://schemas.openxmlformats.org/officeDocument/2006/relationships/slide" Target="slides/slide253.xml"/><Relationship Id="rId42" Type="http://schemas.openxmlformats.org/officeDocument/2006/relationships/slide" Target="slides/slide38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47" Type="http://schemas.openxmlformats.org/officeDocument/2006/relationships/slide" Target="slides/slide243.xml"/><Relationship Id="rId107" Type="http://schemas.openxmlformats.org/officeDocument/2006/relationships/slide" Target="slides/slide10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2B947-0FD9-4EB2-B879-E5361AA52903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69019-3204-476F-A67C-AB5C783EAC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35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E5E97AA-827B-4D73-97F9-AAC7E21EC4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59BEA5-F140-4CC2-ADA9-3CF83247221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1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593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CABEC25-FB37-4792-A592-47E54B115F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26C42A-91F3-4D8E-8DEB-C13AFFB740A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1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312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0F32E9B-02ED-467E-AD4F-1F51719F43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E25F18-3A56-45EF-B78F-A3348A5C31E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1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601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424F830-6C6B-4ABF-BB93-3C0D8D71C9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56BF40-89E7-4FE2-B8E2-C3578D9DBE7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1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272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89E5635-DEA0-425B-AB09-21DD5AE471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72D600-406C-4747-A633-8B3BFB300B5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1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893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6DC911F-9C93-43E3-92BF-74E8925393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10986F-EE09-4A6F-BCA0-68B2994B932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1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916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57BECD4-E4D9-4AD0-B66A-514D674FFA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436B25-27D4-488C-AB87-BD2C64BE59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1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904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B1EE4-251B-4FAF-824E-9570C9C419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1DBB15-C442-41F5-A7DD-2BC89AEFA9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B33F7-E717-4408-A7A3-F4863F3E1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712E-4751-43CE-A674-E8114A03CE2D}" type="datetime1">
              <a:rPr lang="en-GB" smtClean="0"/>
              <a:t>19/01/2025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ED643-ADE9-4A2F-B914-50170417F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3725D-A7FE-4B7D-A923-EBAC8A41C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98A-B890-496E-8160-4F7AEB7F8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417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14D8C-FF38-4BF2-BE43-31FBA32EB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769AE-E3BD-467B-82FA-C4F7436E31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B5A99-DD64-4889-8C8A-2F2CB7E5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C0CB5-D49D-46BA-BC04-F0F581662A3F}" type="datetime1">
              <a:rPr lang="en-GB" smtClean="0"/>
              <a:t>19/01/2025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D5CA0-1D87-4C8B-9F04-43F245FF3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0280D-7CCE-47BC-9946-0822685E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98A-B890-496E-8160-4F7AEB7F8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711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810781-D493-48B5-B851-5F0FBD7216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898A3-5836-475E-80B5-A942077E8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4147E-DCF4-45F4-93A0-245B23FB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EF43-B2D7-42EF-A4CA-9BDE9F174757}" type="datetime1">
              <a:rPr lang="en-GB" smtClean="0"/>
              <a:t>19/01/2025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3243F-3C1F-4B65-9F1C-C3A858CAD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011DC-9F1E-485E-AF4F-39149625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98A-B890-496E-8160-4F7AEB7F8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124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087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1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F9A1E-11FB-4724-89FF-2905C9417440}" type="datetime1">
              <a:rPr lang="en-GB" kern="0" smtClean="0">
                <a:solidFill>
                  <a:prstClr val="black">
                    <a:tint val="75000"/>
                  </a:prstClr>
                </a:solidFill>
              </a:rPr>
              <a:t>19/01/2025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938E18"/>
                </a:solidFill>
                <a:latin typeface="Times New Roman"/>
                <a:cs typeface="Times New Roman"/>
              </a:defRPr>
            </a:lvl1pPr>
          </a:lstStyle>
          <a:p>
            <a:pPr marL="64135">
              <a:lnSpc>
                <a:spcPts val="1695"/>
              </a:lnSpc>
            </a:pPr>
            <a:fld id="{81D60167-4931-47E6-BA6A-407CBD079E47}" type="slidenum">
              <a:rPr lang="en-GB" sz="1450" kern="0" spc="-50" smtClean="0">
                <a:solidFill>
                  <a:srgbClr val="4F4900"/>
                </a:solidFill>
              </a:rPr>
              <a:pPr marL="64135">
                <a:lnSpc>
                  <a:spcPts val="1695"/>
                </a:lnSpc>
              </a:pPr>
              <a:t>‹#›</a:t>
            </a:fld>
            <a:endParaRPr lang="en-GB" sz="1450" kern="0"/>
          </a:p>
        </p:txBody>
      </p:sp>
    </p:spTree>
    <p:extLst>
      <p:ext uri="{BB962C8B-B14F-4D97-AF65-F5344CB8AC3E}">
        <p14:creationId xmlns:p14="http://schemas.microsoft.com/office/powerpoint/2010/main" val="579972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22421-672C-4F4A-8287-A07FDCCF28A9}" type="datetime1">
              <a:rPr lang="en-GB" kern="0" smtClean="0">
                <a:solidFill>
                  <a:prstClr val="black">
                    <a:tint val="75000"/>
                  </a:prstClr>
                </a:solidFill>
              </a:rPr>
              <a:t>19/01/2025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938E18"/>
                </a:solidFill>
                <a:latin typeface="Times New Roman"/>
                <a:cs typeface="Times New Roman"/>
              </a:defRPr>
            </a:lvl1pPr>
          </a:lstStyle>
          <a:p>
            <a:pPr marL="64135">
              <a:lnSpc>
                <a:spcPts val="1695"/>
              </a:lnSpc>
            </a:pPr>
            <a:fld id="{81D60167-4931-47E6-BA6A-407CBD079E47}" type="slidenum">
              <a:rPr lang="en-GB" sz="1450" kern="0" spc="-50" smtClean="0">
                <a:solidFill>
                  <a:srgbClr val="4F4900"/>
                </a:solidFill>
              </a:rPr>
              <a:pPr marL="64135">
                <a:lnSpc>
                  <a:spcPts val="1695"/>
                </a:lnSpc>
              </a:pPr>
              <a:t>‹#›</a:t>
            </a:fld>
            <a:endParaRPr lang="en-GB" sz="1450" kern="0"/>
          </a:p>
        </p:txBody>
      </p:sp>
    </p:spTree>
    <p:extLst>
      <p:ext uri="{BB962C8B-B14F-4D97-AF65-F5344CB8AC3E}">
        <p14:creationId xmlns:p14="http://schemas.microsoft.com/office/powerpoint/2010/main" val="3534082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616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93275" y="1037134"/>
            <a:ext cx="6282267" cy="784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0" i="0">
                <a:solidFill>
                  <a:srgbClr val="036079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Prepared By: Mohammad Rony Lecturer, Dept. Of CSE University Of Global Village (UGV), Barishal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20B29-E33B-430E-8059-2646155060E3}" type="datetime1">
              <a:rPr lang="en-GB" smtClean="0"/>
              <a:t>19/01/2025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56531" y="6277563"/>
            <a:ext cx="394875" cy="200055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6135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29375" y="4250531"/>
            <a:ext cx="154780" cy="4464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41280" y="3080741"/>
            <a:ext cx="142875" cy="3571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50" b="0" i="0">
                <a:solidFill>
                  <a:srgbClr val="3331CC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rgbClr val="898AAA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D21D7-BBEA-4893-B728-F3265AA3FC02}" type="datetime1">
              <a:rPr lang="en-GB" kern="0" smtClean="0">
                <a:solidFill>
                  <a:prstClr val="black">
                    <a:tint val="75000"/>
                  </a:prstClr>
                </a:solidFill>
              </a:rPr>
              <a:t>19/01/2025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GB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49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50" b="0" i="0">
                <a:solidFill>
                  <a:srgbClr val="3331CC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rgbClr val="898AAA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DBFF2-DC13-4D11-977C-3EB9E17AE1E9}" type="datetime1">
              <a:rPr lang="en-GB" kern="0" smtClean="0">
                <a:solidFill>
                  <a:prstClr val="black">
                    <a:tint val="75000"/>
                  </a:prstClr>
                </a:solidFill>
              </a:rPr>
              <a:t>19/01/2025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GB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35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50" b="0" i="0">
                <a:solidFill>
                  <a:srgbClr val="3331CC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rgbClr val="898AAA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765B7-6300-45F0-B47B-74F70F472E31}" type="datetime1">
              <a:rPr lang="en-GB" kern="0" smtClean="0">
                <a:solidFill>
                  <a:prstClr val="black">
                    <a:tint val="75000"/>
                  </a:prstClr>
                </a:solidFill>
              </a:rPr>
              <a:t>19/01/2025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GB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6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8724F-A3F7-44E6-B68A-D3172D211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93CE3-788B-4BE7-A934-D134DEBE6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C0484-C26D-49A8-B929-12472E618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2E3FB-FCBD-4138-BCC3-D717AC76B8F9}" type="datetime1">
              <a:rPr lang="en-GB" smtClean="0"/>
              <a:t>19/01/2025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1174D-A5F6-4542-8D0D-B779DDBF6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AB754-87D0-4FE3-957C-E845872B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98A-B890-496E-8160-4F7AEB7F8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269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7219" y="3116460"/>
            <a:ext cx="10572749" cy="306288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062" y="1232297"/>
            <a:ext cx="1785937" cy="12501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78969" y="839392"/>
            <a:ext cx="6191249" cy="116085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91749" y="1169789"/>
            <a:ext cx="1285875" cy="107156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8383983" y="759024"/>
            <a:ext cx="0" cy="979805"/>
          </a:xfrm>
          <a:custGeom>
            <a:avLst/>
            <a:gdLst/>
            <a:ahLst/>
            <a:cxnLst/>
            <a:rect l="l" t="t" r="r" b="b"/>
            <a:pathLst>
              <a:path h="979805">
                <a:moveTo>
                  <a:pt x="0" y="979289"/>
                </a:moveTo>
                <a:lnTo>
                  <a:pt x="0" y="0"/>
                </a:lnTo>
              </a:path>
            </a:pathLst>
          </a:custGeom>
          <a:ln w="14882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10158015" y="759024"/>
            <a:ext cx="0" cy="979805"/>
          </a:xfrm>
          <a:custGeom>
            <a:avLst/>
            <a:gdLst/>
            <a:ahLst/>
            <a:cxnLst/>
            <a:rect l="l" t="t" r="r" b="b"/>
            <a:pathLst>
              <a:path h="979805">
                <a:moveTo>
                  <a:pt x="0" y="979289"/>
                </a:moveTo>
                <a:lnTo>
                  <a:pt x="0" y="0"/>
                </a:lnTo>
              </a:path>
            </a:pathLst>
          </a:custGeom>
          <a:ln w="14882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8374062" y="766464"/>
            <a:ext cx="1794087" cy="0"/>
          </a:xfrm>
          <a:custGeom>
            <a:avLst/>
            <a:gdLst/>
            <a:ahLst/>
            <a:cxnLst/>
            <a:rect l="l" t="t" r="r" b="b"/>
            <a:pathLst>
              <a:path w="1345565">
                <a:moveTo>
                  <a:pt x="0" y="0"/>
                </a:moveTo>
                <a:lnTo>
                  <a:pt x="1345406" y="0"/>
                </a:lnTo>
              </a:path>
            </a:pathLst>
          </a:custGeom>
          <a:ln w="14882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9290844" y="1730870"/>
            <a:ext cx="877147" cy="0"/>
          </a:xfrm>
          <a:custGeom>
            <a:avLst/>
            <a:gdLst/>
            <a:ahLst/>
            <a:cxnLst/>
            <a:rect l="l" t="t" r="r" b="b"/>
            <a:pathLst>
              <a:path w="657859">
                <a:moveTo>
                  <a:pt x="0" y="0"/>
                </a:moveTo>
                <a:lnTo>
                  <a:pt x="657820" y="0"/>
                </a:lnTo>
              </a:path>
            </a:pathLst>
          </a:custGeom>
          <a:ln w="14882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335983" y="839391"/>
            <a:ext cx="0" cy="881380"/>
          </a:xfrm>
          <a:custGeom>
            <a:avLst/>
            <a:gdLst/>
            <a:ahLst/>
            <a:cxnLst/>
            <a:rect l="l" t="t" r="r" b="b"/>
            <a:pathLst>
              <a:path h="881380">
                <a:moveTo>
                  <a:pt x="0" y="881062"/>
                </a:moveTo>
                <a:lnTo>
                  <a:pt x="0" y="0"/>
                </a:lnTo>
              </a:path>
            </a:pathLst>
          </a:custGeom>
          <a:ln w="14882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7205265" y="839391"/>
            <a:ext cx="0" cy="881380"/>
          </a:xfrm>
          <a:custGeom>
            <a:avLst/>
            <a:gdLst/>
            <a:ahLst/>
            <a:cxnLst/>
            <a:rect l="l" t="t" r="r" b="b"/>
            <a:pathLst>
              <a:path h="881380">
                <a:moveTo>
                  <a:pt x="0" y="881062"/>
                </a:moveTo>
                <a:lnTo>
                  <a:pt x="0" y="0"/>
                </a:lnTo>
              </a:path>
            </a:pathLst>
          </a:custGeom>
          <a:ln w="14882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5326061" y="846832"/>
            <a:ext cx="1889760" cy="0"/>
          </a:xfrm>
          <a:custGeom>
            <a:avLst/>
            <a:gdLst/>
            <a:ahLst/>
            <a:cxnLst/>
            <a:rect l="l" t="t" r="r" b="b"/>
            <a:pathLst>
              <a:path w="1417320">
                <a:moveTo>
                  <a:pt x="0" y="0"/>
                </a:moveTo>
                <a:lnTo>
                  <a:pt x="1416844" y="0"/>
                </a:lnTo>
              </a:path>
            </a:pathLst>
          </a:custGeom>
          <a:ln w="14882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bg object 27"/>
          <p:cNvSpPr/>
          <p:nvPr/>
        </p:nvSpPr>
        <p:spPr>
          <a:xfrm>
            <a:off x="5326061" y="1713012"/>
            <a:ext cx="1889760" cy="0"/>
          </a:xfrm>
          <a:custGeom>
            <a:avLst/>
            <a:gdLst/>
            <a:ahLst/>
            <a:cxnLst/>
            <a:rect l="l" t="t" r="r" b="b"/>
            <a:pathLst>
              <a:path w="1417320">
                <a:moveTo>
                  <a:pt x="0" y="0"/>
                </a:moveTo>
                <a:lnTo>
                  <a:pt x="1416844" y="0"/>
                </a:lnTo>
              </a:path>
            </a:pathLst>
          </a:custGeom>
          <a:ln w="14882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bg object 28"/>
          <p:cNvSpPr/>
          <p:nvPr/>
        </p:nvSpPr>
        <p:spPr>
          <a:xfrm>
            <a:off x="2287983" y="946547"/>
            <a:ext cx="0" cy="747395"/>
          </a:xfrm>
          <a:custGeom>
            <a:avLst/>
            <a:gdLst/>
            <a:ahLst/>
            <a:cxnLst/>
            <a:rect l="l" t="t" r="r" b="b"/>
            <a:pathLst>
              <a:path h="747394">
                <a:moveTo>
                  <a:pt x="0" y="747117"/>
                </a:moveTo>
                <a:lnTo>
                  <a:pt x="0" y="0"/>
                </a:lnTo>
              </a:path>
            </a:pathLst>
          </a:custGeom>
          <a:ln w="14882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bg object 29"/>
          <p:cNvSpPr/>
          <p:nvPr/>
        </p:nvSpPr>
        <p:spPr>
          <a:xfrm>
            <a:off x="3859609" y="946547"/>
            <a:ext cx="0" cy="747395"/>
          </a:xfrm>
          <a:custGeom>
            <a:avLst/>
            <a:gdLst/>
            <a:ahLst/>
            <a:cxnLst/>
            <a:rect l="l" t="t" r="r" b="b"/>
            <a:pathLst>
              <a:path h="747394">
                <a:moveTo>
                  <a:pt x="0" y="747117"/>
                </a:moveTo>
                <a:lnTo>
                  <a:pt x="0" y="0"/>
                </a:lnTo>
              </a:path>
            </a:pathLst>
          </a:custGeom>
          <a:ln w="14882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bg object 30"/>
          <p:cNvSpPr/>
          <p:nvPr/>
        </p:nvSpPr>
        <p:spPr>
          <a:xfrm>
            <a:off x="2278062" y="953987"/>
            <a:ext cx="1591733" cy="0"/>
          </a:xfrm>
          <a:custGeom>
            <a:avLst/>
            <a:gdLst/>
            <a:ahLst/>
            <a:cxnLst/>
            <a:rect l="l" t="t" r="r" b="b"/>
            <a:pathLst>
              <a:path w="1193800">
                <a:moveTo>
                  <a:pt x="0" y="0"/>
                </a:moveTo>
                <a:lnTo>
                  <a:pt x="1193602" y="0"/>
                </a:lnTo>
              </a:path>
            </a:pathLst>
          </a:custGeom>
          <a:ln w="14882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bg object 31"/>
          <p:cNvSpPr/>
          <p:nvPr/>
        </p:nvSpPr>
        <p:spPr>
          <a:xfrm>
            <a:off x="3171031" y="1686222"/>
            <a:ext cx="698500" cy="0"/>
          </a:xfrm>
          <a:custGeom>
            <a:avLst/>
            <a:gdLst/>
            <a:ahLst/>
            <a:cxnLst/>
            <a:rect l="l" t="t" r="r" b="b"/>
            <a:pathLst>
              <a:path w="523875">
                <a:moveTo>
                  <a:pt x="0" y="0"/>
                </a:moveTo>
                <a:lnTo>
                  <a:pt x="523875" y="0"/>
                </a:lnTo>
              </a:path>
            </a:pathLst>
          </a:custGeom>
          <a:ln w="14882">
            <a:solidFill>
              <a:srgbClr val="080808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bg object 32"/>
          <p:cNvSpPr/>
          <p:nvPr/>
        </p:nvSpPr>
        <p:spPr>
          <a:xfrm>
            <a:off x="8383983" y="785813"/>
            <a:ext cx="0" cy="934719"/>
          </a:xfrm>
          <a:custGeom>
            <a:avLst/>
            <a:gdLst/>
            <a:ahLst/>
            <a:cxnLst/>
            <a:rect l="l" t="t" r="r" b="b"/>
            <a:pathLst>
              <a:path h="934719">
                <a:moveTo>
                  <a:pt x="0" y="934641"/>
                </a:moveTo>
                <a:lnTo>
                  <a:pt x="0" y="0"/>
                </a:lnTo>
              </a:path>
            </a:pathLst>
          </a:custGeom>
          <a:ln w="14882">
            <a:solidFill>
              <a:srgbClr val="1C130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bg object 33"/>
          <p:cNvSpPr/>
          <p:nvPr/>
        </p:nvSpPr>
        <p:spPr>
          <a:xfrm>
            <a:off x="10122296" y="785813"/>
            <a:ext cx="0" cy="934719"/>
          </a:xfrm>
          <a:custGeom>
            <a:avLst/>
            <a:gdLst/>
            <a:ahLst/>
            <a:cxnLst/>
            <a:rect l="l" t="t" r="r" b="b"/>
            <a:pathLst>
              <a:path h="934719">
                <a:moveTo>
                  <a:pt x="0" y="934641"/>
                </a:moveTo>
                <a:lnTo>
                  <a:pt x="0" y="0"/>
                </a:lnTo>
              </a:path>
            </a:pathLst>
          </a:custGeom>
          <a:ln w="14882">
            <a:solidFill>
              <a:srgbClr val="1C130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bg object 34"/>
          <p:cNvSpPr/>
          <p:nvPr/>
        </p:nvSpPr>
        <p:spPr>
          <a:xfrm>
            <a:off x="8374062" y="793253"/>
            <a:ext cx="1758527" cy="0"/>
          </a:xfrm>
          <a:custGeom>
            <a:avLst/>
            <a:gdLst/>
            <a:ahLst/>
            <a:cxnLst/>
            <a:rect l="l" t="t" r="r" b="b"/>
            <a:pathLst>
              <a:path w="1318895">
                <a:moveTo>
                  <a:pt x="0" y="0"/>
                </a:moveTo>
                <a:lnTo>
                  <a:pt x="1318617" y="0"/>
                </a:lnTo>
              </a:path>
            </a:pathLst>
          </a:custGeom>
          <a:ln w="14882">
            <a:solidFill>
              <a:srgbClr val="1C130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bg object 35"/>
          <p:cNvSpPr/>
          <p:nvPr/>
        </p:nvSpPr>
        <p:spPr>
          <a:xfrm>
            <a:off x="8374062" y="1713012"/>
            <a:ext cx="1758527" cy="0"/>
          </a:xfrm>
          <a:custGeom>
            <a:avLst/>
            <a:gdLst/>
            <a:ahLst/>
            <a:cxnLst/>
            <a:rect l="l" t="t" r="r" b="b"/>
            <a:pathLst>
              <a:path w="1318895">
                <a:moveTo>
                  <a:pt x="0" y="0"/>
                </a:moveTo>
                <a:lnTo>
                  <a:pt x="1318617" y="0"/>
                </a:lnTo>
              </a:path>
            </a:pathLst>
          </a:custGeom>
          <a:ln w="14882">
            <a:solidFill>
              <a:srgbClr val="1C130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bg object 36"/>
          <p:cNvSpPr/>
          <p:nvPr/>
        </p:nvSpPr>
        <p:spPr>
          <a:xfrm>
            <a:off x="2323701" y="973336"/>
            <a:ext cx="0" cy="702945"/>
          </a:xfrm>
          <a:custGeom>
            <a:avLst/>
            <a:gdLst/>
            <a:ahLst/>
            <a:cxnLst/>
            <a:rect l="l" t="t" r="r" b="b"/>
            <a:pathLst>
              <a:path h="702944">
                <a:moveTo>
                  <a:pt x="0" y="702469"/>
                </a:moveTo>
                <a:lnTo>
                  <a:pt x="0" y="0"/>
                </a:lnTo>
              </a:path>
            </a:pathLst>
          </a:custGeom>
          <a:ln w="14882">
            <a:solidFill>
              <a:srgbClr val="1C130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bg object 37"/>
          <p:cNvSpPr/>
          <p:nvPr/>
        </p:nvSpPr>
        <p:spPr>
          <a:xfrm>
            <a:off x="3823891" y="973336"/>
            <a:ext cx="0" cy="702945"/>
          </a:xfrm>
          <a:custGeom>
            <a:avLst/>
            <a:gdLst/>
            <a:ahLst/>
            <a:cxnLst/>
            <a:rect l="l" t="t" r="r" b="b"/>
            <a:pathLst>
              <a:path h="702944">
                <a:moveTo>
                  <a:pt x="0" y="702469"/>
                </a:moveTo>
                <a:lnTo>
                  <a:pt x="0" y="0"/>
                </a:lnTo>
              </a:path>
            </a:pathLst>
          </a:custGeom>
          <a:ln w="14882">
            <a:solidFill>
              <a:srgbClr val="1C130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bg object 38"/>
          <p:cNvSpPr/>
          <p:nvPr/>
        </p:nvSpPr>
        <p:spPr>
          <a:xfrm>
            <a:off x="2313780" y="980777"/>
            <a:ext cx="1520613" cy="0"/>
          </a:xfrm>
          <a:custGeom>
            <a:avLst/>
            <a:gdLst/>
            <a:ahLst/>
            <a:cxnLst/>
            <a:rect l="l" t="t" r="r" b="b"/>
            <a:pathLst>
              <a:path w="1140460">
                <a:moveTo>
                  <a:pt x="0" y="0"/>
                </a:moveTo>
                <a:lnTo>
                  <a:pt x="1140023" y="0"/>
                </a:lnTo>
              </a:path>
            </a:pathLst>
          </a:custGeom>
          <a:ln w="14882">
            <a:solidFill>
              <a:srgbClr val="1C130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bg object 39"/>
          <p:cNvSpPr/>
          <p:nvPr/>
        </p:nvSpPr>
        <p:spPr>
          <a:xfrm>
            <a:off x="2313780" y="1668362"/>
            <a:ext cx="1520613" cy="0"/>
          </a:xfrm>
          <a:custGeom>
            <a:avLst/>
            <a:gdLst/>
            <a:ahLst/>
            <a:cxnLst/>
            <a:rect l="l" t="t" r="r" b="b"/>
            <a:pathLst>
              <a:path w="1140460">
                <a:moveTo>
                  <a:pt x="0" y="0"/>
                </a:moveTo>
                <a:lnTo>
                  <a:pt x="1140023" y="0"/>
                </a:lnTo>
              </a:path>
            </a:pathLst>
          </a:custGeom>
          <a:ln w="14882">
            <a:solidFill>
              <a:srgbClr val="1C130F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rgbClr val="898AAA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3565B-E336-4410-8752-2C3925D770A4}" type="datetime1">
              <a:rPr lang="en-GB" kern="0" smtClean="0">
                <a:solidFill>
                  <a:prstClr val="black">
                    <a:tint val="75000"/>
                  </a:prstClr>
                </a:solidFill>
              </a:rPr>
              <a:t>19/01/2025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GB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37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37929-D300-4016-A743-960B00967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00F69-CBDC-4406-9C30-BEA606120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B90FD-A952-4E3D-B936-1EAF3231F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3DEB25-2DB9-48FD-9456-8884693661FD}" type="datetime1">
              <a:rPr lang="en-GB" altLang="en-US" smtClean="0">
                <a:solidFill>
                  <a:srgbClr val="000000"/>
                </a:solidFill>
              </a:rPr>
              <a:t>19/01/2025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760CF-B03B-4C72-899E-96759E2D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</a:rPr>
              <a:t>Prepared By: Mohammad Rony Lecturer, Dept. Of CSE University Of Global Village (UGV), Barishal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8F979-2C9D-475F-89DE-E40DB46D1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24FCE8-8EBF-43C0-97D5-D80EEF27410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3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E76E5-7274-412B-9B8D-59204CCB4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D6A7C-2E2E-4053-A81A-8A3B03113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2256F-8E13-4725-AB7F-FFC4B12EF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DA8B8-955C-4ECB-864A-228D319B7894}" type="datetime1">
              <a:rPr lang="en-GB" smtClean="0"/>
              <a:t>19/01/2025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A64EC-FA65-48F4-8754-5CA251BCC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754B1-39F4-4456-98AE-6CB858937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98A-B890-496E-8160-4F7AEB7F8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728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4C42-7964-40C5-B154-C6D068AA2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93BF-A333-407A-A9FB-8B051BCFC5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D744A-266D-4BCF-A8D0-B02595BF6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34245-8167-4CF7-8724-243B04D2D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FD98-438C-4C27-A700-6C947F3790B1}" type="datetime1">
              <a:rPr lang="en-GB" smtClean="0"/>
              <a:t>19/01/2025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59A46-4B38-4EAB-B772-1FF5240CA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9C872-9F89-441A-A449-B109761E9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98A-B890-496E-8160-4F7AEB7F8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368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6E179-7FD0-4AA2-8573-044AAC97F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F7B0-5883-4806-A5AA-FB87143A1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653C4-419A-40F9-BD45-75C90CD54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6C9D50-6DB7-4DD1-9085-8463262774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54B1D6-52E4-4AD8-BA16-43439A5F0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84F166-A5CD-4649-B856-077FA37E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EDEF3-28ED-4D0F-8F9C-DBF227DB27E1}" type="datetime1">
              <a:rPr lang="en-GB" smtClean="0"/>
              <a:t>19/01/2025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3843FE-9E4E-4D0E-9044-8C4CC8C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11FD5-5393-4F89-98B9-3053C758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98A-B890-496E-8160-4F7AEB7F8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499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12A1-E036-445C-9C83-4F98B2B85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B2E5B7-398B-49AD-B074-71D02C87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5E487-5022-4C83-8A4E-318DB6BBCA55}" type="datetime1">
              <a:rPr lang="en-GB" smtClean="0"/>
              <a:t>19/01/2025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00D33-A76D-4079-8743-D0D3412A7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3CD69-6E1F-4D31-ABFF-A136B414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98A-B890-496E-8160-4F7AEB7F8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3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7840CC-4C08-43E0-BECF-AA4D55E6D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C972-8CF7-458E-B643-1C358242C71C}" type="datetime1">
              <a:rPr lang="en-GB" smtClean="0"/>
              <a:t>19/01/2025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2B5650-4501-4E83-889E-0849D642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4DBD7-C1C7-4BFE-AF0B-22AF664A4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98A-B890-496E-8160-4F7AEB7F8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12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FE892-C40F-4CA6-BF05-0C9F4BB6A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B57F5-4081-4D22-ACFD-D173E4907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7179FB-EA90-4163-8B9D-A8ED2E7F8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58208-587A-459F-90CE-DC2B6E01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D6F2-4DE3-4F56-A314-21E995A1DA04}" type="datetime1">
              <a:rPr lang="en-GB" smtClean="0"/>
              <a:t>19/01/2025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95708-A630-4120-BAF0-5F3D14F0D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57211-16DA-4A4F-8B9C-A5898BD4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98A-B890-496E-8160-4F7AEB7F8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556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051B3-5758-4ACE-8E51-A2EE4FAF9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3B972-133A-4CF1-BDA6-66661D9846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5CD489-F224-4FBE-B03E-AC7EC6C28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13F66-7D7F-4E50-B347-B00CF158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DFCF6-F9A0-49DD-9CF3-264B4D149E88}" type="datetime1">
              <a:rPr lang="en-GB" smtClean="0"/>
              <a:t>19/01/2025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2CC1B-9500-4651-89D5-49017D7D3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4BAEB-5C6B-4C71-A064-ADF731237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98A-B890-496E-8160-4F7AEB7F8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89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0F1C8B-6710-47BB-9965-AFA8B8859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D0536-BE95-41E7-AA67-A6206D29F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D3E81-A6F7-4C59-9A72-DABA99821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AB760-282F-48EC-90EF-1E9006893D8D}" type="datetime1">
              <a:rPr lang="en-GB" smtClean="0"/>
              <a:t>19/01/2025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91C7E-B980-4093-988E-0427FA1958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Prepared By: Mohammad Rony Lecturer, Dept. Of CSE University Of Global Village (UGV), Barishal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85FF8-45D3-4F6D-B200-AA76B4D6B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5B98A-B890-496E-8160-4F7AEB7F8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4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39189" y="6098977"/>
            <a:ext cx="773905" cy="59828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0869" y="472231"/>
            <a:ext cx="1011174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13785" y="2005906"/>
            <a:ext cx="9993207" cy="484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296072" y="6294264"/>
            <a:ext cx="2980267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spcBef>
                <a:spcPts val="10"/>
              </a:spcBef>
            </a:pPr>
            <a:r>
              <a:rPr lang="en-GB"/>
              <a:t>Prepared By: Mohammad Rony Lecturer, Dept. Of CSE University Of Global Village (UGV), Barishal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B4404-30E9-4AB1-AC66-F9D16DC79AF7}" type="datetime1">
              <a:rPr lang="en-GB" smtClean="0"/>
              <a:t>19/01/2025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56531" y="6277563"/>
            <a:ext cx="394875" cy="2180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938E18"/>
                </a:solidFill>
                <a:latin typeface="Times New Roman"/>
                <a:cs typeface="Times New Roman"/>
              </a:defRPr>
            </a:lvl1pPr>
          </a:lstStyle>
          <a:p>
            <a:pPr marL="64135">
              <a:lnSpc>
                <a:spcPts val="1695"/>
              </a:lnSpc>
            </a:pPr>
            <a:fld id="{81D60167-4931-47E6-BA6A-407CBD079E47}" type="slidenum">
              <a:rPr lang="en-GB" sz="1450" spc="-50" smtClean="0">
                <a:solidFill>
                  <a:srgbClr val="4F4900"/>
                </a:solidFill>
              </a:rPr>
              <a:pPr marL="64135">
                <a:lnSpc>
                  <a:spcPts val="1695"/>
                </a:lnSpc>
              </a:pPr>
              <a:t>‹#›</a:t>
            </a:fld>
            <a:endParaRPr lang="en-GB" sz="1450"/>
          </a:p>
        </p:txBody>
      </p:sp>
    </p:spTree>
    <p:extLst>
      <p:ext uri="{BB962C8B-B14F-4D97-AF65-F5344CB8AC3E}">
        <p14:creationId xmlns:p14="http://schemas.microsoft.com/office/powerpoint/2010/main" val="207426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sldNum="0"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6265" y="-30559"/>
            <a:ext cx="10779467" cy="6694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50" b="0" i="0">
                <a:solidFill>
                  <a:srgbClr val="3331CC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7189" y="1157336"/>
            <a:ext cx="10601960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6953" y="6214842"/>
            <a:ext cx="7173603" cy="2043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0" i="0">
                <a:solidFill>
                  <a:srgbClr val="898AAA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660"/>
              </a:lnSpc>
            </a:pPr>
            <a:r>
              <a:rPr lang="en-GB" sz="140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98C06-F7B6-4E90-AFE9-B37C929D7040}" type="datetime1">
              <a:rPr lang="en-GB" smtClean="0"/>
              <a:t>19/01/2025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624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hf sldNum="0"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050">
            <a:extLst>
              <a:ext uri="{FF2B5EF4-FFF2-40B4-BE49-F238E27FC236}">
                <a16:creationId xmlns:a16="http://schemas.microsoft.com/office/drawing/2014/main" id="{894CFF01-C4BE-43CC-B5ED-2029C351977D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44500" y="720726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1800"/>
          </a:p>
        </p:txBody>
      </p:sp>
      <p:sp>
        <p:nvSpPr>
          <p:cNvPr id="928771" name="Rectangle 2051">
            <a:extLst>
              <a:ext uri="{FF2B5EF4-FFF2-40B4-BE49-F238E27FC236}">
                <a16:creationId xmlns:a16="http://schemas.microsoft.com/office/drawing/2014/main" id="{A55D38FF-3086-49AF-96E3-75A48AC881BE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954618" y="720726"/>
            <a:ext cx="438149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1800"/>
          </a:p>
        </p:txBody>
      </p:sp>
      <p:sp>
        <p:nvSpPr>
          <p:cNvPr id="928772" name="Rectangle 2052">
            <a:extLst>
              <a:ext uri="{FF2B5EF4-FFF2-40B4-BE49-F238E27FC236}">
                <a16:creationId xmlns:a16="http://schemas.microsoft.com/office/drawing/2014/main" id="{EA4C3574-70A1-4E06-8B04-5ED952BCE734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609601" y="1143001"/>
            <a:ext cx="563033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1800"/>
          </a:p>
        </p:txBody>
      </p:sp>
      <p:sp>
        <p:nvSpPr>
          <p:cNvPr id="928773" name="Rectangle 2053">
            <a:extLst>
              <a:ext uri="{FF2B5EF4-FFF2-40B4-BE49-F238E27FC236}">
                <a16:creationId xmlns:a16="http://schemas.microsoft.com/office/drawing/2014/main" id="{F4D5FE70-7F09-45CC-9B2B-6F0BE6BA3A3E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02784" y="1143001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1800"/>
          </a:p>
        </p:txBody>
      </p:sp>
      <p:sp>
        <p:nvSpPr>
          <p:cNvPr id="928774" name="Rectangle 2054">
            <a:extLst>
              <a:ext uri="{FF2B5EF4-FFF2-40B4-BE49-F238E27FC236}">
                <a16:creationId xmlns:a16="http://schemas.microsoft.com/office/drawing/2014/main" id="{6E9B2E7F-EA9A-4F71-87FF-4C7750904646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09551" y="1254126"/>
            <a:ext cx="747183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1800"/>
          </a:p>
        </p:txBody>
      </p:sp>
      <p:sp>
        <p:nvSpPr>
          <p:cNvPr id="928775" name="Rectangle 2055">
            <a:extLst>
              <a:ext uri="{FF2B5EF4-FFF2-40B4-BE49-F238E27FC236}">
                <a16:creationId xmlns:a16="http://schemas.microsoft.com/office/drawing/2014/main" id="{40353C9F-82A2-4730-9DB1-CB4D6BB2E3EB}"/>
              </a:ext>
            </a:extLst>
          </p:cNvPr>
          <p:cNvSpPr>
            <a:spLocks noChangeArrowheads="1"/>
          </p:cNvSpPr>
          <p:nvPr/>
        </p:nvSpPr>
        <p:spPr bwMode="gray">
          <a:xfrm>
            <a:off x="903818" y="612776"/>
            <a:ext cx="42333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1800"/>
          </a:p>
        </p:txBody>
      </p:sp>
      <p:sp>
        <p:nvSpPr>
          <p:cNvPr id="928776" name="Rectangle 2056">
            <a:extLst>
              <a:ext uri="{FF2B5EF4-FFF2-40B4-BE49-F238E27FC236}">
                <a16:creationId xmlns:a16="http://schemas.microsoft.com/office/drawing/2014/main" id="{5D598FCC-0EAD-4BDC-96BA-017E738EF0F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8367" y="1403350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1800"/>
          </a:p>
        </p:txBody>
      </p:sp>
      <p:sp>
        <p:nvSpPr>
          <p:cNvPr id="928777" name="Rectangle 2057">
            <a:extLst>
              <a:ext uri="{FF2B5EF4-FFF2-40B4-BE49-F238E27FC236}">
                <a16:creationId xmlns:a16="http://schemas.microsoft.com/office/drawing/2014/main" id="{04B76089-EF17-4740-BFDA-7C0D096B49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685800"/>
            <a:ext cx="1039071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8778" name="Rectangle 2058">
            <a:extLst>
              <a:ext uri="{FF2B5EF4-FFF2-40B4-BE49-F238E27FC236}">
                <a16:creationId xmlns:a16="http://schemas.microsoft.com/office/drawing/2014/main" id="{59AD1D95-5BB1-4598-AC50-47DA9A93EB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76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8779" name="Rectangle 2059">
            <a:extLst>
              <a:ext uri="{FF2B5EF4-FFF2-40B4-BE49-F238E27FC236}">
                <a16:creationId xmlns:a16="http://schemas.microsoft.com/office/drawing/2014/main" id="{91FD6FDF-DF7E-453D-9CFD-BFD935C3F3C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477000"/>
            <a:ext cx="2540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AC05AAD5-83C2-4DA3-A3F9-4028D423A27D}" type="datetime1">
              <a:rPr lang="en-GB" altLang="en-US" smtClean="0"/>
              <a:t>19/01/2025</a:t>
            </a:fld>
            <a:endParaRPr lang="en-US" altLang="en-US"/>
          </a:p>
        </p:txBody>
      </p:sp>
      <p:sp>
        <p:nvSpPr>
          <p:cNvPr id="928780" name="Rectangle 2060">
            <a:extLst>
              <a:ext uri="{FF2B5EF4-FFF2-40B4-BE49-F238E27FC236}">
                <a16:creationId xmlns:a16="http://schemas.microsoft.com/office/drawing/2014/main" id="{48BFF2C6-568D-4721-891E-42958B1A01E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477000"/>
            <a:ext cx="3860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en-GB" altLang="en-US"/>
              <a:t>Prepared By: Mohammad Rony Lecturer, Dept. Of CSE University Of Global Village (UGV), Barishal</a:t>
            </a:r>
            <a:endParaRPr lang="en-US" altLang="en-US"/>
          </a:p>
        </p:txBody>
      </p:sp>
      <p:sp>
        <p:nvSpPr>
          <p:cNvPr id="928781" name="Rectangle 2061">
            <a:extLst>
              <a:ext uri="{FF2B5EF4-FFF2-40B4-BE49-F238E27FC236}">
                <a16:creationId xmlns:a16="http://schemas.microsoft.com/office/drawing/2014/main" id="{4F14C184-E3F3-46EA-B0A0-74B6D829B7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477000"/>
            <a:ext cx="2540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6B8688E-67E1-4064-9798-AE4319F678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161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7.wmf"/><Relationship Id="rId4" Type="http://schemas.openxmlformats.org/officeDocument/2006/relationships/oleObject" Target="../embeddings/oleObject18.bin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Natural_language_understanding" TargetMode="External"/><Relationship Id="rId3" Type="http://schemas.openxmlformats.org/officeDocument/2006/relationships/hyperlink" Target="http://en.wikipedia.org/wiki/Artificial_intelligence" TargetMode="External"/><Relationship Id="rId7" Type="http://schemas.openxmlformats.org/officeDocument/2006/relationships/hyperlink" Target="http://en.wikipedia.org/wiki/Human%E2%80%93computer_interaction" TargetMode="External"/><Relationship Id="rId2" Type="http://schemas.openxmlformats.org/officeDocument/2006/relationships/hyperlink" Target="http://en.wikipedia.org/wiki/Computer_scienc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Natural_language" TargetMode="External"/><Relationship Id="rId5" Type="http://schemas.openxmlformats.org/officeDocument/2006/relationships/hyperlink" Target="http://en.wikipedia.org/wiki/Computers" TargetMode="External"/><Relationship Id="rId4" Type="http://schemas.openxmlformats.org/officeDocument/2006/relationships/hyperlink" Target="http://en.wikipedia.org/wiki/Linguistics" TargetMode="External"/><Relationship Id="rId9" Type="http://schemas.openxmlformats.org/officeDocument/2006/relationships/image" Target="../media/image20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Autoencoder" TargetMode="External"/><Relationship Id="rId13" Type="http://schemas.openxmlformats.org/officeDocument/2006/relationships/hyperlink" Target="http://en.wikipedia.org/wiki/Artificial_neuron" TargetMode="External"/><Relationship Id="rId3" Type="http://schemas.openxmlformats.org/officeDocument/2006/relationships/hyperlink" Target="http://en.wikipedia.org/wiki/Mathematical_optimization" TargetMode="External"/><Relationship Id="rId7" Type="http://schemas.openxmlformats.org/officeDocument/2006/relationships/hyperlink" Target="http://en.wikipedia.org/wiki/Unsupervised_learning" TargetMode="External"/><Relationship Id="rId12" Type="http://schemas.openxmlformats.org/officeDocument/2006/relationships/hyperlink" Target="http://en.wikipedia.org/wiki/Activation_function" TargetMode="External"/><Relationship Id="rId2" Type="http://schemas.openxmlformats.org/officeDocument/2006/relationships/hyperlink" Target="http://en.wikipedia.org/wiki/Artificial_neural_network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Supervised_learning" TargetMode="External"/><Relationship Id="rId11" Type="http://schemas.openxmlformats.org/officeDocument/2006/relationships/hyperlink" Target="http://en.wikipedia.org/wiki/Chain_rule" TargetMode="External"/><Relationship Id="rId5" Type="http://schemas.openxmlformats.org/officeDocument/2006/relationships/hyperlink" Target="http://en.wikipedia.org/wiki/Loss_function" TargetMode="External"/><Relationship Id="rId15" Type="http://schemas.openxmlformats.org/officeDocument/2006/relationships/image" Target="../media/image205.png"/><Relationship Id="rId10" Type="http://schemas.openxmlformats.org/officeDocument/2006/relationships/hyperlink" Target="http://en.wikipedia.org/wiki/Feedforward_neural_network" TargetMode="External"/><Relationship Id="rId4" Type="http://schemas.openxmlformats.org/officeDocument/2006/relationships/hyperlink" Target="http://en.wikipedia.org/wiki/Gradient_descent" TargetMode="External"/><Relationship Id="rId9" Type="http://schemas.openxmlformats.org/officeDocument/2006/relationships/hyperlink" Target="http://en.wikipedia.org/wiki/Delta_rule" TargetMode="External"/><Relationship Id="rId14" Type="http://schemas.openxmlformats.org/officeDocument/2006/relationships/hyperlink" Target="http://en.wikipedia.org/wiki/Differentiable" TargetMode="External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Non-local_variable" TargetMode="External"/><Relationship Id="rId3" Type="http://schemas.openxmlformats.org/officeDocument/2006/relationships/hyperlink" Target="http://en.wikipedia.org/wiki/Variable_%28programming%29" TargetMode="External"/><Relationship Id="rId7" Type="http://schemas.openxmlformats.org/officeDocument/2006/relationships/hyperlink" Target="http://en.wikipedia.org/wiki/Free_variables_and_bound_variables#cite_note-1" TargetMode="External"/><Relationship Id="rId2" Type="http://schemas.openxmlformats.org/officeDocument/2006/relationships/hyperlink" Target="http://en.wikipedia.org/wiki/Computer_programmi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Parameter_%28computer_programming%29" TargetMode="External"/><Relationship Id="rId11" Type="http://schemas.openxmlformats.org/officeDocument/2006/relationships/image" Target="../media/image207.png"/><Relationship Id="rId5" Type="http://schemas.openxmlformats.org/officeDocument/2006/relationships/hyperlink" Target="http://en.wikipedia.org/wiki/Local_variable" TargetMode="External"/><Relationship Id="rId10" Type="http://schemas.openxmlformats.org/officeDocument/2006/relationships/image" Target="../media/image206.png"/><Relationship Id="rId4" Type="http://schemas.openxmlformats.org/officeDocument/2006/relationships/hyperlink" Target="http://en.wikipedia.org/wiki/Function_%28computer_science%29" TargetMode="External"/><Relationship Id="rId9" Type="http://schemas.openxmlformats.org/officeDocument/2006/relationships/hyperlink" Target="http://en.wikipedia.org/wiki/Proposition" TargetMode="External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Computer_science" TargetMode="External"/><Relationship Id="rId3" Type="http://schemas.openxmlformats.org/officeDocument/2006/relationships/hyperlink" Target="http://en.wikipedia.org/wiki/Conceptual_graph#CITEREFSowa1976" TargetMode="External"/><Relationship Id="rId7" Type="http://schemas.openxmlformats.org/officeDocument/2006/relationships/hyperlink" Target="http://en.wikipedia.org/wiki/Artificial_intelligence" TargetMode="External"/><Relationship Id="rId2" Type="http://schemas.openxmlformats.org/officeDocument/2006/relationships/hyperlink" Target="http://en.wikipedia.org/wiki/John_F._Sow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Conceptual_graph#CITEREFSowa1984" TargetMode="External"/><Relationship Id="rId5" Type="http://schemas.openxmlformats.org/officeDocument/2006/relationships/hyperlink" Target="http://en.wikipedia.org/wiki/Database_system" TargetMode="External"/><Relationship Id="rId10" Type="http://schemas.openxmlformats.org/officeDocument/2006/relationships/hyperlink" Target="http://en.wikipedia.org/wiki/First-order_logic" TargetMode="External"/><Relationship Id="rId4" Type="http://schemas.openxmlformats.org/officeDocument/2006/relationships/hyperlink" Target="http://en.wikipedia.org/wiki/Conceptual_schema" TargetMode="External"/><Relationship Id="rId9" Type="http://schemas.openxmlformats.org/officeDocument/2006/relationships/hyperlink" Target="http://en.wikipedia.org/wiki/Cognitive_science" TargetMode="External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Compiler" TargetMode="External"/><Relationship Id="rId3" Type="http://schemas.openxmlformats.org/officeDocument/2006/relationships/hyperlink" Target="http://en.wikipedia.org/wiki/Parsing" TargetMode="External"/><Relationship Id="rId7" Type="http://schemas.openxmlformats.org/officeDocument/2006/relationships/hyperlink" Target="http://en.wikipedia.org/wiki/Nondeterministic_algorithm" TargetMode="External"/><Relationship Id="rId12" Type="http://schemas.openxmlformats.org/officeDocument/2006/relationships/image" Target="../media/image208.png"/><Relationship Id="rId2" Type="http://schemas.openxmlformats.org/officeDocument/2006/relationships/hyperlink" Target="http://en.wikipedia.org/wiki/Common_logic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LR_parser" TargetMode="External"/><Relationship Id="rId11" Type="http://schemas.openxmlformats.org/officeDocument/2006/relationships/hyperlink" Target="http://en.wikipedia.org/w/index.php?title=Mitch_Marcus&amp;action=edit&amp;redlink=1" TargetMode="External"/><Relationship Id="rId5" Type="http://schemas.openxmlformats.org/officeDocument/2006/relationships/hyperlink" Target="http://en.wikipedia.org/wiki/Backtracking" TargetMode="External"/><Relationship Id="rId10" Type="http://schemas.openxmlformats.org/officeDocument/2006/relationships/hyperlink" Target="http://en.wikipedia.org/wiki/Chart_parser" TargetMode="External"/><Relationship Id="rId4" Type="http://schemas.openxmlformats.org/officeDocument/2006/relationships/hyperlink" Target="http://en.wikipedia.org/wiki/Algorithm" TargetMode="External"/><Relationship Id="rId9" Type="http://schemas.openxmlformats.org/officeDocument/2006/relationships/hyperlink" Target="http://en.wikipedia.org/wiki/Programming_language" TargetMode="Externa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ccuracy_and_precision" TargetMode="External"/><Relationship Id="rId2" Type="http://schemas.openxmlformats.org/officeDocument/2006/relationships/hyperlink" Target="http://en.wikipedia.org/wiki/Problem_solving" TargetMode="External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13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13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13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3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13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13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8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14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g"/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3.jpg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13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29.jpg"/><Relationship Id="rId7" Type="http://schemas.openxmlformats.org/officeDocument/2006/relationships/image" Target="../media/image233.png"/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10" Type="http://schemas.openxmlformats.org/officeDocument/2006/relationships/image" Target="../media/image236.png"/><Relationship Id="rId4" Type="http://schemas.openxmlformats.org/officeDocument/2006/relationships/image" Target="../media/image230.png"/><Relationship Id="rId9" Type="http://schemas.openxmlformats.org/officeDocument/2006/relationships/image" Target="../media/image235.png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14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3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1.png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13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13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g"/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7.jpg"/><Relationship Id="rId4" Type="http://schemas.openxmlformats.org/officeDocument/2006/relationships/image" Target="../media/image246.jpg"/></Relationships>
</file>

<file path=ppt/slides/_rels/slide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jpg"/><Relationship Id="rId3" Type="http://schemas.openxmlformats.org/officeDocument/2006/relationships/image" Target="../media/image249.jpg"/><Relationship Id="rId7" Type="http://schemas.openxmlformats.org/officeDocument/2006/relationships/image" Target="../media/image252.jpg"/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7.jpg"/><Relationship Id="rId5" Type="http://schemas.openxmlformats.org/officeDocument/2006/relationships/image" Target="../media/image251.jpg"/><Relationship Id="rId4" Type="http://schemas.openxmlformats.org/officeDocument/2006/relationships/image" Target="../media/image250.jp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g"/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7.jpg"/><Relationship Id="rId4" Type="http://schemas.openxmlformats.org/officeDocument/2006/relationships/image" Target="../media/image256.jpg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13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13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7.jpg"/><Relationship Id="rId5" Type="http://schemas.openxmlformats.org/officeDocument/2006/relationships/image" Target="../media/image264.jpg"/><Relationship Id="rId4" Type="http://schemas.openxmlformats.org/officeDocument/2006/relationships/image" Target="../media/image263.jpg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13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13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13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14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" TargetMode="External"/><Relationship Id="rId1" Type="http://schemas.openxmlformats.org/officeDocument/2006/relationships/slideLayout" Target="../slideLayouts/slideLayout16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g"/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13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g"/><Relationship Id="rId2" Type="http://schemas.openxmlformats.org/officeDocument/2006/relationships/image" Target="../media/image26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7.jpg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13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g"/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13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g"/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13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13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13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14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14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hyperlink" Target="http://chien.csie.ncku.edu.tw/web/course/iris" TargetMode="External"/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13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3.png"/><Relationship Id="rId5" Type="http://schemas.openxmlformats.org/officeDocument/2006/relationships/image" Target="../media/image282.jpg"/><Relationship Id="rId4" Type="http://schemas.openxmlformats.org/officeDocument/2006/relationships/image" Target="../media/image281.jpg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13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13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14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14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hyperlink" Target="http://chien.csie.ncku.edu.tw/web/course/stpr" TargetMode="External"/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13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13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4.png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14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14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14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g"/><Relationship Id="rId1" Type="http://schemas.openxmlformats.org/officeDocument/2006/relationships/slideLayout" Target="../slideLayouts/slideLayout13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jp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jpg"/><Relationship Id="rId17" Type="http://schemas.openxmlformats.org/officeDocument/2006/relationships/image" Target="../media/image84.pn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jpg"/><Relationship Id="rId22" Type="http://schemas.openxmlformats.org/officeDocument/2006/relationships/image" Target="../media/image8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1.w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7" Type="http://schemas.openxmlformats.org/officeDocument/2006/relationships/image" Target="../media/image104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1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4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7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7" Type="http://schemas.openxmlformats.org/officeDocument/2006/relationships/image" Target="../media/image110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1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10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2.wmf"/><Relationship Id="rId4" Type="http://schemas.openxmlformats.org/officeDocument/2006/relationships/oleObject" Target="../embeddings/oleObject13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5.wmf"/><Relationship Id="rId4" Type="http://schemas.openxmlformats.org/officeDocument/2006/relationships/oleObject" Target="../embeddings/oleObject16.bin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B7EC6D-776B-43A0-9BA7-57D9A3DF2901}"/>
              </a:ext>
            </a:extLst>
          </p:cNvPr>
          <p:cNvSpPr txBox="1"/>
          <p:nvPr/>
        </p:nvSpPr>
        <p:spPr>
          <a:xfrm>
            <a:off x="4411579" y="13617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Pattern Recognition</a:t>
            </a:r>
            <a:endParaRPr lang="en-GB" sz="2400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8105F04-91C1-405F-9681-161640453A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218392"/>
              </p:ext>
            </p:extLst>
          </p:nvPr>
        </p:nvGraphicFramePr>
        <p:xfrm>
          <a:off x="2053749" y="586082"/>
          <a:ext cx="7583488" cy="1647826"/>
        </p:xfrm>
        <a:graphic>
          <a:graphicData uri="http://schemas.openxmlformats.org/drawingml/2006/table">
            <a:tbl>
              <a:tblPr/>
              <a:tblGrid>
                <a:gridCol w="5487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050">
                <a:tc gridSpan="2">
                  <a:txBody>
                    <a:bodyPr/>
                    <a:lstStyle>
                      <a:lvl1pPr marL="2159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15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Pattern Recognition</a:t>
                      </a:r>
                      <a:r>
                        <a:rPr kumimoji="0" lang="en-US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University Student (UGV) Format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A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8">
                <a:tc>
                  <a:txBody>
                    <a:bodyPr/>
                    <a:lstStyle>
                      <a:lvl1pPr marL="203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2700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Course Code: CSE-409</a:t>
                      </a:r>
                      <a:endParaRPr kumimoji="0" lang="en-GB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9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Credits: 02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9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>
                      <a:lvl1pPr marL="203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032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Exam Hours: 03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CIE Marks: 90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238">
                <a:tc>
                  <a:txBody>
                    <a:bodyPr/>
                    <a:lstStyle>
                      <a:lvl1pPr marL="203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27000">
                        <a:lnSpc>
                          <a:spcPts val="1610"/>
                        </a:lnSpc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Course for 8th Semester,</a:t>
                      </a:r>
                      <a:endParaRPr kumimoji="0" lang="en-GB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127000">
                        <a:lnSpc>
                          <a:spcPts val="15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Bachelor of Science in Computer Science Engineering (CSE)</a:t>
                      </a:r>
                      <a:endParaRPr kumimoji="0" lang="en-GB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SEE Marks: 60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76C9C816-E19C-4B5A-9F58-81DC92F94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890" y="23750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056" tIns="28566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Course Learning Outcome (CLO) at the end of the course, the students will be able to-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288AC81-13A6-4115-B8DD-783DBD0C5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241897"/>
              </p:ext>
            </p:extLst>
          </p:nvPr>
        </p:nvGraphicFramePr>
        <p:xfrm>
          <a:off x="1721803" y="2720681"/>
          <a:ext cx="8247380" cy="3683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646430">
                  <a:extLst>
                    <a:ext uri="{9D8B030D-6E8A-4147-A177-3AD203B41FA5}">
                      <a16:colId xmlns:a16="http://schemas.microsoft.com/office/drawing/2014/main" val="1035670203"/>
                    </a:ext>
                  </a:extLst>
                </a:gridCol>
                <a:gridCol w="7600950">
                  <a:extLst>
                    <a:ext uri="{9D8B030D-6E8A-4147-A177-3AD203B41FA5}">
                      <a16:colId xmlns:a16="http://schemas.microsoft.com/office/drawing/2014/main" val="2642922275"/>
                    </a:ext>
                  </a:extLst>
                </a:gridCol>
              </a:tblGrid>
              <a:tr h="401955">
                <a:tc>
                  <a:txBody>
                    <a:bodyPr/>
                    <a:lstStyle/>
                    <a:p>
                      <a:pPr marL="145415" marR="143510" algn="ctr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CLO1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algn="ctr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Understand the Fundamental Concepts and Theories of Pattern Recognition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Key Concepts: Understand key pattern recognition concepts such as feature extraction, classification, clustering, and neural networks.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Mathematical Foundations: Grasp the mathematical principles underlying pattern recognition algorithms, including probability, statistics, and linear algebra.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Applications: Identify various applications of pattern recognition across different industries.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10604"/>
                  </a:ext>
                </a:extLst>
              </a:tr>
              <a:tr h="403860">
                <a:tc>
                  <a:txBody>
                    <a:bodyPr/>
                    <a:lstStyle/>
                    <a:p>
                      <a:pPr marL="145415" marR="143510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CLO2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algn="ctr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  Apply Statistical Methods and Machine Learning Algorithms to Solve Pattern Recognition Problems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Statistical Methods: Implement statistical methods such as Bayes decision theory, parametric and non-parametric techniques.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Machine Learning Algorithms: Apply machine learning algorithms including nearest neighbor methods, decision trees, SVM, and neural networks.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Model Evaluation: Evaluate and fine-tune pattern recognition models using appropriate metrics.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033677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 marL="145415" marR="143510" algn="ctr">
                        <a:lnSpc>
                          <a:spcPts val="146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CLO3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algn="ctr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Develop and Implement Pattern Recognition Models Using Python and Relevant Libraries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Python Programming: Use Python for pattern recognition development, focusing on libraries such as NumPy, pandas, scikit-learn, TensorFlow, and </a:t>
                      </a:r>
                      <a:r>
                        <a:rPr lang="en-US" sz="1200" dirty="0" err="1">
                          <a:effectLst/>
                        </a:rPr>
                        <a:t>PyTorch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Data Preprocessing: Perform data cleaning, normalization, and transformation to prepare datasets for pattern recognition models.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Model Training and Testing: Train pattern recognition models using training data and evaluate their performance on test data.</a:t>
                      </a:r>
                      <a:endParaRPr lang="en-GB" sz="1100" dirty="0">
                        <a:effectLst/>
                      </a:endParaRPr>
                    </a:p>
                    <a:p>
                      <a:pPr marL="457200" algn="just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767458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D1E646-C103-4D57-A662-6DF8547BB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441901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54C3DA0-C80A-45EC-AC6A-BC8FBBEA6A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332560"/>
              </p:ext>
            </p:extLst>
          </p:nvPr>
        </p:nvGraphicFramePr>
        <p:xfrm>
          <a:off x="1168136" y="1072770"/>
          <a:ext cx="10515603" cy="529209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839773">
                  <a:extLst>
                    <a:ext uri="{9D8B030D-6E8A-4147-A177-3AD203B41FA5}">
                      <a16:colId xmlns:a16="http://schemas.microsoft.com/office/drawing/2014/main" val="2848844470"/>
                    </a:ext>
                  </a:extLst>
                </a:gridCol>
                <a:gridCol w="744718">
                  <a:extLst>
                    <a:ext uri="{9D8B030D-6E8A-4147-A177-3AD203B41FA5}">
                      <a16:colId xmlns:a16="http://schemas.microsoft.com/office/drawing/2014/main" val="2677287013"/>
                    </a:ext>
                  </a:extLst>
                </a:gridCol>
                <a:gridCol w="942680">
                  <a:extLst>
                    <a:ext uri="{9D8B030D-6E8A-4147-A177-3AD203B41FA5}">
                      <a16:colId xmlns:a16="http://schemas.microsoft.com/office/drawing/2014/main" val="1458609505"/>
                    </a:ext>
                  </a:extLst>
                </a:gridCol>
                <a:gridCol w="2894029">
                  <a:extLst>
                    <a:ext uri="{9D8B030D-6E8A-4147-A177-3AD203B41FA5}">
                      <a16:colId xmlns:a16="http://schemas.microsoft.com/office/drawing/2014/main" val="78526888"/>
                    </a:ext>
                  </a:extLst>
                </a:gridCol>
                <a:gridCol w="2328421">
                  <a:extLst>
                    <a:ext uri="{9D8B030D-6E8A-4147-A177-3AD203B41FA5}">
                      <a16:colId xmlns:a16="http://schemas.microsoft.com/office/drawing/2014/main" val="921686715"/>
                    </a:ext>
                  </a:extLst>
                </a:gridCol>
                <a:gridCol w="1743958">
                  <a:extLst>
                    <a:ext uri="{9D8B030D-6E8A-4147-A177-3AD203B41FA5}">
                      <a16:colId xmlns:a16="http://schemas.microsoft.com/office/drawing/2014/main" val="3404302778"/>
                    </a:ext>
                  </a:extLst>
                </a:gridCol>
                <a:gridCol w="1022024">
                  <a:extLst>
                    <a:ext uri="{9D8B030D-6E8A-4147-A177-3AD203B41FA5}">
                      <a16:colId xmlns:a16="http://schemas.microsoft.com/office/drawing/2014/main" val="369502801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 no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Week no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Class no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Topics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Teaching Learning Strategy(s)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Assessment Strategy(s)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Alignment to CLO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19169092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25,26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Advanced Topics in Pattern Recognition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Explore advanced topics and emerging trends.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multimedia, interactive sessions, guest lectures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Feedback, Q&amp;A, final assessment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CLO3, CLO7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69972397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27,28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Real-World Applications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Apply pattern recognition to real-world problems.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case studies, hands-on projects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Feedback, Q&amp;A, project presentations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CLO4, CLO5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8839351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29,30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Ethical Considerations in Pattern Recognition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Discuss ethical implications and societal impact.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discussions, multimedia, guest lectures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Feedback, Q&amp;A, assessment of LOs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CLO6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4848977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16&amp;17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31,32,33,34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Course Review and Final Exam Preparation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Review key concepts and prepare for the final exam.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interactive review sessions, Q&amp;A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Feedback, final exam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All CLOs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4756084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Final Term Examination</a:t>
                      </a:r>
                      <a:endParaRPr lang="en-GB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06116679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FA3FD727-12C4-4461-8425-383E81A1A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663" y="652234"/>
            <a:ext cx="823913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latin typeface="Times New Roman" panose="02020603050405020304" pitchFamily="18" charset="0"/>
              </a:rPr>
              <a:t>Course Plan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BFECEE-6BD0-40E7-A1E4-288D4954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81086112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02D4FE-D863-462A-BC73-BE5A45D13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  <a:latin typeface="Tahoma" panose="020B0604030504040204" pitchFamily="34" charset="0"/>
              </a:rPr>
              <a:t>Prepared By: Mohammad Rony Lecturer, Dept. Of CSE University Of Global Village (UGV), Barishal</a:t>
            </a:r>
            <a:endParaRPr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54082" name="Rectangle 2">
            <a:extLst>
              <a:ext uri="{FF2B5EF4-FFF2-40B4-BE49-F238E27FC236}">
                <a16:creationId xmlns:a16="http://schemas.microsoft.com/office/drawing/2014/main" id="{3097F64A-ACCF-4370-858C-38CACD5D12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8288" y="381000"/>
            <a:ext cx="5116512" cy="858838"/>
          </a:xfrm>
          <a:noFill/>
          <a:ln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3200"/>
              <a:t>Variables of Mixed Types</a:t>
            </a:r>
          </a:p>
        </p:txBody>
      </p:sp>
      <p:sp>
        <p:nvSpPr>
          <p:cNvPr id="1454083" name="Rectangle 3">
            <a:extLst>
              <a:ext uri="{FF2B5EF4-FFF2-40B4-BE49-F238E27FC236}">
                <a16:creationId xmlns:a16="http://schemas.microsoft.com/office/drawing/2014/main" id="{7460D70C-C3D1-44B2-A277-9D4650E56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371600"/>
            <a:ext cx="8305800" cy="4876800"/>
          </a:xfrm>
          <a:noFill/>
          <a:ln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/>
              <a:t>A database may contain all the six types of variables</a:t>
            </a:r>
          </a:p>
          <a:p>
            <a:pPr lvl="1"/>
            <a:r>
              <a:rPr lang="en-US" altLang="en-US" sz="2400"/>
              <a:t>symmetric binary, asymmetric binary, nominal, ordinal, interval and ratio.</a:t>
            </a:r>
          </a:p>
          <a:p>
            <a:r>
              <a:rPr lang="en-US" altLang="en-US" sz="2400"/>
              <a:t>One may use a weighted formula to combine their effects.</a:t>
            </a:r>
          </a:p>
          <a:p>
            <a:endParaRPr lang="en-US" altLang="en-US" sz="2400"/>
          </a:p>
          <a:p>
            <a:pPr lvl="1"/>
            <a:r>
              <a:rPr lang="en-US" altLang="en-US" sz="2400" i="1"/>
              <a:t>f</a:t>
            </a:r>
            <a:r>
              <a:rPr lang="en-US" altLang="en-US" sz="2400"/>
              <a:t>  is binary or nominal: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/>
              <a:t>d</a:t>
            </a:r>
            <a:r>
              <a:rPr lang="en-US" altLang="en-US" baseline="-25000"/>
              <a:t>ij</a:t>
            </a:r>
            <a:r>
              <a:rPr lang="en-US" altLang="en-US" baseline="30000"/>
              <a:t>(f)</a:t>
            </a:r>
            <a:r>
              <a:rPr lang="en-US" altLang="en-US"/>
              <a:t> = 0  if x</a:t>
            </a:r>
            <a:r>
              <a:rPr lang="en-US" altLang="en-US" baseline="-25000"/>
              <a:t>if </a:t>
            </a:r>
            <a:r>
              <a:rPr lang="en-US" altLang="en-US"/>
              <a:t>= x</a:t>
            </a:r>
            <a:r>
              <a:rPr lang="en-US" altLang="en-US" baseline="-25000"/>
              <a:t>jf</a:t>
            </a:r>
            <a:r>
              <a:rPr lang="en-US" altLang="en-US"/>
              <a:t> , or d</a:t>
            </a:r>
            <a:r>
              <a:rPr lang="en-US" altLang="en-US" baseline="-25000"/>
              <a:t>ij</a:t>
            </a:r>
            <a:r>
              <a:rPr lang="en-US" altLang="en-US" baseline="30000"/>
              <a:t>(f)</a:t>
            </a:r>
            <a:r>
              <a:rPr lang="en-US" altLang="en-US"/>
              <a:t> = 1 o.w.</a:t>
            </a:r>
          </a:p>
          <a:p>
            <a:pPr lvl="1"/>
            <a:r>
              <a:rPr lang="en-US" altLang="en-US" sz="2400" i="1"/>
              <a:t>f</a:t>
            </a:r>
            <a:r>
              <a:rPr lang="en-US" altLang="en-US" sz="2400"/>
              <a:t>  is interval-based: use the normalized distance</a:t>
            </a:r>
          </a:p>
          <a:p>
            <a:pPr lvl="1"/>
            <a:r>
              <a:rPr lang="en-US" altLang="en-US" sz="2400" i="1"/>
              <a:t>f</a:t>
            </a:r>
            <a:r>
              <a:rPr lang="en-US" altLang="en-US" sz="2400"/>
              <a:t>  is ordinal or ratio-scaled</a:t>
            </a:r>
          </a:p>
          <a:p>
            <a:pPr lvl="2"/>
            <a:r>
              <a:rPr lang="en-US" altLang="en-US"/>
              <a:t>compute ranks r</a:t>
            </a:r>
            <a:r>
              <a:rPr lang="en-US" altLang="en-US" baseline="-25000"/>
              <a:t>if</a:t>
            </a:r>
            <a:r>
              <a:rPr lang="en-US" altLang="en-US"/>
              <a:t> and  </a:t>
            </a:r>
          </a:p>
          <a:p>
            <a:pPr lvl="2"/>
            <a:r>
              <a:rPr lang="en-US" altLang="en-US"/>
              <a:t>and treat z</a:t>
            </a:r>
            <a:r>
              <a:rPr lang="en-US" altLang="en-US" baseline="-25000"/>
              <a:t>if</a:t>
            </a:r>
            <a:r>
              <a:rPr lang="en-US" altLang="en-US"/>
              <a:t> as interval-scaled</a:t>
            </a:r>
          </a:p>
          <a:p>
            <a:endParaRPr lang="en-US" altLang="en-US" sz="2400"/>
          </a:p>
        </p:txBody>
      </p:sp>
      <p:graphicFrame>
        <p:nvGraphicFramePr>
          <p:cNvPr id="1454084" name="Object 4">
            <a:extLst>
              <a:ext uri="{FF2B5EF4-FFF2-40B4-BE49-F238E27FC236}">
                <a16:creationId xmlns:a16="http://schemas.microsoft.com/office/drawing/2014/main" id="{383F770C-18D3-410E-AD38-45DB200E13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6201" y="3124200"/>
          <a:ext cx="417512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08160" imgH="736560" progId="Equation.3">
                  <p:embed/>
                </p:oleObj>
              </mc:Choice>
              <mc:Fallback>
                <p:oleObj name="Equation" r:id="rId2" imgW="2108160" imgH="736560" progId="Equation.3">
                  <p:embed/>
                  <p:pic>
                    <p:nvPicPr>
                      <p:cNvPr id="1454084" name="Object 4">
                        <a:extLst>
                          <a:ext uri="{FF2B5EF4-FFF2-40B4-BE49-F238E27FC236}">
                            <a16:creationId xmlns:a16="http://schemas.microsoft.com/office/drawing/2014/main" id="{383F770C-18D3-410E-AD38-45DB200E13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1" y="3124200"/>
                        <a:ext cx="4175125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4086" name="Object 6">
            <a:extLst>
              <a:ext uri="{FF2B5EF4-FFF2-40B4-BE49-F238E27FC236}">
                <a16:creationId xmlns:a16="http://schemas.microsoft.com/office/drawing/2014/main" id="{701C5A46-360D-42DA-9A7E-668A2A673E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1" y="5562600"/>
          <a:ext cx="162242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02960" imgH="533160" progId="Equation.3">
                  <p:embed/>
                </p:oleObj>
              </mc:Choice>
              <mc:Fallback>
                <p:oleObj name="Equation" r:id="rId4" imgW="1002960" imgH="533160" progId="Equation.3">
                  <p:embed/>
                  <p:pic>
                    <p:nvPicPr>
                      <p:cNvPr id="1454086" name="Object 6">
                        <a:extLst>
                          <a:ext uri="{FF2B5EF4-FFF2-40B4-BE49-F238E27FC236}">
                            <a16:creationId xmlns:a16="http://schemas.microsoft.com/office/drawing/2014/main" id="{701C5A46-360D-42DA-9A7E-668A2A673E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1" y="5562600"/>
                        <a:ext cx="1622425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4204250"/>
      </p:ext>
    </p:extLst>
  </p:cSld>
  <p:clrMapOvr>
    <a:masterClrMapping/>
  </p:clrMapOvr>
  <p:transition>
    <p:strips dir="rd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>
            <a:extLst>
              <a:ext uri="{FF2B5EF4-FFF2-40B4-BE49-F238E27FC236}">
                <a16:creationId xmlns:a16="http://schemas.microsoft.com/office/drawing/2014/main" id="{767359E5-FAE7-46E5-A75D-EBB300D62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274" y="2983653"/>
            <a:ext cx="7652084" cy="89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1588" b="1" dirty="0">
                <a:solidFill>
                  <a:srgbClr val="000000"/>
                </a:solidFill>
              </a:rPr>
              <a:t>Week: 05</a:t>
            </a:r>
            <a:br>
              <a:rPr lang="en-GB" altLang="en-US" sz="1588" b="1" dirty="0">
                <a:solidFill>
                  <a:srgbClr val="000000"/>
                </a:solidFill>
              </a:rPr>
            </a:b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Classification Algorithms</a:t>
            </a:r>
            <a:endParaRPr lang="en-GB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Discuss and implement classification </a:t>
            </a:r>
            <a:endParaRPr lang="en-GB" altLang="en-US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2267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linear-regression-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027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8720D6-A49A-4AB7-81BB-E896C6891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68181118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-linear-regression-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C6F0B-F69E-4198-A3EC-A92379CC2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88079801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linear-regression-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AAC1AE-8FE2-498B-8C5E-77238CF14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68912228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linear-regression-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180D76-22F5-4524-9F89-74637084E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4068843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linear-regression-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F73283-5703-4DE9-BB28-DD6FF7DC7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19855803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linear-regression-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DB1414-9DF9-423E-A12B-7D471D1FF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25843252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-linear-regression-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5D3987-6341-4DDA-8C99-F6F14F070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94055373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linear-regression-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CF518D-0089-40E4-8445-EFBBDB18A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846310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D9806FD-DBDD-4629-B102-619B32B3F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920" y="1501775"/>
            <a:ext cx="10563226" cy="480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br>
              <a:rPr lang="en-US" altLang="en-US" dirty="0"/>
            </a:br>
            <a:endParaRPr lang="en-US" altLang="en-US" dirty="0"/>
          </a:p>
          <a:p>
            <a:pPr algn="ctr"/>
            <a:r>
              <a:rPr lang="en-US" altLang="en-US" sz="2400" b="1" dirty="0">
                <a:solidFill>
                  <a:srgbClr val="000000"/>
                </a:solidFill>
                <a:cs typeface="Calibri" panose="020F0502020204030204" pitchFamily="34" charset="0"/>
              </a:rPr>
              <a:t>Dept. of Computer Science and Engineering</a:t>
            </a:r>
            <a:endParaRPr lang="en-US" altLang="en-US" sz="600" dirty="0"/>
          </a:p>
          <a:p>
            <a:pPr algn="ctr"/>
            <a:endParaRPr lang="en-US" altLang="en-US" sz="600" dirty="0"/>
          </a:p>
          <a:p>
            <a:pPr algn="ctr"/>
            <a:br>
              <a:rPr lang="en-US" altLang="en-US" dirty="0"/>
            </a:br>
            <a:br>
              <a:rPr lang="en-US" altLang="en-US" dirty="0"/>
            </a:br>
            <a:endParaRPr lang="en-US" altLang="en-US" dirty="0"/>
          </a:p>
          <a:p>
            <a:pPr algn="ctr"/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Course Code: CSE-409</a:t>
            </a:r>
            <a:endParaRPr lang="en-US" altLang="en-US" sz="600" dirty="0"/>
          </a:p>
          <a:p>
            <a:pPr algn="ctr"/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Course Name: </a:t>
            </a:r>
            <a:r>
              <a:rPr lang="en-US" sz="2400" b="1" dirty="0">
                <a:solidFill>
                  <a:srgbClr val="000000"/>
                </a:solidFill>
                <a:cs typeface="Calibri" panose="020F0502020204030204" pitchFamily="34" charset="0"/>
              </a:rPr>
              <a:t>Pattern Recognition</a:t>
            </a:r>
            <a:endParaRPr lang="en-US" altLang="en-US" sz="24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algn="ctr"/>
            <a:r>
              <a:rPr lang="en-US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Instructor: </a:t>
            </a:r>
            <a:r>
              <a:rPr lang="en-US" altLang="en-US" sz="2400" b="1" dirty="0">
                <a:solidFill>
                  <a:srgbClr val="000000"/>
                </a:solidFill>
                <a:cs typeface="Calibri" panose="020F0502020204030204" pitchFamily="34" charset="0"/>
              </a:rPr>
              <a:t>Mohammad Rony</a:t>
            </a:r>
          </a:p>
          <a:p>
            <a:pPr algn="ctr"/>
            <a:r>
              <a:rPr lang="en-US" altLang="en-US" dirty="0">
                <a:latin typeface="Times New Roman" panose="02020603050405020304" pitchFamily="18" charset="0"/>
              </a:rPr>
              <a:t>Lecturer, Dept. of CSE</a:t>
            </a:r>
          </a:p>
          <a:p>
            <a:pPr algn="ctr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Global Village (UGV),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Barishal</a:t>
            </a:r>
            <a:endParaRPr lang="en-GB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600" dirty="0"/>
          </a:p>
          <a:p>
            <a:br>
              <a:rPr lang="en-US" altLang="en-US" dirty="0"/>
            </a:br>
            <a:endParaRPr lang="en-US" altLang="en-US" dirty="0"/>
          </a:p>
          <a:p>
            <a:br>
              <a:rPr lang="en-US" altLang="en-US" dirty="0"/>
            </a:br>
            <a:endParaRPr lang="en-US" alt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CCD8A9C-5DC6-447F-A48F-D4F375F65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095" y="320675"/>
            <a:ext cx="72548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5C6909-BE3D-4EA6-8D60-7D30F7F25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90043576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linear-regression-1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C46562-F400-44EE-8341-8C3CFAD2D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64958356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linear-regression-1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F2FC2B-EE96-437E-B3CB-92CBFEC44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49469764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linear-regression-1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2E4E18-F155-479A-8829-6837041D9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26081254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linear-regression-1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382EBD-6DBE-4CF1-89AF-935DDF0DA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77559251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linear-regression-1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DD6D3D-27CD-4F23-BCF6-DFF2B8DB0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49690746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linear-regression-1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BBD5C-2FCA-4AE5-850D-5D9A8A14E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67077783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-linear-regression-1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13687A-7675-40DF-BA4C-13F1DC256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422584250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linear-regression-1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A0781-27D7-4D89-90E9-356A75D93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54324176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-linear-regression-1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37D296-5E8C-466B-A7F2-D10D5D1DA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67259802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-linear-regression-1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FCC9D-9717-4451-8FB4-EB61E224B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355134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A95D0-2DAE-4DED-AEAD-FA4FD9C55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1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  <a:cs typeface="Calibri" panose="020F0502020204030204" pitchFamily="34" charset="0"/>
              </a:rPr>
              <a:t>Pattern Recognition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CAA508-8511-4A7D-8FAC-3E48AFD8D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66" y="1228488"/>
            <a:ext cx="8628668" cy="483756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336E0B-6D9F-4829-BD72-6A5D937C3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66921658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-linear-regression-2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A306EB-57CF-4F9D-9B9C-BA3D35294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38761996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-linear-regression-2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12978E-487D-45CC-B0FE-9A7C19C8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13066050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-linear-regression-2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1FF9F-6B6C-4F57-9C79-846B67F95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67531820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-linear-regression-2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579EA7-C004-4C6A-9E88-F6E038BF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50281925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-linear-regression-2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763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A85C6B-2A59-49C6-9616-C32459730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99483253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-linear-regression-2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D2E111-C811-401F-B3EF-B327FD68F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96153900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-linear-regression-2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6EAD34-5DC2-42BF-9AD3-3E54868CF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82162922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-linear-regression-2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8ACE5E-5D82-4105-9BC1-903F20B13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52619205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-linear-regression-2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FE63B-AE4A-40A4-AAD1-B5E44D84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02547196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-linear-regression-2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DB5054-B82C-4782-A4DB-B31C36467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625690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>
            <a:extLst>
              <a:ext uri="{FF2B5EF4-FFF2-40B4-BE49-F238E27FC236}">
                <a16:creationId xmlns:a16="http://schemas.microsoft.com/office/drawing/2014/main" id="{767359E5-FAE7-46E5-A75D-EBB300D62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274" y="2983653"/>
            <a:ext cx="7652084" cy="89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1588" b="1" dirty="0">
                <a:solidFill>
                  <a:srgbClr val="000000"/>
                </a:solidFill>
              </a:rPr>
              <a:t>Week: 01</a:t>
            </a:r>
            <a:br>
              <a:rPr lang="en-GB" altLang="en-US" sz="1588" b="1" dirty="0">
                <a:solidFill>
                  <a:srgbClr val="000000"/>
                </a:solidFill>
              </a:rPr>
            </a:b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Introduction to Pattern Recognition</a:t>
            </a:r>
            <a:endParaRPr lang="en-GB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Describe pattern recognition concepts, history, and applications.</a:t>
            </a:r>
            <a:endParaRPr lang="en-GB" altLang="en-US" sz="1588" b="1" dirty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-linear-regression-3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1926A9-FF99-43CF-A21B-0B655696E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19209928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-logistic-regressionppt-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6FB34-8452-4DD6-AF13-1A7D22639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09291956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logistic-regressionppt-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85CBC7-A3CC-49E5-B5BF-E9CE54F18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85201571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logistic-regressionppt-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DD03A-A320-4184-A22C-D00F3C0B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424054887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logistic-regressionppt-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487F4D-CCEC-44D9-9E2F-1BBC4B918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85809329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logistic-regressionppt-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273E12-05FA-4AB5-A9B6-9A6570AEA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0327036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-logistic-regressionppt-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4A7662-E7E6-4D00-90CB-AE9B19B3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49100593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logistic-regressionppt-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28CD08-A75E-4807-8669-0847670D4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81189160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logistic-regressionppt-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8A54A2-3B6F-4FFC-A924-3B10A34F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62401393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logistic-regressionppt-1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B2218C-CCD0-456B-B4B4-A1DF68044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260044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D9E387-D71B-4146-8F5D-53896E1B8A64}"/>
              </a:ext>
            </a:extLst>
          </p:cNvPr>
          <p:cNvSpPr txBox="1"/>
          <p:nvPr/>
        </p:nvSpPr>
        <p:spPr>
          <a:xfrm>
            <a:off x="1203157" y="597115"/>
            <a:ext cx="97856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Definition:</a:t>
            </a:r>
          </a:p>
          <a:p>
            <a:r>
              <a:rPr lang="en-GB" sz="2400" b="1" dirty="0"/>
              <a:t> </a:t>
            </a:r>
            <a:br>
              <a:rPr lang="en-GB" dirty="0"/>
            </a:br>
            <a:r>
              <a:rPr lang="en-GB" dirty="0"/>
              <a:t>Pattern recognition is the process of identifying and categorizing patterns in data using algorithms or models.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583351-19DF-4944-AE2C-409F61730D5F}"/>
              </a:ext>
            </a:extLst>
          </p:cNvPr>
          <p:cNvSpPr txBox="1"/>
          <p:nvPr/>
        </p:nvSpPr>
        <p:spPr>
          <a:xfrm>
            <a:off x="1540041" y="2567567"/>
            <a:ext cx="96252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Key Features</a:t>
            </a:r>
            <a:r>
              <a:rPr lang="en-GB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Deals with raw data and converts it into useful information.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Involves recognizing regularities, trends, and relationships in data.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Can be supervised (labelled data), unsupervised (unlabelled data), or semi-supervised.</a:t>
            </a:r>
          </a:p>
          <a:p>
            <a:pPr lvl="1"/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</a:t>
            </a:r>
            <a:r>
              <a:rPr lang="en-GB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Identifying handwritten digits in scanned documents.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Recognizing faces in an image or video stream.</a:t>
            </a:r>
          </a:p>
        </p:txBody>
      </p:sp>
    </p:spTree>
    <p:extLst>
      <p:ext uri="{BB962C8B-B14F-4D97-AF65-F5344CB8AC3E}">
        <p14:creationId xmlns:p14="http://schemas.microsoft.com/office/powerpoint/2010/main" val="256835791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logistic-regressionppt-1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D1A19-E67C-4124-BF60-CEF631E31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89186484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logistic-regressionppt-1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9C40A-BD45-4A45-AF73-295B93925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406309609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logistic-regressionppt-1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A1CA38-A454-48B4-A3EA-08456AF3A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97065924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logistic-regressionppt-1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88840-CAAE-43E0-BC13-FE7DDC5BA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61764442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-logistic-regressionppt-1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BD6EB-B6EF-4F5A-8FD7-F1EDD6A98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46835314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logistic-regressionppt-1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06ABF1-A471-4450-BB72-168BE9507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82280956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-logistic-regressionppt-1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56EAF1-5C57-4F80-BF20-5DFFDA28A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28395534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-logistic-regressionppt-1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1A6D60-B7D7-4ABC-8C3C-B38D37F0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89562002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-logistic-regressionppt-1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3E76A8-7B37-4066-9E7A-65E254125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89753436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-logistic-regressionppt-2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7D606-6B2C-47B8-A075-08B33D7C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60687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F710CA-6A25-4B90-82F8-A4DE8D0CC683}"/>
              </a:ext>
            </a:extLst>
          </p:cNvPr>
          <p:cNvSpPr txBox="1"/>
          <p:nvPr/>
        </p:nvSpPr>
        <p:spPr>
          <a:xfrm>
            <a:off x="786063" y="48910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History of Pattern Recognition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5B4E72D-1A3C-4FB9-A89A-B8374EC6E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092" y="981756"/>
            <a:ext cx="11666745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Pre-1960s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Early developments in statistics and mathematical models laid the groundwork.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1960s - 1970s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Introduction of computers enabled automated pattern recognition.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Applications in speech and image recognition emerged.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1980s - 1990s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Neural Networks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developed for learning patterns.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Early machine learning algorithms such as k-means, decision trees, and Bayesian classifiers.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2000s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rise of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Support Vector Machines (SVM)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other robust techniques.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Introduction of large datasets and computational power.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2010s - Present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Emergence of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Deep Learning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techniques (e.g., CNNs, RNNs).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AI-driven solutions in image processing, speech recognition, and natural language processing (NLP).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27512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-logistic-regressionppt-2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88B37-5EA4-4256-B7E7-A29DA6E37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15153426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-logistic-regressionppt-2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71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6994FD-D7C7-460B-9B8B-69AD25D87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30367836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>
            <a:extLst>
              <a:ext uri="{FF2B5EF4-FFF2-40B4-BE49-F238E27FC236}">
                <a16:creationId xmlns:a16="http://schemas.microsoft.com/office/drawing/2014/main" id="{767359E5-FAE7-46E5-A75D-EBB300D62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274" y="2983653"/>
            <a:ext cx="7652084" cy="89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1588" b="1" dirty="0">
                <a:solidFill>
                  <a:srgbClr val="000000"/>
                </a:solidFill>
              </a:rPr>
              <a:t>Week: 06</a:t>
            </a:r>
            <a:br>
              <a:rPr lang="en-GB" altLang="en-US" sz="1588" b="1" dirty="0">
                <a:solidFill>
                  <a:srgbClr val="000000"/>
                </a:solidFill>
              </a:rPr>
            </a:b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Hidden Markov Models</a:t>
            </a:r>
            <a:endParaRPr lang="en-GB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Explain and apply HMM in pattern recognition.</a:t>
            </a:r>
            <a:endParaRPr lang="en-GB" altLang="en-US" sz="1588" b="1" dirty="0"/>
          </a:p>
        </p:txBody>
      </p:sp>
    </p:spTree>
    <p:extLst>
      <p:ext uri="{BB962C8B-B14F-4D97-AF65-F5344CB8AC3E}">
        <p14:creationId xmlns:p14="http://schemas.microsoft.com/office/powerpoint/2010/main" val="110257633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>
            <a:extLst>
              <a:ext uri="{FF2B5EF4-FFF2-40B4-BE49-F238E27FC236}">
                <a16:creationId xmlns:a16="http://schemas.microsoft.com/office/drawing/2014/main" id="{767359E5-FAE7-46E5-A75D-EBB300D62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274" y="2983653"/>
            <a:ext cx="7652084" cy="89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1588" b="1" dirty="0">
                <a:solidFill>
                  <a:srgbClr val="000000"/>
                </a:solidFill>
              </a:rPr>
              <a:t>Week: 07 &amp; 08</a:t>
            </a:r>
            <a:br>
              <a:rPr lang="en-GB" altLang="en-US" sz="1588" b="1" dirty="0">
                <a:solidFill>
                  <a:srgbClr val="000000"/>
                </a:solidFill>
              </a:rPr>
            </a:b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Neural Networks and Deep Learning</a:t>
            </a:r>
            <a:endParaRPr lang="en-GB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Discuss neural networks and their applications in pattern recognition.</a:t>
            </a:r>
            <a:endParaRPr lang="en-GB" altLang="en-US" sz="1588" b="1" dirty="0"/>
          </a:p>
        </p:txBody>
      </p:sp>
    </p:spTree>
    <p:extLst>
      <p:ext uri="{BB962C8B-B14F-4D97-AF65-F5344CB8AC3E}">
        <p14:creationId xmlns:p14="http://schemas.microsoft.com/office/powerpoint/2010/main" val="129748708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06438" y="920634"/>
            <a:ext cx="54032" cy="4779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06438" y="1492134"/>
            <a:ext cx="54032" cy="540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06438" y="2053243"/>
            <a:ext cx="54032" cy="4779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06438" y="2608118"/>
            <a:ext cx="54032" cy="5195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161782" y="625532"/>
            <a:ext cx="1130877" cy="1241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750" spc="51" dirty="0">
                <a:solidFill>
                  <a:srgbClr val="FF0000"/>
                </a:solidFill>
                <a:latin typeface="Arial MT"/>
                <a:cs typeface="Arial MT"/>
              </a:rPr>
              <a:t>What</a:t>
            </a:r>
            <a:r>
              <a:rPr sz="750" spc="68" dirty="0">
                <a:solidFill>
                  <a:srgbClr val="FF0000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FF0000"/>
                </a:solidFill>
                <a:latin typeface="Arial MT"/>
                <a:cs typeface="Arial MT"/>
              </a:rPr>
              <a:t>is</a:t>
            </a:r>
            <a:r>
              <a:rPr sz="750" spc="72" dirty="0">
                <a:solidFill>
                  <a:srgbClr val="FF0000"/>
                </a:solidFill>
                <a:latin typeface="Arial MT"/>
                <a:cs typeface="Arial MT"/>
              </a:rPr>
              <a:t>  </a:t>
            </a:r>
            <a:r>
              <a:rPr sz="750" spc="48" dirty="0">
                <a:solidFill>
                  <a:srgbClr val="FF0000"/>
                </a:solidFill>
                <a:latin typeface="Arial MT"/>
                <a:cs typeface="Arial MT"/>
              </a:rPr>
              <a:t>Neural</a:t>
            </a:r>
            <a:r>
              <a:rPr sz="750" spc="33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50" spc="51" dirty="0">
                <a:solidFill>
                  <a:srgbClr val="FF0000"/>
                </a:solidFill>
                <a:latin typeface="Arial MT"/>
                <a:cs typeface="Arial MT"/>
              </a:rPr>
              <a:t>Net</a:t>
            </a:r>
            <a:r>
              <a:rPr sz="750" spc="5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50" spc="-34" dirty="0">
                <a:solidFill>
                  <a:srgbClr val="FF0000"/>
                </a:solidFill>
                <a:latin typeface="Arial MT"/>
                <a:cs typeface="Arial MT"/>
              </a:rPr>
              <a:t>?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49889" y="814182"/>
            <a:ext cx="423863" cy="473486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3464" indent="1732">
              <a:lnSpc>
                <a:spcPct val="144200"/>
              </a:lnSpc>
              <a:spcBef>
                <a:spcPts val="68"/>
              </a:spcBef>
              <a:tabLst>
                <a:tab pos="297432" algn="l"/>
              </a:tabLst>
            </a:pPr>
            <a:r>
              <a:rPr sz="716" dirty="0">
                <a:solidFill>
                  <a:srgbClr val="6666B3"/>
                </a:solidFill>
                <a:latin typeface="Arial MT"/>
                <a:cs typeface="Arial MT"/>
              </a:rPr>
              <a:t>A</a:t>
            </a:r>
            <a:r>
              <a:rPr sz="716" spc="330" dirty="0">
                <a:solidFill>
                  <a:srgbClr val="6666B3"/>
                </a:solidFill>
                <a:latin typeface="Arial MT"/>
                <a:cs typeface="Arial MT"/>
              </a:rPr>
              <a:t> </a:t>
            </a:r>
            <a:r>
              <a:rPr sz="716" spc="-7" dirty="0">
                <a:solidFill>
                  <a:srgbClr val="4242A1"/>
                </a:solidFill>
                <a:latin typeface="Arial MT"/>
                <a:cs typeface="Arial MT"/>
              </a:rPr>
              <a:t>neural </a:t>
            </a:r>
            <a:r>
              <a:rPr sz="750" spc="-7" dirty="0">
                <a:solidFill>
                  <a:srgbClr val="050582"/>
                </a:solidFill>
                <a:latin typeface="Arial MT"/>
                <a:cs typeface="Arial MT"/>
              </a:rPr>
              <a:t>tries</a:t>
            </a:r>
            <a:r>
              <a:rPr sz="750" dirty="0">
                <a:solidFill>
                  <a:srgbClr val="050582"/>
                </a:solidFill>
                <a:latin typeface="Arial MT"/>
                <a:cs typeface="Arial MT"/>
              </a:rPr>
              <a:t>	</a:t>
            </a:r>
            <a:r>
              <a:rPr sz="750" spc="-17" dirty="0">
                <a:solidFill>
                  <a:srgbClr val="6262B1"/>
                </a:solidFill>
                <a:latin typeface="Arial MT"/>
                <a:cs typeface="Arial MT"/>
              </a:rPr>
              <a:t>to </a:t>
            </a:r>
            <a:r>
              <a:rPr sz="716" dirty="0">
                <a:solidFill>
                  <a:srgbClr val="010180"/>
                </a:solidFill>
                <a:latin typeface="Arial MT"/>
                <a:cs typeface="Arial MT"/>
              </a:rPr>
              <a:t>(ANN</a:t>
            </a:r>
            <a:r>
              <a:rPr sz="716" dirty="0">
                <a:solidFill>
                  <a:srgbClr val="7272B8"/>
                </a:solidFill>
                <a:latin typeface="Arial MT"/>
                <a:cs typeface="Arial MT"/>
              </a:rPr>
              <a:t>}</a:t>
            </a:r>
            <a:r>
              <a:rPr sz="716" spc="89" dirty="0">
                <a:solidFill>
                  <a:srgbClr val="7272B8"/>
                </a:solidFill>
                <a:latin typeface="Arial MT"/>
                <a:cs typeface="Arial MT"/>
              </a:rPr>
              <a:t>  </a:t>
            </a:r>
            <a:r>
              <a:rPr sz="716" spc="-17" dirty="0">
                <a:solidFill>
                  <a:srgbClr val="3D3D9E"/>
                </a:solidFill>
                <a:latin typeface="Arial MT"/>
                <a:cs typeface="Arial MT"/>
              </a:rPr>
              <a:t>is</a:t>
            </a:r>
            <a:endParaRPr sz="716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40177" y="862618"/>
            <a:ext cx="2945823" cy="11890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716" dirty="0">
                <a:solidFill>
                  <a:srgbClr val="6262B1"/>
                </a:solidFill>
                <a:latin typeface="Arial MT"/>
                <a:cs typeface="Arial MT"/>
              </a:rPr>
              <a:t>net</a:t>
            </a:r>
            <a:r>
              <a:rPr sz="716" spc="167" dirty="0">
                <a:solidFill>
                  <a:srgbClr val="6262B1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7272B8"/>
                </a:solidFill>
                <a:latin typeface="Arial MT"/>
                <a:cs typeface="Arial MT"/>
              </a:rPr>
              <a:t>is</a:t>
            </a:r>
            <a:r>
              <a:rPr sz="716" spc="153" dirty="0">
                <a:solidFill>
                  <a:srgbClr val="7272B8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4141A0"/>
                </a:solidFill>
                <a:latin typeface="Arial MT"/>
                <a:cs typeface="Arial MT"/>
              </a:rPr>
              <a:t>an</a:t>
            </a:r>
            <a:r>
              <a:rPr sz="716" spc="150" dirty="0">
                <a:solidFill>
                  <a:srgbClr val="4141A0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0A0A85"/>
                </a:solidFill>
                <a:latin typeface="Arial MT"/>
                <a:cs typeface="Arial MT"/>
              </a:rPr>
              <a:t>artificial</a:t>
            </a:r>
            <a:r>
              <a:rPr sz="716" spc="205" dirty="0">
                <a:solidFill>
                  <a:srgbClr val="0A0A85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4141A0"/>
                </a:solidFill>
                <a:latin typeface="Arial MT"/>
                <a:cs typeface="Arial MT"/>
              </a:rPr>
              <a:t>representation</a:t>
            </a:r>
            <a:r>
              <a:rPr sz="716" spc="160" dirty="0">
                <a:solidFill>
                  <a:srgbClr val="4141A0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18188C"/>
                </a:solidFill>
                <a:latin typeface="Arial MT"/>
                <a:cs typeface="Arial MT"/>
              </a:rPr>
              <a:t>of</a:t>
            </a:r>
            <a:r>
              <a:rPr sz="716" spc="170" dirty="0">
                <a:solidFill>
                  <a:srgbClr val="18188C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000080"/>
                </a:solidFill>
                <a:latin typeface="Arial MT"/>
                <a:cs typeface="Arial MT"/>
              </a:rPr>
              <a:t>the</a:t>
            </a:r>
            <a:r>
              <a:rPr sz="716" spc="198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111189"/>
                </a:solidFill>
                <a:latin typeface="Arial MT"/>
                <a:cs typeface="Arial MT"/>
              </a:rPr>
              <a:t>human</a:t>
            </a:r>
            <a:r>
              <a:rPr sz="716" spc="181" dirty="0">
                <a:solidFill>
                  <a:srgbClr val="111189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111187"/>
                </a:solidFill>
                <a:latin typeface="Arial MT"/>
                <a:cs typeface="Arial MT"/>
              </a:rPr>
              <a:t>brain</a:t>
            </a:r>
            <a:r>
              <a:rPr sz="716" spc="181" dirty="0">
                <a:solidFill>
                  <a:srgbClr val="111187"/>
                </a:solidFill>
                <a:latin typeface="Arial MT"/>
                <a:cs typeface="Arial MT"/>
              </a:rPr>
              <a:t>  </a:t>
            </a:r>
            <a:r>
              <a:rPr sz="716" spc="24" dirty="0">
                <a:solidFill>
                  <a:srgbClr val="3A3A9C"/>
                </a:solidFill>
                <a:latin typeface="Arial MT"/>
                <a:cs typeface="Arial MT"/>
              </a:rPr>
              <a:t>that</a:t>
            </a:r>
            <a:endParaRPr sz="716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14058" y="972209"/>
            <a:ext cx="2968336" cy="336328"/>
          </a:xfrm>
          <a:prstGeom prst="rect">
            <a:avLst/>
          </a:prstGeom>
        </p:spPr>
        <p:txBody>
          <a:bodyPr vert="horz" wrap="square" lIns="0" tIns="58882" rIns="0" bIns="0" rtlCol="0">
            <a:spAutoFit/>
          </a:bodyPr>
          <a:lstStyle/>
          <a:p>
            <a:pPr marL="8659">
              <a:spcBef>
                <a:spcPts val="464"/>
              </a:spcBef>
              <a:tabLst>
                <a:tab pos="476670" algn="l"/>
                <a:tab pos="676690" algn="l"/>
                <a:tab pos="1125218" algn="l"/>
                <a:tab pos="1584571" algn="l"/>
                <a:tab pos="1793250" algn="l"/>
                <a:tab pos="2239181" algn="l"/>
                <a:tab pos="2608915" algn="l"/>
              </a:tabLst>
            </a:pPr>
            <a:r>
              <a:rPr sz="750" spc="-7" dirty="0">
                <a:solidFill>
                  <a:srgbClr val="2F2F97"/>
                </a:solidFill>
                <a:latin typeface="Arial MT"/>
                <a:cs typeface="Arial MT"/>
              </a:rPr>
              <a:t>simulate</a:t>
            </a:r>
            <a:r>
              <a:rPr sz="750" dirty="0">
                <a:solidFill>
                  <a:srgbClr val="2F2F97"/>
                </a:solidFill>
                <a:latin typeface="Arial MT"/>
                <a:cs typeface="Arial MT"/>
              </a:rPr>
              <a:t>	</a:t>
            </a:r>
            <a:r>
              <a:rPr sz="750" spc="-17" dirty="0">
                <a:solidFill>
                  <a:srgbClr val="3D3D9E"/>
                </a:solidFill>
                <a:latin typeface="Arial MT"/>
                <a:cs typeface="Arial MT"/>
              </a:rPr>
              <a:t>its</a:t>
            </a:r>
            <a:r>
              <a:rPr sz="750" dirty="0">
                <a:solidFill>
                  <a:srgbClr val="3D3D9E"/>
                </a:solidFill>
                <a:latin typeface="Arial MT"/>
                <a:cs typeface="Arial MT"/>
              </a:rPr>
              <a:t>	</a:t>
            </a:r>
            <a:r>
              <a:rPr sz="750" spc="-7" dirty="0">
                <a:solidFill>
                  <a:srgbClr val="3D3D9E"/>
                </a:solidFill>
                <a:latin typeface="Arial MT"/>
                <a:cs typeface="Arial MT"/>
              </a:rPr>
              <a:t>learning</a:t>
            </a:r>
            <a:r>
              <a:rPr sz="750" dirty="0">
                <a:solidFill>
                  <a:srgbClr val="3D3D9E"/>
                </a:solidFill>
                <a:latin typeface="Arial MT"/>
                <a:cs typeface="Arial MT"/>
              </a:rPr>
              <a:t>	</a:t>
            </a:r>
            <a:r>
              <a:rPr sz="750" spc="-7" dirty="0">
                <a:solidFill>
                  <a:srgbClr val="3F3F9E"/>
                </a:solidFill>
                <a:latin typeface="Arial MT"/>
                <a:cs typeface="Arial MT"/>
              </a:rPr>
              <a:t>process.</a:t>
            </a:r>
            <a:r>
              <a:rPr sz="750" dirty="0">
                <a:solidFill>
                  <a:srgbClr val="3F3F9E"/>
                </a:solidFill>
                <a:latin typeface="Arial MT"/>
                <a:cs typeface="Arial MT"/>
              </a:rPr>
              <a:t>	</a:t>
            </a:r>
            <a:r>
              <a:rPr sz="750" spc="-17" dirty="0">
                <a:solidFill>
                  <a:srgbClr val="151589"/>
                </a:solidFill>
                <a:latin typeface="Arial MT"/>
                <a:cs typeface="Arial MT"/>
              </a:rPr>
              <a:t>An</a:t>
            </a:r>
            <a:r>
              <a:rPr sz="750" dirty="0">
                <a:solidFill>
                  <a:srgbClr val="151589"/>
                </a:solidFill>
                <a:latin typeface="Arial MT"/>
                <a:cs typeface="Arial MT"/>
              </a:rPr>
              <a:t>	</a:t>
            </a:r>
            <a:r>
              <a:rPr sz="750" spc="-7" dirty="0">
                <a:solidFill>
                  <a:srgbClr val="7575BA"/>
                </a:solidFill>
                <a:latin typeface="Arial MT"/>
                <a:cs typeface="Arial MT"/>
              </a:rPr>
              <a:t>artificial</a:t>
            </a:r>
            <a:r>
              <a:rPr sz="750" dirty="0">
                <a:solidFill>
                  <a:srgbClr val="7575BA"/>
                </a:solidFill>
                <a:latin typeface="Arial MT"/>
                <a:cs typeface="Arial MT"/>
              </a:rPr>
              <a:t>	</a:t>
            </a:r>
            <a:r>
              <a:rPr sz="750" spc="-7" dirty="0">
                <a:solidFill>
                  <a:srgbClr val="38389C"/>
                </a:solidFill>
                <a:latin typeface="Arial MT"/>
                <a:cs typeface="Arial MT"/>
              </a:rPr>
              <a:t>neural</a:t>
            </a:r>
            <a:r>
              <a:rPr sz="750" dirty="0">
                <a:solidFill>
                  <a:srgbClr val="38389C"/>
                </a:solidFill>
                <a:latin typeface="Arial MT"/>
                <a:cs typeface="Arial MT"/>
              </a:rPr>
              <a:t>	</a:t>
            </a:r>
            <a:r>
              <a:rPr sz="750" spc="-7" dirty="0">
                <a:solidFill>
                  <a:srgbClr val="4141A0"/>
                </a:solidFill>
                <a:latin typeface="Arial MT"/>
                <a:cs typeface="Arial MT"/>
              </a:rPr>
              <a:t>network</a:t>
            </a:r>
            <a:endParaRPr sz="750">
              <a:latin typeface="Arial MT"/>
              <a:cs typeface="Arial MT"/>
            </a:endParaRPr>
          </a:p>
          <a:p>
            <a:pPr marL="8659">
              <a:spcBef>
                <a:spcPts val="378"/>
              </a:spcBef>
            </a:pPr>
            <a:r>
              <a:rPr sz="716" dirty="0">
                <a:solidFill>
                  <a:srgbClr val="18188C"/>
                </a:solidFill>
                <a:latin typeface="Arial MT"/>
                <a:cs typeface="Arial MT"/>
              </a:rPr>
              <a:t>often</a:t>
            </a:r>
            <a:r>
              <a:rPr sz="716" spc="123" dirty="0">
                <a:solidFill>
                  <a:srgbClr val="18188C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6262B1"/>
                </a:solidFill>
                <a:latin typeface="Arial MT"/>
                <a:cs typeface="Arial MT"/>
              </a:rPr>
              <a:t>called</a:t>
            </a:r>
            <a:r>
              <a:rPr sz="716" spc="126" dirty="0">
                <a:solidFill>
                  <a:srgbClr val="6262B1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7575BA"/>
                </a:solidFill>
                <a:latin typeface="Arial MT"/>
                <a:cs typeface="Arial MT"/>
              </a:rPr>
              <a:t>a</a:t>
            </a:r>
            <a:r>
              <a:rPr sz="716" spc="119" dirty="0">
                <a:solidFill>
                  <a:srgbClr val="7575BA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0C0C85"/>
                </a:solidFill>
                <a:latin typeface="Arial MT"/>
                <a:cs typeface="Arial MT"/>
              </a:rPr>
              <a:t>"</a:t>
            </a:r>
            <a:r>
              <a:rPr sz="716" dirty="0">
                <a:solidFill>
                  <a:srgbClr val="FF0000"/>
                </a:solidFill>
                <a:latin typeface="Arial MT"/>
                <a:cs typeface="Arial MT"/>
              </a:rPr>
              <a:t>Neural</a:t>
            </a:r>
            <a:r>
              <a:rPr sz="716" spc="26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16" dirty="0">
                <a:solidFill>
                  <a:srgbClr val="FF0000"/>
                </a:solidFill>
                <a:latin typeface="Arial MT"/>
                <a:cs typeface="Arial MT"/>
              </a:rPr>
              <a:t>Network"</a:t>
            </a:r>
            <a:r>
              <a:rPr sz="716" spc="147" dirty="0">
                <a:solidFill>
                  <a:srgbClr val="FF0000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7C7CBD"/>
                </a:solidFill>
                <a:latin typeface="Arial MT"/>
                <a:cs typeface="Arial MT"/>
              </a:rPr>
              <a:t>or</a:t>
            </a:r>
            <a:r>
              <a:rPr sz="716" spc="136" dirty="0">
                <a:solidFill>
                  <a:srgbClr val="7C7CBD"/>
                </a:solidFill>
                <a:latin typeface="Arial MT"/>
                <a:cs typeface="Arial MT"/>
              </a:rPr>
              <a:t> </a:t>
            </a:r>
            <a:r>
              <a:rPr sz="716" dirty="0">
                <a:solidFill>
                  <a:srgbClr val="7575BA"/>
                </a:solidFill>
                <a:latin typeface="Arial MT"/>
                <a:cs typeface="Arial MT"/>
              </a:rPr>
              <a:t>simply</a:t>
            </a:r>
            <a:r>
              <a:rPr sz="716" spc="205" dirty="0">
                <a:solidFill>
                  <a:srgbClr val="7575BA"/>
                </a:solidFill>
                <a:latin typeface="Arial MT"/>
                <a:cs typeface="Arial MT"/>
              </a:rPr>
              <a:t> </a:t>
            </a:r>
            <a:r>
              <a:rPr sz="716" dirty="0">
                <a:solidFill>
                  <a:srgbClr val="000080"/>
                </a:solidFill>
                <a:latin typeface="Arial MT"/>
                <a:cs typeface="Arial MT"/>
              </a:rPr>
              <a:t>Neural</a:t>
            </a:r>
            <a:r>
              <a:rPr sz="716" spc="156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16" dirty="0">
                <a:solidFill>
                  <a:srgbClr val="000080"/>
                </a:solidFill>
                <a:latin typeface="Arial MT"/>
                <a:cs typeface="Arial MT"/>
              </a:rPr>
              <a:t>Net</a:t>
            </a:r>
            <a:r>
              <a:rPr sz="716" spc="139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16" spc="-7" dirty="0">
                <a:solidFill>
                  <a:srgbClr val="010180"/>
                </a:solidFill>
                <a:latin typeface="Arial MT"/>
                <a:cs typeface="Arial MT"/>
              </a:rPr>
              <a:t>(N</a:t>
            </a:r>
            <a:r>
              <a:rPr sz="716" spc="-7" dirty="0">
                <a:solidFill>
                  <a:srgbClr val="000080"/>
                </a:solidFill>
                <a:latin typeface="Arial MT"/>
                <a:cs typeface="Arial MT"/>
              </a:rPr>
              <a:t>N).</a:t>
            </a:r>
            <a:endParaRPr sz="716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27966" y="1384069"/>
            <a:ext cx="3863686" cy="1658817"/>
          </a:xfrm>
          <a:prstGeom prst="rect">
            <a:avLst/>
          </a:prstGeom>
        </p:spPr>
        <p:txBody>
          <a:bodyPr vert="horz" wrap="square" lIns="0" tIns="10824" rIns="0" bIns="0" rtlCol="0">
            <a:spAutoFit/>
          </a:bodyPr>
          <a:lstStyle/>
          <a:p>
            <a:pPr marL="432077" marR="11689" indent="-8659" algn="just">
              <a:lnSpc>
                <a:spcPct val="141800"/>
              </a:lnSpc>
              <a:spcBef>
                <a:spcPts val="85"/>
              </a:spcBef>
            </a:pPr>
            <a:r>
              <a:rPr sz="750" dirty="0">
                <a:solidFill>
                  <a:srgbClr val="7272B8"/>
                </a:solidFill>
                <a:latin typeface="Arial MT"/>
                <a:cs typeface="Arial MT"/>
              </a:rPr>
              <a:t>Traditionally,</a:t>
            </a:r>
            <a:r>
              <a:rPr sz="750" spc="147" dirty="0">
                <a:solidFill>
                  <a:srgbClr val="7272B8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6B6BB5"/>
                </a:solidFill>
                <a:latin typeface="Arial MT"/>
                <a:cs typeface="Arial MT"/>
              </a:rPr>
              <a:t>the</a:t>
            </a:r>
            <a:r>
              <a:rPr sz="750" spc="184" dirty="0">
                <a:solidFill>
                  <a:srgbClr val="6B6BB5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word</a:t>
            </a:r>
            <a:r>
              <a:rPr sz="750" spc="187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6262B1"/>
                </a:solidFill>
                <a:latin typeface="Arial MT"/>
                <a:cs typeface="Arial MT"/>
              </a:rPr>
              <a:t>neural</a:t>
            </a:r>
            <a:r>
              <a:rPr sz="750" spc="164" dirty="0">
                <a:solidFill>
                  <a:srgbClr val="6262B1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4242A1"/>
                </a:solidFill>
                <a:latin typeface="Arial MT"/>
                <a:cs typeface="Arial MT"/>
              </a:rPr>
              <a:t>network</a:t>
            </a:r>
            <a:r>
              <a:rPr sz="750" spc="164" dirty="0">
                <a:solidFill>
                  <a:srgbClr val="4242A1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3D3D9E"/>
                </a:solidFill>
                <a:latin typeface="Arial MT"/>
                <a:cs typeface="Arial MT"/>
              </a:rPr>
              <a:t>is</a:t>
            </a:r>
            <a:r>
              <a:rPr sz="750" spc="150" dirty="0">
                <a:solidFill>
                  <a:srgbClr val="3D3D9E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4242A1"/>
                </a:solidFill>
                <a:latin typeface="Arial MT"/>
                <a:cs typeface="Arial MT"/>
              </a:rPr>
              <a:t>referred</a:t>
            </a:r>
            <a:r>
              <a:rPr sz="750" spc="194" dirty="0">
                <a:solidFill>
                  <a:srgbClr val="4242A1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5E5EAF"/>
                </a:solidFill>
                <a:latin typeface="Arial MT"/>
                <a:cs typeface="Arial MT"/>
              </a:rPr>
              <a:t>to</a:t>
            </a:r>
            <a:r>
              <a:rPr sz="750" spc="147" dirty="0">
                <a:solidFill>
                  <a:srgbClr val="5E5EAF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6060AF"/>
                </a:solidFill>
                <a:latin typeface="Arial MT"/>
                <a:cs typeface="Arial MT"/>
              </a:rPr>
              <a:t>a</a:t>
            </a:r>
            <a:r>
              <a:rPr sz="750" spc="184" dirty="0">
                <a:solidFill>
                  <a:srgbClr val="6060AF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2D2D97"/>
                </a:solidFill>
                <a:latin typeface="Arial MT"/>
                <a:cs typeface="Arial MT"/>
              </a:rPr>
              <a:t>network</a:t>
            </a:r>
            <a:r>
              <a:rPr sz="750" spc="211" dirty="0">
                <a:solidFill>
                  <a:srgbClr val="2D2D97"/>
                </a:solidFill>
                <a:latin typeface="Arial MT"/>
                <a:cs typeface="Arial MT"/>
              </a:rPr>
              <a:t>  </a:t>
            </a:r>
            <a:r>
              <a:rPr sz="750" spc="-17" dirty="0">
                <a:solidFill>
                  <a:srgbClr val="6B6BB5"/>
                </a:solidFill>
                <a:latin typeface="Arial MT"/>
                <a:cs typeface="Arial MT"/>
              </a:rPr>
              <a:t>of </a:t>
            </a:r>
            <a:r>
              <a:rPr sz="750" dirty="0">
                <a:solidFill>
                  <a:srgbClr val="FF1F1F"/>
                </a:solidFill>
                <a:latin typeface="Arial MT"/>
                <a:cs typeface="Arial MT"/>
              </a:rPr>
              <a:t>biological</a:t>
            </a:r>
            <a:r>
              <a:rPr sz="750" spc="136" dirty="0">
                <a:solidFill>
                  <a:srgbClr val="FF1F1F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FF2D2D"/>
                </a:solidFill>
                <a:latin typeface="Arial MT"/>
                <a:cs typeface="Arial MT"/>
              </a:rPr>
              <a:t>neurons</a:t>
            </a:r>
            <a:r>
              <a:rPr sz="750" spc="126" dirty="0">
                <a:solidFill>
                  <a:srgbClr val="FF2D2D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in</a:t>
            </a:r>
            <a:r>
              <a:rPr sz="750" spc="116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1C1C8E"/>
                </a:solidFill>
                <a:latin typeface="Arial MT"/>
                <a:cs typeface="Arial MT"/>
              </a:rPr>
              <a:t>the</a:t>
            </a:r>
            <a:r>
              <a:rPr sz="750" spc="126" dirty="0">
                <a:solidFill>
                  <a:srgbClr val="1C1C8E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111189"/>
                </a:solidFill>
                <a:latin typeface="Arial MT"/>
                <a:cs typeface="Arial MT"/>
              </a:rPr>
              <a:t>nervous</a:t>
            </a:r>
            <a:r>
              <a:rPr sz="750" spc="112" dirty="0">
                <a:solidFill>
                  <a:srgbClr val="111189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5B5BAE"/>
                </a:solidFill>
                <a:latin typeface="Arial MT"/>
                <a:cs typeface="Arial MT"/>
              </a:rPr>
              <a:t>sYstem</a:t>
            </a:r>
            <a:r>
              <a:rPr sz="750" spc="126" dirty="0">
                <a:solidFill>
                  <a:srgbClr val="5B5BAE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3A3A9C"/>
                </a:solidFill>
                <a:latin typeface="Arial MT"/>
                <a:cs typeface="Arial MT"/>
              </a:rPr>
              <a:t>that</a:t>
            </a:r>
            <a:r>
              <a:rPr sz="750" spc="130" dirty="0">
                <a:solidFill>
                  <a:srgbClr val="3A3A9C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070782"/>
                </a:solidFill>
                <a:latin typeface="Arial MT"/>
                <a:cs typeface="Arial MT"/>
              </a:rPr>
              <a:t>process</a:t>
            </a:r>
            <a:r>
              <a:rPr sz="750" spc="143" dirty="0">
                <a:solidFill>
                  <a:srgbClr val="070782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313197"/>
                </a:solidFill>
                <a:latin typeface="Arial MT"/>
                <a:cs typeface="Arial MT"/>
              </a:rPr>
              <a:t>ano</a:t>
            </a:r>
            <a:r>
              <a:rPr sz="750" spc="160" dirty="0">
                <a:solidFill>
                  <a:srgbClr val="313197"/>
                </a:solidFill>
                <a:latin typeface="Arial MT"/>
                <a:cs typeface="Arial MT"/>
              </a:rPr>
              <a:t>  </a:t>
            </a:r>
            <a:r>
              <a:rPr sz="750" spc="-7" dirty="0">
                <a:solidFill>
                  <a:srgbClr val="3A3A9C"/>
                </a:solidFill>
                <a:latin typeface="Arial MT"/>
                <a:cs typeface="Arial MT"/>
              </a:rPr>
              <a:t>transmit </a:t>
            </a:r>
            <a:r>
              <a:rPr sz="750" spc="-7" dirty="0">
                <a:solidFill>
                  <a:srgbClr val="3D3D9E"/>
                </a:solidFill>
                <a:latin typeface="Arial MT"/>
                <a:cs typeface="Arial MT"/>
              </a:rPr>
              <a:t>information.</a:t>
            </a:r>
            <a:endParaRPr sz="750">
              <a:latin typeface="Arial MT"/>
              <a:cs typeface="Arial MT"/>
            </a:endParaRPr>
          </a:p>
          <a:p>
            <a:pPr marL="430345" marR="14287" indent="1732" algn="just">
              <a:lnSpc>
                <a:spcPct val="147600"/>
              </a:lnSpc>
              <a:spcBef>
                <a:spcPts val="556"/>
              </a:spcBef>
            </a:pPr>
            <a:r>
              <a:rPr sz="716" dirty="0">
                <a:solidFill>
                  <a:srgbClr val="6666B3"/>
                </a:solidFill>
                <a:latin typeface="Arial MT"/>
                <a:cs typeface="Arial MT"/>
              </a:rPr>
              <a:t>Artificial</a:t>
            </a:r>
            <a:r>
              <a:rPr sz="716" spc="89" dirty="0">
                <a:solidFill>
                  <a:srgbClr val="6666B3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6262B1"/>
                </a:solidFill>
                <a:latin typeface="Arial MT"/>
                <a:cs typeface="Arial MT"/>
              </a:rPr>
              <a:t>neural</a:t>
            </a:r>
            <a:r>
              <a:rPr sz="716" spc="75" dirty="0">
                <a:solidFill>
                  <a:srgbClr val="6262B1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111189"/>
                </a:solidFill>
                <a:latin typeface="Arial MT"/>
                <a:cs typeface="Arial MT"/>
              </a:rPr>
              <a:t>network</a:t>
            </a:r>
            <a:r>
              <a:rPr sz="716" spc="337" dirty="0">
                <a:solidFill>
                  <a:srgbClr val="111189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3D3D9E"/>
                </a:solidFill>
                <a:latin typeface="Arial MT"/>
                <a:cs typeface="Arial MT"/>
              </a:rPr>
              <a:t>is</a:t>
            </a:r>
            <a:r>
              <a:rPr sz="716" spc="296" dirty="0">
                <a:solidFill>
                  <a:srgbClr val="3D3D9E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3B3B9C"/>
                </a:solidFill>
                <a:latin typeface="Arial MT"/>
                <a:cs typeface="Arial MT"/>
              </a:rPr>
              <a:t>an</a:t>
            </a:r>
            <a:r>
              <a:rPr sz="716" spc="337" dirty="0">
                <a:solidFill>
                  <a:srgbClr val="3B3B9C"/>
                </a:solidFill>
                <a:latin typeface="Arial MT"/>
                <a:cs typeface="Arial MT"/>
              </a:rPr>
              <a:t> </a:t>
            </a:r>
            <a:r>
              <a:rPr sz="716" dirty="0">
                <a:solidFill>
                  <a:srgbClr val="7272B8"/>
                </a:solidFill>
                <a:latin typeface="Arial MT"/>
                <a:cs typeface="Arial MT"/>
              </a:rPr>
              <a:t>interconnected</a:t>
            </a:r>
            <a:r>
              <a:rPr sz="716" spc="78" dirty="0">
                <a:solidFill>
                  <a:srgbClr val="7272B8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333399"/>
                </a:solidFill>
                <a:latin typeface="Arial MT"/>
                <a:cs typeface="Arial MT"/>
              </a:rPr>
              <a:t>group</a:t>
            </a:r>
            <a:r>
              <a:rPr sz="716" spc="82" dirty="0">
                <a:solidFill>
                  <a:srgbClr val="333399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4949A3"/>
                </a:solidFill>
                <a:latin typeface="Arial MT"/>
                <a:cs typeface="Arial MT"/>
              </a:rPr>
              <a:t>of</a:t>
            </a:r>
            <a:r>
              <a:rPr sz="716" spc="293" dirty="0">
                <a:solidFill>
                  <a:srgbClr val="4949A3"/>
                </a:solidFill>
                <a:latin typeface="Arial MT"/>
                <a:cs typeface="Arial MT"/>
              </a:rPr>
              <a:t> </a:t>
            </a:r>
            <a:r>
              <a:rPr sz="716" dirty="0">
                <a:solidFill>
                  <a:srgbClr val="FF4949"/>
                </a:solidFill>
                <a:latin typeface="Arial MT"/>
                <a:cs typeface="Arial MT"/>
              </a:rPr>
              <a:t>artificial</a:t>
            </a:r>
            <a:r>
              <a:rPr sz="716" spc="85" dirty="0">
                <a:solidFill>
                  <a:srgbClr val="FF4949"/>
                </a:solidFill>
                <a:latin typeface="Arial MT"/>
                <a:cs typeface="Arial MT"/>
              </a:rPr>
              <a:t>  </a:t>
            </a:r>
            <a:r>
              <a:rPr sz="716" spc="-7" dirty="0">
                <a:solidFill>
                  <a:srgbClr val="FF6262"/>
                </a:solidFill>
                <a:latin typeface="Arial MT"/>
                <a:cs typeface="Arial MT"/>
              </a:rPr>
              <a:t>neurons </a:t>
            </a:r>
            <a:r>
              <a:rPr sz="716" dirty="0">
                <a:solidFill>
                  <a:srgbClr val="010180"/>
                </a:solidFill>
                <a:latin typeface="Arial MT"/>
                <a:cs typeface="Arial MT"/>
              </a:rPr>
              <a:t>that</a:t>
            </a:r>
            <a:r>
              <a:rPr sz="716" spc="99" dirty="0">
                <a:solidFill>
                  <a:srgbClr val="010180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3D3D9E"/>
                </a:solidFill>
                <a:latin typeface="Arial MT"/>
                <a:cs typeface="Arial MT"/>
              </a:rPr>
              <a:t>uses</a:t>
            </a:r>
            <a:r>
              <a:rPr sz="716" spc="95" dirty="0">
                <a:solidFill>
                  <a:srgbClr val="3D3D9E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7575BA"/>
                </a:solidFill>
                <a:latin typeface="Arial MT"/>
                <a:cs typeface="Arial MT"/>
              </a:rPr>
              <a:t>a</a:t>
            </a:r>
            <a:r>
              <a:rPr sz="716" spc="75" dirty="0">
                <a:solidFill>
                  <a:srgbClr val="7575BA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4242A1"/>
                </a:solidFill>
                <a:latin typeface="Arial MT"/>
                <a:cs typeface="Arial MT"/>
              </a:rPr>
              <a:t>mathematical</a:t>
            </a:r>
            <a:r>
              <a:rPr sz="716" spc="99" dirty="0">
                <a:solidFill>
                  <a:srgbClr val="4242A1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4242A1"/>
                </a:solidFill>
                <a:latin typeface="Arial MT"/>
                <a:cs typeface="Arial MT"/>
              </a:rPr>
              <a:t>model</a:t>
            </a:r>
            <a:r>
              <a:rPr sz="716" spc="95" dirty="0">
                <a:solidFill>
                  <a:srgbClr val="4242A1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2F2F97"/>
                </a:solidFill>
                <a:latin typeface="Arial MT"/>
                <a:cs typeface="Arial MT"/>
              </a:rPr>
              <a:t>or</a:t>
            </a:r>
            <a:r>
              <a:rPr sz="716" spc="92" dirty="0">
                <a:solidFill>
                  <a:srgbClr val="2F2F97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212190"/>
                </a:solidFill>
                <a:latin typeface="Arial MT"/>
                <a:cs typeface="Arial MT"/>
              </a:rPr>
              <a:t>computational</a:t>
            </a:r>
            <a:r>
              <a:rPr sz="716" spc="147" dirty="0">
                <a:solidFill>
                  <a:srgbClr val="212190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7979BC"/>
                </a:solidFill>
                <a:latin typeface="Arial MT"/>
                <a:cs typeface="Arial MT"/>
              </a:rPr>
              <a:t>model</a:t>
            </a:r>
            <a:r>
              <a:rPr sz="716" spc="109" dirty="0">
                <a:solidFill>
                  <a:srgbClr val="7979BC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232391"/>
                </a:solidFill>
                <a:latin typeface="Arial MT"/>
                <a:cs typeface="Arial MT"/>
              </a:rPr>
              <a:t>for</a:t>
            </a:r>
            <a:r>
              <a:rPr sz="716" spc="126" dirty="0">
                <a:solidFill>
                  <a:srgbClr val="232391"/>
                </a:solidFill>
                <a:latin typeface="Arial MT"/>
                <a:cs typeface="Arial MT"/>
              </a:rPr>
              <a:t>  </a:t>
            </a:r>
            <a:r>
              <a:rPr sz="716" spc="-7" dirty="0">
                <a:solidFill>
                  <a:srgbClr val="313199"/>
                </a:solidFill>
                <a:latin typeface="Arial MT"/>
                <a:cs typeface="Arial MT"/>
              </a:rPr>
              <a:t>i</a:t>
            </a:r>
            <a:r>
              <a:rPr sz="716" spc="-7" dirty="0">
                <a:solidFill>
                  <a:srgbClr val="6E6EB6"/>
                </a:solidFill>
                <a:latin typeface="Arial MT"/>
                <a:cs typeface="Arial MT"/>
              </a:rPr>
              <a:t>nformation </a:t>
            </a:r>
            <a:r>
              <a:rPr sz="716" dirty="0">
                <a:solidFill>
                  <a:srgbClr val="4D4DA7"/>
                </a:solidFill>
                <a:latin typeface="Arial MT"/>
                <a:cs typeface="Arial MT"/>
              </a:rPr>
              <a:t>processing</a:t>
            </a:r>
            <a:r>
              <a:rPr sz="716" spc="109" dirty="0">
                <a:solidFill>
                  <a:srgbClr val="4D4DA7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313197"/>
                </a:solidFill>
                <a:latin typeface="Arial MT"/>
                <a:cs typeface="Arial MT"/>
              </a:rPr>
              <a:t>based</a:t>
            </a:r>
            <a:r>
              <a:rPr sz="716" spc="109" dirty="0">
                <a:solidFill>
                  <a:srgbClr val="313197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6969B3"/>
                </a:solidFill>
                <a:latin typeface="Arial MT"/>
                <a:cs typeface="Arial MT"/>
              </a:rPr>
              <a:t>on</a:t>
            </a:r>
            <a:r>
              <a:rPr sz="716" spc="95" dirty="0">
                <a:solidFill>
                  <a:srgbClr val="6969B3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111189"/>
                </a:solidFill>
                <a:latin typeface="Arial MT"/>
                <a:cs typeface="Arial MT"/>
              </a:rPr>
              <a:t>a</a:t>
            </a:r>
            <a:r>
              <a:rPr sz="716" spc="106" dirty="0">
                <a:solidFill>
                  <a:srgbClr val="111189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2D2D95"/>
                </a:solidFill>
                <a:latin typeface="Arial MT"/>
                <a:cs typeface="Arial MT"/>
              </a:rPr>
              <a:t>con</a:t>
            </a:r>
            <a:r>
              <a:rPr sz="716" dirty="0">
                <a:solidFill>
                  <a:srgbClr val="8585C1"/>
                </a:solidFill>
                <a:latin typeface="Arial MT"/>
                <a:cs typeface="Arial MT"/>
              </a:rPr>
              <a:t>n</a:t>
            </a:r>
            <a:r>
              <a:rPr sz="716" spc="-106" dirty="0">
                <a:solidFill>
                  <a:srgbClr val="8585C1"/>
                </a:solidFill>
                <a:latin typeface="Arial MT"/>
                <a:cs typeface="Arial MT"/>
              </a:rPr>
              <a:t> </a:t>
            </a:r>
            <a:r>
              <a:rPr sz="716" dirty="0">
                <a:solidFill>
                  <a:srgbClr val="4949A3"/>
                </a:solidFill>
                <a:latin typeface="Arial MT"/>
                <a:cs typeface="Arial MT"/>
              </a:rPr>
              <a:t>ectionist</a:t>
            </a:r>
            <a:r>
              <a:rPr sz="716" spc="89" dirty="0">
                <a:solidFill>
                  <a:srgbClr val="4949A3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000080"/>
                </a:solidFill>
                <a:latin typeface="Arial MT"/>
                <a:cs typeface="Arial MT"/>
              </a:rPr>
              <a:t>app</a:t>
            </a:r>
            <a:r>
              <a:rPr sz="716" spc="-116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16" dirty="0">
                <a:solidFill>
                  <a:srgbClr val="111189"/>
                </a:solidFill>
                <a:latin typeface="Arial MT"/>
                <a:cs typeface="Arial MT"/>
              </a:rPr>
              <a:t>roach</a:t>
            </a:r>
            <a:r>
              <a:rPr sz="716" spc="85" dirty="0">
                <a:solidFill>
                  <a:srgbClr val="111189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0C0C85"/>
                </a:solidFill>
                <a:latin typeface="Arial MT"/>
                <a:cs typeface="Arial MT"/>
              </a:rPr>
              <a:t>to</a:t>
            </a:r>
            <a:r>
              <a:rPr sz="716" spc="109" dirty="0">
                <a:solidFill>
                  <a:srgbClr val="0C0C85"/>
                </a:solidFill>
                <a:latin typeface="Arial MT"/>
                <a:cs typeface="Arial MT"/>
              </a:rPr>
              <a:t>  </a:t>
            </a:r>
            <a:r>
              <a:rPr sz="716" spc="-27" dirty="0">
                <a:solidFill>
                  <a:srgbClr val="7B7BBC"/>
                </a:solidFill>
                <a:latin typeface="Arial MT"/>
                <a:cs typeface="Arial MT"/>
              </a:rPr>
              <a:t>co</a:t>
            </a:r>
            <a:r>
              <a:rPr sz="716" spc="-102" dirty="0">
                <a:solidFill>
                  <a:srgbClr val="7B7BBC"/>
                </a:solidFill>
                <a:latin typeface="Arial MT"/>
                <a:cs typeface="Arial MT"/>
              </a:rPr>
              <a:t> </a:t>
            </a:r>
            <a:r>
              <a:rPr sz="716" spc="-7" dirty="0">
                <a:solidFill>
                  <a:srgbClr val="7979BC"/>
                </a:solidFill>
                <a:latin typeface="Arial MT"/>
                <a:cs typeface="Arial MT"/>
              </a:rPr>
              <a:t>mputation.</a:t>
            </a:r>
            <a:endParaRPr sz="716">
              <a:latin typeface="Arial MT"/>
              <a:cs typeface="Arial MT"/>
            </a:endParaRPr>
          </a:p>
          <a:p>
            <a:pPr marL="432077" marR="11257" indent="-8659" algn="just">
              <a:lnSpc>
                <a:spcPct val="140000"/>
              </a:lnSpc>
              <a:spcBef>
                <a:spcPts val="614"/>
              </a:spcBef>
            </a:pPr>
            <a:r>
              <a:rPr sz="750" dirty="0">
                <a:solidFill>
                  <a:srgbClr val="7272B8"/>
                </a:solidFill>
                <a:latin typeface="Arial MT"/>
                <a:cs typeface="Arial MT"/>
              </a:rPr>
              <a:t>The</a:t>
            </a:r>
            <a:r>
              <a:rPr sz="750" spc="191" dirty="0">
                <a:solidFill>
                  <a:srgbClr val="7272B8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7575BA"/>
                </a:solidFill>
                <a:latin typeface="Arial MT"/>
                <a:cs typeface="Arial MT"/>
              </a:rPr>
              <a:t>artificial</a:t>
            </a:r>
            <a:r>
              <a:rPr sz="750" spc="205" dirty="0">
                <a:solidFill>
                  <a:srgbClr val="7575BA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7575BA"/>
                </a:solidFill>
                <a:latin typeface="Arial MT"/>
                <a:cs typeface="Arial MT"/>
              </a:rPr>
              <a:t>neural</a:t>
            </a:r>
            <a:r>
              <a:rPr sz="750" spc="194" dirty="0">
                <a:solidFill>
                  <a:srgbClr val="7575BA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4141A0"/>
                </a:solidFill>
                <a:latin typeface="Arial MT"/>
                <a:cs typeface="Arial MT"/>
              </a:rPr>
              <a:t>networks</a:t>
            </a:r>
            <a:r>
              <a:rPr sz="750" spc="194" dirty="0">
                <a:solidFill>
                  <a:srgbClr val="4141A0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8282BF"/>
                </a:solidFill>
                <a:latin typeface="Arial MT"/>
                <a:cs typeface="Arial MT"/>
              </a:rPr>
              <a:t>are</a:t>
            </a:r>
            <a:r>
              <a:rPr sz="750" spc="177" dirty="0">
                <a:solidFill>
                  <a:srgbClr val="8282BF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5D5DAF"/>
                </a:solidFill>
                <a:latin typeface="Arial MT"/>
                <a:cs typeface="Arial MT"/>
              </a:rPr>
              <a:t>made</a:t>
            </a:r>
            <a:r>
              <a:rPr sz="750" spc="181" dirty="0">
                <a:solidFill>
                  <a:srgbClr val="5D5DAF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2F2F97"/>
                </a:solidFill>
                <a:latin typeface="Arial MT"/>
                <a:cs typeface="Arial MT"/>
              </a:rPr>
              <a:t>of</a:t>
            </a:r>
            <a:r>
              <a:rPr sz="750" spc="184" dirty="0">
                <a:solidFill>
                  <a:srgbClr val="2F2F97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FF3131"/>
                </a:solidFill>
                <a:latin typeface="Arial MT"/>
                <a:cs typeface="Arial MT"/>
              </a:rPr>
              <a:t>interconnecting</a:t>
            </a:r>
            <a:r>
              <a:rPr sz="750" spc="164" dirty="0">
                <a:solidFill>
                  <a:srgbClr val="FF3131"/>
                </a:solidFill>
                <a:latin typeface="Arial MT"/>
                <a:cs typeface="Arial MT"/>
              </a:rPr>
              <a:t>  </a:t>
            </a:r>
            <a:r>
              <a:rPr sz="750" spc="-7" dirty="0">
                <a:solidFill>
                  <a:srgbClr val="FF3434"/>
                </a:solidFill>
                <a:latin typeface="Arial MT"/>
                <a:cs typeface="Arial MT"/>
              </a:rPr>
              <a:t>artificial </a:t>
            </a:r>
            <a:r>
              <a:rPr sz="750" dirty="0">
                <a:solidFill>
                  <a:srgbClr val="FF1111"/>
                </a:solidFill>
                <a:latin typeface="Arial MT"/>
                <a:cs typeface="Arial MT"/>
              </a:rPr>
              <a:t>neurons</a:t>
            </a:r>
            <a:r>
              <a:rPr sz="750" spc="143" dirty="0">
                <a:solidFill>
                  <a:srgbClr val="FF1111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F1F8E"/>
                </a:solidFill>
                <a:latin typeface="Arial MT"/>
                <a:cs typeface="Arial MT"/>
              </a:rPr>
              <a:t>which</a:t>
            </a:r>
            <a:r>
              <a:rPr sz="750" spc="337" dirty="0">
                <a:solidFill>
                  <a:srgbClr val="1F1F8E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4242A1"/>
                </a:solidFill>
                <a:latin typeface="Arial MT"/>
                <a:cs typeface="Arial MT"/>
              </a:rPr>
              <a:t>may</a:t>
            </a:r>
            <a:r>
              <a:rPr sz="750" spc="72" dirty="0">
                <a:solidFill>
                  <a:srgbClr val="4242A1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6262B1"/>
                </a:solidFill>
                <a:latin typeface="Arial MT"/>
                <a:cs typeface="Arial MT"/>
              </a:rPr>
              <a:t>share</a:t>
            </a:r>
            <a:r>
              <a:rPr sz="750" spc="68" dirty="0">
                <a:solidFill>
                  <a:srgbClr val="6262B1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5959AC"/>
                </a:solidFill>
                <a:latin typeface="Arial MT"/>
                <a:cs typeface="Arial MT"/>
              </a:rPr>
              <a:t>some</a:t>
            </a:r>
            <a:r>
              <a:rPr sz="750" spc="133" dirty="0">
                <a:solidFill>
                  <a:srgbClr val="5959A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11189"/>
                </a:solidFill>
                <a:latin typeface="Arial MT"/>
                <a:cs typeface="Arial MT"/>
              </a:rPr>
              <a:t>properties</a:t>
            </a:r>
            <a:r>
              <a:rPr sz="750" spc="116" dirty="0">
                <a:solidFill>
                  <a:srgbClr val="111189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4949A3"/>
                </a:solidFill>
                <a:latin typeface="Arial MT"/>
                <a:cs typeface="Arial MT"/>
              </a:rPr>
              <a:t>of</a:t>
            </a:r>
            <a:r>
              <a:rPr sz="750" spc="65" dirty="0">
                <a:solidFill>
                  <a:srgbClr val="4949A3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80883"/>
                </a:solidFill>
                <a:latin typeface="Arial MT"/>
                <a:cs typeface="Arial MT"/>
              </a:rPr>
              <a:t>biological</a:t>
            </a:r>
            <a:r>
              <a:rPr sz="750" spc="102" dirty="0">
                <a:solidFill>
                  <a:srgbClr val="080883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6262B1"/>
                </a:solidFill>
                <a:latin typeface="Arial MT"/>
                <a:cs typeface="Arial MT"/>
              </a:rPr>
              <a:t>neural</a:t>
            </a:r>
            <a:r>
              <a:rPr sz="750" spc="320" dirty="0">
                <a:solidFill>
                  <a:srgbClr val="6262B1"/>
                </a:solidFill>
                <a:latin typeface="Arial MT"/>
                <a:cs typeface="Arial MT"/>
              </a:rPr>
              <a:t> </a:t>
            </a:r>
            <a:r>
              <a:rPr sz="750" spc="-7" dirty="0">
                <a:solidFill>
                  <a:srgbClr val="6262B1"/>
                </a:solidFill>
                <a:latin typeface="Arial MT"/>
                <a:cs typeface="Arial MT"/>
              </a:rPr>
              <a:t>networks.</a:t>
            </a:r>
            <a:endParaRPr sz="750">
              <a:latin typeface="Arial MT"/>
              <a:cs typeface="Arial MT"/>
            </a:endParaRPr>
          </a:p>
          <a:p>
            <a:pPr marL="8659" algn="just">
              <a:spcBef>
                <a:spcPts val="487"/>
              </a:spcBef>
            </a:pPr>
            <a:r>
              <a:rPr sz="818" dirty="0">
                <a:solidFill>
                  <a:srgbClr val="000080"/>
                </a:solidFill>
                <a:latin typeface="Arial MT"/>
                <a:cs typeface="Arial MT"/>
              </a:rPr>
              <a:t>e</a:t>
            </a:r>
            <a:r>
              <a:rPr sz="818" spc="208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5757AA"/>
                </a:solidFill>
                <a:latin typeface="Arial MT"/>
                <a:cs typeface="Arial MT"/>
              </a:rPr>
              <a:t>Artificial</a:t>
            </a:r>
            <a:r>
              <a:rPr sz="818" spc="143" dirty="0">
                <a:solidFill>
                  <a:srgbClr val="5757AA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000080"/>
                </a:solidFill>
                <a:latin typeface="Arial MT"/>
                <a:cs typeface="Arial MT"/>
              </a:rPr>
              <a:t>Neural</a:t>
            </a:r>
            <a:r>
              <a:rPr sz="818" spc="143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5454A8"/>
                </a:solidFill>
                <a:latin typeface="Arial MT"/>
                <a:cs typeface="Arial MT"/>
              </a:rPr>
              <a:t>network</a:t>
            </a:r>
            <a:r>
              <a:rPr sz="818" spc="126" dirty="0">
                <a:solidFill>
                  <a:srgbClr val="5454A8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0E0E85"/>
                </a:solidFill>
                <a:latin typeface="Arial MT"/>
                <a:cs typeface="Arial MT"/>
              </a:rPr>
              <a:t>is</a:t>
            </a:r>
            <a:r>
              <a:rPr sz="818" spc="130" dirty="0">
                <a:solidFill>
                  <a:srgbClr val="0E0E85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7272B8"/>
                </a:solidFill>
                <a:latin typeface="Arial MT"/>
                <a:cs typeface="Arial MT"/>
              </a:rPr>
              <a:t>a</a:t>
            </a:r>
            <a:r>
              <a:rPr sz="818" spc="116" dirty="0">
                <a:solidFill>
                  <a:srgbClr val="7272B8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FD6E6E"/>
                </a:solidFill>
                <a:latin typeface="Arial MT"/>
                <a:cs typeface="Arial MT"/>
              </a:rPr>
              <a:t>network</a:t>
            </a:r>
            <a:r>
              <a:rPr sz="818" spc="139" dirty="0">
                <a:solidFill>
                  <a:srgbClr val="FD6E6E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FD3D3D"/>
                </a:solidFill>
                <a:latin typeface="Arial MT"/>
                <a:cs typeface="Arial MT"/>
              </a:rPr>
              <a:t>of</a:t>
            </a:r>
            <a:r>
              <a:rPr sz="818" spc="102" dirty="0">
                <a:solidFill>
                  <a:srgbClr val="FD3D3D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FD3131"/>
                </a:solidFill>
                <a:latin typeface="Arial MT"/>
                <a:cs typeface="Arial MT"/>
              </a:rPr>
              <a:t>simple</a:t>
            </a:r>
            <a:r>
              <a:rPr sz="818" spc="136" dirty="0">
                <a:solidFill>
                  <a:srgbClr val="FD3131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FD4F4F"/>
                </a:solidFill>
                <a:latin typeface="Arial MT"/>
                <a:cs typeface="Arial MT"/>
              </a:rPr>
              <a:t>processing</a:t>
            </a:r>
            <a:r>
              <a:rPr sz="818" spc="150" dirty="0">
                <a:solidFill>
                  <a:srgbClr val="FD4F4F"/>
                </a:solidFill>
                <a:latin typeface="Arial MT"/>
                <a:cs typeface="Arial MT"/>
              </a:rPr>
              <a:t>  </a:t>
            </a:r>
            <a:r>
              <a:rPr sz="818" spc="-24" dirty="0">
                <a:solidFill>
                  <a:srgbClr val="FD6262"/>
                </a:solidFill>
                <a:latin typeface="Arial MT"/>
                <a:cs typeface="Arial MT"/>
              </a:rPr>
              <a:t>ele</a:t>
            </a:r>
            <a:r>
              <a:rPr sz="818" spc="-130" dirty="0">
                <a:solidFill>
                  <a:srgbClr val="FD6262"/>
                </a:solidFill>
                <a:latin typeface="Arial MT"/>
                <a:cs typeface="Arial MT"/>
              </a:rPr>
              <a:t> </a:t>
            </a:r>
            <a:r>
              <a:rPr sz="818" spc="-7" dirty="0">
                <a:solidFill>
                  <a:srgbClr val="FD7777"/>
                </a:solidFill>
                <a:latin typeface="Arial MT"/>
                <a:cs typeface="Arial MT"/>
              </a:rPr>
              <a:t>ments</a:t>
            </a:r>
            <a:endParaRPr sz="818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93798" y="3015961"/>
            <a:ext cx="2283402" cy="338834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3464" indent="9092">
              <a:lnSpc>
                <a:spcPct val="132800"/>
              </a:lnSpc>
              <a:spcBef>
                <a:spcPts val="68"/>
              </a:spcBef>
            </a:pPr>
            <a:r>
              <a:rPr sz="852" dirty="0">
                <a:solidFill>
                  <a:srgbClr val="080883"/>
                </a:solidFill>
                <a:latin typeface="Arial MT"/>
                <a:cs typeface="Arial MT"/>
              </a:rPr>
              <a:t>fneurons)</a:t>
            </a:r>
            <a:r>
              <a:rPr sz="852" spc="167" dirty="0">
                <a:solidFill>
                  <a:srgbClr val="080883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8383C1"/>
                </a:solidFill>
                <a:latin typeface="Arial MT"/>
                <a:cs typeface="Arial MT"/>
              </a:rPr>
              <a:t>which</a:t>
            </a:r>
            <a:r>
              <a:rPr sz="852" spc="112" dirty="0">
                <a:solidFill>
                  <a:srgbClr val="8383C1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1C1C8C"/>
                </a:solidFill>
                <a:latin typeface="Arial MT"/>
                <a:cs typeface="Arial MT"/>
              </a:rPr>
              <a:t>can</a:t>
            </a:r>
            <a:r>
              <a:rPr sz="852" spc="102" dirty="0">
                <a:solidFill>
                  <a:srgbClr val="1C1C8C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3D3D9E"/>
                </a:solidFill>
                <a:latin typeface="Arial MT"/>
                <a:cs typeface="Arial MT"/>
              </a:rPr>
              <a:t>exhibit</a:t>
            </a:r>
            <a:r>
              <a:rPr sz="852" spc="133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1C1C8C"/>
                </a:solidFill>
                <a:latin typeface="Arial MT"/>
                <a:cs typeface="Arial MT"/>
              </a:rPr>
              <a:t>complex</a:t>
            </a:r>
            <a:r>
              <a:rPr sz="852" spc="136" dirty="0">
                <a:solidFill>
                  <a:srgbClr val="1C1C8C"/>
                </a:solidFill>
                <a:latin typeface="Arial MT"/>
                <a:cs typeface="Arial MT"/>
              </a:rPr>
              <a:t> </a:t>
            </a:r>
            <a:r>
              <a:rPr sz="852" spc="-7" dirty="0">
                <a:solidFill>
                  <a:srgbClr val="6B6BB5"/>
                </a:solidFill>
                <a:latin typeface="Arial MT"/>
                <a:cs typeface="Arial MT"/>
              </a:rPr>
              <a:t>global </a:t>
            </a:r>
            <a:r>
              <a:rPr sz="852" spc="-7" dirty="0">
                <a:solidFill>
                  <a:srgbClr val="4242A1"/>
                </a:solidFill>
                <a:latin typeface="Arial MT"/>
                <a:cs typeface="Arial MT"/>
              </a:rPr>
              <a:t>connections</a:t>
            </a:r>
            <a:r>
              <a:rPr sz="852" spc="211" dirty="0">
                <a:solidFill>
                  <a:srgbClr val="4242A1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161689"/>
                </a:solidFill>
                <a:latin typeface="Arial MT"/>
                <a:cs typeface="Arial MT"/>
              </a:rPr>
              <a:t>between</a:t>
            </a:r>
            <a:r>
              <a:rPr sz="852" spc="14" dirty="0">
                <a:solidFill>
                  <a:srgbClr val="161689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38389A"/>
                </a:solidFill>
                <a:latin typeface="Arial MT"/>
                <a:cs typeface="Arial MT"/>
              </a:rPr>
              <a:t>the</a:t>
            </a:r>
            <a:r>
              <a:rPr sz="852" spc="-31" dirty="0">
                <a:solidFill>
                  <a:srgbClr val="38389A"/>
                </a:solidFill>
                <a:latin typeface="Arial MT"/>
                <a:cs typeface="Arial MT"/>
              </a:rPr>
              <a:t> </a:t>
            </a:r>
            <a:r>
              <a:rPr sz="852" spc="-7" dirty="0">
                <a:solidFill>
                  <a:srgbClr val="7575BA"/>
                </a:solidFill>
                <a:latin typeface="Arial MT"/>
                <a:cs typeface="Arial MT"/>
              </a:rPr>
              <a:t>processing</a:t>
            </a:r>
            <a:r>
              <a:rPr sz="852" spc="187" dirty="0">
                <a:solidFill>
                  <a:srgbClr val="7575BA"/>
                </a:solidFill>
                <a:latin typeface="Arial MT"/>
                <a:cs typeface="Arial MT"/>
              </a:rPr>
              <a:t> </a:t>
            </a:r>
            <a:r>
              <a:rPr sz="852" spc="-7" dirty="0">
                <a:solidFill>
                  <a:srgbClr val="1A1A8C"/>
                </a:solidFill>
                <a:latin typeface="Arial MT"/>
                <a:cs typeface="Arial MT"/>
              </a:rPr>
              <a:t>elements</a:t>
            </a:r>
            <a:endParaRPr sz="852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70709" y="3015961"/>
            <a:ext cx="1424853" cy="338834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76198" marR="3464" indent="-67972">
              <a:lnSpc>
                <a:spcPct val="132800"/>
              </a:lnSpc>
              <a:spcBef>
                <a:spcPts val="68"/>
              </a:spcBef>
            </a:pPr>
            <a:r>
              <a:rPr sz="852" dirty="0">
                <a:solidFill>
                  <a:srgbClr val="1F1F8E"/>
                </a:solidFill>
                <a:latin typeface="Arial MT"/>
                <a:cs typeface="Arial MT"/>
              </a:rPr>
              <a:t>behavior,</a:t>
            </a:r>
            <a:r>
              <a:rPr sz="852" spc="139" dirty="0">
                <a:solidFill>
                  <a:srgbClr val="1F1F8E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313197"/>
                </a:solidFill>
                <a:latin typeface="Arial MT"/>
                <a:cs typeface="Arial MT"/>
              </a:rPr>
              <a:t>determined</a:t>
            </a:r>
            <a:r>
              <a:rPr sz="852" spc="119" dirty="0">
                <a:solidFill>
                  <a:srgbClr val="313197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7272B8"/>
                </a:solidFill>
                <a:latin typeface="Arial MT"/>
                <a:cs typeface="Arial MT"/>
              </a:rPr>
              <a:t>by</a:t>
            </a:r>
            <a:r>
              <a:rPr sz="852" spc="126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852" spc="-17" dirty="0">
                <a:solidFill>
                  <a:srgbClr val="6969B3"/>
                </a:solidFill>
                <a:latin typeface="Arial MT"/>
                <a:cs typeface="Arial MT"/>
              </a:rPr>
              <a:t>the </a:t>
            </a:r>
            <a:r>
              <a:rPr sz="852" dirty="0">
                <a:solidFill>
                  <a:srgbClr val="000080"/>
                </a:solidFill>
                <a:latin typeface="Arial MT"/>
                <a:cs typeface="Arial MT"/>
              </a:rPr>
              <a:t>and</a:t>
            </a:r>
            <a:r>
              <a:rPr sz="852" spc="215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0E0E85"/>
                </a:solidFill>
                <a:latin typeface="Arial MT"/>
                <a:cs typeface="Arial MT"/>
              </a:rPr>
              <a:t>element</a:t>
            </a:r>
            <a:r>
              <a:rPr sz="852" spc="14" dirty="0">
                <a:solidFill>
                  <a:srgbClr val="0E0E85"/>
                </a:solidFill>
                <a:latin typeface="Arial MT"/>
                <a:cs typeface="Arial MT"/>
              </a:rPr>
              <a:t> </a:t>
            </a:r>
            <a:r>
              <a:rPr sz="852" spc="-7" dirty="0">
                <a:solidFill>
                  <a:srgbClr val="7575BA"/>
                </a:solidFill>
                <a:latin typeface="Arial MT"/>
                <a:cs typeface="Arial MT"/>
              </a:rPr>
              <a:t>parameters.</a:t>
            </a:r>
            <a:endParaRPr sz="852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28125" y="3426898"/>
            <a:ext cx="1937472" cy="523489"/>
          </a:xfrm>
          <a:prstGeom prst="rect">
            <a:avLst/>
          </a:prstGeom>
        </p:spPr>
        <p:txBody>
          <a:bodyPr vert="horz" wrap="square" lIns="0" tIns="13855" rIns="0" bIns="0" rtlCol="0">
            <a:spAutoFit/>
          </a:bodyPr>
          <a:lstStyle/>
          <a:p>
            <a:pPr marL="175342" marR="3464" indent="-167116">
              <a:lnSpc>
                <a:spcPct val="149300"/>
              </a:lnSpc>
              <a:spcBef>
                <a:spcPts val="109"/>
              </a:spcBef>
              <a:tabLst>
                <a:tab pos="178373" algn="l"/>
                <a:tab pos="672360" algn="l"/>
                <a:tab pos="1079760" algn="l"/>
                <a:tab pos="1299262" algn="l"/>
                <a:tab pos="1574614" algn="l"/>
                <a:tab pos="1756017" algn="l"/>
                <a:tab pos="1833514" algn="l"/>
              </a:tabLst>
            </a:pPr>
            <a:r>
              <a:rPr sz="784" spc="-34" dirty="0">
                <a:solidFill>
                  <a:srgbClr val="000080"/>
                </a:solidFill>
                <a:latin typeface="Arial MT"/>
                <a:cs typeface="Arial MT"/>
              </a:rPr>
              <a:t>e</a:t>
            </a:r>
            <a:r>
              <a:rPr sz="784" dirty="0">
                <a:solidFill>
                  <a:srgbClr val="000080"/>
                </a:solidFill>
                <a:latin typeface="Arial MT"/>
                <a:cs typeface="Arial MT"/>
              </a:rPr>
              <a:t>		</a:t>
            </a:r>
            <a:r>
              <a:rPr sz="784" spc="-7" dirty="0">
                <a:solidFill>
                  <a:srgbClr val="6666B1"/>
                </a:solidFill>
                <a:latin typeface="Arial MT"/>
                <a:cs typeface="Arial MT"/>
              </a:rPr>
              <a:t>Artificial</a:t>
            </a:r>
            <a:r>
              <a:rPr sz="784" dirty="0">
                <a:solidFill>
                  <a:srgbClr val="6666B1"/>
                </a:solidFill>
                <a:latin typeface="Arial MT"/>
                <a:cs typeface="Arial MT"/>
              </a:rPr>
              <a:t>	</a:t>
            </a:r>
            <a:r>
              <a:rPr sz="784" spc="-7" dirty="0">
                <a:solidFill>
                  <a:srgbClr val="111187"/>
                </a:solidFill>
                <a:latin typeface="Arial MT"/>
                <a:cs typeface="Arial MT"/>
              </a:rPr>
              <a:t>neural</a:t>
            </a:r>
            <a:r>
              <a:rPr sz="784" dirty="0">
                <a:solidFill>
                  <a:srgbClr val="111187"/>
                </a:solidFill>
                <a:latin typeface="Arial MT"/>
                <a:cs typeface="Arial MT"/>
              </a:rPr>
              <a:t>	</a:t>
            </a:r>
            <a:r>
              <a:rPr sz="784" spc="-7" dirty="0">
                <a:solidFill>
                  <a:srgbClr val="2D2D95"/>
                </a:solidFill>
                <a:latin typeface="Arial MT"/>
                <a:cs typeface="Arial MT"/>
              </a:rPr>
              <a:t>network</a:t>
            </a:r>
            <a:r>
              <a:rPr sz="784" dirty="0">
                <a:solidFill>
                  <a:srgbClr val="2D2D95"/>
                </a:solidFill>
                <a:latin typeface="Arial MT"/>
                <a:cs typeface="Arial MT"/>
              </a:rPr>
              <a:t>	</a:t>
            </a:r>
            <a:r>
              <a:rPr sz="784" spc="-17" dirty="0">
                <a:solidFill>
                  <a:srgbClr val="000080"/>
                </a:solidFill>
                <a:latin typeface="Arial MT"/>
                <a:cs typeface="Arial MT"/>
              </a:rPr>
              <a:t>is</a:t>
            </a:r>
            <a:r>
              <a:rPr sz="784" dirty="0">
                <a:solidFill>
                  <a:srgbClr val="000080"/>
                </a:solidFill>
                <a:latin typeface="Arial MT"/>
                <a:cs typeface="Arial MT"/>
              </a:rPr>
              <a:t>	</a:t>
            </a:r>
            <a:r>
              <a:rPr sz="784" spc="-17" dirty="0">
                <a:solidFill>
                  <a:srgbClr val="6D6DB5"/>
                </a:solidFill>
                <a:latin typeface="Arial MT"/>
                <a:cs typeface="Arial MT"/>
              </a:rPr>
              <a:t>an </a:t>
            </a:r>
            <a:r>
              <a:rPr sz="750" spc="44" dirty="0">
                <a:solidFill>
                  <a:srgbClr val="8080BF"/>
                </a:solidFill>
                <a:latin typeface="Arial MT"/>
                <a:cs typeface="Arial MT"/>
              </a:rPr>
              <a:t>structure</a:t>
            </a:r>
            <a:r>
              <a:rPr sz="750" spc="123" dirty="0">
                <a:solidFill>
                  <a:srgbClr val="8080BF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4444A1"/>
                </a:solidFill>
                <a:latin typeface="Arial MT"/>
                <a:cs typeface="Arial MT"/>
              </a:rPr>
              <a:t>based</a:t>
            </a:r>
            <a:r>
              <a:rPr sz="750" spc="112" dirty="0">
                <a:solidFill>
                  <a:srgbClr val="4444A1"/>
                </a:solidFill>
                <a:latin typeface="Arial MT"/>
                <a:cs typeface="Arial MT"/>
              </a:rPr>
              <a:t>  </a:t>
            </a:r>
            <a:r>
              <a:rPr sz="750" spc="17" dirty="0">
                <a:solidFill>
                  <a:srgbClr val="1F1F8E"/>
                </a:solidFill>
                <a:latin typeface="Arial MT"/>
                <a:cs typeface="Arial MT"/>
              </a:rPr>
              <a:t>on</a:t>
            </a:r>
            <a:r>
              <a:rPr sz="750" dirty="0">
                <a:solidFill>
                  <a:srgbClr val="1F1F8E"/>
                </a:solidFill>
                <a:latin typeface="Arial MT"/>
                <a:cs typeface="Arial MT"/>
              </a:rPr>
              <a:t>	</a:t>
            </a:r>
            <a:r>
              <a:rPr sz="750" spc="27" dirty="0">
                <a:solidFill>
                  <a:srgbClr val="111187"/>
                </a:solidFill>
                <a:latin typeface="Arial MT"/>
                <a:cs typeface="Arial MT"/>
              </a:rPr>
              <a:t>external</a:t>
            </a:r>
            <a:r>
              <a:rPr sz="750" dirty="0">
                <a:solidFill>
                  <a:srgbClr val="111187"/>
                </a:solidFill>
                <a:latin typeface="Arial MT"/>
                <a:cs typeface="Arial MT"/>
              </a:rPr>
              <a:t>		</a:t>
            </a:r>
            <a:r>
              <a:rPr sz="750" spc="20" dirty="0">
                <a:solidFill>
                  <a:srgbClr val="1F1F8E"/>
                </a:solidFill>
                <a:latin typeface="Arial MT"/>
                <a:cs typeface="Arial MT"/>
              </a:rPr>
              <a:t>or </a:t>
            </a:r>
            <a:r>
              <a:rPr sz="784" dirty="0">
                <a:solidFill>
                  <a:srgbClr val="18188C"/>
                </a:solidFill>
                <a:latin typeface="Arial MT"/>
                <a:cs typeface="Arial MT"/>
              </a:rPr>
              <a:t>th</a:t>
            </a:r>
            <a:r>
              <a:rPr sz="784" dirty="0">
                <a:solidFill>
                  <a:srgbClr val="000080"/>
                </a:solidFill>
                <a:latin typeface="Arial MT"/>
                <a:cs typeface="Arial MT"/>
              </a:rPr>
              <a:t>rough</a:t>
            </a:r>
            <a:r>
              <a:rPr sz="784" spc="160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3A3A9C"/>
                </a:solidFill>
                <a:latin typeface="Arial MT"/>
                <a:cs typeface="Arial MT"/>
              </a:rPr>
              <a:t>the</a:t>
            </a:r>
            <a:r>
              <a:rPr sz="784" spc="116" dirty="0">
                <a:solidFill>
                  <a:srgbClr val="3A3A9C"/>
                </a:solidFill>
                <a:latin typeface="Arial MT"/>
                <a:cs typeface="Arial MT"/>
              </a:rPr>
              <a:t>  </a:t>
            </a:r>
            <a:r>
              <a:rPr sz="784" spc="-7" dirty="0">
                <a:solidFill>
                  <a:srgbClr val="7575BA"/>
                </a:solidFill>
                <a:latin typeface="Arial MT"/>
                <a:cs typeface="Arial MT"/>
              </a:rPr>
              <a:t>network.</a:t>
            </a:r>
            <a:endParaRPr sz="784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04523" y="3426898"/>
            <a:ext cx="469323" cy="373657"/>
          </a:xfrm>
          <a:prstGeom prst="rect">
            <a:avLst/>
          </a:prstGeom>
        </p:spPr>
        <p:txBody>
          <a:bodyPr vert="horz" wrap="square" lIns="0" tIns="72736" rIns="0" bIns="0" rtlCol="0">
            <a:spAutoFit/>
          </a:bodyPr>
          <a:lstStyle/>
          <a:p>
            <a:pPr marL="8659">
              <a:spcBef>
                <a:spcPts val="573"/>
              </a:spcBef>
            </a:pPr>
            <a:r>
              <a:rPr sz="784" spc="-7" dirty="0">
                <a:solidFill>
                  <a:srgbClr val="FD7575"/>
                </a:solidFill>
                <a:latin typeface="Arial MT"/>
                <a:cs typeface="Arial MT"/>
              </a:rPr>
              <a:t>adaptive</a:t>
            </a:r>
            <a:endParaRPr sz="784">
              <a:latin typeface="Arial MT"/>
              <a:cs typeface="Arial MT"/>
            </a:endParaRPr>
          </a:p>
          <a:p>
            <a:pPr marL="101309">
              <a:spcBef>
                <a:spcPts val="484"/>
              </a:spcBef>
            </a:pPr>
            <a:r>
              <a:rPr sz="750" spc="31" dirty="0">
                <a:solidFill>
                  <a:srgbClr val="7272B8"/>
                </a:solidFill>
                <a:latin typeface="Arial MT"/>
                <a:cs typeface="Arial MT"/>
              </a:rPr>
              <a:t>internal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20448" y="3426898"/>
            <a:ext cx="1380691" cy="373657"/>
          </a:xfrm>
          <a:prstGeom prst="rect">
            <a:avLst/>
          </a:prstGeom>
        </p:spPr>
        <p:txBody>
          <a:bodyPr vert="horz" wrap="square" lIns="0" tIns="72736" rIns="0" bIns="0" rtlCol="0">
            <a:spAutoFit/>
          </a:bodyPr>
          <a:lstStyle/>
          <a:p>
            <a:pPr marR="8226" algn="r">
              <a:spcBef>
                <a:spcPts val="573"/>
              </a:spcBef>
              <a:tabLst>
                <a:tab pos="451992" algn="l"/>
                <a:tab pos="748991" algn="l"/>
                <a:tab pos="1253370" algn="l"/>
              </a:tabLst>
            </a:pPr>
            <a:r>
              <a:rPr sz="784" spc="-7" dirty="0">
                <a:solidFill>
                  <a:srgbClr val="FD3434"/>
                </a:solidFill>
                <a:latin typeface="Arial MT"/>
                <a:cs typeface="Arial MT"/>
              </a:rPr>
              <a:t>sysLem</a:t>
            </a:r>
            <a:r>
              <a:rPr sz="784" dirty="0">
                <a:solidFill>
                  <a:srgbClr val="FD3434"/>
                </a:solidFill>
                <a:latin typeface="Arial MT"/>
                <a:cs typeface="Arial MT"/>
              </a:rPr>
              <a:t>	</a:t>
            </a:r>
            <a:r>
              <a:rPr sz="784" spc="-14" dirty="0">
                <a:solidFill>
                  <a:srgbClr val="00007E"/>
                </a:solidFill>
                <a:latin typeface="Arial MT"/>
                <a:cs typeface="Arial MT"/>
              </a:rPr>
              <a:t>that</a:t>
            </a:r>
            <a:r>
              <a:rPr sz="784" dirty="0">
                <a:solidFill>
                  <a:srgbClr val="00007E"/>
                </a:solidFill>
                <a:latin typeface="Arial MT"/>
                <a:cs typeface="Arial MT"/>
              </a:rPr>
              <a:t>	</a:t>
            </a:r>
            <a:r>
              <a:rPr sz="784" spc="-7" dirty="0">
                <a:solidFill>
                  <a:srgbClr val="4F4FA7"/>
                </a:solidFill>
                <a:latin typeface="Arial MT"/>
                <a:cs typeface="Arial MT"/>
              </a:rPr>
              <a:t>changes</a:t>
            </a:r>
            <a:r>
              <a:rPr sz="784" dirty="0">
                <a:solidFill>
                  <a:srgbClr val="4F4FA7"/>
                </a:solidFill>
                <a:latin typeface="Arial MT"/>
                <a:cs typeface="Arial MT"/>
              </a:rPr>
              <a:t>	</a:t>
            </a:r>
            <a:r>
              <a:rPr sz="784" spc="-17" dirty="0">
                <a:solidFill>
                  <a:srgbClr val="0E0E85"/>
                </a:solidFill>
                <a:latin typeface="Arial MT"/>
                <a:cs typeface="Arial MT"/>
              </a:rPr>
              <a:t>its</a:t>
            </a:r>
            <a:endParaRPr sz="784">
              <a:latin typeface="Arial MT"/>
              <a:cs typeface="Arial MT"/>
            </a:endParaRPr>
          </a:p>
          <a:p>
            <a:pPr marR="3464" algn="r">
              <a:spcBef>
                <a:spcPts val="484"/>
              </a:spcBef>
              <a:tabLst>
                <a:tab pos="696605" algn="l"/>
                <a:tab pos="1033868" algn="l"/>
              </a:tabLst>
            </a:pPr>
            <a:r>
              <a:rPr sz="750" spc="41" dirty="0">
                <a:solidFill>
                  <a:srgbClr val="0E0E85"/>
                </a:solidFill>
                <a:latin typeface="Arial MT"/>
                <a:cs typeface="Arial MT"/>
              </a:rPr>
              <a:t>information</a:t>
            </a:r>
            <a:r>
              <a:rPr sz="750" dirty="0">
                <a:solidFill>
                  <a:srgbClr val="0E0E85"/>
                </a:solidFill>
                <a:latin typeface="Arial MT"/>
                <a:cs typeface="Arial MT"/>
              </a:rPr>
              <a:t>	</a:t>
            </a:r>
            <a:r>
              <a:rPr sz="750" spc="44" dirty="0">
                <a:solidFill>
                  <a:srgbClr val="050582"/>
                </a:solidFill>
                <a:latin typeface="Arial MT"/>
                <a:cs typeface="Arial MT"/>
              </a:rPr>
              <a:t>that</a:t>
            </a:r>
            <a:r>
              <a:rPr sz="750" dirty="0">
                <a:solidFill>
                  <a:srgbClr val="050582"/>
                </a:solidFill>
                <a:latin typeface="Arial MT"/>
                <a:cs typeface="Arial MT"/>
              </a:rPr>
              <a:t>	</a:t>
            </a:r>
            <a:r>
              <a:rPr sz="750" spc="31" dirty="0">
                <a:solidFill>
                  <a:srgbClr val="050582"/>
                </a:solidFill>
                <a:latin typeface="Arial MT"/>
                <a:cs typeface="Arial MT"/>
              </a:rPr>
              <a:t>flows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058533" y="358142"/>
            <a:ext cx="925224" cy="492702"/>
          </a:xfrm>
          <a:custGeom>
            <a:avLst/>
            <a:gdLst/>
            <a:ahLst/>
            <a:cxnLst/>
            <a:rect l="l" t="t" r="r" b="b"/>
            <a:pathLst>
              <a:path w="1356995" h="722630">
                <a:moveTo>
                  <a:pt x="0" y="581863"/>
                </a:moveTo>
                <a:lnTo>
                  <a:pt x="493" y="582604"/>
                </a:lnTo>
                <a:lnTo>
                  <a:pt x="1812" y="583842"/>
                </a:lnTo>
                <a:lnTo>
                  <a:pt x="2964" y="586309"/>
                </a:lnTo>
                <a:lnTo>
                  <a:pt x="10194" y="606825"/>
                </a:lnTo>
                <a:lnTo>
                  <a:pt x="12149" y="612669"/>
                </a:lnTo>
                <a:lnTo>
                  <a:pt x="14103" y="618514"/>
                </a:lnTo>
                <a:lnTo>
                  <a:pt x="16305" y="625171"/>
                </a:lnTo>
                <a:lnTo>
                  <a:pt x="18633" y="631735"/>
                </a:lnTo>
                <a:lnTo>
                  <a:pt x="20961" y="638299"/>
                </a:lnTo>
                <a:lnTo>
                  <a:pt x="23751" y="645259"/>
                </a:lnTo>
                <a:lnTo>
                  <a:pt x="26117" y="652055"/>
                </a:lnTo>
                <a:lnTo>
                  <a:pt x="28483" y="658852"/>
                </a:lnTo>
                <a:lnTo>
                  <a:pt x="30599" y="666262"/>
                </a:lnTo>
                <a:lnTo>
                  <a:pt x="32829" y="672513"/>
                </a:lnTo>
                <a:lnTo>
                  <a:pt x="35059" y="678763"/>
                </a:lnTo>
                <a:lnTo>
                  <a:pt x="37467" y="684399"/>
                </a:lnTo>
                <a:lnTo>
                  <a:pt x="39496" y="689561"/>
                </a:lnTo>
                <a:lnTo>
                  <a:pt x="41526" y="694724"/>
                </a:lnTo>
                <a:lnTo>
                  <a:pt x="43176" y="699501"/>
                </a:lnTo>
                <a:lnTo>
                  <a:pt x="45007" y="703488"/>
                </a:lnTo>
                <a:lnTo>
                  <a:pt x="46839" y="707476"/>
                </a:lnTo>
                <a:lnTo>
                  <a:pt x="48570" y="710765"/>
                </a:lnTo>
                <a:lnTo>
                  <a:pt x="50485" y="713488"/>
                </a:lnTo>
                <a:lnTo>
                  <a:pt x="52401" y="716211"/>
                </a:lnTo>
                <a:lnTo>
                  <a:pt x="53879" y="718691"/>
                </a:lnTo>
                <a:lnTo>
                  <a:pt x="56498" y="719824"/>
                </a:lnTo>
                <a:lnTo>
                  <a:pt x="59117" y="720956"/>
                </a:lnTo>
                <a:lnTo>
                  <a:pt x="60958" y="722117"/>
                </a:lnTo>
                <a:lnTo>
                  <a:pt x="66201" y="720286"/>
                </a:lnTo>
                <a:lnTo>
                  <a:pt x="71444" y="718456"/>
                </a:lnTo>
                <a:lnTo>
                  <a:pt x="77600" y="715054"/>
                </a:lnTo>
                <a:lnTo>
                  <a:pt x="116594" y="690631"/>
                </a:lnTo>
                <a:lnTo>
                  <a:pt x="128341" y="683015"/>
                </a:lnTo>
                <a:lnTo>
                  <a:pt x="140978" y="674827"/>
                </a:lnTo>
                <a:lnTo>
                  <a:pt x="185996" y="645496"/>
                </a:lnTo>
                <a:lnTo>
                  <a:pt x="223043" y="621153"/>
                </a:lnTo>
                <a:lnTo>
                  <a:pt x="244116" y="607379"/>
                </a:lnTo>
                <a:lnTo>
                  <a:pt x="294067" y="575399"/>
                </a:lnTo>
                <a:lnTo>
                  <a:pt x="353719" y="537836"/>
                </a:lnTo>
                <a:lnTo>
                  <a:pt x="419810" y="497142"/>
                </a:lnTo>
                <a:lnTo>
                  <a:pt x="455308" y="475528"/>
                </a:lnTo>
                <a:lnTo>
                  <a:pt x="492339" y="453318"/>
                </a:lnTo>
                <a:lnTo>
                  <a:pt x="530729" y="430808"/>
                </a:lnTo>
                <a:lnTo>
                  <a:pt x="570965" y="407845"/>
                </a:lnTo>
                <a:lnTo>
                  <a:pt x="612961" y="384347"/>
                </a:lnTo>
                <a:lnTo>
                  <a:pt x="655687" y="360722"/>
                </a:lnTo>
                <a:lnTo>
                  <a:pt x="698110" y="337379"/>
                </a:lnTo>
                <a:lnTo>
                  <a:pt x="740319" y="314222"/>
                </a:lnTo>
                <a:lnTo>
                  <a:pt x="782744" y="291102"/>
                </a:lnTo>
                <a:lnTo>
                  <a:pt x="824863" y="268344"/>
                </a:lnTo>
                <a:lnTo>
                  <a:pt x="866155" y="246271"/>
                </a:lnTo>
                <a:lnTo>
                  <a:pt x="906899" y="224789"/>
                </a:lnTo>
                <a:lnTo>
                  <a:pt x="947235" y="203786"/>
                </a:lnTo>
                <a:lnTo>
                  <a:pt x="986429" y="183558"/>
                </a:lnTo>
                <a:lnTo>
                  <a:pt x="1023748" y="164402"/>
                </a:lnTo>
                <a:lnTo>
                  <a:pt x="1059254" y="146321"/>
                </a:lnTo>
                <a:lnTo>
                  <a:pt x="1125373" y="113080"/>
                </a:lnTo>
                <a:lnTo>
                  <a:pt x="1155253" y="98107"/>
                </a:lnTo>
                <a:lnTo>
                  <a:pt x="1182786" y="84291"/>
                </a:lnTo>
                <a:lnTo>
                  <a:pt x="1231492" y="59954"/>
                </a:lnTo>
                <a:lnTo>
                  <a:pt x="1272111" y="39947"/>
                </a:lnTo>
                <a:lnTo>
                  <a:pt x="1318359" y="17735"/>
                </a:lnTo>
                <a:lnTo>
                  <a:pt x="1350453" y="2860"/>
                </a:lnTo>
                <a:lnTo>
                  <a:pt x="1356707" y="0"/>
                </a:lnTo>
              </a:path>
            </a:pathLst>
          </a:custGeom>
          <a:ln w="19050">
            <a:solidFill>
              <a:srgbClr val="004DE6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D61398B-D4AC-42DC-8D1A-5A222E990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97245124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68389" y="3063240"/>
            <a:ext cx="2157152" cy="111806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21927" y="1498369"/>
            <a:ext cx="2051165" cy="106402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067300" y="3644091"/>
            <a:ext cx="293110" cy="0"/>
          </a:xfrm>
          <a:custGeom>
            <a:avLst/>
            <a:gdLst/>
            <a:ahLst/>
            <a:cxnLst/>
            <a:rect l="l" t="t" r="r" b="b"/>
            <a:pathLst>
              <a:path w="429894">
                <a:moveTo>
                  <a:pt x="0" y="0"/>
                </a:moveTo>
                <a:lnTo>
                  <a:pt x="429768" y="0"/>
                </a:lnTo>
              </a:path>
            </a:pathLst>
          </a:custGeom>
          <a:ln w="9144">
            <a:solidFill>
              <a:srgbClr val="FB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65222" y="1907771"/>
            <a:ext cx="68579" cy="29510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40336" y="4116879"/>
            <a:ext cx="241068" cy="7689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236712" y="639907"/>
            <a:ext cx="3715183" cy="347426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784" spc="34" dirty="0">
                <a:solidFill>
                  <a:srgbClr val="008000"/>
                </a:solidFill>
                <a:latin typeface="Calibri"/>
                <a:cs typeface="Calibri"/>
              </a:rPr>
              <a:t>6</a:t>
            </a:r>
            <a:r>
              <a:rPr sz="784" spc="279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784" spc="82" dirty="0">
                <a:solidFill>
                  <a:srgbClr val="008000"/>
                </a:solidFill>
                <a:latin typeface="Calibri"/>
                <a:cs typeface="Calibri"/>
              </a:rPr>
              <a:t>Functions</a:t>
            </a:r>
            <a:endParaRPr sz="784">
              <a:latin typeface="Calibri"/>
              <a:cs typeface="Calibri"/>
            </a:endParaRPr>
          </a:p>
          <a:p>
            <a:pPr marL="116895">
              <a:spcBef>
                <a:spcPts val="842"/>
              </a:spcBef>
              <a:tabLst>
                <a:tab pos="1245577" algn="l"/>
                <a:tab pos="2486391" algn="l"/>
              </a:tabLst>
            </a:pPr>
            <a:r>
              <a:rPr sz="750" spc="95" dirty="0">
                <a:solidFill>
                  <a:srgbClr val="7272B8"/>
                </a:solidFill>
                <a:latin typeface="Calibri"/>
                <a:cs typeface="Calibri"/>
              </a:rPr>
              <a:t>The</a:t>
            </a:r>
            <a:r>
              <a:rPr sz="750" spc="89" dirty="0">
                <a:solidFill>
                  <a:srgbClr val="7272B8"/>
                </a:solidFill>
                <a:latin typeface="Calibri"/>
                <a:cs typeface="Calibri"/>
              </a:rPr>
              <a:t> </a:t>
            </a:r>
            <a:r>
              <a:rPr sz="750" spc="51" dirty="0">
                <a:solidFill>
                  <a:srgbClr val="4646A1"/>
                </a:solidFill>
                <a:latin typeface="Calibri"/>
                <a:cs typeface="Calibri"/>
              </a:rPr>
              <a:t>Function</a:t>
            </a:r>
            <a:r>
              <a:rPr sz="750" spc="242" dirty="0">
                <a:solidFill>
                  <a:srgbClr val="4646A1"/>
                </a:solidFill>
                <a:latin typeface="Calibri"/>
                <a:cs typeface="Calibri"/>
              </a:rPr>
              <a:t> </a:t>
            </a:r>
            <a:r>
              <a:rPr sz="750" spc="55" dirty="0">
                <a:solidFill>
                  <a:srgbClr val="FF0000"/>
                </a:solidFill>
                <a:latin typeface="Calibri"/>
                <a:cs typeface="Calibri"/>
              </a:rPr>
              <a:t>y=</a:t>
            </a:r>
            <a:r>
              <a:rPr sz="750" spc="119" dirty="0">
                <a:solidFill>
                  <a:srgbClr val="FF0000"/>
                </a:solidFill>
                <a:latin typeface="Calibri"/>
                <a:cs typeface="Calibri"/>
              </a:rPr>
              <a:t>  </a:t>
            </a:r>
            <a:r>
              <a:rPr sz="750" spc="123" dirty="0">
                <a:solidFill>
                  <a:srgbClr val="FF0000"/>
                </a:solidFill>
                <a:latin typeface="Calibri"/>
                <a:cs typeface="Calibri"/>
              </a:rPr>
              <a:t>f(x)</a:t>
            </a:r>
            <a:r>
              <a:rPr sz="750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750" spc="51" dirty="0">
                <a:solidFill>
                  <a:srgbClr val="4F4FA7"/>
                </a:solidFill>
                <a:latin typeface="Calibri"/>
                <a:cs typeface="Calibri"/>
              </a:rPr>
              <a:t>describes</a:t>
            </a:r>
            <a:r>
              <a:rPr sz="750" spc="256" dirty="0">
                <a:solidFill>
                  <a:srgbClr val="4F4FA7"/>
                </a:solidFill>
                <a:latin typeface="Calibri"/>
                <a:cs typeface="Calibri"/>
              </a:rPr>
              <a:t> </a:t>
            </a:r>
            <a:r>
              <a:rPr sz="750" spc="61" dirty="0">
                <a:solidFill>
                  <a:srgbClr val="050582"/>
                </a:solidFill>
                <a:latin typeface="Calibri"/>
                <a:cs typeface="Calibri"/>
              </a:rPr>
              <a:t>a</a:t>
            </a:r>
            <a:r>
              <a:rPr sz="750" spc="167" dirty="0">
                <a:solidFill>
                  <a:srgbClr val="050582"/>
                </a:solidFill>
                <a:latin typeface="Calibri"/>
                <a:cs typeface="Calibri"/>
              </a:rPr>
              <a:t> </a:t>
            </a:r>
            <a:r>
              <a:rPr sz="750" spc="41" dirty="0">
                <a:solidFill>
                  <a:srgbClr val="5959AC"/>
                </a:solidFill>
                <a:latin typeface="Calibri"/>
                <a:cs typeface="Calibri"/>
              </a:rPr>
              <a:t>relationship,</a:t>
            </a:r>
            <a:r>
              <a:rPr sz="750" dirty="0">
                <a:solidFill>
                  <a:srgbClr val="5959AC"/>
                </a:solidFill>
                <a:latin typeface="Calibri"/>
                <a:cs typeface="Calibri"/>
              </a:rPr>
              <a:t>	</a:t>
            </a:r>
            <a:r>
              <a:rPr sz="750" spc="65" dirty="0">
                <a:solidFill>
                  <a:srgbClr val="000080"/>
                </a:solidFill>
                <a:latin typeface="Calibri"/>
                <a:cs typeface="Calibri"/>
              </a:rPr>
              <a:t>an</a:t>
            </a:r>
            <a:r>
              <a:rPr sz="750" spc="211" dirty="0">
                <a:solidFill>
                  <a:srgbClr val="000080"/>
                </a:solidFill>
                <a:latin typeface="Calibri"/>
                <a:cs typeface="Calibri"/>
              </a:rPr>
              <a:t> </a:t>
            </a:r>
            <a:r>
              <a:rPr sz="750" spc="44" dirty="0">
                <a:solidFill>
                  <a:srgbClr val="3D3D9E"/>
                </a:solidFill>
                <a:latin typeface="Calibri"/>
                <a:cs typeface="Calibri"/>
              </a:rPr>
              <a:t>in</a:t>
            </a:r>
            <a:r>
              <a:rPr sz="750" spc="44" dirty="0">
                <a:solidFill>
                  <a:srgbClr val="6262AF"/>
                </a:solidFill>
                <a:latin typeface="Calibri"/>
                <a:cs typeface="Calibri"/>
              </a:rPr>
              <a:t>put-</a:t>
            </a:r>
            <a:r>
              <a:rPr sz="750" spc="51" dirty="0">
                <a:solidFill>
                  <a:srgbClr val="6262AF"/>
                </a:solidFill>
                <a:latin typeface="Calibri"/>
                <a:cs typeface="Calibri"/>
              </a:rPr>
              <a:t>output</a:t>
            </a:r>
            <a:r>
              <a:rPr sz="750" spc="249" dirty="0">
                <a:solidFill>
                  <a:srgbClr val="6262AF"/>
                </a:solidFill>
                <a:latin typeface="Calibri"/>
                <a:cs typeface="Calibri"/>
              </a:rPr>
              <a:t> </a:t>
            </a:r>
            <a:r>
              <a:rPr sz="750" spc="55" dirty="0">
                <a:solidFill>
                  <a:srgbClr val="4646A1"/>
                </a:solidFill>
                <a:latin typeface="Calibri"/>
                <a:cs typeface="Calibri"/>
              </a:rPr>
              <a:t>mapping,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50261" y="1034762"/>
            <a:ext cx="486208" cy="129418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784" dirty="0">
                <a:solidFill>
                  <a:srgbClr val="00007E"/>
                </a:solidFill>
                <a:latin typeface="Calibri"/>
                <a:cs typeface="Calibri"/>
              </a:rPr>
              <a:t>from</a:t>
            </a:r>
            <a:r>
              <a:rPr sz="784" spc="153" dirty="0">
                <a:solidFill>
                  <a:srgbClr val="00007E"/>
                </a:solidFill>
                <a:latin typeface="Calibri"/>
                <a:cs typeface="Calibri"/>
              </a:rPr>
              <a:t> </a:t>
            </a:r>
            <a:r>
              <a:rPr sz="784" dirty="0">
                <a:solidFill>
                  <a:srgbClr val="FF0000"/>
                </a:solidFill>
                <a:latin typeface="Calibri"/>
                <a:cs typeface="Calibri"/>
              </a:rPr>
              <a:t>x</a:t>
            </a:r>
            <a:r>
              <a:rPr sz="784" spc="191" dirty="0">
                <a:solidFill>
                  <a:srgbClr val="FF0000"/>
                </a:solidFill>
                <a:latin typeface="Calibri"/>
                <a:cs typeface="Calibri"/>
              </a:rPr>
              <a:t>  </a:t>
            </a:r>
            <a:r>
              <a:rPr sz="784" spc="-17" dirty="0">
                <a:solidFill>
                  <a:srgbClr val="000080"/>
                </a:solidFill>
                <a:latin typeface="Calibri"/>
                <a:cs typeface="Calibri"/>
              </a:rPr>
              <a:t>to</a:t>
            </a:r>
            <a:endParaRPr sz="784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82420" y="1047231"/>
            <a:ext cx="64943" cy="129418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784" spc="-34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endParaRPr sz="784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99602" y="1286568"/>
            <a:ext cx="2434936" cy="11890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134645" indent="-125986">
              <a:spcBef>
                <a:spcPts val="68"/>
              </a:spcBef>
              <a:buChar char="•"/>
              <a:tabLst>
                <a:tab pos="134645" algn="l"/>
                <a:tab pos="1572016" algn="l"/>
              </a:tabLst>
            </a:pPr>
            <a:r>
              <a:rPr sz="716" spc="85" dirty="0">
                <a:solidFill>
                  <a:srgbClr val="000080"/>
                </a:solidFill>
                <a:latin typeface="Calibri"/>
                <a:cs typeface="Calibri"/>
              </a:rPr>
              <a:t>Threshold</a:t>
            </a:r>
            <a:r>
              <a:rPr sz="716" spc="82" dirty="0">
                <a:solidFill>
                  <a:srgbClr val="000080"/>
                </a:solidFill>
                <a:latin typeface="Calibri"/>
                <a:cs typeface="Calibri"/>
              </a:rPr>
              <a:t> </a:t>
            </a:r>
            <a:r>
              <a:rPr sz="716" spc="85" dirty="0">
                <a:solidFill>
                  <a:srgbClr val="000080"/>
                </a:solidFill>
                <a:latin typeface="Calibri"/>
                <a:cs typeface="Calibri"/>
              </a:rPr>
              <a:t>or</a:t>
            </a:r>
            <a:r>
              <a:rPr sz="716" spc="82" dirty="0">
                <a:solidFill>
                  <a:srgbClr val="000080"/>
                </a:solidFill>
                <a:latin typeface="Calibri"/>
                <a:cs typeface="Calibri"/>
              </a:rPr>
              <a:t> </a:t>
            </a:r>
            <a:r>
              <a:rPr sz="716" spc="112" dirty="0">
                <a:solidFill>
                  <a:srgbClr val="000080"/>
                </a:solidFill>
                <a:latin typeface="Calibri"/>
                <a:cs typeface="Calibri"/>
              </a:rPr>
              <a:t>Sign</a:t>
            </a:r>
            <a:r>
              <a:rPr sz="716" spc="68" dirty="0">
                <a:solidFill>
                  <a:srgbClr val="000080"/>
                </a:solidFill>
                <a:latin typeface="Calibri"/>
                <a:cs typeface="Calibri"/>
              </a:rPr>
              <a:t> </a:t>
            </a:r>
            <a:r>
              <a:rPr sz="716" spc="72" dirty="0">
                <a:solidFill>
                  <a:srgbClr val="000080"/>
                </a:solidFill>
                <a:latin typeface="Calibri"/>
                <a:cs typeface="Calibri"/>
              </a:rPr>
              <a:t>function</a:t>
            </a:r>
            <a:r>
              <a:rPr sz="716" spc="164" dirty="0">
                <a:solidFill>
                  <a:srgbClr val="000080"/>
                </a:solidFill>
                <a:latin typeface="Calibri"/>
                <a:cs typeface="Calibri"/>
              </a:rPr>
              <a:t> </a:t>
            </a:r>
            <a:r>
              <a:rPr sz="716" spc="14" dirty="0">
                <a:solidFill>
                  <a:srgbClr val="000080"/>
                </a:solidFill>
                <a:latin typeface="Calibri"/>
                <a:cs typeface="Calibri"/>
              </a:rPr>
              <a:t>:</a:t>
            </a:r>
            <a:r>
              <a:rPr sz="716" dirty="0">
                <a:solidFill>
                  <a:srgbClr val="000080"/>
                </a:solidFill>
                <a:latin typeface="Calibri"/>
                <a:cs typeface="Calibri"/>
              </a:rPr>
              <a:t>	</a:t>
            </a:r>
            <a:r>
              <a:rPr sz="716" spc="167" dirty="0">
                <a:solidFill>
                  <a:srgbClr val="FF0000"/>
                </a:solidFill>
                <a:latin typeface="Calibri"/>
                <a:cs typeface="Calibri"/>
              </a:rPr>
              <a:t>sgn(x)</a:t>
            </a:r>
            <a:r>
              <a:rPr sz="716" spc="89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716" spc="58" dirty="0">
                <a:solidFill>
                  <a:srgbClr val="7C7CBC"/>
                </a:solidFill>
                <a:latin typeface="Calibri"/>
                <a:cs typeface="Calibri"/>
              </a:rPr>
              <a:t>defined</a:t>
            </a:r>
            <a:r>
              <a:rPr sz="716" spc="119" dirty="0">
                <a:solidFill>
                  <a:srgbClr val="7C7CBC"/>
                </a:solidFill>
                <a:latin typeface="Calibri"/>
                <a:cs typeface="Calibri"/>
              </a:rPr>
              <a:t> </a:t>
            </a:r>
            <a:r>
              <a:rPr sz="716" spc="44" dirty="0">
                <a:solidFill>
                  <a:srgbClr val="111187"/>
                </a:solidFill>
                <a:latin typeface="Calibri"/>
                <a:cs typeface="Calibri"/>
              </a:rPr>
              <a:t>as</a:t>
            </a:r>
            <a:endParaRPr sz="716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81355" y="2465070"/>
            <a:ext cx="253278" cy="113709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682" spc="65" dirty="0">
                <a:solidFill>
                  <a:srgbClr val="000080"/>
                </a:solidFill>
                <a:latin typeface="Calibri"/>
                <a:cs typeface="Calibri"/>
              </a:rPr>
              <a:t>4</a:t>
            </a:r>
            <a:r>
              <a:rPr sz="682" spc="75" dirty="0">
                <a:solidFill>
                  <a:srgbClr val="000080"/>
                </a:solidFill>
                <a:latin typeface="Calibri"/>
                <a:cs typeface="Calibri"/>
              </a:rPr>
              <a:t> </a:t>
            </a:r>
            <a:r>
              <a:rPr sz="682" spc="41" dirty="0">
                <a:solidFill>
                  <a:srgbClr val="800000"/>
                </a:solidFill>
                <a:latin typeface="Calibri"/>
                <a:cs typeface="Calibri"/>
              </a:rPr>
              <a:t>I/</a:t>
            </a:r>
            <a:r>
              <a:rPr sz="682" spc="106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682" spc="37" dirty="0">
                <a:solidFill>
                  <a:srgbClr val="891616"/>
                </a:solidFill>
                <a:latin typeface="Calibri"/>
                <a:cs typeface="Calibri"/>
              </a:rPr>
              <a:t>P</a:t>
            </a:r>
            <a:endParaRPr sz="682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99194" y="2587337"/>
            <a:ext cx="2732376" cy="331076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134645" marR="3464" indent="-126419">
              <a:lnSpc>
                <a:spcPct val="147300"/>
              </a:lnSpc>
              <a:spcBef>
                <a:spcPts val="68"/>
              </a:spcBef>
              <a:buChar char="•"/>
              <a:tabLst>
                <a:tab pos="135944" algn="l"/>
                <a:tab pos="861557" algn="l"/>
                <a:tab pos="1744760" algn="l"/>
              </a:tabLst>
            </a:pPr>
            <a:r>
              <a:rPr sz="750" spc="68" dirty="0">
                <a:solidFill>
                  <a:srgbClr val="000080"/>
                </a:solidFill>
                <a:latin typeface="Calibri"/>
                <a:cs typeface="Calibri"/>
              </a:rPr>
              <a:t>Threshold</a:t>
            </a:r>
            <a:r>
              <a:rPr sz="750" spc="102" dirty="0">
                <a:solidFill>
                  <a:srgbClr val="000080"/>
                </a:solidFill>
                <a:latin typeface="Calibri"/>
                <a:cs typeface="Calibri"/>
              </a:rPr>
              <a:t>  </a:t>
            </a:r>
            <a:r>
              <a:rPr sz="750" spc="68" dirty="0">
                <a:solidFill>
                  <a:srgbClr val="000080"/>
                </a:solidFill>
                <a:latin typeface="Calibri"/>
                <a:cs typeface="Calibri"/>
              </a:rPr>
              <a:t>or</a:t>
            </a:r>
            <a:r>
              <a:rPr sz="750" spc="327" dirty="0">
                <a:solidFill>
                  <a:srgbClr val="000080"/>
                </a:solidFill>
                <a:latin typeface="Calibri"/>
                <a:cs typeface="Calibri"/>
              </a:rPr>
              <a:t> </a:t>
            </a:r>
            <a:r>
              <a:rPr sz="750" spc="106" dirty="0">
                <a:solidFill>
                  <a:srgbClr val="000080"/>
                </a:solidFill>
                <a:latin typeface="Calibri"/>
                <a:cs typeface="Calibri"/>
              </a:rPr>
              <a:t>Sign</a:t>
            </a:r>
            <a:r>
              <a:rPr sz="750" spc="293" dirty="0">
                <a:solidFill>
                  <a:srgbClr val="000080"/>
                </a:solidFill>
                <a:latin typeface="Calibri"/>
                <a:cs typeface="Calibri"/>
              </a:rPr>
              <a:t> </a:t>
            </a:r>
            <a:r>
              <a:rPr sz="750" spc="65" dirty="0">
                <a:solidFill>
                  <a:srgbClr val="000080"/>
                </a:solidFill>
                <a:latin typeface="Calibri"/>
                <a:cs typeface="Calibri"/>
              </a:rPr>
              <a:t>function</a:t>
            </a:r>
            <a:r>
              <a:rPr sz="750" spc="106" dirty="0">
                <a:solidFill>
                  <a:srgbClr val="000080"/>
                </a:solidFill>
                <a:latin typeface="Calibri"/>
                <a:cs typeface="Calibri"/>
              </a:rPr>
              <a:t>  </a:t>
            </a:r>
            <a:r>
              <a:rPr sz="750" spc="3" dirty="0">
                <a:solidFill>
                  <a:srgbClr val="000080"/>
                </a:solidFill>
                <a:latin typeface="Calibri"/>
                <a:cs typeface="Calibri"/>
              </a:rPr>
              <a:t>:</a:t>
            </a:r>
            <a:r>
              <a:rPr sz="750" dirty="0">
                <a:solidFill>
                  <a:srgbClr val="000080"/>
                </a:solidFill>
                <a:latin typeface="Calibri"/>
                <a:cs typeface="Calibri"/>
              </a:rPr>
              <a:t>	</a:t>
            </a:r>
            <a:r>
              <a:rPr sz="750" spc="130" dirty="0">
                <a:solidFill>
                  <a:srgbClr val="FF0000"/>
                </a:solidFill>
                <a:latin typeface="Calibri"/>
                <a:cs typeface="Calibri"/>
              </a:rPr>
              <a:t>sigmoid(x)</a:t>
            </a:r>
            <a:r>
              <a:rPr sz="750" spc="116" dirty="0">
                <a:solidFill>
                  <a:srgbClr val="FF0000"/>
                </a:solidFill>
                <a:latin typeface="Calibri"/>
                <a:cs typeface="Calibri"/>
              </a:rPr>
              <a:t>  </a:t>
            </a:r>
            <a:r>
              <a:rPr sz="750" spc="34" dirty="0">
                <a:solidFill>
                  <a:srgbClr val="333399"/>
                </a:solidFill>
                <a:latin typeface="Calibri"/>
                <a:cs typeface="Calibri"/>
              </a:rPr>
              <a:t>defined 	</a:t>
            </a:r>
            <a:r>
              <a:rPr sz="750" spc="-7" dirty="0">
                <a:solidFill>
                  <a:srgbClr val="5454A8"/>
                </a:solidFill>
                <a:latin typeface="Calibri"/>
                <a:cs typeface="Calibri"/>
              </a:rPr>
              <a:t>(</a:t>
            </a:r>
            <a:r>
              <a:rPr sz="750" spc="-7" dirty="0">
                <a:solidFill>
                  <a:srgbClr val="0A0A83"/>
                </a:solidFill>
                <a:latin typeface="Calibri"/>
                <a:cs typeface="Calibri"/>
              </a:rPr>
              <a:t>differentiable}</a:t>
            </a:r>
            <a:r>
              <a:rPr sz="750" dirty="0">
                <a:solidFill>
                  <a:srgbClr val="0A0A83"/>
                </a:solidFill>
                <a:latin typeface="Calibri"/>
                <a:cs typeface="Calibri"/>
              </a:rPr>
              <a:t>	</a:t>
            </a:r>
            <a:r>
              <a:rPr sz="750" spc="55" dirty="0">
                <a:solidFill>
                  <a:srgbClr val="6E6EB5"/>
                </a:solidFill>
                <a:latin typeface="Calibri"/>
                <a:cs typeface="Calibri"/>
              </a:rPr>
              <a:t>form</a:t>
            </a:r>
            <a:r>
              <a:rPr sz="750" spc="150" dirty="0">
                <a:solidFill>
                  <a:srgbClr val="6E6EB5"/>
                </a:solidFill>
                <a:latin typeface="Calibri"/>
                <a:cs typeface="Calibri"/>
              </a:rPr>
              <a:t> </a:t>
            </a:r>
            <a:r>
              <a:rPr sz="750" spc="48" dirty="0">
                <a:solidFill>
                  <a:srgbClr val="050582"/>
                </a:solidFill>
                <a:latin typeface="Calibri"/>
                <a:cs typeface="Calibri"/>
              </a:rPr>
              <a:t>of</a:t>
            </a:r>
            <a:r>
              <a:rPr sz="750" spc="72" dirty="0">
                <a:solidFill>
                  <a:srgbClr val="050582"/>
                </a:solidFill>
                <a:latin typeface="Calibri"/>
                <a:cs typeface="Calibri"/>
              </a:rPr>
              <a:t> </a:t>
            </a:r>
            <a:r>
              <a:rPr sz="750" spc="51" dirty="0">
                <a:solidFill>
                  <a:srgbClr val="212190"/>
                </a:solidFill>
                <a:latin typeface="Calibri"/>
                <a:cs typeface="Calibri"/>
              </a:rPr>
              <a:t>the</a:t>
            </a:r>
            <a:r>
              <a:rPr sz="750" spc="119" dirty="0">
                <a:solidFill>
                  <a:srgbClr val="212190"/>
                </a:solidFill>
                <a:latin typeface="Calibri"/>
                <a:cs typeface="Calibri"/>
              </a:rPr>
              <a:t> </a:t>
            </a:r>
            <a:r>
              <a:rPr sz="750" spc="44" dirty="0">
                <a:solidFill>
                  <a:srgbClr val="070782"/>
                </a:solidFill>
                <a:latin typeface="Calibri"/>
                <a:cs typeface="Calibri"/>
              </a:rPr>
              <a:t>threshold</a:t>
            </a:r>
            <a:r>
              <a:rPr sz="750" spc="133" dirty="0">
                <a:solidFill>
                  <a:srgbClr val="070782"/>
                </a:solidFill>
                <a:latin typeface="Calibri"/>
                <a:cs typeface="Calibri"/>
              </a:rPr>
              <a:t>  </a:t>
            </a:r>
            <a:r>
              <a:rPr sz="750" spc="14" dirty="0">
                <a:solidFill>
                  <a:srgbClr val="010180"/>
                </a:solidFill>
                <a:latin typeface="Calibri"/>
                <a:cs typeface="Calibri"/>
              </a:rPr>
              <a:t>fun</a:t>
            </a:r>
            <a:r>
              <a:rPr sz="750" spc="-95" dirty="0">
                <a:solidFill>
                  <a:srgbClr val="010180"/>
                </a:solidFill>
                <a:latin typeface="Calibri"/>
                <a:cs typeface="Calibri"/>
              </a:rPr>
              <a:t> </a:t>
            </a:r>
            <a:r>
              <a:rPr sz="750" spc="31" dirty="0">
                <a:solidFill>
                  <a:srgbClr val="8A8AC4"/>
                </a:solidFill>
                <a:latin typeface="Calibri"/>
                <a:cs typeface="Calibri"/>
              </a:rPr>
              <a:t>ction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84498" y="2641369"/>
            <a:ext cx="763299" cy="1241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750" spc="41" dirty="0">
                <a:solidFill>
                  <a:srgbClr val="6E6EB6"/>
                </a:solidFill>
                <a:latin typeface="Calibri"/>
                <a:cs typeface="Calibri"/>
              </a:rPr>
              <a:t>as</a:t>
            </a:r>
            <a:r>
              <a:rPr sz="750" spc="147" dirty="0">
                <a:solidFill>
                  <a:srgbClr val="6E6EB6"/>
                </a:solidFill>
                <a:latin typeface="Calibri"/>
                <a:cs typeface="Calibri"/>
              </a:rPr>
              <a:t>  </a:t>
            </a:r>
            <a:r>
              <a:rPr sz="750" spc="48" dirty="0">
                <a:solidFill>
                  <a:srgbClr val="6767B3"/>
                </a:solidFill>
                <a:latin typeface="Calibri"/>
                <a:cs typeface="Calibri"/>
              </a:rPr>
              <a:t>a</a:t>
            </a:r>
            <a:r>
              <a:rPr sz="750" spc="112" dirty="0">
                <a:solidFill>
                  <a:srgbClr val="6767B3"/>
                </a:solidFill>
                <a:latin typeface="Calibri"/>
                <a:cs typeface="Calibri"/>
              </a:rPr>
              <a:t>  </a:t>
            </a:r>
            <a:r>
              <a:rPr sz="750" spc="41" dirty="0">
                <a:solidFill>
                  <a:srgbClr val="3D3D9E"/>
                </a:solidFill>
                <a:latin typeface="Calibri"/>
                <a:cs typeface="Calibri"/>
              </a:rPr>
              <a:t>smoothed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40569" y="3459999"/>
            <a:ext cx="1000991" cy="23438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938620">
              <a:spcBef>
                <a:spcPts val="68"/>
              </a:spcBef>
            </a:pPr>
            <a:r>
              <a:rPr sz="784" spc="-34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endParaRPr sz="784">
              <a:latin typeface="Calibri"/>
              <a:cs typeface="Calibri"/>
            </a:endParaRPr>
          </a:p>
          <a:p>
            <a:pPr marL="8659">
              <a:spcBef>
                <a:spcPts val="27"/>
              </a:spcBef>
            </a:pPr>
            <a:r>
              <a:rPr sz="682" spc="130" dirty="0">
                <a:solidFill>
                  <a:srgbClr val="FD6E6E"/>
                </a:solidFill>
                <a:latin typeface="Calibri"/>
                <a:cs typeface="Calibri"/>
              </a:rPr>
              <a:t>sigmoid</a:t>
            </a:r>
            <a:r>
              <a:rPr sz="682" spc="173" dirty="0">
                <a:solidFill>
                  <a:srgbClr val="FD6E6E"/>
                </a:solidFill>
                <a:latin typeface="Calibri"/>
                <a:cs typeface="Calibri"/>
              </a:rPr>
              <a:t> </a:t>
            </a:r>
            <a:r>
              <a:rPr sz="682" spc="95" dirty="0">
                <a:solidFill>
                  <a:srgbClr val="FF0000"/>
                </a:solidFill>
                <a:latin typeface="Calibri"/>
                <a:cs typeface="Calibri"/>
              </a:rPr>
              <a:t>(x)</a:t>
            </a:r>
            <a:r>
              <a:rPr sz="682" spc="317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682" spc="109" dirty="0">
                <a:solidFill>
                  <a:srgbClr val="FD0E0E"/>
                </a:solidFill>
                <a:latin typeface="Calibri"/>
                <a:cs typeface="Calibri"/>
              </a:rPr>
              <a:t>=</a:t>
            </a:r>
            <a:endParaRPr sz="682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25000" y="4079644"/>
            <a:ext cx="95683" cy="11890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716" dirty="0">
                <a:solidFill>
                  <a:srgbClr val="000080"/>
                </a:solidFill>
                <a:latin typeface="Calibri"/>
                <a:cs typeface="Calibri"/>
              </a:rPr>
              <a:t>-</a:t>
            </a:r>
            <a:r>
              <a:rPr sz="716" spc="-34" dirty="0">
                <a:solidFill>
                  <a:srgbClr val="000080"/>
                </a:solidFill>
                <a:latin typeface="Calibri"/>
                <a:cs typeface="Calibri"/>
              </a:rPr>
              <a:t>4</a:t>
            </a:r>
            <a:endParaRPr sz="716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004870" y="278062"/>
            <a:ext cx="926956" cy="597044"/>
          </a:xfrm>
          <a:custGeom>
            <a:avLst/>
            <a:gdLst/>
            <a:ahLst/>
            <a:cxnLst/>
            <a:rect l="l" t="t" r="r" b="b"/>
            <a:pathLst>
              <a:path w="1359535" h="875665">
                <a:moveTo>
                  <a:pt x="246" y="614316"/>
                </a:moveTo>
                <a:lnTo>
                  <a:pt x="246" y="614316"/>
                </a:lnTo>
                <a:lnTo>
                  <a:pt x="246" y="627362"/>
                </a:lnTo>
                <a:lnTo>
                  <a:pt x="0" y="631452"/>
                </a:lnTo>
                <a:lnTo>
                  <a:pt x="246" y="636335"/>
                </a:lnTo>
                <a:lnTo>
                  <a:pt x="493" y="641218"/>
                </a:lnTo>
                <a:lnTo>
                  <a:pt x="906" y="647098"/>
                </a:lnTo>
                <a:lnTo>
                  <a:pt x="1728" y="653487"/>
                </a:lnTo>
                <a:lnTo>
                  <a:pt x="2551" y="659875"/>
                </a:lnTo>
                <a:lnTo>
                  <a:pt x="3964" y="667132"/>
                </a:lnTo>
                <a:lnTo>
                  <a:pt x="5182" y="674669"/>
                </a:lnTo>
                <a:lnTo>
                  <a:pt x="6399" y="682207"/>
                </a:lnTo>
                <a:lnTo>
                  <a:pt x="7825" y="690894"/>
                </a:lnTo>
                <a:lnTo>
                  <a:pt x="9033" y="698713"/>
                </a:lnTo>
                <a:lnTo>
                  <a:pt x="10241" y="706531"/>
                </a:lnTo>
                <a:lnTo>
                  <a:pt x="11431" y="713716"/>
                </a:lnTo>
                <a:lnTo>
                  <a:pt x="12429" y="721580"/>
                </a:lnTo>
                <a:lnTo>
                  <a:pt x="16401" y="765997"/>
                </a:lnTo>
                <a:lnTo>
                  <a:pt x="17268" y="786214"/>
                </a:lnTo>
                <a:lnTo>
                  <a:pt x="17490" y="792851"/>
                </a:lnTo>
                <a:lnTo>
                  <a:pt x="17797" y="799245"/>
                </a:lnTo>
                <a:lnTo>
                  <a:pt x="18298" y="807546"/>
                </a:lnTo>
                <a:lnTo>
                  <a:pt x="19092" y="815463"/>
                </a:lnTo>
                <a:lnTo>
                  <a:pt x="19774" y="822553"/>
                </a:lnTo>
                <a:lnTo>
                  <a:pt x="20456" y="829643"/>
                </a:lnTo>
                <a:lnTo>
                  <a:pt x="21233" y="836012"/>
                </a:lnTo>
                <a:lnTo>
                  <a:pt x="21889" y="841785"/>
                </a:lnTo>
                <a:lnTo>
                  <a:pt x="22546" y="847559"/>
                </a:lnTo>
                <a:lnTo>
                  <a:pt x="22934" y="852811"/>
                </a:lnTo>
                <a:lnTo>
                  <a:pt x="23713" y="857191"/>
                </a:lnTo>
                <a:lnTo>
                  <a:pt x="24492" y="861572"/>
                </a:lnTo>
                <a:lnTo>
                  <a:pt x="25115" y="865127"/>
                </a:lnTo>
                <a:lnTo>
                  <a:pt x="26564" y="868066"/>
                </a:lnTo>
                <a:lnTo>
                  <a:pt x="28013" y="871004"/>
                </a:lnTo>
                <a:lnTo>
                  <a:pt x="29141" y="874588"/>
                </a:lnTo>
                <a:lnTo>
                  <a:pt x="32407" y="874825"/>
                </a:lnTo>
                <a:lnTo>
                  <a:pt x="66122" y="854296"/>
                </a:lnTo>
                <a:lnTo>
                  <a:pt x="95315" y="829768"/>
                </a:lnTo>
                <a:lnTo>
                  <a:pt x="107336" y="819527"/>
                </a:lnTo>
                <a:lnTo>
                  <a:pt x="152860" y="783005"/>
                </a:lnTo>
                <a:lnTo>
                  <a:pt x="191712" y="752875"/>
                </a:lnTo>
                <a:lnTo>
                  <a:pt x="213991" y="735628"/>
                </a:lnTo>
                <a:lnTo>
                  <a:pt x="264436" y="696907"/>
                </a:lnTo>
                <a:lnTo>
                  <a:pt x="326557" y="650927"/>
                </a:lnTo>
                <a:lnTo>
                  <a:pt x="362273" y="625022"/>
                </a:lnTo>
                <a:lnTo>
                  <a:pt x="400353" y="597687"/>
                </a:lnTo>
                <a:lnTo>
                  <a:pt x="440189" y="569369"/>
                </a:lnTo>
                <a:lnTo>
                  <a:pt x="482270" y="539681"/>
                </a:lnTo>
                <a:lnTo>
                  <a:pt x="526702" y="508553"/>
                </a:lnTo>
                <a:lnTo>
                  <a:pt x="572308" y="476908"/>
                </a:lnTo>
                <a:lnTo>
                  <a:pt x="617909" y="445672"/>
                </a:lnTo>
                <a:lnTo>
                  <a:pt x="663733" y="414738"/>
                </a:lnTo>
                <a:lnTo>
                  <a:pt x="710226" y="383731"/>
                </a:lnTo>
                <a:lnTo>
                  <a:pt x="756543" y="353170"/>
                </a:lnTo>
                <a:lnTo>
                  <a:pt x="801836" y="323574"/>
                </a:lnTo>
                <a:lnTo>
                  <a:pt x="846268" y="294844"/>
                </a:lnTo>
                <a:lnTo>
                  <a:pt x="890160" y="266784"/>
                </a:lnTo>
                <a:lnTo>
                  <a:pt x="932907" y="239760"/>
                </a:lnTo>
                <a:lnTo>
                  <a:pt x="973901" y="214138"/>
                </a:lnTo>
                <a:lnTo>
                  <a:pt x="1013267" y="189867"/>
                </a:lnTo>
                <a:lnTo>
                  <a:pt x="1051234" y="166800"/>
                </a:lnTo>
                <a:lnTo>
                  <a:pt x="1087348" y="145166"/>
                </a:lnTo>
                <a:lnTo>
                  <a:pt x="1121157" y="125193"/>
                </a:lnTo>
                <a:lnTo>
                  <a:pt x="1181886" y="90351"/>
                </a:lnTo>
                <a:lnTo>
                  <a:pt x="1233939" y="61614"/>
                </a:lnTo>
                <a:lnTo>
                  <a:pt x="1276968" y="38942"/>
                </a:lnTo>
                <a:lnTo>
                  <a:pt x="1311794" y="21527"/>
                </a:lnTo>
                <a:lnTo>
                  <a:pt x="1351196" y="3432"/>
                </a:lnTo>
                <a:lnTo>
                  <a:pt x="1358949" y="0"/>
                </a:lnTo>
              </a:path>
            </a:pathLst>
          </a:custGeom>
          <a:ln w="19050">
            <a:solidFill>
              <a:srgbClr val="004DE6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D0C8836-E5C5-4E76-9FE5-31679E1FB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17273697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42609" y="1217814"/>
            <a:ext cx="2805545" cy="11596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83630" y="3591098"/>
            <a:ext cx="415636" cy="22028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28557" y="2219498"/>
            <a:ext cx="122612" cy="540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54237" y="3643053"/>
            <a:ext cx="2188325" cy="11014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166094" y="619298"/>
            <a:ext cx="1979468" cy="1241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  <a:tabLst>
                <a:tab pos="246345" algn="l"/>
              </a:tabLst>
            </a:pPr>
            <a:r>
              <a:rPr sz="750" spc="-34" dirty="0">
                <a:solidFill>
                  <a:srgbClr val="008000"/>
                </a:solidFill>
                <a:latin typeface="Arial MT"/>
                <a:cs typeface="Arial MT"/>
              </a:rPr>
              <a:t>@</a:t>
            </a:r>
            <a:r>
              <a:rPr sz="750" dirty="0">
                <a:solidFill>
                  <a:srgbClr val="008000"/>
                </a:solidFill>
                <a:latin typeface="Arial MT"/>
                <a:cs typeface="Arial MT"/>
              </a:rPr>
              <a:t>	</a:t>
            </a:r>
            <a:r>
              <a:rPr sz="750" spc="65" dirty="0">
                <a:solidFill>
                  <a:srgbClr val="008000"/>
                </a:solidFill>
                <a:latin typeface="Arial MT"/>
                <a:cs typeface="Arial MT"/>
              </a:rPr>
              <a:t>Artificial</a:t>
            </a:r>
            <a:r>
              <a:rPr sz="750" spc="130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750" spc="65" dirty="0">
                <a:solidFill>
                  <a:srgbClr val="008000"/>
                </a:solidFill>
                <a:latin typeface="Arial MT"/>
                <a:cs typeface="Arial MT"/>
              </a:rPr>
              <a:t>Neuron</a:t>
            </a:r>
            <a:r>
              <a:rPr sz="750" spc="92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750" spc="44" dirty="0">
                <a:solidFill>
                  <a:srgbClr val="008000"/>
                </a:solidFill>
                <a:latin typeface="Arial MT"/>
                <a:cs typeface="Arial MT"/>
              </a:rPr>
              <a:t>-</a:t>
            </a:r>
            <a:r>
              <a:rPr sz="750" spc="99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750" spc="51" dirty="0">
                <a:solidFill>
                  <a:srgbClr val="008000"/>
                </a:solidFill>
                <a:latin typeface="Arial MT"/>
                <a:cs typeface="Arial MT"/>
              </a:rPr>
              <a:t>Basic</a:t>
            </a:r>
            <a:r>
              <a:rPr sz="750" spc="95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750" spc="-7" dirty="0">
                <a:solidFill>
                  <a:srgbClr val="008000"/>
                </a:solidFill>
                <a:latin typeface="Arial MT"/>
                <a:cs typeface="Arial MT"/>
              </a:rPr>
              <a:t>El</a:t>
            </a:r>
            <a:r>
              <a:rPr sz="750" spc="-130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750" spc="75" dirty="0">
                <a:solidFill>
                  <a:srgbClr val="008000"/>
                </a:solidFill>
                <a:latin typeface="Arial MT"/>
                <a:cs typeface="Arial MT"/>
              </a:rPr>
              <a:t>ements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28700" y="862445"/>
            <a:ext cx="84426" cy="1241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750" spc="-17" dirty="0">
                <a:solidFill>
                  <a:srgbClr val="7575BA"/>
                </a:solidFill>
                <a:latin typeface="Arial MT"/>
                <a:cs typeface="Arial MT"/>
              </a:rPr>
              <a:t>*r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02992" y="845820"/>
            <a:ext cx="3549361" cy="1241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  <a:tabLst>
                <a:tab pos="3266555" algn="l"/>
              </a:tabLst>
            </a:pP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Neuron</a:t>
            </a:r>
            <a:r>
              <a:rPr sz="750" spc="72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7272B8"/>
                </a:solidFill>
                <a:latin typeface="Arial MT"/>
                <a:cs typeface="Arial MT"/>
              </a:rPr>
              <a:t>consists</a:t>
            </a:r>
            <a:r>
              <a:rPr sz="750" spc="85" dirty="0">
                <a:solidFill>
                  <a:srgbClr val="7272B8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5D5DAE"/>
                </a:solidFill>
                <a:latin typeface="Arial MT"/>
                <a:cs typeface="Arial MT"/>
              </a:rPr>
              <a:t>of</a:t>
            </a:r>
            <a:r>
              <a:rPr sz="750" spc="296" dirty="0">
                <a:solidFill>
                  <a:srgbClr val="5D5DAE"/>
                </a:solidFill>
                <a:latin typeface="Arial MT"/>
                <a:cs typeface="Arial MT"/>
              </a:rPr>
              <a:t> </a:t>
            </a:r>
            <a:r>
              <a:rPr sz="750" spc="34" dirty="0">
                <a:solidFill>
                  <a:srgbClr val="8282C1"/>
                </a:solidFill>
                <a:latin typeface="Arial MT"/>
                <a:cs typeface="Arial MT"/>
              </a:rPr>
              <a:t>three</a:t>
            </a:r>
            <a:r>
              <a:rPr sz="750" spc="320" dirty="0">
                <a:solidFill>
                  <a:srgbClr val="8282C1"/>
                </a:solidFill>
                <a:latin typeface="Arial MT"/>
                <a:cs typeface="Arial MT"/>
              </a:rPr>
              <a:t> </a:t>
            </a:r>
            <a:r>
              <a:rPr sz="750" spc="-14" dirty="0">
                <a:solidFill>
                  <a:srgbClr val="6969B3"/>
                </a:solidFill>
                <a:latin typeface="Arial MT"/>
                <a:cs typeface="Arial MT"/>
              </a:rPr>
              <a:t>basi</a:t>
            </a:r>
            <a:r>
              <a:rPr sz="750" spc="-99" dirty="0">
                <a:solidFill>
                  <a:srgbClr val="6969B3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5959AC"/>
                </a:solidFill>
                <a:latin typeface="Arial MT"/>
                <a:cs typeface="Arial MT"/>
              </a:rPr>
              <a:t>c</a:t>
            </a:r>
            <a:r>
              <a:rPr sz="750" spc="293" dirty="0">
                <a:solidFill>
                  <a:srgbClr val="5959A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51589"/>
                </a:solidFill>
                <a:latin typeface="Arial MT"/>
                <a:cs typeface="Arial MT"/>
              </a:rPr>
              <a:t>components</a:t>
            </a:r>
            <a:r>
              <a:rPr sz="750" spc="85" dirty="0">
                <a:solidFill>
                  <a:srgbClr val="151589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1D1D8E"/>
                </a:solidFill>
                <a:latin typeface="Arial MT"/>
                <a:cs typeface="Arial MT"/>
              </a:rPr>
              <a:t>-</a:t>
            </a:r>
            <a:r>
              <a:rPr sz="750" spc="75" dirty="0">
                <a:solidFill>
                  <a:srgbClr val="1D1D8E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weig</a:t>
            </a:r>
            <a:r>
              <a:rPr sz="750" spc="-133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A0A85"/>
                </a:solidFill>
                <a:latin typeface="Arial MT"/>
                <a:cs typeface="Arial MT"/>
              </a:rPr>
              <a:t>hts,</a:t>
            </a:r>
            <a:r>
              <a:rPr sz="750" spc="330" dirty="0">
                <a:solidFill>
                  <a:srgbClr val="0A0A85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38389C"/>
                </a:solidFill>
                <a:latin typeface="Arial MT"/>
                <a:cs typeface="Arial MT"/>
              </a:rPr>
              <a:t>th</a:t>
            </a:r>
            <a:r>
              <a:rPr sz="750" spc="-102" dirty="0">
                <a:solidFill>
                  <a:srgbClr val="38389C"/>
                </a:solidFill>
                <a:latin typeface="Arial MT"/>
                <a:cs typeface="Arial MT"/>
              </a:rPr>
              <a:t> </a:t>
            </a:r>
            <a:r>
              <a:rPr sz="750" spc="-7" dirty="0">
                <a:solidFill>
                  <a:srgbClr val="000080"/>
                </a:solidFill>
                <a:latin typeface="Arial MT"/>
                <a:cs typeface="Arial MT"/>
              </a:rPr>
              <a:t>resho)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	</a:t>
            </a:r>
            <a:r>
              <a:rPr sz="750" spc="-14" dirty="0">
                <a:solidFill>
                  <a:srgbClr val="111187"/>
                </a:solidFill>
                <a:latin typeface="Arial MT"/>
                <a:cs typeface="Arial MT"/>
              </a:rPr>
              <a:t>a</a:t>
            </a:r>
            <a:r>
              <a:rPr sz="750" spc="-14" dirty="0">
                <a:solidFill>
                  <a:srgbClr val="5454A8"/>
                </a:solidFill>
                <a:latin typeface="Arial MT"/>
                <a:cs typeface="Arial MT"/>
              </a:rPr>
              <a:t>n</a:t>
            </a:r>
            <a:r>
              <a:rPr sz="750" spc="-119" dirty="0">
                <a:solidFill>
                  <a:srgbClr val="5454A8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A0A83"/>
                </a:solidFill>
                <a:latin typeface="Arial MT"/>
                <a:cs typeface="Arial MT"/>
              </a:rPr>
              <a:t>d</a:t>
            </a:r>
            <a:r>
              <a:rPr sz="750" spc="239" dirty="0">
                <a:solidFill>
                  <a:srgbClr val="0A0A83"/>
                </a:solidFill>
                <a:latin typeface="Arial MT"/>
                <a:cs typeface="Arial MT"/>
              </a:rPr>
              <a:t> </a:t>
            </a:r>
            <a:r>
              <a:rPr sz="750" spc="-34" dirty="0">
                <a:solidFill>
                  <a:srgbClr val="111187"/>
                </a:solidFill>
                <a:latin typeface="Arial MT"/>
                <a:cs typeface="Arial MT"/>
              </a:rPr>
              <a:t>a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01083" y="1012075"/>
            <a:ext cx="1187161" cy="1241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750" dirty="0">
                <a:solidFill>
                  <a:srgbClr val="6262AF"/>
                </a:solidFill>
                <a:latin typeface="Arial MT"/>
                <a:cs typeface="Arial MT"/>
              </a:rPr>
              <a:t>single</a:t>
            </a:r>
            <a:r>
              <a:rPr sz="750" spc="205" dirty="0">
                <a:solidFill>
                  <a:srgbClr val="6262AF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3B3B9C"/>
                </a:solidFill>
                <a:latin typeface="Arial MT"/>
                <a:cs typeface="Arial MT"/>
              </a:rPr>
              <a:t>activation</a:t>
            </a:r>
            <a:r>
              <a:rPr sz="750" spc="296" dirty="0">
                <a:solidFill>
                  <a:srgbClr val="3B3B9C"/>
                </a:solidFill>
                <a:latin typeface="Arial MT"/>
                <a:cs typeface="Arial MT"/>
              </a:rPr>
              <a:t> </a:t>
            </a:r>
            <a:r>
              <a:rPr sz="750" spc="-7" dirty="0">
                <a:solidFill>
                  <a:srgbClr val="2D2D95"/>
                </a:solidFill>
                <a:latin typeface="Arial MT"/>
                <a:cs typeface="Arial MT"/>
              </a:rPr>
              <a:t>function.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89197" y="2180013"/>
            <a:ext cx="755506" cy="31652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18184" algn="ctr">
              <a:spcBef>
                <a:spcPts val="68"/>
              </a:spcBef>
            </a:pPr>
            <a:r>
              <a:rPr sz="750" spc="-17" dirty="0">
                <a:latin typeface="Arial MT"/>
                <a:cs typeface="Arial MT"/>
              </a:rPr>
              <a:t>Wn</a:t>
            </a:r>
            <a:endParaRPr sz="750">
              <a:latin typeface="Arial MT"/>
              <a:cs typeface="Arial MT"/>
            </a:endParaRPr>
          </a:p>
          <a:p>
            <a:pPr algn="ctr">
              <a:spcBef>
                <a:spcPts val="586"/>
              </a:spcBef>
            </a:pPr>
            <a:r>
              <a:rPr sz="750" dirty="0">
                <a:solidFill>
                  <a:srgbClr val="800000"/>
                </a:solidFill>
                <a:latin typeface="Arial MT"/>
                <a:cs typeface="Arial MT"/>
              </a:rPr>
              <a:t>Synaptic</a:t>
            </a:r>
            <a:r>
              <a:rPr sz="750" spc="-17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750" spc="-7" dirty="0">
                <a:solidFill>
                  <a:srgbClr val="8C1A1A"/>
                </a:solidFill>
                <a:latin typeface="Arial MT"/>
                <a:cs typeface="Arial MT"/>
              </a:rPr>
              <a:t>Weights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86788" y="1403466"/>
            <a:ext cx="384897" cy="10325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614" spc="55" dirty="0">
                <a:solidFill>
                  <a:srgbClr val="800000"/>
                </a:solidFill>
                <a:latin typeface="Arial MT"/>
                <a:cs typeface="Arial MT"/>
              </a:rPr>
              <a:t>Function</a:t>
            </a:r>
            <a:endParaRPr sz="614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66010" y="2315094"/>
            <a:ext cx="436851" cy="1241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750" spc="-7" dirty="0">
                <a:solidFill>
                  <a:srgbClr val="800000"/>
                </a:solidFill>
                <a:latin typeface="Arial MT"/>
                <a:cs typeface="Arial MT"/>
              </a:rPr>
              <a:t>Threshold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38084" y="2539538"/>
            <a:ext cx="3548928" cy="712334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729076">
              <a:spcBef>
                <a:spcPts val="68"/>
              </a:spcBef>
            </a:pPr>
            <a:r>
              <a:rPr sz="750" dirty="0">
                <a:solidFill>
                  <a:srgbClr val="003300"/>
                </a:solidFill>
                <a:latin typeface="Arial MT"/>
                <a:cs typeface="Arial MT"/>
              </a:rPr>
              <a:t>Fig</a:t>
            </a:r>
            <a:r>
              <a:rPr sz="750" spc="320" dirty="0">
                <a:solidFill>
                  <a:srgbClr val="00330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03300"/>
                </a:solidFill>
                <a:latin typeface="Arial MT"/>
                <a:cs typeface="Arial MT"/>
              </a:rPr>
              <a:t>Basic</a:t>
            </a:r>
            <a:r>
              <a:rPr sz="750" spc="89" dirty="0">
                <a:solidFill>
                  <a:srgbClr val="00330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03300"/>
                </a:solidFill>
                <a:latin typeface="Arial MT"/>
                <a:cs typeface="Arial MT"/>
              </a:rPr>
              <a:t>Elements</a:t>
            </a:r>
            <a:r>
              <a:rPr sz="750" spc="130" dirty="0">
                <a:solidFill>
                  <a:srgbClr val="00330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03300"/>
                </a:solidFill>
                <a:latin typeface="Arial MT"/>
                <a:cs typeface="Arial MT"/>
              </a:rPr>
              <a:t>of</a:t>
            </a:r>
            <a:r>
              <a:rPr sz="750" spc="164" dirty="0">
                <a:solidFill>
                  <a:srgbClr val="00330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03300"/>
                </a:solidFill>
                <a:latin typeface="Arial MT"/>
                <a:cs typeface="Arial MT"/>
              </a:rPr>
              <a:t>an</a:t>
            </a:r>
            <a:r>
              <a:rPr sz="750" spc="89" dirty="0">
                <a:solidFill>
                  <a:srgbClr val="003300"/>
                </a:solidFill>
                <a:latin typeface="Arial MT"/>
                <a:cs typeface="Arial MT"/>
              </a:rPr>
              <a:t> </a:t>
            </a:r>
            <a:r>
              <a:rPr sz="750" spc="41" dirty="0">
                <a:solidFill>
                  <a:srgbClr val="003300"/>
                </a:solidFill>
                <a:latin typeface="Arial MT"/>
                <a:cs typeface="Arial MT"/>
              </a:rPr>
              <a:t>Artificial</a:t>
            </a:r>
            <a:r>
              <a:rPr sz="750" spc="119" dirty="0">
                <a:solidFill>
                  <a:srgbClr val="003300"/>
                </a:solidFill>
                <a:latin typeface="Arial MT"/>
                <a:cs typeface="Arial MT"/>
              </a:rPr>
              <a:t> </a:t>
            </a:r>
            <a:r>
              <a:rPr sz="750" spc="34" dirty="0">
                <a:solidFill>
                  <a:srgbClr val="003300"/>
                </a:solidFill>
                <a:latin typeface="Arial MT"/>
                <a:cs typeface="Arial MT"/>
              </a:rPr>
              <a:t>Linear</a:t>
            </a:r>
            <a:r>
              <a:rPr sz="750" spc="123" dirty="0">
                <a:solidFill>
                  <a:srgbClr val="003300"/>
                </a:solidFill>
                <a:latin typeface="Arial MT"/>
                <a:cs typeface="Arial MT"/>
              </a:rPr>
              <a:t> </a:t>
            </a:r>
            <a:r>
              <a:rPr sz="750" spc="-7" dirty="0">
                <a:solidFill>
                  <a:srgbClr val="003300"/>
                </a:solidFill>
                <a:latin typeface="Arial MT"/>
                <a:cs typeface="Arial MT"/>
              </a:rPr>
              <a:t>Neuron</a:t>
            </a:r>
            <a:endParaRPr sz="750">
              <a:latin typeface="Arial MT"/>
              <a:cs typeface="Arial MT"/>
            </a:endParaRPr>
          </a:p>
          <a:p>
            <a:pPr marL="149798" indent="-132481">
              <a:spcBef>
                <a:spcPts val="835"/>
              </a:spcBef>
              <a:buChar char="•"/>
              <a:tabLst>
                <a:tab pos="149798" algn="l"/>
              </a:tabLst>
            </a:pPr>
            <a:r>
              <a:rPr sz="750" spc="68" dirty="0">
                <a:solidFill>
                  <a:srgbClr val="000080"/>
                </a:solidFill>
                <a:latin typeface="Arial MT"/>
                <a:cs typeface="Arial MT"/>
              </a:rPr>
              <a:t>Weighting</a:t>
            </a:r>
            <a:r>
              <a:rPr sz="750" spc="139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spc="61" dirty="0">
                <a:solidFill>
                  <a:srgbClr val="000080"/>
                </a:solidFill>
                <a:latin typeface="Arial MT"/>
                <a:cs typeface="Arial MT"/>
              </a:rPr>
              <a:t>Factors</a:t>
            </a:r>
            <a:r>
              <a:rPr sz="750" spc="78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spc="58" dirty="0">
                <a:solidFill>
                  <a:srgbClr val="FF0000"/>
                </a:solidFill>
                <a:latin typeface="Arial MT"/>
                <a:cs typeface="Arial MT"/>
              </a:rPr>
              <a:t>w</a:t>
            </a:r>
            <a:endParaRPr sz="750">
              <a:latin typeface="Arial MT"/>
              <a:cs typeface="Arial MT"/>
            </a:endParaRPr>
          </a:p>
          <a:p>
            <a:pPr marL="144603" marR="32471" indent="-2165">
              <a:lnSpc>
                <a:spcPct val="147300"/>
              </a:lnSpc>
              <a:spcBef>
                <a:spcPts val="440"/>
              </a:spcBef>
              <a:tabLst>
                <a:tab pos="1055082" algn="l"/>
                <a:tab pos="1299262" algn="l"/>
                <a:tab pos="1387149" algn="l"/>
                <a:tab pos="1482830" algn="l"/>
                <a:tab pos="1789786" algn="l"/>
              </a:tabLst>
            </a:pP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The</a:t>
            </a:r>
            <a:r>
              <a:rPr sz="750" spc="187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5252A8"/>
                </a:solidFill>
                <a:latin typeface="Arial MT"/>
                <a:cs typeface="Arial MT"/>
              </a:rPr>
              <a:t>values</a:t>
            </a:r>
            <a:r>
              <a:rPr sz="750" spc="150" dirty="0">
                <a:solidFill>
                  <a:srgbClr val="5252A8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FD0101"/>
                </a:solidFill>
                <a:latin typeface="Arial MT"/>
                <a:cs typeface="Arial MT"/>
              </a:rPr>
              <a:t>w</a:t>
            </a:r>
            <a:r>
              <a:rPr sz="750" spc="-133" dirty="0">
                <a:solidFill>
                  <a:srgbClr val="FD0101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FD0505"/>
                </a:solidFill>
                <a:latin typeface="Arial MT"/>
                <a:cs typeface="Arial MT"/>
              </a:rPr>
              <a:t>1</a:t>
            </a:r>
            <a:r>
              <a:rPr sz="750" spc="-44" dirty="0">
                <a:solidFill>
                  <a:srgbClr val="FD0505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FF0000"/>
                </a:solidFill>
                <a:latin typeface="Arial MT"/>
                <a:cs typeface="Arial MT"/>
              </a:rPr>
              <a:t>,</a:t>
            </a:r>
            <a:r>
              <a:rPr sz="750" spc="19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50" spc="34" dirty="0">
                <a:solidFill>
                  <a:srgbClr val="FD0101"/>
                </a:solidFill>
                <a:latin typeface="Arial MT"/>
                <a:cs typeface="Arial MT"/>
              </a:rPr>
              <a:t>wz</a:t>
            </a:r>
            <a:r>
              <a:rPr sz="750" spc="95" dirty="0">
                <a:solidFill>
                  <a:srgbClr val="FD0101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FD0000"/>
                </a:solidFill>
                <a:latin typeface="Arial MT"/>
                <a:cs typeface="Arial MT"/>
              </a:rPr>
              <a:t>,</a:t>
            </a:r>
            <a:r>
              <a:rPr sz="750" spc="106" dirty="0">
                <a:solidFill>
                  <a:srgbClr val="FD0000"/>
                </a:solidFill>
                <a:latin typeface="Arial MT"/>
                <a:cs typeface="Arial MT"/>
              </a:rPr>
              <a:t> </a:t>
            </a:r>
            <a:r>
              <a:rPr sz="750" spc="-17" dirty="0">
                <a:solidFill>
                  <a:srgbClr val="FD0E0E"/>
                </a:solidFill>
                <a:latin typeface="Arial MT"/>
                <a:cs typeface="Arial MT"/>
              </a:rPr>
              <a:t>...</a:t>
            </a:r>
            <a:r>
              <a:rPr sz="750" dirty="0">
                <a:solidFill>
                  <a:srgbClr val="FD0E0E"/>
                </a:solidFill>
                <a:latin typeface="Arial MT"/>
                <a:cs typeface="Arial MT"/>
              </a:rPr>
              <a:t>		</a:t>
            </a:r>
            <a:r>
              <a:rPr sz="750" dirty="0">
                <a:solidFill>
                  <a:srgbClr val="FD0101"/>
                </a:solidFill>
                <a:latin typeface="Arial MT"/>
                <a:cs typeface="Arial MT"/>
              </a:rPr>
              <a:t>wn</a:t>
            </a:r>
            <a:r>
              <a:rPr sz="750" spc="170" dirty="0">
                <a:solidFill>
                  <a:srgbClr val="FD0101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6E6EB6"/>
                </a:solidFill>
                <a:latin typeface="Arial MT"/>
                <a:cs typeface="Arial MT"/>
              </a:rPr>
              <a:t>are</a:t>
            </a:r>
            <a:r>
              <a:rPr sz="750" spc="245" dirty="0">
                <a:solidFill>
                  <a:srgbClr val="6E6EB6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11187"/>
                </a:solidFill>
                <a:latin typeface="Arial MT"/>
                <a:cs typeface="Arial MT"/>
              </a:rPr>
              <a:t>weights</a:t>
            </a:r>
            <a:r>
              <a:rPr sz="750" spc="283" dirty="0">
                <a:solidFill>
                  <a:srgbClr val="111187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6E6EB6"/>
                </a:solidFill>
                <a:latin typeface="Arial MT"/>
                <a:cs typeface="Arial MT"/>
              </a:rPr>
              <a:t>to</a:t>
            </a:r>
            <a:r>
              <a:rPr sz="750" spc="262" dirty="0">
                <a:solidFill>
                  <a:srgbClr val="6E6EB6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6969B3"/>
                </a:solidFill>
                <a:latin typeface="Arial MT"/>
                <a:cs typeface="Arial MT"/>
              </a:rPr>
              <a:t>determine</a:t>
            </a:r>
            <a:r>
              <a:rPr sz="750" spc="296" dirty="0">
                <a:solidFill>
                  <a:srgbClr val="6969B3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8080BF"/>
                </a:solidFill>
                <a:latin typeface="Arial MT"/>
                <a:cs typeface="Arial MT"/>
              </a:rPr>
              <a:t>the</a:t>
            </a:r>
            <a:r>
              <a:rPr sz="750" spc="232" dirty="0">
                <a:solidFill>
                  <a:srgbClr val="8080BF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4444A1"/>
                </a:solidFill>
                <a:latin typeface="Arial MT"/>
                <a:cs typeface="Arial MT"/>
              </a:rPr>
              <a:t>strength</a:t>
            </a:r>
            <a:r>
              <a:rPr sz="750" spc="293" dirty="0">
                <a:solidFill>
                  <a:srgbClr val="4444A1"/>
                </a:solidFill>
                <a:latin typeface="Arial MT"/>
                <a:cs typeface="Arial MT"/>
              </a:rPr>
              <a:t> </a:t>
            </a:r>
            <a:r>
              <a:rPr sz="750" spc="-17" dirty="0">
                <a:solidFill>
                  <a:srgbClr val="8080BF"/>
                </a:solidFill>
                <a:latin typeface="Arial MT"/>
                <a:cs typeface="Arial MT"/>
              </a:rPr>
              <a:t>of </a:t>
            </a:r>
            <a:r>
              <a:rPr sz="750" dirty="0">
                <a:solidFill>
                  <a:srgbClr val="3D3D9E"/>
                </a:solidFill>
                <a:latin typeface="Arial MT"/>
                <a:cs typeface="Arial MT"/>
              </a:rPr>
              <a:t>in</a:t>
            </a:r>
            <a:r>
              <a:rPr sz="750" dirty="0">
                <a:solidFill>
                  <a:srgbClr val="8585C1"/>
                </a:solidFill>
                <a:latin typeface="Arial MT"/>
                <a:cs typeface="Arial MT"/>
              </a:rPr>
              <a:t>put</a:t>
            </a:r>
            <a:r>
              <a:rPr sz="750" spc="222" dirty="0">
                <a:solidFill>
                  <a:srgbClr val="8585C1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8188A"/>
                </a:solidFill>
                <a:latin typeface="Arial MT"/>
                <a:cs typeface="Arial MT"/>
              </a:rPr>
              <a:t>vector</a:t>
            </a:r>
            <a:r>
              <a:rPr sz="750" spc="245" dirty="0">
                <a:solidFill>
                  <a:srgbClr val="18188A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FF0000"/>
                </a:solidFill>
                <a:latin typeface="Arial MT"/>
                <a:cs typeface="Arial MT"/>
              </a:rPr>
              <a:t>X</a:t>
            </a:r>
            <a:r>
              <a:rPr sz="750" spc="21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50" spc="-34" dirty="0">
                <a:solidFill>
                  <a:srgbClr val="FD0E0E"/>
                </a:solidFill>
                <a:latin typeface="Arial MT"/>
                <a:cs typeface="Arial MT"/>
              </a:rPr>
              <a:t>=</a:t>
            </a:r>
            <a:r>
              <a:rPr sz="750" dirty="0">
                <a:solidFill>
                  <a:srgbClr val="FD0E0E"/>
                </a:solidFill>
                <a:latin typeface="Arial MT"/>
                <a:cs typeface="Arial MT"/>
              </a:rPr>
              <a:t>	</a:t>
            </a:r>
            <a:r>
              <a:rPr sz="750" dirty="0">
                <a:solidFill>
                  <a:srgbClr val="FF0000"/>
                </a:solidFill>
                <a:latin typeface="Arial MT"/>
                <a:cs typeface="Arial MT"/>
              </a:rPr>
              <a:t>1</a:t>
            </a:r>
            <a:r>
              <a:rPr sz="750" spc="2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25" spc="-51" baseline="-10101" dirty="0">
                <a:solidFill>
                  <a:srgbClr val="FF0000"/>
                </a:solidFill>
                <a:latin typeface="Arial MT"/>
                <a:cs typeface="Arial MT"/>
              </a:rPr>
              <a:t>r</a:t>
            </a:r>
            <a:r>
              <a:rPr sz="1125" baseline="-10101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750" spc="-89" dirty="0">
                <a:solidFill>
                  <a:srgbClr val="FF0000"/>
                </a:solidFill>
                <a:latin typeface="Arial MT"/>
                <a:cs typeface="Arial MT"/>
              </a:rPr>
              <a:t>2</a:t>
            </a:r>
            <a:r>
              <a:rPr sz="750" spc="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50" spc="-634" dirty="0">
                <a:solidFill>
                  <a:srgbClr val="FF0000"/>
                </a:solidFill>
                <a:latin typeface="Arial MT"/>
                <a:cs typeface="Arial MT"/>
              </a:rPr>
              <a:t>@</a:t>
            </a:r>
            <a:r>
              <a:rPr sz="750" dirty="0">
                <a:solidFill>
                  <a:srgbClr val="FF0000"/>
                </a:solidFill>
                <a:latin typeface="Arial MT"/>
                <a:cs typeface="Arial MT"/>
              </a:rPr>
              <a:t>		</a:t>
            </a:r>
            <a:r>
              <a:rPr sz="750" spc="-17" dirty="0">
                <a:solidFill>
                  <a:srgbClr val="FF0000"/>
                </a:solidFill>
                <a:latin typeface="Arial MT"/>
                <a:cs typeface="Arial MT"/>
              </a:rPr>
              <a:t>...</a:t>
            </a:r>
            <a:r>
              <a:rPr sz="750" dirty="0">
                <a:solidFill>
                  <a:srgbClr val="FF0000"/>
                </a:solidFill>
                <a:latin typeface="Arial MT"/>
                <a:cs typeface="Arial MT"/>
              </a:rPr>
              <a:t>	xn§*.</a:t>
            </a:r>
            <a:r>
              <a:rPr sz="750" spc="153" dirty="0">
                <a:solidFill>
                  <a:srgbClr val="FF0000"/>
                </a:solidFill>
                <a:latin typeface="Arial MT"/>
                <a:cs typeface="Arial MT"/>
              </a:rPr>
              <a:t>  </a:t>
            </a:r>
            <a:r>
              <a:rPr sz="750" spc="-37" dirty="0">
                <a:solidFill>
                  <a:srgbClr val="7777BA"/>
                </a:solidFill>
                <a:latin typeface="Arial MT"/>
                <a:cs typeface="Arial MT"/>
              </a:rPr>
              <a:t>EaCh</a:t>
            </a:r>
            <a:r>
              <a:rPr sz="750" spc="181" dirty="0">
                <a:solidFill>
                  <a:srgbClr val="7777BA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input</a:t>
            </a:r>
            <a:r>
              <a:rPr sz="750" spc="222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E0E85"/>
                </a:solidFill>
                <a:latin typeface="Arial MT"/>
                <a:cs typeface="Arial MT"/>
              </a:rPr>
              <a:t>is</a:t>
            </a:r>
            <a:r>
              <a:rPr sz="750" spc="126" dirty="0">
                <a:solidFill>
                  <a:srgbClr val="0E0E85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5D5DAE"/>
                </a:solidFill>
                <a:latin typeface="Arial MT"/>
                <a:cs typeface="Arial MT"/>
              </a:rPr>
              <a:t>multiplied</a:t>
            </a:r>
            <a:r>
              <a:rPr sz="750" spc="194" dirty="0">
                <a:solidFill>
                  <a:srgbClr val="5D5DAE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A1A8C"/>
                </a:solidFill>
                <a:latin typeface="Arial MT"/>
                <a:cs typeface="Arial MT"/>
              </a:rPr>
              <a:t>by</a:t>
            </a:r>
            <a:r>
              <a:rPr sz="750" spc="150" dirty="0">
                <a:solidFill>
                  <a:srgbClr val="1A1A8C"/>
                </a:solidFill>
                <a:latin typeface="Arial MT"/>
                <a:cs typeface="Arial MT"/>
              </a:rPr>
              <a:t> </a:t>
            </a:r>
            <a:r>
              <a:rPr sz="750" spc="-17" dirty="0">
                <a:solidFill>
                  <a:srgbClr val="6969B3"/>
                </a:solidFill>
                <a:latin typeface="Arial MT"/>
                <a:cs typeface="Arial MT"/>
              </a:rPr>
              <a:t>the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94547" y="3268634"/>
            <a:ext cx="144173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25977">
              <a:spcBef>
                <a:spcPts val="68"/>
              </a:spcBef>
            </a:pPr>
            <a:r>
              <a:rPr sz="1227" spc="-25" baseline="-23148" dirty="0">
                <a:solidFill>
                  <a:srgbClr val="FF0000"/>
                </a:solidFill>
                <a:latin typeface="Arial MT"/>
                <a:cs typeface="Arial MT"/>
              </a:rPr>
              <a:t>x</a:t>
            </a:r>
            <a:r>
              <a:rPr sz="409" spc="-17" dirty="0">
                <a:solidFill>
                  <a:srgbClr val="FF0000"/>
                </a:solidFill>
                <a:latin typeface="Arial MT"/>
                <a:cs typeface="Arial MT"/>
              </a:rPr>
              <a:t>T</a:t>
            </a:r>
            <a:endParaRPr sz="409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76904" y="3312275"/>
            <a:ext cx="3373149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  <a:tabLst>
                <a:tab pos="2401535" algn="l"/>
              </a:tabLst>
            </a:pPr>
            <a:r>
              <a:rPr sz="818" spc="-7" dirty="0">
                <a:solidFill>
                  <a:srgbClr val="6767B3"/>
                </a:solidFill>
                <a:latin typeface="Arial MT"/>
                <a:cs typeface="Arial MT"/>
              </a:rPr>
              <a:t>associated</a:t>
            </a:r>
            <a:r>
              <a:rPr sz="818" spc="293" dirty="0">
                <a:solidFill>
                  <a:srgbClr val="6767B3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262691"/>
                </a:solidFill>
                <a:latin typeface="Arial MT"/>
                <a:cs typeface="Arial MT"/>
              </a:rPr>
              <a:t>weig</a:t>
            </a:r>
            <a:r>
              <a:rPr sz="818" dirty="0">
                <a:solidFill>
                  <a:srgbClr val="6262AF"/>
                </a:solidFill>
                <a:latin typeface="Arial MT"/>
                <a:cs typeface="Arial MT"/>
              </a:rPr>
              <a:t>ht</a:t>
            </a:r>
            <a:r>
              <a:rPr sz="818" spc="262" dirty="0">
                <a:solidFill>
                  <a:srgbClr val="6262AF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767B3"/>
                </a:solidFill>
                <a:latin typeface="Arial MT"/>
                <a:cs typeface="Arial MT"/>
              </a:rPr>
              <a:t>of</a:t>
            </a:r>
            <a:r>
              <a:rPr sz="818" spc="262" dirty="0">
                <a:solidFill>
                  <a:srgbClr val="6767B3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464B1"/>
                </a:solidFill>
                <a:latin typeface="Arial MT"/>
                <a:cs typeface="Arial MT"/>
              </a:rPr>
              <a:t>the</a:t>
            </a:r>
            <a:r>
              <a:rPr sz="818" spc="269" dirty="0">
                <a:solidFill>
                  <a:srgbClr val="6464B1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262AF"/>
                </a:solidFill>
                <a:latin typeface="Arial MT"/>
                <a:cs typeface="Arial MT"/>
              </a:rPr>
              <a:t>neuron</a:t>
            </a:r>
            <a:r>
              <a:rPr sz="818" spc="290" dirty="0">
                <a:solidFill>
                  <a:srgbClr val="6262AF"/>
                </a:solidFill>
                <a:latin typeface="Arial MT"/>
                <a:cs typeface="Arial MT"/>
              </a:rPr>
              <a:t> </a:t>
            </a:r>
            <a:r>
              <a:rPr sz="818" spc="-7" dirty="0">
                <a:solidFill>
                  <a:srgbClr val="7272B8"/>
                </a:solidFill>
                <a:latin typeface="Arial MT"/>
                <a:cs typeface="Arial MT"/>
              </a:rPr>
              <a:t>connection</a:t>
            </a:r>
            <a:r>
              <a:rPr sz="818" dirty="0">
                <a:solidFill>
                  <a:srgbClr val="7272B8"/>
                </a:solidFill>
                <a:latin typeface="Arial MT"/>
                <a:cs typeface="Arial MT"/>
              </a:rPr>
              <a:t>	</a:t>
            </a:r>
            <a:r>
              <a:rPr sz="818" spc="37" dirty="0">
                <a:solidFill>
                  <a:srgbClr val="FD0A0A"/>
                </a:solidFill>
                <a:latin typeface="Arial MT"/>
                <a:cs typeface="Arial MT"/>
              </a:rPr>
              <a:t>w.</a:t>
            </a:r>
            <a:r>
              <a:rPr sz="818" spc="276" dirty="0">
                <a:solidFill>
                  <a:srgbClr val="FD0A0A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666B1"/>
                </a:solidFill>
                <a:latin typeface="Arial MT"/>
                <a:cs typeface="Arial MT"/>
              </a:rPr>
              <a:t>The</a:t>
            </a:r>
            <a:r>
              <a:rPr sz="818" spc="337" dirty="0">
                <a:solidFill>
                  <a:srgbClr val="6666B1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2D2D95"/>
                </a:solidFill>
                <a:latin typeface="Arial MT"/>
                <a:cs typeface="Arial MT"/>
              </a:rPr>
              <a:t>+ve</a:t>
            </a:r>
            <a:r>
              <a:rPr sz="818" spc="334" dirty="0">
                <a:solidFill>
                  <a:srgbClr val="2D2D95"/>
                </a:solidFill>
                <a:latin typeface="Arial MT"/>
                <a:cs typeface="Arial MT"/>
              </a:rPr>
              <a:t> </a:t>
            </a:r>
            <a:r>
              <a:rPr sz="818" spc="-7" dirty="0">
                <a:solidFill>
                  <a:srgbClr val="262691"/>
                </a:solidFill>
                <a:latin typeface="Arial MT"/>
                <a:cs typeface="Arial MT"/>
              </a:rPr>
              <a:t>weight</a:t>
            </a:r>
            <a:endParaRPr sz="818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79673" y="3443201"/>
            <a:ext cx="2551834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818" dirty="0">
                <a:solidFill>
                  <a:srgbClr val="111187"/>
                </a:solidFill>
                <a:latin typeface="Arial MT"/>
                <a:cs typeface="Arial MT"/>
              </a:rPr>
              <a:t>excites</a:t>
            </a:r>
            <a:r>
              <a:rPr sz="818" spc="147" dirty="0">
                <a:solidFill>
                  <a:srgbClr val="111187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7272B8"/>
                </a:solidFill>
                <a:latin typeface="Arial MT"/>
                <a:cs typeface="Arial MT"/>
              </a:rPr>
              <a:t>and</a:t>
            </a:r>
            <a:r>
              <a:rPr sz="818" spc="123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38389C"/>
                </a:solidFill>
                <a:latin typeface="Arial MT"/>
                <a:cs typeface="Arial MT"/>
              </a:rPr>
              <a:t>the</a:t>
            </a:r>
            <a:r>
              <a:rPr sz="818" spc="290" dirty="0">
                <a:solidFill>
                  <a:srgbClr val="38389C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1D1D8E"/>
                </a:solidFill>
                <a:latin typeface="Arial MT"/>
                <a:cs typeface="Arial MT"/>
              </a:rPr>
              <a:t>-ve</a:t>
            </a:r>
            <a:r>
              <a:rPr sz="818" spc="156" dirty="0">
                <a:solidFill>
                  <a:srgbClr val="1D1D8E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131389"/>
                </a:solidFill>
                <a:latin typeface="Arial MT"/>
                <a:cs typeface="Arial MT"/>
              </a:rPr>
              <a:t>weight</a:t>
            </a:r>
            <a:r>
              <a:rPr sz="818" spc="167" dirty="0">
                <a:solidFill>
                  <a:srgbClr val="131389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3D3D9E"/>
                </a:solidFill>
                <a:latin typeface="Arial MT"/>
                <a:cs typeface="Arial MT"/>
              </a:rPr>
              <a:t>inhibits</a:t>
            </a:r>
            <a:r>
              <a:rPr sz="818" spc="109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D6DB5"/>
                </a:solidFill>
                <a:latin typeface="Arial MT"/>
                <a:cs typeface="Arial MT"/>
              </a:rPr>
              <a:t>the</a:t>
            </a:r>
            <a:r>
              <a:rPr sz="818" spc="156" dirty="0">
                <a:solidFill>
                  <a:srgbClr val="6D6DB5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262AF"/>
                </a:solidFill>
                <a:latin typeface="Arial MT"/>
                <a:cs typeface="Arial MT"/>
              </a:rPr>
              <a:t>node</a:t>
            </a:r>
            <a:r>
              <a:rPr sz="818" spc="150" dirty="0">
                <a:solidFill>
                  <a:srgbClr val="6262AF"/>
                </a:solidFill>
                <a:latin typeface="Arial MT"/>
                <a:cs typeface="Arial MT"/>
              </a:rPr>
              <a:t> </a:t>
            </a:r>
            <a:r>
              <a:rPr sz="818" spc="-7" dirty="0">
                <a:solidFill>
                  <a:srgbClr val="1F1F8E"/>
                </a:solidFill>
                <a:latin typeface="Arial MT"/>
                <a:cs typeface="Arial MT"/>
              </a:rPr>
              <a:t>output.</a:t>
            </a:r>
            <a:endParaRPr sz="818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41250" y="3965171"/>
            <a:ext cx="765464" cy="1241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142005" indent="-133346">
              <a:spcBef>
                <a:spcPts val="68"/>
              </a:spcBef>
              <a:buChar char="•"/>
              <a:tabLst>
                <a:tab pos="142005" algn="l"/>
              </a:tabLst>
            </a:pPr>
            <a:r>
              <a:rPr sz="750" spc="95" dirty="0">
                <a:solidFill>
                  <a:srgbClr val="000080"/>
                </a:solidFill>
                <a:latin typeface="Arial MT"/>
                <a:cs typeface="Arial MT"/>
              </a:rPr>
              <a:t>Threshold</a:t>
            </a:r>
            <a:r>
              <a:rPr sz="750" spc="-44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spc="-41" dirty="0">
                <a:solidFill>
                  <a:srgbClr val="FF0000"/>
                </a:solidFill>
                <a:latin typeface="Arial MT"/>
                <a:cs typeface="Arial MT"/>
              </a:rPr>
              <a:t>6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74809" y="4153779"/>
            <a:ext cx="2980892" cy="366382"/>
          </a:xfrm>
          <a:prstGeom prst="rect">
            <a:avLst/>
          </a:prstGeom>
        </p:spPr>
        <p:txBody>
          <a:bodyPr vert="horz" wrap="square" lIns="0" tIns="52387" rIns="0" bIns="0" rtlCol="0">
            <a:spAutoFit/>
          </a:bodyPr>
          <a:lstStyle/>
          <a:p>
            <a:pPr marL="8659">
              <a:spcBef>
                <a:spcPts val="412"/>
              </a:spcBef>
            </a:pPr>
            <a:r>
              <a:rPr sz="818" dirty="0">
                <a:solidFill>
                  <a:srgbClr val="3D3D9E"/>
                </a:solidFill>
                <a:latin typeface="Arial MT"/>
                <a:cs typeface="Arial MT"/>
              </a:rPr>
              <a:t>The</a:t>
            </a:r>
            <a:r>
              <a:rPr sz="818" spc="177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4242A0"/>
                </a:solidFill>
                <a:latin typeface="Arial MT"/>
                <a:cs typeface="Arial MT"/>
              </a:rPr>
              <a:t>node‘s</a:t>
            </a:r>
            <a:r>
              <a:rPr sz="818" spc="205" dirty="0">
                <a:solidFill>
                  <a:srgbClr val="4242A0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3D3D9E"/>
                </a:solidFill>
                <a:latin typeface="Arial MT"/>
                <a:cs typeface="Arial MT"/>
              </a:rPr>
              <a:t>internal</a:t>
            </a:r>
            <a:r>
              <a:rPr sz="818" spc="194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969B3"/>
                </a:solidFill>
                <a:latin typeface="Arial MT"/>
                <a:cs typeface="Arial MT"/>
              </a:rPr>
              <a:t>threshold</a:t>
            </a:r>
            <a:r>
              <a:rPr sz="818" spc="85" dirty="0">
                <a:solidFill>
                  <a:srgbClr val="6969B3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FD7575"/>
                </a:solidFill>
                <a:latin typeface="Arial MT"/>
                <a:cs typeface="Arial MT"/>
              </a:rPr>
              <a:t>s</a:t>
            </a:r>
            <a:r>
              <a:rPr sz="818" spc="136" dirty="0">
                <a:solidFill>
                  <a:srgbClr val="FD7575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000080"/>
                </a:solidFill>
                <a:latin typeface="Arial MT"/>
                <a:cs typeface="Arial MT"/>
              </a:rPr>
              <a:t>is</a:t>
            </a:r>
            <a:r>
              <a:rPr sz="818" spc="143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0C0C85"/>
                </a:solidFill>
                <a:latin typeface="Arial MT"/>
                <a:cs typeface="Arial MT"/>
              </a:rPr>
              <a:t>the</a:t>
            </a:r>
            <a:r>
              <a:rPr sz="818" spc="222" dirty="0">
                <a:solidFill>
                  <a:srgbClr val="0C0C85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7979BC"/>
                </a:solidFill>
                <a:latin typeface="Arial MT"/>
                <a:cs typeface="Arial MT"/>
              </a:rPr>
              <a:t>magnitude</a:t>
            </a:r>
            <a:r>
              <a:rPr sz="818" spc="232" dirty="0">
                <a:solidFill>
                  <a:srgbClr val="7979BC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0A0A85"/>
                </a:solidFill>
                <a:latin typeface="Arial MT"/>
                <a:cs typeface="Arial MT"/>
              </a:rPr>
              <a:t>offset.</a:t>
            </a:r>
            <a:r>
              <a:rPr sz="818" spc="156" dirty="0">
                <a:solidFill>
                  <a:srgbClr val="0A0A85"/>
                </a:solidFill>
                <a:latin typeface="Arial MT"/>
                <a:cs typeface="Arial MT"/>
              </a:rPr>
              <a:t>  </a:t>
            </a:r>
            <a:r>
              <a:rPr sz="818" spc="-17" dirty="0">
                <a:solidFill>
                  <a:srgbClr val="1A1A8C"/>
                </a:solidFill>
                <a:latin typeface="Arial MT"/>
                <a:cs typeface="Arial MT"/>
              </a:rPr>
              <a:t>It</a:t>
            </a:r>
            <a:endParaRPr sz="818">
              <a:latin typeface="Arial MT"/>
              <a:cs typeface="Arial MT"/>
            </a:endParaRPr>
          </a:p>
          <a:p>
            <a:pPr marL="12988">
              <a:spcBef>
                <a:spcPts val="372"/>
              </a:spcBef>
            </a:pPr>
            <a:r>
              <a:rPr sz="886" spc="-7" dirty="0">
                <a:solidFill>
                  <a:srgbClr val="4242A0"/>
                </a:solidFill>
                <a:latin typeface="Arial MT"/>
                <a:cs typeface="Arial MT"/>
              </a:rPr>
              <a:t>activation</a:t>
            </a:r>
            <a:r>
              <a:rPr sz="886" spc="3" dirty="0">
                <a:solidFill>
                  <a:srgbClr val="4242A0"/>
                </a:solidFill>
                <a:latin typeface="Arial MT"/>
                <a:cs typeface="Arial MT"/>
              </a:rPr>
              <a:t> </a:t>
            </a:r>
            <a:r>
              <a:rPr sz="886" i="1" dirty="0">
                <a:solidFill>
                  <a:srgbClr val="2F2F97"/>
                </a:solidFill>
                <a:latin typeface="Arial"/>
                <a:cs typeface="Arial"/>
              </a:rPr>
              <a:t>of</a:t>
            </a:r>
            <a:r>
              <a:rPr sz="886" i="1" spc="68" dirty="0">
                <a:solidFill>
                  <a:srgbClr val="2F2F97"/>
                </a:solidFill>
                <a:latin typeface="Arial"/>
                <a:cs typeface="Arial"/>
              </a:rPr>
              <a:t> </a:t>
            </a:r>
            <a:r>
              <a:rPr sz="886" dirty="0">
                <a:solidFill>
                  <a:srgbClr val="010180"/>
                </a:solidFill>
                <a:latin typeface="Arial MT"/>
                <a:cs typeface="Arial MT"/>
              </a:rPr>
              <a:t>the</a:t>
            </a:r>
            <a:r>
              <a:rPr sz="886" spc="-3" dirty="0">
                <a:solidFill>
                  <a:srgbClr val="010180"/>
                </a:solidFill>
                <a:latin typeface="Arial MT"/>
                <a:cs typeface="Arial MT"/>
              </a:rPr>
              <a:t> </a:t>
            </a:r>
            <a:r>
              <a:rPr sz="886" spc="-17" dirty="0">
                <a:solidFill>
                  <a:srgbClr val="38389C"/>
                </a:solidFill>
                <a:latin typeface="Arial MT"/>
                <a:cs typeface="Arial MT"/>
              </a:rPr>
              <a:t>node</a:t>
            </a:r>
            <a:r>
              <a:rPr sz="886" spc="44" dirty="0">
                <a:solidFill>
                  <a:srgbClr val="38389C"/>
                </a:solidFill>
                <a:latin typeface="Arial MT"/>
                <a:cs typeface="Arial MT"/>
              </a:rPr>
              <a:t> </a:t>
            </a:r>
            <a:r>
              <a:rPr sz="886" spc="-61" dirty="0">
                <a:solidFill>
                  <a:srgbClr val="343499"/>
                </a:solidFill>
                <a:latin typeface="Arial MT"/>
                <a:cs typeface="Arial MT"/>
              </a:rPr>
              <a:t>ou</a:t>
            </a:r>
            <a:r>
              <a:rPr sz="886" spc="-139" dirty="0">
                <a:solidFill>
                  <a:srgbClr val="343499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282893"/>
                </a:solidFill>
                <a:latin typeface="Arial MT"/>
                <a:cs typeface="Arial MT"/>
              </a:rPr>
              <a:t>tput</a:t>
            </a:r>
            <a:r>
              <a:rPr sz="886" spc="27" dirty="0">
                <a:solidFill>
                  <a:srgbClr val="282893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FF0000"/>
                </a:solidFill>
                <a:latin typeface="Arial MT"/>
                <a:cs typeface="Arial MT"/>
              </a:rPr>
              <a:t>y</a:t>
            </a:r>
            <a:r>
              <a:rPr sz="886" spc="-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86" spc="-17" dirty="0">
                <a:solidFill>
                  <a:srgbClr val="8585C3"/>
                </a:solidFill>
                <a:latin typeface="Arial MT"/>
                <a:cs typeface="Arial MT"/>
              </a:rPr>
              <a:t>as:</a:t>
            </a:r>
            <a:endParaRPr sz="886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45042" y="4197581"/>
            <a:ext cx="525607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818" dirty="0">
                <a:solidFill>
                  <a:srgbClr val="7575BA"/>
                </a:solidFill>
                <a:latin typeface="Arial MT"/>
                <a:cs typeface="Arial MT"/>
              </a:rPr>
              <a:t>affects</a:t>
            </a:r>
            <a:r>
              <a:rPr sz="818" spc="167" dirty="0">
                <a:solidFill>
                  <a:srgbClr val="7575BA"/>
                </a:solidFill>
                <a:latin typeface="Arial MT"/>
                <a:cs typeface="Arial MT"/>
              </a:rPr>
              <a:t> </a:t>
            </a:r>
            <a:r>
              <a:rPr sz="818" spc="-17" dirty="0">
                <a:solidFill>
                  <a:srgbClr val="3A3A9C"/>
                </a:solidFill>
                <a:latin typeface="Arial MT"/>
                <a:cs typeface="Arial MT"/>
              </a:rPr>
              <a:t>the</a:t>
            </a:r>
            <a:endParaRPr sz="818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74809" y="4569402"/>
            <a:ext cx="3601749" cy="68373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203916">
              <a:lnSpc>
                <a:spcPts val="873"/>
              </a:lnSpc>
              <a:spcBef>
                <a:spcPts val="68"/>
              </a:spcBef>
              <a:tabLst>
                <a:tab pos="419089" algn="l"/>
                <a:tab pos="738601" algn="l"/>
                <a:tab pos="1545174" algn="l"/>
              </a:tabLst>
            </a:pPr>
            <a:r>
              <a:rPr sz="852" spc="-173" dirty="0">
                <a:solidFill>
                  <a:srgbClr val="FF0000"/>
                </a:solidFill>
                <a:latin typeface="Arial MT"/>
                <a:cs typeface="Arial MT"/>
              </a:rPr>
              <a:t>Y</a:t>
            </a:r>
            <a:r>
              <a:rPr sz="852" spc="15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52" spc="-34" dirty="0">
                <a:solidFill>
                  <a:srgbClr val="FF0000"/>
                </a:solidFill>
                <a:latin typeface="Arial MT"/>
                <a:cs typeface="Arial MT"/>
              </a:rPr>
              <a:t>-</a:t>
            </a:r>
            <a:r>
              <a:rPr sz="852" dirty="0">
                <a:solidFill>
                  <a:srgbClr val="FF0000"/>
                </a:solidFill>
                <a:latin typeface="Arial MT"/>
                <a:cs typeface="Arial MT"/>
              </a:rPr>
              <a:t>	f</a:t>
            </a:r>
            <a:r>
              <a:rPr sz="852" spc="7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52" spc="-17" dirty="0">
                <a:solidFill>
                  <a:srgbClr val="FD6969"/>
                </a:solidFill>
                <a:latin typeface="Arial MT"/>
                <a:cs typeface="Arial MT"/>
              </a:rPr>
              <a:t>(y}</a:t>
            </a:r>
            <a:r>
              <a:rPr sz="852" dirty="0">
                <a:solidFill>
                  <a:srgbClr val="FD6969"/>
                </a:solidFill>
                <a:latin typeface="Arial MT"/>
                <a:cs typeface="Arial MT"/>
              </a:rPr>
              <a:t>	</a:t>
            </a:r>
            <a:r>
              <a:rPr sz="852" dirty="0">
                <a:solidFill>
                  <a:srgbClr val="FF0000"/>
                </a:solidFill>
                <a:latin typeface="Arial MT"/>
                <a:cs typeface="Arial MT"/>
              </a:rPr>
              <a:t>=</a:t>
            </a:r>
            <a:r>
              <a:rPr sz="852" spc="75" dirty="0">
                <a:solidFill>
                  <a:srgbClr val="FF0000"/>
                </a:solidFill>
                <a:latin typeface="Arial MT"/>
                <a:cs typeface="Arial MT"/>
              </a:rPr>
              <a:t>  </a:t>
            </a:r>
            <a:r>
              <a:rPr sz="852" dirty="0">
                <a:solidFill>
                  <a:srgbClr val="FF0000"/>
                </a:solidFill>
                <a:latin typeface="Arial MT"/>
                <a:cs typeface="Arial MT"/>
              </a:rPr>
              <a:t>f</a:t>
            </a:r>
            <a:r>
              <a:rPr sz="852" spc="99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FD6D6D"/>
                </a:solidFill>
                <a:latin typeface="Arial MT"/>
                <a:cs typeface="Arial MT"/>
              </a:rPr>
              <a:t>T</a:t>
            </a:r>
            <a:r>
              <a:rPr sz="852" spc="139" dirty="0">
                <a:solidFill>
                  <a:srgbClr val="FD6D6D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FF0303"/>
                </a:solidFill>
                <a:latin typeface="Arial MT"/>
                <a:cs typeface="Arial MT"/>
              </a:rPr>
              <a:t>y.</a:t>
            </a:r>
            <a:r>
              <a:rPr sz="852" spc="65" dirty="0">
                <a:solidFill>
                  <a:srgbClr val="FF0303"/>
                </a:solidFill>
                <a:latin typeface="Arial MT"/>
                <a:cs typeface="Arial MT"/>
              </a:rPr>
              <a:t>  </a:t>
            </a:r>
            <a:r>
              <a:rPr sz="852" dirty="0">
                <a:solidFill>
                  <a:srgbClr val="FF0000"/>
                </a:solidFill>
                <a:latin typeface="Arial MT"/>
                <a:cs typeface="Arial MT"/>
              </a:rPr>
              <a:t>xi</a:t>
            </a:r>
            <a:r>
              <a:rPr sz="852" spc="13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52" spc="-17" dirty="0">
                <a:solidFill>
                  <a:srgbClr val="FF0000"/>
                </a:solidFill>
                <a:latin typeface="Arial MT"/>
                <a:cs typeface="Arial MT"/>
              </a:rPr>
              <a:t>wi</a:t>
            </a:r>
            <a:r>
              <a:rPr sz="852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852" dirty="0">
                <a:solidFill>
                  <a:srgbClr val="FD3A3A"/>
                </a:solidFill>
                <a:latin typeface="Arial MT"/>
                <a:cs typeface="Arial MT"/>
              </a:rPr>
              <a:t>-</a:t>
            </a:r>
            <a:r>
              <a:rPr sz="852" spc="68" dirty="0">
                <a:solidFill>
                  <a:srgbClr val="FD3A3A"/>
                </a:solidFill>
                <a:latin typeface="Arial MT"/>
                <a:cs typeface="Arial MT"/>
              </a:rPr>
              <a:t>  </a:t>
            </a:r>
            <a:r>
              <a:rPr sz="852" dirty="0">
                <a:solidFill>
                  <a:srgbClr val="FF0000"/>
                </a:solidFill>
                <a:latin typeface="Arial MT"/>
                <a:cs typeface="Arial MT"/>
              </a:rPr>
              <a:t>6x</a:t>
            </a:r>
            <a:r>
              <a:rPr sz="852" spc="17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52" spc="-34" dirty="0">
                <a:solidFill>
                  <a:srgbClr val="FF0000"/>
                </a:solidFill>
                <a:latin typeface="Arial MT"/>
                <a:cs typeface="Arial MT"/>
              </a:rPr>
              <a:t>T</a:t>
            </a:r>
            <a:endParaRPr sz="852">
              <a:latin typeface="Arial MT"/>
              <a:cs typeface="Arial MT"/>
            </a:endParaRPr>
          </a:p>
          <a:p>
            <a:pPr marL="1030404">
              <a:lnSpc>
                <a:spcPts val="760"/>
              </a:lnSpc>
            </a:pPr>
            <a:r>
              <a:rPr sz="852" spc="-17" dirty="0">
                <a:solidFill>
                  <a:srgbClr val="FF6E6E"/>
                </a:solidFill>
                <a:latin typeface="Arial MT"/>
                <a:cs typeface="Arial MT"/>
              </a:rPr>
              <a:t>r=a</a:t>
            </a:r>
            <a:endParaRPr sz="852">
              <a:latin typeface="Arial MT"/>
              <a:cs typeface="Arial MT"/>
            </a:endParaRPr>
          </a:p>
          <a:p>
            <a:pPr marL="8659">
              <a:lnSpc>
                <a:spcPts val="873"/>
              </a:lnSpc>
              <a:tabLst>
                <a:tab pos="1690209" algn="l"/>
              </a:tabLst>
            </a:pPr>
            <a:r>
              <a:rPr sz="818" dirty="0">
                <a:solidFill>
                  <a:srgbClr val="0E0E85"/>
                </a:solidFill>
                <a:latin typeface="Arial MT"/>
                <a:cs typeface="Arial MT"/>
              </a:rPr>
              <a:t>To</a:t>
            </a:r>
            <a:r>
              <a:rPr sz="818" spc="259" dirty="0">
                <a:solidFill>
                  <a:srgbClr val="0E0E85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8585C3"/>
                </a:solidFill>
                <a:latin typeface="Arial MT"/>
                <a:cs typeface="Arial MT"/>
              </a:rPr>
              <a:t>generate</a:t>
            </a:r>
            <a:r>
              <a:rPr sz="818" spc="310" dirty="0">
                <a:solidFill>
                  <a:srgbClr val="8585C3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000080"/>
                </a:solidFill>
                <a:latin typeface="Arial MT"/>
                <a:cs typeface="Arial MT"/>
              </a:rPr>
              <a:t>the</a:t>
            </a:r>
            <a:r>
              <a:rPr sz="818" spc="279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7777BA"/>
                </a:solidFill>
                <a:latin typeface="Arial MT"/>
                <a:cs typeface="Arial MT"/>
              </a:rPr>
              <a:t>final</a:t>
            </a:r>
            <a:r>
              <a:rPr sz="818" spc="293" dirty="0">
                <a:solidFill>
                  <a:srgbClr val="7777BA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7070B8"/>
                </a:solidFill>
                <a:latin typeface="Arial MT"/>
                <a:cs typeface="Arial MT"/>
              </a:rPr>
              <a:t>output</a:t>
            </a:r>
            <a:r>
              <a:rPr sz="818" spc="276" dirty="0">
                <a:solidFill>
                  <a:srgbClr val="7070B8"/>
                </a:solidFill>
                <a:latin typeface="Arial MT"/>
                <a:cs typeface="Arial MT"/>
              </a:rPr>
              <a:t> </a:t>
            </a:r>
            <a:r>
              <a:rPr sz="818" spc="-34" dirty="0">
                <a:solidFill>
                  <a:srgbClr val="FF0000"/>
                </a:solidFill>
                <a:latin typeface="Arial MT"/>
                <a:cs typeface="Arial MT"/>
              </a:rPr>
              <a:t>Y</a:t>
            </a:r>
            <a:r>
              <a:rPr sz="818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818" dirty="0">
                <a:solidFill>
                  <a:srgbClr val="38389C"/>
                </a:solidFill>
                <a:latin typeface="Arial MT"/>
                <a:cs typeface="Arial MT"/>
              </a:rPr>
              <a:t>the</a:t>
            </a:r>
            <a:r>
              <a:rPr sz="818" spc="337" dirty="0">
                <a:solidFill>
                  <a:srgbClr val="38389C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0A0A85"/>
                </a:solidFill>
                <a:latin typeface="Arial MT"/>
                <a:cs typeface="Arial MT"/>
              </a:rPr>
              <a:t>sum</a:t>
            </a:r>
            <a:r>
              <a:rPr sz="818" spc="187" dirty="0">
                <a:solidFill>
                  <a:srgbClr val="0A0A85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000080"/>
                </a:solidFill>
                <a:latin typeface="Arial MT"/>
                <a:cs typeface="Arial MT"/>
              </a:rPr>
              <a:t>is</a:t>
            </a:r>
            <a:r>
              <a:rPr sz="818" spc="187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5656AA"/>
                </a:solidFill>
                <a:latin typeface="Arial MT"/>
                <a:cs typeface="Arial MT"/>
              </a:rPr>
              <a:t>passed</a:t>
            </a:r>
            <a:r>
              <a:rPr sz="818" spc="239" dirty="0">
                <a:solidFill>
                  <a:srgbClr val="5656AA"/>
                </a:solidFill>
                <a:latin typeface="Arial MT"/>
                <a:cs typeface="Arial MT"/>
              </a:rPr>
              <a:t> </a:t>
            </a:r>
            <a:r>
              <a:rPr sz="818" spc="-51" dirty="0">
                <a:solidFill>
                  <a:srgbClr val="5D5DAE"/>
                </a:solidFill>
                <a:latin typeface="Arial MT"/>
                <a:cs typeface="Arial MT"/>
              </a:rPr>
              <a:t>a</a:t>
            </a:r>
            <a:r>
              <a:rPr sz="818" spc="-139" dirty="0">
                <a:solidFill>
                  <a:srgbClr val="5D5DAE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5454A8"/>
                </a:solidFill>
                <a:latin typeface="Arial MT"/>
                <a:cs typeface="Arial MT"/>
              </a:rPr>
              <a:t>n</a:t>
            </a:r>
            <a:r>
              <a:rPr sz="818" spc="239" dirty="0">
                <a:solidFill>
                  <a:srgbClr val="5454A8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070782"/>
                </a:solidFill>
                <a:latin typeface="Arial MT"/>
                <a:cs typeface="Arial MT"/>
              </a:rPr>
              <a:t>to</a:t>
            </a:r>
            <a:r>
              <a:rPr sz="818" spc="184" dirty="0">
                <a:solidFill>
                  <a:srgbClr val="070782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7272B8"/>
                </a:solidFill>
                <a:latin typeface="Arial MT"/>
                <a:cs typeface="Arial MT"/>
              </a:rPr>
              <a:t>a</a:t>
            </a:r>
            <a:r>
              <a:rPr sz="818" spc="215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262AF"/>
                </a:solidFill>
                <a:latin typeface="Arial MT"/>
                <a:cs typeface="Arial MT"/>
              </a:rPr>
              <a:t>non-</a:t>
            </a:r>
            <a:r>
              <a:rPr sz="818" spc="-7" dirty="0">
                <a:solidFill>
                  <a:srgbClr val="6262AF"/>
                </a:solidFill>
                <a:latin typeface="Arial MT"/>
                <a:cs typeface="Arial MT"/>
              </a:rPr>
              <a:t>linear</a:t>
            </a:r>
            <a:endParaRPr sz="818">
              <a:latin typeface="Arial MT"/>
              <a:cs typeface="Arial MT"/>
            </a:endParaRPr>
          </a:p>
          <a:p>
            <a:pPr marL="16885" marR="3464" indent="-866">
              <a:lnSpc>
                <a:spcPct val="137600"/>
              </a:lnSpc>
              <a:spcBef>
                <a:spcPts val="7"/>
              </a:spcBef>
            </a:pPr>
            <a:r>
              <a:rPr sz="852" dirty="0">
                <a:solidFill>
                  <a:srgbClr val="151589"/>
                </a:solidFill>
                <a:latin typeface="Arial MT"/>
                <a:cs typeface="Arial MT"/>
              </a:rPr>
              <a:t>filter</a:t>
            </a:r>
            <a:r>
              <a:rPr sz="852" spc="10" dirty="0">
                <a:solidFill>
                  <a:srgbClr val="151589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FF0000"/>
                </a:solidFill>
                <a:latin typeface="Arial MT"/>
                <a:cs typeface="Arial MT"/>
              </a:rPr>
              <a:t>r</a:t>
            </a:r>
            <a:r>
              <a:rPr sz="852" spc="5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4F4FA7"/>
                </a:solidFill>
                <a:latin typeface="Arial MT"/>
                <a:cs typeface="Arial MT"/>
              </a:rPr>
              <a:t>called</a:t>
            </a:r>
            <a:r>
              <a:rPr sz="852" spc="123" dirty="0">
                <a:solidFill>
                  <a:srgbClr val="4F4FA7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000080"/>
                </a:solidFill>
                <a:latin typeface="Arial MT"/>
                <a:cs typeface="Arial MT"/>
              </a:rPr>
              <a:t>Activation</a:t>
            </a:r>
            <a:r>
              <a:rPr sz="852" spc="126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852" spc="-7" dirty="0">
                <a:solidFill>
                  <a:srgbClr val="7272B8"/>
                </a:solidFill>
                <a:latin typeface="Arial MT"/>
                <a:cs typeface="Arial MT"/>
              </a:rPr>
              <a:t>Function</a:t>
            </a:r>
            <a:r>
              <a:rPr sz="852" spc="112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5252A8"/>
                </a:solidFill>
                <a:latin typeface="Arial MT"/>
                <a:cs typeface="Arial MT"/>
              </a:rPr>
              <a:t>or</a:t>
            </a:r>
            <a:r>
              <a:rPr sz="852" spc="48" dirty="0">
                <a:solidFill>
                  <a:srgbClr val="5252A8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7272B8"/>
                </a:solidFill>
                <a:latin typeface="Arial MT"/>
                <a:cs typeface="Arial MT"/>
              </a:rPr>
              <a:t>Transfer</a:t>
            </a:r>
            <a:r>
              <a:rPr sz="852" spc="156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000080"/>
                </a:solidFill>
                <a:latin typeface="Arial MT"/>
                <a:cs typeface="Arial MT"/>
              </a:rPr>
              <a:t>function</a:t>
            </a:r>
            <a:r>
              <a:rPr sz="852" spc="109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1A1A8C"/>
                </a:solidFill>
                <a:latin typeface="Arial MT"/>
                <a:cs typeface="Arial MT"/>
              </a:rPr>
              <a:t>or</a:t>
            </a:r>
            <a:r>
              <a:rPr sz="852" spc="78" dirty="0">
                <a:solidFill>
                  <a:srgbClr val="1A1A8C"/>
                </a:solidFill>
                <a:latin typeface="Arial MT"/>
                <a:cs typeface="Arial MT"/>
              </a:rPr>
              <a:t> </a:t>
            </a:r>
            <a:r>
              <a:rPr sz="852" spc="-37" dirty="0">
                <a:solidFill>
                  <a:srgbClr val="3D3D9E"/>
                </a:solidFill>
                <a:latin typeface="Arial MT"/>
                <a:cs typeface="Arial MT"/>
              </a:rPr>
              <a:t>Squas</a:t>
            </a:r>
            <a:r>
              <a:rPr sz="852" spc="-123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111187"/>
                </a:solidFill>
                <a:latin typeface="Arial MT"/>
                <a:cs typeface="Arial MT"/>
              </a:rPr>
              <a:t>h</a:t>
            </a:r>
            <a:r>
              <a:rPr sz="852" spc="95" dirty="0">
                <a:solidFill>
                  <a:srgbClr val="111187"/>
                </a:solidFill>
                <a:latin typeface="Arial MT"/>
                <a:cs typeface="Arial MT"/>
              </a:rPr>
              <a:t> </a:t>
            </a:r>
            <a:r>
              <a:rPr sz="852" spc="-7" dirty="0">
                <a:solidFill>
                  <a:srgbClr val="8585C1"/>
                </a:solidFill>
                <a:latin typeface="Arial MT"/>
                <a:cs typeface="Arial MT"/>
              </a:rPr>
              <a:t>fu</a:t>
            </a:r>
            <a:r>
              <a:rPr sz="1278" spc="-10" baseline="2222" dirty="0">
                <a:solidFill>
                  <a:srgbClr val="8585C1"/>
                </a:solidFill>
                <a:latin typeface="Arial MT"/>
                <a:cs typeface="Arial MT"/>
              </a:rPr>
              <a:t>n</a:t>
            </a:r>
            <a:r>
              <a:rPr sz="852" spc="-7" dirty="0">
                <a:solidFill>
                  <a:srgbClr val="8585C1"/>
                </a:solidFill>
                <a:latin typeface="Arial MT"/>
                <a:cs typeface="Arial MT"/>
              </a:rPr>
              <a:t>ction </a:t>
            </a:r>
            <a:r>
              <a:rPr sz="852" dirty="0">
                <a:solidFill>
                  <a:srgbClr val="5B5BAC"/>
                </a:solidFill>
                <a:latin typeface="Arial MT"/>
                <a:cs typeface="Arial MT"/>
              </a:rPr>
              <a:t>which</a:t>
            </a:r>
            <a:r>
              <a:rPr sz="852" spc="78" dirty="0">
                <a:solidFill>
                  <a:srgbClr val="5B5BAC"/>
                </a:solidFill>
                <a:latin typeface="Arial MT"/>
                <a:cs typeface="Arial MT"/>
              </a:rPr>
              <a:t> </a:t>
            </a:r>
            <a:r>
              <a:rPr sz="852" spc="-7" dirty="0">
                <a:solidFill>
                  <a:srgbClr val="000080"/>
                </a:solidFill>
                <a:latin typeface="Arial MT"/>
                <a:cs typeface="Arial MT"/>
              </a:rPr>
              <a:t>releases</a:t>
            </a:r>
            <a:r>
              <a:rPr sz="852" spc="61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38389C"/>
                </a:solidFill>
                <a:latin typeface="Arial MT"/>
                <a:cs typeface="Arial MT"/>
              </a:rPr>
              <a:t>the</a:t>
            </a:r>
            <a:r>
              <a:rPr sz="852" spc="14" dirty="0">
                <a:solidFill>
                  <a:srgbClr val="38389C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4949A3"/>
                </a:solidFill>
                <a:latin typeface="Arial MT"/>
                <a:cs typeface="Arial MT"/>
              </a:rPr>
              <a:t>output</a:t>
            </a:r>
            <a:r>
              <a:rPr sz="852" spc="99" dirty="0">
                <a:solidFill>
                  <a:srgbClr val="4949A3"/>
                </a:solidFill>
                <a:latin typeface="Arial MT"/>
                <a:cs typeface="Arial MT"/>
              </a:rPr>
              <a:t> </a:t>
            </a:r>
            <a:r>
              <a:rPr sz="852" spc="-17" dirty="0">
                <a:solidFill>
                  <a:srgbClr val="FF0000"/>
                </a:solidFill>
                <a:latin typeface="Arial MT"/>
                <a:cs typeface="Arial MT"/>
              </a:rPr>
              <a:t>Y.</a:t>
            </a:r>
            <a:endParaRPr sz="852">
              <a:latin typeface="Arial MT"/>
              <a:cs typeface="Arial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195240" y="510643"/>
            <a:ext cx="940377" cy="364115"/>
          </a:xfrm>
          <a:custGeom>
            <a:avLst/>
            <a:gdLst/>
            <a:ahLst/>
            <a:cxnLst/>
            <a:rect l="l" t="t" r="r" b="b"/>
            <a:pathLst>
              <a:path w="1379220" h="534035">
                <a:moveTo>
                  <a:pt x="0" y="275377"/>
                </a:moveTo>
                <a:lnTo>
                  <a:pt x="246" y="276613"/>
                </a:lnTo>
                <a:lnTo>
                  <a:pt x="659" y="278922"/>
                </a:lnTo>
                <a:lnTo>
                  <a:pt x="1481" y="282788"/>
                </a:lnTo>
                <a:lnTo>
                  <a:pt x="2304" y="286653"/>
                </a:lnTo>
                <a:lnTo>
                  <a:pt x="3223" y="291577"/>
                </a:lnTo>
                <a:lnTo>
                  <a:pt x="4935" y="298571"/>
                </a:lnTo>
                <a:lnTo>
                  <a:pt x="6355" y="304194"/>
                </a:lnTo>
                <a:lnTo>
                  <a:pt x="8007" y="310501"/>
                </a:lnTo>
                <a:lnTo>
                  <a:pt x="9826" y="317388"/>
                </a:lnTo>
                <a:lnTo>
                  <a:pt x="11750" y="324749"/>
                </a:lnTo>
                <a:lnTo>
                  <a:pt x="22945" y="368419"/>
                </a:lnTo>
                <a:lnTo>
                  <a:pt x="25392" y="378079"/>
                </a:lnTo>
                <a:lnTo>
                  <a:pt x="27879" y="387868"/>
                </a:lnTo>
                <a:lnTo>
                  <a:pt x="37958" y="426816"/>
                </a:lnTo>
                <a:lnTo>
                  <a:pt x="50517" y="469503"/>
                </a:lnTo>
                <a:lnTo>
                  <a:pt x="66384" y="509903"/>
                </a:lnTo>
                <a:lnTo>
                  <a:pt x="80392" y="526612"/>
                </a:lnTo>
                <a:lnTo>
                  <a:pt x="84236" y="529566"/>
                </a:lnTo>
                <a:lnTo>
                  <a:pt x="88129" y="531799"/>
                </a:lnTo>
                <a:lnTo>
                  <a:pt x="92801" y="532700"/>
                </a:lnTo>
                <a:lnTo>
                  <a:pt x="97473" y="533599"/>
                </a:lnTo>
                <a:lnTo>
                  <a:pt x="101415" y="533527"/>
                </a:lnTo>
                <a:lnTo>
                  <a:pt x="143598" y="520280"/>
                </a:lnTo>
                <a:lnTo>
                  <a:pt x="188330" y="500821"/>
                </a:lnTo>
                <a:lnTo>
                  <a:pt x="217304" y="486574"/>
                </a:lnTo>
                <a:lnTo>
                  <a:pt x="234200" y="478383"/>
                </a:lnTo>
                <a:lnTo>
                  <a:pt x="273389" y="459750"/>
                </a:lnTo>
                <a:lnTo>
                  <a:pt x="318569" y="438532"/>
                </a:lnTo>
                <a:lnTo>
                  <a:pt x="369337" y="415050"/>
                </a:lnTo>
                <a:lnTo>
                  <a:pt x="425156" y="389388"/>
                </a:lnTo>
                <a:lnTo>
                  <a:pt x="454798" y="375749"/>
                </a:lnTo>
                <a:lnTo>
                  <a:pt x="485680" y="361546"/>
                </a:lnTo>
                <a:lnTo>
                  <a:pt x="517493" y="346941"/>
                </a:lnTo>
                <a:lnTo>
                  <a:pt x="549926" y="332096"/>
                </a:lnTo>
                <a:lnTo>
                  <a:pt x="583089" y="316909"/>
                </a:lnTo>
                <a:lnTo>
                  <a:pt x="651586" y="285652"/>
                </a:lnTo>
                <a:lnTo>
                  <a:pt x="721201" y="254692"/>
                </a:lnTo>
                <a:lnTo>
                  <a:pt x="756457" y="239317"/>
                </a:lnTo>
                <a:lnTo>
                  <a:pt x="791932" y="224027"/>
                </a:lnTo>
                <a:lnTo>
                  <a:pt x="827497" y="208873"/>
                </a:lnTo>
                <a:lnTo>
                  <a:pt x="863450" y="193720"/>
                </a:lnTo>
                <a:lnTo>
                  <a:pt x="899748" y="178589"/>
                </a:lnTo>
                <a:lnTo>
                  <a:pt x="935754" y="163770"/>
                </a:lnTo>
                <a:lnTo>
                  <a:pt x="1005062" y="135979"/>
                </a:lnTo>
                <a:lnTo>
                  <a:pt x="1071373" y="110344"/>
                </a:lnTo>
                <a:lnTo>
                  <a:pt x="1102723" y="98305"/>
                </a:lnTo>
                <a:lnTo>
                  <a:pt x="1132668" y="86751"/>
                </a:lnTo>
                <a:lnTo>
                  <a:pt x="1188946" y="65200"/>
                </a:lnTo>
                <a:lnTo>
                  <a:pt x="1240804" y="46167"/>
                </a:lnTo>
                <a:lnTo>
                  <a:pt x="1288242" y="29650"/>
                </a:lnTo>
                <a:lnTo>
                  <a:pt x="1330241" y="15519"/>
                </a:lnTo>
                <a:lnTo>
                  <a:pt x="1366802" y="3774"/>
                </a:lnTo>
                <a:lnTo>
                  <a:pt x="1378612" y="0"/>
                </a:lnTo>
              </a:path>
            </a:pathLst>
          </a:custGeom>
          <a:ln w="19050">
            <a:solidFill>
              <a:srgbClr val="004DE6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4BFE1AB-9376-4436-9325-C776D5D46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43119942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69879" y="546215"/>
            <a:ext cx="3608676" cy="96567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16452" marR="6494" indent="-8226" algn="just">
              <a:lnSpc>
                <a:spcPct val="145000"/>
              </a:lnSpc>
              <a:spcBef>
                <a:spcPts val="68"/>
              </a:spcBef>
            </a:pPr>
            <a:r>
              <a:rPr sz="818" dirty="0">
                <a:solidFill>
                  <a:srgbClr val="16168A"/>
                </a:solidFill>
                <a:latin typeface="Arial MT"/>
                <a:cs typeface="Arial MT"/>
              </a:rPr>
              <a:t>In</a:t>
            </a:r>
            <a:r>
              <a:rPr sz="818" spc="147" dirty="0">
                <a:solidFill>
                  <a:srgbClr val="16168A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5252A8"/>
                </a:solidFill>
                <a:latin typeface="Arial MT"/>
                <a:cs typeface="Arial MT"/>
              </a:rPr>
              <a:t>practice,</a:t>
            </a:r>
            <a:r>
              <a:rPr sz="818" spc="310" dirty="0">
                <a:solidFill>
                  <a:srgbClr val="5252A8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2D2D97"/>
                </a:solidFill>
                <a:latin typeface="Arial MT"/>
                <a:cs typeface="Arial MT"/>
              </a:rPr>
              <a:t>neurons</a:t>
            </a:r>
            <a:r>
              <a:rPr sz="818" spc="286" dirty="0">
                <a:solidFill>
                  <a:srgbClr val="2D2D97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666B3"/>
                </a:solidFill>
                <a:latin typeface="Arial MT"/>
                <a:cs typeface="Arial MT"/>
              </a:rPr>
              <a:t>generally</a:t>
            </a:r>
            <a:r>
              <a:rPr sz="818" spc="65" dirty="0">
                <a:solidFill>
                  <a:srgbClr val="6666B3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4F4FA7"/>
                </a:solidFill>
                <a:latin typeface="Arial MT"/>
                <a:cs typeface="Arial MT"/>
              </a:rPr>
              <a:t>do</a:t>
            </a:r>
            <a:r>
              <a:rPr sz="818" spc="307" dirty="0">
                <a:solidFill>
                  <a:srgbClr val="4F4FA7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5454AA"/>
                </a:solidFill>
                <a:latin typeface="Arial MT"/>
                <a:cs typeface="Arial MT"/>
              </a:rPr>
              <a:t>not</a:t>
            </a:r>
            <a:r>
              <a:rPr sz="818" spc="337" dirty="0">
                <a:solidFill>
                  <a:srgbClr val="5454AA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010180"/>
                </a:solidFill>
                <a:latin typeface="Arial MT"/>
                <a:cs typeface="Arial MT"/>
              </a:rPr>
              <a:t>fire</a:t>
            </a:r>
            <a:r>
              <a:rPr sz="818" spc="245" dirty="0">
                <a:solidFill>
                  <a:srgbClr val="010180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5656AA"/>
                </a:solidFill>
                <a:latin typeface="Arial MT"/>
                <a:cs typeface="Arial MT"/>
              </a:rPr>
              <a:t>produce</a:t>
            </a:r>
            <a:r>
              <a:rPr sz="818" spc="327" dirty="0">
                <a:solidFill>
                  <a:srgbClr val="5656AA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050582"/>
                </a:solidFill>
                <a:latin typeface="Arial MT"/>
                <a:cs typeface="Arial MT"/>
              </a:rPr>
              <a:t>an</a:t>
            </a:r>
            <a:r>
              <a:rPr sz="818" spc="334" dirty="0">
                <a:solidFill>
                  <a:srgbClr val="050582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0C0C85"/>
                </a:solidFill>
                <a:latin typeface="Arial MT"/>
                <a:cs typeface="Arial MT"/>
              </a:rPr>
              <a:t>output)</a:t>
            </a:r>
            <a:r>
              <a:rPr sz="818" spc="58" dirty="0">
                <a:solidFill>
                  <a:srgbClr val="0C0C85"/>
                </a:solidFill>
                <a:latin typeface="Arial MT"/>
                <a:cs typeface="Arial MT"/>
              </a:rPr>
              <a:t>  </a:t>
            </a:r>
            <a:r>
              <a:rPr sz="818" spc="-7" dirty="0">
                <a:solidFill>
                  <a:srgbClr val="4F4FA7"/>
                </a:solidFill>
                <a:latin typeface="Arial MT"/>
                <a:cs typeface="Arial MT"/>
              </a:rPr>
              <a:t>unless </a:t>
            </a:r>
            <a:r>
              <a:rPr sz="818" dirty="0">
                <a:solidFill>
                  <a:srgbClr val="3A3A9C"/>
                </a:solidFill>
                <a:latin typeface="Arial MT"/>
                <a:cs typeface="Arial MT"/>
              </a:rPr>
              <a:t>their</a:t>
            </a:r>
            <a:r>
              <a:rPr sz="818" spc="102" dirty="0">
                <a:solidFill>
                  <a:srgbClr val="3A3A9C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000080"/>
                </a:solidFill>
                <a:latin typeface="Arial MT"/>
                <a:cs typeface="Arial MT"/>
              </a:rPr>
              <a:t>total</a:t>
            </a:r>
            <a:r>
              <a:rPr sz="818" spc="82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3D3D9E"/>
                </a:solidFill>
                <a:latin typeface="Arial MT"/>
                <a:cs typeface="Arial MT"/>
              </a:rPr>
              <a:t>input</a:t>
            </a:r>
            <a:r>
              <a:rPr sz="818" spc="102" dirty="0">
                <a:solidFill>
                  <a:srgbClr val="3D3D9E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000080"/>
                </a:solidFill>
                <a:latin typeface="Arial MT"/>
                <a:cs typeface="Arial MT"/>
              </a:rPr>
              <a:t>goes</a:t>
            </a:r>
            <a:r>
              <a:rPr sz="818" spc="123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7575BA"/>
                </a:solidFill>
                <a:latin typeface="Arial MT"/>
                <a:cs typeface="Arial MT"/>
              </a:rPr>
              <a:t>above</a:t>
            </a:r>
            <a:r>
              <a:rPr sz="818" spc="92" dirty="0">
                <a:solidFill>
                  <a:srgbClr val="7575BA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6D6DB5"/>
                </a:solidFill>
                <a:latin typeface="Arial MT"/>
                <a:cs typeface="Arial MT"/>
              </a:rPr>
              <a:t>a</a:t>
            </a:r>
            <a:r>
              <a:rPr sz="818" spc="123" dirty="0">
                <a:solidFill>
                  <a:srgbClr val="6D6DB5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000080"/>
                </a:solidFill>
                <a:latin typeface="Arial MT"/>
                <a:cs typeface="Arial MT"/>
              </a:rPr>
              <a:t>threshold</a:t>
            </a:r>
            <a:r>
              <a:rPr sz="818" spc="109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818" spc="-7" dirty="0">
                <a:solidFill>
                  <a:srgbClr val="0A0A85"/>
                </a:solidFill>
                <a:latin typeface="Arial MT"/>
                <a:cs typeface="Arial MT"/>
              </a:rPr>
              <a:t>value.</a:t>
            </a:r>
            <a:endParaRPr sz="818">
              <a:latin typeface="Arial MT"/>
              <a:cs typeface="Arial MT"/>
            </a:endParaRPr>
          </a:p>
          <a:p>
            <a:pPr marL="9957" marR="3464" indent="-866" algn="just">
              <a:lnSpc>
                <a:spcPct val="146400"/>
              </a:lnSpc>
              <a:spcBef>
                <a:spcPts val="627"/>
              </a:spcBef>
            </a:pPr>
            <a:r>
              <a:rPr sz="784" spc="-82" dirty="0">
                <a:solidFill>
                  <a:srgbClr val="3D3D9E"/>
                </a:solidFill>
                <a:latin typeface="Arial MT"/>
                <a:cs typeface="Arial MT"/>
              </a:rPr>
              <a:t>Th</a:t>
            </a:r>
            <a:r>
              <a:rPr sz="784" spc="24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4949A3"/>
                </a:solidFill>
                <a:latin typeface="Arial MT"/>
                <a:cs typeface="Arial MT"/>
              </a:rPr>
              <a:t>e</a:t>
            </a:r>
            <a:r>
              <a:rPr sz="784" spc="164" dirty="0">
                <a:solidFill>
                  <a:srgbClr val="4949A3"/>
                </a:solidFill>
                <a:latin typeface="Arial MT"/>
                <a:cs typeface="Arial MT"/>
              </a:rPr>
              <a:t> </a:t>
            </a:r>
            <a:r>
              <a:rPr sz="784" spc="48" dirty="0">
                <a:solidFill>
                  <a:srgbClr val="3A3A9C"/>
                </a:solidFill>
                <a:latin typeface="Arial MT"/>
                <a:cs typeface="Arial MT"/>
              </a:rPr>
              <a:t>total</a:t>
            </a:r>
            <a:r>
              <a:rPr sz="784" spc="65" dirty="0">
                <a:solidFill>
                  <a:srgbClr val="3A3A9C"/>
                </a:solidFill>
                <a:latin typeface="Arial MT"/>
                <a:cs typeface="Arial MT"/>
              </a:rPr>
              <a:t>  </a:t>
            </a:r>
            <a:r>
              <a:rPr sz="784" spc="34" dirty="0">
                <a:solidFill>
                  <a:srgbClr val="000080"/>
                </a:solidFill>
                <a:latin typeface="Arial MT"/>
                <a:cs typeface="Arial MT"/>
              </a:rPr>
              <a:t>input</a:t>
            </a:r>
            <a:r>
              <a:rPr sz="784" spc="106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000080"/>
                </a:solidFill>
                <a:latin typeface="Arial MT"/>
                <a:cs typeface="Arial MT"/>
              </a:rPr>
              <a:t>for</a:t>
            </a:r>
            <a:r>
              <a:rPr sz="784" spc="68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6B6BB5"/>
                </a:solidFill>
                <a:latin typeface="Arial MT"/>
                <a:cs typeface="Arial MT"/>
              </a:rPr>
              <a:t>each</a:t>
            </a:r>
            <a:r>
              <a:rPr sz="784" spc="95" dirty="0">
                <a:solidFill>
                  <a:srgbClr val="6B6BB5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4242A1"/>
                </a:solidFill>
                <a:latin typeface="Arial MT"/>
                <a:cs typeface="Arial MT"/>
              </a:rPr>
              <a:t>neuron</a:t>
            </a:r>
            <a:r>
              <a:rPr sz="784" spc="99" dirty="0">
                <a:solidFill>
                  <a:srgbClr val="4242A1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0E0E87"/>
                </a:solidFill>
                <a:latin typeface="Arial MT"/>
                <a:cs typeface="Arial MT"/>
              </a:rPr>
              <a:t>is</a:t>
            </a:r>
            <a:r>
              <a:rPr sz="784" spc="310" dirty="0">
                <a:solidFill>
                  <a:srgbClr val="0E0E87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6969B3"/>
                </a:solidFill>
                <a:latin typeface="Arial MT"/>
                <a:cs typeface="Arial MT"/>
              </a:rPr>
              <a:t>the</a:t>
            </a:r>
            <a:r>
              <a:rPr sz="784" spc="133" dirty="0">
                <a:solidFill>
                  <a:srgbClr val="6969B3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4F4FA7"/>
                </a:solidFill>
                <a:latin typeface="Arial MT"/>
                <a:cs typeface="Arial MT"/>
              </a:rPr>
              <a:t>sum</a:t>
            </a:r>
            <a:r>
              <a:rPr sz="784" spc="106" dirty="0">
                <a:solidFill>
                  <a:srgbClr val="4F4FA7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6969B3"/>
                </a:solidFill>
                <a:latin typeface="Arial MT"/>
                <a:cs typeface="Arial MT"/>
              </a:rPr>
              <a:t>of</a:t>
            </a:r>
            <a:r>
              <a:rPr sz="784" spc="334" dirty="0">
                <a:solidFill>
                  <a:srgbClr val="6969B3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0C0C85"/>
                </a:solidFill>
                <a:latin typeface="Arial MT"/>
                <a:cs typeface="Arial MT"/>
              </a:rPr>
              <a:t>the</a:t>
            </a:r>
            <a:r>
              <a:rPr sz="784" spc="106" dirty="0">
                <a:solidFill>
                  <a:srgbClr val="0C0C85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080883"/>
                </a:solidFill>
                <a:latin typeface="Arial MT"/>
                <a:cs typeface="Arial MT"/>
              </a:rPr>
              <a:t>weighted</a:t>
            </a:r>
            <a:r>
              <a:rPr sz="784" spc="95" dirty="0">
                <a:solidFill>
                  <a:srgbClr val="080883"/>
                </a:solidFill>
                <a:latin typeface="Arial MT"/>
                <a:cs typeface="Arial MT"/>
              </a:rPr>
              <a:t>  </a:t>
            </a:r>
            <a:r>
              <a:rPr sz="784" spc="34" dirty="0">
                <a:solidFill>
                  <a:srgbClr val="3D3D9E"/>
                </a:solidFill>
                <a:latin typeface="Arial MT"/>
                <a:cs typeface="Arial MT"/>
              </a:rPr>
              <a:t>in</a:t>
            </a:r>
            <a:r>
              <a:rPr sz="784" spc="34" dirty="0">
                <a:solidFill>
                  <a:srgbClr val="7575BA"/>
                </a:solidFill>
                <a:latin typeface="Arial MT"/>
                <a:cs typeface="Arial MT"/>
              </a:rPr>
              <a:t>puts </a:t>
            </a:r>
            <a:r>
              <a:rPr sz="818" dirty="0">
                <a:solidFill>
                  <a:srgbClr val="7E7EBF"/>
                </a:solidFill>
                <a:latin typeface="Arial MT"/>
                <a:cs typeface="Arial MT"/>
              </a:rPr>
              <a:t>to</a:t>
            </a:r>
            <a:r>
              <a:rPr sz="818" spc="300" dirty="0">
                <a:solidFill>
                  <a:srgbClr val="7E7EBF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464B1"/>
                </a:solidFill>
                <a:latin typeface="Arial MT"/>
                <a:cs typeface="Arial MT"/>
              </a:rPr>
              <a:t>the</a:t>
            </a:r>
            <a:r>
              <a:rPr sz="818" spc="245" dirty="0">
                <a:solidFill>
                  <a:srgbClr val="6464B1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4242A1"/>
                </a:solidFill>
                <a:latin typeface="Arial MT"/>
                <a:cs typeface="Arial MT"/>
              </a:rPr>
              <a:t>neuron</a:t>
            </a:r>
            <a:r>
              <a:rPr sz="818" spc="310" dirty="0">
                <a:solidFill>
                  <a:srgbClr val="4242A1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4646A3"/>
                </a:solidFill>
                <a:latin typeface="Arial MT"/>
                <a:cs typeface="Arial MT"/>
              </a:rPr>
              <a:t>minus</a:t>
            </a:r>
            <a:r>
              <a:rPr sz="818" spc="330" dirty="0">
                <a:solidFill>
                  <a:srgbClr val="4646A3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666B3"/>
                </a:solidFill>
                <a:latin typeface="Arial MT"/>
                <a:cs typeface="Arial MT"/>
              </a:rPr>
              <a:t>its</a:t>
            </a:r>
            <a:r>
              <a:rPr sz="818" spc="283" dirty="0">
                <a:solidFill>
                  <a:srgbClr val="6666B3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E6EB6"/>
                </a:solidFill>
                <a:latin typeface="Arial MT"/>
                <a:cs typeface="Arial MT"/>
              </a:rPr>
              <a:t>threshold</a:t>
            </a:r>
            <a:r>
              <a:rPr sz="818" spc="72" dirty="0">
                <a:solidFill>
                  <a:srgbClr val="6E6EB6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4F4FA8"/>
                </a:solidFill>
                <a:latin typeface="Arial MT"/>
                <a:cs typeface="Arial MT"/>
              </a:rPr>
              <a:t>value.</a:t>
            </a:r>
            <a:r>
              <a:rPr sz="818" spc="296" dirty="0">
                <a:solidFill>
                  <a:srgbClr val="4F4FA8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666B3"/>
                </a:solidFill>
                <a:latin typeface="Arial MT"/>
                <a:cs typeface="Arial MT"/>
              </a:rPr>
              <a:t>This</a:t>
            </a:r>
            <a:r>
              <a:rPr sz="818" spc="259" dirty="0">
                <a:solidFill>
                  <a:srgbClr val="6666B3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3D3D9E"/>
                </a:solidFill>
                <a:latin typeface="Arial MT"/>
                <a:cs typeface="Arial MT"/>
              </a:rPr>
              <a:t>is</a:t>
            </a:r>
            <a:r>
              <a:rPr sz="818" spc="286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8080BF"/>
                </a:solidFill>
                <a:latin typeface="Arial MT"/>
                <a:cs typeface="Arial MT"/>
              </a:rPr>
              <a:t>then</a:t>
            </a:r>
            <a:r>
              <a:rPr sz="818" spc="293" dirty="0">
                <a:solidFill>
                  <a:srgbClr val="8080BF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313199"/>
                </a:solidFill>
                <a:latin typeface="Arial MT"/>
                <a:cs typeface="Arial MT"/>
              </a:rPr>
              <a:t>passed</a:t>
            </a:r>
            <a:r>
              <a:rPr sz="818" spc="61" dirty="0">
                <a:solidFill>
                  <a:srgbClr val="313199"/>
                </a:solidFill>
                <a:latin typeface="Arial MT"/>
                <a:cs typeface="Arial MT"/>
              </a:rPr>
              <a:t>  </a:t>
            </a:r>
            <a:r>
              <a:rPr sz="818" spc="-7" dirty="0">
                <a:solidFill>
                  <a:srgbClr val="3A3A9C"/>
                </a:solidFill>
                <a:latin typeface="Arial MT"/>
                <a:cs typeface="Arial MT"/>
              </a:rPr>
              <a:t>through </a:t>
            </a:r>
            <a:r>
              <a:rPr sz="784" dirty="0">
                <a:solidFill>
                  <a:srgbClr val="38389C"/>
                </a:solidFill>
                <a:latin typeface="Arial MT"/>
                <a:cs typeface="Arial MT"/>
              </a:rPr>
              <a:t>the</a:t>
            </a:r>
            <a:r>
              <a:rPr sz="784" spc="170" dirty="0">
                <a:solidFill>
                  <a:srgbClr val="38389C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6B6BB5"/>
                </a:solidFill>
                <a:latin typeface="Arial MT"/>
                <a:cs typeface="Arial MT"/>
              </a:rPr>
              <a:t>sig</a:t>
            </a:r>
            <a:r>
              <a:rPr sz="784" dirty="0">
                <a:solidFill>
                  <a:srgbClr val="7979BC"/>
                </a:solidFill>
                <a:latin typeface="Arial MT"/>
                <a:cs typeface="Arial MT"/>
              </a:rPr>
              <a:t>maid</a:t>
            </a:r>
            <a:r>
              <a:rPr sz="784" spc="119" dirty="0">
                <a:solidFill>
                  <a:srgbClr val="7979BC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2D2D97"/>
                </a:solidFill>
                <a:latin typeface="Arial MT"/>
                <a:cs typeface="Arial MT"/>
              </a:rPr>
              <a:t>function</a:t>
            </a:r>
            <a:r>
              <a:rPr sz="784" spc="-51" dirty="0">
                <a:solidFill>
                  <a:srgbClr val="2D2D97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000080"/>
                </a:solidFill>
                <a:latin typeface="Arial MT"/>
                <a:cs typeface="Arial MT"/>
              </a:rPr>
              <a:t>.</a:t>
            </a:r>
            <a:r>
              <a:rPr sz="784" spc="153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0E0E87"/>
                </a:solidFill>
                <a:latin typeface="Arial MT"/>
                <a:cs typeface="Arial MT"/>
              </a:rPr>
              <a:t>The</a:t>
            </a:r>
            <a:r>
              <a:rPr sz="784" spc="95" dirty="0">
                <a:solidFill>
                  <a:srgbClr val="0E0E87"/>
                </a:solidFill>
                <a:latin typeface="Arial MT"/>
                <a:cs typeface="Arial MT"/>
              </a:rPr>
              <a:t> </a:t>
            </a:r>
            <a:r>
              <a:rPr sz="784" spc="34" dirty="0">
                <a:solidFill>
                  <a:srgbClr val="000080"/>
                </a:solidFill>
                <a:latin typeface="Arial MT"/>
                <a:cs typeface="Arial MT"/>
              </a:rPr>
              <a:t>equation</a:t>
            </a:r>
            <a:r>
              <a:rPr sz="784" spc="184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050582"/>
                </a:solidFill>
                <a:latin typeface="Arial MT"/>
                <a:cs typeface="Arial MT"/>
              </a:rPr>
              <a:t>for</a:t>
            </a:r>
            <a:r>
              <a:rPr sz="784" spc="153" dirty="0">
                <a:solidFill>
                  <a:srgbClr val="050582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050582"/>
                </a:solidFill>
                <a:latin typeface="Arial MT"/>
                <a:cs typeface="Arial MT"/>
              </a:rPr>
              <a:t>the</a:t>
            </a:r>
            <a:r>
              <a:rPr sz="784" spc="191" dirty="0">
                <a:solidFill>
                  <a:srgbClr val="050582"/>
                </a:solidFill>
                <a:latin typeface="Arial MT"/>
                <a:cs typeface="Arial MT"/>
              </a:rPr>
              <a:t> </a:t>
            </a:r>
            <a:r>
              <a:rPr sz="784" spc="34" dirty="0">
                <a:solidFill>
                  <a:srgbClr val="000080"/>
                </a:solidFill>
                <a:latin typeface="Arial MT"/>
                <a:cs typeface="Arial MT"/>
              </a:rPr>
              <a:t>transition</a:t>
            </a:r>
            <a:r>
              <a:rPr sz="784" spc="181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3D3D9E"/>
                </a:solidFill>
                <a:latin typeface="Arial MT"/>
                <a:cs typeface="Arial MT"/>
              </a:rPr>
              <a:t>in</a:t>
            </a:r>
            <a:r>
              <a:rPr sz="784" spc="167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050582"/>
                </a:solidFill>
                <a:latin typeface="Arial MT"/>
                <a:cs typeface="Arial MT"/>
              </a:rPr>
              <a:t>a</a:t>
            </a:r>
            <a:r>
              <a:rPr sz="784" spc="173" dirty="0">
                <a:solidFill>
                  <a:srgbClr val="050582"/>
                </a:solidFill>
                <a:latin typeface="Arial MT"/>
                <a:cs typeface="Arial MT"/>
              </a:rPr>
              <a:t> </a:t>
            </a:r>
            <a:r>
              <a:rPr sz="784" spc="-41" dirty="0">
                <a:solidFill>
                  <a:srgbClr val="7777BC"/>
                </a:solidFill>
                <a:latin typeface="Arial MT"/>
                <a:cs typeface="Arial MT"/>
              </a:rPr>
              <a:t>n</a:t>
            </a:r>
            <a:r>
              <a:rPr sz="784" spc="-126" dirty="0">
                <a:solidFill>
                  <a:srgbClr val="7777BC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38389C"/>
                </a:solidFill>
                <a:latin typeface="Arial MT"/>
                <a:cs typeface="Arial MT"/>
              </a:rPr>
              <a:t>euron</a:t>
            </a:r>
            <a:r>
              <a:rPr sz="784" spc="173" dirty="0">
                <a:solidFill>
                  <a:srgbClr val="38389C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000080"/>
                </a:solidFill>
                <a:latin typeface="Arial MT"/>
                <a:cs typeface="Arial MT"/>
              </a:rPr>
              <a:t>is</a:t>
            </a:r>
            <a:r>
              <a:rPr sz="784" spc="143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84" spc="-34" dirty="0">
                <a:solidFill>
                  <a:srgbClr val="1A1A8C"/>
                </a:solidFill>
                <a:latin typeface="Arial MT"/>
                <a:cs typeface="Arial MT"/>
              </a:rPr>
              <a:t>:</a:t>
            </a:r>
            <a:endParaRPr sz="784">
              <a:latin typeface="Arial MT"/>
              <a:cs typeface="Arial MT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291673" y="1595496"/>
          <a:ext cx="1638733" cy="3313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6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5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2442">
                <a:tc>
                  <a:txBody>
                    <a:bodyPr/>
                    <a:lstStyle/>
                    <a:p>
                      <a:pPr marR="22225" algn="ctr">
                        <a:lnSpc>
                          <a:spcPts val="1325"/>
                        </a:lnSpc>
                      </a:pPr>
                      <a:r>
                        <a:rPr sz="800" spc="-50" dirty="0">
                          <a:solidFill>
                            <a:srgbClr val="FF0000"/>
                          </a:solidFill>
                          <a:latin typeface="Arial MT"/>
                          <a:cs typeface="Arial MT"/>
                        </a:rPr>
                        <a:t>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325"/>
                        </a:lnSpc>
                      </a:pPr>
                      <a:r>
                        <a:rPr sz="800" spc="-50" dirty="0">
                          <a:solidFill>
                            <a:srgbClr val="FF7575"/>
                          </a:solidFill>
                          <a:latin typeface="Arial MT"/>
                          <a:cs typeface="Arial MT"/>
                        </a:rPr>
                        <a:t>=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400" algn="ctr">
                        <a:lnSpc>
                          <a:spcPts val="1325"/>
                        </a:lnSpc>
                      </a:pPr>
                      <a:r>
                        <a:rPr sz="800" dirty="0">
                          <a:solidFill>
                            <a:srgbClr val="FF0000"/>
                          </a:solidFill>
                          <a:latin typeface="Arial MT"/>
                          <a:cs typeface="Arial MT"/>
                        </a:rPr>
                        <a:t>1/</a:t>
                      </a:r>
                      <a:r>
                        <a:rPr sz="800" spc="335" dirty="0">
                          <a:solidFill>
                            <a:srgbClr val="FF000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FF0000"/>
                          </a:solidFill>
                          <a:latin typeface="Arial MT"/>
                          <a:cs typeface="Arial MT"/>
                        </a:rPr>
                        <a:t>{1</a:t>
                      </a:r>
                      <a:r>
                        <a:rPr sz="800" spc="350" dirty="0">
                          <a:solidFill>
                            <a:srgbClr val="FF000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FF0000"/>
                          </a:solidFill>
                          <a:latin typeface="Arial MT"/>
                          <a:cs typeface="Arial MT"/>
                        </a:rPr>
                        <a:t>+</a:t>
                      </a:r>
                      <a:r>
                        <a:rPr sz="800" spc="260" dirty="0">
                          <a:solidFill>
                            <a:srgbClr val="FF000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120" dirty="0">
                          <a:solidFill>
                            <a:srgbClr val="FF0000"/>
                          </a:solidFill>
                          <a:latin typeface="Arial MT"/>
                          <a:cs typeface="Arial MT"/>
                        </a:rPr>
                        <a:t>exp(-</a:t>
                      </a:r>
                      <a:r>
                        <a:rPr sz="800" spc="170" dirty="0">
                          <a:solidFill>
                            <a:srgbClr val="FF000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75" dirty="0">
                          <a:solidFill>
                            <a:srgbClr val="FF0000"/>
                          </a:solidFill>
                          <a:latin typeface="Arial MT"/>
                          <a:cs typeface="Arial MT"/>
                        </a:rPr>
                        <a:t>x))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325"/>
                        </a:lnSpc>
                      </a:pPr>
                      <a:r>
                        <a:rPr sz="800" spc="-10" dirty="0">
                          <a:solidFill>
                            <a:srgbClr val="830808"/>
                          </a:solidFill>
                          <a:latin typeface="Arial MT"/>
                          <a:cs typeface="Arial MT"/>
                        </a:rPr>
                        <a:t>where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67">
                <a:tc>
                  <a:txBody>
                    <a:bodyPr/>
                    <a:lstStyle/>
                    <a:p>
                      <a:pPr marR="13970" algn="ctr">
                        <a:lnSpc>
                          <a:spcPts val="1475"/>
                        </a:lnSpc>
                        <a:spcBef>
                          <a:spcPts val="180"/>
                        </a:spcBef>
                      </a:pPr>
                      <a:r>
                        <a:rPr sz="900" spc="-50" dirty="0">
                          <a:solidFill>
                            <a:srgbClr val="FF0000"/>
                          </a:solidFill>
                          <a:latin typeface="Arial MT"/>
                          <a:cs typeface="Arial MT"/>
                        </a:rPr>
                        <a:t>x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558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ts val="1475"/>
                        </a:lnSpc>
                        <a:spcBef>
                          <a:spcPts val="180"/>
                        </a:spcBef>
                      </a:pPr>
                      <a:r>
                        <a:rPr sz="900" dirty="0">
                          <a:solidFill>
                            <a:srgbClr val="FF0000"/>
                          </a:solidFill>
                          <a:latin typeface="Arial MT"/>
                          <a:cs typeface="Arial MT"/>
                        </a:rPr>
                        <a:t>ai</a:t>
                      </a:r>
                      <a:r>
                        <a:rPr sz="900" spc="95" dirty="0">
                          <a:solidFill>
                            <a:srgbClr val="FF000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55" dirty="0">
                          <a:solidFill>
                            <a:srgbClr val="FF0000"/>
                          </a:solidFill>
                          <a:latin typeface="Arial MT"/>
                          <a:cs typeface="Arial MT"/>
                        </a:rPr>
                        <a:t>wi</a:t>
                      </a:r>
                      <a:r>
                        <a:rPr sz="900" spc="430" dirty="0">
                          <a:solidFill>
                            <a:srgbClr val="FF000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dirty="0">
                          <a:solidFill>
                            <a:srgbClr val="FF1111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900" spc="55" dirty="0">
                          <a:solidFill>
                            <a:srgbClr val="FF111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00" spc="-50" dirty="0">
                          <a:solidFill>
                            <a:srgbClr val="FF0000"/>
                          </a:solidFill>
                          <a:latin typeface="Arial MT"/>
                          <a:cs typeface="Arial MT"/>
                        </a:rPr>
                        <a:t>q</a:t>
                      </a:r>
                      <a:endParaRPr sz="900">
                        <a:latin typeface="Arial MT"/>
                        <a:cs typeface="Arial MT"/>
                      </a:endParaRPr>
                    </a:p>
                  </a:txBody>
                  <a:tcPr marL="0" marR="0" marT="1558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174270" y="1922982"/>
            <a:ext cx="3730336" cy="1437124"/>
          </a:xfrm>
          <a:prstGeom prst="rect">
            <a:avLst/>
          </a:prstGeom>
        </p:spPr>
        <p:txBody>
          <a:bodyPr vert="horz" wrap="square" lIns="0" tIns="14287" rIns="0" bIns="0" rtlCol="0">
            <a:spAutoFit/>
          </a:bodyPr>
          <a:lstStyle/>
          <a:p>
            <a:pPr marL="159756" marR="1820525" indent="-433">
              <a:lnSpc>
                <a:spcPct val="139200"/>
              </a:lnSpc>
              <a:spcBef>
                <a:spcPts val="112"/>
              </a:spcBef>
              <a:tabLst>
                <a:tab pos="385319" algn="l"/>
              </a:tabLst>
            </a:pPr>
            <a:r>
              <a:rPr sz="886" spc="-34" dirty="0">
                <a:solidFill>
                  <a:srgbClr val="FF0000"/>
                </a:solidFill>
                <a:latin typeface="Arial MT"/>
                <a:cs typeface="Arial MT"/>
              </a:rPr>
              <a:t>a</a:t>
            </a:r>
            <a:r>
              <a:rPr sz="886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886" spc="-222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B87272"/>
                </a:solidFill>
                <a:latin typeface="Arial MT"/>
                <a:cs typeface="Arial MT"/>
              </a:rPr>
              <a:t>is</a:t>
            </a:r>
            <a:r>
              <a:rPr sz="886" spc="24" dirty="0">
                <a:solidFill>
                  <a:srgbClr val="B87272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9C3A3A"/>
                </a:solidFill>
                <a:latin typeface="Arial MT"/>
                <a:cs typeface="Arial MT"/>
              </a:rPr>
              <a:t>the</a:t>
            </a:r>
            <a:r>
              <a:rPr sz="886" spc="-10" dirty="0">
                <a:solidFill>
                  <a:srgbClr val="9C3A3A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B56D6D"/>
                </a:solidFill>
                <a:latin typeface="Arial MT"/>
                <a:cs typeface="Arial MT"/>
              </a:rPr>
              <a:t>activation</a:t>
            </a:r>
            <a:r>
              <a:rPr sz="886" spc="72" dirty="0">
                <a:solidFill>
                  <a:srgbClr val="B56D6D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B16262"/>
                </a:solidFill>
                <a:latin typeface="Arial MT"/>
                <a:cs typeface="Arial MT"/>
              </a:rPr>
              <a:t>for</a:t>
            </a:r>
            <a:r>
              <a:rPr sz="886" spc="-14" dirty="0">
                <a:solidFill>
                  <a:srgbClr val="B16262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B56969"/>
                </a:solidFill>
                <a:latin typeface="Arial MT"/>
                <a:cs typeface="Arial MT"/>
              </a:rPr>
              <a:t>the </a:t>
            </a:r>
            <a:r>
              <a:rPr sz="886" spc="-17" dirty="0">
                <a:solidFill>
                  <a:srgbClr val="972D2D"/>
                </a:solidFill>
                <a:latin typeface="Arial MT"/>
                <a:cs typeface="Arial MT"/>
              </a:rPr>
              <a:t>neuron </a:t>
            </a:r>
            <a:r>
              <a:rPr sz="818" spc="-17" dirty="0">
                <a:solidFill>
                  <a:srgbClr val="FF0000"/>
                </a:solidFill>
                <a:latin typeface="Arial MT"/>
                <a:cs typeface="Arial MT"/>
              </a:rPr>
              <a:t>ai</a:t>
            </a:r>
            <a:r>
              <a:rPr sz="818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818" spc="-19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B87272"/>
                </a:solidFill>
                <a:latin typeface="Arial MT"/>
                <a:cs typeface="Arial MT"/>
              </a:rPr>
              <a:t>is</a:t>
            </a:r>
            <a:r>
              <a:rPr sz="818" spc="89" dirty="0">
                <a:solidFill>
                  <a:srgbClr val="B87272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9C3838"/>
                </a:solidFill>
                <a:latin typeface="Arial MT"/>
                <a:cs typeface="Arial MT"/>
              </a:rPr>
              <a:t>the</a:t>
            </a:r>
            <a:r>
              <a:rPr sz="818" spc="228" dirty="0">
                <a:solidFill>
                  <a:srgbClr val="9C3838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AE5B5B"/>
                </a:solidFill>
                <a:latin typeface="Arial MT"/>
                <a:cs typeface="Arial MT"/>
              </a:rPr>
              <a:t>activation</a:t>
            </a:r>
            <a:r>
              <a:rPr sz="818" spc="232" dirty="0">
                <a:solidFill>
                  <a:srgbClr val="AE5B5B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BA7777"/>
                </a:solidFill>
                <a:latin typeface="Arial MT"/>
                <a:cs typeface="Arial MT"/>
              </a:rPr>
              <a:t>for</a:t>
            </a:r>
            <a:r>
              <a:rPr sz="818" spc="187" dirty="0">
                <a:solidFill>
                  <a:srgbClr val="BA7777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BA7575"/>
                </a:solidFill>
                <a:latin typeface="Arial MT"/>
                <a:cs typeface="Arial MT"/>
              </a:rPr>
              <a:t>neuron</a:t>
            </a:r>
            <a:r>
              <a:rPr sz="818" spc="102" dirty="0">
                <a:solidFill>
                  <a:srgbClr val="BA7575"/>
                </a:solidFill>
                <a:latin typeface="Arial MT"/>
                <a:cs typeface="Arial MT"/>
              </a:rPr>
              <a:t> </a:t>
            </a:r>
            <a:r>
              <a:rPr sz="818" spc="-7" dirty="0">
                <a:solidFill>
                  <a:srgbClr val="FF0000"/>
                </a:solidFill>
                <a:latin typeface="Arial MT"/>
                <a:cs typeface="Arial MT"/>
              </a:rPr>
              <a:t>I</a:t>
            </a:r>
            <a:r>
              <a:rPr sz="818" spc="341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52" spc="-17" dirty="0">
                <a:solidFill>
                  <a:srgbClr val="FF0000"/>
                </a:solidFill>
                <a:latin typeface="Arial MT"/>
                <a:cs typeface="Arial MT"/>
              </a:rPr>
              <a:t>wi</a:t>
            </a:r>
            <a:r>
              <a:rPr sz="852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852" dirty="0">
                <a:solidFill>
                  <a:srgbClr val="B87272"/>
                </a:solidFill>
                <a:latin typeface="Arial MT"/>
                <a:cs typeface="Arial MT"/>
              </a:rPr>
              <a:t>is</a:t>
            </a:r>
            <a:r>
              <a:rPr sz="852" spc="72" dirty="0">
                <a:solidFill>
                  <a:srgbClr val="B87272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9C3A3A"/>
                </a:solidFill>
                <a:latin typeface="Arial MT"/>
                <a:cs typeface="Arial MT"/>
              </a:rPr>
              <a:t>the</a:t>
            </a:r>
            <a:r>
              <a:rPr sz="852" spc="61" dirty="0">
                <a:solidFill>
                  <a:srgbClr val="9C3A3A"/>
                </a:solidFill>
                <a:latin typeface="Arial MT"/>
                <a:cs typeface="Arial MT"/>
              </a:rPr>
              <a:t> </a:t>
            </a:r>
            <a:r>
              <a:rPr sz="852" spc="-20" dirty="0">
                <a:solidFill>
                  <a:srgbClr val="800000"/>
                </a:solidFill>
                <a:latin typeface="Arial MT"/>
                <a:cs typeface="Arial MT"/>
              </a:rPr>
              <a:t>weig</a:t>
            </a:r>
            <a:r>
              <a:rPr sz="852" spc="-160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852" spc="-17" dirty="0">
                <a:solidFill>
                  <a:srgbClr val="B16262"/>
                </a:solidFill>
                <a:latin typeface="Arial MT"/>
                <a:cs typeface="Arial MT"/>
              </a:rPr>
              <a:t>ht</a:t>
            </a:r>
            <a:endParaRPr sz="852">
              <a:latin typeface="Arial MT"/>
              <a:cs typeface="Arial MT"/>
            </a:endParaRPr>
          </a:p>
          <a:p>
            <a:pPr marL="158457">
              <a:spcBef>
                <a:spcPts val="368"/>
              </a:spcBef>
              <a:tabLst>
                <a:tab pos="388783" algn="l"/>
              </a:tabLst>
            </a:pPr>
            <a:r>
              <a:rPr sz="886" spc="-34" dirty="0">
                <a:solidFill>
                  <a:srgbClr val="FF0000"/>
                </a:solidFill>
                <a:latin typeface="Arial MT"/>
                <a:cs typeface="Arial MT"/>
              </a:rPr>
              <a:t>Q</a:t>
            </a:r>
            <a:r>
              <a:rPr sz="886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886" dirty="0">
                <a:solidFill>
                  <a:srgbClr val="B87272"/>
                </a:solidFill>
                <a:latin typeface="Arial MT"/>
                <a:cs typeface="Arial MT"/>
              </a:rPr>
              <a:t>is </a:t>
            </a:r>
            <a:r>
              <a:rPr sz="886" dirty="0">
                <a:solidFill>
                  <a:srgbClr val="9C3838"/>
                </a:solidFill>
                <a:latin typeface="Arial MT"/>
                <a:cs typeface="Arial MT"/>
              </a:rPr>
              <a:t>the</a:t>
            </a:r>
            <a:r>
              <a:rPr sz="886" spc="-24" dirty="0">
                <a:solidFill>
                  <a:srgbClr val="9C3838"/>
                </a:solidFill>
                <a:latin typeface="Arial MT"/>
                <a:cs typeface="Arial MT"/>
              </a:rPr>
              <a:t> </a:t>
            </a:r>
            <a:r>
              <a:rPr sz="886" spc="-7" dirty="0">
                <a:solidFill>
                  <a:srgbClr val="AF5E5E"/>
                </a:solidFill>
                <a:latin typeface="Arial MT"/>
                <a:cs typeface="Arial MT"/>
              </a:rPr>
              <a:t>threshold</a:t>
            </a:r>
            <a:r>
              <a:rPr sz="886" spc="68" dirty="0">
                <a:solidFill>
                  <a:srgbClr val="AF5E5E"/>
                </a:solidFill>
                <a:latin typeface="Arial MT"/>
                <a:cs typeface="Arial MT"/>
              </a:rPr>
              <a:t> </a:t>
            </a:r>
            <a:r>
              <a:rPr sz="886" spc="-7" dirty="0">
                <a:solidFill>
                  <a:srgbClr val="A74F4F"/>
                </a:solidFill>
                <a:latin typeface="Arial MT"/>
                <a:cs typeface="Arial MT"/>
              </a:rPr>
              <a:t>subtracted</a:t>
            </a:r>
            <a:endParaRPr sz="886">
              <a:latin typeface="Arial MT"/>
              <a:cs typeface="Arial MT"/>
            </a:endParaRPr>
          </a:p>
          <a:p>
            <a:pPr>
              <a:spcBef>
                <a:spcPts val="95"/>
              </a:spcBef>
            </a:pPr>
            <a:endParaRPr sz="886">
              <a:latin typeface="Arial MT"/>
              <a:cs typeface="Arial MT"/>
            </a:endParaRPr>
          </a:p>
          <a:p>
            <a:pPr marL="148932" indent="-140274">
              <a:spcBef>
                <a:spcPts val="3"/>
              </a:spcBef>
              <a:buChar char="•"/>
              <a:tabLst>
                <a:tab pos="148932" algn="l"/>
              </a:tabLst>
            </a:pPr>
            <a:r>
              <a:rPr sz="784" spc="78" dirty="0">
                <a:solidFill>
                  <a:srgbClr val="000080"/>
                </a:solidFill>
                <a:latin typeface="Arial MT"/>
                <a:cs typeface="Arial MT"/>
              </a:rPr>
              <a:t>Activation</a:t>
            </a:r>
            <a:r>
              <a:rPr sz="784" spc="164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84" spc="72" dirty="0">
                <a:solidFill>
                  <a:srgbClr val="000080"/>
                </a:solidFill>
                <a:latin typeface="Arial MT"/>
                <a:cs typeface="Arial MT"/>
              </a:rPr>
              <a:t>Function</a:t>
            </a:r>
            <a:endParaRPr sz="784">
              <a:latin typeface="Arial MT"/>
              <a:cs typeface="Arial MT"/>
            </a:endParaRPr>
          </a:p>
          <a:p>
            <a:pPr>
              <a:spcBef>
                <a:spcPts val="3"/>
              </a:spcBef>
            </a:pPr>
            <a:endParaRPr sz="784">
              <a:latin typeface="Arial MT"/>
              <a:cs typeface="Arial MT"/>
            </a:endParaRPr>
          </a:p>
          <a:p>
            <a:pPr marL="142871">
              <a:spcBef>
                <a:spcPts val="3"/>
              </a:spcBef>
            </a:pPr>
            <a:r>
              <a:rPr sz="784" dirty="0">
                <a:solidFill>
                  <a:srgbClr val="010180"/>
                </a:solidFill>
                <a:latin typeface="Arial MT"/>
                <a:cs typeface="Arial MT"/>
              </a:rPr>
              <a:t>An</a:t>
            </a:r>
            <a:r>
              <a:rPr sz="784" spc="99" dirty="0">
                <a:solidFill>
                  <a:srgbClr val="010180"/>
                </a:solidFill>
                <a:latin typeface="Arial MT"/>
                <a:cs typeface="Arial MT"/>
              </a:rPr>
              <a:t>  </a:t>
            </a:r>
            <a:r>
              <a:rPr sz="784" spc="34" dirty="0">
                <a:solidFill>
                  <a:srgbClr val="000080"/>
                </a:solidFill>
                <a:latin typeface="Arial MT"/>
                <a:cs typeface="Arial MT"/>
              </a:rPr>
              <a:t>activation</a:t>
            </a:r>
            <a:r>
              <a:rPr sz="784" spc="116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784" spc="41" dirty="0">
                <a:solidFill>
                  <a:srgbClr val="2D2D97"/>
                </a:solidFill>
                <a:latin typeface="Arial MT"/>
                <a:cs typeface="Arial MT"/>
              </a:rPr>
              <a:t>function</a:t>
            </a:r>
            <a:r>
              <a:rPr sz="784" spc="95" dirty="0">
                <a:solidFill>
                  <a:srgbClr val="2D2D97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FF0000"/>
                </a:solidFill>
                <a:latin typeface="Arial MT"/>
                <a:cs typeface="Arial MT"/>
              </a:rPr>
              <a:t>f</a:t>
            </a:r>
            <a:r>
              <a:rPr sz="784" spc="119" dirty="0">
                <a:solidFill>
                  <a:srgbClr val="FF0000"/>
                </a:solidFill>
                <a:latin typeface="Arial MT"/>
                <a:cs typeface="Arial MT"/>
              </a:rPr>
              <a:t>  </a:t>
            </a:r>
            <a:r>
              <a:rPr sz="784" spc="37" dirty="0">
                <a:solidFill>
                  <a:srgbClr val="6262B1"/>
                </a:solidFill>
                <a:latin typeface="Arial MT"/>
                <a:cs typeface="Arial MT"/>
              </a:rPr>
              <a:t>performs</a:t>
            </a:r>
            <a:r>
              <a:rPr sz="784" spc="99" dirty="0">
                <a:solidFill>
                  <a:srgbClr val="6262B1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000080"/>
                </a:solidFill>
                <a:latin typeface="Arial MT"/>
                <a:cs typeface="Arial MT"/>
              </a:rPr>
              <a:t>a</a:t>
            </a:r>
            <a:r>
              <a:rPr sz="784" spc="133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784" spc="34" dirty="0">
                <a:solidFill>
                  <a:srgbClr val="4646A3"/>
                </a:solidFill>
                <a:latin typeface="Arial MT"/>
                <a:cs typeface="Arial MT"/>
              </a:rPr>
              <a:t>mathematical</a:t>
            </a:r>
            <a:r>
              <a:rPr sz="784" spc="147" dirty="0">
                <a:solidFill>
                  <a:srgbClr val="4646A3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7070B8"/>
                </a:solidFill>
                <a:latin typeface="Arial MT"/>
                <a:cs typeface="Arial MT"/>
              </a:rPr>
              <a:t>operation</a:t>
            </a:r>
            <a:r>
              <a:rPr sz="784" spc="112" dirty="0">
                <a:solidFill>
                  <a:srgbClr val="7070B8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5757AC"/>
                </a:solidFill>
                <a:latin typeface="Arial MT"/>
                <a:cs typeface="Arial MT"/>
              </a:rPr>
              <a:t>on</a:t>
            </a:r>
            <a:r>
              <a:rPr sz="784" spc="75" dirty="0">
                <a:solidFill>
                  <a:srgbClr val="5757AC"/>
                </a:solidFill>
                <a:latin typeface="Arial MT"/>
                <a:cs typeface="Arial MT"/>
              </a:rPr>
              <a:t>  </a:t>
            </a:r>
            <a:r>
              <a:rPr sz="784" spc="-17" dirty="0">
                <a:solidFill>
                  <a:srgbClr val="2F2F97"/>
                </a:solidFill>
                <a:latin typeface="Arial MT"/>
                <a:cs typeface="Arial MT"/>
              </a:rPr>
              <a:t>the</a:t>
            </a:r>
            <a:endParaRPr sz="784">
              <a:latin typeface="Arial MT"/>
              <a:cs typeface="Arial MT"/>
            </a:endParaRPr>
          </a:p>
          <a:p>
            <a:pPr marL="145469">
              <a:spcBef>
                <a:spcPts val="447"/>
              </a:spcBef>
            </a:pPr>
            <a:r>
              <a:rPr sz="818" dirty="0">
                <a:solidFill>
                  <a:srgbClr val="8383C1"/>
                </a:solidFill>
                <a:latin typeface="Arial MT"/>
                <a:cs typeface="Arial MT"/>
              </a:rPr>
              <a:t>signal</a:t>
            </a:r>
            <a:r>
              <a:rPr sz="818" spc="150" dirty="0">
                <a:solidFill>
                  <a:srgbClr val="8383C1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34349A"/>
                </a:solidFill>
                <a:latin typeface="Arial MT"/>
                <a:cs typeface="Arial MT"/>
              </a:rPr>
              <a:t>output,</a:t>
            </a:r>
            <a:r>
              <a:rPr sz="818" spc="153" dirty="0">
                <a:solidFill>
                  <a:srgbClr val="34349A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16168A"/>
                </a:solidFill>
                <a:latin typeface="Arial MT"/>
                <a:cs typeface="Arial MT"/>
              </a:rPr>
              <a:t>The</a:t>
            </a:r>
            <a:r>
              <a:rPr sz="818" spc="181" dirty="0">
                <a:solidFill>
                  <a:srgbClr val="16168A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34349A"/>
                </a:solidFill>
                <a:latin typeface="Arial MT"/>
                <a:cs typeface="Arial MT"/>
              </a:rPr>
              <a:t>most</a:t>
            </a:r>
            <a:r>
              <a:rPr sz="818" spc="201" dirty="0">
                <a:solidFill>
                  <a:srgbClr val="34349A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3F3FA0"/>
                </a:solidFill>
                <a:latin typeface="Arial MT"/>
                <a:cs typeface="Arial MT"/>
              </a:rPr>
              <a:t>common</a:t>
            </a:r>
            <a:r>
              <a:rPr sz="818" spc="160" dirty="0">
                <a:solidFill>
                  <a:srgbClr val="3F3FA0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111189"/>
                </a:solidFill>
                <a:latin typeface="Arial MT"/>
                <a:cs typeface="Arial MT"/>
              </a:rPr>
              <a:t>activation</a:t>
            </a:r>
            <a:r>
              <a:rPr sz="818" spc="252" dirty="0">
                <a:solidFill>
                  <a:srgbClr val="111189"/>
                </a:solidFill>
                <a:latin typeface="Arial MT"/>
                <a:cs typeface="Arial MT"/>
              </a:rPr>
              <a:t> </a:t>
            </a:r>
            <a:r>
              <a:rPr sz="1227" baseline="2314" dirty="0">
                <a:solidFill>
                  <a:srgbClr val="282893"/>
                </a:solidFill>
                <a:latin typeface="Arial MT"/>
                <a:cs typeface="Arial MT"/>
              </a:rPr>
              <a:t>f</a:t>
            </a:r>
            <a:r>
              <a:rPr sz="818" dirty="0">
                <a:solidFill>
                  <a:srgbClr val="282893"/>
                </a:solidFill>
                <a:latin typeface="Arial MT"/>
                <a:cs typeface="Arial MT"/>
              </a:rPr>
              <a:t>unctions</a:t>
            </a:r>
            <a:r>
              <a:rPr sz="818" spc="78" dirty="0">
                <a:solidFill>
                  <a:srgbClr val="282893"/>
                </a:solidFill>
                <a:latin typeface="Arial MT"/>
                <a:cs typeface="Arial MT"/>
              </a:rPr>
              <a:t>  </a:t>
            </a:r>
            <a:r>
              <a:rPr sz="818" spc="-14" dirty="0">
                <a:solidFill>
                  <a:srgbClr val="36369A"/>
                </a:solidFill>
                <a:latin typeface="Arial MT"/>
                <a:cs typeface="Arial MT"/>
              </a:rPr>
              <a:t>are:</a:t>
            </a:r>
            <a:endParaRPr sz="818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75036" y="3416184"/>
            <a:ext cx="1465118" cy="545295"/>
          </a:xfrm>
          <a:prstGeom prst="rect">
            <a:avLst/>
          </a:prstGeom>
        </p:spPr>
        <p:txBody>
          <a:bodyPr vert="horz" wrap="square" lIns="0" tIns="54119" rIns="0" bIns="0" rtlCol="0">
            <a:spAutoFit/>
          </a:bodyPr>
          <a:lstStyle/>
          <a:p>
            <a:pPr marL="93083">
              <a:spcBef>
                <a:spcPts val="426"/>
              </a:spcBef>
            </a:pPr>
            <a:r>
              <a:rPr sz="818" spc="51" dirty="0">
                <a:solidFill>
                  <a:srgbClr val="AA5454"/>
                </a:solidFill>
                <a:latin typeface="Calibri"/>
                <a:cs typeface="Calibri"/>
              </a:rPr>
              <a:t>Linear</a:t>
            </a:r>
            <a:r>
              <a:rPr sz="818" spc="112" dirty="0">
                <a:solidFill>
                  <a:srgbClr val="AA5454"/>
                </a:solidFill>
                <a:latin typeface="Calibri"/>
                <a:cs typeface="Calibri"/>
              </a:rPr>
              <a:t> </a:t>
            </a:r>
            <a:r>
              <a:rPr sz="818" spc="27" dirty="0">
                <a:solidFill>
                  <a:srgbClr val="AF6060"/>
                </a:solidFill>
                <a:latin typeface="Calibri"/>
                <a:cs typeface="Calibri"/>
              </a:rPr>
              <a:t>Function,</a:t>
            </a:r>
            <a:endParaRPr sz="818">
              <a:latin typeface="Calibri"/>
              <a:cs typeface="Calibri"/>
            </a:endParaRPr>
          </a:p>
          <a:p>
            <a:pPr marL="93083" indent="-84424">
              <a:spcBef>
                <a:spcPts val="392"/>
              </a:spcBef>
              <a:buClr>
                <a:srgbClr val="850A0A"/>
              </a:buClr>
              <a:buChar char="-"/>
              <a:tabLst>
                <a:tab pos="93083" algn="l"/>
              </a:tabLst>
            </a:pPr>
            <a:r>
              <a:rPr sz="886" dirty="0">
                <a:solidFill>
                  <a:srgbClr val="BC7979"/>
                </a:solidFill>
                <a:latin typeface="Calibri"/>
                <a:cs typeface="Calibri"/>
              </a:rPr>
              <a:t>Piecewise</a:t>
            </a:r>
            <a:r>
              <a:rPr sz="886" spc="170" dirty="0">
                <a:solidFill>
                  <a:srgbClr val="BC7979"/>
                </a:solidFill>
                <a:latin typeface="Calibri"/>
                <a:cs typeface="Calibri"/>
              </a:rPr>
              <a:t> </a:t>
            </a:r>
            <a:r>
              <a:rPr sz="886" dirty="0">
                <a:solidFill>
                  <a:srgbClr val="A54949"/>
                </a:solidFill>
                <a:latin typeface="Calibri"/>
                <a:cs typeface="Calibri"/>
              </a:rPr>
              <a:t>Linear</a:t>
            </a:r>
            <a:r>
              <a:rPr sz="886" spc="194" dirty="0">
                <a:solidFill>
                  <a:srgbClr val="A54949"/>
                </a:solidFill>
                <a:latin typeface="Calibri"/>
                <a:cs typeface="Calibri"/>
              </a:rPr>
              <a:t> </a:t>
            </a:r>
            <a:r>
              <a:rPr sz="886" spc="-7" dirty="0">
                <a:solidFill>
                  <a:srgbClr val="A34646"/>
                </a:solidFill>
                <a:latin typeface="Calibri"/>
                <a:cs typeface="Calibri"/>
              </a:rPr>
              <a:t>runction,</a:t>
            </a:r>
            <a:endParaRPr sz="886">
              <a:latin typeface="Calibri"/>
              <a:cs typeface="Calibri"/>
            </a:endParaRPr>
          </a:p>
          <a:p>
            <a:pPr marL="94815" indent="-86155">
              <a:spcBef>
                <a:spcPts val="395"/>
              </a:spcBef>
              <a:buClr>
                <a:srgbClr val="B87272"/>
              </a:buClr>
              <a:buChar char="-"/>
              <a:tabLst>
                <a:tab pos="94815" algn="l"/>
              </a:tabLst>
            </a:pPr>
            <a:r>
              <a:rPr sz="818" spc="55" dirty="0">
                <a:solidFill>
                  <a:srgbClr val="870E0E"/>
                </a:solidFill>
                <a:latin typeface="Calibri"/>
                <a:cs typeface="Calibri"/>
              </a:rPr>
              <a:t>Tangent</a:t>
            </a:r>
            <a:r>
              <a:rPr sz="818" spc="133" dirty="0">
                <a:solidFill>
                  <a:srgbClr val="870E0E"/>
                </a:solidFill>
                <a:latin typeface="Calibri"/>
                <a:cs typeface="Calibri"/>
              </a:rPr>
              <a:t> </a:t>
            </a:r>
            <a:r>
              <a:rPr sz="818" spc="37" dirty="0">
                <a:solidFill>
                  <a:srgbClr val="B16262"/>
                </a:solidFill>
                <a:latin typeface="Calibri"/>
                <a:cs typeface="Calibri"/>
              </a:rPr>
              <a:t>hyperbolic</a:t>
            </a:r>
            <a:r>
              <a:rPr sz="818" spc="143" dirty="0">
                <a:solidFill>
                  <a:srgbClr val="B16262"/>
                </a:solidFill>
                <a:latin typeface="Calibri"/>
                <a:cs typeface="Calibri"/>
              </a:rPr>
              <a:t> </a:t>
            </a:r>
            <a:r>
              <a:rPr sz="818" spc="-7" dirty="0">
                <a:solidFill>
                  <a:srgbClr val="BA7777"/>
                </a:solidFill>
                <a:latin typeface="Calibri"/>
                <a:cs typeface="Calibri"/>
              </a:rPr>
              <a:t>function</a:t>
            </a:r>
            <a:endParaRPr sz="818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70832" y="3416184"/>
            <a:ext cx="1611457" cy="368131"/>
          </a:xfrm>
          <a:prstGeom prst="rect">
            <a:avLst/>
          </a:prstGeom>
        </p:spPr>
        <p:txBody>
          <a:bodyPr vert="horz" wrap="square" lIns="0" tIns="54119" rIns="0" bIns="0" rtlCol="0">
            <a:spAutoFit/>
          </a:bodyPr>
          <a:lstStyle/>
          <a:p>
            <a:pPr marL="94382">
              <a:spcBef>
                <a:spcPts val="426"/>
              </a:spcBef>
            </a:pPr>
            <a:r>
              <a:rPr sz="818" spc="44" dirty="0">
                <a:solidFill>
                  <a:srgbClr val="870E0E"/>
                </a:solidFill>
                <a:latin typeface="Calibri"/>
                <a:cs typeface="Calibri"/>
              </a:rPr>
              <a:t>Threshold</a:t>
            </a:r>
            <a:r>
              <a:rPr sz="818" spc="164" dirty="0">
                <a:solidFill>
                  <a:srgbClr val="870E0E"/>
                </a:solidFill>
                <a:latin typeface="Calibri"/>
                <a:cs typeface="Calibri"/>
              </a:rPr>
              <a:t> </a:t>
            </a:r>
            <a:r>
              <a:rPr sz="818" spc="27" dirty="0">
                <a:solidFill>
                  <a:srgbClr val="AF6060"/>
                </a:solidFill>
                <a:latin typeface="Calibri"/>
                <a:cs typeface="Calibri"/>
              </a:rPr>
              <a:t>Function,</a:t>
            </a:r>
            <a:endParaRPr sz="818">
              <a:latin typeface="Calibri"/>
              <a:cs typeface="Calibri"/>
            </a:endParaRPr>
          </a:p>
          <a:p>
            <a:pPr marL="8659">
              <a:spcBef>
                <a:spcPts val="392"/>
              </a:spcBef>
            </a:pPr>
            <a:r>
              <a:rPr sz="886" dirty="0">
                <a:solidFill>
                  <a:srgbClr val="AC5959"/>
                </a:solidFill>
                <a:latin typeface="Calibri"/>
                <a:cs typeface="Calibri"/>
              </a:rPr>
              <a:t>-</a:t>
            </a:r>
            <a:r>
              <a:rPr sz="886" spc="337" dirty="0">
                <a:solidFill>
                  <a:srgbClr val="AC5959"/>
                </a:solidFill>
                <a:latin typeface="Calibri"/>
                <a:cs typeface="Calibri"/>
              </a:rPr>
              <a:t> </a:t>
            </a:r>
            <a:r>
              <a:rPr sz="886" dirty="0">
                <a:solidFill>
                  <a:srgbClr val="B56B6B"/>
                </a:solidFill>
                <a:latin typeface="Calibri"/>
                <a:cs typeface="Calibri"/>
              </a:rPr>
              <a:t>Sig</a:t>
            </a:r>
            <a:r>
              <a:rPr sz="886" spc="-109" dirty="0">
                <a:solidFill>
                  <a:srgbClr val="B56B6B"/>
                </a:solidFill>
                <a:latin typeface="Calibri"/>
                <a:cs typeface="Calibri"/>
              </a:rPr>
              <a:t> </a:t>
            </a:r>
            <a:r>
              <a:rPr sz="886" dirty="0">
                <a:solidFill>
                  <a:srgbClr val="BA7575"/>
                </a:solidFill>
                <a:latin typeface="Calibri"/>
                <a:cs typeface="Calibri"/>
              </a:rPr>
              <a:t>moidal</a:t>
            </a:r>
            <a:r>
              <a:rPr sz="886" spc="173" dirty="0">
                <a:solidFill>
                  <a:srgbClr val="BA7575"/>
                </a:solidFill>
                <a:latin typeface="Calibri"/>
                <a:cs typeface="Calibri"/>
              </a:rPr>
              <a:t> </a:t>
            </a:r>
            <a:r>
              <a:rPr sz="886" dirty="0">
                <a:solidFill>
                  <a:srgbClr val="CDCDCD"/>
                </a:solidFill>
                <a:latin typeface="Calibri"/>
                <a:cs typeface="Calibri"/>
              </a:rPr>
              <a:t>(S</a:t>
            </a:r>
            <a:r>
              <a:rPr sz="886" spc="245" dirty="0">
                <a:solidFill>
                  <a:srgbClr val="CDCDCD"/>
                </a:solidFill>
                <a:latin typeface="Calibri"/>
                <a:cs typeface="Calibri"/>
              </a:rPr>
              <a:t> </a:t>
            </a:r>
            <a:r>
              <a:rPr sz="886" dirty="0">
                <a:solidFill>
                  <a:srgbClr val="AA5656"/>
                </a:solidFill>
                <a:latin typeface="Calibri"/>
                <a:cs typeface="Calibri"/>
              </a:rPr>
              <a:t>shaped)</a:t>
            </a:r>
            <a:r>
              <a:rPr sz="886" spc="235" dirty="0">
                <a:solidFill>
                  <a:srgbClr val="AA5656"/>
                </a:solidFill>
                <a:latin typeface="Calibri"/>
                <a:cs typeface="Calibri"/>
              </a:rPr>
              <a:t> </a:t>
            </a:r>
            <a:r>
              <a:rPr sz="886" spc="-7" dirty="0">
                <a:solidFill>
                  <a:srgbClr val="B16262"/>
                </a:solidFill>
                <a:latin typeface="Calibri"/>
                <a:cs typeface="Calibri"/>
              </a:rPr>
              <a:t>function,</a:t>
            </a:r>
            <a:endParaRPr sz="886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05982" y="4024640"/>
            <a:ext cx="3609542" cy="363416"/>
          </a:xfrm>
          <a:prstGeom prst="rect">
            <a:avLst/>
          </a:prstGeom>
        </p:spPr>
        <p:txBody>
          <a:bodyPr vert="horz" wrap="square" lIns="0" tIns="64943" rIns="0" bIns="0" rtlCol="0">
            <a:spAutoFit/>
          </a:bodyPr>
          <a:lstStyle/>
          <a:p>
            <a:pPr marL="8659">
              <a:spcBef>
                <a:spcPts val="511"/>
              </a:spcBef>
              <a:tabLst>
                <a:tab pos="281413" algn="l"/>
                <a:tab pos="843373" algn="l"/>
                <a:tab pos="1372429" algn="l"/>
                <a:tab pos="2041759" algn="l"/>
                <a:tab pos="2637056" algn="l"/>
                <a:tab pos="2966092" algn="l"/>
                <a:tab pos="3213303" algn="l"/>
                <a:tab pos="3511168" algn="l"/>
              </a:tabLst>
            </a:pPr>
            <a:r>
              <a:rPr sz="818" spc="-17" dirty="0">
                <a:solidFill>
                  <a:srgbClr val="6666B3"/>
                </a:solidFill>
                <a:latin typeface="Arial MT"/>
                <a:cs typeface="Arial MT"/>
              </a:rPr>
              <a:t>The</a:t>
            </a:r>
            <a:r>
              <a:rPr sz="818" dirty="0">
                <a:solidFill>
                  <a:srgbClr val="6666B3"/>
                </a:solidFill>
                <a:latin typeface="Arial MT"/>
                <a:cs typeface="Arial MT"/>
              </a:rPr>
              <a:t>	</a:t>
            </a:r>
            <a:r>
              <a:rPr sz="818" spc="-7" dirty="0">
                <a:solidFill>
                  <a:srgbClr val="7070B8"/>
                </a:solidFill>
                <a:latin typeface="Arial MT"/>
                <a:cs typeface="Arial MT"/>
              </a:rPr>
              <a:t>activation</a:t>
            </a:r>
            <a:r>
              <a:rPr sz="818" dirty="0">
                <a:solidFill>
                  <a:srgbClr val="7070B8"/>
                </a:solidFill>
                <a:latin typeface="Arial MT"/>
                <a:cs typeface="Arial MT"/>
              </a:rPr>
              <a:t>	</a:t>
            </a:r>
            <a:r>
              <a:rPr sz="818" spc="-7" dirty="0">
                <a:solidFill>
                  <a:srgbClr val="000080"/>
                </a:solidFill>
                <a:latin typeface="Arial MT"/>
                <a:cs typeface="Arial MT"/>
              </a:rPr>
              <a:t>functions</a:t>
            </a:r>
            <a:r>
              <a:rPr sz="818" dirty="0">
                <a:solidFill>
                  <a:srgbClr val="000080"/>
                </a:solidFill>
                <a:latin typeface="Arial MT"/>
                <a:cs typeface="Arial MT"/>
              </a:rPr>
              <a:t>	</a:t>
            </a:r>
            <a:r>
              <a:rPr sz="818" dirty="0">
                <a:solidFill>
                  <a:srgbClr val="6E6EB6"/>
                </a:solidFill>
                <a:latin typeface="Arial MT"/>
                <a:cs typeface="Arial MT"/>
              </a:rPr>
              <a:t>are</a:t>
            </a:r>
            <a:r>
              <a:rPr sz="818" spc="123" dirty="0">
                <a:solidFill>
                  <a:srgbClr val="6E6EB6"/>
                </a:solidFill>
                <a:latin typeface="Arial MT"/>
                <a:cs typeface="Arial MT"/>
              </a:rPr>
              <a:t>  </a:t>
            </a:r>
            <a:r>
              <a:rPr sz="818" spc="-7" dirty="0">
                <a:solidFill>
                  <a:srgbClr val="8585C1"/>
                </a:solidFill>
                <a:latin typeface="Arial MT"/>
                <a:cs typeface="Arial MT"/>
              </a:rPr>
              <a:t>chosen</a:t>
            </a:r>
            <a:r>
              <a:rPr sz="818" dirty="0">
                <a:solidFill>
                  <a:srgbClr val="8585C1"/>
                </a:solidFill>
                <a:latin typeface="Arial MT"/>
                <a:cs typeface="Arial MT"/>
              </a:rPr>
              <a:t>	</a:t>
            </a:r>
            <a:r>
              <a:rPr sz="818" spc="-7" dirty="0">
                <a:solidFill>
                  <a:srgbClr val="5B5BAE"/>
                </a:solidFill>
                <a:latin typeface="Arial MT"/>
                <a:cs typeface="Arial MT"/>
              </a:rPr>
              <a:t>depending</a:t>
            </a:r>
            <a:r>
              <a:rPr sz="818" dirty="0">
                <a:solidFill>
                  <a:srgbClr val="5B5BAE"/>
                </a:solidFill>
                <a:latin typeface="Arial MT"/>
                <a:cs typeface="Arial MT"/>
              </a:rPr>
              <a:t>	</a:t>
            </a:r>
            <a:r>
              <a:rPr sz="818" spc="-14" dirty="0">
                <a:solidFill>
                  <a:srgbClr val="7070B8"/>
                </a:solidFill>
                <a:latin typeface="Arial MT"/>
                <a:cs typeface="Arial MT"/>
              </a:rPr>
              <a:t>upon</a:t>
            </a:r>
            <a:r>
              <a:rPr sz="818" dirty="0">
                <a:solidFill>
                  <a:srgbClr val="7070B8"/>
                </a:solidFill>
                <a:latin typeface="Arial MT"/>
                <a:cs typeface="Arial MT"/>
              </a:rPr>
              <a:t>	</a:t>
            </a:r>
            <a:r>
              <a:rPr sz="818" spc="-17" dirty="0">
                <a:solidFill>
                  <a:srgbClr val="6464B1"/>
                </a:solidFill>
                <a:latin typeface="Arial MT"/>
                <a:cs typeface="Arial MT"/>
              </a:rPr>
              <a:t>the</a:t>
            </a:r>
            <a:r>
              <a:rPr sz="818" dirty="0">
                <a:solidFill>
                  <a:srgbClr val="6464B1"/>
                </a:solidFill>
                <a:latin typeface="Arial MT"/>
                <a:cs typeface="Arial MT"/>
              </a:rPr>
              <a:t>	</a:t>
            </a:r>
            <a:r>
              <a:rPr sz="818" spc="-14" dirty="0">
                <a:solidFill>
                  <a:srgbClr val="7979BC"/>
                </a:solidFill>
                <a:latin typeface="Arial MT"/>
                <a:cs typeface="Arial MT"/>
              </a:rPr>
              <a:t>type</a:t>
            </a:r>
            <a:r>
              <a:rPr sz="818" dirty="0">
                <a:solidFill>
                  <a:srgbClr val="7979BC"/>
                </a:solidFill>
                <a:latin typeface="Arial MT"/>
                <a:cs typeface="Arial MT"/>
              </a:rPr>
              <a:t>	</a:t>
            </a:r>
            <a:r>
              <a:rPr sz="818" spc="-17" dirty="0">
                <a:solidFill>
                  <a:srgbClr val="8080BF"/>
                </a:solidFill>
                <a:latin typeface="Arial MT"/>
                <a:cs typeface="Arial MT"/>
              </a:rPr>
              <a:t>of</a:t>
            </a:r>
            <a:endParaRPr sz="818">
              <a:latin typeface="Arial MT"/>
              <a:cs typeface="Arial MT"/>
            </a:endParaRPr>
          </a:p>
          <a:p>
            <a:pPr marL="10391">
              <a:spcBef>
                <a:spcPts val="430"/>
              </a:spcBef>
            </a:pPr>
            <a:r>
              <a:rPr sz="784" dirty="0">
                <a:solidFill>
                  <a:srgbClr val="4242A1"/>
                </a:solidFill>
                <a:latin typeface="Arial MT"/>
                <a:cs typeface="Arial MT"/>
              </a:rPr>
              <a:t>prob</a:t>
            </a:r>
            <a:r>
              <a:rPr sz="784" spc="-136" dirty="0">
                <a:solidFill>
                  <a:srgbClr val="4242A1"/>
                </a:solidFill>
                <a:latin typeface="Arial MT"/>
                <a:cs typeface="Arial MT"/>
              </a:rPr>
              <a:t> </a:t>
            </a:r>
            <a:r>
              <a:rPr sz="784" spc="-41" dirty="0">
                <a:solidFill>
                  <a:srgbClr val="0E0E87"/>
                </a:solidFill>
                <a:latin typeface="Arial MT"/>
                <a:cs typeface="Arial MT"/>
              </a:rPr>
              <a:t>Ie</a:t>
            </a:r>
            <a:r>
              <a:rPr sz="784" spc="-102" dirty="0">
                <a:solidFill>
                  <a:srgbClr val="0E0E87"/>
                </a:solidFill>
                <a:latin typeface="Arial MT"/>
                <a:cs typeface="Arial MT"/>
              </a:rPr>
              <a:t> </a:t>
            </a:r>
            <a:r>
              <a:rPr sz="784" spc="44" dirty="0">
                <a:solidFill>
                  <a:srgbClr val="7979BC"/>
                </a:solidFill>
                <a:latin typeface="Arial MT"/>
                <a:cs typeface="Arial MT"/>
              </a:rPr>
              <a:t>m</a:t>
            </a:r>
            <a:r>
              <a:rPr sz="784" spc="126" dirty="0">
                <a:solidFill>
                  <a:srgbClr val="7979BC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7C7CBD"/>
                </a:solidFill>
                <a:latin typeface="Arial MT"/>
                <a:cs typeface="Arial MT"/>
              </a:rPr>
              <a:t>to</a:t>
            </a:r>
            <a:r>
              <a:rPr sz="784" spc="136" dirty="0">
                <a:solidFill>
                  <a:srgbClr val="7C7CBD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313197"/>
                </a:solidFill>
                <a:latin typeface="Arial MT"/>
                <a:cs typeface="Arial MT"/>
              </a:rPr>
              <a:t>be</a:t>
            </a:r>
            <a:r>
              <a:rPr sz="784" spc="106" dirty="0">
                <a:solidFill>
                  <a:srgbClr val="313197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2F2F97"/>
                </a:solidFill>
                <a:latin typeface="Arial MT"/>
                <a:cs typeface="Arial MT"/>
              </a:rPr>
              <a:t>solved</a:t>
            </a:r>
            <a:r>
              <a:rPr sz="784" spc="198" dirty="0">
                <a:solidFill>
                  <a:srgbClr val="2F2F97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4D4DA7"/>
                </a:solidFill>
                <a:latin typeface="Arial MT"/>
                <a:cs typeface="Arial MT"/>
              </a:rPr>
              <a:t>by</a:t>
            </a:r>
            <a:r>
              <a:rPr sz="784" spc="153" dirty="0">
                <a:solidFill>
                  <a:srgbClr val="4D4DA7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0C0C85"/>
                </a:solidFill>
                <a:latin typeface="Arial MT"/>
                <a:cs typeface="Arial MT"/>
              </a:rPr>
              <a:t>the</a:t>
            </a:r>
            <a:r>
              <a:rPr sz="784" spc="293" dirty="0">
                <a:solidFill>
                  <a:srgbClr val="0C0C85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6262B1"/>
                </a:solidFill>
                <a:latin typeface="Arial MT"/>
                <a:cs typeface="Arial MT"/>
              </a:rPr>
              <a:t>netwo</a:t>
            </a:r>
            <a:r>
              <a:rPr sz="784" spc="-92" dirty="0">
                <a:solidFill>
                  <a:srgbClr val="6262B1"/>
                </a:solidFill>
                <a:latin typeface="Arial MT"/>
                <a:cs typeface="Arial MT"/>
              </a:rPr>
              <a:t> </a:t>
            </a:r>
            <a:r>
              <a:rPr sz="784" spc="-17" dirty="0">
                <a:solidFill>
                  <a:srgbClr val="111189"/>
                </a:solidFill>
                <a:latin typeface="Arial MT"/>
                <a:cs typeface="Arial MT"/>
              </a:rPr>
              <a:t>rk.</a:t>
            </a:r>
            <a:endParaRPr sz="784">
              <a:latin typeface="Arial MT"/>
              <a:cs typeface="Arial M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718BF8-B092-4390-ACFD-71E185644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70683893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1747" y="4295601"/>
            <a:ext cx="1438102" cy="166254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3351" y="2076103"/>
            <a:ext cx="583969" cy="59228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359929" y="4612524"/>
            <a:ext cx="264102" cy="0"/>
          </a:xfrm>
          <a:custGeom>
            <a:avLst/>
            <a:gdLst/>
            <a:ahLst/>
            <a:cxnLst/>
            <a:rect l="l" t="t" r="r" b="b"/>
            <a:pathLst>
              <a:path w="387350">
                <a:moveTo>
                  <a:pt x="0" y="0"/>
                </a:moveTo>
                <a:lnTo>
                  <a:pt x="387096" y="0"/>
                </a:lnTo>
              </a:path>
            </a:pathLst>
          </a:custGeom>
          <a:ln w="9144">
            <a:solidFill>
              <a:srgbClr val="FB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19601" y="4588625"/>
            <a:ext cx="463434" cy="7481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79475" y="4588625"/>
            <a:ext cx="496685" cy="7481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69773" y="623454"/>
            <a:ext cx="3933998" cy="16833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47707" y="4877493"/>
            <a:ext cx="1363287" cy="7273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275012" y="829194"/>
            <a:ext cx="3710853" cy="1013348"/>
          </a:xfrm>
          <a:prstGeom prst="rect">
            <a:avLst/>
          </a:prstGeom>
        </p:spPr>
        <p:txBody>
          <a:bodyPr vert="horz" wrap="square" lIns="0" tIns="7360" rIns="0" bIns="0" rtlCol="0">
            <a:spAutoFit/>
          </a:bodyPr>
          <a:lstStyle/>
          <a:p>
            <a:pPr marL="8659" marR="3464" algn="just">
              <a:lnSpc>
                <a:spcPct val="153900"/>
              </a:lnSpc>
              <a:spcBef>
                <a:spcPts val="58"/>
              </a:spcBef>
            </a:pPr>
            <a:r>
              <a:rPr sz="750" spc="24" dirty="0">
                <a:solidFill>
                  <a:srgbClr val="7272B8"/>
                </a:solidFill>
                <a:latin typeface="Arial MT"/>
                <a:cs typeface="Arial MT"/>
              </a:rPr>
              <a:t>This</a:t>
            </a:r>
            <a:r>
              <a:rPr sz="750" spc="303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750" spc="41" dirty="0">
                <a:solidFill>
                  <a:srgbClr val="000080"/>
                </a:solidFill>
                <a:latin typeface="Arial MT"/>
                <a:cs typeface="Arial MT"/>
              </a:rPr>
              <a:t>activation</a:t>
            </a:r>
            <a:r>
              <a:rPr sz="750" spc="317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spc="37" dirty="0">
                <a:solidFill>
                  <a:srgbClr val="6262B1"/>
                </a:solidFill>
                <a:latin typeface="Arial MT"/>
                <a:cs typeface="Arial MT"/>
              </a:rPr>
              <a:t>function</a:t>
            </a:r>
            <a:r>
              <a:rPr sz="750" spc="324" dirty="0">
                <a:solidFill>
                  <a:srgbClr val="6262B1"/>
                </a:solidFill>
                <a:latin typeface="Arial MT"/>
                <a:cs typeface="Arial MT"/>
              </a:rPr>
              <a:t> </a:t>
            </a:r>
            <a:r>
              <a:rPr sz="750" spc="31" dirty="0">
                <a:solidFill>
                  <a:srgbClr val="0E0E87"/>
                </a:solidFill>
                <a:latin typeface="Arial MT"/>
                <a:cs typeface="Arial MT"/>
              </a:rPr>
              <a:t>is</a:t>
            </a:r>
            <a:r>
              <a:rPr sz="750" spc="293" dirty="0">
                <a:solidFill>
                  <a:srgbClr val="0E0E87"/>
                </a:solidFill>
                <a:latin typeface="Arial MT"/>
                <a:cs typeface="Arial MT"/>
              </a:rPr>
              <a:t> </a:t>
            </a:r>
            <a:r>
              <a:rPr sz="750" spc="10" dirty="0">
                <a:solidFill>
                  <a:srgbClr val="7272B8"/>
                </a:solidFill>
                <a:latin typeface="Arial MT"/>
                <a:cs typeface="Arial MT"/>
              </a:rPr>
              <a:t>also</a:t>
            </a:r>
            <a:r>
              <a:rPr sz="750" spc="286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750" spc="17" dirty="0">
                <a:solidFill>
                  <a:srgbClr val="151589"/>
                </a:solidFill>
                <a:latin typeface="Arial MT"/>
                <a:cs typeface="Arial MT"/>
              </a:rPr>
              <a:t>call</a:t>
            </a:r>
            <a:r>
              <a:rPr sz="750" spc="-126" dirty="0">
                <a:solidFill>
                  <a:srgbClr val="151589"/>
                </a:solidFill>
                <a:latin typeface="Arial MT"/>
                <a:cs typeface="Arial MT"/>
              </a:rPr>
              <a:t> </a:t>
            </a:r>
            <a:r>
              <a:rPr sz="750" spc="14" dirty="0">
                <a:solidFill>
                  <a:srgbClr val="38389C"/>
                </a:solidFill>
                <a:latin typeface="Arial MT"/>
                <a:cs typeface="Arial MT"/>
              </a:rPr>
              <a:t>ed</a:t>
            </a:r>
            <a:r>
              <a:rPr sz="750" spc="307" dirty="0">
                <a:solidFill>
                  <a:srgbClr val="38389C"/>
                </a:solidFill>
                <a:latin typeface="Arial MT"/>
                <a:cs typeface="Arial MT"/>
              </a:rPr>
              <a:t> </a:t>
            </a:r>
            <a:r>
              <a:rPr sz="750" spc="37" dirty="0">
                <a:solidFill>
                  <a:srgbClr val="7575BA"/>
                </a:solidFill>
                <a:latin typeface="Arial MT"/>
                <a:cs typeface="Arial MT"/>
              </a:rPr>
              <a:t>saturating</a:t>
            </a:r>
            <a:r>
              <a:rPr sz="750" spc="389" dirty="0">
                <a:solidFill>
                  <a:srgbClr val="7575BA"/>
                </a:solidFill>
                <a:latin typeface="Arial MT"/>
                <a:cs typeface="Arial MT"/>
              </a:rPr>
              <a:t> </a:t>
            </a:r>
            <a:r>
              <a:rPr sz="750" spc="37" dirty="0">
                <a:solidFill>
                  <a:srgbClr val="0E0E87"/>
                </a:solidFill>
                <a:latin typeface="Arial MT"/>
                <a:cs typeface="Arial MT"/>
              </a:rPr>
              <a:t>li</a:t>
            </a:r>
            <a:r>
              <a:rPr sz="750" spc="37" dirty="0">
                <a:solidFill>
                  <a:srgbClr val="6262B1"/>
                </a:solidFill>
                <a:latin typeface="Arial MT"/>
                <a:cs typeface="Arial MT"/>
              </a:rPr>
              <a:t>near</a:t>
            </a:r>
            <a:r>
              <a:rPr sz="750" spc="256" dirty="0">
                <a:solidFill>
                  <a:srgbClr val="6262B1"/>
                </a:solidFill>
                <a:latin typeface="Arial MT"/>
                <a:cs typeface="Arial MT"/>
              </a:rPr>
              <a:t> </a:t>
            </a:r>
            <a:r>
              <a:rPr sz="750" spc="37" dirty="0">
                <a:solidFill>
                  <a:srgbClr val="2D2D97"/>
                </a:solidFill>
                <a:latin typeface="Arial MT"/>
                <a:cs typeface="Arial MT"/>
              </a:rPr>
              <a:t>function</a:t>
            </a:r>
            <a:r>
              <a:rPr sz="750" spc="361" dirty="0">
                <a:solidFill>
                  <a:srgbClr val="2D2D97"/>
                </a:solidFill>
                <a:latin typeface="Arial MT"/>
                <a:cs typeface="Arial MT"/>
              </a:rPr>
              <a:t> </a:t>
            </a:r>
            <a:r>
              <a:rPr sz="750" spc="31" dirty="0">
                <a:solidFill>
                  <a:srgbClr val="000080"/>
                </a:solidFill>
                <a:latin typeface="Arial MT"/>
                <a:cs typeface="Arial MT"/>
              </a:rPr>
              <a:t>and</a:t>
            </a:r>
            <a:r>
              <a:rPr sz="750" spc="313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spc="7" dirty="0">
                <a:solidFill>
                  <a:srgbClr val="5959AC"/>
                </a:solidFill>
                <a:latin typeface="Arial MT"/>
                <a:cs typeface="Arial MT"/>
              </a:rPr>
              <a:t>can</a:t>
            </a:r>
            <a:r>
              <a:rPr sz="750" dirty="0">
                <a:solidFill>
                  <a:srgbClr val="5959AC"/>
                </a:solidFill>
                <a:latin typeface="Arial MT"/>
                <a:cs typeface="Arial MT"/>
              </a:rPr>
              <a:t> </a:t>
            </a:r>
            <a:r>
              <a:rPr sz="750" spc="24" dirty="0">
                <a:solidFill>
                  <a:srgbClr val="111189"/>
                </a:solidFill>
                <a:latin typeface="Arial MT"/>
                <a:cs typeface="Arial MT"/>
              </a:rPr>
              <a:t>have</a:t>
            </a:r>
            <a:r>
              <a:rPr sz="750" spc="102" dirty="0">
                <a:solidFill>
                  <a:srgbClr val="111189"/>
                </a:solidFill>
                <a:latin typeface="Arial MT"/>
                <a:cs typeface="Arial MT"/>
              </a:rPr>
              <a:t> </a:t>
            </a:r>
            <a:r>
              <a:rPr sz="750" spc="51" dirty="0">
                <a:solidFill>
                  <a:srgbClr val="333399"/>
                </a:solidFill>
                <a:latin typeface="Arial MT"/>
                <a:cs typeface="Arial MT"/>
              </a:rPr>
              <a:t>either</a:t>
            </a:r>
            <a:r>
              <a:rPr sz="750" spc="99" dirty="0">
                <a:solidFill>
                  <a:srgbClr val="333399"/>
                </a:solidFill>
                <a:latin typeface="Arial MT"/>
                <a:cs typeface="Arial MT"/>
              </a:rPr>
              <a:t> </a:t>
            </a:r>
            <a:r>
              <a:rPr sz="750" spc="-31" dirty="0">
                <a:solidFill>
                  <a:srgbClr val="6D6DB5"/>
                </a:solidFill>
                <a:latin typeface="Arial MT"/>
                <a:cs typeface="Arial MT"/>
              </a:rPr>
              <a:t>a</a:t>
            </a:r>
            <a:r>
              <a:rPr sz="750" spc="173" dirty="0">
                <a:solidFill>
                  <a:srgbClr val="6D6DB5"/>
                </a:solidFill>
                <a:latin typeface="Arial MT"/>
                <a:cs typeface="Arial MT"/>
              </a:rPr>
              <a:t> </a:t>
            </a:r>
            <a:r>
              <a:rPr sz="750" spc="34" dirty="0">
                <a:solidFill>
                  <a:srgbClr val="080883"/>
                </a:solidFill>
                <a:latin typeface="Arial MT"/>
                <a:cs typeface="Arial MT"/>
              </a:rPr>
              <a:t>binary</a:t>
            </a:r>
            <a:r>
              <a:rPr sz="750" spc="194" dirty="0">
                <a:solidFill>
                  <a:srgbClr val="080883"/>
                </a:solidFill>
                <a:latin typeface="Arial MT"/>
                <a:cs typeface="Arial MT"/>
              </a:rPr>
              <a:t> </a:t>
            </a:r>
            <a:r>
              <a:rPr sz="750" spc="34" dirty="0">
                <a:solidFill>
                  <a:srgbClr val="000080"/>
                </a:solidFill>
                <a:latin typeface="Arial MT"/>
                <a:cs typeface="Arial MT"/>
              </a:rPr>
              <a:t>or</a:t>
            </a:r>
            <a:r>
              <a:rPr sz="750" spc="119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spc="31" dirty="0">
                <a:solidFill>
                  <a:srgbClr val="080883"/>
                </a:solidFill>
                <a:latin typeface="Arial MT"/>
                <a:cs typeface="Arial MT"/>
              </a:rPr>
              <a:t>bipolar</a:t>
            </a:r>
            <a:r>
              <a:rPr sz="750" spc="201" dirty="0">
                <a:solidFill>
                  <a:srgbClr val="080883"/>
                </a:solidFill>
                <a:latin typeface="Arial MT"/>
                <a:cs typeface="Arial MT"/>
              </a:rPr>
              <a:t> </a:t>
            </a:r>
            <a:r>
              <a:rPr sz="750" spc="31" dirty="0">
                <a:solidFill>
                  <a:srgbClr val="38389C"/>
                </a:solidFill>
                <a:latin typeface="Arial MT"/>
                <a:cs typeface="Arial MT"/>
              </a:rPr>
              <a:t>range</a:t>
            </a:r>
            <a:r>
              <a:rPr sz="750" spc="126" dirty="0">
                <a:solidFill>
                  <a:srgbClr val="38389C"/>
                </a:solidFill>
                <a:latin typeface="Arial MT"/>
                <a:cs typeface="Arial MT"/>
              </a:rPr>
              <a:t> </a:t>
            </a:r>
            <a:r>
              <a:rPr sz="750" spc="24" dirty="0">
                <a:solidFill>
                  <a:srgbClr val="262693"/>
                </a:solidFill>
                <a:latin typeface="Arial MT"/>
                <a:cs typeface="Arial MT"/>
              </a:rPr>
              <a:t>for</a:t>
            </a:r>
            <a:r>
              <a:rPr sz="750" spc="184" dirty="0">
                <a:solidFill>
                  <a:srgbClr val="262693"/>
                </a:solidFill>
                <a:latin typeface="Arial MT"/>
                <a:cs typeface="Arial MT"/>
              </a:rPr>
              <a:t> </a:t>
            </a:r>
            <a:r>
              <a:rPr sz="750" spc="27" dirty="0">
                <a:solidFill>
                  <a:srgbClr val="000080"/>
                </a:solidFill>
                <a:latin typeface="Arial MT"/>
                <a:cs typeface="Arial MT"/>
              </a:rPr>
              <a:t>the</a:t>
            </a:r>
            <a:r>
              <a:rPr sz="750" spc="147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spc="41" dirty="0">
                <a:solidFill>
                  <a:srgbClr val="5B5BAE"/>
                </a:solidFill>
                <a:latin typeface="Arial MT"/>
                <a:cs typeface="Arial MT"/>
              </a:rPr>
              <a:t>saturation</a:t>
            </a:r>
            <a:r>
              <a:rPr sz="750" spc="147" dirty="0">
                <a:solidFill>
                  <a:srgbClr val="5B5BAE"/>
                </a:solidFill>
                <a:latin typeface="Arial MT"/>
                <a:cs typeface="Arial MT"/>
              </a:rPr>
              <a:t> </a:t>
            </a:r>
            <a:r>
              <a:rPr sz="750" spc="48" dirty="0">
                <a:solidFill>
                  <a:srgbClr val="3D3D9E"/>
                </a:solidFill>
                <a:latin typeface="Arial MT"/>
                <a:cs typeface="Arial MT"/>
              </a:rPr>
              <a:t>limits</a:t>
            </a:r>
            <a:r>
              <a:rPr sz="750" spc="102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750" spc="51" dirty="0">
                <a:solidFill>
                  <a:srgbClr val="36369A"/>
                </a:solidFill>
                <a:latin typeface="Arial MT"/>
                <a:cs typeface="Arial MT"/>
              </a:rPr>
              <a:t>of</a:t>
            </a:r>
            <a:r>
              <a:rPr sz="750" spc="109" dirty="0">
                <a:solidFill>
                  <a:srgbClr val="36369A"/>
                </a:solidFill>
                <a:latin typeface="Arial MT"/>
                <a:cs typeface="Arial MT"/>
              </a:rPr>
              <a:t> </a:t>
            </a:r>
            <a:r>
              <a:rPr sz="750" spc="58" dirty="0">
                <a:solidFill>
                  <a:srgbClr val="6464B1"/>
                </a:solidFill>
                <a:latin typeface="Arial MT"/>
                <a:cs typeface="Arial MT"/>
              </a:rPr>
              <a:t>the</a:t>
            </a:r>
            <a:r>
              <a:rPr sz="750" spc="55" dirty="0">
                <a:solidFill>
                  <a:srgbClr val="6464B1"/>
                </a:solidFill>
                <a:latin typeface="Arial MT"/>
                <a:cs typeface="Arial MT"/>
              </a:rPr>
              <a:t> </a:t>
            </a:r>
            <a:r>
              <a:rPr sz="750" spc="55" dirty="0">
                <a:solidFill>
                  <a:srgbClr val="2A2A95"/>
                </a:solidFill>
                <a:latin typeface="Arial MT"/>
                <a:cs typeface="Arial MT"/>
              </a:rPr>
              <a:t>output.</a:t>
            </a:r>
            <a:r>
              <a:rPr sz="750" spc="31" dirty="0">
                <a:solidFill>
                  <a:srgbClr val="2A2A95"/>
                </a:solidFill>
                <a:latin typeface="Arial MT"/>
                <a:cs typeface="Arial MT"/>
              </a:rPr>
              <a:t> </a:t>
            </a:r>
            <a:r>
              <a:rPr sz="750" spc="20" dirty="0">
                <a:solidFill>
                  <a:srgbClr val="7272B8"/>
                </a:solidFill>
                <a:latin typeface="Arial MT"/>
                <a:cs typeface="Arial MT"/>
              </a:rPr>
              <a:t>The</a:t>
            </a:r>
            <a:r>
              <a:rPr sz="750" spc="239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750" spc="61" dirty="0">
                <a:solidFill>
                  <a:srgbClr val="4242A1"/>
                </a:solidFill>
                <a:latin typeface="Arial MT"/>
                <a:cs typeface="Arial MT"/>
              </a:rPr>
              <a:t>m</a:t>
            </a:r>
            <a:r>
              <a:rPr sz="750" spc="-139" dirty="0">
                <a:solidFill>
                  <a:srgbClr val="4242A1"/>
                </a:solidFill>
                <a:latin typeface="Arial MT"/>
                <a:cs typeface="Arial MT"/>
              </a:rPr>
              <a:t> </a:t>
            </a:r>
            <a:r>
              <a:rPr sz="750" spc="27" dirty="0">
                <a:solidFill>
                  <a:srgbClr val="010180"/>
                </a:solidFill>
                <a:latin typeface="Arial MT"/>
                <a:cs typeface="Arial MT"/>
              </a:rPr>
              <a:t>athe</a:t>
            </a:r>
            <a:r>
              <a:rPr sz="750" spc="-123" dirty="0">
                <a:solidFill>
                  <a:srgbClr val="010180"/>
                </a:solidFill>
                <a:latin typeface="Arial MT"/>
                <a:cs typeface="Arial MT"/>
              </a:rPr>
              <a:t> </a:t>
            </a:r>
            <a:r>
              <a:rPr sz="750" spc="34" dirty="0">
                <a:solidFill>
                  <a:srgbClr val="212190"/>
                </a:solidFill>
                <a:latin typeface="Arial MT"/>
                <a:cs typeface="Arial MT"/>
              </a:rPr>
              <a:t>matical</a:t>
            </a:r>
            <a:r>
              <a:rPr sz="750" spc="235" dirty="0">
                <a:solidFill>
                  <a:srgbClr val="212190"/>
                </a:solidFill>
                <a:latin typeface="Arial MT"/>
                <a:cs typeface="Arial MT"/>
              </a:rPr>
              <a:t> </a:t>
            </a:r>
            <a:r>
              <a:rPr sz="750" spc="72" dirty="0">
                <a:solidFill>
                  <a:srgbClr val="4242A1"/>
                </a:solidFill>
                <a:latin typeface="Arial MT"/>
                <a:cs typeface="Arial MT"/>
              </a:rPr>
              <a:t>m</a:t>
            </a:r>
            <a:r>
              <a:rPr sz="750" spc="-133" dirty="0">
                <a:solidFill>
                  <a:srgbClr val="4242A1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50582"/>
                </a:solidFill>
                <a:latin typeface="Arial MT"/>
                <a:cs typeface="Arial MT"/>
              </a:rPr>
              <a:t>ode</a:t>
            </a:r>
            <a:r>
              <a:rPr sz="750" spc="-123" dirty="0">
                <a:solidFill>
                  <a:srgbClr val="050582"/>
                </a:solidFill>
                <a:latin typeface="Arial MT"/>
                <a:cs typeface="Arial MT"/>
              </a:rPr>
              <a:t> </a:t>
            </a:r>
            <a:r>
              <a:rPr sz="750" spc="-68" dirty="0">
                <a:solidFill>
                  <a:srgbClr val="0E0E87"/>
                </a:solidFill>
                <a:latin typeface="Arial MT"/>
                <a:cs typeface="Arial MT"/>
              </a:rPr>
              <a:t>I</a:t>
            </a:r>
            <a:r>
              <a:rPr sz="750" spc="249" dirty="0">
                <a:solidFill>
                  <a:srgbClr val="0E0E87"/>
                </a:solidFill>
                <a:latin typeface="Arial MT"/>
                <a:cs typeface="Arial MT"/>
              </a:rPr>
              <a:t> </a:t>
            </a:r>
            <a:r>
              <a:rPr sz="750" spc="-99" dirty="0">
                <a:solidFill>
                  <a:srgbClr val="7777BA"/>
                </a:solidFill>
                <a:latin typeface="Arial MT"/>
                <a:cs typeface="Arial MT"/>
              </a:rPr>
              <a:t>for</a:t>
            </a:r>
            <a:r>
              <a:rPr sz="750" spc="627" dirty="0">
                <a:solidFill>
                  <a:srgbClr val="7777BA"/>
                </a:solidFill>
                <a:latin typeface="Arial MT"/>
                <a:cs typeface="Arial MT"/>
              </a:rPr>
              <a:t> </a:t>
            </a:r>
            <a:r>
              <a:rPr sz="750" spc="-31" dirty="0">
                <a:solidFill>
                  <a:srgbClr val="000080"/>
                </a:solidFill>
                <a:latin typeface="Arial MT"/>
                <a:cs typeface="Arial MT"/>
              </a:rPr>
              <a:t>a</a:t>
            </a:r>
            <a:r>
              <a:rPr sz="750" spc="296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spc="48" dirty="0">
                <a:solidFill>
                  <a:srgbClr val="151589"/>
                </a:solidFill>
                <a:latin typeface="Arial MT"/>
                <a:cs typeface="Arial MT"/>
              </a:rPr>
              <a:t>symmetric</a:t>
            </a:r>
            <a:r>
              <a:rPr sz="750" spc="279" dirty="0">
                <a:solidFill>
                  <a:srgbClr val="151589"/>
                </a:solidFill>
                <a:latin typeface="Arial MT"/>
                <a:cs typeface="Arial MT"/>
              </a:rPr>
              <a:t> </a:t>
            </a:r>
            <a:r>
              <a:rPr sz="750" spc="37" dirty="0">
                <a:solidFill>
                  <a:srgbClr val="6D6DB5"/>
                </a:solidFill>
                <a:latin typeface="Arial MT"/>
                <a:cs typeface="Arial MT"/>
              </a:rPr>
              <a:t>saturation</a:t>
            </a:r>
            <a:r>
              <a:rPr sz="750" spc="286" dirty="0">
                <a:solidFill>
                  <a:srgbClr val="6D6DB5"/>
                </a:solidFill>
                <a:latin typeface="Arial MT"/>
                <a:cs typeface="Arial MT"/>
              </a:rPr>
              <a:t> </a:t>
            </a:r>
            <a:r>
              <a:rPr sz="750" spc="37" dirty="0">
                <a:solidFill>
                  <a:srgbClr val="2D2D97"/>
                </a:solidFill>
                <a:latin typeface="Arial MT"/>
                <a:cs typeface="Arial MT"/>
              </a:rPr>
              <a:t>function</a:t>
            </a:r>
            <a:r>
              <a:rPr sz="750" spc="276" dirty="0">
                <a:solidFill>
                  <a:srgbClr val="2D2D97"/>
                </a:solidFill>
                <a:latin typeface="Arial MT"/>
                <a:cs typeface="Arial MT"/>
              </a:rPr>
              <a:t> </a:t>
            </a:r>
            <a:r>
              <a:rPr sz="750" spc="7" dirty="0">
                <a:solidFill>
                  <a:srgbClr val="3D3D9E"/>
                </a:solidFill>
                <a:latin typeface="Arial MT"/>
                <a:cs typeface="Arial MT"/>
              </a:rPr>
              <a:t>is</a:t>
            </a:r>
            <a:r>
              <a:rPr sz="750" spc="245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750" spc="20" dirty="0">
                <a:solidFill>
                  <a:srgbClr val="6969B5"/>
                </a:solidFill>
                <a:latin typeface="Arial MT"/>
                <a:cs typeface="Arial MT"/>
              </a:rPr>
              <a:t>described</a:t>
            </a:r>
            <a:r>
              <a:rPr sz="750" spc="10" dirty="0">
                <a:solidFill>
                  <a:srgbClr val="6969B5"/>
                </a:solidFill>
                <a:latin typeface="Arial MT"/>
                <a:cs typeface="Arial MT"/>
              </a:rPr>
              <a:t> </a:t>
            </a:r>
            <a:r>
              <a:rPr sz="750" spc="27" dirty="0">
                <a:solidFill>
                  <a:srgbClr val="1F1F8E"/>
                </a:solidFill>
                <a:latin typeface="Arial MT"/>
                <a:cs typeface="Arial MT"/>
              </a:rPr>
              <a:t>below.</a:t>
            </a:r>
            <a:endParaRPr sz="750">
              <a:latin typeface="Arial MT"/>
              <a:cs typeface="Arial MT"/>
            </a:endParaRPr>
          </a:p>
          <a:p>
            <a:pPr>
              <a:spcBef>
                <a:spcPts val="477"/>
              </a:spcBef>
            </a:pPr>
            <a:endParaRPr sz="750">
              <a:latin typeface="Arial MT"/>
              <a:cs typeface="Arial MT"/>
            </a:endParaRPr>
          </a:p>
          <a:p>
            <a:pPr marL="188330">
              <a:tabLst>
                <a:tab pos="1215704" algn="l"/>
              </a:tabLst>
            </a:pPr>
            <a:r>
              <a:rPr sz="750" spc="41" dirty="0">
                <a:solidFill>
                  <a:srgbClr val="800000"/>
                </a:solidFill>
                <a:latin typeface="Arial MT"/>
                <a:cs typeface="Arial MT"/>
              </a:rPr>
              <a:t>Piecewise</a:t>
            </a:r>
            <a:r>
              <a:rPr sz="750" spc="143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750" spc="14" dirty="0">
                <a:solidFill>
                  <a:srgbClr val="800000"/>
                </a:solidFill>
                <a:latin typeface="Arial MT"/>
                <a:cs typeface="Arial MT"/>
              </a:rPr>
              <a:t>Linea</a:t>
            </a:r>
            <a:r>
              <a:rPr sz="750" spc="-92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750" spc="-34" dirty="0">
                <a:solidFill>
                  <a:srgbClr val="993131"/>
                </a:solidFill>
                <a:latin typeface="Arial MT"/>
                <a:cs typeface="Arial MT"/>
              </a:rPr>
              <a:t>r</a:t>
            </a:r>
            <a:r>
              <a:rPr sz="750" dirty="0">
                <a:solidFill>
                  <a:srgbClr val="993131"/>
                </a:solidFill>
                <a:latin typeface="Arial MT"/>
                <a:cs typeface="Arial MT"/>
              </a:rPr>
              <a:t>	</a:t>
            </a:r>
            <a:r>
              <a:rPr sz="750" dirty="0">
                <a:solidFill>
                  <a:srgbClr val="8A1616"/>
                </a:solidFill>
                <a:latin typeface="Arial MT"/>
                <a:cs typeface="Arial MT"/>
              </a:rPr>
              <a:t>This</a:t>
            </a:r>
            <a:r>
              <a:rPr sz="750" spc="139" dirty="0">
                <a:solidFill>
                  <a:srgbClr val="8A1616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9E3D3D"/>
                </a:solidFill>
                <a:latin typeface="Arial MT"/>
                <a:cs typeface="Arial MT"/>
              </a:rPr>
              <a:t>is</a:t>
            </a:r>
            <a:r>
              <a:rPr sz="750" spc="150" dirty="0">
                <a:solidFill>
                  <a:srgbClr val="9E3D3D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891111"/>
                </a:solidFill>
                <a:latin typeface="Arial MT"/>
                <a:cs typeface="Arial MT"/>
              </a:rPr>
              <a:t>a</a:t>
            </a:r>
            <a:r>
              <a:rPr sz="750" spc="136" dirty="0">
                <a:solidFill>
                  <a:srgbClr val="891111"/>
                </a:solidFill>
                <a:latin typeface="Arial MT"/>
                <a:cs typeface="Arial MT"/>
              </a:rPr>
              <a:t> </a:t>
            </a:r>
            <a:r>
              <a:rPr sz="750" spc="31" dirty="0">
                <a:solidFill>
                  <a:srgbClr val="BA7575"/>
                </a:solidFill>
                <a:latin typeface="Arial MT"/>
                <a:cs typeface="Arial MT"/>
              </a:rPr>
              <a:t>sloping</a:t>
            </a:r>
            <a:r>
              <a:rPr sz="750" spc="184" dirty="0">
                <a:solidFill>
                  <a:srgbClr val="BA7575"/>
                </a:solidFill>
                <a:latin typeface="Arial MT"/>
                <a:cs typeface="Arial MT"/>
              </a:rPr>
              <a:t> </a:t>
            </a:r>
            <a:r>
              <a:rPr sz="750" spc="37" dirty="0">
                <a:solidFill>
                  <a:srgbClr val="800000"/>
                </a:solidFill>
                <a:latin typeface="Arial MT"/>
                <a:cs typeface="Arial MT"/>
              </a:rPr>
              <a:t>function</a:t>
            </a:r>
            <a:r>
              <a:rPr sz="750" spc="173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750" spc="41" dirty="0">
                <a:solidFill>
                  <a:srgbClr val="820707"/>
                </a:solidFill>
                <a:latin typeface="Arial MT"/>
                <a:cs typeface="Arial MT"/>
              </a:rPr>
              <a:t>that</a:t>
            </a:r>
            <a:r>
              <a:rPr sz="750" spc="164" dirty="0">
                <a:solidFill>
                  <a:srgbClr val="820707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A14242"/>
                </a:solidFill>
                <a:latin typeface="Arial MT"/>
                <a:cs typeface="Arial MT"/>
              </a:rPr>
              <a:t>p</a:t>
            </a:r>
            <a:r>
              <a:rPr sz="750" dirty="0">
                <a:solidFill>
                  <a:srgbClr val="891111"/>
                </a:solidFill>
                <a:latin typeface="Arial MT"/>
                <a:cs typeface="Arial MT"/>
              </a:rPr>
              <a:t>roduces</a:t>
            </a:r>
            <a:r>
              <a:rPr sz="750" spc="228" dirty="0">
                <a:solidFill>
                  <a:srgbClr val="891111"/>
                </a:solidFill>
                <a:latin typeface="Arial MT"/>
                <a:cs typeface="Arial MT"/>
              </a:rPr>
              <a:t> </a:t>
            </a:r>
            <a:r>
              <a:rPr sz="750" spc="-34" dirty="0">
                <a:solidFill>
                  <a:srgbClr val="A74D4D"/>
                </a:solidFill>
                <a:latin typeface="Arial MT"/>
                <a:cs typeface="Arial MT"/>
              </a:rPr>
              <a:t>: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13956" y="2009602"/>
            <a:ext cx="195695" cy="1241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750" dirty="0">
                <a:solidFill>
                  <a:srgbClr val="FF0000"/>
                </a:solidFill>
                <a:latin typeface="Arial MT"/>
                <a:cs typeface="Arial MT"/>
              </a:rPr>
              <a:t>O/</a:t>
            </a:r>
            <a:r>
              <a:rPr sz="750" spc="-1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50" spc="-41" dirty="0">
                <a:solidFill>
                  <a:srgbClr val="FF0000"/>
                </a:solidFill>
                <a:latin typeface="Arial MT"/>
                <a:cs typeface="Arial MT"/>
              </a:rPr>
              <a:t>p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67967" y="2321329"/>
            <a:ext cx="173182" cy="1241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750" dirty="0">
                <a:solidFill>
                  <a:srgbClr val="FF0000"/>
                </a:solidFill>
                <a:latin typeface="Arial MT"/>
                <a:cs typeface="Arial MT"/>
              </a:rPr>
              <a:t>I/</a:t>
            </a:r>
            <a:r>
              <a:rPr sz="750" spc="18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50" spc="-44" dirty="0">
                <a:solidFill>
                  <a:srgbClr val="FF7474"/>
                </a:solidFill>
                <a:latin typeface="Arial MT"/>
                <a:cs typeface="Arial MT"/>
              </a:rPr>
              <a:t>P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45794" y="1817702"/>
            <a:ext cx="2327131" cy="669006"/>
          </a:xfrm>
          <a:prstGeom prst="rect">
            <a:avLst/>
          </a:prstGeom>
        </p:spPr>
        <p:txBody>
          <a:bodyPr vert="horz" wrap="square" lIns="0" tIns="62778" rIns="0" bIns="0" rtlCol="0">
            <a:spAutoFit/>
          </a:bodyPr>
          <a:lstStyle/>
          <a:p>
            <a:pPr marL="8659">
              <a:spcBef>
                <a:spcPts val="494"/>
              </a:spcBef>
              <a:tabLst>
                <a:tab pos="226862" algn="l"/>
              </a:tabLst>
            </a:pPr>
            <a:r>
              <a:rPr sz="818" spc="-58" dirty="0">
                <a:solidFill>
                  <a:srgbClr val="FF0000"/>
                </a:solidFill>
                <a:latin typeface="Arial MT"/>
                <a:cs typeface="Arial MT"/>
              </a:rPr>
              <a:t>-</a:t>
            </a:r>
            <a:r>
              <a:rPr sz="818" spc="-34" dirty="0">
                <a:solidFill>
                  <a:srgbClr val="FF0000"/>
                </a:solidFill>
                <a:latin typeface="Arial MT"/>
                <a:cs typeface="Arial MT"/>
              </a:rPr>
              <a:t>1</a:t>
            </a:r>
            <a:r>
              <a:rPr sz="818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818" dirty="0">
                <a:solidFill>
                  <a:srgbClr val="B16262"/>
                </a:solidFill>
                <a:latin typeface="Arial MT"/>
                <a:cs typeface="Arial MT"/>
              </a:rPr>
              <a:t>for</a:t>
            </a:r>
            <a:r>
              <a:rPr sz="818" spc="89" dirty="0">
                <a:solidFill>
                  <a:srgbClr val="B16262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912424"/>
                </a:solidFill>
                <a:latin typeface="Arial MT"/>
                <a:cs typeface="Arial MT"/>
              </a:rPr>
              <a:t>a</a:t>
            </a:r>
            <a:r>
              <a:rPr sz="818" spc="75" dirty="0">
                <a:solidFill>
                  <a:srgbClr val="912424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B36666"/>
                </a:solidFill>
                <a:latin typeface="Arial MT"/>
                <a:cs typeface="Arial MT"/>
              </a:rPr>
              <a:t>-ve</a:t>
            </a:r>
            <a:r>
              <a:rPr sz="818" spc="102" dirty="0">
                <a:solidFill>
                  <a:srgbClr val="B36666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800000"/>
                </a:solidFill>
                <a:latin typeface="Arial MT"/>
                <a:cs typeface="Arial MT"/>
              </a:rPr>
              <a:t>weighted</a:t>
            </a:r>
            <a:r>
              <a:rPr sz="818" spc="147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9E3D3D"/>
                </a:solidFill>
                <a:latin typeface="Arial MT"/>
                <a:cs typeface="Arial MT"/>
              </a:rPr>
              <a:t>sum</a:t>
            </a:r>
            <a:r>
              <a:rPr sz="818" spc="78" dirty="0">
                <a:solidFill>
                  <a:srgbClr val="9E3D3D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BC7777"/>
                </a:solidFill>
                <a:latin typeface="Arial MT"/>
                <a:cs typeface="Arial MT"/>
              </a:rPr>
              <a:t>of</a:t>
            </a:r>
            <a:r>
              <a:rPr sz="818" spc="75" dirty="0">
                <a:solidFill>
                  <a:srgbClr val="BC7777"/>
                </a:solidFill>
                <a:latin typeface="Arial MT"/>
                <a:cs typeface="Arial MT"/>
              </a:rPr>
              <a:t> </a:t>
            </a:r>
            <a:r>
              <a:rPr sz="818" spc="-7" dirty="0">
                <a:solidFill>
                  <a:srgbClr val="B87272"/>
                </a:solidFill>
                <a:latin typeface="Arial MT"/>
                <a:cs typeface="Arial MT"/>
              </a:rPr>
              <a:t>in</a:t>
            </a:r>
            <a:r>
              <a:rPr sz="818" spc="-7" dirty="0">
                <a:solidFill>
                  <a:srgbClr val="A85252"/>
                </a:solidFill>
                <a:latin typeface="Arial MT"/>
                <a:cs typeface="Arial MT"/>
              </a:rPr>
              <a:t>puts,</a:t>
            </a:r>
            <a:endParaRPr sz="818">
              <a:latin typeface="Arial MT"/>
              <a:cs typeface="Arial MT"/>
            </a:endParaRPr>
          </a:p>
          <a:p>
            <a:pPr marL="52819">
              <a:spcBef>
                <a:spcPts val="412"/>
              </a:spcBef>
              <a:tabLst>
                <a:tab pos="220801" algn="l"/>
              </a:tabLst>
            </a:pPr>
            <a:r>
              <a:rPr sz="784" spc="-34" dirty="0">
                <a:solidFill>
                  <a:srgbClr val="FF0000"/>
                </a:solidFill>
                <a:latin typeface="Arial MT"/>
                <a:cs typeface="Arial MT"/>
              </a:rPr>
              <a:t>1</a:t>
            </a:r>
            <a:r>
              <a:rPr sz="784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784" dirty="0">
                <a:solidFill>
                  <a:srgbClr val="800000"/>
                </a:solidFill>
                <a:latin typeface="Arial MT"/>
                <a:cs typeface="Arial MT"/>
              </a:rPr>
              <a:t>for</a:t>
            </a:r>
            <a:r>
              <a:rPr sz="784" spc="95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AE5B5B"/>
                </a:solidFill>
                <a:latin typeface="Arial MT"/>
                <a:cs typeface="Arial MT"/>
              </a:rPr>
              <a:t>a</a:t>
            </a:r>
            <a:r>
              <a:rPr sz="784" spc="143" dirty="0">
                <a:solidFill>
                  <a:srgbClr val="AE5B5B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B66E6E"/>
                </a:solidFill>
                <a:latin typeface="Arial MT"/>
                <a:cs typeface="Arial MT"/>
              </a:rPr>
              <a:t>+</a:t>
            </a:r>
            <a:r>
              <a:rPr sz="784" spc="7" dirty="0">
                <a:solidFill>
                  <a:srgbClr val="B66E6E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891515"/>
                </a:solidFill>
                <a:latin typeface="Arial MT"/>
                <a:cs typeface="Arial MT"/>
              </a:rPr>
              <a:t>ve</a:t>
            </a:r>
            <a:r>
              <a:rPr sz="784" spc="136" dirty="0">
                <a:solidFill>
                  <a:srgbClr val="891515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800000"/>
                </a:solidFill>
                <a:latin typeface="Arial MT"/>
                <a:cs typeface="Arial MT"/>
              </a:rPr>
              <a:t>weighted</a:t>
            </a:r>
            <a:r>
              <a:rPr sz="784" spc="218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BD7C7C"/>
                </a:solidFill>
                <a:latin typeface="Arial MT"/>
                <a:cs typeface="Arial MT"/>
              </a:rPr>
              <a:t>sum</a:t>
            </a:r>
            <a:r>
              <a:rPr sz="784" spc="116" dirty="0">
                <a:solidFill>
                  <a:srgbClr val="BD7C7C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9E3D3D"/>
                </a:solidFill>
                <a:latin typeface="Arial MT"/>
                <a:cs typeface="Arial MT"/>
              </a:rPr>
              <a:t>of</a:t>
            </a:r>
            <a:r>
              <a:rPr sz="784" spc="92" dirty="0">
                <a:solidFill>
                  <a:srgbClr val="9E3D3D"/>
                </a:solidFill>
                <a:latin typeface="Arial MT"/>
                <a:cs typeface="Arial MT"/>
              </a:rPr>
              <a:t> </a:t>
            </a:r>
            <a:r>
              <a:rPr sz="784" spc="-7" dirty="0">
                <a:solidFill>
                  <a:srgbClr val="9E3D3D"/>
                </a:solidFill>
                <a:latin typeface="Arial MT"/>
                <a:cs typeface="Arial MT"/>
              </a:rPr>
              <a:t>in</a:t>
            </a:r>
            <a:r>
              <a:rPr sz="784" spc="-7" dirty="0">
                <a:solidFill>
                  <a:srgbClr val="B16262"/>
                </a:solidFill>
                <a:latin typeface="Arial MT"/>
                <a:cs typeface="Arial MT"/>
              </a:rPr>
              <a:t>puts.</a:t>
            </a:r>
            <a:endParaRPr sz="784">
              <a:latin typeface="Arial MT"/>
              <a:cs typeface="Arial MT"/>
            </a:endParaRPr>
          </a:p>
          <a:p>
            <a:pPr marL="217770" marR="3464" indent="-151530">
              <a:lnSpc>
                <a:spcPts val="948"/>
              </a:lnSpc>
              <a:spcBef>
                <a:spcPts val="590"/>
              </a:spcBef>
              <a:tabLst>
                <a:tab pos="227295" algn="l"/>
              </a:tabLst>
            </a:pPr>
            <a:r>
              <a:rPr sz="818" spc="-34" dirty="0">
                <a:solidFill>
                  <a:srgbClr val="FF0000"/>
                </a:solidFill>
                <a:latin typeface="Arial MT"/>
                <a:cs typeface="Arial MT"/>
              </a:rPr>
              <a:t>I</a:t>
            </a:r>
            <a:r>
              <a:rPr sz="818" dirty="0">
                <a:solidFill>
                  <a:srgbClr val="FF0000"/>
                </a:solidFill>
                <a:latin typeface="Arial MT"/>
                <a:cs typeface="Arial MT"/>
              </a:rPr>
              <a:t>		</a:t>
            </a:r>
            <a:r>
              <a:rPr sz="818" dirty="0">
                <a:solidFill>
                  <a:srgbClr val="A14242"/>
                </a:solidFill>
                <a:latin typeface="Arial MT"/>
                <a:cs typeface="Arial MT"/>
              </a:rPr>
              <a:t>proportional</a:t>
            </a:r>
            <a:r>
              <a:rPr sz="818" spc="181" dirty="0">
                <a:solidFill>
                  <a:srgbClr val="A14242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B56D6D"/>
                </a:solidFill>
                <a:latin typeface="Arial MT"/>
                <a:cs typeface="Arial MT"/>
              </a:rPr>
              <a:t>to</a:t>
            </a:r>
            <a:r>
              <a:rPr sz="818" spc="95" dirty="0">
                <a:solidFill>
                  <a:srgbClr val="B56D6D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870E0E"/>
                </a:solidFill>
                <a:latin typeface="Arial MT"/>
                <a:cs typeface="Arial MT"/>
              </a:rPr>
              <a:t>input</a:t>
            </a:r>
            <a:r>
              <a:rPr sz="818" spc="133" dirty="0">
                <a:solidFill>
                  <a:srgbClr val="870E0E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B16262"/>
                </a:solidFill>
                <a:latin typeface="Arial MT"/>
                <a:cs typeface="Arial MT"/>
              </a:rPr>
              <a:t>for</a:t>
            </a:r>
            <a:r>
              <a:rPr sz="818" spc="130" dirty="0">
                <a:solidFill>
                  <a:srgbClr val="B16262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830808"/>
                </a:solidFill>
                <a:latin typeface="Arial MT"/>
                <a:cs typeface="Arial MT"/>
              </a:rPr>
              <a:t>values</a:t>
            </a:r>
            <a:r>
              <a:rPr sz="818" spc="191" dirty="0">
                <a:solidFill>
                  <a:srgbClr val="830808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902121"/>
                </a:solidFill>
                <a:latin typeface="Arial MT"/>
                <a:cs typeface="Arial MT"/>
              </a:rPr>
              <a:t>between</a:t>
            </a:r>
            <a:r>
              <a:rPr sz="818" spc="156" dirty="0">
                <a:solidFill>
                  <a:srgbClr val="902121"/>
                </a:solidFill>
                <a:latin typeface="Arial MT"/>
                <a:cs typeface="Arial MT"/>
              </a:rPr>
              <a:t> </a:t>
            </a:r>
            <a:r>
              <a:rPr sz="818" spc="-24" dirty="0">
                <a:solidFill>
                  <a:srgbClr val="FF0000"/>
                </a:solidFill>
                <a:latin typeface="Arial MT"/>
                <a:cs typeface="Arial MT"/>
              </a:rPr>
              <a:t>+1 </a:t>
            </a:r>
            <a:r>
              <a:rPr sz="818" dirty="0">
                <a:solidFill>
                  <a:srgbClr val="800000"/>
                </a:solidFill>
                <a:latin typeface="Arial MT"/>
                <a:cs typeface="Arial MT"/>
              </a:rPr>
              <a:t>and</a:t>
            </a:r>
            <a:r>
              <a:rPr sz="818" spc="68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818" spc="-7" dirty="0">
                <a:solidFill>
                  <a:srgbClr val="FF1D1D"/>
                </a:solidFill>
                <a:latin typeface="Arial MT"/>
                <a:cs typeface="Arial MT"/>
              </a:rPr>
              <a:t>-</a:t>
            </a:r>
            <a:r>
              <a:rPr sz="818" dirty="0">
                <a:solidFill>
                  <a:srgbClr val="FF1D1D"/>
                </a:solidFill>
                <a:latin typeface="Arial MT"/>
                <a:cs typeface="Arial MT"/>
              </a:rPr>
              <a:t>1</a:t>
            </a:r>
            <a:r>
              <a:rPr sz="818" spc="167" dirty="0">
                <a:solidFill>
                  <a:srgbClr val="FF1D1D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800303"/>
                </a:solidFill>
                <a:latin typeface="Arial MT"/>
                <a:cs typeface="Arial MT"/>
              </a:rPr>
              <a:t>weighted</a:t>
            </a:r>
            <a:r>
              <a:rPr sz="818" spc="133" dirty="0">
                <a:solidFill>
                  <a:srgbClr val="800303"/>
                </a:solidFill>
                <a:latin typeface="Arial MT"/>
                <a:cs typeface="Arial MT"/>
              </a:rPr>
              <a:t> </a:t>
            </a:r>
            <a:r>
              <a:rPr sz="818" spc="-14" dirty="0">
                <a:solidFill>
                  <a:srgbClr val="891515"/>
                </a:solidFill>
                <a:latin typeface="Arial MT"/>
                <a:cs typeface="Arial MT"/>
              </a:rPr>
              <a:t>su</a:t>
            </a:r>
            <a:r>
              <a:rPr sz="818" spc="-14" dirty="0">
                <a:solidFill>
                  <a:srgbClr val="B87272"/>
                </a:solidFill>
                <a:latin typeface="Arial MT"/>
                <a:cs typeface="Arial MT"/>
              </a:rPr>
              <a:t>m,</a:t>
            </a:r>
            <a:endParaRPr sz="818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17639" y="2753591"/>
            <a:ext cx="553749" cy="1241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  <a:tabLst>
                <a:tab pos="242448" algn="l"/>
              </a:tabLst>
            </a:pPr>
            <a:r>
              <a:rPr sz="750" dirty="0">
                <a:solidFill>
                  <a:srgbClr val="FF0000"/>
                </a:solidFill>
                <a:latin typeface="Arial MT"/>
                <a:cs typeface="Arial MT"/>
              </a:rPr>
              <a:t>Y</a:t>
            </a:r>
            <a:r>
              <a:rPr sz="750" spc="5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50" spc="-34" dirty="0">
                <a:solidFill>
                  <a:srgbClr val="FF3636"/>
                </a:solidFill>
                <a:latin typeface="Arial MT"/>
                <a:cs typeface="Arial MT"/>
              </a:rPr>
              <a:t>-</a:t>
            </a:r>
            <a:r>
              <a:rPr sz="750" dirty="0">
                <a:solidFill>
                  <a:srgbClr val="FF3636"/>
                </a:solidFill>
                <a:latin typeface="Arial MT"/>
                <a:cs typeface="Arial MT"/>
              </a:rPr>
              <a:t>	</a:t>
            </a:r>
            <a:r>
              <a:rPr sz="750" dirty="0">
                <a:solidFill>
                  <a:srgbClr val="FF3D3D"/>
                </a:solidFill>
                <a:latin typeface="Arial MT"/>
                <a:cs typeface="Arial MT"/>
              </a:rPr>
              <a:t>f</a:t>
            </a:r>
            <a:r>
              <a:rPr sz="750" spc="106" dirty="0">
                <a:solidFill>
                  <a:srgbClr val="FF3D3D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FF5959"/>
                </a:solidFill>
                <a:latin typeface="Arial MT"/>
                <a:cs typeface="Arial MT"/>
              </a:rPr>
              <a:t>(I)</a:t>
            </a:r>
            <a:r>
              <a:rPr sz="750" spc="130" dirty="0">
                <a:solidFill>
                  <a:srgbClr val="FF5959"/>
                </a:solidFill>
                <a:latin typeface="Arial MT"/>
                <a:cs typeface="Arial MT"/>
              </a:rPr>
              <a:t>  </a:t>
            </a:r>
            <a:r>
              <a:rPr sz="750" spc="-41" dirty="0">
                <a:solidFill>
                  <a:srgbClr val="FF3636"/>
                </a:solidFill>
                <a:latin typeface="Arial MT"/>
                <a:cs typeface="Arial MT"/>
              </a:rPr>
              <a:t>=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06014" y="2709950"/>
            <a:ext cx="1593273" cy="514127"/>
          </a:xfrm>
          <a:prstGeom prst="rect">
            <a:avLst/>
          </a:prstGeom>
        </p:spPr>
        <p:txBody>
          <a:bodyPr vert="horz" wrap="square" lIns="0" tIns="51955" rIns="0" bIns="0" rtlCol="0">
            <a:spAutoFit/>
          </a:bodyPr>
          <a:lstStyle/>
          <a:p>
            <a:pPr marL="234655">
              <a:spcBef>
                <a:spcPts val="409"/>
              </a:spcBef>
              <a:tabLst>
                <a:tab pos="374063" algn="l"/>
                <a:tab pos="503946" algn="l"/>
              </a:tabLst>
            </a:pPr>
            <a:r>
              <a:rPr sz="750" spc="-34" dirty="0">
                <a:solidFill>
                  <a:srgbClr val="FF0000"/>
                </a:solidFill>
                <a:latin typeface="Arial MT"/>
                <a:cs typeface="Arial MT"/>
              </a:rPr>
              <a:t>7</a:t>
            </a:r>
            <a:r>
              <a:rPr sz="75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750" spc="-17" dirty="0">
                <a:solidFill>
                  <a:srgbClr val="FF0000"/>
                </a:solidFill>
                <a:latin typeface="Arial MT"/>
                <a:cs typeface="Arial MT"/>
              </a:rPr>
              <a:t>if</a:t>
            </a:r>
            <a:r>
              <a:rPr sz="75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750" spc="58" dirty="0">
                <a:solidFill>
                  <a:srgbClr val="FF5D5D"/>
                </a:solidFill>
                <a:latin typeface="Arial MT"/>
                <a:cs typeface="Arial MT"/>
              </a:rPr>
              <a:t>-</a:t>
            </a:r>
            <a:r>
              <a:rPr sz="750" spc="89" dirty="0">
                <a:solidFill>
                  <a:srgbClr val="FF3131"/>
                </a:solidFill>
                <a:latin typeface="Arial MT"/>
                <a:cs typeface="Arial MT"/>
              </a:rPr>
              <a:t>1</a:t>
            </a:r>
            <a:r>
              <a:rPr sz="750" spc="153" dirty="0">
                <a:solidFill>
                  <a:srgbClr val="FF3131"/>
                </a:solidFill>
                <a:latin typeface="Arial MT"/>
                <a:cs typeface="Arial MT"/>
              </a:rPr>
              <a:t> </a:t>
            </a:r>
            <a:r>
              <a:rPr sz="750" spc="89" dirty="0">
                <a:solidFill>
                  <a:srgbClr val="FF4242"/>
                </a:solidFill>
                <a:latin typeface="Arial MT"/>
                <a:cs typeface="Arial MT"/>
              </a:rPr>
              <a:t>1</a:t>
            </a:r>
            <a:r>
              <a:rPr sz="750" spc="177" dirty="0">
                <a:solidFill>
                  <a:srgbClr val="FF4242"/>
                </a:solidFill>
                <a:latin typeface="Arial MT"/>
                <a:cs typeface="Arial MT"/>
              </a:rPr>
              <a:t> </a:t>
            </a:r>
            <a:r>
              <a:rPr sz="750" spc="89" dirty="0">
                <a:solidFill>
                  <a:srgbClr val="FF0000"/>
                </a:solidFill>
                <a:latin typeface="Arial MT"/>
                <a:cs typeface="Arial MT"/>
              </a:rPr>
              <a:t>1</a:t>
            </a:r>
            <a:r>
              <a:rPr sz="750" spc="82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50" spc="89" dirty="0">
                <a:solidFill>
                  <a:srgbClr val="FF4242"/>
                </a:solidFill>
                <a:latin typeface="Arial MT"/>
                <a:cs typeface="Arial MT"/>
              </a:rPr>
              <a:t>1</a:t>
            </a:r>
            <a:r>
              <a:rPr sz="750" spc="-17" dirty="0">
                <a:solidFill>
                  <a:srgbClr val="FF4242"/>
                </a:solidFill>
                <a:latin typeface="Arial MT"/>
                <a:cs typeface="Arial MT"/>
              </a:rPr>
              <a:t> </a:t>
            </a:r>
            <a:r>
              <a:rPr sz="750" spc="55" dirty="0">
                <a:solidFill>
                  <a:srgbClr val="FF0000"/>
                </a:solidFill>
                <a:latin typeface="Arial MT"/>
                <a:cs typeface="Arial MT"/>
              </a:rPr>
              <a:t>1</a:t>
            </a:r>
            <a:endParaRPr sz="750">
              <a:latin typeface="Arial MT"/>
              <a:cs typeface="Arial MT"/>
            </a:endParaRPr>
          </a:p>
          <a:p>
            <a:pPr marL="207813">
              <a:spcBef>
                <a:spcPts val="344"/>
              </a:spcBef>
              <a:tabLst>
                <a:tab pos="399173" algn="l"/>
                <a:tab pos="548106" algn="l"/>
                <a:tab pos="659805" algn="l"/>
              </a:tabLst>
            </a:pPr>
            <a:r>
              <a:rPr sz="750" spc="-239" dirty="0">
                <a:solidFill>
                  <a:srgbClr val="FF0000"/>
                </a:solidFill>
                <a:latin typeface="Arial MT"/>
                <a:cs typeface="Arial MT"/>
              </a:rPr>
              <a:t>—</a:t>
            </a:r>
            <a:r>
              <a:rPr sz="750" spc="-34" dirty="0">
                <a:solidFill>
                  <a:srgbClr val="FF2A2A"/>
                </a:solidFill>
                <a:latin typeface="Arial MT"/>
                <a:cs typeface="Arial MT"/>
              </a:rPr>
              <a:t>1</a:t>
            </a:r>
            <a:r>
              <a:rPr sz="750" dirty="0">
                <a:solidFill>
                  <a:srgbClr val="FF2A2A"/>
                </a:solidFill>
                <a:latin typeface="Arial MT"/>
                <a:cs typeface="Arial MT"/>
              </a:rPr>
              <a:t>	</a:t>
            </a:r>
            <a:r>
              <a:rPr sz="750" spc="-17" dirty="0">
                <a:solidFill>
                  <a:srgbClr val="FF0000"/>
                </a:solidFill>
                <a:latin typeface="Arial MT"/>
                <a:cs typeface="Arial MT"/>
              </a:rPr>
              <a:t>if</a:t>
            </a:r>
            <a:r>
              <a:rPr sz="75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750" spc="-34" dirty="0">
                <a:solidFill>
                  <a:srgbClr val="FF0000"/>
                </a:solidFill>
                <a:latin typeface="Arial MT"/>
                <a:cs typeface="Arial MT"/>
              </a:rPr>
              <a:t>I</a:t>
            </a:r>
            <a:r>
              <a:rPr sz="75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750" dirty="0">
                <a:solidFill>
                  <a:srgbClr val="FF3F3F"/>
                </a:solidFill>
                <a:latin typeface="Arial MT"/>
                <a:cs typeface="Arial MT"/>
              </a:rPr>
              <a:t>&lt;</a:t>
            </a:r>
            <a:r>
              <a:rPr sz="750" spc="228" dirty="0">
                <a:solidFill>
                  <a:srgbClr val="FF3F3F"/>
                </a:solidFill>
                <a:latin typeface="Arial MT"/>
                <a:cs typeface="Arial MT"/>
              </a:rPr>
              <a:t> </a:t>
            </a:r>
            <a:r>
              <a:rPr sz="750" spc="-34" dirty="0">
                <a:solidFill>
                  <a:srgbClr val="FF0000"/>
                </a:solidFill>
                <a:latin typeface="Arial MT"/>
                <a:cs typeface="Arial MT"/>
              </a:rPr>
              <a:t>D</a:t>
            </a:r>
            <a:endParaRPr sz="750">
              <a:latin typeface="Arial MT"/>
              <a:cs typeface="Arial MT"/>
            </a:endParaRPr>
          </a:p>
          <a:p>
            <a:pPr marL="8659">
              <a:spcBef>
                <a:spcPts val="590"/>
              </a:spcBef>
            </a:pPr>
            <a:r>
              <a:rPr sz="750" i="1" spc="-123" dirty="0">
                <a:solidFill>
                  <a:srgbClr val="FF0000"/>
                </a:solidFill>
                <a:latin typeface="Arial"/>
                <a:cs typeface="Arial"/>
              </a:rPr>
              <a:t>M4</a:t>
            </a:r>
            <a:r>
              <a:rPr sz="750" i="1" spc="-123" dirty="0">
                <a:solidFill>
                  <a:srgbClr val="FF3333"/>
                </a:solidFill>
                <a:latin typeface="Arial"/>
                <a:cs typeface="Arial"/>
              </a:rPr>
              <a:t>-</a:t>
            </a:r>
            <a:r>
              <a:rPr sz="750" i="1" spc="-51" dirty="0">
                <a:solidFill>
                  <a:srgbClr val="FF3333"/>
                </a:solidFill>
                <a:latin typeface="Arial"/>
                <a:cs typeface="Arial"/>
              </a:rPr>
              <a:t>ea</a:t>
            </a:r>
            <a:r>
              <a:rPr sz="750" i="1" spc="-51" dirty="0">
                <a:solidFill>
                  <a:srgbClr val="FF3F3F"/>
                </a:solidFill>
                <a:latin typeface="Arial"/>
                <a:cs typeface="Arial"/>
              </a:rPr>
              <a:t>eurdf</a:t>
            </a:r>
            <a:r>
              <a:rPr sz="750" i="1" spc="61" dirty="0">
                <a:solidFill>
                  <a:srgbClr val="FF3F3F"/>
                </a:solidFill>
                <a:latin typeface="Arial"/>
                <a:cs typeface="Arial"/>
              </a:rPr>
              <a:t> </a:t>
            </a:r>
            <a:r>
              <a:rPr sz="750" i="1" spc="-130" dirty="0">
                <a:solidFill>
                  <a:srgbClr val="FF0000"/>
                </a:solidFill>
                <a:latin typeface="Arial"/>
                <a:cs typeface="Arial"/>
              </a:rPr>
              <a:t>eaec¥vo</a:t>
            </a:r>
            <a:r>
              <a:rPr sz="750" i="1" spc="-82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50" i="1" spc="-72" dirty="0">
                <a:solidFill>
                  <a:srgbClr val="FF0000"/>
                </a:solidFill>
                <a:latin typeface="Arial"/>
                <a:cs typeface="Arial"/>
              </a:rPr>
              <a:t>rJ'—</a:t>
            </a:r>
            <a:r>
              <a:rPr sz="750" i="1" spc="6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50" i="1" spc="-102" dirty="0">
                <a:solidFill>
                  <a:srgbClr val="FF6666"/>
                </a:solidFill>
                <a:latin typeface="Arial"/>
                <a:cs typeface="Arial"/>
              </a:rPr>
              <a:t>mQoef</a:t>
            </a:r>
            <a:r>
              <a:rPr sz="750" i="1" spc="-61" dirty="0">
                <a:solidFill>
                  <a:srgbClr val="FF6666"/>
                </a:solidFill>
                <a:latin typeface="Arial"/>
                <a:cs typeface="Arial"/>
              </a:rPr>
              <a:t> </a:t>
            </a:r>
            <a:r>
              <a:rPr sz="750" i="1" spc="-181" dirty="0">
                <a:solidFill>
                  <a:srgbClr val="FF5757"/>
                </a:solidFill>
                <a:latin typeface="Arial"/>
                <a:cs typeface="Arial"/>
              </a:rPr>
              <a:t>0</a:t>
            </a:r>
            <a:r>
              <a:rPr sz="750" i="1" spc="133" dirty="0">
                <a:solidFill>
                  <a:srgbClr val="FF5757"/>
                </a:solidFill>
                <a:latin typeface="Arial"/>
                <a:cs typeface="Arial"/>
              </a:rPr>
              <a:t> </a:t>
            </a:r>
            <a:r>
              <a:rPr sz="750" i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750" i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50" b="1" spc="-24" dirty="0">
                <a:solidFill>
                  <a:srgbClr val="FF0000"/>
                </a:solidFill>
                <a:latin typeface="Arial"/>
                <a:cs typeface="Arial"/>
              </a:rPr>
              <a:t>f¥</a:t>
            </a:r>
            <a:r>
              <a:rPr sz="750" b="1" i="1" spc="-24" dirty="0">
                <a:solidFill>
                  <a:srgbClr val="FF0000"/>
                </a:solidFill>
                <a:latin typeface="Arial"/>
                <a:cs typeface="Arial"/>
              </a:rPr>
              <a:t>euron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56834" y="3100647"/>
            <a:ext cx="3594389" cy="457584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0960">
              <a:lnSpc>
                <a:spcPts val="866"/>
              </a:lnSpc>
              <a:spcBef>
                <a:spcPts val="68"/>
              </a:spcBef>
            </a:pPr>
            <a:r>
              <a:rPr sz="750" i="1" spc="-17" dirty="0">
                <a:solidFill>
                  <a:srgbClr val="008000"/>
                </a:solidFill>
                <a:latin typeface="Arial"/>
                <a:cs typeface="Arial"/>
              </a:rPr>
              <a:t>g*</a:t>
            </a:r>
            <a:endParaRPr sz="750">
              <a:latin typeface="Arial"/>
              <a:cs typeface="Arial"/>
            </a:endParaRPr>
          </a:p>
          <a:p>
            <a:pPr marL="8659">
              <a:lnSpc>
                <a:spcPts val="866"/>
              </a:lnSpc>
              <a:tabLst>
                <a:tab pos="197422" algn="l"/>
              </a:tabLst>
            </a:pPr>
            <a:r>
              <a:rPr sz="750" spc="-17" dirty="0">
                <a:solidFill>
                  <a:srgbClr val="3D9E3D"/>
                </a:solidFill>
                <a:latin typeface="Arial MT"/>
                <a:cs typeface="Arial MT"/>
              </a:rPr>
              <a:t>›S</a:t>
            </a:r>
            <a:r>
              <a:rPr sz="750" dirty="0">
                <a:solidFill>
                  <a:srgbClr val="3D9E3D"/>
                </a:solidFill>
                <a:latin typeface="Arial MT"/>
                <a:cs typeface="Arial MT"/>
              </a:rPr>
              <a:t>	</a:t>
            </a:r>
            <a:r>
              <a:rPr sz="750" spc="44" dirty="0">
                <a:solidFill>
                  <a:srgbClr val="000080"/>
                </a:solidFill>
                <a:latin typeface="Arial MT"/>
                <a:cs typeface="Arial MT"/>
              </a:rPr>
              <a:t>Sigmoidal</a:t>
            </a:r>
            <a:r>
              <a:rPr sz="750" spc="102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spc="55" dirty="0">
                <a:solidFill>
                  <a:srgbClr val="000080"/>
                </a:solidFill>
                <a:latin typeface="Arial MT"/>
                <a:cs typeface="Arial MT"/>
              </a:rPr>
              <a:t>Function</a:t>
            </a:r>
            <a:r>
              <a:rPr sz="750" spc="276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8585C1"/>
                </a:solidFill>
                <a:latin typeface="Arial MT"/>
                <a:cs typeface="Arial MT"/>
              </a:rPr>
              <a:t>(S-shape</a:t>
            </a:r>
            <a:r>
              <a:rPr sz="750" spc="82" dirty="0">
                <a:solidFill>
                  <a:srgbClr val="8585C1"/>
                </a:solidFill>
                <a:latin typeface="Arial MT"/>
                <a:cs typeface="Arial MT"/>
              </a:rPr>
              <a:t> </a:t>
            </a:r>
            <a:r>
              <a:rPr sz="750" spc="-7" dirty="0">
                <a:solidFill>
                  <a:srgbClr val="010180"/>
                </a:solidFill>
                <a:latin typeface="Arial MT"/>
                <a:cs typeface="Arial MT"/>
              </a:rPr>
              <a:t>function)</a:t>
            </a:r>
            <a:endParaRPr sz="750">
              <a:latin typeface="Arial MT"/>
              <a:cs typeface="Arial MT"/>
            </a:endParaRPr>
          </a:p>
          <a:p>
            <a:pPr marL="193526">
              <a:spcBef>
                <a:spcPts val="750"/>
              </a:spcBef>
              <a:tabLst>
                <a:tab pos="2096743" algn="l"/>
                <a:tab pos="2267755" algn="l"/>
                <a:tab pos="2621037" algn="l"/>
              </a:tabLst>
            </a:pPr>
            <a:r>
              <a:rPr sz="750" dirty="0">
                <a:solidFill>
                  <a:srgbClr val="7272B8"/>
                </a:solidFill>
                <a:latin typeface="Arial MT"/>
                <a:cs typeface="Arial MT"/>
              </a:rPr>
              <a:t>The</a:t>
            </a:r>
            <a:r>
              <a:rPr sz="750" spc="228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2D2D97"/>
                </a:solidFill>
                <a:latin typeface="Arial MT"/>
                <a:cs typeface="Arial MT"/>
              </a:rPr>
              <a:t>nonlinear</a:t>
            </a:r>
            <a:r>
              <a:rPr sz="750" spc="235" dirty="0">
                <a:solidFill>
                  <a:srgbClr val="2D2D97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51589"/>
                </a:solidFill>
                <a:latin typeface="Arial MT"/>
                <a:cs typeface="Arial MT"/>
              </a:rPr>
              <a:t>curved</a:t>
            </a:r>
            <a:r>
              <a:rPr sz="750" spc="245" dirty="0">
                <a:solidFill>
                  <a:srgbClr val="151589"/>
                </a:solidFill>
                <a:latin typeface="Arial MT"/>
                <a:cs typeface="Arial MT"/>
              </a:rPr>
              <a:t> </a:t>
            </a:r>
            <a:r>
              <a:rPr sz="750" spc="-17" dirty="0">
                <a:solidFill>
                  <a:srgbClr val="4F4FA8"/>
                </a:solidFill>
                <a:latin typeface="Arial MT"/>
                <a:cs typeface="Arial MT"/>
              </a:rPr>
              <a:t>S-</a:t>
            </a:r>
            <a:r>
              <a:rPr sz="750" dirty="0">
                <a:solidFill>
                  <a:srgbClr val="4F4FA8"/>
                </a:solidFill>
                <a:latin typeface="Arial MT"/>
                <a:cs typeface="Arial MT"/>
              </a:rPr>
              <a:t>shape</a:t>
            </a:r>
            <a:r>
              <a:rPr sz="750" spc="266" dirty="0">
                <a:solidFill>
                  <a:srgbClr val="4F4FA8"/>
                </a:solidFill>
                <a:latin typeface="Arial MT"/>
                <a:cs typeface="Arial MT"/>
              </a:rPr>
              <a:t> </a:t>
            </a:r>
            <a:r>
              <a:rPr sz="750" spc="-7" dirty="0">
                <a:solidFill>
                  <a:srgbClr val="2D2D97"/>
                </a:solidFill>
                <a:latin typeface="Arial MT"/>
                <a:cs typeface="Arial MT"/>
              </a:rPr>
              <a:t>function</a:t>
            </a:r>
            <a:r>
              <a:rPr sz="750" dirty="0">
                <a:solidFill>
                  <a:srgbClr val="2D2D97"/>
                </a:solidFill>
                <a:latin typeface="Arial MT"/>
                <a:cs typeface="Arial MT"/>
              </a:rPr>
              <a:t>	</a:t>
            </a:r>
            <a:r>
              <a:rPr sz="750" spc="-17" dirty="0">
                <a:solidFill>
                  <a:srgbClr val="000080"/>
                </a:solidFill>
                <a:latin typeface="Arial MT"/>
                <a:cs typeface="Arial MT"/>
              </a:rPr>
              <a:t>is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	</a:t>
            </a:r>
            <a:r>
              <a:rPr sz="750" spc="-7" dirty="0">
                <a:solidFill>
                  <a:srgbClr val="5959AC"/>
                </a:solidFill>
                <a:latin typeface="Arial MT"/>
                <a:cs typeface="Arial MT"/>
              </a:rPr>
              <a:t>called</a:t>
            </a:r>
            <a:r>
              <a:rPr sz="750" dirty="0">
                <a:solidFill>
                  <a:srgbClr val="5959AC"/>
                </a:solidFill>
                <a:latin typeface="Arial MT"/>
                <a:cs typeface="Arial MT"/>
              </a:rPr>
              <a:t>	</a:t>
            </a:r>
            <a:r>
              <a:rPr sz="750" dirty="0">
                <a:solidFill>
                  <a:srgbClr val="6D6DB5"/>
                </a:solidFill>
                <a:latin typeface="Arial MT"/>
                <a:cs typeface="Arial MT"/>
              </a:rPr>
              <a:t>the</a:t>
            </a:r>
            <a:r>
              <a:rPr sz="750" spc="249" dirty="0">
                <a:solidFill>
                  <a:srgbClr val="6D6DB5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51589"/>
                </a:solidFill>
                <a:latin typeface="Arial MT"/>
                <a:cs typeface="Arial MT"/>
              </a:rPr>
              <a:t>sigmoid</a:t>
            </a:r>
            <a:r>
              <a:rPr sz="750" spc="262" dirty="0">
                <a:solidFill>
                  <a:srgbClr val="151589"/>
                </a:solidFill>
                <a:latin typeface="Arial MT"/>
                <a:cs typeface="Arial MT"/>
              </a:rPr>
              <a:t> </a:t>
            </a:r>
            <a:r>
              <a:rPr sz="750" spc="-7" dirty="0">
                <a:solidFill>
                  <a:srgbClr val="2D2D97"/>
                </a:solidFill>
                <a:latin typeface="Arial MT"/>
                <a:cs typeface="Arial MT"/>
              </a:rPr>
              <a:t>function.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41761" y="3532909"/>
            <a:ext cx="3416011" cy="475025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14720" marR="3464" indent="-6494" algn="just">
              <a:lnSpc>
                <a:spcPct val="140000"/>
              </a:lnSpc>
              <a:spcBef>
                <a:spcPts val="68"/>
              </a:spcBef>
            </a:pPr>
            <a:r>
              <a:rPr sz="750" dirty="0">
                <a:solidFill>
                  <a:srgbClr val="7272B8"/>
                </a:solidFill>
                <a:latin typeface="Arial MT"/>
                <a:cs typeface="Arial MT"/>
              </a:rPr>
              <a:t>This</a:t>
            </a:r>
            <a:r>
              <a:rPr sz="750" spc="75" dirty="0">
                <a:solidFill>
                  <a:srgbClr val="7272B8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3D3D9E"/>
                </a:solidFill>
                <a:latin typeface="Arial MT"/>
                <a:cs typeface="Arial MT"/>
              </a:rPr>
              <a:t>is</a:t>
            </a:r>
            <a:r>
              <a:rPr sz="750" spc="68" dirty="0">
                <a:solidFill>
                  <a:srgbClr val="3D3D9E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4242A1"/>
                </a:solidFill>
                <a:latin typeface="Arial MT"/>
                <a:cs typeface="Arial MT"/>
              </a:rPr>
              <a:t>most</a:t>
            </a:r>
            <a:r>
              <a:rPr sz="750" spc="102" dirty="0">
                <a:solidFill>
                  <a:srgbClr val="4242A1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050582"/>
                </a:solidFill>
                <a:latin typeface="Arial MT"/>
                <a:cs typeface="Arial MT"/>
              </a:rPr>
              <a:t>common</a:t>
            </a:r>
            <a:r>
              <a:rPr sz="750" spc="95" dirty="0">
                <a:solidFill>
                  <a:srgbClr val="050582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6969B5"/>
                </a:solidFill>
                <a:latin typeface="Arial MT"/>
                <a:cs typeface="Arial MT"/>
              </a:rPr>
              <a:t>type</a:t>
            </a:r>
            <a:r>
              <a:rPr sz="750" spc="78" dirty="0">
                <a:solidFill>
                  <a:srgbClr val="6969B5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7777BA"/>
                </a:solidFill>
                <a:latin typeface="Arial MT"/>
                <a:cs typeface="Arial MT"/>
              </a:rPr>
              <a:t>of</a:t>
            </a:r>
            <a:r>
              <a:rPr sz="750" spc="320" dirty="0">
                <a:solidFill>
                  <a:srgbClr val="7777BA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4141A0"/>
                </a:solidFill>
                <a:latin typeface="Arial MT"/>
                <a:cs typeface="Arial MT"/>
              </a:rPr>
              <a:t>activation</a:t>
            </a:r>
            <a:r>
              <a:rPr sz="750" spc="78" dirty="0">
                <a:solidFill>
                  <a:srgbClr val="4141A0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1C1C8E"/>
                </a:solidFill>
                <a:latin typeface="Arial MT"/>
                <a:cs typeface="Arial MT"/>
              </a:rPr>
              <a:t>used</a:t>
            </a:r>
            <a:r>
              <a:rPr sz="750" spc="102" dirty="0">
                <a:solidFill>
                  <a:srgbClr val="1C1C8E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3A3A9C"/>
                </a:solidFill>
                <a:latin typeface="Arial MT"/>
                <a:cs typeface="Arial MT"/>
              </a:rPr>
              <a:t>to</a:t>
            </a:r>
            <a:r>
              <a:rPr sz="750" spc="75" dirty="0">
                <a:solidFill>
                  <a:srgbClr val="3A3A9C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3F3F9E"/>
                </a:solidFill>
                <a:latin typeface="Arial MT"/>
                <a:cs typeface="Arial MT"/>
              </a:rPr>
              <a:t>const</a:t>
            </a:r>
            <a:r>
              <a:rPr sz="1125" baseline="2525" dirty="0">
                <a:solidFill>
                  <a:srgbClr val="3F3F9E"/>
                </a:solidFill>
                <a:latin typeface="Arial MT"/>
                <a:cs typeface="Arial MT"/>
              </a:rPr>
              <a:t>r</a:t>
            </a:r>
            <a:r>
              <a:rPr sz="750" dirty="0">
                <a:solidFill>
                  <a:srgbClr val="3F3F9E"/>
                </a:solidFill>
                <a:latin typeface="Arial MT"/>
                <a:cs typeface="Arial MT"/>
              </a:rPr>
              <a:t>uct</a:t>
            </a:r>
            <a:r>
              <a:rPr sz="750" spc="89" dirty="0">
                <a:solidFill>
                  <a:srgbClr val="3F3F9E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the</a:t>
            </a:r>
            <a:r>
              <a:rPr sz="750" spc="68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750" spc="-7" dirty="0">
                <a:solidFill>
                  <a:srgbClr val="7575BA"/>
                </a:solidFill>
                <a:latin typeface="Arial MT"/>
                <a:cs typeface="Arial MT"/>
              </a:rPr>
              <a:t>neural </a:t>
            </a:r>
            <a:r>
              <a:rPr sz="750" dirty="0">
                <a:solidFill>
                  <a:srgbClr val="5454AA"/>
                </a:solidFill>
                <a:latin typeface="Arial MT"/>
                <a:cs typeface="Arial MT"/>
              </a:rPr>
              <a:t>networks.</a:t>
            </a:r>
            <a:r>
              <a:rPr sz="750" spc="201" dirty="0">
                <a:solidFill>
                  <a:srgbClr val="5454AA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6168A"/>
                </a:solidFill>
                <a:latin typeface="Arial MT"/>
                <a:cs typeface="Arial MT"/>
              </a:rPr>
              <a:t>It</a:t>
            </a:r>
            <a:r>
              <a:rPr sz="750" spc="273" dirty="0">
                <a:solidFill>
                  <a:srgbClr val="16168A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0E0E87"/>
                </a:solidFill>
                <a:latin typeface="Arial MT"/>
                <a:cs typeface="Arial MT"/>
              </a:rPr>
              <a:t>is</a:t>
            </a:r>
            <a:r>
              <a:rPr sz="750" spc="184" dirty="0">
                <a:solidFill>
                  <a:srgbClr val="0E0E87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5959AC"/>
                </a:solidFill>
                <a:latin typeface="Arial MT"/>
                <a:cs typeface="Arial MT"/>
              </a:rPr>
              <a:t>mathematically</a:t>
            </a:r>
            <a:r>
              <a:rPr sz="750" spc="256" dirty="0">
                <a:solidFill>
                  <a:srgbClr val="5959A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F0F87"/>
                </a:solidFill>
                <a:latin typeface="Arial MT"/>
                <a:cs typeface="Arial MT"/>
              </a:rPr>
              <a:t>well</a:t>
            </a:r>
            <a:r>
              <a:rPr sz="750" spc="201" dirty="0">
                <a:solidFill>
                  <a:srgbClr val="0F0F87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212190"/>
                </a:solidFill>
                <a:latin typeface="Arial MT"/>
                <a:cs typeface="Arial MT"/>
              </a:rPr>
              <a:t>behaved,</a:t>
            </a:r>
            <a:r>
              <a:rPr sz="750" spc="276" dirty="0">
                <a:solidFill>
                  <a:srgbClr val="21219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4F4FA7"/>
                </a:solidFill>
                <a:latin typeface="Arial MT"/>
                <a:cs typeface="Arial MT"/>
              </a:rPr>
              <a:t>differentiable</a:t>
            </a:r>
            <a:r>
              <a:rPr sz="750" spc="150" dirty="0">
                <a:solidFill>
                  <a:srgbClr val="4F4FA7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and</a:t>
            </a:r>
            <a:r>
              <a:rPr sz="750" spc="194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750" spc="-7" dirty="0">
                <a:solidFill>
                  <a:srgbClr val="8080BF"/>
                </a:solidFill>
                <a:latin typeface="Arial MT"/>
                <a:cs typeface="Arial MT"/>
              </a:rPr>
              <a:t>strictly </a:t>
            </a:r>
            <a:r>
              <a:rPr sz="750" dirty="0">
                <a:solidFill>
                  <a:srgbClr val="0E0E87"/>
                </a:solidFill>
                <a:latin typeface="Arial MT"/>
                <a:cs typeface="Arial MT"/>
              </a:rPr>
              <a:t>increasing</a:t>
            </a:r>
            <a:r>
              <a:rPr sz="750" spc="75" dirty="0">
                <a:solidFill>
                  <a:srgbClr val="0E0E87"/>
                </a:solidFill>
                <a:latin typeface="Arial MT"/>
                <a:cs typeface="Arial MT"/>
              </a:rPr>
              <a:t> </a:t>
            </a:r>
            <a:r>
              <a:rPr sz="750" spc="-7" dirty="0">
                <a:solidFill>
                  <a:srgbClr val="2D2D97"/>
                </a:solidFill>
                <a:latin typeface="Arial MT"/>
                <a:cs typeface="Arial MT"/>
              </a:rPr>
              <a:t>function.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14566" y="4132119"/>
            <a:ext cx="791008" cy="10325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614" spc="48" dirty="0">
                <a:solidFill>
                  <a:srgbClr val="800000"/>
                </a:solidFill>
                <a:latin typeface="Arial MT"/>
                <a:cs typeface="Arial MT"/>
              </a:rPr>
              <a:t>Sigmoidal</a:t>
            </a:r>
            <a:r>
              <a:rPr sz="614" spc="51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614" spc="41" dirty="0">
                <a:solidFill>
                  <a:srgbClr val="800000"/>
                </a:solidFill>
                <a:latin typeface="Arial MT"/>
                <a:cs typeface="Arial MT"/>
              </a:rPr>
              <a:t>fu</a:t>
            </a:r>
            <a:r>
              <a:rPr sz="614" spc="-55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614" spc="48" dirty="0">
                <a:solidFill>
                  <a:srgbClr val="800000"/>
                </a:solidFill>
                <a:latin typeface="Arial MT"/>
                <a:cs typeface="Arial MT"/>
              </a:rPr>
              <a:t>nction</a:t>
            </a:r>
            <a:endParaRPr sz="614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81568" y="4085705"/>
            <a:ext cx="1875559" cy="31344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3464">
              <a:lnSpc>
                <a:spcPct val="140000"/>
              </a:lnSpc>
              <a:spcBef>
                <a:spcPts val="68"/>
              </a:spcBef>
              <a:tabLst>
                <a:tab pos="153262" algn="l"/>
                <a:tab pos="657640" algn="l"/>
                <a:tab pos="1090583" algn="l"/>
                <a:tab pos="1526124" algn="l"/>
                <a:tab pos="1764676" algn="l"/>
              </a:tabLst>
            </a:pPr>
            <a:r>
              <a:rPr sz="750" spc="-34" dirty="0">
                <a:solidFill>
                  <a:srgbClr val="870F0F"/>
                </a:solidFill>
                <a:latin typeface="Arial MT"/>
                <a:cs typeface="Arial MT"/>
              </a:rPr>
              <a:t>A</a:t>
            </a:r>
            <a:r>
              <a:rPr sz="750" dirty="0">
                <a:solidFill>
                  <a:srgbClr val="870F0F"/>
                </a:solidFill>
                <a:latin typeface="Arial MT"/>
                <a:cs typeface="Arial MT"/>
              </a:rPr>
              <a:t>	</a:t>
            </a:r>
            <a:r>
              <a:rPr sz="750" spc="-7" dirty="0">
                <a:solidFill>
                  <a:srgbClr val="A14444"/>
                </a:solidFill>
                <a:latin typeface="Arial MT"/>
                <a:cs typeface="Arial MT"/>
              </a:rPr>
              <a:t>sig</a:t>
            </a:r>
            <a:r>
              <a:rPr sz="750" spc="-7" dirty="0">
                <a:solidFill>
                  <a:srgbClr val="A34646"/>
                </a:solidFill>
                <a:latin typeface="Arial MT"/>
                <a:cs typeface="Arial MT"/>
              </a:rPr>
              <a:t>moidal</a:t>
            </a:r>
            <a:r>
              <a:rPr sz="750" dirty="0">
                <a:solidFill>
                  <a:srgbClr val="A34646"/>
                </a:solidFill>
                <a:latin typeface="Arial MT"/>
                <a:cs typeface="Arial MT"/>
              </a:rPr>
              <a:t>	</a:t>
            </a:r>
            <a:r>
              <a:rPr sz="750" spc="-7" dirty="0">
                <a:solidFill>
                  <a:srgbClr val="800000"/>
                </a:solidFill>
                <a:latin typeface="Arial MT"/>
                <a:cs typeface="Arial MT"/>
              </a:rPr>
              <a:t>transfer</a:t>
            </a:r>
            <a:r>
              <a:rPr sz="750" dirty="0">
                <a:solidFill>
                  <a:srgbClr val="800000"/>
                </a:solidFill>
                <a:latin typeface="Arial MT"/>
                <a:cs typeface="Arial MT"/>
              </a:rPr>
              <a:t>	</a:t>
            </a:r>
            <a:r>
              <a:rPr sz="750" spc="-7" dirty="0">
                <a:solidFill>
                  <a:srgbClr val="972D2D"/>
                </a:solidFill>
                <a:latin typeface="Arial MT"/>
                <a:cs typeface="Arial MT"/>
              </a:rPr>
              <a:t>function</a:t>
            </a:r>
            <a:r>
              <a:rPr sz="750" dirty="0">
                <a:solidFill>
                  <a:srgbClr val="972D2D"/>
                </a:solidFill>
                <a:latin typeface="Arial MT"/>
                <a:cs typeface="Arial MT"/>
              </a:rPr>
              <a:t>	</a:t>
            </a:r>
            <a:r>
              <a:rPr sz="750" spc="-17" dirty="0">
                <a:solidFill>
                  <a:srgbClr val="B66E6E"/>
                </a:solidFill>
                <a:latin typeface="Arial MT"/>
                <a:cs typeface="Arial MT"/>
              </a:rPr>
              <a:t>can</a:t>
            </a:r>
            <a:r>
              <a:rPr sz="750" dirty="0">
                <a:solidFill>
                  <a:srgbClr val="B66E6E"/>
                </a:solidFill>
                <a:latin typeface="Arial MT"/>
                <a:cs typeface="Arial MT"/>
              </a:rPr>
              <a:t>	</a:t>
            </a:r>
            <a:r>
              <a:rPr sz="750" spc="-34" dirty="0">
                <a:solidFill>
                  <a:srgbClr val="912323"/>
                </a:solidFill>
                <a:latin typeface="Arial MT"/>
                <a:cs typeface="Arial MT"/>
              </a:rPr>
              <a:t>be </a:t>
            </a:r>
            <a:r>
              <a:rPr sz="750" dirty="0">
                <a:solidFill>
                  <a:srgbClr val="891313"/>
                </a:solidFill>
                <a:latin typeface="Arial MT"/>
                <a:cs typeface="Arial MT"/>
              </a:rPr>
              <a:t>written</a:t>
            </a:r>
            <a:r>
              <a:rPr sz="750" spc="184" dirty="0">
                <a:solidFill>
                  <a:srgbClr val="891313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9E3D3D"/>
                </a:solidFill>
                <a:latin typeface="Arial MT"/>
                <a:cs typeface="Arial MT"/>
              </a:rPr>
              <a:t>in</a:t>
            </a:r>
            <a:r>
              <a:rPr sz="750" spc="143" dirty="0">
                <a:solidFill>
                  <a:srgbClr val="9E3D3D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B56969"/>
                </a:solidFill>
                <a:latin typeface="Arial MT"/>
                <a:cs typeface="Arial MT"/>
              </a:rPr>
              <a:t>the</a:t>
            </a:r>
            <a:r>
              <a:rPr sz="750" spc="92" dirty="0">
                <a:solidFill>
                  <a:srgbClr val="B56969"/>
                </a:solidFill>
                <a:latin typeface="Arial MT"/>
                <a:cs typeface="Arial MT"/>
              </a:rPr>
              <a:t> </a:t>
            </a:r>
            <a:r>
              <a:rPr sz="750" spc="-7" dirty="0">
                <a:solidFill>
                  <a:srgbClr val="8E1C1C"/>
                </a:solidFill>
                <a:latin typeface="Arial MT"/>
                <a:cs typeface="Arial MT"/>
              </a:rPr>
              <a:t>form: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75756" y="4648893"/>
            <a:ext cx="1882053" cy="1271205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565424">
              <a:spcBef>
                <a:spcPts val="68"/>
              </a:spcBef>
            </a:pPr>
            <a:r>
              <a:rPr sz="750" dirty="0">
                <a:solidFill>
                  <a:srgbClr val="FF0000"/>
                </a:solidFill>
                <a:latin typeface="Arial MT"/>
                <a:cs typeface="Arial MT"/>
              </a:rPr>
              <a:t>1</a:t>
            </a:r>
            <a:r>
              <a:rPr sz="750" spc="5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50" spc="-17" dirty="0">
                <a:solidFill>
                  <a:srgbClr val="FF1A1A"/>
                </a:solidFill>
                <a:latin typeface="Arial MT"/>
                <a:cs typeface="Arial MT"/>
              </a:rPr>
              <a:t>•r</a:t>
            </a:r>
            <a:r>
              <a:rPr sz="750" spc="78" dirty="0">
                <a:solidFill>
                  <a:srgbClr val="FF1A1A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FF0000"/>
                </a:solidFill>
                <a:latin typeface="Arial MT"/>
                <a:cs typeface="Arial MT"/>
              </a:rPr>
              <a:t>e</a:t>
            </a:r>
            <a:r>
              <a:rPr sz="750" spc="-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50" spc="-17" dirty="0">
                <a:solidFill>
                  <a:srgbClr val="FF0000"/>
                </a:solidFill>
                <a:latin typeface="Arial MT"/>
                <a:cs typeface="Arial MT"/>
              </a:rPr>
              <a:t>"°</a:t>
            </a:r>
            <a:endParaRPr sz="7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750">
              <a:latin typeface="Arial MT"/>
              <a:cs typeface="Arial MT"/>
            </a:endParaRPr>
          </a:p>
          <a:p>
            <a:pPr>
              <a:spcBef>
                <a:spcPts val="75"/>
              </a:spcBef>
            </a:pPr>
            <a:endParaRPr sz="750">
              <a:latin typeface="Arial MT"/>
              <a:cs typeface="Arial MT"/>
            </a:endParaRPr>
          </a:p>
          <a:p>
            <a:pPr marL="12122"/>
            <a:r>
              <a:rPr sz="750" dirty="0">
                <a:solidFill>
                  <a:srgbClr val="B56D6D"/>
                </a:solidFill>
                <a:latin typeface="Arial MT"/>
                <a:cs typeface="Arial MT"/>
              </a:rPr>
              <a:t>This</a:t>
            </a:r>
            <a:r>
              <a:rPr sz="750" spc="61" dirty="0">
                <a:solidFill>
                  <a:srgbClr val="B56D6D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B36666"/>
                </a:solidFill>
                <a:latin typeface="Arial MT"/>
                <a:cs typeface="Arial MT"/>
              </a:rPr>
              <a:t>is</a:t>
            </a:r>
            <a:r>
              <a:rPr sz="750" spc="24" dirty="0">
                <a:solidFill>
                  <a:srgbClr val="B36666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9A3636"/>
                </a:solidFill>
                <a:latin typeface="Arial MT"/>
                <a:cs typeface="Arial MT"/>
              </a:rPr>
              <a:t>explained</a:t>
            </a:r>
            <a:r>
              <a:rPr sz="750" spc="65" dirty="0">
                <a:solidFill>
                  <a:srgbClr val="9A3636"/>
                </a:solidFill>
                <a:latin typeface="Arial MT"/>
                <a:cs typeface="Arial MT"/>
              </a:rPr>
              <a:t> </a:t>
            </a:r>
            <a:r>
              <a:rPr sz="750" spc="-17" dirty="0">
                <a:solidFill>
                  <a:srgbClr val="BA7575"/>
                </a:solidFill>
                <a:latin typeface="Arial MT"/>
                <a:cs typeface="Arial MT"/>
              </a:rPr>
              <a:t>as</a:t>
            </a:r>
            <a:endParaRPr sz="750">
              <a:latin typeface="Arial MT"/>
              <a:cs typeface="Arial MT"/>
            </a:endParaRPr>
          </a:p>
          <a:p>
            <a:pPr marL="225563" marR="413028" indent="-214307">
              <a:lnSpc>
                <a:spcPts val="1295"/>
              </a:lnSpc>
              <a:spcBef>
                <a:spcPts val="58"/>
              </a:spcBef>
            </a:pPr>
            <a:r>
              <a:rPr sz="750" dirty="0">
                <a:solidFill>
                  <a:srgbClr val="FF3434"/>
                </a:solidFill>
                <a:latin typeface="Arial MT"/>
                <a:cs typeface="Arial MT"/>
              </a:rPr>
              <a:t>-</a:t>
            </a:r>
            <a:r>
              <a:rPr sz="750" spc="205" dirty="0">
                <a:solidFill>
                  <a:srgbClr val="FF3434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FF0000"/>
                </a:solidFill>
                <a:latin typeface="Arial MT"/>
                <a:cs typeface="Arial MT"/>
              </a:rPr>
              <a:t>a</a:t>
            </a:r>
            <a:r>
              <a:rPr sz="750" spc="33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BC7979"/>
                </a:solidFill>
                <a:latin typeface="Arial MT"/>
                <a:cs typeface="Arial MT"/>
              </a:rPr>
              <a:t>for</a:t>
            </a:r>
            <a:r>
              <a:rPr sz="750" spc="112" dirty="0">
                <a:solidFill>
                  <a:srgbClr val="BC7979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993131"/>
                </a:solidFill>
                <a:latin typeface="Arial MT"/>
                <a:cs typeface="Arial MT"/>
              </a:rPr>
              <a:t>large</a:t>
            </a:r>
            <a:r>
              <a:rPr sz="750" spc="55" dirty="0">
                <a:solidFill>
                  <a:srgbClr val="993131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FF0000"/>
                </a:solidFill>
                <a:latin typeface="Arial MT"/>
                <a:cs typeface="Arial MT"/>
              </a:rPr>
              <a:t>-ve</a:t>
            </a:r>
            <a:r>
              <a:rPr sz="750" spc="23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B87272"/>
                </a:solidFill>
                <a:latin typeface="Arial MT"/>
                <a:cs typeface="Arial MT"/>
              </a:rPr>
              <a:t>input</a:t>
            </a:r>
            <a:r>
              <a:rPr sz="750" spc="102" dirty="0">
                <a:solidFill>
                  <a:srgbClr val="B87272"/>
                </a:solidFill>
                <a:latin typeface="Arial MT"/>
                <a:cs typeface="Arial MT"/>
              </a:rPr>
              <a:t> </a:t>
            </a:r>
            <a:r>
              <a:rPr sz="750" spc="-7" dirty="0">
                <a:solidFill>
                  <a:srgbClr val="820505"/>
                </a:solidFill>
                <a:latin typeface="Arial MT"/>
                <a:cs typeface="Arial MT"/>
              </a:rPr>
              <a:t>val</a:t>
            </a:r>
            <a:r>
              <a:rPr sz="750" spc="-143" dirty="0">
                <a:solidFill>
                  <a:srgbClr val="820505"/>
                </a:solidFill>
                <a:latin typeface="Arial MT"/>
                <a:cs typeface="Arial MT"/>
              </a:rPr>
              <a:t> </a:t>
            </a:r>
            <a:r>
              <a:rPr sz="750" spc="-14" dirty="0">
                <a:solidFill>
                  <a:srgbClr val="8E1F1F"/>
                </a:solidFill>
                <a:latin typeface="Arial MT"/>
                <a:cs typeface="Arial MT"/>
              </a:rPr>
              <a:t>ues,</a:t>
            </a:r>
            <a:r>
              <a:rPr sz="750" spc="341" dirty="0">
                <a:solidFill>
                  <a:srgbClr val="8E1F1F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9C3A3A"/>
                </a:solidFill>
                <a:latin typeface="Arial MT"/>
                <a:cs typeface="Arial MT"/>
              </a:rPr>
              <a:t>for</a:t>
            </a:r>
            <a:r>
              <a:rPr sz="750" spc="58" dirty="0">
                <a:solidFill>
                  <a:srgbClr val="9C3A3A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9E3D3D"/>
                </a:solidFill>
                <a:latin typeface="Arial MT"/>
                <a:cs typeface="Arial MT"/>
              </a:rPr>
              <a:t>large</a:t>
            </a:r>
            <a:r>
              <a:rPr sz="750" spc="123" dirty="0">
                <a:solidFill>
                  <a:srgbClr val="9E3D3D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FF7575"/>
                </a:solidFill>
                <a:latin typeface="Arial MT"/>
                <a:cs typeface="Arial MT"/>
              </a:rPr>
              <a:t>+ve</a:t>
            </a:r>
            <a:r>
              <a:rPr sz="750" spc="310" dirty="0">
                <a:solidFill>
                  <a:srgbClr val="FF7575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BA7575"/>
                </a:solidFill>
                <a:latin typeface="Arial MT"/>
                <a:cs typeface="Arial MT"/>
              </a:rPr>
              <a:t>values,</a:t>
            </a:r>
            <a:r>
              <a:rPr sz="750" spc="153" dirty="0">
                <a:solidFill>
                  <a:srgbClr val="BA7575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800000"/>
                </a:solidFill>
                <a:latin typeface="Arial MT"/>
                <a:cs typeface="Arial MT"/>
              </a:rPr>
              <a:t>with</a:t>
            </a:r>
            <a:r>
              <a:rPr sz="750" spc="85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750" spc="-34" dirty="0">
                <a:solidFill>
                  <a:srgbClr val="8E1C1C"/>
                </a:solidFill>
                <a:latin typeface="Arial MT"/>
                <a:cs typeface="Arial MT"/>
              </a:rPr>
              <a:t>a</a:t>
            </a:r>
            <a:endParaRPr sz="750">
              <a:latin typeface="Arial MT"/>
              <a:cs typeface="Arial MT"/>
            </a:endParaRPr>
          </a:p>
          <a:p>
            <a:pPr marR="24678" algn="ctr">
              <a:spcBef>
                <a:spcPts val="232"/>
              </a:spcBef>
            </a:pPr>
            <a:r>
              <a:rPr sz="750" dirty="0">
                <a:solidFill>
                  <a:srgbClr val="BA7575"/>
                </a:solidFill>
                <a:latin typeface="Arial MT"/>
                <a:cs typeface="Arial MT"/>
              </a:rPr>
              <a:t>smooth</a:t>
            </a:r>
            <a:r>
              <a:rPr sz="750" spc="153" dirty="0">
                <a:solidFill>
                  <a:srgbClr val="BA7575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820303"/>
                </a:solidFill>
                <a:latin typeface="Arial MT"/>
                <a:cs typeface="Arial MT"/>
              </a:rPr>
              <a:t>transition</a:t>
            </a:r>
            <a:r>
              <a:rPr sz="750" spc="164" dirty="0">
                <a:solidFill>
                  <a:srgbClr val="820303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A74D4D"/>
                </a:solidFill>
                <a:latin typeface="Arial MT"/>
                <a:cs typeface="Arial MT"/>
              </a:rPr>
              <a:t>between</a:t>
            </a:r>
            <a:r>
              <a:rPr sz="750" spc="156" dirty="0">
                <a:solidFill>
                  <a:srgbClr val="A74D4D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870F0F"/>
                </a:solidFill>
                <a:latin typeface="Arial MT"/>
                <a:cs typeface="Arial MT"/>
              </a:rPr>
              <a:t>tne</a:t>
            </a:r>
            <a:r>
              <a:rPr sz="750" spc="119" dirty="0">
                <a:solidFill>
                  <a:srgbClr val="870F0F"/>
                </a:solidFill>
                <a:latin typeface="Arial MT"/>
                <a:cs typeface="Arial MT"/>
              </a:rPr>
              <a:t> </a:t>
            </a:r>
            <a:r>
              <a:rPr sz="750" spc="-14" dirty="0">
                <a:solidFill>
                  <a:srgbClr val="A74D4D"/>
                </a:solidFill>
                <a:latin typeface="Arial MT"/>
                <a:cs typeface="Arial MT"/>
              </a:rPr>
              <a:t>two.</a:t>
            </a:r>
            <a:endParaRPr sz="750">
              <a:latin typeface="Arial MT"/>
              <a:cs typeface="Arial MT"/>
            </a:endParaRPr>
          </a:p>
          <a:p>
            <a:pPr marL="8226" marR="3464" indent="-3031" algn="ctr">
              <a:lnSpc>
                <a:spcPct val="138200"/>
              </a:lnSpc>
              <a:spcBef>
                <a:spcPts val="31"/>
              </a:spcBef>
            </a:pPr>
            <a:r>
              <a:rPr sz="750" dirty="0">
                <a:solidFill>
                  <a:srgbClr val="FF1A1A"/>
                </a:solidFill>
                <a:latin typeface="Arial MT"/>
                <a:cs typeface="Arial MT"/>
              </a:rPr>
              <a:t>u</a:t>
            </a:r>
            <a:r>
              <a:rPr sz="750" spc="276" dirty="0">
                <a:solidFill>
                  <a:srgbClr val="FF1A1A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9E3D3D"/>
                </a:solidFill>
                <a:latin typeface="Arial MT"/>
                <a:cs typeface="Arial MT"/>
              </a:rPr>
              <a:t>is</a:t>
            </a:r>
            <a:r>
              <a:rPr sz="750" spc="283" dirty="0">
                <a:solidFill>
                  <a:srgbClr val="9E3D3D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B56B6B"/>
                </a:solidFill>
                <a:latin typeface="Arial MT"/>
                <a:cs typeface="Arial MT"/>
              </a:rPr>
              <a:t>slope</a:t>
            </a:r>
            <a:r>
              <a:rPr sz="750" spc="293" dirty="0">
                <a:solidFill>
                  <a:srgbClr val="B56B6B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BA7575"/>
                </a:solidFill>
                <a:latin typeface="Arial MT"/>
                <a:cs typeface="Arial MT"/>
              </a:rPr>
              <a:t>parameter</a:t>
            </a:r>
            <a:r>
              <a:rPr sz="750" spc="320" dirty="0">
                <a:solidFill>
                  <a:srgbClr val="BA7575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BA7575"/>
                </a:solidFill>
                <a:latin typeface="Arial MT"/>
                <a:cs typeface="Arial MT"/>
              </a:rPr>
              <a:t>also</a:t>
            </a:r>
            <a:r>
              <a:rPr sz="750" spc="293" dirty="0">
                <a:solidFill>
                  <a:srgbClr val="BA7575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B87272"/>
                </a:solidFill>
                <a:latin typeface="Arial MT"/>
                <a:cs typeface="Arial MT"/>
              </a:rPr>
              <a:t>called</a:t>
            </a:r>
            <a:r>
              <a:rPr sz="750" spc="303" dirty="0">
                <a:solidFill>
                  <a:srgbClr val="B87272"/>
                </a:solidFill>
                <a:latin typeface="Arial MT"/>
                <a:cs typeface="Arial MT"/>
              </a:rPr>
              <a:t> </a:t>
            </a:r>
            <a:r>
              <a:rPr sz="750" spc="-85" dirty="0">
                <a:solidFill>
                  <a:srgbClr val="A14242"/>
                </a:solidFill>
                <a:latin typeface="Arial MT"/>
                <a:cs typeface="Arial MT"/>
              </a:rPr>
              <a:t>s</a:t>
            </a:r>
            <a:r>
              <a:rPr sz="750" spc="-123" dirty="0">
                <a:solidFill>
                  <a:srgbClr val="A14242"/>
                </a:solidFill>
                <a:latin typeface="Arial MT"/>
                <a:cs typeface="Arial MT"/>
              </a:rPr>
              <a:t> </a:t>
            </a:r>
            <a:r>
              <a:rPr sz="750" spc="-14" dirty="0">
                <a:solidFill>
                  <a:srgbClr val="B16262"/>
                </a:solidFill>
                <a:latin typeface="Arial MT"/>
                <a:cs typeface="Arial MT"/>
              </a:rPr>
              <a:t>hape </a:t>
            </a:r>
            <a:r>
              <a:rPr sz="750" dirty="0">
                <a:solidFill>
                  <a:srgbClr val="BD7C7C"/>
                </a:solidFill>
                <a:latin typeface="Arial MT"/>
                <a:cs typeface="Arial MT"/>
              </a:rPr>
              <a:t>parameter;</a:t>
            </a:r>
            <a:r>
              <a:rPr sz="750" spc="208" dirty="0">
                <a:solidFill>
                  <a:srgbClr val="BD7C7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8C1A1A"/>
                </a:solidFill>
                <a:latin typeface="Arial MT"/>
                <a:cs typeface="Arial MT"/>
              </a:rPr>
              <a:t>symbol</a:t>
            </a:r>
            <a:r>
              <a:rPr sz="750" spc="130" dirty="0">
                <a:solidFill>
                  <a:srgbClr val="8C1A1A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800000"/>
                </a:solidFill>
                <a:latin typeface="Arial MT"/>
                <a:cs typeface="Arial MT"/>
              </a:rPr>
              <a:t>the</a:t>
            </a:r>
            <a:r>
              <a:rPr sz="750" spc="68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FF0101"/>
                </a:solidFill>
                <a:latin typeface="Arial MT"/>
                <a:cs typeface="Arial MT"/>
              </a:rPr>
              <a:t>1</a:t>
            </a:r>
            <a:r>
              <a:rPr sz="750" spc="126" dirty="0">
                <a:solidFill>
                  <a:srgbClr val="FF0101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800000"/>
                </a:solidFill>
                <a:latin typeface="Arial MT"/>
                <a:cs typeface="Arial MT"/>
              </a:rPr>
              <a:t>is</a:t>
            </a:r>
            <a:r>
              <a:rPr sz="750" spc="177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A14242"/>
                </a:solidFill>
                <a:latin typeface="Arial MT"/>
                <a:cs typeface="Arial MT"/>
              </a:rPr>
              <a:t>also</a:t>
            </a:r>
            <a:r>
              <a:rPr sz="750" spc="156" dirty="0">
                <a:solidFill>
                  <a:srgbClr val="A14242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850A0A"/>
                </a:solidFill>
                <a:latin typeface="Arial MT"/>
                <a:cs typeface="Arial MT"/>
              </a:rPr>
              <a:t>used</a:t>
            </a:r>
            <a:r>
              <a:rPr sz="750" spc="109" dirty="0">
                <a:solidFill>
                  <a:srgbClr val="850A0A"/>
                </a:solidFill>
                <a:latin typeface="Arial MT"/>
                <a:cs typeface="Arial MT"/>
              </a:rPr>
              <a:t> </a:t>
            </a:r>
            <a:r>
              <a:rPr sz="750" spc="-17" dirty="0">
                <a:solidFill>
                  <a:srgbClr val="9C3A3A"/>
                </a:solidFill>
                <a:latin typeface="Arial MT"/>
                <a:cs typeface="Arial MT"/>
              </a:rPr>
              <a:t>to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082236" y="388091"/>
            <a:ext cx="1220932" cy="549852"/>
          </a:xfrm>
          <a:custGeom>
            <a:avLst/>
            <a:gdLst/>
            <a:ahLst/>
            <a:cxnLst/>
            <a:rect l="l" t="t" r="r" b="b"/>
            <a:pathLst>
              <a:path w="1790700" h="806450">
                <a:moveTo>
                  <a:pt x="104" y="588063"/>
                </a:moveTo>
                <a:lnTo>
                  <a:pt x="104" y="588063"/>
                </a:lnTo>
                <a:lnTo>
                  <a:pt x="104" y="663350"/>
                </a:lnTo>
                <a:lnTo>
                  <a:pt x="69" y="671344"/>
                </a:lnTo>
                <a:lnTo>
                  <a:pt x="11" y="679480"/>
                </a:lnTo>
                <a:lnTo>
                  <a:pt x="0" y="687606"/>
                </a:lnTo>
                <a:lnTo>
                  <a:pt x="104" y="695570"/>
                </a:lnTo>
                <a:lnTo>
                  <a:pt x="2454" y="739547"/>
                </a:lnTo>
                <a:lnTo>
                  <a:pt x="6919" y="772511"/>
                </a:lnTo>
                <a:lnTo>
                  <a:pt x="8555" y="778623"/>
                </a:lnTo>
                <a:lnTo>
                  <a:pt x="10898" y="784030"/>
                </a:lnTo>
                <a:lnTo>
                  <a:pt x="13370" y="788530"/>
                </a:lnTo>
                <a:lnTo>
                  <a:pt x="15842" y="793029"/>
                </a:lnTo>
                <a:lnTo>
                  <a:pt x="17304" y="796580"/>
                </a:lnTo>
                <a:lnTo>
                  <a:pt x="46815" y="806362"/>
                </a:lnTo>
                <a:lnTo>
                  <a:pt x="54419" y="806081"/>
                </a:lnTo>
                <a:lnTo>
                  <a:pt x="98486" y="797924"/>
                </a:lnTo>
                <a:lnTo>
                  <a:pt x="147260" y="783944"/>
                </a:lnTo>
                <a:lnTo>
                  <a:pt x="187537" y="770801"/>
                </a:lnTo>
                <a:lnTo>
                  <a:pt x="242175" y="749207"/>
                </a:lnTo>
                <a:lnTo>
                  <a:pt x="311174" y="719163"/>
                </a:lnTo>
                <a:lnTo>
                  <a:pt x="350055" y="701521"/>
                </a:lnTo>
                <a:lnTo>
                  <a:pt x="391921" y="682099"/>
                </a:lnTo>
                <a:lnTo>
                  <a:pt x="436867" y="660850"/>
                </a:lnTo>
                <a:lnTo>
                  <a:pt x="484415" y="638014"/>
                </a:lnTo>
                <a:lnTo>
                  <a:pt x="534088" y="613836"/>
                </a:lnTo>
                <a:lnTo>
                  <a:pt x="575271" y="593485"/>
                </a:lnTo>
                <a:lnTo>
                  <a:pt x="617907" y="572144"/>
                </a:lnTo>
                <a:lnTo>
                  <a:pt x="662008" y="549931"/>
                </a:lnTo>
                <a:lnTo>
                  <a:pt x="707589" y="526966"/>
                </a:lnTo>
                <a:lnTo>
                  <a:pt x="754663" y="503368"/>
                </a:lnTo>
                <a:lnTo>
                  <a:pt x="795478" y="482990"/>
                </a:lnTo>
                <a:lnTo>
                  <a:pt x="837860" y="461835"/>
                </a:lnTo>
                <a:lnTo>
                  <a:pt x="881273" y="440186"/>
                </a:lnTo>
                <a:lnTo>
                  <a:pt x="925179" y="418324"/>
                </a:lnTo>
                <a:lnTo>
                  <a:pt x="969042" y="396533"/>
                </a:lnTo>
                <a:lnTo>
                  <a:pt x="1012326" y="375094"/>
                </a:lnTo>
                <a:lnTo>
                  <a:pt x="1055460" y="353797"/>
                </a:lnTo>
                <a:lnTo>
                  <a:pt x="1098960" y="332373"/>
                </a:lnTo>
                <a:lnTo>
                  <a:pt x="1142417" y="311020"/>
                </a:lnTo>
                <a:lnTo>
                  <a:pt x="1185422" y="289934"/>
                </a:lnTo>
                <a:lnTo>
                  <a:pt x="1227567" y="269312"/>
                </a:lnTo>
                <a:lnTo>
                  <a:pt x="1268443" y="249351"/>
                </a:lnTo>
                <a:lnTo>
                  <a:pt x="1316243" y="226069"/>
                </a:lnTo>
                <a:lnTo>
                  <a:pt x="1363097" y="203316"/>
                </a:lnTo>
                <a:lnTo>
                  <a:pt x="1408565" y="181301"/>
                </a:lnTo>
                <a:lnTo>
                  <a:pt x="1452208" y="160233"/>
                </a:lnTo>
                <a:lnTo>
                  <a:pt x="1493585" y="140320"/>
                </a:lnTo>
                <a:lnTo>
                  <a:pt x="1542287" y="116998"/>
                </a:lnTo>
                <a:lnTo>
                  <a:pt x="1587989" y="95239"/>
                </a:lnTo>
                <a:lnTo>
                  <a:pt x="1630445" y="75117"/>
                </a:lnTo>
                <a:lnTo>
                  <a:pt x="1669410" y="56700"/>
                </a:lnTo>
                <a:lnTo>
                  <a:pt x="1706408" y="39303"/>
                </a:lnTo>
                <a:lnTo>
                  <a:pt x="1741038" y="23124"/>
                </a:lnTo>
                <a:lnTo>
                  <a:pt x="1770175" y="9557"/>
                </a:lnTo>
                <a:lnTo>
                  <a:pt x="1790688" y="0"/>
                </a:lnTo>
              </a:path>
            </a:pathLst>
          </a:custGeom>
          <a:ln w="19050">
            <a:solidFill>
              <a:srgbClr val="004DE6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" name="object 21"/>
          <p:cNvSpPr/>
          <p:nvPr/>
        </p:nvSpPr>
        <p:spPr>
          <a:xfrm>
            <a:off x="4070251" y="3009215"/>
            <a:ext cx="781916" cy="430357"/>
          </a:xfrm>
          <a:custGeom>
            <a:avLst/>
            <a:gdLst/>
            <a:ahLst/>
            <a:cxnLst/>
            <a:rect l="l" t="t" r="r" b="b"/>
            <a:pathLst>
              <a:path w="1146810" h="631189">
                <a:moveTo>
                  <a:pt x="246" y="544629"/>
                </a:moveTo>
                <a:lnTo>
                  <a:pt x="246" y="544629"/>
                </a:lnTo>
                <a:lnTo>
                  <a:pt x="246" y="599301"/>
                </a:lnTo>
                <a:lnTo>
                  <a:pt x="0" y="603777"/>
                </a:lnTo>
                <a:lnTo>
                  <a:pt x="246" y="607554"/>
                </a:lnTo>
                <a:lnTo>
                  <a:pt x="494" y="611330"/>
                </a:lnTo>
                <a:lnTo>
                  <a:pt x="412" y="614884"/>
                </a:lnTo>
                <a:lnTo>
                  <a:pt x="11502" y="627439"/>
                </a:lnTo>
                <a:lnTo>
                  <a:pt x="14603" y="629714"/>
                </a:lnTo>
                <a:lnTo>
                  <a:pt x="21867" y="630231"/>
                </a:lnTo>
                <a:lnTo>
                  <a:pt x="27676" y="630571"/>
                </a:lnTo>
                <a:lnTo>
                  <a:pt x="34398" y="630604"/>
                </a:lnTo>
                <a:lnTo>
                  <a:pt x="42320" y="630013"/>
                </a:lnTo>
                <a:lnTo>
                  <a:pt x="88679" y="618777"/>
                </a:lnTo>
                <a:lnTo>
                  <a:pt x="138391" y="598748"/>
                </a:lnTo>
                <a:lnTo>
                  <a:pt x="178987" y="579282"/>
                </a:lnTo>
                <a:lnTo>
                  <a:pt x="225446" y="555132"/>
                </a:lnTo>
                <a:lnTo>
                  <a:pt x="279535" y="525235"/>
                </a:lnTo>
                <a:lnTo>
                  <a:pt x="344155" y="487819"/>
                </a:lnTo>
                <a:lnTo>
                  <a:pt x="379435" y="466916"/>
                </a:lnTo>
                <a:lnTo>
                  <a:pt x="415710" y="445193"/>
                </a:lnTo>
                <a:lnTo>
                  <a:pt x="453259" y="422408"/>
                </a:lnTo>
                <a:lnTo>
                  <a:pt x="492318" y="398428"/>
                </a:lnTo>
                <a:lnTo>
                  <a:pt x="532081" y="373897"/>
                </a:lnTo>
                <a:lnTo>
                  <a:pt x="571742" y="349458"/>
                </a:lnTo>
                <a:lnTo>
                  <a:pt x="611518" y="324983"/>
                </a:lnTo>
                <a:lnTo>
                  <a:pt x="651695" y="300226"/>
                </a:lnTo>
                <a:lnTo>
                  <a:pt x="691571" y="275666"/>
                </a:lnTo>
                <a:lnTo>
                  <a:pt x="730443" y="251778"/>
                </a:lnTo>
                <a:lnTo>
                  <a:pt x="768496" y="228453"/>
                </a:lnTo>
                <a:lnTo>
                  <a:pt x="805979" y="205514"/>
                </a:lnTo>
                <a:lnTo>
                  <a:pt x="842293" y="183343"/>
                </a:lnTo>
                <a:lnTo>
                  <a:pt x="876838" y="162321"/>
                </a:lnTo>
                <a:lnTo>
                  <a:pt x="909667" y="142448"/>
                </a:lnTo>
                <a:lnTo>
                  <a:pt x="970616" y="105767"/>
                </a:lnTo>
                <a:lnTo>
                  <a:pt x="998120" y="89219"/>
                </a:lnTo>
                <a:lnTo>
                  <a:pt x="1046838" y="59864"/>
                </a:lnTo>
                <a:lnTo>
                  <a:pt x="1087710" y="35240"/>
                </a:lnTo>
                <a:lnTo>
                  <a:pt x="1122566" y="14246"/>
                </a:lnTo>
                <a:lnTo>
                  <a:pt x="1136437" y="5893"/>
                </a:lnTo>
                <a:lnTo>
                  <a:pt x="1146223" y="0"/>
                </a:lnTo>
              </a:path>
            </a:pathLst>
          </a:custGeom>
          <a:ln w="19050">
            <a:solidFill>
              <a:srgbClr val="004DE6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596BDB07-07D0-4DFD-BA91-0CAF6100B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402044947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0387" y="2071947"/>
            <a:ext cx="2936471" cy="121365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37649" y="577387"/>
            <a:ext cx="3782724" cy="559664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1716619">
              <a:spcBef>
                <a:spcPts val="68"/>
              </a:spcBef>
            </a:pPr>
            <a:r>
              <a:rPr sz="818" dirty="0">
                <a:solidFill>
                  <a:srgbClr val="800000"/>
                </a:solidFill>
                <a:latin typeface="Arial MT"/>
                <a:cs typeface="Arial MT"/>
              </a:rPr>
              <a:t>rep</a:t>
            </a:r>
            <a:r>
              <a:rPr sz="818" spc="-130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891111"/>
                </a:solidFill>
                <a:latin typeface="Arial MT"/>
                <a:cs typeface="Arial MT"/>
              </a:rPr>
              <a:t>resented</a:t>
            </a:r>
            <a:r>
              <a:rPr sz="818" spc="184" dirty="0">
                <a:solidFill>
                  <a:srgbClr val="891111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902121"/>
                </a:solidFill>
                <a:latin typeface="Arial MT"/>
                <a:cs typeface="Arial MT"/>
              </a:rPr>
              <a:t>this</a:t>
            </a:r>
            <a:r>
              <a:rPr sz="818" spc="130" dirty="0">
                <a:solidFill>
                  <a:srgbClr val="902121"/>
                </a:solidFill>
                <a:latin typeface="Arial MT"/>
                <a:cs typeface="Arial MT"/>
              </a:rPr>
              <a:t> </a:t>
            </a:r>
            <a:r>
              <a:rPr sz="818" spc="-17" dirty="0">
                <a:solidFill>
                  <a:srgbClr val="A14242"/>
                </a:solidFill>
                <a:latin typeface="Arial MT"/>
                <a:cs typeface="Arial MT"/>
              </a:rPr>
              <a:t>pa</a:t>
            </a:r>
            <a:r>
              <a:rPr sz="818" spc="-136" dirty="0">
                <a:solidFill>
                  <a:srgbClr val="A14242"/>
                </a:solidFill>
                <a:latin typeface="Arial MT"/>
                <a:cs typeface="Arial MT"/>
              </a:rPr>
              <a:t> </a:t>
            </a:r>
            <a:r>
              <a:rPr sz="818" spc="-7" dirty="0">
                <a:solidFill>
                  <a:srgbClr val="800000"/>
                </a:solidFill>
                <a:latin typeface="Arial MT"/>
                <a:cs typeface="Arial MT"/>
              </a:rPr>
              <a:t>rameter.</a:t>
            </a:r>
            <a:endParaRPr sz="818">
              <a:latin typeface="Arial MT"/>
              <a:cs typeface="Arial MT"/>
            </a:endParaRPr>
          </a:p>
          <a:p>
            <a:pPr marL="15586" marR="3464" indent="-7360">
              <a:lnSpc>
                <a:spcPct val="153300"/>
              </a:lnSpc>
              <a:spcBef>
                <a:spcPts val="539"/>
              </a:spcBef>
              <a:tabLst>
                <a:tab pos="279680" algn="l"/>
                <a:tab pos="629066" algn="l"/>
                <a:tab pos="792719" algn="l"/>
                <a:tab pos="917839" algn="l"/>
                <a:tab pos="1291901" algn="l"/>
                <a:tab pos="1391912" algn="l"/>
                <a:tab pos="1642586" algn="l"/>
                <a:tab pos="1850398" algn="l"/>
                <a:tab pos="2242212" algn="l"/>
                <a:tab pos="2529685" algn="l"/>
                <a:tab pos="2673423" algn="l"/>
                <a:tab pos="2792915" algn="l"/>
                <a:tab pos="3321539" algn="l"/>
                <a:tab pos="3508137" algn="l"/>
              </a:tabLst>
            </a:pPr>
            <a:r>
              <a:rPr sz="818" spc="-17" dirty="0">
                <a:solidFill>
                  <a:srgbClr val="7272B8"/>
                </a:solidFill>
                <a:latin typeface="Arial MT"/>
                <a:cs typeface="Arial MT"/>
              </a:rPr>
              <a:t>The</a:t>
            </a:r>
            <a:r>
              <a:rPr sz="818" dirty="0">
                <a:solidFill>
                  <a:srgbClr val="7272B8"/>
                </a:solidFill>
                <a:latin typeface="Arial MT"/>
                <a:cs typeface="Arial MT"/>
              </a:rPr>
              <a:t>	</a:t>
            </a:r>
            <a:r>
              <a:rPr sz="818" spc="-14" dirty="0">
                <a:solidFill>
                  <a:srgbClr val="4444A1"/>
                </a:solidFill>
                <a:latin typeface="Arial MT"/>
                <a:cs typeface="Arial MT"/>
              </a:rPr>
              <a:t>sig</a:t>
            </a:r>
            <a:r>
              <a:rPr sz="818" spc="-143" dirty="0">
                <a:solidFill>
                  <a:srgbClr val="4444A1"/>
                </a:solidFill>
                <a:latin typeface="Arial MT"/>
                <a:cs typeface="Arial MT"/>
              </a:rPr>
              <a:t> </a:t>
            </a:r>
            <a:r>
              <a:rPr sz="818" spc="-7" dirty="0">
                <a:solidFill>
                  <a:srgbClr val="7979BC"/>
                </a:solidFill>
                <a:latin typeface="Arial MT"/>
                <a:cs typeface="Arial MT"/>
              </a:rPr>
              <a:t>moidal</a:t>
            </a:r>
            <a:r>
              <a:rPr sz="818" dirty="0">
                <a:solidFill>
                  <a:srgbClr val="7979BC"/>
                </a:solidFill>
                <a:latin typeface="Arial MT"/>
                <a:cs typeface="Arial MT"/>
              </a:rPr>
              <a:t>		</a:t>
            </a:r>
            <a:r>
              <a:rPr sz="1227" spc="-10" baseline="2314" dirty="0">
                <a:solidFill>
                  <a:srgbClr val="6262B1"/>
                </a:solidFill>
                <a:latin typeface="Arial MT"/>
                <a:cs typeface="Arial MT"/>
              </a:rPr>
              <a:t>f</a:t>
            </a:r>
            <a:r>
              <a:rPr sz="818" spc="-7" dirty="0">
                <a:solidFill>
                  <a:srgbClr val="6262B1"/>
                </a:solidFill>
                <a:latin typeface="Arial MT"/>
                <a:cs typeface="Arial MT"/>
              </a:rPr>
              <a:t>unction</a:t>
            </a:r>
            <a:r>
              <a:rPr sz="818" dirty="0">
                <a:solidFill>
                  <a:srgbClr val="6262B1"/>
                </a:solidFill>
                <a:latin typeface="Arial MT"/>
                <a:cs typeface="Arial MT"/>
              </a:rPr>
              <a:t>		</a:t>
            </a:r>
            <a:r>
              <a:rPr sz="818" spc="-17" dirty="0">
                <a:solidFill>
                  <a:srgbClr val="6666B3"/>
                </a:solidFill>
                <a:latin typeface="Arial MT"/>
                <a:cs typeface="Arial MT"/>
              </a:rPr>
              <a:t>is</a:t>
            </a:r>
            <a:r>
              <a:rPr sz="818" dirty="0">
                <a:solidFill>
                  <a:srgbClr val="6666B3"/>
                </a:solidFill>
                <a:latin typeface="Arial MT"/>
                <a:cs typeface="Arial MT"/>
              </a:rPr>
              <a:t>	</a:t>
            </a:r>
            <a:r>
              <a:rPr sz="818" spc="-7" dirty="0">
                <a:solidFill>
                  <a:srgbClr val="7070B8"/>
                </a:solidFill>
                <a:latin typeface="Arial MT"/>
                <a:cs typeface="Arial MT"/>
              </a:rPr>
              <a:t>achieved</a:t>
            </a:r>
            <a:r>
              <a:rPr sz="818" dirty="0">
                <a:solidFill>
                  <a:srgbClr val="7070B8"/>
                </a:solidFill>
                <a:latin typeface="Arial MT"/>
                <a:cs typeface="Arial MT"/>
              </a:rPr>
              <a:t>	</a:t>
            </a:r>
            <a:r>
              <a:rPr sz="818" spc="-7" dirty="0">
                <a:solidFill>
                  <a:srgbClr val="6E6EB6"/>
                </a:solidFill>
                <a:latin typeface="Arial MT"/>
                <a:cs typeface="Arial MT"/>
              </a:rPr>
              <a:t>using</a:t>
            </a:r>
            <a:r>
              <a:rPr sz="818" dirty="0">
                <a:solidFill>
                  <a:srgbClr val="6E6EB6"/>
                </a:solidFill>
                <a:latin typeface="Arial MT"/>
                <a:cs typeface="Arial MT"/>
              </a:rPr>
              <a:t>		</a:t>
            </a:r>
            <a:r>
              <a:rPr sz="818" spc="-7" dirty="0">
                <a:solidFill>
                  <a:srgbClr val="8282C1"/>
                </a:solidFill>
                <a:latin typeface="Arial MT"/>
                <a:cs typeface="Arial MT"/>
              </a:rPr>
              <a:t>exponential</a:t>
            </a:r>
            <a:r>
              <a:rPr sz="818" dirty="0">
                <a:solidFill>
                  <a:srgbClr val="8282C1"/>
                </a:solidFill>
                <a:latin typeface="Arial MT"/>
                <a:cs typeface="Arial MT"/>
              </a:rPr>
              <a:t>	</a:t>
            </a:r>
            <a:r>
              <a:rPr sz="818" spc="-7" dirty="0">
                <a:solidFill>
                  <a:srgbClr val="6666B3"/>
                </a:solidFill>
                <a:latin typeface="Arial MT"/>
                <a:cs typeface="Arial MT"/>
              </a:rPr>
              <a:t>equation. </a:t>
            </a:r>
            <a:r>
              <a:rPr sz="818" dirty="0">
                <a:solidFill>
                  <a:srgbClr val="2F2F97"/>
                </a:solidFill>
                <a:latin typeface="Arial MT"/>
                <a:cs typeface="Arial MT"/>
              </a:rPr>
              <a:t>By</a:t>
            </a:r>
            <a:r>
              <a:rPr sz="818" spc="139" dirty="0">
                <a:solidFill>
                  <a:srgbClr val="2F2F97"/>
                </a:solidFill>
                <a:latin typeface="Arial MT"/>
                <a:cs typeface="Arial MT"/>
              </a:rPr>
              <a:t> </a:t>
            </a:r>
            <a:r>
              <a:rPr sz="818" spc="-7" dirty="0">
                <a:solidFill>
                  <a:srgbClr val="080883"/>
                </a:solidFill>
                <a:latin typeface="Arial MT"/>
                <a:cs typeface="Arial MT"/>
              </a:rPr>
              <a:t>varying</a:t>
            </a:r>
            <a:r>
              <a:rPr sz="818" dirty="0">
                <a:solidFill>
                  <a:srgbClr val="080883"/>
                </a:solidFill>
                <a:latin typeface="Arial MT"/>
                <a:cs typeface="Arial MT"/>
              </a:rPr>
              <a:t>	</a:t>
            </a:r>
            <a:r>
              <a:rPr sz="818" spc="-24" dirty="0">
                <a:solidFill>
                  <a:srgbClr val="FF2828"/>
                </a:solidFill>
                <a:latin typeface="Arial MT"/>
                <a:cs typeface="Arial MT"/>
              </a:rPr>
              <a:t>CI</a:t>
            </a:r>
            <a:r>
              <a:rPr sz="818" dirty="0">
                <a:solidFill>
                  <a:srgbClr val="FF2828"/>
                </a:solidFill>
                <a:latin typeface="Arial MT"/>
                <a:cs typeface="Arial MT"/>
              </a:rPr>
              <a:t>	</a:t>
            </a:r>
            <a:r>
              <a:rPr sz="818" spc="-7" dirty="0">
                <a:solidFill>
                  <a:srgbClr val="5050A8"/>
                </a:solidFill>
                <a:latin typeface="Arial MT"/>
                <a:cs typeface="Arial MT"/>
              </a:rPr>
              <a:t>different</a:t>
            </a:r>
            <a:r>
              <a:rPr sz="818" dirty="0">
                <a:solidFill>
                  <a:srgbClr val="5050A8"/>
                </a:solidFill>
                <a:latin typeface="Arial MT"/>
                <a:cs typeface="Arial MT"/>
              </a:rPr>
              <a:t>	</a:t>
            </a:r>
            <a:r>
              <a:rPr sz="818" dirty="0">
                <a:solidFill>
                  <a:srgbClr val="5959AC"/>
                </a:solidFill>
                <a:latin typeface="Arial MT"/>
                <a:cs typeface="Arial MT"/>
              </a:rPr>
              <a:t>shapes</a:t>
            </a:r>
            <a:r>
              <a:rPr sz="818" spc="143" dirty="0">
                <a:solidFill>
                  <a:srgbClr val="5959AC"/>
                </a:solidFill>
                <a:latin typeface="Arial MT"/>
                <a:cs typeface="Arial MT"/>
              </a:rPr>
              <a:t> </a:t>
            </a:r>
            <a:r>
              <a:rPr sz="818" spc="-17" dirty="0">
                <a:solidFill>
                  <a:srgbClr val="2A2A95"/>
                </a:solidFill>
                <a:latin typeface="Arial MT"/>
                <a:cs typeface="Arial MT"/>
              </a:rPr>
              <a:t>of</a:t>
            </a:r>
            <a:r>
              <a:rPr sz="818" dirty="0">
                <a:solidFill>
                  <a:srgbClr val="2A2A95"/>
                </a:solidFill>
                <a:latin typeface="Arial MT"/>
                <a:cs typeface="Arial MT"/>
              </a:rPr>
              <a:t>	</a:t>
            </a:r>
            <a:r>
              <a:rPr sz="818" dirty="0">
                <a:solidFill>
                  <a:srgbClr val="6969B5"/>
                </a:solidFill>
                <a:latin typeface="Arial MT"/>
                <a:cs typeface="Arial MT"/>
              </a:rPr>
              <a:t>the</a:t>
            </a:r>
            <a:r>
              <a:rPr sz="818" spc="218" dirty="0">
                <a:solidFill>
                  <a:srgbClr val="6969B5"/>
                </a:solidFill>
                <a:latin typeface="Arial MT"/>
                <a:cs typeface="Arial MT"/>
              </a:rPr>
              <a:t> </a:t>
            </a:r>
            <a:r>
              <a:rPr sz="818" spc="-7" dirty="0">
                <a:solidFill>
                  <a:srgbClr val="6262B1"/>
                </a:solidFill>
                <a:latin typeface="Arial MT"/>
                <a:cs typeface="Arial MT"/>
              </a:rPr>
              <a:t>fu</a:t>
            </a:r>
            <a:r>
              <a:rPr sz="1227" spc="-10" baseline="2314" dirty="0">
                <a:solidFill>
                  <a:srgbClr val="6262B1"/>
                </a:solidFill>
                <a:latin typeface="Arial MT"/>
                <a:cs typeface="Arial MT"/>
              </a:rPr>
              <a:t>n</a:t>
            </a:r>
            <a:r>
              <a:rPr sz="818" spc="-7" dirty="0">
                <a:solidFill>
                  <a:srgbClr val="6262B1"/>
                </a:solidFill>
                <a:latin typeface="Arial MT"/>
                <a:cs typeface="Arial MT"/>
              </a:rPr>
              <a:t>ction</a:t>
            </a:r>
            <a:r>
              <a:rPr sz="818" dirty="0">
                <a:solidFill>
                  <a:srgbClr val="6262B1"/>
                </a:solidFill>
                <a:latin typeface="Arial MT"/>
                <a:cs typeface="Arial MT"/>
              </a:rPr>
              <a:t>	</a:t>
            </a:r>
            <a:r>
              <a:rPr sz="818" spc="-17" dirty="0">
                <a:solidFill>
                  <a:srgbClr val="030382"/>
                </a:solidFill>
                <a:latin typeface="Arial MT"/>
                <a:cs typeface="Arial MT"/>
              </a:rPr>
              <a:t>can</a:t>
            </a:r>
            <a:r>
              <a:rPr sz="818" dirty="0">
                <a:solidFill>
                  <a:srgbClr val="030382"/>
                </a:solidFill>
                <a:latin typeface="Arial MT"/>
                <a:cs typeface="Arial MT"/>
              </a:rPr>
              <a:t>	</a:t>
            </a:r>
            <a:r>
              <a:rPr sz="818" dirty="0">
                <a:solidFill>
                  <a:srgbClr val="5050A8"/>
                </a:solidFill>
                <a:latin typeface="Arial MT"/>
                <a:cs typeface="Arial MT"/>
              </a:rPr>
              <a:t>be</a:t>
            </a:r>
            <a:r>
              <a:rPr sz="818" spc="95" dirty="0">
                <a:solidFill>
                  <a:srgbClr val="5050A8"/>
                </a:solidFill>
                <a:latin typeface="Arial MT"/>
                <a:cs typeface="Arial MT"/>
              </a:rPr>
              <a:t>  </a:t>
            </a:r>
            <a:r>
              <a:rPr sz="818" spc="-7" dirty="0">
                <a:solidFill>
                  <a:srgbClr val="3D3D9E"/>
                </a:solidFill>
                <a:latin typeface="Arial MT"/>
                <a:cs typeface="Arial MT"/>
              </a:rPr>
              <a:t>obtained</a:t>
            </a:r>
            <a:r>
              <a:rPr sz="818" dirty="0">
                <a:solidFill>
                  <a:srgbClr val="3D3D9E"/>
                </a:solidFill>
                <a:latin typeface="Arial MT"/>
                <a:cs typeface="Arial MT"/>
              </a:rPr>
              <a:t>	</a:t>
            </a:r>
            <a:r>
              <a:rPr sz="818" spc="-7" dirty="0">
                <a:solidFill>
                  <a:srgbClr val="010180"/>
                </a:solidFill>
                <a:latin typeface="Arial MT"/>
                <a:cs typeface="Arial MT"/>
              </a:rPr>
              <a:t>which</a:t>
            </a:r>
            <a:endParaRPr sz="818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59300" y="1173480"/>
            <a:ext cx="1669473" cy="108769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91351" marR="3464">
              <a:lnSpc>
                <a:spcPct val="132300"/>
              </a:lnSpc>
              <a:spcBef>
                <a:spcPts val="68"/>
              </a:spcBef>
            </a:pPr>
            <a:r>
              <a:rPr sz="886" dirty="0">
                <a:solidFill>
                  <a:srgbClr val="3B3B9C"/>
                </a:solidFill>
                <a:latin typeface="Arial MT"/>
                <a:cs typeface="Arial MT"/>
              </a:rPr>
              <a:t>adjusts</a:t>
            </a:r>
            <a:r>
              <a:rPr sz="886" spc="256" dirty="0">
                <a:solidFill>
                  <a:srgbClr val="3B3B9C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000080"/>
                </a:solidFill>
                <a:latin typeface="Arial MT"/>
                <a:cs typeface="Arial MT"/>
              </a:rPr>
              <a:t>the</a:t>
            </a:r>
            <a:r>
              <a:rPr sz="886" spc="215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886" spc="-7" dirty="0">
                <a:solidFill>
                  <a:srgbClr val="333399"/>
                </a:solidFill>
                <a:latin typeface="Arial MT"/>
                <a:cs typeface="Arial MT"/>
              </a:rPr>
              <a:t>abruptness</a:t>
            </a:r>
            <a:r>
              <a:rPr sz="886" spc="286" dirty="0">
                <a:solidFill>
                  <a:srgbClr val="333399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7777BA"/>
                </a:solidFill>
                <a:latin typeface="Arial MT"/>
                <a:cs typeface="Arial MT"/>
              </a:rPr>
              <a:t>of</a:t>
            </a:r>
            <a:r>
              <a:rPr sz="886" spc="211" dirty="0">
                <a:solidFill>
                  <a:srgbClr val="7777BA"/>
                </a:solidFill>
                <a:latin typeface="Arial MT"/>
                <a:cs typeface="Arial MT"/>
              </a:rPr>
              <a:t> </a:t>
            </a:r>
            <a:r>
              <a:rPr sz="886" spc="-17" dirty="0">
                <a:solidFill>
                  <a:srgbClr val="6969B5"/>
                </a:solidFill>
                <a:latin typeface="Arial MT"/>
                <a:cs typeface="Arial MT"/>
              </a:rPr>
              <a:t>the </a:t>
            </a:r>
            <a:r>
              <a:rPr sz="886" spc="-34" dirty="0">
                <a:solidFill>
                  <a:srgbClr val="6767B3"/>
                </a:solidFill>
                <a:latin typeface="Arial MT"/>
                <a:cs typeface="Arial MT"/>
              </a:rPr>
              <a:t>asymptoLic</a:t>
            </a:r>
            <a:r>
              <a:rPr sz="886" spc="82" dirty="0">
                <a:solidFill>
                  <a:srgbClr val="6767B3"/>
                </a:solidFill>
                <a:latin typeface="Arial MT"/>
                <a:cs typeface="Arial MT"/>
              </a:rPr>
              <a:t> </a:t>
            </a:r>
            <a:r>
              <a:rPr sz="886" spc="-7" dirty="0">
                <a:solidFill>
                  <a:srgbClr val="7979BC"/>
                </a:solidFill>
                <a:latin typeface="Arial MT"/>
                <a:cs typeface="Arial MT"/>
              </a:rPr>
              <a:t>values.</a:t>
            </a:r>
            <a:endParaRPr sz="886">
              <a:latin typeface="Arial MT"/>
              <a:cs typeface="Arial MT"/>
            </a:endParaRPr>
          </a:p>
          <a:p>
            <a:pPr marL="8659">
              <a:spcBef>
                <a:spcPts val="276"/>
              </a:spcBef>
              <a:tabLst>
                <a:tab pos="244613" algn="l"/>
              </a:tabLst>
            </a:pPr>
            <a:r>
              <a:rPr sz="886" spc="-17" dirty="0">
                <a:solidFill>
                  <a:srgbClr val="058205"/>
                </a:solidFill>
                <a:latin typeface="Arial MT"/>
                <a:cs typeface="Arial MT"/>
              </a:rPr>
              <a:t>yY</a:t>
            </a:r>
            <a:r>
              <a:rPr sz="886" dirty="0">
                <a:solidFill>
                  <a:srgbClr val="058205"/>
                </a:solidFill>
                <a:latin typeface="Arial MT"/>
                <a:cs typeface="Arial MT"/>
              </a:rPr>
              <a:t>	</a:t>
            </a:r>
            <a:r>
              <a:rPr sz="886" spc="-7" dirty="0">
                <a:solidFill>
                  <a:srgbClr val="0A0A85"/>
                </a:solidFill>
                <a:latin typeface="Arial MT"/>
                <a:cs typeface="Arial MT"/>
              </a:rPr>
              <a:t>Example</a:t>
            </a:r>
            <a:endParaRPr sz="886">
              <a:latin typeface="Arial MT"/>
              <a:cs typeface="Arial MT"/>
            </a:endParaRPr>
          </a:p>
          <a:p>
            <a:pPr marL="238552">
              <a:spcBef>
                <a:spcPts val="822"/>
              </a:spcBef>
            </a:pPr>
            <a:r>
              <a:rPr sz="818" dirty="0">
                <a:solidFill>
                  <a:srgbClr val="7272B8"/>
                </a:solidFill>
                <a:latin typeface="Arial MT"/>
                <a:cs typeface="Arial MT"/>
              </a:rPr>
              <a:t>The</a:t>
            </a:r>
            <a:r>
              <a:rPr sz="818" spc="58" dirty="0">
                <a:solidFill>
                  <a:srgbClr val="7272B8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2D2D97"/>
                </a:solidFill>
                <a:latin typeface="Arial MT"/>
                <a:cs typeface="Arial MT"/>
              </a:rPr>
              <a:t>neuron</a:t>
            </a:r>
            <a:r>
              <a:rPr sz="818" spc="78" dirty="0">
                <a:solidFill>
                  <a:srgbClr val="2D2D97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6060AF"/>
                </a:solidFill>
                <a:latin typeface="Arial MT"/>
                <a:cs typeface="Arial MT"/>
              </a:rPr>
              <a:t>shown</a:t>
            </a:r>
            <a:r>
              <a:rPr sz="818" spc="72" dirty="0">
                <a:solidFill>
                  <a:srgbClr val="6060AF"/>
                </a:solidFill>
                <a:latin typeface="Arial MT"/>
                <a:cs typeface="Arial MT"/>
              </a:rPr>
              <a:t>  </a:t>
            </a:r>
            <a:r>
              <a:rPr sz="818" spc="-7" dirty="0">
                <a:solidFill>
                  <a:srgbClr val="6464B1"/>
                </a:solidFill>
                <a:latin typeface="Arial MT"/>
                <a:cs typeface="Arial MT"/>
              </a:rPr>
              <a:t>consists</a:t>
            </a:r>
            <a:endParaRPr sz="818">
              <a:latin typeface="Arial MT"/>
              <a:cs typeface="Arial MT"/>
            </a:endParaRPr>
          </a:p>
          <a:p>
            <a:pPr>
              <a:spcBef>
                <a:spcPts val="532"/>
              </a:spcBef>
            </a:pPr>
            <a:endParaRPr sz="818">
              <a:latin typeface="Arial MT"/>
              <a:cs typeface="Arial MT"/>
            </a:endParaRPr>
          </a:p>
          <a:p>
            <a:pPr marL="419089"/>
            <a:r>
              <a:rPr sz="818" dirty="0">
                <a:solidFill>
                  <a:srgbClr val="FF0000"/>
                </a:solidFill>
                <a:latin typeface="Arial MT"/>
                <a:cs typeface="Arial MT"/>
              </a:rPr>
              <a:t>X1</a:t>
            </a:r>
            <a:r>
              <a:rPr sz="818" dirty="0">
                <a:solidFill>
                  <a:srgbClr val="FF3434"/>
                </a:solidFill>
                <a:latin typeface="Arial MT"/>
                <a:cs typeface="Arial MT"/>
              </a:rPr>
              <a:t>=</a:t>
            </a:r>
            <a:r>
              <a:rPr sz="818" spc="-34" dirty="0">
                <a:solidFill>
                  <a:srgbClr val="FF3434"/>
                </a:solidFill>
                <a:latin typeface="Arial MT"/>
                <a:cs typeface="Arial MT"/>
              </a:rPr>
              <a:t> </a:t>
            </a:r>
            <a:r>
              <a:rPr sz="818" spc="-34" dirty="0">
                <a:solidFill>
                  <a:srgbClr val="FF0000"/>
                </a:solidFill>
                <a:latin typeface="Arial MT"/>
                <a:cs typeface="Arial MT"/>
              </a:rPr>
              <a:t>1</a:t>
            </a:r>
            <a:endParaRPr sz="818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87038" y="1217121"/>
            <a:ext cx="2142259" cy="145191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886" dirty="0">
                <a:solidFill>
                  <a:srgbClr val="1C1C8E"/>
                </a:solidFill>
                <a:latin typeface="Arial MT"/>
                <a:cs typeface="Arial MT"/>
              </a:rPr>
              <a:t>function</a:t>
            </a:r>
            <a:r>
              <a:rPr sz="886" spc="283" dirty="0">
                <a:solidFill>
                  <a:srgbClr val="1C1C8E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7575BA"/>
                </a:solidFill>
                <a:latin typeface="Arial MT"/>
                <a:cs typeface="Arial MT"/>
              </a:rPr>
              <a:t>as</a:t>
            </a:r>
            <a:r>
              <a:rPr sz="886" spc="205" dirty="0">
                <a:solidFill>
                  <a:srgbClr val="7575BA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5D5DAF"/>
                </a:solidFill>
                <a:latin typeface="Arial MT"/>
                <a:cs typeface="Arial MT"/>
              </a:rPr>
              <a:t>it</a:t>
            </a:r>
            <a:r>
              <a:rPr sz="886" spc="296" dirty="0">
                <a:solidFill>
                  <a:srgbClr val="5D5DAF"/>
                </a:solidFill>
                <a:latin typeface="Arial MT"/>
                <a:cs typeface="Arial MT"/>
              </a:rPr>
              <a:t> </a:t>
            </a:r>
            <a:r>
              <a:rPr sz="886" spc="-27" dirty="0">
                <a:solidFill>
                  <a:srgbClr val="4F4FA8"/>
                </a:solidFill>
                <a:latin typeface="Arial MT"/>
                <a:cs typeface="Arial MT"/>
              </a:rPr>
              <a:t>ch</a:t>
            </a:r>
            <a:r>
              <a:rPr sz="886" spc="-27" dirty="0">
                <a:solidFill>
                  <a:srgbClr val="7575BA"/>
                </a:solidFill>
                <a:latin typeface="Arial MT"/>
                <a:cs typeface="Arial MT"/>
              </a:rPr>
              <a:t>Bnges</a:t>
            </a:r>
            <a:r>
              <a:rPr sz="886" spc="218" dirty="0">
                <a:solidFill>
                  <a:srgbClr val="7575BA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4B4BA5"/>
                </a:solidFill>
                <a:latin typeface="Arial MT"/>
                <a:cs typeface="Arial MT"/>
              </a:rPr>
              <a:t>betwee</a:t>
            </a:r>
            <a:r>
              <a:rPr sz="1330" baseline="2136" dirty="0">
                <a:solidFill>
                  <a:srgbClr val="4B4BA5"/>
                </a:solidFill>
                <a:latin typeface="Arial MT"/>
                <a:cs typeface="Arial MT"/>
              </a:rPr>
              <a:t>n</a:t>
            </a:r>
            <a:r>
              <a:rPr sz="1330" spc="199" baseline="2136" dirty="0">
                <a:solidFill>
                  <a:srgbClr val="4B4BA5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000080"/>
                </a:solidFill>
                <a:latin typeface="Arial MT"/>
                <a:cs typeface="Arial MT"/>
              </a:rPr>
              <a:t>the</a:t>
            </a:r>
            <a:r>
              <a:rPr sz="886" spc="184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886" spc="-17" dirty="0">
                <a:solidFill>
                  <a:srgbClr val="6969B5"/>
                </a:solidFill>
                <a:latin typeface="Arial MT"/>
                <a:cs typeface="Arial MT"/>
              </a:rPr>
              <a:t>two</a:t>
            </a:r>
            <a:endParaRPr sz="886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76320" y="1805594"/>
            <a:ext cx="1688523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818" dirty="0">
                <a:solidFill>
                  <a:srgbClr val="8787C3"/>
                </a:solidFill>
                <a:latin typeface="Arial MT"/>
                <a:cs typeface="Arial MT"/>
              </a:rPr>
              <a:t>of</a:t>
            </a:r>
            <a:r>
              <a:rPr sz="818" spc="68" dirty="0">
                <a:solidFill>
                  <a:srgbClr val="8787C3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6262B1"/>
                </a:solidFill>
                <a:latin typeface="Arial MT"/>
                <a:cs typeface="Arial MT"/>
              </a:rPr>
              <a:t>four</a:t>
            </a:r>
            <a:r>
              <a:rPr sz="818" spc="92" dirty="0">
                <a:solidFill>
                  <a:srgbClr val="6262B1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7272B8"/>
                </a:solidFill>
                <a:latin typeface="Arial MT"/>
                <a:cs typeface="Arial MT"/>
              </a:rPr>
              <a:t>in</a:t>
            </a:r>
            <a:r>
              <a:rPr sz="818" dirty="0">
                <a:solidFill>
                  <a:srgbClr val="7C7CBC"/>
                </a:solidFill>
                <a:latin typeface="Arial MT"/>
                <a:cs typeface="Arial MT"/>
              </a:rPr>
              <a:t>puts</a:t>
            </a:r>
            <a:r>
              <a:rPr sz="818" spc="106" dirty="0">
                <a:solidFill>
                  <a:srgbClr val="7C7CBC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4D4DA5"/>
                </a:solidFill>
                <a:latin typeface="Arial MT"/>
                <a:cs typeface="Arial MT"/>
              </a:rPr>
              <a:t>with</a:t>
            </a:r>
            <a:r>
              <a:rPr sz="818" spc="106" dirty="0">
                <a:solidFill>
                  <a:srgbClr val="4D4DA5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050582"/>
                </a:solidFill>
                <a:latin typeface="Arial MT"/>
                <a:cs typeface="Arial MT"/>
              </a:rPr>
              <a:t>the</a:t>
            </a:r>
            <a:r>
              <a:rPr sz="818" spc="85" dirty="0">
                <a:solidFill>
                  <a:srgbClr val="050582"/>
                </a:solidFill>
                <a:latin typeface="Arial MT"/>
                <a:cs typeface="Arial MT"/>
              </a:rPr>
              <a:t>  </a:t>
            </a:r>
            <a:r>
              <a:rPr sz="818" spc="-7" dirty="0">
                <a:solidFill>
                  <a:srgbClr val="050582"/>
                </a:solidFill>
                <a:latin typeface="Arial MT"/>
                <a:cs typeface="Arial MT"/>
              </a:rPr>
              <a:t>weights.</a:t>
            </a:r>
            <a:endParaRPr sz="818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57590" y="2401340"/>
            <a:ext cx="300903" cy="50548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14287">
              <a:spcBef>
                <a:spcPts val="68"/>
              </a:spcBef>
            </a:pPr>
            <a:r>
              <a:rPr sz="955" spc="-14" dirty="0">
                <a:solidFill>
                  <a:srgbClr val="FF0000"/>
                </a:solidFill>
                <a:latin typeface="Arial MT"/>
                <a:cs typeface="Arial MT"/>
              </a:rPr>
              <a:t>xz=2</a:t>
            </a:r>
            <a:endParaRPr sz="955">
              <a:latin typeface="Arial MT"/>
              <a:cs typeface="Arial MT"/>
            </a:endParaRPr>
          </a:p>
          <a:p>
            <a:pPr>
              <a:spcBef>
                <a:spcPts val="607"/>
              </a:spcBef>
            </a:pPr>
            <a:endParaRPr sz="955">
              <a:latin typeface="Arial MT"/>
              <a:cs typeface="Arial MT"/>
            </a:endParaRPr>
          </a:p>
          <a:p>
            <a:pPr marL="8659">
              <a:spcBef>
                <a:spcPts val="3"/>
              </a:spcBef>
            </a:pPr>
            <a:r>
              <a:rPr sz="818" spc="7" dirty="0">
                <a:solidFill>
                  <a:srgbClr val="FF0000"/>
                </a:solidFill>
                <a:latin typeface="Arial MT"/>
                <a:cs typeface="Arial MT"/>
              </a:rPr>
              <a:t>X3=</a:t>
            </a:r>
            <a:r>
              <a:rPr sz="818" spc="-61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18" spc="-34" dirty="0">
                <a:solidFill>
                  <a:srgbClr val="FF0000"/>
                </a:solidFill>
                <a:latin typeface="Arial MT"/>
                <a:cs typeface="Arial MT"/>
              </a:rPr>
              <a:t>5</a:t>
            </a:r>
            <a:endParaRPr sz="818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63939" y="3088871"/>
            <a:ext cx="286182" cy="10325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614" dirty="0">
                <a:solidFill>
                  <a:srgbClr val="FF0000"/>
                </a:solidFill>
                <a:latin typeface="Arial MT"/>
                <a:cs typeface="Arial MT"/>
              </a:rPr>
              <a:t>Xn</a:t>
            </a:r>
            <a:r>
              <a:rPr sz="614" spc="15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614" dirty="0">
                <a:solidFill>
                  <a:srgbClr val="FF5D5D"/>
                </a:solidFill>
                <a:latin typeface="Arial MT"/>
                <a:cs typeface="Arial MT"/>
              </a:rPr>
              <a:t>=</a:t>
            </a:r>
            <a:r>
              <a:rPr sz="614" spc="10" dirty="0">
                <a:solidFill>
                  <a:srgbClr val="FF5D5D"/>
                </a:solidFill>
                <a:latin typeface="Arial MT"/>
                <a:cs typeface="Arial MT"/>
              </a:rPr>
              <a:t> </a:t>
            </a:r>
            <a:r>
              <a:rPr sz="614" spc="-92" dirty="0">
                <a:solidFill>
                  <a:srgbClr val="FF0000"/>
                </a:solidFill>
                <a:latin typeface="Arial MT"/>
                <a:cs typeface="Arial MT"/>
              </a:rPr>
              <a:t>@</a:t>
            </a:r>
            <a:endParaRPr sz="614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05039" y="2936124"/>
            <a:ext cx="434253" cy="231933"/>
          </a:xfrm>
          <a:prstGeom prst="rect">
            <a:avLst/>
          </a:prstGeom>
        </p:spPr>
        <p:txBody>
          <a:bodyPr vert="horz" wrap="square" lIns="0" tIns="37666" rIns="0" bIns="0" rtlCol="0">
            <a:spAutoFit/>
          </a:bodyPr>
          <a:lstStyle/>
          <a:p>
            <a:pPr marL="30739" marR="3464" indent="-22513">
              <a:lnSpc>
                <a:spcPct val="76700"/>
              </a:lnSpc>
              <a:spcBef>
                <a:spcPts val="296"/>
              </a:spcBef>
            </a:pPr>
            <a:r>
              <a:rPr sz="818" spc="-31" dirty="0">
                <a:solidFill>
                  <a:srgbClr val="800000"/>
                </a:solidFill>
                <a:latin typeface="Arial MT"/>
                <a:cs typeface="Arial MT"/>
              </a:rPr>
              <a:t>Summing </a:t>
            </a:r>
            <a:r>
              <a:rPr sz="818" spc="-7" dirty="0">
                <a:solidFill>
                  <a:srgbClr val="A34646"/>
                </a:solidFill>
                <a:latin typeface="Arial MT"/>
                <a:cs typeface="Arial MT"/>
              </a:rPr>
              <a:t>function</a:t>
            </a:r>
            <a:endParaRPr sz="818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43457" y="2150572"/>
            <a:ext cx="463261" cy="231933"/>
          </a:xfrm>
          <a:prstGeom prst="rect">
            <a:avLst/>
          </a:prstGeom>
        </p:spPr>
        <p:txBody>
          <a:bodyPr vert="horz" wrap="square" lIns="0" tIns="37666" rIns="0" bIns="0" rtlCol="0">
            <a:spAutoFit/>
          </a:bodyPr>
          <a:lstStyle/>
          <a:p>
            <a:pPr marL="39398" marR="3464" indent="-31172">
              <a:lnSpc>
                <a:spcPct val="76700"/>
              </a:lnSpc>
              <a:spcBef>
                <a:spcPts val="296"/>
              </a:spcBef>
            </a:pPr>
            <a:r>
              <a:rPr sz="818" spc="-7" dirty="0">
                <a:solidFill>
                  <a:srgbClr val="850A0A"/>
                </a:solidFill>
                <a:latin typeface="Arial MT"/>
                <a:cs typeface="Arial MT"/>
              </a:rPr>
              <a:t>Activatien </a:t>
            </a:r>
            <a:r>
              <a:rPr sz="818" spc="-7" dirty="0">
                <a:solidFill>
                  <a:srgbClr val="800000"/>
                </a:solidFill>
                <a:latin typeface="Arial MT"/>
                <a:cs typeface="Arial MT"/>
              </a:rPr>
              <a:t>Function</a:t>
            </a:r>
            <a:endParaRPr sz="818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24437" y="3232092"/>
            <a:ext cx="2189451" cy="49522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R="3464" algn="r">
              <a:lnSpc>
                <a:spcPts val="753"/>
              </a:lnSpc>
              <a:spcBef>
                <a:spcPts val="68"/>
              </a:spcBef>
            </a:pPr>
            <a:r>
              <a:rPr sz="648" spc="55" dirty="0">
                <a:solidFill>
                  <a:srgbClr val="800000"/>
                </a:solidFill>
                <a:latin typeface="Arial MT"/>
                <a:cs typeface="Arial MT"/>
              </a:rPr>
              <a:t>Threshold</a:t>
            </a:r>
            <a:endParaRPr sz="648">
              <a:latin typeface="Arial MT"/>
              <a:cs typeface="Arial MT"/>
            </a:endParaRPr>
          </a:p>
          <a:p>
            <a:pPr marL="98711" marR="1721814" indent="-16019">
              <a:lnSpc>
                <a:spcPct val="76700"/>
              </a:lnSpc>
              <a:spcBef>
                <a:spcPts val="205"/>
              </a:spcBef>
            </a:pPr>
            <a:r>
              <a:rPr sz="818" spc="-27" dirty="0">
                <a:solidFill>
                  <a:srgbClr val="800000"/>
                </a:solidFill>
                <a:latin typeface="Arial MT"/>
                <a:cs typeface="Arial MT"/>
              </a:rPr>
              <a:t>Synaptic </a:t>
            </a:r>
            <a:r>
              <a:rPr sz="818" spc="-20" dirty="0">
                <a:solidFill>
                  <a:srgbClr val="800000"/>
                </a:solidFill>
                <a:latin typeface="Arial MT"/>
                <a:cs typeface="Arial MT"/>
              </a:rPr>
              <a:t>Weights</a:t>
            </a:r>
            <a:endParaRPr sz="818">
              <a:latin typeface="Arial MT"/>
              <a:cs typeface="Arial MT"/>
            </a:endParaRPr>
          </a:p>
          <a:p>
            <a:pPr marL="8659">
              <a:spcBef>
                <a:spcPts val="327"/>
              </a:spcBef>
            </a:pPr>
            <a:r>
              <a:rPr sz="818" dirty="0">
                <a:solidFill>
                  <a:srgbClr val="003300"/>
                </a:solidFill>
                <a:latin typeface="Arial MT"/>
                <a:cs typeface="Arial MT"/>
              </a:rPr>
              <a:t>Fig</a:t>
            </a:r>
            <a:r>
              <a:rPr sz="818" spc="92" dirty="0">
                <a:solidFill>
                  <a:srgbClr val="003300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003300"/>
                </a:solidFill>
                <a:latin typeface="Arial MT"/>
                <a:cs typeface="Arial MT"/>
              </a:rPr>
              <a:t>Neuron</a:t>
            </a:r>
            <a:r>
              <a:rPr sz="818" spc="167" dirty="0">
                <a:solidFill>
                  <a:srgbClr val="003300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003300"/>
                </a:solidFill>
                <a:latin typeface="Arial MT"/>
                <a:cs typeface="Arial MT"/>
              </a:rPr>
              <a:t>Structure</a:t>
            </a:r>
            <a:r>
              <a:rPr sz="818" spc="133" dirty="0">
                <a:solidFill>
                  <a:srgbClr val="003300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003300"/>
                </a:solidFill>
                <a:latin typeface="Arial MT"/>
                <a:cs typeface="Arial MT"/>
              </a:rPr>
              <a:t>of</a:t>
            </a:r>
            <a:r>
              <a:rPr sz="818" spc="136" dirty="0">
                <a:solidFill>
                  <a:srgbClr val="003300"/>
                </a:solidFill>
                <a:latin typeface="Arial MT"/>
                <a:cs typeface="Arial MT"/>
              </a:rPr>
              <a:t> </a:t>
            </a:r>
            <a:r>
              <a:rPr sz="818" spc="-34" dirty="0">
                <a:solidFill>
                  <a:srgbClr val="003300"/>
                </a:solidFill>
                <a:latin typeface="Arial MT"/>
                <a:cs typeface="Arial MT"/>
              </a:rPr>
              <a:t>Exa</a:t>
            </a:r>
            <a:r>
              <a:rPr sz="818" spc="-109" dirty="0">
                <a:solidFill>
                  <a:srgbClr val="003300"/>
                </a:solidFill>
                <a:latin typeface="Arial MT"/>
                <a:cs typeface="Arial MT"/>
              </a:rPr>
              <a:t> </a:t>
            </a:r>
            <a:r>
              <a:rPr sz="818" spc="-14" dirty="0">
                <a:solidFill>
                  <a:srgbClr val="003300"/>
                </a:solidFill>
                <a:latin typeface="Arial MT"/>
                <a:cs typeface="Arial MT"/>
              </a:rPr>
              <a:t>mple</a:t>
            </a:r>
            <a:endParaRPr sz="818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97907" y="2192696"/>
            <a:ext cx="878032" cy="586653"/>
          </a:xfrm>
          <a:custGeom>
            <a:avLst/>
            <a:gdLst/>
            <a:ahLst/>
            <a:cxnLst/>
            <a:rect l="l" t="t" r="r" b="b"/>
            <a:pathLst>
              <a:path w="1287780" h="860425">
                <a:moveTo>
                  <a:pt x="208" y="689538"/>
                </a:moveTo>
                <a:lnTo>
                  <a:pt x="208" y="689538"/>
                </a:lnTo>
                <a:lnTo>
                  <a:pt x="208" y="805988"/>
                </a:lnTo>
                <a:lnTo>
                  <a:pt x="138" y="813047"/>
                </a:lnTo>
                <a:lnTo>
                  <a:pt x="23" y="819904"/>
                </a:lnTo>
                <a:lnTo>
                  <a:pt x="0" y="826438"/>
                </a:lnTo>
                <a:lnTo>
                  <a:pt x="208" y="832528"/>
                </a:lnTo>
                <a:lnTo>
                  <a:pt x="702" y="840299"/>
                </a:lnTo>
                <a:lnTo>
                  <a:pt x="45" y="848259"/>
                </a:lnTo>
                <a:lnTo>
                  <a:pt x="3172" y="852611"/>
                </a:lnTo>
                <a:lnTo>
                  <a:pt x="6299" y="856964"/>
                </a:lnTo>
                <a:lnTo>
                  <a:pt x="9871" y="860197"/>
                </a:lnTo>
                <a:lnTo>
                  <a:pt x="57765" y="843284"/>
                </a:lnTo>
                <a:lnTo>
                  <a:pt x="107766" y="813075"/>
                </a:lnTo>
                <a:lnTo>
                  <a:pt x="154106" y="783220"/>
                </a:lnTo>
                <a:lnTo>
                  <a:pt x="211385" y="745453"/>
                </a:lnTo>
                <a:lnTo>
                  <a:pt x="245808" y="722807"/>
                </a:lnTo>
                <a:lnTo>
                  <a:pt x="285300" y="697052"/>
                </a:lnTo>
                <a:lnTo>
                  <a:pt x="329186" y="668513"/>
                </a:lnTo>
                <a:lnTo>
                  <a:pt x="375852" y="638017"/>
                </a:lnTo>
                <a:lnTo>
                  <a:pt x="423686" y="606390"/>
                </a:lnTo>
                <a:lnTo>
                  <a:pt x="463004" y="580038"/>
                </a:lnTo>
                <a:lnTo>
                  <a:pt x="503881" y="552417"/>
                </a:lnTo>
                <a:lnTo>
                  <a:pt x="545615" y="524081"/>
                </a:lnTo>
                <a:lnTo>
                  <a:pt x="587505" y="495580"/>
                </a:lnTo>
                <a:lnTo>
                  <a:pt x="628847" y="467469"/>
                </a:lnTo>
                <a:lnTo>
                  <a:pt x="670038" y="439492"/>
                </a:lnTo>
                <a:lnTo>
                  <a:pt x="711544" y="411281"/>
                </a:lnTo>
                <a:lnTo>
                  <a:pt x="752774" y="383218"/>
                </a:lnTo>
                <a:lnTo>
                  <a:pt x="793136" y="355683"/>
                </a:lnTo>
                <a:lnTo>
                  <a:pt x="832038" y="329056"/>
                </a:lnTo>
                <a:lnTo>
                  <a:pt x="879031" y="296787"/>
                </a:lnTo>
                <a:lnTo>
                  <a:pt x="924597" y="265391"/>
                </a:lnTo>
                <a:lnTo>
                  <a:pt x="968022" y="235318"/>
                </a:lnTo>
                <a:lnTo>
                  <a:pt x="1008594" y="207019"/>
                </a:lnTo>
                <a:lnTo>
                  <a:pt x="1046240" y="180523"/>
                </a:lnTo>
                <a:lnTo>
                  <a:pt x="1081302" y="155622"/>
                </a:lnTo>
                <a:lnTo>
                  <a:pt x="1113686" y="132402"/>
                </a:lnTo>
                <a:lnTo>
                  <a:pt x="1169977" y="91337"/>
                </a:lnTo>
                <a:lnTo>
                  <a:pt x="1215114" y="57329"/>
                </a:lnTo>
                <a:lnTo>
                  <a:pt x="1251441" y="29242"/>
                </a:lnTo>
                <a:lnTo>
                  <a:pt x="1278957" y="7077"/>
                </a:lnTo>
                <a:lnTo>
                  <a:pt x="1287698" y="0"/>
                </a:lnTo>
              </a:path>
            </a:pathLst>
          </a:custGeom>
          <a:ln w="19050">
            <a:solidFill>
              <a:srgbClr val="004DE6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212C4C3-970F-45B7-A266-767A290C0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478154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6EDDE-1670-4A11-AFBB-1AE6D085E6D2}"/>
              </a:ext>
            </a:extLst>
          </p:cNvPr>
          <p:cNvSpPr txBox="1"/>
          <p:nvPr/>
        </p:nvSpPr>
        <p:spPr>
          <a:xfrm>
            <a:off x="721895" y="42493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Basic Concepts of Pattern Recognition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F88F6F0-C167-49F9-B346-E6F4C9E29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4631" y="1484805"/>
            <a:ext cx="11983453" cy="336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Feature Extraction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Identifying the key properties or characteristics of data to simplify and analyze.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Example: Edges, colors, and textures in image recognition.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Classification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Assigning data into predefined categories.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Example: Categorizing emails as spam or non-spam.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91865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7033" y="4102331"/>
            <a:ext cx="1934787" cy="85828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70900" y="616873"/>
            <a:ext cx="3687041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  <a:tabLst>
                <a:tab pos="774102" algn="l"/>
              </a:tabLst>
            </a:pPr>
            <a:r>
              <a:rPr sz="818" dirty="0">
                <a:solidFill>
                  <a:srgbClr val="7272B8"/>
                </a:solidFill>
                <a:latin typeface="Arial MT"/>
                <a:cs typeface="Arial MT"/>
              </a:rPr>
              <a:t>The</a:t>
            </a:r>
            <a:r>
              <a:rPr sz="818" spc="75" dirty="0">
                <a:solidFill>
                  <a:srgbClr val="7272B8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6767B3"/>
                </a:solidFill>
                <a:latin typeface="Arial MT"/>
                <a:cs typeface="Arial MT"/>
              </a:rPr>
              <a:t>out</a:t>
            </a:r>
            <a:r>
              <a:rPr sz="818" spc="-92" dirty="0">
                <a:solidFill>
                  <a:srgbClr val="6767B3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4646A1"/>
                </a:solidFill>
                <a:latin typeface="Arial MT"/>
                <a:cs typeface="Arial MT"/>
              </a:rPr>
              <a:t>put</a:t>
            </a:r>
            <a:r>
              <a:rPr sz="818" spc="327" dirty="0">
                <a:solidFill>
                  <a:srgbClr val="4646A1"/>
                </a:solidFill>
                <a:latin typeface="Arial MT"/>
                <a:cs typeface="Arial MT"/>
              </a:rPr>
              <a:t> </a:t>
            </a:r>
            <a:r>
              <a:rPr sz="818" spc="-34" dirty="0">
                <a:solidFill>
                  <a:srgbClr val="FF0000"/>
                </a:solidFill>
                <a:latin typeface="Arial MT"/>
                <a:cs typeface="Arial MT"/>
              </a:rPr>
              <a:t>I</a:t>
            </a:r>
            <a:r>
              <a:rPr sz="818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818" dirty="0">
                <a:solidFill>
                  <a:srgbClr val="7777BA"/>
                </a:solidFill>
                <a:latin typeface="Arial MT"/>
                <a:cs typeface="Arial MT"/>
              </a:rPr>
              <a:t>of</a:t>
            </a:r>
            <a:r>
              <a:rPr sz="818" spc="123" dirty="0">
                <a:solidFill>
                  <a:srgbClr val="7777BA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7E7EBD"/>
                </a:solidFill>
                <a:latin typeface="Arial MT"/>
                <a:cs typeface="Arial MT"/>
              </a:rPr>
              <a:t>the</a:t>
            </a:r>
            <a:r>
              <a:rPr sz="818" spc="116" dirty="0">
                <a:solidFill>
                  <a:srgbClr val="7E7EBD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6767B3"/>
                </a:solidFill>
                <a:latin typeface="Arial MT"/>
                <a:cs typeface="Arial MT"/>
              </a:rPr>
              <a:t>network,</a:t>
            </a:r>
            <a:r>
              <a:rPr sz="818" spc="143" dirty="0">
                <a:solidFill>
                  <a:srgbClr val="6767B3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1C1C8C"/>
                </a:solidFill>
                <a:latin typeface="Arial MT"/>
                <a:cs typeface="Arial MT"/>
              </a:rPr>
              <a:t>prior</a:t>
            </a:r>
            <a:r>
              <a:rPr sz="818" spc="119" dirty="0">
                <a:solidFill>
                  <a:srgbClr val="1C1C8C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6E6EB6"/>
                </a:solidFill>
                <a:latin typeface="Arial MT"/>
                <a:cs typeface="Arial MT"/>
              </a:rPr>
              <a:t>to</a:t>
            </a:r>
            <a:r>
              <a:rPr sz="818" spc="116" dirty="0">
                <a:solidFill>
                  <a:srgbClr val="6E6EB6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8080BF"/>
                </a:solidFill>
                <a:latin typeface="Arial MT"/>
                <a:cs typeface="Arial MT"/>
              </a:rPr>
              <a:t>the</a:t>
            </a:r>
            <a:r>
              <a:rPr sz="818" spc="143" dirty="0">
                <a:solidFill>
                  <a:srgbClr val="8080BF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767B3"/>
                </a:solidFill>
                <a:latin typeface="Arial MT"/>
                <a:cs typeface="Arial MT"/>
              </a:rPr>
              <a:t>activatio</a:t>
            </a:r>
            <a:r>
              <a:rPr sz="1227" baseline="2314" dirty="0">
                <a:solidFill>
                  <a:srgbClr val="6767B3"/>
                </a:solidFill>
                <a:latin typeface="Arial MT"/>
                <a:cs typeface="Arial MT"/>
              </a:rPr>
              <a:t>n</a:t>
            </a:r>
            <a:r>
              <a:rPr sz="1227" spc="215" baseline="2314" dirty="0">
                <a:solidFill>
                  <a:srgbClr val="6767B3"/>
                </a:solidFill>
                <a:latin typeface="Arial MT"/>
                <a:cs typeface="Arial MT"/>
              </a:rPr>
              <a:t> </a:t>
            </a:r>
            <a:r>
              <a:rPr sz="1227" baseline="2314" dirty="0">
                <a:solidFill>
                  <a:srgbClr val="6262AF"/>
                </a:solidFill>
                <a:latin typeface="Arial MT"/>
                <a:cs typeface="Arial MT"/>
              </a:rPr>
              <a:t>f</a:t>
            </a:r>
            <a:r>
              <a:rPr sz="818" dirty="0">
                <a:solidFill>
                  <a:srgbClr val="6262AF"/>
                </a:solidFill>
                <a:latin typeface="Arial MT"/>
                <a:cs typeface="Arial MT"/>
              </a:rPr>
              <a:t>unction</a:t>
            </a:r>
            <a:r>
              <a:rPr sz="818" spc="72" dirty="0">
                <a:solidFill>
                  <a:srgbClr val="6262AF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4444A1"/>
                </a:solidFill>
                <a:latin typeface="Arial MT"/>
                <a:cs typeface="Arial MT"/>
              </a:rPr>
              <a:t>stage,</a:t>
            </a:r>
            <a:r>
              <a:rPr sz="818" spc="156" dirty="0">
                <a:solidFill>
                  <a:srgbClr val="4444A1"/>
                </a:solidFill>
                <a:latin typeface="Arial MT"/>
                <a:cs typeface="Arial MT"/>
              </a:rPr>
              <a:t> </a:t>
            </a:r>
            <a:r>
              <a:rPr sz="818" spc="-17" dirty="0">
                <a:solidFill>
                  <a:srgbClr val="3D3D9E"/>
                </a:solidFill>
                <a:latin typeface="Arial MT"/>
                <a:cs typeface="Arial MT"/>
              </a:rPr>
              <a:t>is</a:t>
            </a:r>
            <a:endParaRPr sz="818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78302" y="1082560"/>
            <a:ext cx="3061422" cy="1035178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R="15586" algn="ctr">
              <a:spcBef>
                <a:spcPts val="68"/>
              </a:spcBef>
              <a:tabLst>
                <a:tab pos="240283" algn="l"/>
                <a:tab pos="836879" algn="l"/>
                <a:tab pos="1025209" algn="l"/>
                <a:tab pos="1162452" algn="l"/>
                <a:tab pos="1305756" algn="l"/>
                <a:tab pos="1720083" algn="l"/>
                <a:tab pos="2196320" algn="l"/>
              </a:tabLst>
            </a:pPr>
            <a:r>
              <a:rPr sz="1193" spc="-34" dirty="0">
                <a:solidFill>
                  <a:srgbClr val="FF0000"/>
                </a:solidFill>
                <a:latin typeface="Arial MT"/>
                <a:cs typeface="Arial MT"/>
              </a:rPr>
              <a:t>›</a:t>
            </a:r>
            <a:r>
              <a:rPr sz="1193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1193" spc="-58" dirty="0">
                <a:solidFill>
                  <a:srgbClr val="FF0000"/>
                </a:solidFill>
                <a:latin typeface="Arial MT"/>
                <a:cs typeface="Arial MT"/>
              </a:rPr>
              <a:t>x•.</a:t>
            </a:r>
            <a:r>
              <a:rPr sz="1193" spc="-31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93" spc="-41" dirty="0">
                <a:solidFill>
                  <a:srgbClr val="FF0000"/>
                </a:solidFill>
                <a:latin typeface="Arial MT"/>
                <a:cs typeface="Arial MT"/>
              </a:rPr>
              <a:t>w</a:t>
            </a:r>
            <a:r>
              <a:rPr sz="1193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1193" spc="-17" dirty="0">
                <a:solidFill>
                  <a:srgbClr val="FD0707"/>
                </a:solidFill>
                <a:latin typeface="Arial MT"/>
                <a:cs typeface="Arial MT"/>
              </a:rPr>
              <a:t>(•</a:t>
            </a:r>
            <a:r>
              <a:rPr sz="1193" dirty="0">
                <a:solidFill>
                  <a:srgbClr val="FD0707"/>
                </a:solidFill>
                <a:latin typeface="Arial MT"/>
                <a:cs typeface="Arial MT"/>
              </a:rPr>
              <a:t>	</a:t>
            </a:r>
            <a:r>
              <a:rPr sz="1193" spc="-34" dirty="0">
                <a:solidFill>
                  <a:srgbClr val="FD0E0E"/>
                </a:solidFill>
                <a:latin typeface="Arial MT"/>
                <a:cs typeface="Arial MT"/>
              </a:rPr>
              <a:t>•</a:t>
            </a:r>
            <a:r>
              <a:rPr sz="1193" dirty="0">
                <a:solidFill>
                  <a:srgbClr val="FD0E0E"/>
                </a:solidFill>
                <a:latin typeface="Arial MT"/>
                <a:cs typeface="Arial MT"/>
              </a:rPr>
              <a:t>	</a:t>
            </a:r>
            <a:r>
              <a:rPr sz="1193" spc="-34" dirty="0">
                <a:solidFill>
                  <a:srgbClr val="FF0000"/>
                </a:solidFill>
                <a:latin typeface="Arial MT"/>
                <a:cs typeface="Arial MT"/>
              </a:rPr>
              <a:t>•</a:t>
            </a:r>
            <a:r>
              <a:rPr sz="1193" dirty="0">
                <a:solidFill>
                  <a:srgbClr val="FF0000"/>
                </a:solidFill>
                <a:latin typeface="Arial MT"/>
                <a:cs typeface="Arial MT"/>
              </a:rPr>
              <a:t>	•</a:t>
            </a:r>
            <a:r>
              <a:rPr sz="1193" spc="249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93" dirty="0">
                <a:solidFill>
                  <a:srgbClr val="FF0000"/>
                </a:solidFill>
                <a:latin typeface="Arial MT"/>
                <a:cs typeface="Arial MT"/>
              </a:rPr>
              <a:t>]</a:t>
            </a:r>
            <a:r>
              <a:rPr sz="1193" spc="112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93" spc="-34" dirty="0">
                <a:solidFill>
                  <a:srgbClr val="FF0000"/>
                </a:solidFill>
                <a:latin typeface="Arial MT"/>
                <a:cs typeface="Arial MT"/>
              </a:rPr>
              <a:t>•</a:t>
            </a:r>
            <a:r>
              <a:rPr sz="1193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1193" spc="-34" dirty="0">
                <a:solidFill>
                  <a:srgbClr val="FD1D1D"/>
                </a:solidFill>
                <a:latin typeface="Arial MT"/>
                <a:cs typeface="Arial MT"/>
              </a:rPr>
              <a:t>*</a:t>
            </a:r>
            <a:r>
              <a:rPr sz="1193" dirty="0">
                <a:solidFill>
                  <a:srgbClr val="FD1D1D"/>
                </a:solidFill>
                <a:latin typeface="Arial MT"/>
                <a:cs typeface="Arial MT"/>
              </a:rPr>
              <a:t>	</a:t>
            </a:r>
            <a:r>
              <a:rPr sz="1193" spc="-34" dirty="0">
                <a:solidFill>
                  <a:srgbClr val="FF0000"/>
                </a:solidFill>
                <a:latin typeface="Arial MT"/>
                <a:cs typeface="Arial MT"/>
              </a:rPr>
              <a:t>‹</a:t>
            </a:r>
            <a:endParaRPr sz="1193">
              <a:latin typeface="Arial MT"/>
              <a:cs typeface="Arial MT"/>
            </a:endParaRPr>
          </a:p>
          <a:p>
            <a:pPr marR="792719" algn="r">
              <a:spcBef>
                <a:spcPts val="1067"/>
              </a:spcBef>
            </a:pPr>
            <a:r>
              <a:rPr sz="886" spc="-17" dirty="0">
                <a:solidFill>
                  <a:srgbClr val="FD1D1D"/>
                </a:solidFill>
                <a:latin typeface="Consolas"/>
                <a:cs typeface="Consolas"/>
              </a:rPr>
              <a:t>+z</a:t>
            </a:r>
            <a:endParaRPr sz="886">
              <a:latin typeface="Consolas"/>
              <a:cs typeface="Consolas"/>
            </a:endParaRPr>
          </a:p>
          <a:p>
            <a:pPr marL="259766" algn="ctr">
              <a:spcBef>
                <a:spcPts val="324"/>
              </a:spcBef>
              <a:tabLst>
                <a:tab pos="429479" algn="l"/>
              </a:tabLst>
            </a:pPr>
            <a:r>
              <a:rPr sz="989" spc="-34" dirty="0">
                <a:solidFill>
                  <a:srgbClr val="FD2D2D"/>
                </a:solidFill>
                <a:latin typeface="Arial MT"/>
                <a:cs typeface="Arial MT"/>
              </a:rPr>
              <a:t>=</a:t>
            </a:r>
            <a:r>
              <a:rPr sz="989" dirty="0">
                <a:solidFill>
                  <a:srgbClr val="FD2D2D"/>
                </a:solidFill>
                <a:latin typeface="Arial MT"/>
                <a:cs typeface="Arial MT"/>
              </a:rPr>
              <a:t>	</a:t>
            </a:r>
            <a:r>
              <a:rPr sz="989" dirty="0">
                <a:solidFill>
                  <a:srgbClr val="FD0C0C"/>
                </a:solidFill>
                <a:latin typeface="Arial MT"/>
                <a:cs typeface="Arial MT"/>
              </a:rPr>
              <a:t>‹1</a:t>
            </a:r>
            <a:r>
              <a:rPr sz="989" spc="-68" dirty="0">
                <a:solidFill>
                  <a:srgbClr val="FD0C0C"/>
                </a:solidFill>
                <a:latin typeface="Arial MT"/>
                <a:cs typeface="Arial MT"/>
              </a:rPr>
              <a:t> </a:t>
            </a:r>
            <a:r>
              <a:rPr sz="989" dirty="0">
                <a:solidFill>
                  <a:srgbClr val="FF0000"/>
                </a:solidFill>
                <a:latin typeface="Arial MT"/>
                <a:cs typeface="Arial MT"/>
              </a:rPr>
              <a:t>x</a:t>
            </a:r>
            <a:r>
              <a:rPr sz="989" spc="-2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989" dirty="0">
                <a:solidFill>
                  <a:srgbClr val="FF0000"/>
                </a:solidFill>
                <a:latin typeface="Arial MT"/>
                <a:cs typeface="Arial MT"/>
              </a:rPr>
              <a:t>zj</a:t>
            </a:r>
            <a:r>
              <a:rPr sz="989" spc="-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989" dirty="0">
                <a:solidFill>
                  <a:srgbClr val="FD3D3D"/>
                </a:solidFill>
                <a:latin typeface="Arial MT"/>
                <a:cs typeface="Arial MT"/>
              </a:rPr>
              <a:t>+</a:t>
            </a:r>
            <a:r>
              <a:rPr sz="989" spc="-37" dirty="0">
                <a:solidFill>
                  <a:srgbClr val="FD3D3D"/>
                </a:solidFill>
                <a:latin typeface="Arial MT"/>
                <a:cs typeface="Arial MT"/>
              </a:rPr>
              <a:t> </a:t>
            </a:r>
            <a:r>
              <a:rPr sz="989" dirty="0">
                <a:solidFill>
                  <a:srgbClr val="FD3636"/>
                </a:solidFill>
                <a:latin typeface="Arial MT"/>
                <a:cs typeface="Arial MT"/>
              </a:rPr>
              <a:t>Is</a:t>
            </a:r>
            <a:r>
              <a:rPr sz="989" spc="65" dirty="0">
                <a:solidFill>
                  <a:srgbClr val="FD3636"/>
                </a:solidFill>
                <a:latin typeface="Arial MT"/>
                <a:cs typeface="Arial MT"/>
              </a:rPr>
              <a:t> </a:t>
            </a:r>
            <a:r>
              <a:rPr sz="989" spc="-89" dirty="0">
                <a:solidFill>
                  <a:srgbClr val="FF0000"/>
                </a:solidFill>
                <a:latin typeface="Arial MT"/>
                <a:cs typeface="Arial MT"/>
              </a:rPr>
              <a:t>x</a:t>
            </a:r>
            <a:r>
              <a:rPr sz="989" spc="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989" spc="-173" dirty="0">
                <a:solidFill>
                  <a:srgbClr val="FF0000"/>
                </a:solidFill>
                <a:latin typeface="Arial MT"/>
                <a:cs typeface="Arial MT"/>
              </a:rPr>
              <a:t>EJ</a:t>
            </a:r>
            <a:r>
              <a:rPr sz="989" spc="6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989" dirty="0">
                <a:solidFill>
                  <a:srgbClr val="FF0000"/>
                </a:solidFill>
                <a:latin typeface="Arial MT"/>
                <a:cs typeface="Arial MT"/>
              </a:rPr>
              <a:t>+</a:t>
            </a:r>
            <a:r>
              <a:rPr sz="989" spc="1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989" dirty="0">
                <a:solidFill>
                  <a:srgbClr val="FD6969"/>
                </a:solidFill>
                <a:latin typeface="Arial MT"/>
                <a:cs typeface="Arial MT"/>
              </a:rPr>
              <a:t>‹s</a:t>
            </a:r>
            <a:r>
              <a:rPr sz="989" spc="24" dirty="0">
                <a:solidFill>
                  <a:srgbClr val="FD6969"/>
                </a:solidFill>
                <a:latin typeface="Arial MT"/>
                <a:cs typeface="Arial MT"/>
              </a:rPr>
              <a:t> </a:t>
            </a:r>
            <a:r>
              <a:rPr sz="989" spc="-89" dirty="0">
                <a:solidFill>
                  <a:srgbClr val="FF0000"/>
                </a:solidFill>
                <a:latin typeface="Arial MT"/>
                <a:cs typeface="Arial MT"/>
              </a:rPr>
              <a:t>x</a:t>
            </a:r>
            <a:r>
              <a:rPr sz="989" spc="-7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989" spc="-68" dirty="0">
                <a:solidFill>
                  <a:srgbClr val="FD2A2A"/>
                </a:solidFill>
                <a:latin typeface="Arial MT"/>
                <a:cs typeface="Arial MT"/>
              </a:rPr>
              <a:t>-</a:t>
            </a:r>
            <a:r>
              <a:rPr sz="989" dirty="0">
                <a:solidFill>
                  <a:srgbClr val="FD2A2A"/>
                </a:solidFill>
                <a:latin typeface="Arial MT"/>
                <a:cs typeface="Arial MT"/>
              </a:rPr>
              <a:t>1j</a:t>
            </a:r>
            <a:r>
              <a:rPr sz="989" spc="218" dirty="0">
                <a:solidFill>
                  <a:srgbClr val="FD2A2A"/>
                </a:solidFill>
                <a:latin typeface="Arial MT"/>
                <a:cs typeface="Arial MT"/>
              </a:rPr>
              <a:t> </a:t>
            </a:r>
            <a:r>
              <a:rPr sz="989" dirty="0">
                <a:solidFill>
                  <a:srgbClr val="FD3D3D"/>
                </a:solidFill>
                <a:latin typeface="Arial MT"/>
                <a:cs typeface="Arial MT"/>
              </a:rPr>
              <a:t>+</a:t>
            </a:r>
            <a:r>
              <a:rPr sz="989" spc="-27" dirty="0">
                <a:solidFill>
                  <a:srgbClr val="FD3D3D"/>
                </a:solidFill>
                <a:latin typeface="Arial MT"/>
                <a:cs typeface="Arial MT"/>
              </a:rPr>
              <a:t> </a:t>
            </a:r>
            <a:r>
              <a:rPr sz="989" dirty="0">
                <a:solidFill>
                  <a:srgbClr val="FD0C0C"/>
                </a:solidFill>
                <a:latin typeface="Arial MT"/>
                <a:cs typeface="Arial MT"/>
              </a:rPr>
              <a:t>IB</a:t>
            </a:r>
            <a:r>
              <a:rPr sz="989" spc="-34" dirty="0">
                <a:solidFill>
                  <a:srgbClr val="FD0C0C"/>
                </a:solidFill>
                <a:latin typeface="Arial MT"/>
                <a:cs typeface="Arial MT"/>
              </a:rPr>
              <a:t> </a:t>
            </a:r>
            <a:r>
              <a:rPr sz="989" dirty="0">
                <a:solidFill>
                  <a:srgbClr val="FF0000"/>
                </a:solidFill>
                <a:latin typeface="Arial MT"/>
                <a:cs typeface="Arial MT"/>
              </a:rPr>
              <a:t>x</a:t>
            </a:r>
            <a:r>
              <a:rPr sz="989" spc="3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989" dirty="0">
                <a:solidFill>
                  <a:srgbClr val="FF0000"/>
                </a:solidFill>
                <a:latin typeface="Arial MT"/>
                <a:cs typeface="Arial MT"/>
              </a:rPr>
              <a:t>z)</a:t>
            </a:r>
            <a:r>
              <a:rPr sz="989" spc="2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989" dirty="0">
                <a:solidFill>
                  <a:srgbClr val="FD2D2D"/>
                </a:solidFill>
                <a:latin typeface="Arial MT"/>
                <a:cs typeface="Arial MT"/>
              </a:rPr>
              <a:t>=</a:t>
            </a:r>
            <a:r>
              <a:rPr sz="989" spc="-44" dirty="0">
                <a:solidFill>
                  <a:srgbClr val="FD2D2D"/>
                </a:solidFill>
                <a:latin typeface="Arial MT"/>
                <a:cs typeface="Arial MT"/>
              </a:rPr>
              <a:t> </a:t>
            </a:r>
            <a:r>
              <a:rPr sz="989" spc="-17" dirty="0">
                <a:solidFill>
                  <a:srgbClr val="FF0000"/>
                </a:solidFill>
                <a:latin typeface="Arial MT"/>
                <a:cs typeface="Arial MT"/>
              </a:rPr>
              <a:t>14</a:t>
            </a:r>
            <a:endParaRPr sz="989">
              <a:latin typeface="Arial MT"/>
              <a:cs typeface="Arial MT"/>
            </a:endParaRPr>
          </a:p>
          <a:p>
            <a:pPr algn="ctr">
              <a:spcBef>
                <a:spcPts val="522"/>
              </a:spcBef>
            </a:pPr>
            <a:r>
              <a:rPr sz="818" dirty="0">
                <a:solidFill>
                  <a:srgbClr val="4242A1"/>
                </a:solidFill>
                <a:latin typeface="Arial MT"/>
                <a:cs typeface="Arial MT"/>
              </a:rPr>
              <a:t>With</a:t>
            </a:r>
            <a:r>
              <a:rPr sz="818" spc="191" dirty="0">
                <a:solidFill>
                  <a:srgbClr val="4242A1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7575BA"/>
                </a:solidFill>
                <a:latin typeface="Arial MT"/>
                <a:cs typeface="Arial MT"/>
              </a:rPr>
              <a:t>a</a:t>
            </a:r>
            <a:r>
              <a:rPr sz="818" spc="164" dirty="0">
                <a:solidFill>
                  <a:srgbClr val="7575BA"/>
                </a:solidFill>
                <a:latin typeface="Arial MT"/>
                <a:cs typeface="Arial MT"/>
              </a:rPr>
              <a:t> </a:t>
            </a:r>
            <a:r>
              <a:rPr sz="818" spc="-7" dirty="0">
                <a:solidFill>
                  <a:srgbClr val="5656AA"/>
                </a:solidFill>
                <a:latin typeface="Arial MT"/>
                <a:cs typeface="Arial MT"/>
              </a:rPr>
              <a:t>bina</a:t>
            </a:r>
            <a:r>
              <a:rPr sz="818" spc="-106" dirty="0">
                <a:solidFill>
                  <a:srgbClr val="5656AA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111187"/>
                </a:solidFill>
                <a:latin typeface="Arial MT"/>
                <a:cs typeface="Arial MT"/>
              </a:rPr>
              <a:t>ry</a:t>
            </a:r>
            <a:r>
              <a:rPr sz="818" spc="164" dirty="0">
                <a:solidFill>
                  <a:srgbClr val="111187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7979BC"/>
                </a:solidFill>
                <a:latin typeface="Arial MT"/>
                <a:cs typeface="Arial MT"/>
              </a:rPr>
              <a:t>activation</a:t>
            </a:r>
            <a:r>
              <a:rPr sz="818" spc="184" dirty="0">
                <a:solidFill>
                  <a:srgbClr val="7979BC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262AF"/>
                </a:solidFill>
                <a:latin typeface="Arial MT"/>
                <a:cs typeface="Arial MT"/>
              </a:rPr>
              <a:t>function</a:t>
            </a:r>
            <a:r>
              <a:rPr sz="818" spc="156" dirty="0">
                <a:solidFill>
                  <a:srgbClr val="6262AF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38389C"/>
                </a:solidFill>
                <a:latin typeface="Arial MT"/>
                <a:cs typeface="Arial MT"/>
              </a:rPr>
              <a:t>the</a:t>
            </a:r>
            <a:r>
              <a:rPr sz="818" spc="201" dirty="0">
                <a:solidFill>
                  <a:srgbClr val="38389C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050582"/>
                </a:solidFill>
                <a:latin typeface="Arial MT"/>
                <a:cs typeface="Arial MT"/>
              </a:rPr>
              <a:t>outputs</a:t>
            </a:r>
            <a:r>
              <a:rPr sz="818" spc="191" dirty="0">
                <a:solidFill>
                  <a:srgbClr val="050582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7070B8"/>
                </a:solidFill>
                <a:latin typeface="Arial MT"/>
                <a:cs typeface="Arial MT"/>
              </a:rPr>
              <a:t>of</a:t>
            </a:r>
            <a:r>
              <a:rPr sz="818" spc="116" dirty="0">
                <a:solidFill>
                  <a:srgbClr val="7070B8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38389C"/>
                </a:solidFill>
                <a:latin typeface="Arial MT"/>
                <a:cs typeface="Arial MT"/>
              </a:rPr>
              <a:t>the</a:t>
            </a:r>
            <a:r>
              <a:rPr sz="818" spc="198" dirty="0">
                <a:solidFill>
                  <a:srgbClr val="38389C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2D2D95"/>
                </a:solidFill>
                <a:latin typeface="Arial MT"/>
                <a:cs typeface="Arial MT"/>
              </a:rPr>
              <a:t>neuron</a:t>
            </a:r>
            <a:r>
              <a:rPr sz="818" spc="187" dirty="0">
                <a:solidFill>
                  <a:srgbClr val="2D2D95"/>
                </a:solidFill>
                <a:latin typeface="Arial MT"/>
                <a:cs typeface="Arial MT"/>
              </a:rPr>
              <a:t> </a:t>
            </a:r>
            <a:r>
              <a:rPr sz="818" spc="-17" dirty="0">
                <a:solidFill>
                  <a:srgbClr val="3D3D9E"/>
                </a:solidFill>
                <a:latin typeface="Arial MT"/>
                <a:cs typeface="Arial MT"/>
              </a:rPr>
              <a:t>is:</a:t>
            </a:r>
            <a:endParaRPr sz="818">
              <a:latin typeface="Arial MT"/>
              <a:cs typeface="Arial MT"/>
            </a:endParaRPr>
          </a:p>
          <a:p>
            <a:pPr marL="626901">
              <a:spcBef>
                <a:spcPts val="477"/>
              </a:spcBef>
            </a:pPr>
            <a:r>
              <a:rPr sz="784" i="1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sz="784" i="1" spc="17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84" spc="68" dirty="0">
                <a:solidFill>
                  <a:srgbClr val="FD4949"/>
                </a:solidFill>
                <a:latin typeface="Arial MT"/>
                <a:cs typeface="Arial MT"/>
              </a:rPr>
              <a:t>[threshold</a:t>
            </a:r>
            <a:r>
              <a:rPr sz="784" spc="68" dirty="0">
                <a:solidFill>
                  <a:srgbClr val="FD0101"/>
                </a:solidFill>
                <a:latin typeface="Arial MT"/>
                <a:cs typeface="Arial MT"/>
              </a:rPr>
              <a:t>)</a:t>
            </a:r>
            <a:r>
              <a:rPr sz="784" spc="194" dirty="0">
                <a:solidFill>
                  <a:srgbClr val="FD0101"/>
                </a:solidFill>
                <a:latin typeface="Arial MT"/>
                <a:cs typeface="Arial MT"/>
              </a:rPr>
              <a:t> </a:t>
            </a:r>
            <a:r>
              <a:rPr sz="784" spc="92" dirty="0">
                <a:solidFill>
                  <a:srgbClr val="FD7575"/>
                </a:solidFill>
                <a:latin typeface="Arial MT"/>
                <a:cs typeface="Arial MT"/>
              </a:rPr>
              <a:t>=</a:t>
            </a:r>
            <a:r>
              <a:rPr sz="784" spc="95" dirty="0">
                <a:solidFill>
                  <a:srgbClr val="FD7575"/>
                </a:solidFill>
                <a:latin typeface="Arial MT"/>
                <a:cs typeface="Arial MT"/>
              </a:rPr>
              <a:t> </a:t>
            </a:r>
            <a:r>
              <a:rPr sz="784" spc="44" dirty="0">
                <a:solidFill>
                  <a:srgbClr val="FF0000"/>
                </a:solidFill>
                <a:latin typeface="Arial MT"/>
                <a:cs typeface="Arial MT"/>
              </a:rPr>
              <a:t>1;</a:t>
            </a:r>
            <a:endParaRPr sz="784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89310" y="2396742"/>
            <a:ext cx="3827751" cy="1834692"/>
          </a:xfrm>
          <a:prstGeom prst="rect">
            <a:avLst/>
          </a:prstGeom>
        </p:spPr>
        <p:txBody>
          <a:bodyPr vert="horz" wrap="square" lIns="0" tIns="18183" rIns="0" bIns="0" rtlCol="0">
            <a:spAutoFit/>
          </a:bodyPr>
          <a:lstStyle/>
          <a:p>
            <a:pPr marL="23812">
              <a:spcBef>
                <a:spcPts val="142"/>
              </a:spcBef>
            </a:pPr>
            <a:r>
              <a:rPr sz="818" dirty="0">
                <a:solidFill>
                  <a:srgbClr val="008000"/>
                </a:solidFill>
                <a:latin typeface="Arial MT"/>
                <a:cs typeface="Arial MT"/>
              </a:rPr>
              <a:t>3.</a:t>
            </a:r>
            <a:r>
              <a:rPr sz="818" spc="177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008000"/>
                </a:solidFill>
                <a:latin typeface="Arial MT"/>
                <a:cs typeface="Arial MT"/>
              </a:rPr>
              <a:t>t?éuraI</a:t>
            </a:r>
            <a:r>
              <a:rPr sz="818" spc="92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818" spc="34" dirty="0">
                <a:solidFill>
                  <a:srgbClr val="008000"/>
                </a:solidFill>
                <a:latin typeface="Arial MT"/>
                <a:cs typeface="Arial MT"/>
              </a:rPr>
              <a:t>Network</a:t>
            </a:r>
            <a:r>
              <a:rPr sz="818" spc="153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818" spc="-7" dirty="0">
                <a:solidFill>
                  <a:srgbClr val="008000"/>
                </a:solidFill>
                <a:latin typeface="Arial MT"/>
                <a:cs typeface="Arial MT"/>
              </a:rPr>
              <a:t>Architectures</a:t>
            </a:r>
            <a:endParaRPr sz="818">
              <a:latin typeface="Arial MT"/>
              <a:cs typeface="Arial MT"/>
            </a:endParaRPr>
          </a:p>
          <a:p>
            <a:pPr marL="51953">
              <a:lnSpc>
                <a:spcPts val="801"/>
              </a:lnSpc>
              <a:spcBef>
                <a:spcPts val="68"/>
              </a:spcBef>
            </a:pPr>
            <a:r>
              <a:rPr sz="750" spc="-17" dirty="0">
                <a:solidFill>
                  <a:srgbClr val="018001"/>
                </a:solidFill>
                <a:latin typeface="Arial MT"/>
                <a:cs typeface="Arial MT"/>
              </a:rPr>
              <a:t>4*'</a:t>
            </a:r>
            <a:endParaRPr sz="750">
              <a:latin typeface="Arial MT"/>
              <a:cs typeface="Arial MT"/>
            </a:endParaRPr>
          </a:p>
          <a:p>
            <a:pPr marL="8659">
              <a:lnSpc>
                <a:spcPts val="801"/>
              </a:lnSpc>
              <a:tabLst>
                <a:tab pos="165384" algn="l"/>
              </a:tabLst>
            </a:pPr>
            <a:r>
              <a:rPr sz="750" spc="-34" dirty="0">
                <a:solidFill>
                  <a:srgbClr val="49A349"/>
                </a:solidFill>
                <a:latin typeface="Arial MT"/>
                <a:cs typeface="Arial MT"/>
              </a:rPr>
              <a:t>*</a:t>
            </a:r>
            <a:r>
              <a:rPr sz="750" dirty="0">
                <a:solidFill>
                  <a:srgbClr val="49A349"/>
                </a:solidFill>
                <a:latin typeface="Arial MT"/>
                <a:cs typeface="Arial MT"/>
              </a:rPr>
              <a:t>	</a:t>
            </a:r>
            <a:r>
              <a:rPr sz="750" dirty="0">
                <a:solidFill>
                  <a:srgbClr val="0F0F87"/>
                </a:solidFill>
                <a:latin typeface="Arial MT"/>
                <a:cs typeface="Arial MT"/>
              </a:rPr>
              <a:t>An</a:t>
            </a:r>
            <a:r>
              <a:rPr sz="750" spc="78" dirty="0">
                <a:solidFill>
                  <a:srgbClr val="0F0F87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131389"/>
                </a:solidFill>
                <a:latin typeface="Arial MT"/>
                <a:cs typeface="Arial MT"/>
              </a:rPr>
              <a:t>Artificial</a:t>
            </a:r>
            <a:r>
              <a:rPr sz="750" spc="85" dirty="0">
                <a:solidFill>
                  <a:srgbClr val="131389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Neural</a:t>
            </a:r>
            <a:r>
              <a:rPr sz="750" spc="327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3F3FA0"/>
                </a:solidFill>
                <a:latin typeface="Arial MT"/>
                <a:cs typeface="Arial MT"/>
              </a:rPr>
              <a:t>Network</a:t>
            </a:r>
            <a:r>
              <a:rPr sz="750" spc="92" dirty="0">
                <a:solidFill>
                  <a:srgbClr val="3F3FA0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7C7CBD"/>
                </a:solidFill>
                <a:latin typeface="Arial MT"/>
                <a:cs typeface="Arial MT"/>
              </a:rPr>
              <a:t>(ANN)</a:t>
            </a:r>
            <a:r>
              <a:rPr sz="750" spc="95" dirty="0">
                <a:solidFill>
                  <a:srgbClr val="7C7CBD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is</a:t>
            </a:r>
            <a:r>
              <a:rPr sz="750" spc="313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11189"/>
                </a:solidFill>
                <a:latin typeface="Arial MT"/>
                <a:cs typeface="Arial MT"/>
              </a:rPr>
              <a:t>a</a:t>
            </a:r>
            <a:r>
              <a:rPr sz="750" spc="72" dirty="0">
                <a:solidFill>
                  <a:srgbClr val="111189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6969B5"/>
                </a:solidFill>
                <a:latin typeface="Arial MT"/>
                <a:cs typeface="Arial MT"/>
              </a:rPr>
              <a:t>oata</a:t>
            </a:r>
            <a:r>
              <a:rPr sz="750" spc="89" dirty="0">
                <a:solidFill>
                  <a:srgbClr val="6969B5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212190"/>
                </a:solidFill>
                <a:latin typeface="Arial MT"/>
                <a:cs typeface="Arial MT"/>
              </a:rPr>
              <a:t>processing</a:t>
            </a:r>
            <a:r>
              <a:rPr sz="750" spc="85" dirty="0">
                <a:solidFill>
                  <a:srgbClr val="212190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5D5DAF"/>
                </a:solidFill>
                <a:latin typeface="Arial MT"/>
                <a:cs typeface="Arial MT"/>
              </a:rPr>
              <a:t>syste</a:t>
            </a:r>
            <a:r>
              <a:rPr sz="750" spc="-106" dirty="0">
                <a:solidFill>
                  <a:srgbClr val="5D5DAF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7979BC"/>
                </a:solidFill>
                <a:latin typeface="Arial MT"/>
                <a:cs typeface="Arial MT"/>
              </a:rPr>
              <a:t>m,</a:t>
            </a:r>
            <a:r>
              <a:rPr sz="750" spc="300" dirty="0">
                <a:solidFill>
                  <a:srgbClr val="7979BC"/>
                </a:solidFill>
                <a:latin typeface="Arial MT"/>
                <a:cs typeface="Arial MT"/>
              </a:rPr>
              <a:t> </a:t>
            </a:r>
            <a:r>
              <a:rPr sz="750" spc="-7" dirty="0">
                <a:solidFill>
                  <a:srgbClr val="6E6EB6"/>
                </a:solidFill>
                <a:latin typeface="Arial MT"/>
                <a:cs typeface="Arial MT"/>
              </a:rPr>
              <a:t>consisting</a:t>
            </a:r>
            <a:endParaRPr sz="750">
              <a:latin typeface="Arial MT"/>
              <a:cs typeface="Arial MT"/>
            </a:endParaRPr>
          </a:p>
          <a:p>
            <a:pPr marL="161487" marR="3464" indent="866" algn="just">
              <a:lnSpc>
                <a:spcPct val="139100"/>
              </a:lnSpc>
              <a:spcBef>
                <a:spcPts val="24"/>
              </a:spcBef>
            </a:pP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I</a:t>
            </a:r>
            <a:r>
              <a:rPr sz="750" dirty="0">
                <a:solidFill>
                  <a:srgbClr val="7575BA"/>
                </a:solidFill>
                <a:latin typeface="Arial MT"/>
                <a:cs typeface="Arial MT"/>
              </a:rPr>
              <a:t>arge</a:t>
            </a:r>
            <a:r>
              <a:rPr sz="750" spc="198" dirty="0">
                <a:solidFill>
                  <a:srgbClr val="7575BA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6262B1"/>
                </a:solidFill>
                <a:latin typeface="Arial MT"/>
                <a:cs typeface="Arial MT"/>
              </a:rPr>
              <a:t>number</a:t>
            </a:r>
            <a:r>
              <a:rPr sz="750" spc="235" dirty="0">
                <a:solidFill>
                  <a:srgbClr val="6262B1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4949A3"/>
                </a:solidFill>
                <a:latin typeface="Arial MT"/>
                <a:cs typeface="Arial MT"/>
              </a:rPr>
              <a:t>of</a:t>
            </a:r>
            <a:r>
              <a:rPr sz="750" spc="208" dirty="0">
                <a:solidFill>
                  <a:srgbClr val="4949A3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6262B1"/>
                </a:solidFill>
                <a:latin typeface="Arial MT"/>
                <a:cs typeface="Arial MT"/>
              </a:rPr>
              <a:t>simple</a:t>
            </a:r>
            <a:r>
              <a:rPr sz="750" spc="252" dirty="0">
                <a:solidFill>
                  <a:srgbClr val="6262B1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FF1111"/>
                </a:solidFill>
                <a:latin typeface="Arial MT"/>
                <a:cs typeface="Arial MT"/>
              </a:rPr>
              <a:t>hig</a:t>
            </a:r>
            <a:r>
              <a:rPr sz="750" dirty="0">
                <a:solidFill>
                  <a:srgbClr val="FF0505"/>
                </a:solidFill>
                <a:latin typeface="Arial MT"/>
                <a:cs typeface="Arial MT"/>
              </a:rPr>
              <a:t>hly</a:t>
            </a:r>
            <a:r>
              <a:rPr sz="750" spc="232" dirty="0">
                <a:solidFill>
                  <a:srgbClr val="FF0505"/>
                </a:solidFill>
                <a:latin typeface="Arial MT"/>
                <a:cs typeface="Arial MT"/>
              </a:rPr>
              <a:t>  </a:t>
            </a:r>
            <a:r>
              <a:rPr sz="750" spc="-7" dirty="0">
                <a:solidFill>
                  <a:srgbClr val="FF0000"/>
                </a:solidFill>
                <a:latin typeface="Arial MT"/>
                <a:cs typeface="Arial MT"/>
              </a:rPr>
              <a:t>i</a:t>
            </a:r>
            <a:r>
              <a:rPr sz="750" spc="-7" dirty="0">
                <a:solidFill>
                  <a:srgbClr val="FF2D2D"/>
                </a:solidFill>
                <a:latin typeface="Arial MT"/>
                <a:cs typeface="Arial MT"/>
              </a:rPr>
              <a:t>nterco</a:t>
            </a:r>
            <a:r>
              <a:rPr sz="750" spc="-41" dirty="0">
                <a:solidFill>
                  <a:srgbClr val="FF2D2D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FF6262"/>
                </a:solidFill>
                <a:latin typeface="Arial MT"/>
                <a:cs typeface="Arial MT"/>
              </a:rPr>
              <a:t>nnected</a:t>
            </a:r>
            <a:r>
              <a:rPr sz="750" spc="252" dirty="0">
                <a:solidFill>
                  <a:srgbClr val="FF6262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FF1313"/>
                </a:solidFill>
                <a:latin typeface="Arial MT"/>
                <a:cs typeface="Arial MT"/>
              </a:rPr>
              <a:t>processing</a:t>
            </a:r>
            <a:r>
              <a:rPr sz="750" spc="239" dirty="0">
                <a:solidFill>
                  <a:srgbClr val="FF1313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FF7575"/>
                </a:solidFill>
                <a:latin typeface="Arial MT"/>
                <a:cs typeface="Arial MT"/>
              </a:rPr>
              <a:t>eleme</a:t>
            </a:r>
            <a:r>
              <a:rPr sz="1125" baseline="2525" dirty="0">
                <a:solidFill>
                  <a:srgbClr val="FF7575"/>
                </a:solidFill>
                <a:latin typeface="Arial MT"/>
                <a:cs typeface="Arial MT"/>
              </a:rPr>
              <a:t>n</a:t>
            </a:r>
            <a:r>
              <a:rPr sz="750" dirty="0">
                <a:solidFill>
                  <a:srgbClr val="FF7575"/>
                </a:solidFill>
                <a:latin typeface="Arial MT"/>
                <a:cs typeface="Arial MT"/>
              </a:rPr>
              <a:t>ts</a:t>
            </a:r>
            <a:r>
              <a:rPr sz="750" spc="225" dirty="0">
                <a:solidFill>
                  <a:srgbClr val="FF7575"/>
                </a:solidFill>
                <a:latin typeface="Arial MT"/>
                <a:cs typeface="Arial MT"/>
              </a:rPr>
              <a:t>  </a:t>
            </a:r>
            <a:r>
              <a:rPr sz="750" spc="-17" dirty="0">
                <a:solidFill>
                  <a:srgbClr val="4141A0"/>
                </a:solidFill>
                <a:latin typeface="Arial MT"/>
                <a:cs typeface="Arial MT"/>
              </a:rPr>
              <a:t>as 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artificial</a:t>
            </a:r>
            <a:r>
              <a:rPr sz="750" spc="75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5454AA"/>
                </a:solidFill>
                <a:latin typeface="Arial MT"/>
                <a:cs typeface="Arial MT"/>
              </a:rPr>
              <a:t>neuron</a:t>
            </a:r>
            <a:r>
              <a:rPr sz="750" spc="109" dirty="0">
                <a:solidFill>
                  <a:srgbClr val="5454AA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2A2A95"/>
                </a:solidFill>
                <a:latin typeface="Arial MT"/>
                <a:cs typeface="Arial MT"/>
              </a:rPr>
              <a:t>in</a:t>
            </a:r>
            <a:r>
              <a:rPr sz="750" spc="99" dirty="0">
                <a:solidFill>
                  <a:srgbClr val="2A2A95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050582"/>
                </a:solidFill>
                <a:latin typeface="Arial MT"/>
                <a:cs typeface="Arial MT"/>
              </a:rPr>
              <a:t>a</a:t>
            </a:r>
            <a:r>
              <a:rPr sz="750" spc="106" dirty="0">
                <a:solidFill>
                  <a:srgbClr val="050582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2D2D97"/>
                </a:solidFill>
                <a:latin typeface="Arial MT"/>
                <a:cs typeface="Arial MT"/>
              </a:rPr>
              <a:t>network</a:t>
            </a:r>
            <a:r>
              <a:rPr sz="750" spc="208" dirty="0">
                <a:solidFill>
                  <a:srgbClr val="2D2D97"/>
                </a:solidFill>
                <a:latin typeface="Arial MT"/>
                <a:cs typeface="Arial MT"/>
              </a:rPr>
              <a:t>   </a:t>
            </a:r>
            <a:r>
              <a:rPr sz="750" dirty="0">
                <a:solidFill>
                  <a:srgbClr val="6B6BB5"/>
                </a:solidFill>
                <a:latin typeface="Arial MT"/>
                <a:cs typeface="Arial MT"/>
              </a:rPr>
              <a:t>structure</a:t>
            </a:r>
            <a:r>
              <a:rPr sz="750" spc="99" dirty="0">
                <a:solidFill>
                  <a:srgbClr val="6B6BB5"/>
                </a:solidFill>
                <a:latin typeface="Arial MT"/>
                <a:cs typeface="Arial MT"/>
              </a:rPr>
              <a:t>  </a:t>
            </a:r>
            <a:r>
              <a:rPr sz="750" spc="34" dirty="0">
                <a:solidFill>
                  <a:srgbClr val="6D6DB5"/>
                </a:solidFill>
                <a:latin typeface="Arial MT"/>
                <a:cs typeface="Arial MT"/>
              </a:rPr>
              <a:t>that</a:t>
            </a:r>
            <a:r>
              <a:rPr sz="750" spc="82" dirty="0">
                <a:solidFill>
                  <a:srgbClr val="6D6DB5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0C0C85"/>
                </a:solidFill>
                <a:latin typeface="Arial MT"/>
                <a:cs typeface="Arial MT"/>
              </a:rPr>
              <a:t>can</a:t>
            </a:r>
            <a:r>
              <a:rPr sz="750" spc="99" dirty="0">
                <a:solidFill>
                  <a:srgbClr val="0C0C85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6969B5"/>
                </a:solidFill>
                <a:latin typeface="Arial MT"/>
                <a:cs typeface="Arial MT"/>
              </a:rPr>
              <a:t>be</a:t>
            </a:r>
            <a:r>
              <a:rPr sz="750" spc="95" dirty="0">
                <a:solidFill>
                  <a:srgbClr val="6969B5"/>
                </a:solidFill>
                <a:latin typeface="Arial MT"/>
                <a:cs typeface="Arial MT"/>
              </a:rPr>
              <a:t>  </a:t>
            </a:r>
            <a:r>
              <a:rPr sz="750" spc="-41" dirty="0">
                <a:solidFill>
                  <a:srgbClr val="000080"/>
                </a:solidFill>
                <a:latin typeface="Arial MT"/>
                <a:cs typeface="Arial MT"/>
              </a:rPr>
              <a:t>rep</a:t>
            </a:r>
            <a:r>
              <a:rPr sz="750" spc="-10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333399"/>
                </a:solidFill>
                <a:latin typeface="Arial MT"/>
                <a:cs typeface="Arial MT"/>
              </a:rPr>
              <a:t>resented</a:t>
            </a:r>
            <a:r>
              <a:rPr sz="750" spc="116" dirty="0">
                <a:solidFill>
                  <a:srgbClr val="333399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010180"/>
                </a:solidFill>
                <a:latin typeface="Arial MT"/>
                <a:cs typeface="Arial MT"/>
              </a:rPr>
              <a:t>using</a:t>
            </a:r>
            <a:r>
              <a:rPr sz="750" spc="123" dirty="0">
                <a:solidFill>
                  <a:srgbClr val="010180"/>
                </a:solidFill>
                <a:latin typeface="Arial MT"/>
                <a:cs typeface="Arial MT"/>
              </a:rPr>
              <a:t>  </a:t>
            </a:r>
            <a:r>
              <a:rPr sz="750" spc="-34" dirty="0">
                <a:solidFill>
                  <a:srgbClr val="000080"/>
                </a:solidFill>
                <a:latin typeface="Arial MT"/>
                <a:cs typeface="Arial MT"/>
              </a:rPr>
              <a:t>a </a:t>
            </a:r>
            <a:r>
              <a:rPr sz="784" dirty="0">
                <a:solidFill>
                  <a:srgbClr val="8080BF"/>
                </a:solidFill>
                <a:latin typeface="Arial MT"/>
                <a:cs typeface="Arial MT"/>
              </a:rPr>
              <a:t>directed</a:t>
            </a:r>
            <a:r>
              <a:rPr sz="784" spc="211" dirty="0">
                <a:solidFill>
                  <a:srgbClr val="8080BF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333399"/>
                </a:solidFill>
                <a:latin typeface="Arial MT"/>
                <a:cs typeface="Arial MT"/>
              </a:rPr>
              <a:t>g</a:t>
            </a:r>
            <a:r>
              <a:rPr sz="784" dirty="0">
                <a:solidFill>
                  <a:srgbClr val="38389C"/>
                </a:solidFill>
                <a:latin typeface="Arial MT"/>
                <a:cs typeface="Arial MT"/>
              </a:rPr>
              <a:t>raph</a:t>
            </a:r>
            <a:r>
              <a:rPr sz="784" spc="201" dirty="0">
                <a:solidFill>
                  <a:srgbClr val="38389C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FF0000"/>
                </a:solidFill>
                <a:latin typeface="Arial MT"/>
                <a:cs typeface="Arial MT"/>
              </a:rPr>
              <a:t>G,</a:t>
            </a:r>
            <a:r>
              <a:rPr sz="784" spc="177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7575BA"/>
                </a:solidFill>
                <a:latin typeface="Arial MT"/>
                <a:cs typeface="Arial MT"/>
              </a:rPr>
              <a:t>an</a:t>
            </a:r>
            <a:r>
              <a:rPr sz="784" spc="201" dirty="0">
                <a:solidFill>
                  <a:srgbClr val="7575BA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4949A3"/>
                </a:solidFill>
                <a:latin typeface="Arial MT"/>
                <a:cs typeface="Arial MT"/>
              </a:rPr>
              <a:t>ordered</a:t>
            </a:r>
            <a:r>
              <a:rPr sz="784" spc="225" dirty="0">
                <a:solidFill>
                  <a:srgbClr val="4949A3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1F1F8E"/>
                </a:solidFill>
                <a:latin typeface="Arial MT"/>
                <a:cs typeface="Arial MT"/>
              </a:rPr>
              <a:t>2-tuple</a:t>
            </a:r>
            <a:r>
              <a:rPr sz="784" spc="252" dirty="0">
                <a:solidFill>
                  <a:srgbClr val="1F1F8E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FF4949"/>
                </a:solidFill>
                <a:latin typeface="Arial MT"/>
                <a:cs typeface="Arial MT"/>
              </a:rPr>
              <a:t>{V,</a:t>
            </a:r>
            <a:r>
              <a:rPr sz="784" spc="228" dirty="0">
                <a:solidFill>
                  <a:srgbClr val="FF4949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FF0000"/>
                </a:solidFill>
                <a:latin typeface="Arial MT"/>
                <a:cs typeface="Arial MT"/>
              </a:rPr>
              <a:t>E}</a:t>
            </a:r>
            <a:r>
              <a:rPr sz="784" spc="19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36369A"/>
                </a:solidFill>
                <a:latin typeface="Arial MT"/>
                <a:cs typeface="Arial MT"/>
              </a:rPr>
              <a:t>,</a:t>
            </a:r>
            <a:r>
              <a:rPr sz="784" spc="167" dirty="0">
                <a:solidFill>
                  <a:srgbClr val="36369A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4949A3"/>
                </a:solidFill>
                <a:latin typeface="Arial MT"/>
                <a:cs typeface="Arial MT"/>
              </a:rPr>
              <a:t>consisting</a:t>
            </a:r>
            <a:r>
              <a:rPr sz="784" spc="211" dirty="0">
                <a:solidFill>
                  <a:srgbClr val="4949A3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4141A0"/>
                </a:solidFill>
                <a:latin typeface="Arial MT"/>
                <a:cs typeface="Arial MT"/>
              </a:rPr>
              <a:t>a</a:t>
            </a:r>
            <a:r>
              <a:rPr sz="784" spc="215" dirty="0">
                <a:solidFill>
                  <a:srgbClr val="4141A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2A2A95"/>
                </a:solidFill>
                <a:latin typeface="Arial MT"/>
                <a:cs typeface="Arial MT"/>
              </a:rPr>
              <a:t>set</a:t>
            </a:r>
            <a:r>
              <a:rPr sz="784" spc="167" dirty="0">
                <a:solidFill>
                  <a:srgbClr val="2A2A95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FF0000"/>
                </a:solidFill>
                <a:latin typeface="Arial MT"/>
                <a:cs typeface="Arial MT"/>
              </a:rPr>
              <a:t>V</a:t>
            </a:r>
            <a:r>
              <a:rPr sz="784" spc="139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3D3D9E"/>
                </a:solidFill>
                <a:latin typeface="Arial MT"/>
                <a:cs typeface="Arial MT"/>
              </a:rPr>
              <a:t>of</a:t>
            </a:r>
            <a:r>
              <a:rPr sz="784" spc="211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784" spc="-27" dirty="0">
                <a:solidFill>
                  <a:srgbClr val="050582"/>
                </a:solidFill>
                <a:latin typeface="Arial MT"/>
                <a:cs typeface="Arial MT"/>
              </a:rPr>
              <a:t>\zertices </a:t>
            </a:r>
            <a:r>
              <a:rPr sz="784" dirty="0">
                <a:solidFill>
                  <a:srgbClr val="6060AF"/>
                </a:solidFill>
                <a:latin typeface="Arial MT"/>
                <a:cs typeface="Arial MT"/>
              </a:rPr>
              <a:t>and</a:t>
            </a:r>
            <a:r>
              <a:rPr sz="784" spc="276" dirty="0">
                <a:solidFill>
                  <a:srgbClr val="6060AF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000080"/>
                </a:solidFill>
                <a:latin typeface="Arial MT"/>
                <a:cs typeface="Arial MT"/>
              </a:rPr>
              <a:t>a</a:t>
            </a:r>
            <a:r>
              <a:rPr sz="784" spc="259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8383C1"/>
                </a:solidFill>
                <a:latin typeface="Arial MT"/>
                <a:cs typeface="Arial MT"/>
              </a:rPr>
              <a:t>set</a:t>
            </a:r>
            <a:r>
              <a:rPr sz="784" spc="256" dirty="0">
                <a:solidFill>
                  <a:srgbClr val="8383C1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FF0000"/>
                </a:solidFill>
                <a:latin typeface="Arial MT"/>
                <a:cs typeface="Arial MT"/>
              </a:rPr>
              <a:t>E</a:t>
            </a:r>
            <a:r>
              <a:rPr sz="784" spc="249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8585C1"/>
                </a:solidFill>
                <a:latin typeface="Arial MT"/>
                <a:cs typeface="Arial MT"/>
              </a:rPr>
              <a:t>of</a:t>
            </a:r>
            <a:r>
              <a:rPr sz="784" spc="48" dirty="0">
                <a:solidFill>
                  <a:srgbClr val="8585C1"/>
                </a:solidFill>
                <a:latin typeface="Arial MT"/>
                <a:cs typeface="Arial MT"/>
              </a:rPr>
              <a:t> </a:t>
            </a:r>
            <a:r>
              <a:rPr sz="784" spc="-37" dirty="0">
                <a:solidFill>
                  <a:srgbClr val="8787C3"/>
                </a:solidFill>
                <a:latin typeface="Arial MT"/>
                <a:cs typeface="Arial MT"/>
              </a:rPr>
              <a:t>edg</a:t>
            </a:r>
            <a:r>
              <a:rPr sz="784" spc="-126" dirty="0">
                <a:solidFill>
                  <a:srgbClr val="8787C3"/>
                </a:solidFill>
                <a:latin typeface="Arial MT"/>
                <a:cs typeface="Arial MT"/>
              </a:rPr>
              <a:t> </a:t>
            </a:r>
            <a:r>
              <a:rPr sz="784" spc="-17" dirty="0">
                <a:solidFill>
                  <a:srgbClr val="282893"/>
                </a:solidFill>
                <a:latin typeface="Arial MT"/>
                <a:cs typeface="Arial MT"/>
              </a:rPr>
              <a:t>es.</a:t>
            </a:r>
            <a:endParaRPr sz="784">
              <a:latin typeface="Arial MT"/>
              <a:cs typeface="Arial MT"/>
            </a:endParaRPr>
          </a:p>
          <a:p>
            <a:pPr marL="291804" algn="just">
              <a:spcBef>
                <a:spcPts val="351"/>
              </a:spcBef>
            </a:pPr>
            <a:r>
              <a:rPr sz="750" dirty="0">
                <a:solidFill>
                  <a:srgbClr val="16168A"/>
                </a:solidFill>
                <a:latin typeface="Arial MT"/>
                <a:cs typeface="Arial MT"/>
              </a:rPr>
              <a:t>The</a:t>
            </a:r>
            <a:r>
              <a:rPr sz="750" spc="130" dirty="0">
                <a:solidFill>
                  <a:srgbClr val="16168A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131389"/>
                </a:solidFill>
                <a:latin typeface="Arial MT"/>
                <a:cs typeface="Arial MT"/>
              </a:rPr>
              <a:t>vertices</a:t>
            </a:r>
            <a:r>
              <a:rPr sz="750" spc="109" dirty="0">
                <a:solidFill>
                  <a:srgbClr val="131389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4242A1"/>
                </a:solidFill>
                <a:latin typeface="Arial MT"/>
                <a:cs typeface="Arial MT"/>
              </a:rPr>
              <a:t>may</a:t>
            </a:r>
            <a:r>
              <a:rPr sz="750" spc="106" dirty="0">
                <a:solidFill>
                  <a:srgbClr val="4242A1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4242A1"/>
                </a:solidFill>
                <a:latin typeface="Arial MT"/>
                <a:cs typeface="Arial MT"/>
              </a:rPr>
              <a:t>represent</a:t>
            </a:r>
            <a:r>
              <a:rPr sz="750" spc="126" dirty="0">
                <a:solidFill>
                  <a:srgbClr val="4242A1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7575BA"/>
                </a:solidFill>
                <a:latin typeface="Arial MT"/>
                <a:cs typeface="Arial MT"/>
              </a:rPr>
              <a:t>neurons</a:t>
            </a:r>
            <a:r>
              <a:rPr sz="750" spc="173" dirty="0">
                <a:solidFill>
                  <a:srgbClr val="7575BA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4F4FA7"/>
                </a:solidFill>
                <a:latin typeface="Arial MT"/>
                <a:cs typeface="Arial MT"/>
              </a:rPr>
              <a:t>(in</a:t>
            </a:r>
            <a:r>
              <a:rPr sz="750" spc="-55" dirty="0">
                <a:solidFill>
                  <a:srgbClr val="4F4FA7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put/output)</a:t>
            </a:r>
            <a:r>
              <a:rPr sz="750" spc="133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750" spc="-17" dirty="0">
                <a:solidFill>
                  <a:srgbClr val="000080"/>
                </a:solidFill>
                <a:latin typeface="Arial MT"/>
                <a:cs typeface="Arial MT"/>
              </a:rPr>
              <a:t>and</a:t>
            </a:r>
            <a:endParaRPr sz="750">
              <a:latin typeface="Arial MT"/>
              <a:cs typeface="Arial MT"/>
            </a:endParaRPr>
          </a:p>
          <a:p>
            <a:pPr marL="291804" algn="just">
              <a:spcBef>
                <a:spcPts val="375"/>
              </a:spcBef>
            </a:pPr>
            <a:r>
              <a:rPr sz="784" dirty="0">
                <a:solidFill>
                  <a:srgbClr val="16168A"/>
                </a:solidFill>
                <a:latin typeface="Arial MT"/>
                <a:cs typeface="Arial MT"/>
              </a:rPr>
              <a:t>The</a:t>
            </a:r>
            <a:r>
              <a:rPr sz="784" spc="225" dirty="0">
                <a:solidFill>
                  <a:srgbClr val="16168A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8787C3"/>
                </a:solidFill>
                <a:latin typeface="Arial MT"/>
                <a:cs typeface="Arial MT"/>
              </a:rPr>
              <a:t>edges</a:t>
            </a:r>
            <a:r>
              <a:rPr sz="784" spc="273" dirty="0">
                <a:solidFill>
                  <a:srgbClr val="8787C3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4646A3"/>
                </a:solidFill>
                <a:latin typeface="Arial MT"/>
                <a:cs typeface="Arial MT"/>
              </a:rPr>
              <a:t>may</a:t>
            </a:r>
            <a:r>
              <a:rPr sz="784" spc="290" dirty="0">
                <a:solidFill>
                  <a:srgbClr val="4646A3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7575BA"/>
                </a:solidFill>
                <a:latin typeface="Arial MT"/>
                <a:cs typeface="Arial MT"/>
              </a:rPr>
              <a:t>represent</a:t>
            </a:r>
            <a:r>
              <a:rPr sz="784" spc="296" dirty="0">
                <a:solidFill>
                  <a:srgbClr val="7575BA"/>
                </a:solidFill>
                <a:latin typeface="Arial MT"/>
                <a:cs typeface="Arial MT"/>
              </a:rPr>
              <a:t> </a:t>
            </a:r>
            <a:r>
              <a:rPr sz="784" spc="-27" dirty="0">
                <a:solidFill>
                  <a:srgbClr val="6D6DB5"/>
                </a:solidFill>
                <a:latin typeface="Arial MT"/>
                <a:cs typeface="Arial MT"/>
              </a:rPr>
              <a:t>syn</a:t>
            </a:r>
            <a:r>
              <a:rPr sz="784" spc="-123" dirty="0">
                <a:solidFill>
                  <a:srgbClr val="6D6DB5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7070B8"/>
                </a:solidFill>
                <a:latin typeface="Arial MT"/>
                <a:cs typeface="Arial MT"/>
              </a:rPr>
              <a:t>aptic</a:t>
            </a:r>
            <a:r>
              <a:rPr sz="784" spc="34" dirty="0">
                <a:solidFill>
                  <a:srgbClr val="7070B8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6666B3"/>
                </a:solidFill>
                <a:latin typeface="Arial MT"/>
                <a:cs typeface="Arial MT"/>
              </a:rPr>
              <a:t>links</a:t>
            </a:r>
            <a:r>
              <a:rPr sz="784" spc="17" dirty="0">
                <a:solidFill>
                  <a:srgbClr val="6666B3"/>
                </a:solidFill>
                <a:latin typeface="Arial MT"/>
                <a:cs typeface="Arial MT"/>
              </a:rPr>
              <a:t> </a:t>
            </a:r>
            <a:r>
              <a:rPr sz="1176" baseline="2415" dirty="0">
                <a:solidFill>
                  <a:srgbClr val="3D3D9E"/>
                </a:solidFill>
                <a:latin typeface="Arial MT"/>
                <a:cs typeface="Arial MT"/>
              </a:rPr>
              <a:t>l</a:t>
            </a:r>
            <a:r>
              <a:rPr sz="784" dirty="0">
                <a:solidFill>
                  <a:srgbClr val="3D3D9E"/>
                </a:solidFill>
                <a:latin typeface="Arial MT"/>
                <a:cs typeface="Arial MT"/>
              </a:rPr>
              <a:t>abeled</a:t>
            </a:r>
            <a:r>
              <a:rPr sz="784" spc="7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4D4DA7"/>
                </a:solidFill>
                <a:latin typeface="Arial MT"/>
                <a:cs typeface="Arial MT"/>
              </a:rPr>
              <a:t>by</a:t>
            </a:r>
            <a:r>
              <a:rPr sz="784" spc="68" dirty="0">
                <a:solidFill>
                  <a:srgbClr val="4D4DA7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6E6EB6"/>
                </a:solidFill>
                <a:latin typeface="Arial MT"/>
                <a:cs typeface="Arial MT"/>
              </a:rPr>
              <a:t>the</a:t>
            </a:r>
            <a:r>
              <a:rPr sz="784" spc="41" dirty="0">
                <a:solidFill>
                  <a:srgbClr val="6E6EB6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0F0F87"/>
                </a:solidFill>
                <a:latin typeface="Arial MT"/>
                <a:cs typeface="Arial MT"/>
              </a:rPr>
              <a:t>weights</a:t>
            </a:r>
            <a:r>
              <a:rPr sz="784" spc="58" dirty="0">
                <a:solidFill>
                  <a:srgbClr val="0F0F87"/>
                </a:solidFill>
                <a:latin typeface="Arial MT"/>
                <a:cs typeface="Arial MT"/>
              </a:rPr>
              <a:t> </a:t>
            </a:r>
            <a:r>
              <a:rPr sz="784" spc="-7" dirty="0">
                <a:solidFill>
                  <a:srgbClr val="38389C"/>
                </a:solidFill>
                <a:latin typeface="Arial MT"/>
                <a:cs typeface="Arial MT"/>
              </a:rPr>
              <a:t>attached.</a:t>
            </a:r>
            <a:endParaRPr sz="784">
              <a:latin typeface="Arial MT"/>
              <a:cs typeface="Arial MT"/>
            </a:endParaRPr>
          </a:p>
          <a:p>
            <a:pPr marL="163220">
              <a:spcBef>
                <a:spcPts val="876"/>
              </a:spcBef>
            </a:pPr>
            <a:r>
              <a:rPr sz="784" spc="-7" dirty="0">
                <a:solidFill>
                  <a:srgbClr val="6B6BB5"/>
                </a:solidFill>
                <a:latin typeface="Calibri"/>
                <a:cs typeface="Calibri"/>
              </a:rPr>
              <a:t>Example</a:t>
            </a:r>
            <a:endParaRPr sz="784">
              <a:latin typeface="Calibri"/>
              <a:cs typeface="Calibri"/>
            </a:endParaRPr>
          </a:p>
          <a:p>
            <a:pPr>
              <a:spcBef>
                <a:spcPts val="17"/>
              </a:spcBef>
            </a:pPr>
            <a:endParaRPr sz="784">
              <a:latin typeface="Calibri"/>
              <a:cs typeface="Calibri"/>
            </a:endParaRPr>
          </a:p>
          <a:p>
            <a:pPr marR="841641" algn="ctr"/>
            <a:r>
              <a:rPr sz="784" spc="-17" dirty="0">
                <a:solidFill>
                  <a:srgbClr val="000080"/>
                </a:solidFill>
                <a:latin typeface="Arial MT"/>
                <a:cs typeface="Arial MT"/>
              </a:rPr>
              <a:t>ea</a:t>
            </a:r>
            <a:endParaRPr sz="784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17118" y="4388427"/>
            <a:ext cx="143308" cy="14506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886" spc="-17" dirty="0">
                <a:solidFill>
                  <a:srgbClr val="000080"/>
                </a:solidFill>
                <a:latin typeface="Courier New"/>
                <a:cs typeface="Courier New"/>
              </a:rPr>
              <a:t>e,</a:t>
            </a:r>
            <a:endParaRPr sz="886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85809" y="4449040"/>
            <a:ext cx="135082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818" spc="-17" dirty="0">
                <a:solidFill>
                  <a:srgbClr val="000080"/>
                </a:solidFill>
                <a:latin typeface="Consolas"/>
                <a:cs typeface="Consolas"/>
              </a:rPr>
              <a:t>e‹</a:t>
            </a:r>
            <a:endParaRPr sz="818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43514" y="4828656"/>
            <a:ext cx="1891578" cy="1008504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1239516">
              <a:spcBef>
                <a:spcPts val="68"/>
              </a:spcBef>
            </a:pPr>
            <a:r>
              <a:rPr sz="955" spc="-17" dirty="0">
                <a:solidFill>
                  <a:srgbClr val="000080"/>
                </a:solidFill>
                <a:latin typeface="Courier New"/>
                <a:cs typeface="Courier New"/>
              </a:rPr>
              <a:t>e,</a:t>
            </a:r>
            <a:endParaRPr sz="955">
              <a:latin typeface="Courier New"/>
              <a:cs typeface="Courier New"/>
            </a:endParaRPr>
          </a:p>
          <a:p>
            <a:pPr>
              <a:spcBef>
                <a:spcPts val="627"/>
              </a:spcBef>
            </a:pPr>
            <a:endParaRPr sz="955">
              <a:latin typeface="Courier New"/>
              <a:cs typeface="Courier New"/>
            </a:endParaRPr>
          </a:p>
          <a:p>
            <a:pPr marL="881905"/>
            <a:r>
              <a:rPr sz="750" spc="48" dirty="0">
                <a:solidFill>
                  <a:srgbClr val="003300"/>
                </a:solidFill>
                <a:latin typeface="Arial MT"/>
                <a:cs typeface="Arial MT"/>
              </a:rPr>
              <a:t>Fig.</a:t>
            </a:r>
            <a:r>
              <a:rPr sz="750" spc="228" dirty="0">
                <a:solidFill>
                  <a:srgbClr val="003300"/>
                </a:solidFill>
                <a:latin typeface="Arial MT"/>
                <a:cs typeface="Arial MT"/>
              </a:rPr>
              <a:t> </a:t>
            </a:r>
            <a:r>
              <a:rPr sz="750" spc="55" dirty="0">
                <a:solidFill>
                  <a:srgbClr val="003300"/>
                </a:solidFill>
                <a:latin typeface="Arial MT"/>
                <a:cs typeface="Arial MT"/>
              </a:rPr>
              <a:t>Directed</a:t>
            </a:r>
            <a:r>
              <a:rPr sz="750" spc="106" dirty="0">
                <a:solidFill>
                  <a:srgbClr val="003300"/>
                </a:solidFill>
                <a:latin typeface="Arial MT"/>
                <a:cs typeface="Arial MT"/>
              </a:rPr>
              <a:t> </a:t>
            </a:r>
            <a:r>
              <a:rPr sz="750" spc="48" dirty="0">
                <a:solidFill>
                  <a:srgbClr val="003300"/>
                </a:solidFill>
                <a:latin typeface="Arial MT"/>
                <a:cs typeface="Arial MT"/>
              </a:rPr>
              <a:t>Graph</a:t>
            </a:r>
            <a:endParaRPr sz="750">
              <a:latin typeface="Arial MT"/>
              <a:cs typeface="Arial MT"/>
            </a:endParaRPr>
          </a:p>
          <a:p>
            <a:pPr>
              <a:spcBef>
                <a:spcPts val="181"/>
              </a:spcBef>
            </a:pPr>
            <a:endParaRPr sz="750">
              <a:latin typeface="Arial MT"/>
              <a:cs typeface="Arial MT"/>
            </a:endParaRPr>
          </a:p>
          <a:p>
            <a:pPr marL="12555">
              <a:spcBef>
                <a:spcPts val="3"/>
              </a:spcBef>
              <a:tabLst>
                <a:tab pos="790554" algn="l"/>
              </a:tabLst>
            </a:pPr>
            <a:r>
              <a:rPr sz="818" dirty="0">
                <a:solidFill>
                  <a:srgbClr val="FF0000"/>
                </a:solidFill>
                <a:latin typeface="Arial MT"/>
                <a:cs typeface="Arial MT"/>
              </a:rPr>
              <a:t>Vertices</a:t>
            </a:r>
            <a:r>
              <a:rPr sz="818" spc="119" dirty="0">
                <a:solidFill>
                  <a:srgbClr val="FF0000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FF0000"/>
                </a:solidFill>
                <a:latin typeface="Arial MT"/>
                <a:cs typeface="Arial MT"/>
              </a:rPr>
              <a:t>V</a:t>
            </a:r>
            <a:r>
              <a:rPr sz="818" spc="82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18" spc="-34" dirty="0">
                <a:solidFill>
                  <a:srgbClr val="FD3636"/>
                </a:solidFill>
                <a:latin typeface="Arial MT"/>
                <a:cs typeface="Arial MT"/>
              </a:rPr>
              <a:t>=</a:t>
            </a:r>
            <a:r>
              <a:rPr sz="818" dirty="0">
                <a:solidFill>
                  <a:srgbClr val="FD3636"/>
                </a:solidFill>
                <a:latin typeface="Arial MT"/>
                <a:cs typeface="Arial MT"/>
              </a:rPr>
              <a:t>	</a:t>
            </a:r>
            <a:r>
              <a:rPr sz="818" dirty="0">
                <a:solidFill>
                  <a:srgbClr val="FF0000"/>
                </a:solidFill>
                <a:latin typeface="Arial MT"/>
                <a:cs typeface="Arial MT"/>
              </a:rPr>
              <a:t>vt</a:t>
            </a:r>
            <a:r>
              <a:rPr sz="818" spc="156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FF0000"/>
                </a:solidFill>
                <a:latin typeface="Arial MT"/>
                <a:cs typeface="Arial MT"/>
              </a:rPr>
              <a:t>,</a:t>
            </a:r>
            <a:r>
              <a:rPr sz="818" spc="99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FF0000"/>
                </a:solidFill>
                <a:latin typeface="Arial MT"/>
                <a:cs typeface="Arial MT"/>
              </a:rPr>
              <a:t>vy</a:t>
            </a:r>
            <a:r>
              <a:rPr sz="818" spc="-5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FF0000"/>
                </a:solidFill>
                <a:latin typeface="Arial MT"/>
                <a:cs typeface="Arial MT"/>
              </a:rPr>
              <a:t>,</a:t>
            </a:r>
            <a:r>
              <a:rPr sz="818" spc="78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18" spc="-65" dirty="0">
                <a:solidFill>
                  <a:srgbClr val="FF0000"/>
                </a:solidFill>
                <a:latin typeface="Arial MT"/>
                <a:cs typeface="Arial MT"/>
              </a:rPr>
              <a:t>V</a:t>
            </a:r>
            <a:r>
              <a:rPr sz="818" spc="-65" dirty="0">
                <a:solidFill>
                  <a:srgbClr val="FD7272"/>
                </a:solidFill>
                <a:latin typeface="Arial MT"/>
                <a:cs typeface="Arial MT"/>
              </a:rPr>
              <a:t>,</a:t>
            </a:r>
            <a:r>
              <a:rPr sz="818" spc="-65" dirty="0">
                <a:solidFill>
                  <a:srgbClr val="FF0000"/>
                </a:solidFill>
                <a:latin typeface="Arial MT"/>
                <a:cs typeface="Arial MT"/>
              </a:rPr>
              <a:t>$</a:t>
            </a:r>
            <a:r>
              <a:rPr sz="818" spc="293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18" spc="-27" dirty="0">
                <a:solidFill>
                  <a:srgbClr val="FF0000"/>
                </a:solidFill>
                <a:latin typeface="Arial MT"/>
                <a:cs typeface="Arial MT"/>
              </a:rPr>
              <a:t>vq,</a:t>
            </a:r>
            <a:r>
              <a:rPr sz="818" spc="-31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18" spc="-17" dirty="0">
                <a:solidFill>
                  <a:srgbClr val="FF0000"/>
                </a:solidFill>
                <a:latin typeface="Arial MT"/>
                <a:cs typeface="Arial MT"/>
              </a:rPr>
              <a:t>vs</a:t>
            </a:r>
            <a:endParaRPr sz="818">
              <a:latin typeface="Arial MT"/>
              <a:cs typeface="Arial MT"/>
            </a:endParaRPr>
          </a:p>
          <a:p>
            <a:pPr marL="8659">
              <a:spcBef>
                <a:spcPts val="880"/>
              </a:spcBef>
              <a:tabLst>
                <a:tab pos="496586" algn="l"/>
              </a:tabLst>
            </a:pPr>
            <a:r>
              <a:rPr sz="852" spc="-7" dirty="0">
                <a:solidFill>
                  <a:srgbClr val="FF0000"/>
                </a:solidFill>
                <a:latin typeface="Consolas"/>
                <a:cs typeface="Consolas"/>
              </a:rPr>
              <a:t>Edges</a:t>
            </a:r>
            <a:r>
              <a:rPr sz="852" dirty="0">
                <a:solidFill>
                  <a:srgbClr val="FF0000"/>
                </a:solidFill>
                <a:latin typeface="Consolas"/>
                <a:cs typeface="Consolas"/>
              </a:rPr>
              <a:t>	E</a:t>
            </a:r>
            <a:r>
              <a:rPr sz="852" spc="-198" dirty="0">
                <a:solidFill>
                  <a:srgbClr val="FF0000"/>
                </a:solidFill>
                <a:latin typeface="Consolas"/>
                <a:cs typeface="Consolas"/>
              </a:rPr>
              <a:t> </a:t>
            </a:r>
            <a:r>
              <a:rPr sz="852" dirty="0">
                <a:solidFill>
                  <a:srgbClr val="FD4242"/>
                </a:solidFill>
                <a:latin typeface="Consolas"/>
                <a:cs typeface="Consolas"/>
              </a:rPr>
              <a:t>*</a:t>
            </a:r>
            <a:r>
              <a:rPr sz="852" spc="-112" dirty="0">
                <a:solidFill>
                  <a:srgbClr val="FD4242"/>
                </a:solidFill>
                <a:latin typeface="Consolas"/>
                <a:cs typeface="Consolas"/>
              </a:rPr>
              <a:t> </a:t>
            </a:r>
            <a:r>
              <a:rPr sz="852" dirty="0">
                <a:solidFill>
                  <a:srgbClr val="FD1111"/>
                </a:solidFill>
                <a:latin typeface="Consolas"/>
                <a:cs typeface="Consolas"/>
              </a:rPr>
              <a:t>{</a:t>
            </a:r>
            <a:r>
              <a:rPr sz="852" spc="-143" dirty="0">
                <a:solidFill>
                  <a:srgbClr val="FD1111"/>
                </a:solidFill>
                <a:latin typeface="Consolas"/>
                <a:cs typeface="Consolas"/>
              </a:rPr>
              <a:t> </a:t>
            </a:r>
            <a:r>
              <a:rPr sz="852" dirty="0">
                <a:solidFill>
                  <a:srgbClr val="FF0000"/>
                </a:solidFill>
                <a:latin typeface="Consolas"/>
                <a:cs typeface="Consolas"/>
              </a:rPr>
              <a:t>ei,</a:t>
            </a:r>
            <a:r>
              <a:rPr sz="852" spc="-317" dirty="0">
                <a:solidFill>
                  <a:srgbClr val="FF0000"/>
                </a:solidFill>
                <a:latin typeface="Consolas"/>
                <a:cs typeface="Consolas"/>
              </a:rPr>
              <a:t> </a:t>
            </a:r>
            <a:r>
              <a:rPr sz="852" spc="-7" dirty="0">
                <a:solidFill>
                  <a:srgbClr val="FF0000"/>
                </a:solidFill>
                <a:latin typeface="Consolas"/>
                <a:cs typeface="Consolas"/>
              </a:rPr>
              <a:t>en,</a:t>
            </a:r>
            <a:r>
              <a:rPr sz="852" spc="-293" dirty="0">
                <a:solidFill>
                  <a:srgbClr val="FF0000"/>
                </a:solidFill>
                <a:latin typeface="Consolas"/>
                <a:cs typeface="Consolas"/>
              </a:rPr>
              <a:t> </a:t>
            </a:r>
            <a:r>
              <a:rPr sz="852" spc="136" dirty="0">
                <a:solidFill>
                  <a:srgbClr val="FF0000"/>
                </a:solidFill>
                <a:latin typeface="Consolas"/>
                <a:cs typeface="Consolas"/>
              </a:rPr>
              <a:t>e„e‹</a:t>
            </a:r>
            <a:r>
              <a:rPr sz="852" spc="-262" dirty="0">
                <a:solidFill>
                  <a:srgbClr val="FF0000"/>
                </a:solidFill>
                <a:latin typeface="Consolas"/>
                <a:cs typeface="Consolas"/>
              </a:rPr>
              <a:t> </a:t>
            </a:r>
            <a:r>
              <a:rPr sz="852" spc="139" dirty="0">
                <a:solidFill>
                  <a:srgbClr val="FF0000"/>
                </a:solidFill>
                <a:latin typeface="Consolas"/>
                <a:cs typeface="Consolas"/>
              </a:rPr>
              <a:t>e</a:t>
            </a:r>
            <a:r>
              <a:rPr sz="852" spc="92" dirty="0">
                <a:solidFill>
                  <a:srgbClr val="FF0000"/>
                </a:solidFill>
                <a:latin typeface="Consolas"/>
                <a:cs typeface="Consolas"/>
              </a:rPr>
              <a:t> </a:t>
            </a:r>
            <a:r>
              <a:rPr sz="852" spc="-34" dirty="0">
                <a:solidFill>
                  <a:srgbClr val="FF0000"/>
                </a:solidFill>
                <a:latin typeface="Consolas"/>
                <a:cs typeface="Consolas"/>
              </a:rPr>
              <a:t>l</a:t>
            </a:r>
            <a:endParaRPr sz="852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94963" y="4573732"/>
            <a:ext cx="137247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818" spc="-17" dirty="0">
                <a:solidFill>
                  <a:srgbClr val="000080"/>
                </a:solidFill>
                <a:latin typeface="Consolas"/>
                <a:cs typeface="Consolas"/>
              </a:rPr>
              <a:t>e,</a:t>
            </a:r>
            <a:endParaRPr sz="818">
              <a:latin typeface="Consolas"/>
              <a:cs typeface="Consola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75319" y="2339362"/>
            <a:ext cx="494867" cy="351992"/>
          </a:xfrm>
          <a:custGeom>
            <a:avLst/>
            <a:gdLst/>
            <a:ahLst/>
            <a:cxnLst/>
            <a:rect l="l" t="t" r="r" b="b"/>
            <a:pathLst>
              <a:path w="725805" h="516254">
                <a:moveTo>
                  <a:pt x="0" y="511478"/>
                </a:moveTo>
                <a:lnTo>
                  <a:pt x="246" y="511725"/>
                </a:lnTo>
                <a:lnTo>
                  <a:pt x="659" y="512385"/>
                </a:lnTo>
                <a:lnTo>
                  <a:pt x="1481" y="512960"/>
                </a:lnTo>
                <a:lnTo>
                  <a:pt x="2304" y="513535"/>
                </a:lnTo>
                <a:lnTo>
                  <a:pt x="3223" y="514536"/>
                </a:lnTo>
                <a:lnTo>
                  <a:pt x="4935" y="514931"/>
                </a:lnTo>
                <a:lnTo>
                  <a:pt x="6646" y="515326"/>
                </a:lnTo>
                <a:lnTo>
                  <a:pt x="8897" y="515833"/>
                </a:lnTo>
                <a:lnTo>
                  <a:pt x="11750" y="515329"/>
                </a:lnTo>
                <a:lnTo>
                  <a:pt x="14603" y="514826"/>
                </a:lnTo>
                <a:lnTo>
                  <a:pt x="17878" y="513518"/>
                </a:lnTo>
                <a:lnTo>
                  <a:pt x="22052" y="511910"/>
                </a:lnTo>
                <a:lnTo>
                  <a:pt x="26226" y="510302"/>
                </a:lnTo>
                <a:lnTo>
                  <a:pt x="30939" y="508556"/>
                </a:lnTo>
                <a:lnTo>
                  <a:pt x="36792" y="505680"/>
                </a:lnTo>
                <a:lnTo>
                  <a:pt x="73397" y="484227"/>
                </a:lnTo>
                <a:lnTo>
                  <a:pt x="79874" y="480152"/>
                </a:lnTo>
                <a:lnTo>
                  <a:pt x="87226" y="475850"/>
                </a:lnTo>
                <a:lnTo>
                  <a:pt x="95253" y="471315"/>
                </a:lnTo>
                <a:lnTo>
                  <a:pt x="103925" y="466271"/>
                </a:lnTo>
                <a:lnTo>
                  <a:pt x="113214" y="460440"/>
                </a:lnTo>
                <a:lnTo>
                  <a:pt x="122954" y="453801"/>
                </a:lnTo>
                <a:lnTo>
                  <a:pt x="133213" y="446485"/>
                </a:lnTo>
                <a:lnTo>
                  <a:pt x="144314" y="438441"/>
                </a:lnTo>
                <a:lnTo>
                  <a:pt x="156579" y="429620"/>
                </a:lnTo>
                <a:lnTo>
                  <a:pt x="170188" y="419978"/>
                </a:lnTo>
                <a:lnTo>
                  <a:pt x="184937" y="409550"/>
                </a:lnTo>
                <a:lnTo>
                  <a:pt x="200575" y="398411"/>
                </a:lnTo>
                <a:lnTo>
                  <a:pt x="233727" y="374196"/>
                </a:lnTo>
                <a:lnTo>
                  <a:pt x="269645" y="347333"/>
                </a:lnTo>
                <a:lnTo>
                  <a:pt x="308582" y="317956"/>
                </a:lnTo>
                <a:lnTo>
                  <a:pt x="350537" y="286066"/>
                </a:lnTo>
                <a:lnTo>
                  <a:pt x="393260" y="253510"/>
                </a:lnTo>
                <a:lnTo>
                  <a:pt x="436752" y="220289"/>
                </a:lnTo>
                <a:lnTo>
                  <a:pt x="458389" y="203761"/>
                </a:lnTo>
                <a:lnTo>
                  <a:pt x="480034" y="187267"/>
                </a:lnTo>
                <a:lnTo>
                  <a:pt x="501731" y="170754"/>
                </a:lnTo>
                <a:lnTo>
                  <a:pt x="523106" y="154444"/>
                </a:lnTo>
                <a:lnTo>
                  <a:pt x="543782" y="138557"/>
                </a:lnTo>
                <a:lnTo>
                  <a:pt x="563824" y="122959"/>
                </a:lnTo>
                <a:lnTo>
                  <a:pt x="583378" y="107595"/>
                </a:lnTo>
                <a:lnTo>
                  <a:pt x="602190" y="92811"/>
                </a:lnTo>
                <a:lnTo>
                  <a:pt x="620005" y="78950"/>
                </a:lnTo>
                <a:lnTo>
                  <a:pt x="652849" y="53904"/>
                </a:lnTo>
                <a:lnTo>
                  <a:pt x="694896" y="22437"/>
                </a:lnTo>
                <a:lnTo>
                  <a:pt x="718057" y="5462"/>
                </a:lnTo>
                <a:lnTo>
                  <a:pt x="725525" y="0"/>
                </a:lnTo>
              </a:path>
            </a:pathLst>
          </a:custGeom>
          <a:ln w="19050">
            <a:solidFill>
              <a:srgbClr val="004DE6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57CC8AB-E73A-4EFF-9B5A-8D60AE82A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1012932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04547" y="3883343"/>
            <a:ext cx="1508847" cy="124597"/>
          </a:xfrm>
          <a:prstGeom prst="rect">
            <a:avLst/>
          </a:prstGeom>
        </p:spPr>
        <p:txBody>
          <a:bodyPr vert="horz" wrap="square" lIns="0" tIns="9092" rIns="0" bIns="0" rtlCol="0">
            <a:spAutoFit/>
          </a:bodyPr>
          <a:lstStyle/>
          <a:p>
            <a:pPr marL="8659">
              <a:spcBef>
                <a:spcPts val="72"/>
              </a:spcBef>
            </a:pPr>
            <a:r>
              <a:rPr sz="750" b="1" dirty="0">
                <a:latin typeface="Calibri"/>
                <a:cs typeface="Calibri"/>
              </a:rPr>
              <a:t>FIG</a:t>
            </a:r>
            <a:r>
              <a:rPr sz="750" b="1" spc="-20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single</a:t>
            </a:r>
            <a:r>
              <a:rPr sz="750" b="1" spc="-20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layer</a:t>
            </a:r>
            <a:r>
              <a:rPr sz="750" b="1" spc="-20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feed</a:t>
            </a:r>
            <a:r>
              <a:rPr sz="750" b="1" spc="-14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forward</a:t>
            </a:r>
            <a:r>
              <a:rPr sz="750" b="1" spc="-17" dirty="0">
                <a:latin typeface="Calibri"/>
                <a:cs typeface="Calibri"/>
              </a:rPr>
              <a:t> </a:t>
            </a:r>
            <a:r>
              <a:rPr sz="750" b="1" spc="-7" dirty="0">
                <a:latin typeface="Calibri"/>
                <a:cs typeface="Calibri"/>
              </a:rPr>
              <a:t>network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44657" y="623454"/>
            <a:ext cx="4665951" cy="3354532"/>
            <a:chOff x="290896" y="914400"/>
            <a:chExt cx="6843395" cy="49199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399" y="914400"/>
              <a:ext cx="6219444" cy="48006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00421" y="3419485"/>
              <a:ext cx="711200" cy="2405380"/>
            </a:xfrm>
            <a:custGeom>
              <a:avLst/>
              <a:gdLst/>
              <a:ahLst/>
              <a:cxnLst/>
              <a:rect l="l" t="t" r="r" b="b"/>
              <a:pathLst>
                <a:path w="711200" h="2405379">
                  <a:moveTo>
                    <a:pt x="710822" y="0"/>
                  </a:moveTo>
                  <a:lnTo>
                    <a:pt x="709587" y="1976"/>
                  </a:lnTo>
                  <a:lnTo>
                    <a:pt x="707030" y="5523"/>
                  </a:lnTo>
                  <a:lnTo>
                    <a:pt x="703412" y="11856"/>
                  </a:lnTo>
                  <a:lnTo>
                    <a:pt x="684423" y="46828"/>
                  </a:lnTo>
                  <a:lnTo>
                    <a:pt x="661650" y="91075"/>
                  </a:lnTo>
                  <a:lnTo>
                    <a:pt x="648130" y="118401"/>
                  </a:lnTo>
                  <a:lnTo>
                    <a:pt x="640835" y="133090"/>
                  </a:lnTo>
                  <a:lnTo>
                    <a:pt x="633231" y="148370"/>
                  </a:lnTo>
                  <a:lnTo>
                    <a:pt x="625301" y="164314"/>
                  </a:lnTo>
                  <a:lnTo>
                    <a:pt x="616953" y="180980"/>
                  </a:lnTo>
                  <a:lnTo>
                    <a:pt x="598636" y="216793"/>
                  </a:lnTo>
                  <a:lnTo>
                    <a:pt x="578281" y="255811"/>
                  </a:lnTo>
                  <a:lnTo>
                    <a:pt x="556923" y="296343"/>
                  </a:lnTo>
                  <a:lnTo>
                    <a:pt x="534562" y="338391"/>
                  </a:lnTo>
                  <a:lnTo>
                    <a:pt x="510903" y="380993"/>
                  </a:lnTo>
                  <a:lnTo>
                    <a:pt x="485946" y="424147"/>
                  </a:lnTo>
                  <a:lnTo>
                    <a:pt x="460238" y="466977"/>
                  </a:lnTo>
                  <a:lnTo>
                    <a:pt x="433779" y="509484"/>
                  </a:lnTo>
                  <a:lnTo>
                    <a:pt x="407411" y="549456"/>
                  </a:lnTo>
                  <a:lnTo>
                    <a:pt x="381133" y="586891"/>
                  </a:lnTo>
                  <a:lnTo>
                    <a:pt x="354877" y="622713"/>
                  </a:lnTo>
                  <a:lnTo>
                    <a:pt x="328641" y="656921"/>
                  </a:lnTo>
                  <a:lnTo>
                    <a:pt x="302284" y="688423"/>
                  </a:lnTo>
                  <a:lnTo>
                    <a:pt x="275806" y="717217"/>
                  </a:lnTo>
                  <a:lnTo>
                    <a:pt x="239141" y="754484"/>
                  </a:lnTo>
                  <a:lnTo>
                    <a:pt x="206125" y="785688"/>
                  </a:lnTo>
                  <a:lnTo>
                    <a:pt x="176718" y="811825"/>
                  </a:lnTo>
                  <a:lnTo>
                    <a:pt x="142300" y="838539"/>
                  </a:lnTo>
                  <a:lnTo>
                    <a:pt x="105234" y="859210"/>
                  </a:lnTo>
                  <a:lnTo>
                    <a:pt x="62258" y="870480"/>
                  </a:lnTo>
                  <a:lnTo>
                    <a:pt x="54663" y="871387"/>
                  </a:lnTo>
                  <a:lnTo>
                    <a:pt x="46988" y="871694"/>
                  </a:lnTo>
                  <a:lnTo>
                    <a:pt x="40544" y="871451"/>
                  </a:lnTo>
                  <a:lnTo>
                    <a:pt x="34100" y="871209"/>
                  </a:lnTo>
                  <a:lnTo>
                    <a:pt x="28366" y="870295"/>
                  </a:lnTo>
                  <a:lnTo>
                    <a:pt x="23593" y="869025"/>
                  </a:lnTo>
                  <a:lnTo>
                    <a:pt x="18819" y="867755"/>
                  </a:lnTo>
                  <a:lnTo>
                    <a:pt x="15031" y="866140"/>
                  </a:lnTo>
                  <a:lnTo>
                    <a:pt x="11904" y="863831"/>
                  </a:lnTo>
                  <a:lnTo>
                    <a:pt x="8778" y="861523"/>
                  </a:lnTo>
                  <a:lnTo>
                    <a:pt x="6606" y="858843"/>
                  </a:lnTo>
                  <a:lnTo>
                    <a:pt x="4835" y="855173"/>
                  </a:lnTo>
                  <a:lnTo>
                    <a:pt x="3063" y="851502"/>
                  </a:lnTo>
                  <a:lnTo>
                    <a:pt x="2069" y="847017"/>
                  </a:lnTo>
                  <a:lnTo>
                    <a:pt x="1276" y="841807"/>
                  </a:lnTo>
                  <a:lnTo>
                    <a:pt x="483" y="836598"/>
                  </a:lnTo>
                  <a:lnTo>
                    <a:pt x="0" y="830244"/>
                  </a:lnTo>
                  <a:lnTo>
                    <a:pt x="78" y="823915"/>
                  </a:lnTo>
                  <a:lnTo>
                    <a:pt x="156" y="817587"/>
                  </a:lnTo>
                  <a:lnTo>
                    <a:pt x="12582" y="777638"/>
                  </a:lnTo>
                  <a:lnTo>
                    <a:pt x="43558" y="746182"/>
                  </a:lnTo>
                  <a:lnTo>
                    <a:pt x="75665" y="734128"/>
                  </a:lnTo>
                  <a:lnTo>
                    <a:pt x="83248" y="735887"/>
                  </a:lnTo>
                  <a:lnTo>
                    <a:pt x="115807" y="758508"/>
                  </a:lnTo>
                  <a:lnTo>
                    <a:pt x="140349" y="792610"/>
                  </a:lnTo>
                  <a:lnTo>
                    <a:pt x="166276" y="843647"/>
                  </a:lnTo>
                  <a:lnTo>
                    <a:pt x="183993" y="886297"/>
                  </a:lnTo>
                  <a:lnTo>
                    <a:pt x="202008" y="935730"/>
                  </a:lnTo>
                  <a:lnTo>
                    <a:pt x="219788" y="993802"/>
                  </a:lnTo>
                  <a:lnTo>
                    <a:pt x="237333" y="1060511"/>
                  </a:lnTo>
                  <a:lnTo>
                    <a:pt x="253534" y="1131045"/>
                  </a:lnTo>
                  <a:lnTo>
                    <a:pt x="268393" y="1205403"/>
                  </a:lnTo>
                  <a:lnTo>
                    <a:pt x="275393" y="1243340"/>
                  </a:lnTo>
                  <a:lnTo>
                    <a:pt x="282163" y="1281790"/>
                  </a:lnTo>
                  <a:lnTo>
                    <a:pt x="288677" y="1320875"/>
                  </a:lnTo>
                  <a:lnTo>
                    <a:pt x="294843" y="1360206"/>
                  </a:lnTo>
                  <a:lnTo>
                    <a:pt x="300567" y="1399389"/>
                  </a:lnTo>
                  <a:lnTo>
                    <a:pt x="305831" y="1438528"/>
                  </a:lnTo>
                  <a:lnTo>
                    <a:pt x="310683" y="1477761"/>
                  </a:lnTo>
                  <a:lnTo>
                    <a:pt x="315128" y="1516757"/>
                  </a:lnTo>
                  <a:lnTo>
                    <a:pt x="319172" y="1555183"/>
                  </a:lnTo>
                  <a:lnTo>
                    <a:pt x="325984" y="1630283"/>
                  </a:lnTo>
                  <a:lnTo>
                    <a:pt x="331329" y="1703630"/>
                  </a:lnTo>
                  <a:lnTo>
                    <a:pt x="335331" y="1775719"/>
                  </a:lnTo>
                  <a:lnTo>
                    <a:pt x="338195" y="1845397"/>
                  </a:lnTo>
                  <a:lnTo>
                    <a:pt x="340020" y="1911784"/>
                  </a:lnTo>
                  <a:lnTo>
                    <a:pt x="340642" y="1943706"/>
                  </a:lnTo>
                  <a:lnTo>
                    <a:pt x="341249" y="1974543"/>
                  </a:lnTo>
                  <a:lnTo>
                    <a:pt x="341793" y="2004314"/>
                  </a:lnTo>
                  <a:lnTo>
                    <a:pt x="342230" y="2033093"/>
                  </a:lnTo>
                  <a:lnTo>
                    <a:pt x="342704" y="2060780"/>
                  </a:lnTo>
                  <a:lnTo>
                    <a:pt x="344124" y="2112598"/>
                  </a:lnTo>
                  <a:lnTo>
                    <a:pt x="346052" y="2159768"/>
                  </a:lnTo>
                  <a:lnTo>
                    <a:pt x="349726" y="2202052"/>
                  </a:lnTo>
                  <a:lnTo>
                    <a:pt x="358121" y="2256465"/>
                  </a:lnTo>
                  <a:lnTo>
                    <a:pt x="367917" y="2300714"/>
                  </a:lnTo>
                  <a:lnTo>
                    <a:pt x="383019" y="2345689"/>
                  </a:lnTo>
                  <a:lnTo>
                    <a:pt x="402294" y="2382580"/>
                  </a:lnTo>
                  <a:lnTo>
                    <a:pt x="416486" y="2399031"/>
                  </a:lnTo>
                  <a:lnTo>
                    <a:pt x="420716" y="2402356"/>
                  </a:lnTo>
                  <a:lnTo>
                    <a:pt x="424020" y="2404762"/>
                  </a:lnTo>
                  <a:lnTo>
                    <a:pt x="427677" y="2402525"/>
                  </a:lnTo>
                  <a:lnTo>
                    <a:pt x="431334" y="2400287"/>
                  </a:lnTo>
                  <a:lnTo>
                    <a:pt x="445182" y="2359951"/>
                  </a:lnTo>
                  <a:lnTo>
                    <a:pt x="452006" y="2312267"/>
                  </a:lnTo>
                  <a:lnTo>
                    <a:pt x="455671" y="2272271"/>
                  </a:lnTo>
                  <a:lnTo>
                    <a:pt x="456585" y="2259865"/>
                  </a:lnTo>
                  <a:lnTo>
                    <a:pt x="457231" y="2251212"/>
                  </a:lnTo>
                </a:path>
              </a:pathLst>
            </a:custGeom>
            <a:ln w="19050">
              <a:solidFill>
                <a:srgbClr val="004DE6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E17F78-6F68-4D5B-BD05-6DFF7CBB7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85374328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8947" y="1702030"/>
            <a:ext cx="1997132" cy="168748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260363" y="612890"/>
            <a:ext cx="3547630" cy="83724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63643">
              <a:spcBef>
                <a:spcPts val="68"/>
              </a:spcBef>
            </a:pPr>
            <a:r>
              <a:rPr sz="784" spc="72" dirty="0">
                <a:solidFill>
                  <a:srgbClr val="00820A"/>
                </a:solidFill>
                <a:latin typeface="Calibri"/>
                <a:cs typeface="Calibri"/>
              </a:rPr>
              <a:t>luIti</a:t>
            </a:r>
            <a:r>
              <a:rPr sz="784" spc="82" dirty="0">
                <a:solidFill>
                  <a:srgbClr val="00820A"/>
                </a:solidFill>
                <a:latin typeface="Calibri"/>
                <a:cs typeface="Calibri"/>
              </a:rPr>
              <a:t> </a:t>
            </a:r>
            <a:r>
              <a:rPr sz="784" spc="89" dirty="0">
                <a:solidFill>
                  <a:srgbClr val="03771F"/>
                </a:solidFill>
                <a:latin typeface="Calibri"/>
                <a:cs typeface="Calibri"/>
              </a:rPr>
              <a:t>Layer</a:t>
            </a:r>
            <a:r>
              <a:rPr sz="784" spc="119" dirty="0">
                <a:solidFill>
                  <a:srgbClr val="03771F"/>
                </a:solidFill>
                <a:latin typeface="Calibri"/>
                <a:cs typeface="Calibri"/>
              </a:rPr>
              <a:t> </a:t>
            </a:r>
            <a:r>
              <a:rPr sz="784" spc="85" dirty="0">
                <a:solidFill>
                  <a:srgbClr val="0A721D"/>
                </a:solidFill>
                <a:latin typeface="Calibri"/>
                <a:cs typeface="Calibri"/>
              </a:rPr>
              <a:t>Feed-forward</a:t>
            </a:r>
            <a:r>
              <a:rPr sz="784" spc="92" dirty="0">
                <a:solidFill>
                  <a:srgbClr val="0A721D"/>
                </a:solidFill>
                <a:latin typeface="Calibri"/>
                <a:cs typeface="Calibri"/>
              </a:rPr>
              <a:t> </a:t>
            </a:r>
            <a:r>
              <a:rPr sz="784" spc="82" dirty="0">
                <a:solidFill>
                  <a:srgbClr val="087716"/>
                </a:solidFill>
                <a:latin typeface="Calibri"/>
                <a:cs typeface="Calibri"/>
              </a:rPr>
              <a:t>Network</a:t>
            </a:r>
            <a:endParaRPr sz="784">
              <a:latin typeface="Calibri"/>
              <a:cs typeface="Calibri"/>
            </a:endParaRPr>
          </a:p>
          <a:p>
            <a:pPr marL="12988" marR="3464" indent="-4762" algn="just">
              <a:lnSpc>
                <a:spcPct val="140300"/>
              </a:lnSpc>
              <a:spcBef>
                <a:spcPts val="395"/>
              </a:spcBef>
            </a:pPr>
            <a:r>
              <a:rPr sz="784" dirty="0">
                <a:solidFill>
                  <a:srgbClr val="6B678C"/>
                </a:solidFill>
                <a:latin typeface="Arial MT"/>
                <a:cs typeface="Arial MT"/>
              </a:rPr>
              <a:t>The</a:t>
            </a:r>
            <a:r>
              <a:rPr sz="784" spc="75" dirty="0">
                <a:solidFill>
                  <a:srgbClr val="6B678C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212121"/>
                </a:solidFill>
                <a:latin typeface="Arial MT"/>
                <a:cs typeface="Arial MT"/>
              </a:rPr>
              <a:t>name</a:t>
            </a:r>
            <a:r>
              <a:rPr sz="784" spc="72" dirty="0">
                <a:solidFill>
                  <a:srgbClr val="212121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2A2A2A"/>
                </a:solidFill>
                <a:latin typeface="Arial MT"/>
                <a:cs typeface="Arial MT"/>
              </a:rPr>
              <a:t>suggests,</a:t>
            </a:r>
            <a:r>
              <a:rPr sz="784" spc="82" dirty="0">
                <a:solidFill>
                  <a:srgbClr val="2A2A2A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363636"/>
                </a:solidFill>
                <a:latin typeface="Arial MT"/>
                <a:cs typeface="Arial MT"/>
              </a:rPr>
              <a:t>it</a:t>
            </a:r>
            <a:r>
              <a:rPr sz="784" spc="106" dirty="0">
                <a:solidFill>
                  <a:srgbClr val="363636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8280A8"/>
                </a:solidFill>
                <a:latin typeface="Arial MT"/>
                <a:cs typeface="Arial MT"/>
              </a:rPr>
              <a:t>consists</a:t>
            </a:r>
            <a:r>
              <a:rPr sz="784" spc="78" dirty="0">
                <a:solidFill>
                  <a:srgbClr val="8280A8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48426B"/>
                </a:solidFill>
                <a:latin typeface="Arial MT"/>
                <a:cs typeface="Arial MT"/>
              </a:rPr>
              <a:t>of</a:t>
            </a:r>
            <a:r>
              <a:rPr sz="784" spc="334" dirty="0">
                <a:solidFill>
                  <a:srgbClr val="48426B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181818"/>
                </a:solidFill>
                <a:latin typeface="Arial MT"/>
                <a:cs typeface="Arial MT"/>
              </a:rPr>
              <a:t>multiple</a:t>
            </a:r>
            <a:r>
              <a:rPr sz="784" spc="78" dirty="0">
                <a:solidFill>
                  <a:srgbClr val="181818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131313"/>
                </a:solidFill>
                <a:latin typeface="Arial MT"/>
                <a:cs typeface="Arial MT"/>
              </a:rPr>
              <a:t>layers.</a:t>
            </a:r>
            <a:r>
              <a:rPr sz="784" spc="317" dirty="0">
                <a:solidFill>
                  <a:srgbClr val="131313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7E7C97"/>
                </a:solidFill>
                <a:latin typeface="Arial MT"/>
                <a:cs typeface="Arial MT"/>
              </a:rPr>
              <a:t>The</a:t>
            </a:r>
            <a:r>
              <a:rPr sz="784" spc="337" dirty="0">
                <a:solidFill>
                  <a:srgbClr val="7E7C97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2F2F2F"/>
                </a:solidFill>
                <a:latin typeface="Arial MT"/>
                <a:cs typeface="Arial MT"/>
              </a:rPr>
              <a:t>architecture</a:t>
            </a:r>
            <a:r>
              <a:rPr sz="784" spc="95" dirty="0">
                <a:solidFill>
                  <a:srgbClr val="2F2F2F"/>
                </a:solidFill>
                <a:latin typeface="Arial MT"/>
                <a:cs typeface="Arial MT"/>
              </a:rPr>
              <a:t>  </a:t>
            </a:r>
            <a:r>
              <a:rPr sz="784" spc="-17" dirty="0">
                <a:solidFill>
                  <a:srgbClr val="9A9EC1"/>
                </a:solidFill>
                <a:latin typeface="Arial MT"/>
                <a:cs typeface="Arial MT"/>
              </a:rPr>
              <a:t>of </a:t>
            </a:r>
            <a:r>
              <a:rPr sz="784" dirty="0">
                <a:solidFill>
                  <a:srgbClr val="67667C"/>
                </a:solidFill>
                <a:latin typeface="Arial MT"/>
                <a:cs typeface="Arial MT"/>
              </a:rPr>
              <a:t>th</a:t>
            </a:r>
            <a:r>
              <a:rPr sz="784" dirty="0">
                <a:solidFill>
                  <a:srgbClr val="9E97DB"/>
                </a:solidFill>
                <a:latin typeface="Arial MT"/>
                <a:cs typeface="Arial MT"/>
              </a:rPr>
              <a:t>is</a:t>
            </a:r>
            <a:r>
              <a:rPr sz="784" spc="330" dirty="0">
                <a:solidFill>
                  <a:srgbClr val="9E97DB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2D2D2D"/>
                </a:solidFill>
                <a:latin typeface="Arial MT"/>
                <a:cs typeface="Arial MT"/>
              </a:rPr>
              <a:t>class</a:t>
            </a:r>
            <a:r>
              <a:rPr sz="784" spc="68" dirty="0">
                <a:solidFill>
                  <a:srgbClr val="2D2D2D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565770"/>
                </a:solidFill>
                <a:latin typeface="Arial MT"/>
                <a:cs typeface="Arial MT"/>
              </a:rPr>
              <a:t>of</a:t>
            </a:r>
            <a:r>
              <a:rPr sz="784" spc="324" dirty="0">
                <a:solidFill>
                  <a:srgbClr val="56577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727272"/>
                </a:solidFill>
                <a:latin typeface="Arial MT"/>
                <a:cs typeface="Arial MT"/>
              </a:rPr>
              <a:t>network,</a:t>
            </a:r>
            <a:r>
              <a:rPr sz="784" spc="68" dirty="0">
                <a:solidFill>
                  <a:srgbClr val="727272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2F2F2F"/>
                </a:solidFill>
                <a:latin typeface="Arial MT"/>
                <a:cs typeface="Arial MT"/>
              </a:rPr>
              <a:t>besides</a:t>
            </a:r>
            <a:r>
              <a:rPr sz="784" spc="58" dirty="0">
                <a:solidFill>
                  <a:srgbClr val="2F2F2F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343434"/>
                </a:solidFill>
                <a:latin typeface="Arial MT"/>
                <a:cs typeface="Arial MT"/>
              </a:rPr>
              <a:t>having</a:t>
            </a:r>
            <a:r>
              <a:rPr sz="784" spc="68" dirty="0">
                <a:solidFill>
                  <a:srgbClr val="343434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494949"/>
                </a:solidFill>
                <a:latin typeface="Arial MT"/>
                <a:cs typeface="Arial MT"/>
              </a:rPr>
              <a:t>the</a:t>
            </a:r>
            <a:r>
              <a:rPr sz="784" spc="317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0C0C38"/>
                </a:solidFill>
                <a:latin typeface="Arial MT"/>
                <a:cs typeface="Arial MT"/>
              </a:rPr>
              <a:t>input</a:t>
            </a:r>
            <a:r>
              <a:rPr sz="784" spc="75" dirty="0">
                <a:solidFill>
                  <a:srgbClr val="0C0C38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383838"/>
                </a:solidFill>
                <a:latin typeface="Arial MT"/>
                <a:cs typeface="Arial MT"/>
              </a:rPr>
              <a:t>and</a:t>
            </a:r>
            <a:r>
              <a:rPr sz="784" spc="330" dirty="0">
                <a:solidFill>
                  <a:srgbClr val="383838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3D3D3D"/>
                </a:solidFill>
                <a:latin typeface="Arial MT"/>
                <a:cs typeface="Arial MT"/>
              </a:rPr>
              <a:t>the</a:t>
            </a:r>
            <a:r>
              <a:rPr sz="784" spc="58" dirty="0">
                <a:solidFill>
                  <a:srgbClr val="3D3D3D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525252"/>
                </a:solidFill>
                <a:latin typeface="Arial MT"/>
                <a:cs typeface="Arial MT"/>
              </a:rPr>
              <a:t>output</a:t>
            </a:r>
            <a:r>
              <a:rPr sz="784" spc="82" dirty="0">
                <a:solidFill>
                  <a:srgbClr val="525252"/>
                </a:solidFill>
                <a:latin typeface="Arial MT"/>
                <a:cs typeface="Arial MT"/>
              </a:rPr>
              <a:t>  </a:t>
            </a:r>
            <a:r>
              <a:rPr sz="784" spc="-7" dirty="0">
                <a:solidFill>
                  <a:srgbClr val="242424"/>
                </a:solidFill>
                <a:latin typeface="Arial MT"/>
                <a:cs typeface="Arial MT"/>
              </a:rPr>
              <a:t>layers, </a:t>
            </a:r>
            <a:r>
              <a:rPr sz="784" dirty="0">
                <a:solidFill>
                  <a:srgbClr val="A3A1CF"/>
                </a:solidFill>
                <a:latin typeface="Arial MT"/>
                <a:cs typeface="Arial MT"/>
              </a:rPr>
              <a:t>also</a:t>
            </a:r>
            <a:r>
              <a:rPr sz="784" spc="317" dirty="0">
                <a:solidFill>
                  <a:srgbClr val="A3A1CF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49497C"/>
                </a:solidFill>
                <a:latin typeface="Arial MT"/>
                <a:cs typeface="Arial MT"/>
              </a:rPr>
              <a:t>have</a:t>
            </a:r>
            <a:r>
              <a:rPr sz="784" spc="65" dirty="0">
                <a:solidFill>
                  <a:srgbClr val="49497C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646091"/>
                </a:solidFill>
                <a:latin typeface="Arial MT"/>
                <a:cs typeface="Arial MT"/>
              </a:rPr>
              <a:t>one</a:t>
            </a:r>
            <a:r>
              <a:rPr sz="784" spc="337" dirty="0">
                <a:solidFill>
                  <a:srgbClr val="646091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B6B6B6"/>
                </a:solidFill>
                <a:latin typeface="Arial MT"/>
                <a:cs typeface="Arial MT"/>
              </a:rPr>
              <a:t>or</a:t>
            </a:r>
            <a:r>
              <a:rPr sz="784" spc="58" dirty="0">
                <a:solidFill>
                  <a:srgbClr val="B6B6B6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827CB8"/>
                </a:solidFill>
                <a:latin typeface="Arial MT"/>
                <a:cs typeface="Arial MT"/>
              </a:rPr>
              <a:t>more</a:t>
            </a:r>
            <a:r>
              <a:rPr sz="784" spc="313" dirty="0">
                <a:solidFill>
                  <a:srgbClr val="827CB8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828282"/>
                </a:solidFill>
                <a:latin typeface="Arial MT"/>
                <a:cs typeface="Arial MT"/>
              </a:rPr>
              <a:t>intermediary</a:t>
            </a:r>
            <a:r>
              <a:rPr sz="784" spc="123" dirty="0">
                <a:solidFill>
                  <a:srgbClr val="828282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525277"/>
                </a:solidFill>
                <a:latin typeface="Arial MT"/>
                <a:cs typeface="Arial MT"/>
              </a:rPr>
              <a:t>layers</a:t>
            </a:r>
            <a:r>
              <a:rPr sz="784" spc="65" dirty="0">
                <a:solidFill>
                  <a:srgbClr val="525277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6E6B90"/>
                </a:solidFill>
                <a:latin typeface="Arial MT"/>
                <a:cs typeface="Arial MT"/>
              </a:rPr>
              <a:t>called</a:t>
            </a:r>
            <a:r>
              <a:rPr sz="784" spc="68" dirty="0">
                <a:solidFill>
                  <a:srgbClr val="6E6B90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CA6966"/>
                </a:solidFill>
                <a:latin typeface="Arial MT"/>
                <a:cs typeface="Arial MT"/>
              </a:rPr>
              <a:t>hidden</a:t>
            </a:r>
            <a:r>
              <a:rPr sz="784" spc="72" dirty="0">
                <a:solidFill>
                  <a:srgbClr val="CA6966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262626"/>
                </a:solidFill>
                <a:latin typeface="Arial MT"/>
                <a:cs typeface="Arial MT"/>
              </a:rPr>
              <a:t>layers.</a:t>
            </a:r>
            <a:r>
              <a:rPr sz="784" spc="58" dirty="0">
                <a:solidFill>
                  <a:srgbClr val="262626"/>
                </a:solidFill>
                <a:latin typeface="Arial MT"/>
                <a:cs typeface="Arial MT"/>
              </a:rPr>
              <a:t>  </a:t>
            </a:r>
            <a:r>
              <a:rPr sz="784" spc="-17" dirty="0">
                <a:solidFill>
                  <a:srgbClr val="B6B6B6"/>
                </a:solidFill>
                <a:latin typeface="Arial MT"/>
                <a:cs typeface="Arial MT"/>
              </a:rPr>
              <a:t>The </a:t>
            </a:r>
            <a:r>
              <a:rPr sz="784" dirty="0">
                <a:solidFill>
                  <a:srgbClr val="494949"/>
                </a:solidFill>
                <a:latin typeface="Arial MT"/>
                <a:cs typeface="Arial MT"/>
              </a:rPr>
              <a:t>computational</a:t>
            </a:r>
            <a:r>
              <a:rPr sz="784" spc="211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595959"/>
                </a:solidFill>
                <a:latin typeface="Arial MT"/>
                <a:cs typeface="Arial MT"/>
              </a:rPr>
              <a:t>units</a:t>
            </a:r>
            <a:r>
              <a:rPr sz="784" spc="119" dirty="0">
                <a:solidFill>
                  <a:srgbClr val="595959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525252"/>
                </a:solidFill>
                <a:latin typeface="Arial MT"/>
                <a:cs typeface="Arial MT"/>
              </a:rPr>
              <a:t>of</a:t>
            </a:r>
            <a:r>
              <a:rPr sz="784" spc="68" dirty="0">
                <a:solidFill>
                  <a:srgbClr val="525252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4B4B4B"/>
                </a:solidFill>
                <a:latin typeface="Arial MT"/>
                <a:cs typeface="Arial MT"/>
              </a:rPr>
              <a:t>the</a:t>
            </a:r>
            <a:r>
              <a:rPr sz="784" spc="78" dirty="0">
                <a:solidFill>
                  <a:srgbClr val="4B4B4B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494949"/>
                </a:solidFill>
                <a:latin typeface="Arial MT"/>
                <a:cs typeface="Arial MT"/>
              </a:rPr>
              <a:t>hidden</a:t>
            </a:r>
            <a:r>
              <a:rPr sz="784" spc="68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282828"/>
                </a:solidFill>
                <a:latin typeface="Arial MT"/>
                <a:cs typeface="Arial MT"/>
              </a:rPr>
              <a:t>layer</a:t>
            </a:r>
            <a:r>
              <a:rPr sz="784" spc="116" dirty="0">
                <a:solidFill>
                  <a:srgbClr val="282828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575479"/>
                </a:solidFill>
                <a:latin typeface="Arial MT"/>
                <a:cs typeface="Arial MT"/>
              </a:rPr>
              <a:t>are</a:t>
            </a:r>
            <a:r>
              <a:rPr sz="784" spc="65" dirty="0">
                <a:solidFill>
                  <a:srgbClr val="575479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1F1F1F"/>
                </a:solidFill>
                <a:latin typeface="Arial MT"/>
                <a:cs typeface="Arial MT"/>
              </a:rPr>
              <a:t>known</a:t>
            </a:r>
            <a:r>
              <a:rPr sz="784" spc="72" dirty="0">
                <a:solidFill>
                  <a:srgbClr val="1F1F1F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565656"/>
                </a:solidFill>
                <a:latin typeface="Arial MT"/>
                <a:cs typeface="Arial MT"/>
              </a:rPr>
              <a:t>as</a:t>
            </a:r>
            <a:r>
              <a:rPr sz="784" spc="327" dirty="0">
                <a:solidFill>
                  <a:srgbClr val="565656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E8727E"/>
                </a:solidFill>
                <a:latin typeface="Arial MT"/>
                <a:cs typeface="Arial MT"/>
              </a:rPr>
              <a:t>hidden</a:t>
            </a:r>
            <a:r>
              <a:rPr sz="784" spc="82" dirty="0">
                <a:solidFill>
                  <a:srgbClr val="E8727E"/>
                </a:solidFill>
                <a:latin typeface="Arial MT"/>
                <a:cs typeface="Arial MT"/>
              </a:rPr>
              <a:t> </a:t>
            </a:r>
            <a:r>
              <a:rPr sz="784" spc="-7" dirty="0">
                <a:solidFill>
                  <a:srgbClr val="2D2D2D"/>
                </a:solidFill>
                <a:latin typeface="Arial MT"/>
                <a:cs typeface="Arial MT"/>
              </a:rPr>
              <a:t>neurons,</a:t>
            </a:r>
            <a:endParaRPr sz="784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49429" y="1608339"/>
            <a:ext cx="545523" cy="319143"/>
          </a:xfrm>
          <a:prstGeom prst="rect">
            <a:avLst/>
          </a:prstGeom>
        </p:spPr>
        <p:txBody>
          <a:bodyPr vert="horz" wrap="square" lIns="0" tIns="25544" rIns="0" bIns="0" rtlCol="0">
            <a:spAutoFit/>
          </a:bodyPr>
          <a:lstStyle/>
          <a:p>
            <a:pPr marL="8226" marR="3464" indent="-866" algn="ctr">
              <a:lnSpc>
                <a:spcPct val="85600"/>
              </a:lnSpc>
              <a:spcBef>
                <a:spcPts val="201"/>
              </a:spcBef>
            </a:pPr>
            <a:r>
              <a:rPr sz="784" spc="-7" dirty="0">
                <a:solidFill>
                  <a:srgbClr val="701316"/>
                </a:solidFill>
                <a:latin typeface="Cambria"/>
                <a:cs typeface="Cambria"/>
              </a:rPr>
              <a:t>xnput </a:t>
            </a:r>
            <a:r>
              <a:rPr sz="750" dirty="0">
                <a:solidFill>
                  <a:srgbClr val="620513"/>
                </a:solidFill>
                <a:latin typeface="Cambria"/>
                <a:cs typeface="Cambria"/>
              </a:rPr>
              <a:t>hfdden</a:t>
            </a:r>
            <a:r>
              <a:rPr sz="750" spc="7" dirty="0">
                <a:solidFill>
                  <a:srgbClr val="620513"/>
                </a:solidFill>
                <a:latin typeface="Cambria"/>
                <a:cs typeface="Cambria"/>
              </a:rPr>
              <a:t> </a:t>
            </a:r>
            <a:r>
              <a:rPr sz="750" spc="-7" dirty="0">
                <a:solidFill>
                  <a:srgbClr val="670A1A"/>
                </a:solidFill>
                <a:latin typeface="Cambria"/>
                <a:cs typeface="Cambria"/>
              </a:rPr>
              <a:t>lsysr </a:t>
            </a:r>
            <a:r>
              <a:rPr sz="682" spc="41" dirty="0">
                <a:solidFill>
                  <a:srgbClr val="420F13"/>
                </a:solidFill>
                <a:latin typeface="Cambria"/>
                <a:cs typeface="Cambria"/>
              </a:rPr>
              <a:t>wolghts</a:t>
            </a:r>
            <a:r>
              <a:rPr sz="682" spc="147" dirty="0">
                <a:solidFill>
                  <a:srgbClr val="420F13"/>
                </a:solidFill>
                <a:latin typeface="Cambria"/>
                <a:cs typeface="Cambria"/>
              </a:rPr>
              <a:t> </a:t>
            </a:r>
            <a:r>
              <a:rPr sz="682" spc="-17" dirty="0">
                <a:solidFill>
                  <a:srgbClr val="FF3349"/>
                </a:solidFill>
                <a:latin typeface="Cambria"/>
                <a:cs typeface="Cambria"/>
              </a:rPr>
              <a:t>Vf/</a:t>
            </a:r>
            <a:endParaRPr sz="682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01208" y="3223087"/>
            <a:ext cx="517814" cy="234936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2471" marR="3464" indent="-24245">
              <a:lnSpc>
                <a:spcPts val="784"/>
              </a:lnSpc>
              <a:spcBef>
                <a:spcPts val="225"/>
              </a:spcBef>
            </a:pPr>
            <a:r>
              <a:rPr sz="784" dirty="0">
                <a:solidFill>
                  <a:srgbClr val="621121"/>
                </a:solidFill>
                <a:latin typeface="Calibri"/>
                <a:cs typeface="Calibri"/>
              </a:rPr>
              <a:t>input</a:t>
            </a:r>
            <a:r>
              <a:rPr sz="784" spc="225" dirty="0">
                <a:solidFill>
                  <a:srgbClr val="621121"/>
                </a:solidFill>
                <a:latin typeface="Calibri"/>
                <a:cs typeface="Calibri"/>
              </a:rPr>
              <a:t> </a:t>
            </a:r>
            <a:r>
              <a:rPr sz="784" spc="-7" dirty="0">
                <a:solidFill>
                  <a:srgbClr val="5B0C05"/>
                </a:solidFill>
                <a:latin typeface="Calibri"/>
                <a:cs typeface="Calibri"/>
              </a:rPr>
              <a:t>Layer </a:t>
            </a:r>
            <a:r>
              <a:rPr sz="784" dirty="0">
                <a:solidFill>
                  <a:srgbClr val="540C11"/>
                </a:solidFill>
                <a:latin typeface="Calibri"/>
                <a:cs typeface="Calibri"/>
              </a:rPr>
              <a:t>neurone</a:t>
            </a:r>
            <a:r>
              <a:rPr sz="784" spc="51" dirty="0">
                <a:solidFill>
                  <a:srgbClr val="540C11"/>
                </a:solidFill>
                <a:latin typeface="Calibri"/>
                <a:cs typeface="Calibri"/>
              </a:rPr>
              <a:t> </a:t>
            </a:r>
            <a:r>
              <a:rPr sz="784" spc="-34" dirty="0">
                <a:solidFill>
                  <a:srgbClr val="DB0A1F"/>
                </a:solidFill>
                <a:latin typeface="Calibri"/>
                <a:cs typeface="Calibri"/>
              </a:rPr>
              <a:t>x</a:t>
            </a:r>
            <a:endParaRPr sz="784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92328" y="1581669"/>
            <a:ext cx="552883" cy="307182"/>
          </a:xfrm>
          <a:prstGeom prst="rect">
            <a:avLst/>
          </a:prstGeom>
        </p:spPr>
        <p:txBody>
          <a:bodyPr vert="horz" wrap="square" lIns="0" tIns="17318" rIns="0" bIns="0" rtlCol="0">
            <a:spAutoFit/>
          </a:bodyPr>
          <a:lstStyle/>
          <a:p>
            <a:pPr marL="8659" marR="3464" indent="116029">
              <a:lnSpc>
                <a:spcPct val="91900"/>
              </a:lnSpc>
              <a:spcBef>
                <a:spcPts val="136"/>
              </a:spcBef>
            </a:pPr>
            <a:r>
              <a:rPr sz="716" spc="27" dirty="0">
                <a:solidFill>
                  <a:srgbClr val="6E2D31"/>
                </a:solidFill>
                <a:latin typeface="Calibri"/>
                <a:cs typeface="Calibri"/>
              </a:rPr>
              <a:t>Output </a:t>
            </a:r>
            <a:r>
              <a:rPr sz="648" spc="65" dirty="0">
                <a:solidFill>
                  <a:srgbClr val="4B0A0E"/>
                </a:solidFill>
                <a:latin typeface="Calibri"/>
                <a:cs typeface="Calibri"/>
              </a:rPr>
              <a:t>hldden</a:t>
            </a:r>
            <a:r>
              <a:rPr sz="648" spc="82" dirty="0">
                <a:solidFill>
                  <a:srgbClr val="4B0A0E"/>
                </a:solidFill>
                <a:latin typeface="Calibri"/>
                <a:cs typeface="Calibri"/>
              </a:rPr>
              <a:t> </a:t>
            </a:r>
            <a:r>
              <a:rPr sz="648" spc="75" dirty="0">
                <a:solidFill>
                  <a:srgbClr val="540C0F"/>
                </a:solidFill>
                <a:latin typeface="Calibri"/>
                <a:cs typeface="Calibri"/>
              </a:rPr>
              <a:t>layer </a:t>
            </a:r>
            <a:r>
              <a:rPr sz="682" spc="65" dirty="0">
                <a:solidFill>
                  <a:srgbClr val="741F21"/>
                </a:solidFill>
                <a:latin typeface="Calibri"/>
                <a:cs typeface="Calibri"/>
              </a:rPr>
              <a:t>weights</a:t>
            </a:r>
            <a:r>
              <a:rPr sz="682" spc="139" dirty="0">
                <a:solidFill>
                  <a:srgbClr val="741F21"/>
                </a:solidFill>
                <a:latin typeface="Calibri"/>
                <a:cs typeface="Calibri"/>
              </a:rPr>
              <a:t> </a:t>
            </a:r>
            <a:r>
              <a:rPr sz="682" spc="24" dirty="0">
                <a:solidFill>
                  <a:srgbClr val="FF3646"/>
                </a:solidFill>
                <a:latin typeface="Calibri"/>
                <a:cs typeface="Calibri"/>
              </a:rPr>
              <a:t>lv/k</a:t>
            </a:r>
            <a:endParaRPr sz="682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33144" y="2978208"/>
            <a:ext cx="581458" cy="22675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algn="ctr">
              <a:lnSpc>
                <a:spcPts val="845"/>
              </a:lnSpc>
              <a:spcBef>
                <a:spcPts val="68"/>
              </a:spcBef>
            </a:pPr>
            <a:r>
              <a:rPr sz="716" spc="44" dirty="0">
                <a:solidFill>
                  <a:srgbClr val="7B161D"/>
                </a:solidFill>
                <a:latin typeface="Calibri"/>
                <a:cs typeface="Calibri"/>
              </a:rPr>
              <a:t>Hidden</a:t>
            </a:r>
            <a:r>
              <a:rPr sz="716" spc="58" dirty="0">
                <a:solidFill>
                  <a:srgbClr val="7B161D"/>
                </a:solidFill>
                <a:latin typeface="Calibri"/>
                <a:cs typeface="Calibri"/>
              </a:rPr>
              <a:t> </a:t>
            </a:r>
            <a:r>
              <a:rPr sz="716" spc="41" dirty="0">
                <a:solidFill>
                  <a:srgbClr val="640016"/>
                </a:solidFill>
                <a:latin typeface="Calibri"/>
                <a:cs typeface="Calibri"/>
              </a:rPr>
              <a:t>L•yar</a:t>
            </a:r>
            <a:endParaRPr sz="716">
              <a:latin typeface="Calibri"/>
              <a:cs typeface="Calibri"/>
            </a:endParaRPr>
          </a:p>
          <a:p>
            <a:pPr marL="3031" algn="ctr">
              <a:lnSpc>
                <a:spcPts val="886"/>
              </a:lnSpc>
            </a:pPr>
            <a:r>
              <a:rPr sz="750" dirty="0">
                <a:solidFill>
                  <a:srgbClr val="520E11"/>
                </a:solidFill>
                <a:latin typeface="Calibri"/>
                <a:cs typeface="Calibri"/>
              </a:rPr>
              <a:t>neurena</a:t>
            </a:r>
            <a:r>
              <a:rPr sz="750" spc="286" dirty="0">
                <a:solidFill>
                  <a:srgbClr val="520E11"/>
                </a:solidFill>
                <a:latin typeface="Calibri"/>
                <a:cs typeface="Calibri"/>
              </a:rPr>
              <a:t> </a:t>
            </a:r>
            <a:r>
              <a:rPr sz="750" spc="-17" dirty="0">
                <a:solidFill>
                  <a:srgbClr val="D6051F"/>
                </a:solidFill>
                <a:latin typeface="Calibri"/>
                <a:cs typeface="Calibri"/>
              </a:rPr>
              <a:t>y’J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27751" y="3306215"/>
            <a:ext cx="576263" cy="234936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7191" marR="3464" indent="-38965">
              <a:lnSpc>
                <a:spcPts val="784"/>
              </a:lnSpc>
              <a:spcBef>
                <a:spcPts val="225"/>
              </a:spcBef>
            </a:pPr>
            <a:r>
              <a:rPr sz="784" dirty="0">
                <a:solidFill>
                  <a:srgbClr val="7B0518"/>
                </a:solidFill>
                <a:latin typeface="Calibri"/>
                <a:cs typeface="Calibri"/>
              </a:rPr>
              <a:t>Output</a:t>
            </a:r>
            <a:r>
              <a:rPr sz="784" spc="82" dirty="0">
                <a:solidFill>
                  <a:srgbClr val="7B0518"/>
                </a:solidFill>
                <a:latin typeface="Calibri"/>
                <a:cs typeface="Calibri"/>
              </a:rPr>
              <a:t> </a:t>
            </a:r>
            <a:r>
              <a:rPr sz="784" spc="-7" dirty="0">
                <a:solidFill>
                  <a:srgbClr val="954F4D"/>
                </a:solidFill>
                <a:latin typeface="Calibri"/>
                <a:cs typeface="Calibri"/>
              </a:rPr>
              <a:t>Layer </a:t>
            </a:r>
            <a:r>
              <a:rPr sz="784" dirty="0">
                <a:solidFill>
                  <a:srgbClr val="601821"/>
                </a:solidFill>
                <a:latin typeface="Calibri"/>
                <a:cs typeface="Calibri"/>
              </a:rPr>
              <a:t>neurone</a:t>
            </a:r>
            <a:r>
              <a:rPr sz="784" spc="34" dirty="0">
                <a:solidFill>
                  <a:srgbClr val="601821"/>
                </a:solidFill>
                <a:latin typeface="Calibri"/>
                <a:cs typeface="Calibri"/>
              </a:rPr>
              <a:t> </a:t>
            </a:r>
            <a:r>
              <a:rPr sz="784" spc="-17" dirty="0">
                <a:solidFill>
                  <a:srgbClr val="FF313F"/>
                </a:solidFill>
                <a:latin typeface="Calibri"/>
                <a:cs typeface="Calibri"/>
              </a:rPr>
              <a:t>z8</a:t>
            </a:r>
            <a:endParaRPr sz="784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10312" y="3647036"/>
            <a:ext cx="3737697" cy="2197356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96546">
              <a:spcBef>
                <a:spcPts val="68"/>
              </a:spcBef>
            </a:pPr>
            <a:r>
              <a:rPr sz="784" spc="106" dirty="0">
                <a:solidFill>
                  <a:srgbClr val="003300"/>
                </a:solidFill>
                <a:latin typeface="Calibri"/>
                <a:cs typeface="Calibri"/>
              </a:rPr>
              <a:t>Flg.</a:t>
            </a:r>
            <a:r>
              <a:rPr sz="784" spc="225" dirty="0">
                <a:solidFill>
                  <a:srgbClr val="003300"/>
                </a:solidFill>
                <a:latin typeface="Calibri"/>
                <a:cs typeface="Calibri"/>
              </a:rPr>
              <a:t> </a:t>
            </a:r>
            <a:r>
              <a:rPr sz="784" spc="48" dirty="0">
                <a:solidFill>
                  <a:srgbClr val="184618"/>
                </a:solidFill>
                <a:latin typeface="Calibri"/>
                <a:cs typeface="Calibri"/>
              </a:rPr>
              <a:t>Bgultllayer</a:t>
            </a:r>
            <a:r>
              <a:rPr sz="784" spc="310" dirty="0">
                <a:solidFill>
                  <a:srgbClr val="184618"/>
                </a:solidFill>
                <a:latin typeface="Calibri"/>
                <a:cs typeface="Calibri"/>
              </a:rPr>
              <a:t> </a:t>
            </a:r>
            <a:r>
              <a:rPr sz="784" spc="72" dirty="0">
                <a:solidFill>
                  <a:srgbClr val="003300"/>
                </a:solidFill>
                <a:latin typeface="Calibri"/>
                <a:cs typeface="Calibri"/>
              </a:rPr>
              <a:t>feed-</a:t>
            </a:r>
            <a:r>
              <a:rPr sz="784" spc="78" dirty="0">
                <a:solidFill>
                  <a:srgbClr val="003300"/>
                </a:solidFill>
                <a:latin typeface="Calibri"/>
                <a:cs typeface="Calibri"/>
              </a:rPr>
              <a:t>forward</a:t>
            </a:r>
            <a:r>
              <a:rPr sz="784" spc="130" dirty="0">
                <a:solidFill>
                  <a:srgbClr val="003300"/>
                </a:solidFill>
                <a:latin typeface="Calibri"/>
                <a:cs typeface="Calibri"/>
              </a:rPr>
              <a:t> </a:t>
            </a:r>
            <a:r>
              <a:rPr sz="784" spc="75" dirty="0">
                <a:solidFill>
                  <a:srgbClr val="003300"/>
                </a:solidFill>
                <a:latin typeface="Calibri"/>
                <a:cs typeface="Calibri"/>
              </a:rPr>
              <a:t>network</a:t>
            </a:r>
            <a:r>
              <a:rPr sz="784" spc="82" dirty="0">
                <a:solidFill>
                  <a:srgbClr val="003300"/>
                </a:solidFill>
                <a:latin typeface="Calibri"/>
                <a:cs typeface="Calibri"/>
              </a:rPr>
              <a:t> </a:t>
            </a:r>
            <a:r>
              <a:rPr sz="784" spc="65" dirty="0">
                <a:solidFill>
                  <a:srgbClr val="003300"/>
                </a:solidFill>
                <a:latin typeface="Calibri"/>
                <a:cs typeface="Calibri"/>
              </a:rPr>
              <a:t>In</a:t>
            </a:r>
            <a:r>
              <a:rPr sz="784" spc="85" dirty="0">
                <a:solidFill>
                  <a:srgbClr val="003300"/>
                </a:solidFill>
                <a:latin typeface="Calibri"/>
                <a:cs typeface="Calibri"/>
              </a:rPr>
              <a:t>  </a:t>
            </a:r>
            <a:r>
              <a:rPr sz="784" spc="65" dirty="0">
                <a:solidFill>
                  <a:srgbClr val="003300"/>
                </a:solidFill>
                <a:latin typeface="Calibri"/>
                <a:cs typeface="Calibri"/>
              </a:rPr>
              <a:t>{#</a:t>
            </a:r>
            <a:r>
              <a:rPr sz="784" spc="-10" dirty="0">
                <a:solidFill>
                  <a:srgbClr val="003300"/>
                </a:solidFill>
                <a:latin typeface="Calibri"/>
                <a:cs typeface="Calibri"/>
              </a:rPr>
              <a:t> </a:t>
            </a:r>
            <a:r>
              <a:rPr sz="784" spc="51" dirty="0">
                <a:solidFill>
                  <a:srgbClr val="003300"/>
                </a:solidFill>
                <a:latin typeface="Calibri"/>
                <a:cs typeface="Calibri"/>
              </a:rPr>
              <a:t>-</a:t>
            </a:r>
            <a:r>
              <a:rPr sz="784" spc="208" dirty="0">
                <a:solidFill>
                  <a:srgbClr val="003300"/>
                </a:solidFill>
                <a:latin typeface="Calibri"/>
                <a:cs typeface="Calibri"/>
              </a:rPr>
              <a:t> </a:t>
            </a:r>
            <a:r>
              <a:rPr sz="784" spc="136" dirty="0">
                <a:solidFill>
                  <a:srgbClr val="003300"/>
                </a:solidFill>
                <a:latin typeface="Calibri"/>
                <a:cs typeface="Calibri"/>
              </a:rPr>
              <a:t>m</a:t>
            </a:r>
            <a:r>
              <a:rPr sz="784" spc="126" dirty="0">
                <a:solidFill>
                  <a:srgbClr val="003300"/>
                </a:solidFill>
                <a:latin typeface="Calibri"/>
                <a:cs typeface="Calibri"/>
              </a:rPr>
              <a:t> </a:t>
            </a:r>
            <a:r>
              <a:rPr sz="784" spc="51" dirty="0">
                <a:solidFill>
                  <a:srgbClr val="003300"/>
                </a:solidFill>
                <a:latin typeface="Calibri"/>
                <a:cs typeface="Calibri"/>
              </a:rPr>
              <a:t>-</a:t>
            </a:r>
            <a:r>
              <a:rPr sz="784" spc="222" dirty="0">
                <a:solidFill>
                  <a:srgbClr val="003300"/>
                </a:solidFill>
                <a:latin typeface="Calibri"/>
                <a:cs typeface="Calibri"/>
              </a:rPr>
              <a:t> </a:t>
            </a:r>
            <a:r>
              <a:rPr sz="784" spc="68" dirty="0">
                <a:solidFill>
                  <a:srgbClr val="003300"/>
                </a:solidFill>
                <a:latin typeface="Calibri"/>
                <a:cs typeface="Calibri"/>
              </a:rPr>
              <a:t>n}</a:t>
            </a:r>
            <a:r>
              <a:rPr sz="784" spc="126" dirty="0">
                <a:solidFill>
                  <a:srgbClr val="003300"/>
                </a:solidFill>
                <a:latin typeface="Calibri"/>
                <a:cs typeface="Calibri"/>
              </a:rPr>
              <a:t>  </a:t>
            </a:r>
            <a:r>
              <a:rPr sz="784" spc="65" dirty="0">
                <a:solidFill>
                  <a:srgbClr val="003300"/>
                </a:solidFill>
                <a:latin typeface="Calibri"/>
                <a:cs typeface="Calibri"/>
              </a:rPr>
              <a:t>configuration.</a:t>
            </a:r>
            <a:endParaRPr sz="784">
              <a:latin typeface="Calibri"/>
              <a:cs typeface="Calibri"/>
            </a:endParaRPr>
          </a:p>
          <a:p>
            <a:pPr marL="71002">
              <a:spcBef>
                <a:spcPts val="951"/>
              </a:spcBef>
            </a:pPr>
            <a:r>
              <a:rPr sz="886" dirty="0">
                <a:solidFill>
                  <a:srgbClr val="D4A8A8"/>
                </a:solidFill>
                <a:latin typeface="Arial MT"/>
                <a:cs typeface="Arial MT"/>
              </a:rPr>
              <a:t>The</a:t>
            </a:r>
            <a:r>
              <a:rPr sz="886" spc="164" dirty="0">
                <a:solidFill>
                  <a:srgbClr val="D4A8A8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AF6262"/>
                </a:solidFill>
                <a:latin typeface="Arial MT"/>
                <a:cs typeface="Arial MT"/>
              </a:rPr>
              <a:t>hidden</a:t>
            </a:r>
            <a:r>
              <a:rPr sz="886" spc="153" dirty="0">
                <a:solidFill>
                  <a:srgbClr val="AF6262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9E3D3D"/>
                </a:solidFill>
                <a:latin typeface="Arial MT"/>
                <a:cs typeface="Arial MT"/>
              </a:rPr>
              <a:t>layer</a:t>
            </a:r>
            <a:r>
              <a:rPr sz="886" spc="147" dirty="0">
                <a:solidFill>
                  <a:srgbClr val="9E3D3D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800303"/>
                </a:solidFill>
                <a:latin typeface="Arial MT"/>
                <a:cs typeface="Arial MT"/>
              </a:rPr>
              <a:t>does</a:t>
            </a:r>
            <a:r>
              <a:rPr sz="886" spc="184" dirty="0">
                <a:solidFill>
                  <a:srgbClr val="800303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D4A8A8"/>
                </a:solidFill>
                <a:latin typeface="Arial MT"/>
                <a:cs typeface="Arial MT"/>
              </a:rPr>
              <a:t>intermediate</a:t>
            </a:r>
            <a:r>
              <a:rPr sz="886" spc="177" dirty="0">
                <a:solidFill>
                  <a:srgbClr val="D4A8A8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8E1C1C"/>
                </a:solidFill>
                <a:latin typeface="Arial MT"/>
                <a:cs typeface="Arial MT"/>
              </a:rPr>
              <a:t>computation</a:t>
            </a:r>
            <a:r>
              <a:rPr sz="886" spc="187" dirty="0">
                <a:solidFill>
                  <a:srgbClr val="8E1C1C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902323"/>
                </a:solidFill>
                <a:latin typeface="Arial MT"/>
                <a:cs typeface="Arial MT"/>
              </a:rPr>
              <a:t>before</a:t>
            </a:r>
            <a:r>
              <a:rPr sz="886" spc="164" dirty="0">
                <a:solidFill>
                  <a:srgbClr val="902323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AF6262"/>
                </a:solidFill>
                <a:latin typeface="Arial MT"/>
                <a:cs typeface="Arial MT"/>
              </a:rPr>
              <a:t>directing</a:t>
            </a:r>
            <a:r>
              <a:rPr sz="886" spc="173" dirty="0">
                <a:solidFill>
                  <a:srgbClr val="AF6262"/>
                </a:solidFill>
                <a:latin typeface="Arial MT"/>
                <a:cs typeface="Arial MT"/>
              </a:rPr>
              <a:t> </a:t>
            </a:r>
            <a:r>
              <a:rPr sz="886" spc="-17" dirty="0">
                <a:solidFill>
                  <a:srgbClr val="A85252"/>
                </a:solidFill>
                <a:latin typeface="Arial MT"/>
                <a:cs typeface="Arial MT"/>
              </a:rPr>
              <a:t>the</a:t>
            </a:r>
            <a:endParaRPr sz="886">
              <a:latin typeface="Arial MT"/>
              <a:cs typeface="Arial MT"/>
            </a:endParaRPr>
          </a:p>
          <a:p>
            <a:pPr marL="72734">
              <a:spcBef>
                <a:spcPts val="395"/>
              </a:spcBef>
            </a:pPr>
            <a:r>
              <a:rPr sz="852" dirty="0">
                <a:solidFill>
                  <a:srgbClr val="932A2A"/>
                </a:solidFill>
                <a:latin typeface="Arial MT"/>
                <a:cs typeface="Arial MT"/>
              </a:rPr>
              <a:t>in</a:t>
            </a:r>
            <a:r>
              <a:rPr sz="852" dirty="0">
                <a:solidFill>
                  <a:srgbClr val="8C1A1A"/>
                </a:solidFill>
                <a:latin typeface="Arial MT"/>
                <a:cs typeface="Arial MT"/>
              </a:rPr>
              <a:t>put</a:t>
            </a:r>
            <a:r>
              <a:rPr sz="852" spc="116" dirty="0">
                <a:solidFill>
                  <a:srgbClr val="8C1A1A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C89090"/>
                </a:solidFill>
                <a:latin typeface="Arial MT"/>
                <a:cs typeface="Arial MT"/>
              </a:rPr>
              <a:t>to</a:t>
            </a:r>
            <a:r>
              <a:rPr sz="852" spc="68" dirty="0">
                <a:solidFill>
                  <a:srgbClr val="C89090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800000"/>
                </a:solidFill>
                <a:latin typeface="Arial MT"/>
                <a:cs typeface="Arial MT"/>
              </a:rPr>
              <a:t>output</a:t>
            </a:r>
            <a:r>
              <a:rPr sz="852" spc="184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852" spc="-7" dirty="0">
                <a:solidFill>
                  <a:srgbClr val="800000"/>
                </a:solidFill>
                <a:latin typeface="Arial MT"/>
                <a:cs typeface="Arial MT"/>
              </a:rPr>
              <a:t>layer.</a:t>
            </a:r>
            <a:endParaRPr sz="852">
              <a:latin typeface="Arial MT"/>
              <a:cs typeface="Arial MT"/>
            </a:endParaRPr>
          </a:p>
          <a:p>
            <a:pPr marL="71002">
              <a:spcBef>
                <a:spcPts val="334"/>
              </a:spcBef>
              <a:tabLst>
                <a:tab pos="3540175" algn="l"/>
              </a:tabLst>
            </a:pPr>
            <a:r>
              <a:rPr sz="886" dirty="0">
                <a:solidFill>
                  <a:srgbClr val="9E3D3D"/>
                </a:solidFill>
                <a:latin typeface="Arial MT"/>
                <a:cs typeface="Arial MT"/>
              </a:rPr>
              <a:t>The</a:t>
            </a:r>
            <a:r>
              <a:rPr sz="886" spc="116" dirty="0">
                <a:solidFill>
                  <a:srgbClr val="9E3D3D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850E0E"/>
                </a:solidFill>
                <a:latin typeface="Arial MT"/>
                <a:cs typeface="Arial MT"/>
              </a:rPr>
              <a:t>input</a:t>
            </a:r>
            <a:r>
              <a:rPr sz="886" spc="150" dirty="0">
                <a:solidFill>
                  <a:srgbClr val="850E0E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CD9C9C"/>
                </a:solidFill>
                <a:latin typeface="Arial MT"/>
                <a:cs typeface="Arial MT"/>
              </a:rPr>
              <a:t>layer</a:t>
            </a:r>
            <a:r>
              <a:rPr sz="886" spc="160" dirty="0">
                <a:solidFill>
                  <a:srgbClr val="CD9C9C"/>
                </a:solidFill>
                <a:latin typeface="Arial MT"/>
                <a:cs typeface="Arial MT"/>
              </a:rPr>
              <a:t> </a:t>
            </a:r>
            <a:r>
              <a:rPr sz="886" spc="-7" dirty="0">
                <a:solidFill>
                  <a:srgbClr val="BA7575"/>
                </a:solidFill>
                <a:latin typeface="Arial MT"/>
                <a:cs typeface="Arial MT"/>
              </a:rPr>
              <a:t>neurons</a:t>
            </a:r>
            <a:r>
              <a:rPr sz="886" spc="181" dirty="0">
                <a:solidFill>
                  <a:srgbClr val="BA7575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932626"/>
                </a:solidFill>
                <a:latin typeface="Arial MT"/>
                <a:cs typeface="Arial MT"/>
              </a:rPr>
              <a:t>are</a:t>
            </a:r>
            <a:r>
              <a:rPr sz="886" spc="164" dirty="0">
                <a:solidFill>
                  <a:srgbClr val="932626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D4A8A8"/>
                </a:solidFill>
                <a:latin typeface="Arial MT"/>
                <a:cs typeface="Arial MT"/>
              </a:rPr>
              <a:t>linked</a:t>
            </a:r>
            <a:r>
              <a:rPr sz="886" spc="198" dirty="0">
                <a:solidFill>
                  <a:srgbClr val="D4A8A8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A54B4B"/>
                </a:solidFill>
                <a:latin typeface="Arial MT"/>
                <a:cs typeface="Arial MT"/>
              </a:rPr>
              <a:t>to</a:t>
            </a:r>
            <a:r>
              <a:rPr sz="886" spc="143" dirty="0">
                <a:solidFill>
                  <a:srgbClr val="A54B4B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A54B4B"/>
                </a:solidFill>
                <a:latin typeface="Arial MT"/>
                <a:cs typeface="Arial MT"/>
              </a:rPr>
              <a:t>the</a:t>
            </a:r>
            <a:r>
              <a:rPr sz="886" spc="153" dirty="0">
                <a:solidFill>
                  <a:srgbClr val="A54B4B"/>
                </a:solidFill>
                <a:latin typeface="Arial MT"/>
                <a:cs typeface="Arial MT"/>
              </a:rPr>
              <a:t> </a:t>
            </a:r>
            <a:r>
              <a:rPr sz="886" spc="-7" dirty="0">
                <a:solidFill>
                  <a:srgbClr val="AF6262"/>
                </a:solidFill>
                <a:latin typeface="Arial MT"/>
                <a:cs typeface="Arial MT"/>
              </a:rPr>
              <a:t>hidden</a:t>
            </a:r>
            <a:r>
              <a:rPr sz="886" spc="167" dirty="0">
                <a:solidFill>
                  <a:srgbClr val="AF6262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B87272"/>
                </a:solidFill>
                <a:latin typeface="Arial MT"/>
                <a:cs typeface="Arial MT"/>
              </a:rPr>
              <a:t>layer</a:t>
            </a:r>
            <a:r>
              <a:rPr sz="886" spc="177" dirty="0">
                <a:solidFill>
                  <a:srgbClr val="B87272"/>
                </a:solidFill>
                <a:latin typeface="Arial MT"/>
                <a:cs typeface="Arial MT"/>
              </a:rPr>
              <a:t> </a:t>
            </a:r>
            <a:r>
              <a:rPr sz="886" spc="-7" dirty="0">
                <a:solidFill>
                  <a:srgbClr val="A04242"/>
                </a:solidFill>
                <a:latin typeface="Arial MT"/>
                <a:cs typeface="Arial MT"/>
              </a:rPr>
              <a:t>neurons;</a:t>
            </a:r>
            <a:r>
              <a:rPr sz="886" dirty="0">
                <a:solidFill>
                  <a:srgbClr val="A04242"/>
                </a:solidFill>
                <a:latin typeface="Arial MT"/>
                <a:cs typeface="Arial MT"/>
              </a:rPr>
              <a:t>	</a:t>
            </a:r>
            <a:r>
              <a:rPr sz="886" spc="-17" dirty="0">
                <a:solidFill>
                  <a:srgbClr val="9A3636"/>
                </a:solidFill>
                <a:latin typeface="Arial MT"/>
                <a:cs typeface="Arial MT"/>
              </a:rPr>
              <a:t>the</a:t>
            </a:r>
            <a:endParaRPr sz="886">
              <a:latin typeface="Arial MT"/>
              <a:cs typeface="Arial MT"/>
            </a:endParaRPr>
          </a:p>
          <a:p>
            <a:pPr marL="73600">
              <a:spcBef>
                <a:spcPts val="344"/>
              </a:spcBef>
            </a:pPr>
            <a:r>
              <a:rPr sz="852" dirty="0">
                <a:solidFill>
                  <a:srgbClr val="9A3838"/>
                </a:solidFill>
                <a:latin typeface="Arial MT"/>
                <a:cs typeface="Arial MT"/>
              </a:rPr>
              <a:t>weights</a:t>
            </a:r>
            <a:r>
              <a:rPr sz="852" spc="130" dirty="0">
                <a:solidFill>
                  <a:srgbClr val="9A3838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B87272"/>
                </a:solidFill>
                <a:latin typeface="Arial MT"/>
                <a:cs typeface="Arial MT"/>
              </a:rPr>
              <a:t>on</a:t>
            </a:r>
            <a:r>
              <a:rPr sz="852" spc="24" dirty="0">
                <a:solidFill>
                  <a:srgbClr val="B87272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9C3838"/>
                </a:solidFill>
                <a:latin typeface="Arial MT"/>
                <a:cs typeface="Arial MT"/>
              </a:rPr>
              <a:t>these</a:t>
            </a:r>
            <a:r>
              <a:rPr sz="852" spc="82" dirty="0">
                <a:solidFill>
                  <a:srgbClr val="9C3838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800000"/>
                </a:solidFill>
                <a:latin typeface="Arial MT"/>
                <a:cs typeface="Arial MT"/>
              </a:rPr>
              <a:t>links</a:t>
            </a:r>
            <a:r>
              <a:rPr sz="852" spc="102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871111"/>
                </a:solidFill>
                <a:latin typeface="Arial MT"/>
                <a:cs typeface="Arial MT"/>
              </a:rPr>
              <a:t>are</a:t>
            </a:r>
            <a:r>
              <a:rPr sz="852" spc="65" dirty="0">
                <a:solidFill>
                  <a:srgbClr val="871111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B16262"/>
                </a:solidFill>
                <a:latin typeface="Arial MT"/>
                <a:cs typeface="Arial MT"/>
              </a:rPr>
              <a:t>referred</a:t>
            </a:r>
            <a:r>
              <a:rPr sz="852" spc="123" dirty="0">
                <a:solidFill>
                  <a:srgbClr val="B16262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B16464"/>
                </a:solidFill>
                <a:latin typeface="Arial MT"/>
                <a:cs typeface="Arial MT"/>
              </a:rPr>
              <a:t>to</a:t>
            </a:r>
            <a:r>
              <a:rPr sz="852" spc="82" dirty="0">
                <a:solidFill>
                  <a:srgbClr val="B16464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A54D4D"/>
                </a:solidFill>
                <a:latin typeface="Arial MT"/>
                <a:cs typeface="Arial MT"/>
              </a:rPr>
              <a:t>as</a:t>
            </a:r>
            <a:r>
              <a:rPr sz="852" spc="65" dirty="0">
                <a:solidFill>
                  <a:srgbClr val="A54D4D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800000"/>
                </a:solidFill>
                <a:latin typeface="Arial MT"/>
                <a:cs typeface="Arial MT"/>
              </a:rPr>
              <a:t>input-hidden</a:t>
            </a:r>
            <a:r>
              <a:rPr sz="852" spc="75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800000"/>
                </a:solidFill>
                <a:latin typeface="Arial MT"/>
                <a:cs typeface="Arial MT"/>
              </a:rPr>
              <a:t>layer</a:t>
            </a:r>
            <a:r>
              <a:rPr sz="852" spc="136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852" spc="-7" dirty="0">
                <a:solidFill>
                  <a:srgbClr val="8C1C1C"/>
                </a:solidFill>
                <a:latin typeface="Arial MT"/>
                <a:cs typeface="Arial MT"/>
              </a:rPr>
              <a:t>weights.</a:t>
            </a:r>
            <a:endParaRPr sz="852">
              <a:latin typeface="Arial MT"/>
              <a:cs typeface="Arial MT"/>
            </a:endParaRPr>
          </a:p>
          <a:p>
            <a:pPr marL="71002">
              <a:spcBef>
                <a:spcPts val="385"/>
              </a:spcBef>
            </a:pPr>
            <a:r>
              <a:rPr sz="886" spc="-14" dirty="0">
                <a:solidFill>
                  <a:srgbClr val="B87272"/>
                </a:solidFill>
                <a:latin typeface="Arial MT"/>
                <a:cs typeface="Arial MT"/>
              </a:rPr>
              <a:t>The</a:t>
            </a:r>
            <a:r>
              <a:rPr sz="886" spc="10" dirty="0">
                <a:solidFill>
                  <a:srgbClr val="B87272"/>
                </a:solidFill>
                <a:latin typeface="Arial MT"/>
                <a:cs typeface="Arial MT"/>
              </a:rPr>
              <a:t> </a:t>
            </a:r>
            <a:r>
              <a:rPr sz="886" spc="-7" dirty="0">
                <a:solidFill>
                  <a:srgbClr val="BA7575"/>
                </a:solidFill>
                <a:latin typeface="Arial MT"/>
                <a:cs typeface="Arial MT"/>
              </a:rPr>
              <a:t>hidden</a:t>
            </a:r>
            <a:r>
              <a:rPr sz="886" spc="7" dirty="0">
                <a:solidFill>
                  <a:srgbClr val="BA7575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9E3D3D"/>
                </a:solidFill>
                <a:latin typeface="Arial MT"/>
                <a:cs typeface="Arial MT"/>
              </a:rPr>
              <a:t>layer</a:t>
            </a:r>
            <a:r>
              <a:rPr sz="886" spc="20" dirty="0">
                <a:solidFill>
                  <a:srgbClr val="9E3D3D"/>
                </a:solidFill>
                <a:latin typeface="Arial MT"/>
                <a:cs typeface="Arial MT"/>
              </a:rPr>
              <a:t> </a:t>
            </a:r>
            <a:r>
              <a:rPr sz="886" spc="-14" dirty="0">
                <a:solidFill>
                  <a:srgbClr val="A04242"/>
                </a:solidFill>
                <a:latin typeface="Arial MT"/>
                <a:cs typeface="Arial MT"/>
              </a:rPr>
              <a:t>neurons</a:t>
            </a:r>
            <a:r>
              <a:rPr sz="886" spc="58" dirty="0">
                <a:solidFill>
                  <a:srgbClr val="A04242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AF6060"/>
                </a:solidFill>
                <a:latin typeface="Arial MT"/>
                <a:cs typeface="Arial MT"/>
              </a:rPr>
              <a:t>and</a:t>
            </a:r>
            <a:r>
              <a:rPr sz="886" spc="31" dirty="0">
                <a:solidFill>
                  <a:srgbClr val="AF6060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9C3B3B"/>
                </a:solidFill>
                <a:latin typeface="Arial MT"/>
                <a:cs typeface="Arial MT"/>
              </a:rPr>
              <a:t>the</a:t>
            </a:r>
            <a:r>
              <a:rPr sz="886" spc="24" dirty="0">
                <a:solidFill>
                  <a:srgbClr val="9C3B3B"/>
                </a:solidFill>
                <a:latin typeface="Arial MT"/>
                <a:cs typeface="Arial MT"/>
              </a:rPr>
              <a:t> </a:t>
            </a:r>
            <a:r>
              <a:rPr sz="886" spc="-20" dirty="0">
                <a:solidFill>
                  <a:srgbClr val="A74F4F"/>
                </a:solidFill>
                <a:latin typeface="Arial MT"/>
                <a:cs typeface="Arial MT"/>
              </a:rPr>
              <a:t>corresponding</a:t>
            </a:r>
            <a:r>
              <a:rPr sz="886" spc="112" dirty="0">
                <a:solidFill>
                  <a:srgbClr val="A74F4F"/>
                </a:solidFill>
                <a:latin typeface="Arial MT"/>
                <a:cs typeface="Arial MT"/>
              </a:rPr>
              <a:t> </a:t>
            </a:r>
            <a:r>
              <a:rPr sz="886" spc="-7" dirty="0">
                <a:solidFill>
                  <a:srgbClr val="891313"/>
                </a:solidFill>
                <a:latin typeface="Arial MT"/>
                <a:cs typeface="Arial MT"/>
              </a:rPr>
              <a:t>weights</a:t>
            </a:r>
            <a:r>
              <a:rPr sz="886" spc="65" dirty="0">
                <a:solidFill>
                  <a:srgbClr val="891313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973131"/>
                </a:solidFill>
                <a:latin typeface="Arial MT"/>
                <a:cs typeface="Arial MT"/>
              </a:rPr>
              <a:t>are</a:t>
            </a:r>
            <a:r>
              <a:rPr sz="886" spc="14" dirty="0">
                <a:solidFill>
                  <a:srgbClr val="973131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A85252"/>
                </a:solidFill>
                <a:latin typeface="Arial MT"/>
                <a:cs typeface="Arial MT"/>
              </a:rPr>
              <a:t>referred</a:t>
            </a:r>
            <a:r>
              <a:rPr sz="886" spc="95" dirty="0">
                <a:solidFill>
                  <a:srgbClr val="A85252"/>
                </a:solidFill>
                <a:latin typeface="Arial MT"/>
                <a:cs typeface="Arial MT"/>
              </a:rPr>
              <a:t> </a:t>
            </a:r>
            <a:r>
              <a:rPr sz="886" spc="-17" dirty="0">
                <a:solidFill>
                  <a:srgbClr val="830A0A"/>
                </a:solidFill>
                <a:latin typeface="Arial MT"/>
                <a:cs typeface="Arial MT"/>
              </a:rPr>
              <a:t>to</a:t>
            </a:r>
            <a:endParaRPr sz="886">
              <a:latin typeface="Arial MT"/>
              <a:cs typeface="Arial MT"/>
            </a:endParaRPr>
          </a:p>
          <a:p>
            <a:pPr marL="69704">
              <a:spcBef>
                <a:spcPts val="344"/>
              </a:spcBef>
            </a:pPr>
            <a:r>
              <a:rPr sz="852" dirty="0">
                <a:solidFill>
                  <a:srgbClr val="B56B6B"/>
                </a:solidFill>
                <a:latin typeface="Arial MT"/>
                <a:cs typeface="Arial MT"/>
              </a:rPr>
              <a:t>as</a:t>
            </a:r>
            <a:r>
              <a:rPr sz="852" spc="150" dirty="0">
                <a:solidFill>
                  <a:srgbClr val="B56B6B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800000"/>
                </a:solidFill>
                <a:latin typeface="Arial MT"/>
                <a:cs typeface="Arial MT"/>
              </a:rPr>
              <a:t>output-hiddan</a:t>
            </a:r>
            <a:r>
              <a:rPr sz="852" spc="150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800000"/>
                </a:solidFill>
                <a:latin typeface="Arial MT"/>
                <a:cs typeface="Arial MT"/>
              </a:rPr>
              <a:t>layer</a:t>
            </a:r>
            <a:r>
              <a:rPr sz="852" spc="198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852" spc="-7" dirty="0">
                <a:solidFill>
                  <a:srgbClr val="9C3838"/>
                </a:solidFill>
                <a:latin typeface="Arial MT"/>
                <a:cs typeface="Arial MT"/>
              </a:rPr>
              <a:t>weights.</a:t>
            </a:r>
            <a:endParaRPr sz="852">
              <a:latin typeface="Arial MT"/>
              <a:cs typeface="Arial MT"/>
            </a:endParaRPr>
          </a:p>
          <a:p>
            <a:pPr marL="70137" marR="33770" indent="3896" algn="just">
              <a:lnSpc>
                <a:spcPct val="134100"/>
              </a:lnSpc>
              <a:spcBef>
                <a:spcPts val="34"/>
              </a:spcBef>
            </a:pPr>
            <a:r>
              <a:rPr sz="852" dirty="0">
                <a:solidFill>
                  <a:srgbClr val="A14444"/>
                </a:solidFill>
                <a:latin typeface="Arial MT"/>
                <a:cs typeface="Arial MT"/>
              </a:rPr>
              <a:t>A</a:t>
            </a:r>
            <a:r>
              <a:rPr sz="852" spc="133" dirty="0">
                <a:solidFill>
                  <a:srgbClr val="A14444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871111"/>
                </a:solidFill>
                <a:latin typeface="Arial MT"/>
                <a:cs typeface="Arial MT"/>
              </a:rPr>
              <a:t>multi-layer</a:t>
            </a:r>
            <a:r>
              <a:rPr sz="852" spc="194" dirty="0">
                <a:solidFill>
                  <a:srgbClr val="871111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AF6262"/>
                </a:solidFill>
                <a:latin typeface="Arial MT"/>
                <a:cs typeface="Arial MT"/>
              </a:rPr>
              <a:t>feed-forward</a:t>
            </a:r>
            <a:r>
              <a:rPr sz="852" spc="215" dirty="0">
                <a:solidFill>
                  <a:srgbClr val="AF6262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D6ACAC"/>
                </a:solidFill>
                <a:latin typeface="Arial MT"/>
                <a:cs typeface="Arial MT"/>
              </a:rPr>
              <a:t>network</a:t>
            </a:r>
            <a:r>
              <a:rPr sz="852" spc="222" dirty="0">
                <a:solidFill>
                  <a:srgbClr val="D6ACAC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B36767"/>
                </a:solidFill>
                <a:latin typeface="Arial MT"/>
                <a:cs typeface="Arial MT"/>
              </a:rPr>
              <a:t>with</a:t>
            </a:r>
            <a:r>
              <a:rPr sz="852" spc="112" dirty="0">
                <a:solidFill>
                  <a:srgbClr val="B36767"/>
                </a:solidFill>
                <a:latin typeface="Arial MT"/>
                <a:cs typeface="Arial MT"/>
              </a:rPr>
              <a:t> </a:t>
            </a:r>
            <a:r>
              <a:rPr sz="852" spc="-85" dirty="0">
                <a:solidFill>
                  <a:srgbClr val="FF0000"/>
                </a:solidFill>
                <a:latin typeface="Arial MT"/>
                <a:cs typeface="Arial MT"/>
              </a:rPr>
              <a:t>d'</a:t>
            </a:r>
            <a:r>
              <a:rPr sz="852" spc="6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9E3D3D"/>
                </a:solidFill>
                <a:latin typeface="Arial MT"/>
                <a:cs typeface="Arial MT"/>
              </a:rPr>
              <a:t>input</a:t>
            </a:r>
            <a:r>
              <a:rPr sz="852" spc="164" dirty="0">
                <a:solidFill>
                  <a:srgbClr val="9E3D3D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BA7575"/>
                </a:solidFill>
                <a:latin typeface="Arial MT"/>
                <a:cs typeface="Arial MT"/>
              </a:rPr>
              <a:t>neurons,</a:t>
            </a:r>
            <a:r>
              <a:rPr sz="852" spc="106" dirty="0">
                <a:solidFill>
                  <a:srgbClr val="BA7575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FF0000"/>
                </a:solidFill>
                <a:latin typeface="Arial MT"/>
                <a:cs typeface="Arial MT"/>
              </a:rPr>
              <a:t>m</a:t>
            </a:r>
            <a:r>
              <a:rPr sz="852" spc="184" dirty="0">
                <a:solidFill>
                  <a:srgbClr val="FF0000"/>
                </a:solidFill>
                <a:latin typeface="Arial MT"/>
                <a:cs typeface="Arial MT"/>
              </a:rPr>
              <a:t>  </a:t>
            </a:r>
            <a:r>
              <a:rPr sz="852" dirty="0">
                <a:solidFill>
                  <a:srgbClr val="871111"/>
                </a:solidFill>
                <a:latin typeface="Arial MT"/>
                <a:cs typeface="Arial MT"/>
              </a:rPr>
              <a:t>neurons</a:t>
            </a:r>
            <a:r>
              <a:rPr sz="852" spc="211" dirty="0">
                <a:solidFill>
                  <a:srgbClr val="871111"/>
                </a:solidFill>
                <a:latin typeface="Arial MT"/>
                <a:cs typeface="Arial MT"/>
              </a:rPr>
              <a:t> </a:t>
            </a:r>
            <a:r>
              <a:rPr sz="852" spc="-17" dirty="0">
                <a:solidFill>
                  <a:srgbClr val="D4A8A8"/>
                </a:solidFill>
                <a:latin typeface="Arial MT"/>
                <a:cs typeface="Arial MT"/>
              </a:rPr>
              <a:t>in </a:t>
            </a:r>
            <a:r>
              <a:rPr sz="886" dirty="0">
                <a:solidFill>
                  <a:srgbClr val="850E0E"/>
                </a:solidFill>
                <a:latin typeface="Arial MT"/>
                <a:cs typeface="Arial MT"/>
              </a:rPr>
              <a:t>the</a:t>
            </a:r>
            <a:r>
              <a:rPr sz="886" spc="44" dirty="0">
                <a:solidFill>
                  <a:srgbClr val="850E0E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CC9797"/>
                </a:solidFill>
                <a:latin typeface="Arial MT"/>
                <a:cs typeface="Arial MT"/>
              </a:rPr>
              <a:t>first</a:t>
            </a:r>
            <a:r>
              <a:rPr sz="886" spc="85" dirty="0">
                <a:solidFill>
                  <a:srgbClr val="CC9797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952D2D"/>
                </a:solidFill>
                <a:latin typeface="Arial MT"/>
                <a:cs typeface="Arial MT"/>
              </a:rPr>
              <a:t>hidden</a:t>
            </a:r>
            <a:r>
              <a:rPr sz="886" spc="78" dirty="0">
                <a:solidFill>
                  <a:srgbClr val="952D2D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D4A8A8"/>
                </a:solidFill>
                <a:latin typeface="Arial MT"/>
                <a:cs typeface="Arial MT"/>
              </a:rPr>
              <a:t>layers,</a:t>
            </a:r>
            <a:r>
              <a:rPr sz="886" spc="78" dirty="0">
                <a:solidFill>
                  <a:srgbClr val="D4A8A8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BA7575"/>
                </a:solidFill>
                <a:latin typeface="Arial MT"/>
                <a:cs typeface="Arial MT"/>
              </a:rPr>
              <a:t>m2</a:t>
            </a:r>
            <a:r>
              <a:rPr sz="886" spc="75" dirty="0">
                <a:solidFill>
                  <a:srgbClr val="BA7575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972F2F"/>
                </a:solidFill>
                <a:latin typeface="Arial MT"/>
                <a:cs typeface="Arial MT"/>
              </a:rPr>
              <a:t>neurons</a:t>
            </a:r>
            <a:r>
              <a:rPr sz="886" spc="85" dirty="0">
                <a:solidFill>
                  <a:srgbClr val="972F2F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D4A8A8"/>
                </a:solidFill>
                <a:latin typeface="Arial MT"/>
                <a:cs typeface="Arial MT"/>
              </a:rPr>
              <a:t>in</a:t>
            </a:r>
            <a:r>
              <a:rPr sz="886" spc="51" dirty="0">
                <a:solidFill>
                  <a:srgbClr val="D4A8A8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D6AEAE"/>
                </a:solidFill>
                <a:latin typeface="Arial MT"/>
                <a:cs typeface="Arial MT"/>
              </a:rPr>
              <a:t>the</a:t>
            </a:r>
            <a:r>
              <a:rPr sz="886" spc="65" dirty="0">
                <a:solidFill>
                  <a:srgbClr val="D6AEAE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972F2F"/>
                </a:solidFill>
                <a:latin typeface="Arial MT"/>
                <a:cs typeface="Arial MT"/>
              </a:rPr>
              <a:t>second</a:t>
            </a:r>
            <a:r>
              <a:rPr sz="886" spc="82" dirty="0">
                <a:solidFill>
                  <a:srgbClr val="972F2F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AF6262"/>
                </a:solidFill>
                <a:latin typeface="Arial MT"/>
                <a:cs typeface="Arial MT"/>
              </a:rPr>
              <a:t>hidden</a:t>
            </a:r>
            <a:r>
              <a:rPr sz="886" spc="78" dirty="0">
                <a:solidFill>
                  <a:srgbClr val="AF6262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973131"/>
                </a:solidFill>
                <a:latin typeface="Arial MT"/>
                <a:cs typeface="Arial MT"/>
              </a:rPr>
              <a:t>layers,</a:t>
            </a:r>
            <a:r>
              <a:rPr sz="886" spc="55" dirty="0">
                <a:solidFill>
                  <a:srgbClr val="973131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D6ACAC"/>
                </a:solidFill>
                <a:latin typeface="Arial MT"/>
                <a:cs typeface="Arial MT"/>
              </a:rPr>
              <a:t>and</a:t>
            </a:r>
            <a:r>
              <a:rPr sz="886" spc="65" dirty="0">
                <a:solidFill>
                  <a:srgbClr val="D6ACAC"/>
                </a:solidFill>
                <a:latin typeface="Arial MT"/>
                <a:cs typeface="Arial MT"/>
              </a:rPr>
              <a:t> </a:t>
            </a:r>
            <a:r>
              <a:rPr sz="886" spc="-34" dirty="0">
                <a:solidFill>
                  <a:srgbClr val="BA7575"/>
                </a:solidFill>
                <a:latin typeface="Arial MT"/>
                <a:cs typeface="Arial MT"/>
              </a:rPr>
              <a:t>n </a:t>
            </a:r>
            <a:r>
              <a:rPr sz="886" dirty="0">
                <a:solidFill>
                  <a:srgbClr val="820505"/>
                </a:solidFill>
                <a:latin typeface="Arial MT"/>
                <a:cs typeface="Arial MT"/>
              </a:rPr>
              <a:t>output</a:t>
            </a:r>
            <a:r>
              <a:rPr sz="886" spc="34" dirty="0">
                <a:solidFill>
                  <a:srgbClr val="820505"/>
                </a:solidFill>
                <a:latin typeface="Arial MT"/>
                <a:cs typeface="Arial MT"/>
              </a:rPr>
              <a:t> </a:t>
            </a:r>
            <a:r>
              <a:rPr sz="886" spc="-17" dirty="0">
                <a:solidFill>
                  <a:srgbClr val="CC9797"/>
                </a:solidFill>
                <a:latin typeface="Arial MT"/>
                <a:cs typeface="Arial MT"/>
              </a:rPr>
              <a:t>neurons</a:t>
            </a:r>
            <a:r>
              <a:rPr sz="886" spc="68" dirty="0">
                <a:solidFill>
                  <a:srgbClr val="CC9797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800000"/>
                </a:solidFill>
                <a:latin typeface="Arial MT"/>
                <a:cs typeface="Arial MT"/>
              </a:rPr>
              <a:t>i</a:t>
            </a:r>
            <a:r>
              <a:rPr sz="886" dirty="0">
                <a:solidFill>
                  <a:srgbClr val="AF6262"/>
                </a:solidFill>
                <a:latin typeface="Arial MT"/>
                <a:cs typeface="Arial MT"/>
              </a:rPr>
              <a:t>n</a:t>
            </a:r>
            <a:r>
              <a:rPr sz="886" spc="-20" dirty="0">
                <a:solidFill>
                  <a:srgbClr val="AF6262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830808"/>
                </a:solidFill>
                <a:latin typeface="Arial MT"/>
                <a:cs typeface="Arial MT"/>
              </a:rPr>
              <a:t>the</a:t>
            </a:r>
            <a:r>
              <a:rPr sz="886" spc="10" dirty="0">
                <a:solidFill>
                  <a:srgbClr val="830808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D1A1A1"/>
                </a:solidFill>
                <a:latin typeface="Arial MT"/>
                <a:cs typeface="Arial MT"/>
              </a:rPr>
              <a:t>output</a:t>
            </a:r>
            <a:r>
              <a:rPr sz="886" spc="92" dirty="0">
                <a:solidFill>
                  <a:srgbClr val="D1A1A1"/>
                </a:solidFill>
                <a:latin typeface="Arial MT"/>
                <a:cs typeface="Arial MT"/>
              </a:rPr>
              <a:t> </a:t>
            </a:r>
            <a:r>
              <a:rPr sz="886" spc="-7" dirty="0">
                <a:solidFill>
                  <a:srgbClr val="800000"/>
                </a:solidFill>
                <a:latin typeface="Arial MT"/>
                <a:cs typeface="Arial MT"/>
              </a:rPr>
              <a:t>layers</a:t>
            </a:r>
            <a:r>
              <a:rPr sz="886" spc="48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9E3D3D"/>
                </a:solidFill>
                <a:latin typeface="Arial MT"/>
                <a:cs typeface="Arial MT"/>
              </a:rPr>
              <a:t>is</a:t>
            </a:r>
            <a:r>
              <a:rPr sz="886" spc="78" dirty="0">
                <a:solidFill>
                  <a:srgbClr val="9E3D3D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A85454"/>
                </a:solidFill>
                <a:latin typeface="Arial MT"/>
                <a:cs typeface="Arial MT"/>
              </a:rPr>
              <a:t>written</a:t>
            </a:r>
            <a:r>
              <a:rPr sz="886" spc="65" dirty="0">
                <a:solidFill>
                  <a:srgbClr val="A85454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800000"/>
                </a:solidFill>
                <a:latin typeface="Arial MT"/>
                <a:cs typeface="Arial MT"/>
              </a:rPr>
              <a:t>as</a:t>
            </a:r>
            <a:r>
              <a:rPr sz="886" spc="37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FF0000"/>
                </a:solidFill>
                <a:latin typeface="Arial MT"/>
                <a:cs typeface="Arial MT"/>
              </a:rPr>
              <a:t>(#</a:t>
            </a:r>
            <a:r>
              <a:rPr sz="886" spc="-7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FD1616"/>
                </a:solidFill>
                <a:latin typeface="Arial MT"/>
                <a:cs typeface="Arial MT"/>
              </a:rPr>
              <a:t>-</a:t>
            </a:r>
            <a:r>
              <a:rPr sz="886" spc="-27" dirty="0">
                <a:solidFill>
                  <a:srgbClr val="FD1616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FF0000"/>
                </a:solidFill>
                <a:latin typeface="Arial MT"/>
                <a:cs typeface="Arial MT"/>
              </a:rPr>
              <a:t>mi</a:t>
            </a:r>
            <a:r>
              <a:rPr sz="886" spc="191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FD1111"/>
                </a:solidFill>
                <a:latin typeface="Arial MT"/>
                <a:cs typeface="Arial MT"/>
              </a:rPr>
              <a:t>-</a:t>
            </a:r>
            <a:r>
              <a:rPr sz="886" spc="68" dirty="0">
                <a:solidFill>
                  <a:srgbClr val="FD1111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FF0000"/>
                </a:solidFill>
                <a:latin typeface="Arial MT"/>
                <a:cs typeface="Arial MT"/>
              </a:rPr>
              <a:t>m›</a:t>
            </a:r>
            <a:r>
              <a:rPr sz="886" spc="89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886" dirty="0">
                <a:solidFill>
                  <a:srgbClr val="FD2626"/>
                </a:solidFill>
                <a:latin typeface="Arial MT"/>
                <a:cs typeface="Arial MT"/>
              </a:rPr>
              <a:t>-</a:t>
            </a:r>
            <a:r>
              <a:rPr sz="886" spc="208" dirty="0">
                <a:solidFill>
                  <a:srgbClr val="FD2626"/>
                </a:solidFill>
                <a:latin typeface="Arial MT"/>
                <a:cs typeface="Arial MT"/>
              </a:rPr>
              <a:t> </a:t>
            </a:r>
            <a:r>
              <a:rPr sz="886" spc="34" dirty="0">
                <a:solidFill>
                  <a:srgbClr val="FF0000"/>
                </a:solidFill>
                <a:latin typeface="Arial MT"/>
                <a:cs typeface="Arial MT"/>
              </a:rPr>
              <a:t>n </a:t>
            </a:r>
            <a:r>
              <a:rPr sz="886" spc="-17" dirty="0">
                <a:solidFill>
                  <a:srgbClr val="FF0000"/>
                </a:solidFill>
                <a:latin typeface="Arial MT"/>
                <a:cs typeface="Arial MT"/>
              </a:rPr>
              <a:t>).</a:t>
            </a:r>
            <a:endParaRPr sz="886">
              <a:latin typeface="Arial MT"/>
              <a:cs typeface="Arial MT"/>
            </a:endParaRPr>
          </a:p>
          <a:p>
            <a:pPr marL="70570" algn="just">
              <a:spcBef>
                <a:spcPts val="293"/>
              </a:spcBef>
            </a:pPr>
            <a:r>
              <a:rPr sz="920" dirty="0">
                <a:solidFill>
                  <a:srgbClr val="7E0000"/>
                </a:solidFill>
                <a:latin typeface="Arial MT"/>
                <a:cs typeface="Arial MT"/>
              </a:rPr>
              <a:t>Fig.</a:t>
            </a:r>
            <a:r>
              <a:rPr sz="920" spc="276" dirty="0">
                <a:solidFill>
                  <a:srgbClr val="7E0000"/>
                </a:solidFill>
                <a:latin typeface="Arial MT"/>
                <a:cs typeface="Arial MT"/>
              </a:rPr>
              <a:t> </a:t>
            </a:r>
            <a:r>
              <a:rPr sz="920" spc="-14" dirty="0">
                <a:solidFill>
                  <a:srgbClr val="A04242"/>
                </a:solidFill>
                <a:latin typeface="Arial MT"/>
                <a:cs typeface="Arial MT"/>
              </a:rPr>
              <a:t>above</a:t>
            </a:r>
            <a:r>
              <a:rPr sz="920" spc="262" dirty="0">
                <a:solidFill>
                  <a:srgbClr val="A04242"/>
                </a:solidFill>
                <a:latin typeface="Arial MT"/>
                <a:cs typeface="Arial MT"/>
              </a:rPr>
              <a:t> </a:t>
            </a:r>
            <a:r>
              <a:rPr sz="920" dirty="0">
                <a:solidFill>
                  <a:srgbClr val="9E3D3D"/>
                </a:solidFill>
                <a:latin typeface="Arial MT"/>
                <a:cs typeface="Arial MT"/>
              </a:rPr>
              <a:t>illustrates</a:t>
            </a:r>
            <a:r>
              <a:rPr sz="920" spc="279" dirty="0">
                <a:solidFill>
                  <a:srgbClr val="9E3D3D"/>
                </a:solidFill>
                <a:latin typeface="Arial MT"/>
                <a:cs typeface="Arial MT"/>
              </a:rPr>
              <a:t>  </a:t>
            </a:r>
            <a:r>
              <a:rPr sz="920" dirty="0">
                <a:solidFill>
                  <a:srgbClr val="D3A7A7"/>
                </a:solidFill>
                <a:latin typeface="Arial MT"/>
                <a:cs typeface="Arial MT"/>
              </a:rPr>
              <a:t>a</a:t>
            </a:r>
            <a:r>
              <a:rPr sz="920" spc="242" dirty="0">
                <a:solidFill>
                  <a:srgbClr val="D3A7A7"/>
                </a:solidFill>
                <a:latin typeface="Arial MT"/>
                <a:cs typeface="Arial MT"/>
              </a:rPr>
              <a:t>  </a:t>
            </a:r>
            <a:r>
              <a:rPr sz="920" dirty="0">
                <a:solidFill>
                  <a:srgbClr val="871111"/>
                </a:solidFill>
                <a:latin typeface="Arial MT"/>
                <a:cs typeface="Arial MT"/>
              </a:rPr>
              <a:t>multilayer</a:t>
            </a:r>
            <a:r>
              <a:rPr sz="920" spc="283" dirty="0">
                <a:solidFill>
                  <a:srgbClr val="871111"/>
                </a:solidFill>
                <a:latin typeface="Arial MT"/>
                <a:cs typeface="Arial MT"/>
              </a:rPr>
              <a:t>  </a:t>
            </a:r>
            <a:r>
              <a:rPr sz="920" spc="-37" dirty="0">
                <a:solidFill>
                  <a:srgbClr val="952D2D"/>
                </a:solidFill>
                <a:latin typeface="Arial MT"/>
                <a:cs typeface="Arial MT"/>
              </a:rPr>
              <a:t>feed-</a:t>
            </a:r>
            <a:r>
              <a:rPr sz="920" dirty="0">
                <a:solidFill>
                  <a:srgbClr val="952D2D"/>
                </a:solidFill>
                <a:latin typeface="Arial MT"/>
                <a:cs typeface="Arial MT"/>
              </a:rPr>
              <a:t>forward</a:t>
            </a:r>
            <a:r>
              <a:rPr sz="920" spc="44" dirty="0">
                <a:solidFill>
                  <a:srgbClr val="952D2D"/>
                </a:solidFill>
                <a:latin typeface="Arial MT"/>
                <a:cs typeface="Arial MT"/>
              </a:rPr>
              <a:t>  </a:t>
            </a:r>
            <a:r>
              <a:rPr sz="920" dirty="0">
                <a:solidFill>
                  <a:srgbClr val="A04242"/>
                </a:solidFill>
                <a:latin typeface="Arial MT"/>
                <a:cs typeface="Arial MT"/>
              </a:rPr>
              <a:t>network</a:t>
            </a:r>
            <a:r>
              <a:rPr sz="920" spc="48" dirty="0">
                <a:solidFill>
                  <a:srgbClr val="A04242"/>
                </a:solidFill>
                <a:latin typeface="Arial MT"/>
                <a:cs typeface="Arial MT"/>
              </a:rPr>
              <a:t>  </a:t>
            </a:r>
            <a:r>
              <a:rPr sz="920" dirty="0">
                <a:solidFill>
                  <a:srgbClr val="850C0C"/>
                </a:solidFill>
                <a:latin typeface="Arial MT"/>
                <a:cs typeface="Arial MT"/>
              </a:rPr>
              <a:t>with</a:t>
            </a:r>
            <a:r>
              <a:rPr sz="920" spc="232" dirty="0">
                <a:solidFill>
                  <a:srgbClr val="850C0C"/>
                </a:solidFill>
                <a:latin typeface="Arial MT"/>
                <a:cs typeface="Arial MT"/>
              </a:rPr>
              <a:t> </a:t>
            </a:r>
            <a:r>
              <a:rPr sz="920" spc="-34" dirty="0">
                <a:solidFill>
                  <a:srgbClr val="A85252"/>
                </a:solidFill>
                <a:latin typeface="Arial MT"/>
                <a:cs typeface="Arial MT"/>
              </a:rPr>
              <a:t>a</a:t>
            </a:r>
            <a:endParaRPr sz="920">
              <a:latin typeface="Arial MT"/>
              <a:cs typeface="Arial MT"/>
            </a:endParaRPr>
          </a:p>
          <a:p>
            <a:pPr marL="69271" algn="just">
              <a:spcBef>
                <a:spcPts val="368"/>
              </a:spcBef>
            </a:pPr>
            <a:r>
              <a:rPr sz="955" spc="-27" dirty="0">
                <a:solidFill>
                  <a:srgbClr val="AC5959"/>
                </a:solidFill>
                <a:latin typeface="Arial MT"/>
                <a:cs typeface="Arial MT"/>
              </a:rPr>
              <a:t>configuratio</a:t>
            </a:r>
            <a:r>
              <a:rPr sz="1432" spc="-41" baseline="-5952" dirty="0">
                <a:solidFill>
                  <a:srgbClr val="AC5959"/>
                </a:solidFill>
                <a:latin typeface="Arial MT"/>
                <a:cs typeface="Arial MT"/>
              </a:rPr>
              <a:t>n</a:t>
            </a:r>
            <a:r>
              <a:rPr sz="1432" spc="-51" baseline="-5952" dirty="0">
                <a:solidFill>
                  <a:srgbClr val="AC5959"/>
                </a:solidFill>
                <a:latin typeface="Arial MT"/>
                <a:cs typeface="Arial MT"/>
              </a:rPr>
              <a:t> </a:t>
            </a:r>
            <a:r>
              <a:rPr sz="955" spc="-17" dirty="0">
                <a:solidFill>
                  <a:srgbClr val="FF0000"/>
                </a:solidFill>
                <a:latin typeface="Arial MT"/>
                <a:cs typeface="Arial MT"/>
              </a:rPr>
              <a:t>f¥'-</a:t>
            </a:r>
            <a:r>
              <a:rPr sz="955" spc="-7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955" dirty="0">
                <a:solidFill>
                  <a:srgbClr val="FF0000"/>
                </a:solidFill>
                <a:latin typeface="Arial MT"/>
                <a:cs typeface="Arial MT"/>
              </a:rPr>
              <a:t>m</a:t>
            </a:r>
            <a:r>
              <a:rPr sz="955" spc="112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955" dirty="0">
                <a:solidFill>
                  <a:srgbClr val="FD7979"/>
                </a:solidFill>
                <a:latin typeface="Arial MT"/>
                <a:cs typeface="Arial MT"/>
              </a:rPr>
              <a:t>-</a:t>
            </a:r>
            <a:r>
              <a:rPr sz="955" spc="153" dirty="0">
                <a:solidFill>
                  <a:srgbClr val="FD7979"/>
                </a:solidFill>
                <a:latin typeface="Arial MT"/>
                <a:cs typeface="Arial MT"/>
              </a:rPr>
              <a:t> </a:t>
            </a:r>
            <a:r>
              <a:rPr sz="955" spc="-17" dirty="0">
                <a:solidFill>
                  <a:srgbClr val="FF0000"/>
                </a:solidFill>
                <a:latin typeface="Arial MT"/>
                <a:cs typeface="Arial MT"/>
              </a:rPr>
              <a:t>nJ•</a:t>
            </a:r>
            <a:endParaRPr sz="955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94851" y="1548368"/>
            <a:ext cx="508722" cy="1555606"/>
          </a:xfrm>
          <a:custGeom>
            <a:avLst/>
            <a:gdLst/>
            <a:ahLst/>
            <a:cxnLst/>
            <a:rect l="l" t="t" r="r" b="b"/>
            <a:pathLst>
              <a:path w="746125" h="2281554">
                <a:moveTo>
                  <a:pt x="745687" y="0"/>
                </a:moveTo>
                <a:lnTo>
                  <a:pt x="745194" y="1482"/>
                </a:lnTo>
                <a:lnTo>
                  <a:pt x="744862" y="3709"/>
                </a:lnTo>
                <a:lnTo>
                  <a:pt x="742723" y="8891"/>
                </a:lnTo>
                <a:lnTo>
                  <a:pt x="740584" y="14073"/>
                </a:lnTo>
                <a:lnTo>
                  <a:pt x="736686" y="21482"/>
                </a:lnTo>
                <a:lnTo>
                  <a:pt x="732853" y="31091"/>
                </a:lnTo>
                <a:lnTo>
                  <a:pt x="729925" y="38697"/>
                </a:lnTo>
                <a:lnTo>
                  <a:pt x="726826" y="47119"/>
                </a:lnTo>
                <a:lnTo>
                  <a:pt x="723459" y="56392"/>
                </a:lnTo>
                <a:lnTo>
                  <a:pt x="719726" y="66546"/>
                </a:lnTo>
                <a:lnTo>
                  <a:pt x="715581" y="77530"/>
                </a:lnTo>
                <a:lnTo>
                  <a:pt x="711081" y="89349"/>
                </a:lnTo>
                <a:lnTo>
                  <a:pt x="706291" y="102113"/>
                </a:lnTo>
                <a:lnTo>
                  <a:pt x="690382" y="147144"/>
                </a:lnTo>
                <a:lnTo>
                  <a:pt x="673098" y="199815"/>
                </a:lnTo>
                <a:lnTo>
                  <a:pt x="661381" y="238013"/>
                </a:lnTo>
                <a:lnTo>
                  <a:pt x="655289" y="257773"/>
                </a:lnTo>
                <a:lnTo>
                  <a:pt x="642590" y="298547"/>
                </a:lnTo>
                <a:lnTo>
                  <a:pt x="629236" y="340915"/>
                </a:lnTo>
                <a:lnTo>
                  <a:pt x="615159" y="384817"/>
                </a:lnTo>
                <a:lnTo>
                  <a:pt x="600438" y="429752"/>
                </a:lnTo>
                <a:lnTo>
                  <a:pt x="585194" y="475072"/>
                </a:lnTo>
                <a:lnTo>
                  <a:pt x="569236" y="521154"/>
                </a:lnTo>
                <a:lnTo>
                  <a:pt x="552295" y="568463"/>
                </a:lnTo>
                <a:lnTo>
                  <a:pt x="534726" y="616084"/>
                </a:lnTo>
                <a:lnTo>
                  <a:pt x="516760" y="663292"/>
                </a:lnTo>
                <a:lnTo>
                  <a:pt x="498500" y="709978"/>
                </a:lnTo>
                <a:lnTo>
                  <a:pt x="480112" y="756057"/>
                </a:lnTo>
                <a:lnTo>
                  <a:pt x="461648" y="800730"/>
                </a:lnTo>
                <a:lnTo>
                  <a:pt x="443210" y="843228"/>
                </a:lnTo>
                <a:lnTo>
                  <a:pt x="424818" y="883375"/>
                </a:lnTo>
                <a:lnTo>
                  <a:pt x="406712" y="920562"/>
                </a:lnTo>
                <a:lnTo>
                  <a:pt x="388334" y="955327"/>
                </a:lnTo>
                <a:lnTo>
                  <a:pt x="359284" y="1003729"/>
                </a:lnTo>
                <a:lnTo>
                  <a:pt x="328844" y="1046365"/>
                </a:lnTo>
                <a:lnTo>
                  <a:pt x="298267" y="1082335"/>
                </a:lnTo>
                <a:lnTo>
                  <a:pt x="268763" y="1111031"/>
                </a:lnTo>
                <a:lnTo>
                  <a:pt x="230782" y="1139173"/>
                </a:lnTo>
                <a:lnTo>
                  <a:pt x="189658" y="1156690"/>
                </a:lnTo>
                <a:lnTo>
                  <a:pt x="148025" y="1165916"/>
                </a:lnTo>
                <a:lnTo>
                  <a:pt x="101364" y="1169321"/>
                </a:lnTo>
                <a:lnTo>
                  <a:pt x="61779" y="1162332"/>
                </a:lnTo>
                <a:lnTo>
                  <a:pt x="27435" y="1140076"/>
                </a:lnTo>
                <a:lnTo>
                  <a:pt x="7942" y="1103417"/>
                </a:lnTo>
                <a:lnTo>
                  <a:pt x="1391" y="1065374"/>
                </a:lnTo>
                <a:lnTo>
                  <a:pt x="0" y="1040508"/>
                </a:lnTo>
                <a:lnTo>
                  <a:pt x="151" y="1026732"/>
                </a:lnTo>
                <a:lnTo>
                  <a:pt x="3115" y="979921"/>
                </a:lnTo>
                <a:lnTo>
                  <a:pt x="8334" y="924410"/>
                </a:lnTo>
                <a:lnTo>
                  <a:pt x="13925" y="884018"/>
                </a:lnTo>
                <a:lnTo>
                  <a:pt x="21337" y="841164"/>
                </a:lnTo>
                <a:lnTo>
                  <a:pt x="30142" y="798568"/>
                </a:lnTo>
                <a:lnTo>
                  <a:pt x="40338" y="756230"/>
                </a:lnTo>
                <a:lnTo>
                  <a:pt x="51070" y="716069"/>
                </a:lnTo>
                <a:lnTo>
                  <a:pt x="62338" y="678083"/>
                </a:lnTo>
                <a:lnTo>
                  <a:pt x="79441" y="629461"/>
                </a:lnTo>
                <a:lnTo>
                  <a:pt x="95977" y="591106"/>
                </a:lnTo>
                <a:lnTo>
                  <a:pt x="115648" y="555743"/>
                </a:lnTo>
                <a:lnTo>
                  <a:pt x="144175" y="529296"/>
                </a:lnTo>
                <a:lnTo>
                  <a:pt x="175848" y="555978"/>
                </a:lnTo>
                <a:lnTo>
                  <a:pt x="192934" y="591880"/>
                </a:lnTo>
                <a:lnTo>
                  <a:pt x="213151" y="644603"/>
                </a:lnTo>
                <a:lnTo>
                  <a:pt x="228868" y="688883"/>
                </a:lnTo>
                <a:lnTo>
                  <a:pt x="246529" y="743247"/>
                </a:lnTo>
                <a:lnTo>
                  <a:pt x="266134" y="807694"/>
                </a:lnTo>
                <a:lnTo>
                  <a:pt x="285171" y="878605"/>
                </a:lnTo>
                <a:lnTo>
                  <a:pt x="294472" y="916729"/>
                </a:lnTo>
                <a:lnTo>
                  <a:pt x="303642" y="955981"/>
                </a:lnTo>
                <a:lnTo>
                  <a:pt x="312633" y="995649"/>
                </a:lnTo>
                <a:lnTo>
                  <a:pt x="321509" y="1035557"/>
                </a:lnTo>
                <a:lnTo>
                  <a:pt x="330270" y="1076080"/>
                </a:lnTo>
                <a:lnTo>
                  <a:pt x="338773" y="1117335"/>
                </a:lnTo>
                <a:lnTo>
                  <a:pt x="346876" y="1159439"/>
                </a:lnTo>
                <a:lnTo>
                  <a:pt x="354500" y="1202745"/>
                </a:lnTo>
                <a:lnTo>
                  <a:pt x="361733" y="1247084"/>
                </a:lnTo>
                <a:lnTo>
                  <a:pt x="368689" y="1291786"/>
                </a:lnTo>
                <a:lnTo>
                  <a:pt x="375480" y="1336181"/>
                </a:lnTo>
                <a:lnTo>
                  <a:pt x="381980" y="1380320"/>
                </a:lnTo>
                <a:lnTo>
                  <a:pt x="388181" y="1424483"/>
                </a:lnTo>
                <a:lnTo>
                  <a:pt x="394373" y="1468346"/>
                </a:lnTo>
                <a:lnTo>
                  <a:pt x="400847" y="1511584"/>
                </a:lnTo>
                <a:lnTo>
                  <a:pt x="407661" y="1554332"/>
                </a:lnTo>
                <a:lnTo>
                  <a:pt x="414665" y="1596688"/>
                </a:lnTo>
                <a:lnTo>
                  <a:pt x="421842" y="1638279"/>
                </a:lnTo>
                <a:lnTo>
                  <a:pt x="429176" y="1678730"/>
                </a:lnTo>
                <a:lnTo>
                  <a:pt x="436609" y="1718042"/>
                </a:lnTo>
                <a:lnTo>
                  <a:pt x="444166" y="1756381"/>
                </a:lnTo>
                <a:lnTo>
                  <a:pt x="460097" y="1829633"/>
                </a:lnTo>
                <a:lnTo>
                  <a:pt x="477479" y="1898230"/>
                </a:lnTo>
                <a:lnTo>
                  <a:pt x="495950" y="1961581"/>
                </a:lnTo>
                <a:lnTo>
                  <a:pt x="515464" y="2018992"/>
                </a:lnTo>
                <a:lnTo>
                  <a:pt x="535584" y="2070513"/>
                </a:lnTo>
                <a:lnTo>
                  <a:pt x="556088" y="2115998"/>
                </a:lnTo>
                <a:lnTo>
                  <a:pt x="576299" y="2155347"/>
                </a:lnTo>
                <a:lnTo>
                  <a:pt x="604709" y="2202305"/>
                </a:lnTo>
                <a:lnTo>
                  <a:pt x="630429" y="2236917"/>
                </a:lnTo>
                <a:lnTo>
                  <a:pt x="659532" y="2266711"/>
                </a:lnTo>
                <a:lnTo>
                  <a:pt x="684660" y="2281311"/>
                </a:lnTo>
                <a:lnTo>
                  <a:pt x="689526" y="2280153"/>
                </a:lnTo>
                <a:lnTo>
                  <a:pt x="694393" y="2278996"/>
                </a:lnTo>
                <a:lnTo>
                  <a:pt x="709469" y="2241460"/>
                </a:lnTo>
                <a:lnTo>
                  <a:pt x="717054" y="2201141"/>
                </a:lnTo>
                <a:lnTo>
                  <a:pt x="721771" y="2168195"/>
                </a:lnTo>
                <a:lnTo>
                  <a:pt x="722750" y="2160983"/>
                </a:lnTo>
              </a:path>
            </a:pathLst>
          </a:custGeom>
          <a:ln w="19050">
            <a:solidFill>
              <a:srgbClr val="004DE6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D671A4B-9818-4475-89CB-2AD44C42B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90284368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26966" y="1162525"/>
            <a:ext cx="2571582" cy="203288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79733" y="747938"/>
            <a:ext cx="143308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818" spc="65" dirty="0">
                <a:solidFill>
                  <a:srgbClr val="008000"/>
                </a:solidFill>
                <a:latin typeface="Times New Roman"/>
                <a:cs typeface="Times New Roman"/>
              </a:rPr>
              <a:t>**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16308" y="510914"/>
            <a:ext cx="3205595" cy="732777"/>
          </a:xfrm>
          <a:prstGeom prst="rect">
            <a:avLst/>
          </a:prstGeom>
        </p:spPr>
        <p:txBody>
          <a:bodyPr vert="horz" wrap="square" lIns="0" tIns="61480" rIns="0" bIns="0" rtlCol="0">
            <a:spAutoFit/>
          </a:bodyPr>
          <a:lstStyle/>
          <a:p>
            <a:pPr marL="8659">
              <a:spcBef>
                <a:spcPts val="484"/>
              </a:spcBef>
              <a:tabLst>
                <a:tab pos="154993" algn="l"/>
              </a:tabLst>
            </a:pPr>
            <a:r>
              <a:rPr sz="886" spc="-34" dirty="0">
                <a:solidFill>
                  <a:srgbClr val="008000"/>
                </a:solidFill>
                <a:latin typeface="Times New Roman"/>
                <a:cs typeface="Times New Roman"/>
              </a:rPr>
              <a:t>3</a:t>
            </a:r>
            <a:r>
              <a:rPr sz="886" dirty="0">
                <a:solidFill>
                  <a:srgbClr val="008000"/>
                </a:solidFill>
                <a:latin typeface="Times New Roman"/>
                <a:cs typeface="Times New Roman"/>
              </a:rPr>
              <a:t>	</a:t>
            </a:r>
            <a:r>
              <a:rPr sz="886" spc="61" dirty="0">
                <a:solidFill>
                  <a:srgbClr val="008000"/>
                </a:solidFill>
                <a:latin typeface="Times New Roman"/>
                <a:cs typeface="Times New Roman"/>
              </a:rPr>
              <a:t>rtecurrent</a:t>
            </a:r>
            <a:r>
              <a:rPr sz="886" spc="218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886" dirty="0">
                <a:solidFill>
                  <a:srgbClr val="008000"/>
                </a:solidFill>
                <a:latin typeface="Times New Roman"/>
                <a:cs typeface="Times New Roman"/>
              </a:rPr>
              <a:t>n</a:t>
            </a:r>
            <a:r>
              <a:rPr sz="886" spc="-92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886" spc="72" dirty="0">
                <a:solidFill>
                  <a:srgbClr val="008000"/>
                </a:solidFill>
                <a:latin typeface="Times New Roman"/>
                <a:cs typeface="Times New Roman"/>
              </a:rPr>
              <a:t>etworxs</a:t>
            </a:r>
            <a:endParaRPr sz="886">
              <a:latin typeface="Times New Roman"/>
              <a:cs typeface="Times New Roman"/>
            </a:endParaRPr>
          </a:p>
          <a:p>
            <a:pPr marL="139840">
              <a:spcBef>
                <a:spcPts val="385"/>
              </a:spcBef>
            </a:pPr>
            <a:r>
              <a:rPr sz="818" spc="82" dirty="0">
                <a:solidFill>
                  <a:srgbClr val="7272B8"/>
                </a:solidFill>
                <a:latin typeface="Times New Roman"/>
                <a:cs typeface="Times New Roman"/>
              </a:rPr>
              <a:t>The</a:t>
            </a:r>
            <a:r>
              <a:rPr sz="818" spc="153" dirty="0">
                <a:solidFill>
                  <a:srgbClr val="7272B8"/>
                </a:solidFill>
                <a:latin typeface="Times New Roman"/>
                <a:cs typeface="Times New Roman"/>
              </a:rPr>
              <a:t> </a:t>
            </a:r>
            <a:r>
              <a:rPr sz="818" spc="37" dirty="0">
                <a:solidFill>
                  <a:srgbClr val="0C0C85"/>
                </a:solidFill>
                <a:latin typeface="Times New Roman"/>
                <a:cs typeface="Times New Roman"/>
              </a:rPr>
              <a:t>Recurrent</a:t>
            </a:r>
            <a:r>
              <a:rPr sz="818" spc="85" dirty="0">
                <a:solidFill>
                  <a:srgbClr val="0C0C85"/>
                </a:solidFill>
                <a:latin typeface="Times New Roman"/>
                <a:cs typeface="Times New Roman"/>
              </a:rPr>
              <a:t>  </a:t>
            </a:r>
            <a:r>
              <a:rPr sz="818" dirty="0">
                <a:solidFill>
                  <a:srgbClr val="000080"/>
                </a:solidFill>
                <a:latin typeface="Times New Roman"/>
                <a:cs typeface="Times New Roman"/>
              </a:rPr>
              <a:t>Networks</a:t>
            </a:r>
            <a:r>
              <a:rPr sz="818" spc="296" dirty="0">
                <a:solidFill>
                  <a:srgbClr val="000080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solidFill>
                  <a:srgbClr val="4B4BA5"/>
                </a:solidFill>
                <a:latin typeface="Times New Roman"/>
                <a:cs typeface="Times New Roman"/>
              </a:rPr>
              <a:t>differ</a:t>
            </a:r>
            <a:r>
              <a:rPr sz="818" spc="228" dirty="0">
                <a:solidFill>
                  <a:srgbClr val="4B4BA5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solidFill>
                  <a:srgbClr val="2D2D97"/>
                </a:solidFill>
                <a:latin typeface="Times New Roman"/>
                <a:cs typeface="Times New Roman"/>
              </a:rPr>
              <a:t>from</a:t>
            </a:r>
            <a:r>
              <a:rPr sz="818" spc="337" dirty="0">
                <a:solidFill>
                  <a:srgbClr val="2D2D97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solidFill>
                  <a:srgbClr val="6262B1"/>
                </a:solidFill>
                <a:latin typeface="Times New Roman"/>
                <a:cs typeface="Times New Roman"/>
              </a:rPr>
              <a:t>feed</a:t>
            </a:r>
            <a:r>
              <a:rPr sz="818" spc="3" dirty="0">
                <a:solidFill>
                  <a:srgbClr val="6262B1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solidFill>
                  <a:srgbClr val="5656AA"/>
                </a:solidFill>
                <a:latin typeface="Times New Roman"/>
                <a:cs typeface="Times New Roman"/>
              </a:rPr>
              <a:t>-forward</a:t>
            </a:r>
            <a:r>
              <a:rPr sz="818" spc="320" dirty="0">
                <a:solidFill>
                  <a:srgbClr val="5656AA"/>
                </a:solidFill>
                <a:latin typeface="Times New Roman"/>
                <a:cs typeface="Times New Roman"/>
              </a:rPr>
              <a:t> </a:t>
            </a:r>
            <a:r>
              <a:rPr sz="818" spc="44" dirty="0">
                <a:solidFill>
                  <a:srgbClr val="34349A"/>
                </a:solidFill>
                <a:latin typeface="Times New Roman"/>
                <a:cs typeface="Times New Roman"/>
              </a:rPr>
              <a:t>architecture.</a:t>
            </a:r>
            <a:endParaRPr sz="818">
              <a:latin typeface="Times New Roman"/>
              <a:cs typeface="Times New Roman"/>
            </a:endParaRPr>
          </a:p>
          <a:p>
            <a:pPr marL="148499">
              <a:spcBef>
                <a:spcPts val="392"/>
              </a:spcBef>
              <a:tabLst>
                <a:tab pos="1304457" algn="l"/>
                <a:tab pos="1535216" algn="l"/>
                <a:tab pos="1704930" algn="l"/>
              </a:tabLst>
            </a:pPr>
            <a:r>
              <a:rPr sz="852" dirty="0">
                <a:solidFill>
                  <a:srgbClr val="6666B3"/>
                </a:solidFill>
                <a:latin typeface="Times New Roman"/>
                <a:cs typeface="Times New Roman"/>
              </a:rPr>
              <a:t>A</a:t>
            </a:r>
            <a:r>
              <a:rPr sz="852" spc="313" dirty="0">
                <a:solidFill>
                  <a:srgbClr val="6666B3"/>
                </a:solidFill>
                <a:latin typeface="Times New Roman"/>
                <a:cs typeface="Times New Roman"/>
              </a:rPr>
              <a:t> </a:t>
            </a:r>
            <a:r>
              <a:rPr sz="852" spc="34" dirty="0">
                <a:solidFill>
                  <a:srgbClr val="111189"/>
                </a:solidFill>
                <a:latin typeface="Times New Roman"/>
                <a:cs typeface="Times New Roman"/>
              </a:rPr>
              <a:t>Recurrent</a:t>
            </a:r>
            <a:r>
              <a:rPr sz="852" spc="78" dirty="0">
                <a:solidFill>
                  <a:srgbClr val="111189"/>
                </a:solidFill>
                <a:latin typeface="Times New Roman"/>
                <a:cs typeface="Times New Roman"/>
              </a:rPr>
              <a:t>  </a:t>
            </a:r>
            <a:r>
              <a:rPr sz="852" spc="-7" dirty="0">
                <a:solidFill>
                  <a:srgbClr val="2D2D97"/>
                </a:solidFill>
                <a:latin typeface="Times New Roman"/>
                <a:cs typeface="Times New Roman"/>
              </a:rPr>
              <a:t>network</a:t>
            </a:r>
            <a:r>
              <a:rPr sz="852" dirty="0">
                <a:solidFill>
                  <a:srgbClr val="2D2D97"/>
                </a:solidFill>
                <a:latin typeface="Times New Roman"/>
                <a:cs typeface="Times New Roman"/>
              </a:rPr>
              <a:t>	</a:t>
            </a:r>
            <a:r>
              <a:rPr sz="852" spc="-130" dirty="0">
                <a:solidFill>
                  <a:srgbClr val="111189"/>
                </a:solidFill>
                <a:latin typeface="Times New Roman"/>
                <a:cs typeface="Times New Roman"/>
              </a:rPr>
              <a:t>h</a:t>
            </a:r>
            <a:r>
              <a:rPr sz="852" spc="-82" dirty="0">
                <a:solidFill>
                  <a:srgbClr val="111189"/>
                </a:solidFill>
                <a:latin typeface="Times New Roman"/>
                <a:cs typeface="Times New Roman"/>
              </a:rPr>
              <a:t> </a:t>
            </a:r>
            <a:r>
              <a:rPr sz="852" spc="-17" dirty="0">
                <a:solidFill>
                  <a:srgbClr val="7575BA"/>
                </a:solidFill>
                <a:latin typeface="Times New Roman"/>
                <a:cs typeface="Times New Roman"/>
              </a:rPr>
              <a:t>as</a:t>
            </a:r>
            <a:r>
              <a:rPr sz="852" dirty="0">
                <a:solidFill>
                  <a:srgbClr val="7575BA"/>
                </a:solidFill>
                <a:latin typeface="Times New Roman"/>
                <a:cs typeface="Times New Roman"/>
              </a:rPr>
              <a:t>	</a:t>
            </a:r>
            <a:r>
              <a:rPr sz="852" spc="-17" dirty="0">
                <a:solidFill>
                  <a:srgbClr val="111189"/>
                </a:solidFill>
                <a:latin typeface="Times New Roman"/>
                <a:cs typeface="Times New Roman"/>
              </a:rPr>
              <a:t>at</a:t>
            </a:r>
            <a:r>
              <a:rPr sz="852" dirty="0">
                <a:solidFill>
                  <a:srgbClr val="111189"/>
                </a:solidFill>
                <a:latin typeface="Times New Roman"/>
                <a:cs typeface="Times New Roman"/>
              </a:rPr>
              <a:t>	</a:t>
            </a:r>
            <a:r>
              <a:rPr sz="852" dirty="0">
                <a:solidFill>
                  <a:srgbClr val="000080"/>
                </a:solidFill>
                <a:latin typeface="Times New Roman"/>
                <a:cs typeface="Times New Roman"/>
              </a:rPr>
              <a:t>I</a:t>
            </a:r>
            <a:r>
              <a:rPr sz="852" dirty="0">
                <a:solidFill>
                  <a:srgbClr val="5959AC"/>
                </a:solidFill>
                <a:latin typeface="Times New Roman"/>
                <a:cs typeface="Times New Roman"/>
              </a:rPr>
              <a:t>east</a:t>
            </a:r>
            <a:r>
              <a:rPr sz="852" spc="126" dirty="0">
                <a:solidFill>
                  <a:srgbClr val="5959AC"/>
                </a:solidFill>
                <a:latin typeface="Times New Roman"/>
                <a:cs typeface="Times New Roman"/>
              </a:rPr>
              <a:t>  </a:t>
            </a:r>
            <a:r>
              <a:rPr sz="852" spc="-31" dirty="0">
                <a:solidFill>
                  <a:srgbClr val="7272B8"/>
                </a:solidFill>
                <a:latin typeface="Times New Roman"/>
                <a:cs typeface="Times New Roman"/>
              </a:rPr>
              <a:t>o</a:t>
            </a:r>
            <a:r>
              <a:rPr sz="852" spc="-68" dirty="0">
                <a:solidFill>
                  <a:srgbClr val="7272B8"/>
                </a:solidFill>
                <a:latin typeface="Times New Roman"/>
                <a:cs typeface="Times New Roman"/>
              </a:rPr>
              <a:t> </a:t>
            </a:r>
            <a:r>
              <a:rPr sz="852" spc="-130" dirty="0">
                <a:solidFill>
                  <a:srgbClr val="111189"/>
                </a:solidFill>
                <a:latin typeface="Times New Roman"/>
                <a:cs typeface="Times New Roman"/>
              </a:rPr>
              <a:t>n</a:t>
            </a:r>
            <a:r>
              <a:rPr sz="852" spc="-75" dirty="0">
                <a:solidFill>
                  <a:srgbClr val="111189"/>
                </a:solidFill>
                <a:latin typeface="Times New Roman"/>
                <a:cs typeface="Times New Roman"/>
              </a:rPr>
              <a:t> </a:t>
            </a:r>
            <a:r>
              <a:rPr sz="852" dirty="0">
                <a:solidFill>
                  <a:srgbClr val="5959AC"/>
                </a:solidFill>
                <a:latin typeface="Times New Roman"/>
                <a:cs typeface="Times New Roman"/>
              </a:rPr>
              <a:t>e</a:t>
            </a:r>
            <a:r>
              <a:rPr sz="852" spc="102" dirty="0">
                <a:solidFill>
                  <a:srgbClr val="5959AC"/>
                </a:solidFill>
                <a:latin typeface="Times New Roman"/>
                <a:cs typeface="Times New Roman"/>
              </a:rPr>
              <a:t>  </a:t>
            </a:r>
            <a:r>
              <a:rPr sz="852" dirty="0">
                <a:solidFill>
                  <a:srgbClr val="000080"/>
                </a:solidFill>
                <a:latin typeface="Times New Roman"/>
                <a:cs typeface="Times New Roman"/>
              </a:rPr>
              <a:t>feed</a:t>
            </a:r>
            <a:r>
              <a:rPr sz="852" spc="276" dirty="0">
                <a:solidFill>
                  <a:srgbClr val="000080"/>
                </a:solidFill>
                <a:latin typeface="Times New Roman"/>
                <a:cs typeface="Times New Roman"/>
              </a:rPr>
              <a:t> </a:t>
            </a:r>
            <a:r>
              <a:rPr sz="852" dirty="0">
                <a:solidFill>
                  <a:srgbClr val="3D3D9E"/>
                </a:solidFill>
                <a:latin typeface="Times New Roman"/>
                <a:cs typeface="Times New Roman"/>
              </a:rPr>
              <a:t>back</a:t>
            </a:r>
            <a:r>
              <a:rPr sz="852" spc="249" dirty="0">
                <a:solidFill>
                  <a:srgbClr val="3D3D9E"/>
                </a:solidFill>
                <a:latin typeface="Times New Roman"/>
                <a:cs typeface="Times New Roman"/>
              </a:rPr>
              <a:t> </a:t>
            </a:r>
            <a:r>
              <a:rPr sz="852" spc="-7" dirty="0">
                <a:solidFill>
                  <a:srgbClr val="000080"/>
                </a:solidFill>
                <a:latin typeface="Times New Roman"/>
                <a:cs typeface="Times New Roman"/>
              </a:rPr>
              <a:t>loop.</a:t>
            </a:r>
            <a:endParaRPr sz="852">
              <a:latin typeface="Times New Roman"/>
              <a:cs typeface="Times New Roman"/>
            </a:endParaRPr>
          </a:p>
          <a:p>
            <a:pPr marL="153695">
              <a:spcBef>
                <a:spcPts val="347"/>
              </a:spcBef>
            </a:pPr>
            <a:r>
              <a:rPr sz="886" spc="-7" dirty="0">
                <a:solidFill>
                  <a:srgbClr val="7070B8"/>
                </a:solidFill>
                <a:latin typeface="Times New Roman"/>
                <a:cs typeface="Times New Roman"/>
              </a:rPr>
              <a:t>Example</a:t>
            </a:r>
            <a:endParaRPr sz="886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55114" y="3077417"/>
            <a:ext cx="527772" cy="22675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lnSpc>
                <a:spcPts val="811"/>
              </a:lnSpc>
              <a:spcBef>
                <a:spcPts val="68"/>
              </a:spcBef>
            </a:pPr>
            <a:r>
              <a:rPr sz="682" dirty="0">
                <a:solidFill>
                  <a:srgbClr val="800000"/>
                </a:solidFill>
                <a:latin typeface="Times New Roman"/>
                <a:cs typeface="Times New Roman"/>
              </a:rPr>
              <a:t>I</a:t>
            </a:r>
            <a:r>
              <a:rPr sz="682" spc="-14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682" dirty="0">
                <a:solidFill>
                  <a:srgbClr val="800000"/>
                </a:solidFill>
                <a:latin typeface="Times New Roman"/>
                <a:cs typeface="Times New Roman"/>
              </a:rPr>
              <a:t>n</a:t>
            </a:r>
            <a:r>
              <a:rPr sz="682" spc="-5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682" dirty="0">
                <a:solidFill>
                  <a:srgbClr val="800000"/>
                </a:solidFill>
                <a:latin typeface="Times New Roman"/>
                <a:cs typeface="Times New Roman"/>
              </a:rPr>
              <a:t>p</a:t>
            </a:r>
            <a:r>
              <a:rPr sz="682" spc="-82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682" dirty="0">
                <a:solidFill>
                  <a:srgbClr val="800000"/>
                </a:solidFill>
                <a:latin typeface="Times New Roman"/>
                <a:cs typeface="Times New Roman"/>
              </a:rPr>
              <a:t>ut</a:t>
            </a:r>
            <a:r>
              <a:rPr sz="682" spc="249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682" spc="-7" dirty="0">
                <a:solidFill>
                  <a:srgbClr val="800000"/>
                </a:solidFill>
                <a:latin typeface="Times New Roman"/>
                <a:cs typeface="Times New Roman"/>
              </a:rPr>
              <a:t>La</a:t>
            </a:r>
            <a:r>
              <a:rPr sz="682" spc="-48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682" spc="-17" dirty="0">
                <a:solidFill>
                  <a:srgbClr val="800000"/>
                </a:solidFill>
                <a:latin typeface="Times New Roman"/>
                <a:cs typeface="Times New Roman"/>
              </a:rPr>
              <a:t>yer</a:t>
            </a:r>
            <a:endParaRPr sz="682">
              <a:latin typeface="Times New Roman"/>
              <a:cs typeface="Times New Roman"/>
            </a:endParaRPr>
          </a:p>
          <a:p>
            <a:pPr marL="42428">
              <a:lnSpc>
                <a:spcPts val="893"/>
              </a:lnSpc>
            </a:pPr>
            <a:r>
              <a:rPr sz="750" dirty="0">
                <a:solidFill>
                  <a:srgbClr val="800000"/>
                </a:solidFill>
                <a:latin typeface="Times New Roman"/>
                <a:cs typeface="Times New Roman"/>
              </a:rPr>
              <a:t>neu</a:t>
            </a:r>
            <a:r>
              <a:rPr sz="750" spc="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750" spc="48" dirty="0">
                <a:solidFill>
                  <a:srgbClr val="932626"/>
                </a:solidFill>
                <a:latin typeface="Times New Roman"/>
                <a:cs typeface="Times New Roman"/>
              </a:rPr>
              <a:t>rons</a:t>
            </a:r>
            <a:r>
              <a:rPr sz="750" spc="150" dirty="0">
                <a:solidFill>
                  <a:srgbClr val="932626"/>
                </a:solidFill>
                <a:latin typeface="Times New Roman"/>
                <a:cs typeface="Times New Roman"/>
              </a:rPr>
              <a:t> </a:t>
            </a:r>
            <a:r>
              <a:rPr sz="750" spc="-17" dirty="0">
                <a:solidFill>
                  <a:srgbClr val="FF0000"/>
                </a:solidFill>
                <a:latin typeface="Times New Roman"/>
                <a:cs typeface="Times New Roman"/>
              </a:rPr>
              <a:t>xi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86787" y="3043861"/>
            <a:ext cx="881063" cy="390708"/>
          </a:xfrm>
          <a:prstGeom prst="rect">
            <a:avLst/>
          </a:prstGeom>
        </p:spPr>
        <p:txBody>
          <a:bodyPr vert="horz" wrap="square" lIns="0" tIns="13422" rIns="0" bIns="0" rtlCol="0">
            <a:spAutoFit/>
          </a:bodyPr>
          <a:lstStyle/>
          <a:p>
            <a:pPr marL="164518" marR="122956" algn="ctr">
              <a:lnSpc>
                <a:spcPts val="845"/>
              </a:lnSpc>
              <a:spcBef>
                <a:spcPts val="106"/>
              </a:spcBef>
            </a:pPr>
            <a:r>
              <a:rPr sz="716" spc="44" dirty="0">
                <a:solidFill>
                  <a:srgbClr val="800000"/>
                </a:solidFill>
                <a:latin typeface="Times New Roman"/>
                <a:cs typeface="Times New Roman"/>
              </a:rPr>
              <a:t>Hidden</a:t>
            </a:r>
            <a:r>
              <a:rPr sz="716" spc="20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716" spc="31" dirty="0">
                <a:solidFill>
                  <a:srgbClr val="850C0C"/>
                </a:solidFill>
                <a:latin typeface="Times New Roman"/>
                <a:cs typeface="Times New Roman"/>
              </a:rPr>
              <a:t>Layer </a:t>
            </a:r>
            <a:r>
              <a:rPr sz="716" spc="41" dirty="0">
                <a:solidFill>
                  <a:srgbClr val="800000"/>
                </a:solidFill>
                <a:latin typeface="Times New Roman"/>
                <a:cs typeface="Times New Roman"/>
              </a:rPr>
              <a:t>neu</a:t>
            </a:r>
            <a:r>
              <a:rPr sz="716" spc="-1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716" spc="58" dirty="0">
                <a:solidFill>
                  <a:srgbClr val="932626"/>
                </a:solidFill>
                <a:latin typeface="Times New Roman"/>
                <a:cs typeface="Times New Roman"/>
              </a:rPr>
              <a:t>rons</a:t>
            </a:r>
            <a:r>
              <a:rPr sz="716" spc="249" dirty="0">
                <a:solidFill>
                  <a:srgbClr val="932626"/>
                </a:solidFill>
                <a:latin typeface="Times New Roman"/>
                <a:cs typeface="Times New Roman"/>
              </a:rPr>
              <a:t> </a:t>
            </a:r>
            <a:r>
              <a:rPr sz="716" i="1" spc="-17" dirty="0">
                <a:solidFill>
                  <a:srgbClr val="FF0000"/>
                </a:solidFill>
                <a:latin typeface="Times New Roman"/>
                <a:cs typeface="Times New Roman"/>
              </a:rPr>
              <a:t>fi)</a:t>
            </a:r>
            <a:endParaRPr sz="716">
              <a:latin typeface="Times New Roman"/>
              <a:cs typeface="Times New Roman"/>
            </a:endParaRPr>
          </a:p>
          <a:p>
            <a:pPr algn="ctr">
              <a:spcBef>
                <a:spcPts val="426"/>
              </a:spcBef>
            </a:pPr>
            <a:r>
              <a:rPr sz="784" spc="72" dirty="0">
                <a:solidFill>
                  <a:srgbClr val="003300"/>
                </a:solidFill>
                <a:latin typeface="Times New Roman"/>
                <a:cs typeface="Times New Roman"/>
              </a:rPr>
              <a:t>Recurrent</a:t>
            </a:r>
            <a:r>
              <a:rPr sz="784" spc="112" dirty="0">
                <a:solidFill>
                  <a:srgbClr val="003300"/>
                </a:solidFill>
                <a:latin typeface="Times New Roman"/>
                <a:cs typeface="Times New Roman"/>
              </a:rPr>
              <a:t>  </a:t>
            </a:r>
            <a:r>
              <a:rPr sz="784" spc="-44" dirty="0">
                <a:solidFill>
                  <a:srgbClr val="003300"/>
                </a:solidFill>
                <a:latin typeface="Times New Roman"/>
                <a:cs typeface="Times New Roman"/>
              </a:rPr>
              <a:t>n</a:t>
            </a:r>
            <a:r>
              <a:rPr sz="784" spc="-61" dirty="0">
                <a:solidFill>
                  <a:srgbClr val="003300"/>
                </a:solidFill>
                <a:latin typeface="Times New Roman"/>
                <a:cs typeface="Times New Roman"/>
              </a:rPr>
              <a:t> </a:t>
            </a:r>
            <a:r>
              <a:rPr sz="784" spc="55" dirty="0">
                <a:solidFill>
                  <a:srgbClr val="0A3B0A"/>
                </a:solidFill>
                <a:latin typeface="Times New Roman"/>
                <a:cs typeface="Times New Roman"/>
              </a:rPr>
              <a:t>eural</a:t>
            </a:r>
            <a:endParaRPr sz="784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29521" y="3043861"/>
            <a:ext cx="675842" cy="390708"/>
          </a:xfrm>
          <a:prstGeom prst="rect">
            <a:avLst/>
          </a:prstGeom>
        </p:spPr>
        <p:txBody>
          <a:bodyPr vert="horz" wrap="square" lIns="0" tIns="13422" rIns="0" bIns="0" rtlCol="0">
            <a:spAutoFit/>
          </a:bodyPr>
          <a:lstStyle/>
          <a:p>
            <a:pPr marL="132048" marR="3464" indent="-54984">
              <a:lnSpc>
                <a:spcPts val="845"/>
              </a:lnSpc>
              <a:spcBef>
                <a:spcPts val="106"/>
              </a:spcBef>
            </a:pPr>
            <a:r>
              <a:rPr sz="716" spc="72" dirty="0">
                <a:solidFill>
                  <a:srgbClr val="A03F3F"/>
                </a:solidFill>
                <a:latin typeface="Times New Roman"/>
                <a:cs typeface="Times New Roman"/>
              </a:rPr>
              <a:t>Output</a:t>
            </a:r>
            <a:r>
              <a:rPr sz="716" spc="153" dirty="0">
                <a:solidFill>
                  <a:srgbClr val="A03F3F"/>
                </a:solidFill>
                <a:latin typeface="Times New Roman"/>
                <a:cs typeface="Times New Roman"/>
              </a:rPr>
              <a:t> </a:t>
            </a:r>
            <a:r>
              <a:rPr sz="716" spc="31" dirty="0">
                <a:solidFill>
                  <a:srgbClr val="800000"/>
                </a:solidFill>
                <a:latin typeface="Times New Roman"/>
                <a:cs typeface="Times New Roman"/>
              </a:rPr>
              <a:t>Layer </a:t>
            </a:r>
            <a:r>
              <a:rPr sz="716" spc="75" dirty="0">
                <a:solidFill>
                  <a:srgbClr val="800000"/>
                </a:solidFill>
                <a:latin typeface="Times New Roman"/>
                <a:cs typeface="Times New Roman"/>
              </a:rPr>
              <a:t>neurons</a:t>
            </a:r>
            <a:r>
              <a:rPr sz="716" spc="126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sz="716" i="1" spc="51" dirty="0">
                <a:solidFill>
                  <a:srgbClr val="FF0000"/>
                </a:solidFill>
                <a:latin typeface="Times New Roman"/>
                <a:cs typeface="Times New Roman"/>
              </a:rPr>
              <a:t>zk</a:t>
            </a:r>
            <a:endParaRPr sz="716">
              <a:latin typeface="Times New Roman"/>
              <a:cs typeface="Times New Roman"/>
            </a:endParaRPr>
          </a:p>
          <a:p>
            <a:pPr marL="8659">
              <a:spcBef>
                <a:spcPts val="426"/>
              </a:spcBef>
            </a:pPr>
            <a:r>
              <a:rPr sz="784" spc="72" dirty="0">
                <a:solidFill>
                  <a:srgbClr val="003300"/>
                </a:solidFill>
                <a:latin typeface="Times New Roman"/>
                <a:cs typeface="Times New Roman"/>
              </a:rPr>
              <a:t>network</a:t>
            </a:r>
            <a:endParaRPr sz="784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40117" y="3317725"/>
            <a:ext cx="192665" cy="129418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784" spc="-14" dirty="0">
                <a:solidFill>
                  <a:srgbClr val="003300"/>
                </a:solidFill>
                <a:latin typeface="Times New Roman"/>
                <a:cs typeface="Times New Roman"/>
              </a:rPr>
              <a:t>Fig.</a:t>
            </a:r>
            <a:endParaRPr sz="784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46470" y="1839070"/>
            <a:ext cx="436851" cy="213928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algn="ctr">
              <a:lnSpc>
                <a:spcPts val="815"/>
              </a:lnSpc>
              <a:spcBef>
                <a:spcPts val="68"/>
              </a:spcBef>
            </a:pPr>
            <a:r>
              <a:rPr sz="716" i="1" spc="-7" dirty="0">
                <a:solidFill>
                  <a:srgbClr val="800000"/>
                </a:solidFill>
                <a:latin typeface="Cambria"/>
                <a:cs typeface="Cambria"/>
              </a:rPr>
              <a:t>FeedDacH</a:t>
            </a:r>
            <a:endParaRPr sz="716">
              <a:latin typeface="Cambria"/>
              <a:cs typeface="Cambria"/>
            </a:endParaRPr>
          </a:p>
          <a:p>
            <a:pPr marL="10824" algn="ctr">
              <a:lnSpc>
                <a:spcPts val="815"/>
              </a:lnSpc>
            </a:pPr>
            <a:r>
              <a:rPr sz="716" spc="-7" dirty="0">
                <a:solidFill>
                  <a:srgbClr val="800000"/>
                </a:solidFill>
                <a:latin typeface="Cambria"/>
                <a:cs typeface="Cambria"/>
              </a:rPr>
              <a:t>finf‹s</a:t>
            </a:r>
            <a:endParaRPr sz="716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47470" y="3497416"/>
            <a:ext cx="2924608" cy="37125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8659">
              <a:spcBef>
                <a:spcPts val="450"/>
              </a:spcBef>
            </a:pPr>
            <a:r>
              <a:rPr sz="852" dirty="0">
                <a:solidFill>
                  <a:srgbClr val="7272B8"/>
                </a:solidFill>
                <a:latin typeface="Times New Roman"/>
                <a:cs typeface="Times New Roman"/>
              </a:rPr>
              <a:t>There</a:t>
            </a:r>
            <a:r>
              <a:rPr sz="852" spc="187" dirty="0">
                <a:solidFill>
                  <a:srgbClr val="7272B8"/>
                </a:solidFill>
                <a:latin typeface="Times New Roman"/>
                <a:cs typeface="Times New Roman"/>
              </a:rPr>
              <a:t> </a:t>
            </a:r>
            <a:r>
              <a:rPr sz="852" dirty="0">
                <a:solidFill>
                  <a:srgbClr val="242491"/>
                </a:solidFill>
                <a:latin typeface="Times New Roman"/>
                <a:cs typeface="Times New Roman"/>
              </a:rPr>
              <a:t>could</a:t>
            </a:r>
            <a:r>
              <a:rPr sz="852" spc="327" dirty="0">
                <a:solidFill>
                  <a:srgbClr val="242491"/>
                </a:solidFill>
                <a:latin typeface="Times New Roman"/>
                <a:cs typeface="Times New Roman"/>
              </a:rPr>
              <a:t> </a:t>
            </a:r>
            <a:r>
              <a:rPr sz="852" dirty="0">
                <a:solidFill>
                  <a:srgbClr val="7272B8"/>
                </a:solidFill>
                <a:latin typeface="Times New Roman"/>
                <a:cs typeface="Times New Roman"/>
              </a:rPr>
              <a:t>be</a:t>
            </a:r>
            <a:r>
              <a:rPr sz="852" spc="256" dirty="0">
                <a:solidFill>
                  <a:srgbClr val="7272B8"/>
                </a:solidFill>
                <a:latin typeface="Times New Roman"/>
                <a:cs typeface="Times New Roman"/>
              </a:rPr>
              <a:t> </a:t>
            </a:r>
            <a:r>
              <a:rPr sz="852" spc="31" dirty="0">
                <a:solidFill>
                  <a:srgbClr val="6262B1"/>
                </a:solidFill>
                <a:latin typeface="Times New Roman"/>
                <a:cs typeface="Times New Roman"/>
              </a:rPr>
              <a:t>neurons</a:t>
            </a:r>
            <a:r>
              <a:rPr sz="852" spc="242" dirty="0">
                <a:solidFill>
                  <a:srgbClr val="6262B1"/>
                </a:solidFill>
                <a:latin typeface="Times New Roman"/>
                <a:cs typeface="Times New Roman"/>
              </a:rPr>
              <a:t> </a:t>
            </a:r>
            <a:r>
              <a:rPr sz="852" dirty="0">
                <a:solidFill>
                  <a:srgbClr val="131389"/>
                </a:solidFill>
                <a:latin typeface="Times New Roman"/>
                <a:cs typeface="Times New Roman"/>
              </a:rPr>
              <a:t>with</a:t>
            </a:r>
            <a:r>
              <a:rPr sz="852" spc="252" dirty="0">
                <a:solidFill>
                  <a:srgbClr val="131389"/>
                </a:solidFill>
                <a:latin typeface="Times New Roman"/>
                <a:cs typeface="Times New Roman"/>
              </a:rPr>
              <a:t> </a:t>
            </a:r>
            <a:r>
              <a:rPr sz="852" dirty="0">
                <a:solidFill>
                  <a:srgbClr val="2A2A95"/>
                </a:solidFill>
                <a:latin typeface="Times New Roman"/>
                <a:cs typeface="Times New Roman"/>
              </a:rPr>
              <a:t>self-feed</a:t>
            </a:r>
            <a:r>
              <a:rPr sz="852" spc="20" dirty="0">
                <a:solidFill>
                  <a:srgbClr val="2A2A95"/>
                </a:solidFill>
                <a:latin typeface="Times New Roman"/>
                <a:cs typeface="Times New Roman"/>
              </a:rPr>
              <a:t> </a:t>
            </a:r>
            <a:r>
              <a:rPr sz="852" dirty="0">
                <a:solidFill>
                  <a:srgbClr val="080883"/>
                </a:solidFill>
                <a:latin typeface="Times New Roman"/>
                <a:cs typeface="Times New Roman"/>
              </a:rPr>
              <a:t>back</a:t>
            </a:r>
            <a:r>
              <a:rPr sz="852" spc="215" dirty="0">
                <a:solidFill>
                  <a:srgbClr val="080883"/>
                </a:solidFill>
                <a:latin typeface="Times New Roman"/>
                <a:cs typeface="Times New Roman"/>
              </a:rPr>
              <a:t> </a:t>
            </a:r>
            <a:r>
              <a:rPr sz="852" spc="-7" dirty="0">
                <a:solidFill>
                  <a:srgbClr val="3D3D9E"/>
                </a:solidFill>
                <a:latin typeface="Times New Roman"/>
                <a:cs typeface="Times New Roman"/>
              </a:rPr>
              <a:t>links;</a:t>
            </a:r>
            <a:endParaRPr sz="852">
              <a:latin typeface="Times New Roman"/>
              <a:cs typeface="Times New Roman"/>
            </a:endParaRPr>
          </a:p>
          <a:p>
            <a:pPr marL="17318">
              <a:spcBef>
                <a:spcPts val="385"/>
              </a:spcBef>
              <a:tabLst>
                <a:tab pos="1644750" algn="l"/>
              </a:tabLst>
            </a:pPr>
            <a:r>
              <a:rPr sz="852" spc="41" dirty="0">
                <a:solidFill>
                  <a:srgbClr val="050582"/>
                </a:solidFill>
                <a:latin typeface="Times New Roman"/>
                <a:cs typeface="Times New Roman"/>
              </a:rPr>
              <a:t>that</a:t>
            </a:r>
            <a:r>
              <a:rPr sz="852" spc="130" dirty="0">
                <a:solidFill>
                  <a:srgbClr val="050582"/>
                </a:solidFill>
                <a:latin typeface="Times New Roman"/>
                <a:cs typeface="Times New Roman"/>
              </a:rPr>
              <a:t> </a:t>
            </a:r>
            <a:r>
              <a:rPr sz="852" dirty="0">
                <a:solidFill>
                  <a:srgbClr val="7272B8"/>
                </a:solidFill>
                <a:latin typeface="Times New Roman"/>
                <a:cs typeface="Times New Roman"/>
              </a:rPr>
              <a:t>is</a:t>
            </a:r>
            <a:r>
              <a:rPr sz="852" spc="72" dirty="0">
                <a:solidFill>
                  <a:srgbClr val="7272B8"/>
                </a:solidFill>
                <a:latin typeface="Times New Roman"/>
                <a:cs typeface="Times New Roman"/>
              </a:rPr>
              <a:t>  </a:t>
            </a:r>
            <a:r>
              <a:rPr sz="852" dirty="0">
                <a:solidFill>
                  <a:srgbClr val="050582"/>
                </a:solidFill>
                <a:latin typeface="Times New Roman"/>
                <a:cs typeface="Times New Roman"/>
              </a:rPr>
              <a:t>the</a:t>
            </a:r>
            <a:r>
              <a:rPr sz="852" spc="266" dirty="0">
                <a:solidFill>
                  <a:srgbClr val="050582"/>
                </a:solidFill>
                <a:latin typeface="Times New Roman"/>
                <a:cs typeface="Times New Roman"/>
              </a:rPr>
              <a:t> </a:t>
            </a:r>
            <a:r>
              <a:rPr sz="852" spc="34" dirty="0">
                <a:solidFill>
                  <a:srgbClr val="282893"/>
                </a:solidFill>
                <a:latin typeface="Times New Roman"/>
                <a:cs typeface="Times New Roman"/>
              </a:rPr>
              <a:t>output</a:t>
            </a:r>
            <a:r>
              <a:rPr sz="852" spc="92" dirty="0">
                <a:solidFill>
                  <a:srgbClr val="282893"/>
                </a:solidFill>
                <a:latin typeface="Times New Roman"/>
                <a:cs typeface="Times New Roman"/>
              </a:rPr>
              <a:t>  </a:t>
            </a:r>
            <a:r>
              <a:rPr sz="852" dirty="0">
                <a:solidFill>
                  <a:srgbClr val="6262B1"/>
                </a:solidFill>
                <a:latin typeface="Times New Roman"/>
                <a:cs typeface="Times New Roman"/>
              </a:rPr>
              <a:t>of</a:t>
            </a:r>
            <a:r>
              <a:rPr sz="852" spc="92" dirty="0">
                <a:solidFill>
                  <a:srgbClr val="6262B1"/>
                </a:solidFill>
                <a:latin typeface="Times New Roman"/>
                <a:cs typeface="Times New Roman"/>
              </a:rPr>
              <a:t>  </a:t>
            </a:r>
            <a:r>
              <a:rPr sz="852" dirty="0">
                <a:solidFill>
                  <a:srgbClr val="34349A"/>
                </a:solidFill>
                <a:latin typeface="Times New Roman"/>
                <a:cs typeface="Times New Roman"/>
              </a:rPr>
              <a:t>a</a:t>
            </a:r>
            <a:r>
              <a:rPr sz="852" spc="187" dirty="0">
                <a:solidFill>
                  <a:srgbClr val="34349A"/>
                </a:solidFill>
                <a:latin typeface="Times New Roman"/>
                <a:cs typeface="Times New Roman"/>
              </a:rPr>
              <a:t> </a:t>
            </a:r>
            <a:r>
              <a:rPr sz="852" spc="-7" dirty="0">
                <a:solidFill>
                  <a:srgbClr val="2D2D97"/>
                </a:solidFill>
                <a:latin typeface="Times New Roman"/>
                <a:cs typeface="Times New Roman"/>
              </a:rPr>
              <a:t>neuron</a:t>
            </a:r>
            <a:r>
              <a:rPr sz="852" dirty="0">
                <a:solidFill>
                  <a:srgbClr val="2D2D97"/>
                </a:solidFill>
                <a:latin typeface="Times New Roman"/>
                <a:cs typeface="Times New Roman"/>
              </a:rPr>
              <a:t>	</a:t>
            </a:r>
            <a:r>
              <a:rPr sz="852" dirty="0">
                <a:solidFill>
                  <a:srgbClr val="3D3D9E"/>
                </a:solidFill>
                <a:latin typeface="Times New Roman"/>
                <a:cs typeface="Times New Roman"/>
              </a:rPr>
              <a:t>is</a:t>
            </a:r>
            <a:r>
              <a:rPr sz="852" spc="89" dirty="0">
                <a:solidFill>
                  <a:srgbClr val="3D3D9E"/>
                </a:solidFill>
                <a:latin typeface="Times New Roman"/>
                <a:cs typeface="Times New Roman"/>
              </a:rPr>
              <a:t>  </a:t>
            </a:r>
            <a:r>
              <a:rPr sz="852" dirty="0">
                <a:solidFill>
                  <a:srgbClr val="6262B1"/>
                </a:solidFill>
                <a:latin typeface="Times New Roman"/>
                <a:cs typeface="Times New Roman"/>
              </a:rPr>
              <a:t>feed</a:t>
            </a:r>
            <a:r>
              <a:rPr sz="852" spc="-31" dirty="0">
                <a:solidFill>
                  <a:srgbClr val="6262B1"/>
                </a:solidFill>
                <a:latin typeface="Times New Roman"/>
                <a:cs typeface="Times New Roman"/>
              </a:rPr>
              <a:t> </a:t>
            </a:r>
            <a:r>
              <a:rPr sz="852" dirty="0">
                <a:solidFill>
                  <a:srgbClr val="6666B3"/>
                </a:solidFill>
                <a:latin typeface="Times New Roman"/>
                <a:cs typeface="Times New Roman"/>
              </a:rPr>
              <a:t>back</a:t>
            </a:r>
            <a:r>
              <a:rPr sz="852" spc="92" dirty="0">
                <a:solidFill>
                  <a:srgbClr val="6666B3"/>
                </a:solidFill>
                <a:latin typeface="Times New Roman"/>
                <a:cs typeface="Times New Roman"/>
              </a:rPr>
              <a:t>  </a:t>
            </a:r>
            <a:r>
              <a:rPr sz="852" spc="-123" dirty="0">
                <a:solidFill>
                  <a:srgbClr val="3D3D9E"/>
                </a:solidFill>
                <a:latin typeface="Times New Roman"/>
                <a:cs typeface="Times New Roman"/>
              </a:rPr>
              <a:t>i</a:t>
            </a:r>
            <a:r>
              <a:rPr sz="852" spc="-58" dirty="0">
                <a:solidFill>
                  <a:srgbClr val="3D3D9E"/>
                </a:solidFill>
                <a:latin typeface="Times New Roman"/>
                <a:cs typeface="Times New Roman"/>
              </a:rPr>
              <a:t> </a:t>
            </a:r>
            <a:r>
              <a:rPr sz="852" dirty="0">
                <a:solidFill>
                  <a:srgbClr val="6262B1"/>
                </a:solidFill>
                <a:latin typeface="Times New Roman"/>
                <a:cs typeface="Times New Roman"/>
              </a:rPr>
              <a:t>nto</a:t>
            </a:r>
            <a:r>
              <a:rPr sz="852" spc="99" dirty="0">
                <a:solidFill>
                  <a:srgbClr val="6262B1"/>
                </a:solidFill>
                <a:latin typeface="Times New Roman"/>
                <a:cs typeface="Times New Roman"/>
              </a:rPr>
              <a:t>  </a:t>
            </a:r>
            <a:r>
              <a:rPr sz="852" dirty="0">
                <a:solidFill>
                  <a:srgbClr val="313199"/>
                </a:solidFill>
                <a:latin typeface="Times New Roman"/>
                <a:cs typeface="Times New Roman"/>
              </a:rPr>
              <a:t>itse</a:t>
            </a:r>
            <a:r>
              <a:rPr sz="852" spc="-82" dirty="0">
                <a:solidFill>
                  <a:srgbClr val="313199"/>
                </a:solidFill>
                <a:latin typeface="Times New Roman"/>
                <a:cs typeface="Times New Roman"/>
              </a:rPr>
              <a:t> </a:t>
            </a:r>
            <a:r>
              <a:rPr sz="852" dirty="0">
                <a:solidFill>
                  <a:srgbClr val="313199"/>
                </a:solidFill>
                <a:latin typeface="Times New Roman"/>
                <a:cs typeface="Times New Roman"/>
              </a:rPr>
              <a:t>If</a:t>
            </a:r>
            <a:r>
              <a:rPr sz="852" spc="85" dirty="0">
                <a:solidFill>
                  <a:srgbClr val="313199"/>
                </a:solidFill>
                <a:latin typeface="Times New Roman"/>
                <a:cs typeface="Times New Roman"/>
              </a:rPr>
              <a:t>  </a:t>
            </a:r>
            <a:r>
              <a:rPr sz="852" spc="-82" dirty="0">
                <a:solidFill>
                  <a:srgbClr val="1C1C8E"/>
                </a:solidFill>
                <a:latin typeface="Times New Roman"/>
                <a:cs typeface="Times New Roman"/>
              </a:rPr>
              <a:t>as</a:t>
            </a:r>
            <a:endParaRPr sz="852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80225" y="3724734"/>
            <a:ext cx="292244" cy="13987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852" spc="-48" dirty="0">
                <a:solidFill>
                  <a:srgbClr val="3D3D9E"/>
                </a:solidFill>
                <a:latin typeface="Times New Roman"/>
                <a:cs typeface="Times New Roman"/>
              </a:rPr>
              <a:t>in </a:t>
            </a:r>
            <a:r>
              <a:rPr sz="852" spc="-14" dirty="0">
                <a:solidFill>
                  <a:srgbClr val="3F3F9E"/>
                </a:solidFill>
                <a:latin typeface="Times New Roman"/>
                <a:cs typeface="Times New Roman"/>
              </a:rPr>
              <a:t>put.</a:t>
            </a:r>
            <a:endParaRPr sz="852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88083" y="407302"/>
            <a:ext cx="531235" cy="462828"/>
          </a:xfrm>
          <a:custGeom>
            <a:avLst/>
            <a:gdLst/>
            <a:ahLst/>
            <a:cxnLst/>
            <a:rect l="l" t="t" r="r" b="b"/>
            <a:pathLst>
              <a:path w="779144" h="678815">
                <a:moveTo>
                  <a:pt x="246" y="542454"/>
                </a:moveTo>
                <a:lnTo>
                  <a:pt x="246" y="543194"/>
                </a:lnTo>
                <a:lnTo>
                  <a:pt x="246" y="544432"/>
                </a:lnTo>
                <a:lnTo>
                  <a:pt x="246" y="546899"/>
                </a:lnTo>
                <a:lnTo>
                  <a:pt x="246" y="549367"/>
                </a:lnTo>
                <a:lnTo>
                  <a:pt x="0" y="552618"/>
                </a:lnTo>
                <a:lnTo>
                  <a:pt x="246" y="557259"/>
                </a:lnTo>
                <a:lnTo>
                  <a:pt x="493" y="561899"/>
                </a:lnTo>
                <a:lnTo>
                  <a:pt x="906" y="568321"/>
                </a:lnTo>
                <a:lnTo>
                  <a:pt x="1729" y="574741"/>
                </a:lnTo>
                <a:lnTo>
                  <a:pt x="2551" y="581161"/>
                </a:lnTo>
                <a:lnTo>
                  <a:pt x="3964" y="588571"/>
                </a:lnTo>
                <a:lnTo>
                  <a:pt x="5182" y="595778"/>
                </a:lnTo>
                <a:lnTo>
                  <a:pt x="6399" y="602984"/>
                </a:lnTo>
                <a:lnTo>
                  <a:pt x="7578" y="610616"/>
                </a:lnTo>
                <a:lnTo>
                  <a:pt x="9033" y="617979"/>
                </a:lnTo>
                <a:lnTo>
                  <a:pt x="10488" y="625341"/>
                </a:lnTo>
                <a:lnTo>
                  <a:pt x="12338" y="633022"/>
                </a:lnTo>
                <a:lnTo>
                  <a:pt x="13911" y="639952"/>
                </a:lnTo>
                <a:lnTo>
                  <a:pt x="15485" y="646882"/>
                </a:lnTo>
                <a:lnTo>
                  <a:pt x="16614" y="653775"/>
                </a:lnTo>
                <a:lnTo>
                  <a:pt x="18473" y="659558"/>
                </a:lnTo>
                <a:lnTo>
                  <a:pt x="20332" y="665340"/>
                </a:lnTo>
                <a:lnTo>
                  <a:pt x="21651" y="672150"/>
                </a:lnTo>
                <a:lnTo>
                  <a:pt x="25066" y="674647"/>
                </a:lnTo>
                <a:lnTo>
                  <a:pt x="28481" y="677143"/>
                </a:lnTo>
                <a:lnTo>
                  <a:pt x="32139" y="678308"/>
                </a:lnTo>
                <a:lnTo>
                  <a:pt x="38963" y="674538"/>
                </a:lnTo>
                <a:lnTo>
                  <a:pt x="75565" y="642659"/>
                </a:lnTo>
                <a:lnTo>
                  <a:pt x="98111" y="619477"/>
                </a:lnTo>
                <a:lnTo>
                  <a:pt x="111325" y="605845"/>
                </a:lnTo>
                <a:lnTo>
                  <a:pt x="125805" y="590858"/>
                </a:lnTo>
                <a:lnTo>
                  <a:pt x="141522" y="574484"/>
                </a:lnTo>
                <a:lnTo>
                  <a:pt x="158646" y="556802"/>
                </a:lnTo>
                <a:lnTo>
                  <a:pt x="197671" y="517700"/>
                </a:lnTo>
                <a:lnTo>
                  <a:pt x="242881" y="473552"/>
                </a:lnTo>
                <a:lnTo>
                  <a:pt x="294044" y="425041"/>
                </a:lnTo>
                <a:lnTo>
                  <a:pt x="321938" y="399078"/>
                </a:lnTo>
                <a:lnTo>
                  <a:pt x="351161" y="372168"/>
                </a:lnTo>
                <a:lnTo>
                  <a:pt x="381506" y="344516"/>
                </a:lnTo>
                <a:lnTo>
                  <a:pt x="413172" y="315947"/>
                </a:lnTo>
                <a:lnTo>
                  <a:pt x="446184" y="286430"/>
                </a:lnTo>
                <a:lnTo>
                  <a:pt x="480078" y="256377"/>
                </a:lnTo>
                <a:lnTo>
                  <a:pt x="514391" y="226202"/>
                </a:lnTo>
                <a:lnTo>
                  <a:pt x="549719" y="195437"/>
                </a:lnTo>
                <a:lnTo>
                  <a:pt x="586069" y="164054"/>
                </a:lnTo>
                <a:lnTo>
                  <a:pt x="622095" y="133127"/>
                </a:lnTo>
                <a:lnTo>
                  <a:pt x="656449" y="103730"/>
                </a:lnTo>
                <a:lnTo>
                  <a:pt x="691319" y="74048"/>
                </a:lnTo>
                <a:lnTo>
                  <a:pt x="726574" y="44210"/>
                </a:lnTo>
                <a:lnTo>
                  <a:pt x="757390" y="18199"/>
                </a:lnTo>
                <a:lnTo>
                  <a:pt x="778942" y="0"/>
                </a:lnTo>
              </a:path>
            </a:pathLst>
          </a:custGeom>
          <a:ln w="19050">
            <a:solidFill>
              <a:srgbClr val="004DE6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4BECDAB-4B2A-4DA4-B1F6-E79E7F09E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27518495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10694" y="1778924"/>
            <a:ext cx="459278" cy="65462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56514" y="1741516"/>
            <a:ext cx="236913" cy="71905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90360" y="2057400"/>
            <a:ext cx="338744" cy="7481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02977" y="2030383"/>
            <a:ext cx="124690" cy="15170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49538" y="2030383"/>
            <a:ext cx="268085" cy="1766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172434" y="533747"/>
            <a:ext cx="3871913" cy="3807867"/>
          </a:xfrm>
          <a:prstGeom prst="rect">
            <a:avLst/>
          </a:prstGeom>
        </p:spPr>
        <p:txBody>
          <a:bodyPr vert="horz" wrap="square" lIns="0" tIns="58449" rIns="0" bIns="0" rtlCol="0">
            <a:spAutoFit/>
          </a:bodyPr>
          <a:lstStyle/>
          <a:p>
            <a:pPr marL="12555">
              <a:spcBef>
                <a:spcPts val="460"/>
              </a:spcBef>
            </a:pPr>
            <a:r>
              <a:rPr sz="818" spc="-58" dirty="0">
                <a:solidFill>
                  <a:srgbClr val="66B166"/>
                </a:solidFill>
                <a:latin typeface="Arial MT"/>
                <a:cs typeface="Arial MT"/>
              </a:rPr>
              <a:t>1@</a:t>
            </a:r>
            <a:r>
              <a:rPr sz="818" spc="303" dirty="0">
                <a:solidFill>
                  <a:srgbClr val="66B166"/>
                </a:solidFill>
                <a:latin typeface="Arial MT"/>
                <a:cs typeface="Arial MT"/>
              </a:rPr>
              <a:t> </a:t>
            </a:r>
            <a:r>
              <a:rPr sz="818" spc="58" dirty="0">
                <a:solidFill>
                  <a:srgbClr val="088308"/>
                </a:solidFill>
                <a:latin typeface="Arial MT"/>
                <a:cs typeface="Arial MT"/>
              </a:rPr>
              <a:t>Artificial</a:t>
            </a:r>
            <a:r>
              <a:rPr sz="818" spc="34" dirty="0">
                <a:solidFill>
                  <a:srgbClr val="088308"/>
                </a:solidFill>
                <a:latin typeface="Arial MT"/>
                <a:cs typeface="Arial MT"/>
              </a:rPr>
              <a:t> </a:t>
            </a:r>
            <a:r>
              <a:rPr sz="818" spc="48" dirty="0">
                <a:solidFill>
                  <a:srgbClr val="008000"/>
                </a:solidFill>
                <a:latin typeface="Arial MT"/>
                <a:cs typeface="Arial MT"/>
              </a:rPr>
              <a:t>Neuron</a:t>
            </a:r>
            <a:r>
              <a:rPr sz="818" spc="51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818" spc="27" dirty="0">
                <a:solidFill>
                  <a:srgbClr val="008000"/>
                </a:solidFill>
                <a:latin typeface="Arial MT"/>
                <a:cs typeface="Arial MT"/>
              </a:rPr>
              <a:t>model</a:t>
            </a:r>
            <a:endParaRPr sz="818">
              <a:latin typeface="Arial MT"/>
              <a:cs typeface="Arial MT"/>
            </a:endParaRPr>
          </a:p>
          <a:p>
            <a:pPr marL="212575" marR="3464" indent="433">
              <a:lnSpc>
                <a:spcPct val="140000"/>
              </a:lnSpc>
              <a:tabLst>
                <a:tab pos="2259096" algn="l"/>
              </a:tabLst>
            </a:pPr>
            <a:r>
              <a:rPr sz="818" dirty="0">
                <a:solidFill>
                  <a:srgbClr val="4242A0"/>
                </a:solidFill>
                <a:latin typeface="Arial MT"/>
                <a:cs typeface="Arial MT"/>
              </a:rPr>
              <a:t>An</a:t>
            </a:r>
            <a:r>
              <a:rPr sz="818" spc="58" dirty="0">
                <a:solidFill>
                  <a:srgbClr val="4242A0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6767B3"/>
                </a:solidFill>
                <a:latin typeface="Arial MT"/>
                <a:cs typeface="Arial MT"/>
              </a:rPr>
              <a:t>artificial</a:t>
            </a:r>
            <a:r>
              <a:rPr sz="818" spc="85" dirty="0">
                <a:solidFill>
                  <a:srgbClr val="6767B3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7575BA"/>
                </a:solidFill>
                <a:latin typeface="Arial MT"/>
                <a:cs typeface="Arial MT"/>
              </a:rPr>
              <a:t>neuron</a:t>
            </a:r>
            <a:r>
              <a:rPr sz="818" spc="92" dirty="0">
                <a:solidFill>
                  <a:srgbClr val="7575BA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3D3D9E"/>
                </a:solidFill>
                <a:latin typeface="Arial MT"/>
                <a:cs typeface="Arial MT"/>
              </a:rPr>
              <a:t>is</a:t>
            </a:r>
            <a:r>
              <a:rPr sz="818" spc="317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767B3"/>
                </a:solidFill>
                <a:latin typeface="Arial MT"/>
                <a:cs typeface="Arial MT"/>
              </a:rPr>
              <a:t>a</a:t>
            </a:r>
            <a:r>
              <a:rPr sz="818" spc="75" dirty="0">
                <a:solidFill>
                  <a:srgbClr val="6767B3"/>
                </a:solidFill>
                <a:latin typeface="Arial MT"/>
                <a:cs typeface="Arial MT"/>
              </a:rPr>
              <a:t>  </a:t>
            </a:r>
            <a:r>
              <a:rPr sz="818" spc="-7" dirty="0">
                <a:solidFill>
                  <a:srgbClr val="4242A0"/>
                </a:solidFill>
                <a:latin typeface="Arial MT"/>
                <a:cs typeface="Arial MT"/>
              </a:rPr>
              <a:t>mathematical</a:t>
            </a:r>
            <a:r>
              <a:rPr sz="818" dirty="0">
                <a:solidFill>
                  <a:srgbClr val="4242A0"/>
                </a:solidFill>
                <a:latin typeface="Arial MT"/>
                <a:cs typeface="Arial MT"/>
              </a:rPr>
              <a:t>	</a:t>
            </a:r>
            <a:r>
              <a:rPr sz="818" dirty="0">
                <a:solidFill>
                  <a:srgbClr val="000080"/>
                </a:solidFill>
                <a:latin typeface="Arial MT"/>
                <a:cs typeface="Arial MT"/>
              </a:rPr>
              <a:t>function</a:t>
            </a:r>
            <a:r>
              <a:rPr sz="818" spc="68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6B6BB5"/>
                </a:solidFill>
                <a:latin typeface="Arial MT"/>
                <a:cs typeface="Arial MT"/>
              </a:rPr>
              <a:t>conceived</a:t>
            </a:r>
            <a:r>
              <a:rPr sz="818" spc="65" dirty="0">
                <a:solidFill>
                  <a:srgbClr val="6B6BB5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6767B3"/>
                </a:solidFill>
                <a:latin typeface="Arial MT"/>
                <a:cs typeface="Arial MT"/>
              </a:rPr>
              <a:t>as</a:t>
            </a:r>
            <a:r>
              <a:rPr sz="818" spc="58" dirty="0">
                <a:solidFill>
                  <a:srgbClr val="6767B3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6B6BB5"/>
                </a:solidFill>
                <a:latin typeface="Arial MT"/>
                <a:cs typeface="Arial MT"/>
              </a:rPr>
              <a:t>a</a:t>
            </a:r>
            <a:r>
              <a:rPr sz="818" spc="65" dirty="0">
                <a:solidFill>
                  <a:srgbClr val="6B6BB5"/>
                </a:solidFill>
                <a:latin typeface="Arial MT"/>
                <a:cs typeface="Arial MT"/>
              </a:rPr>
              <a:t>  </a:t>
            </a:r>
            <a:r>
              <a:rPr sz="818" spc="-7" dirty="0">
                <a:solidFill>
                  <a:srgbClr val="6969B3"/>
                </a:solidFill>
                <a:latin typeface="Arial MT"/>
                <a:cs typeface="Arial MT"/>
              </a:rPr>
              <a:t>simple </a:t>
            </a:r>
            <a:r>
              <a:rPr sz="818" dirty="0">
                <a:solidFill>
                  <a:srgbClr val="7979BC"/>
                </a:solidFill>
                <a:latin typeface="Arial MT"/>
                <a:cs typeface="Arial MT"/>
              </a:rPr>
              <a:t>model</a:t>
            </a:r>
            <a:r>
              <a:rPr sz="818" spc="78" dirty="0">
                <a:solidFill>
                  <a:srgbClr val="7979BC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050582"/>
                </a:solidFill>
                <a:latin typeface="Arial MT"/>
                <a:cs typeface="Arial MT"/>
              </a:rPr>
              <a:t>of</a:t>
            </a:r>
            <a:r>
              <a:rPr sz="818" spc="334" dirty="0">
                <a:solidFill>
                  <a:srgbClr val="050582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7575BA"/>
                </a:solidFill>
                <a:latin typeface="Arial MT"/>
                <a:cs typeface="Arial MT"/>
              </a:rPr>
              <a:t>a</a:t>
            </a:r>
            <a:r>
              <a:rPr sz="818" spc="58" dirty="0">
                <a:solidFill>
                  <a:srgbClr val="7575BA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4D4DA5"/>
                </a:solidFill>
                <a:latin typeface="Arial MT"/>
                <a:cs typeface="Arial MT"/>
              </a:rPr>
              <a:t>real</a:t>
            </a:r>
            <a:r>
              <a:rPr sz="818" spc="133" dirty="0">
                <a:solidFill>
                  <a:srgbClr val="4D4DA5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080883"/>
                </a:solidFill>
                <a:latin typeface="Arial MT"/>
                <a:cs typeface="Arial MT"/>
              </a:rPr>
              <a:t>fbiological</a:t>
            </a:r>
            <a:r>
              <a:rPr sz="1227" baseline="2314" dirty="0">
                <a:solidFill>
                  <a:srgbClr val="6E6EB5"/>
                </a:solidFill>
                <a:latin typeface="Arial MT"/>
                <a:cs typeface="Arial MT"/>
              </a:rPr>
              <a:t>)</a:t>
            </a:r>
            <a:r>
              <a:rPr sz="1227" spc="470" baseline="2314" dirty="0">
                <a:solidFill>
                  <a:srgbClr val="6E6EB5"/>
                </a:solidFill>
                <a:latin typeface="Arial MT"/>
                <a:cs typeface="Arial MT"/>
              </a:rPr>
              <a:t> </a:t>
            </a:r>
            <a:r>
              <a:rPr sz="818" spc="-7" dirty="0">
                <a:solidFill>
                  <a:srgbClr val="2D2D95"/>
                </a:solidFill>
                <a:latin typeface="Arial MT"/>
                <a:cs typeface="Arial MT"/>
              </a:rPr>
              <a:t>neuron.</a:t>
            </a:r>
            <a:endParaRPr sz="818">
              <a:latin typeface="Arial MT"/>
              <a:cs typeface="Arial MT"/>
            </a:endParaRPr>
          </a:p>
          <a:p>
            <a:pPr>
              <a:spcBef>
                <a:spcPts val="58"/>
              </a:spcBef>
            </a:pPr>
            <a:endParaRPr sz="818">
              <a:latin typeface="Arial MT"/>
              <a:cs typeface="Arial MT"/>
            </a:endParaRPr>
          </a:p>
          <a:p>
            <a:pPr marL="45026">
              <a:tabLst>
                <a:tab pos="204349" algn="l"/>
              </a:tabLst>
            </a:pPr>
            <a:r>
              <a:rPr sz="784" spc="-34" dirty="0">
                <a:solidFill>
                  <a:srgbClr val="000080"/>
                </a:solidFill>
                <a:latin typeface="Arial MT"/>
                <a:cs typeface="Arial MT"/>
              </a:rPr>
              <a:t>e</a:t>
            </a:r>
            <a:r>
              <a:rPr sz="784" dirty="0">
                <a:solidFill>
                  <a:srgbClr val="000080"/>
                </a:solidFill>
                <a:latin typeface="Arial MT"/>
                <a:cs typeface="Arial MT"/>
              </a:rPr>
              <a:t>	The</a:t>
            </a:r>
            <a:r>
              <a:rPr sz="784" spc="337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84" spc="61" dirty="0">
                <a:solidFill>
                  <a:srgbClr val="000080"/>
                </a:solidFill>
                <a:latin typeface="Arial MT"/>
                <a:cs typeface="Arial MT"/>
              </a:rPr>
              <a:t>f4cCulloch-</a:t>
            </a:r>
            <a:r>
              <a:rPr sz="784" spc="55" dirty="0">
                <a:solidFill>
                  <a:srgbClr val="000080"/>
                </a:solidFill>
                <a:latin typeface="Arial MT"/>
                <a:cs typeface="Arial MT"/>
              </a:rPr>
              <a:t>Pitts </a:t>
            </a:r>
            <a:r>
              <a:rPr sz="784" spc="61" dirty="0">
                <a:solidFill>
                  <a:srgbClr val="000080"/>
                </a:solidFill>
                <a:latin typeface="Arial MT"/>
                <a:cs typeface="Arial MT"/>
              </a:rPr>
              <a:t>Neuron</a:t>
            </a:r>
            <a:endParaRPr sz="784">
              <a:latin typeface="Arial MT"/>
              <a:cs typeface="Arial MT"/>
            </a:endParaRPr>
          </a:p>
          <a:p>
            <a:pPr marL="204349">
              <a:spcBef>
                <a:spcPts val="893"/>
              </a:spcBef>
            </a:pPr>
            <a:r>
              <a:rPr sz="784" dirty="0">
                <a:solidFill>
                  <a:srgbClr val="7272B8"/>
                </a:solidFill>
                <a:latin typeface="Arial MT"/>
                <a:cs typeface="Arial MT"/>
              </a:rPr>
              <a:t>This</a:t>
            </a:r>
            <a:r>
              <a:rPr sz="784" spc="102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6E6EB6"/>
                </a:solidFill>
                <a:latin typeface="Arial MT"/>
                <a:cs typeface="Arial MT"/>
              </a:rPr>
              <a:t>is</a:t>
            </a:r>
            <a:r>
              <a:rPr sz="784" spc="136" dirty="0">
                <a:solidFill>
                  <a:srgbClr val="6E6EB6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7575BA"/>
                </a:solidFill>
                <a:latin typeface="Arial MT"/>
                <a:cs typeface="Arial MT"/>
              </a:rPr>
              <a:t>a</a:t>
            </a:r>
            <a:r>
              <a:rPr sz="784" spc="177" dirty="0">
                <a:solidFill>
                  <a:srgbClr val="7575BA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3D3D9E"/>
                </a:solidFill>
                <a:latin typeface="Arial MT"/>
                <a:cs typeface="Arial MT"/>
              </a:rPr>
              <a:t>simplified</a:t>
            </a:r>
            <a:r>
              <a:rPr sz="784" spc="239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7979BC"/>
                </a:solidFill>
                <a:latin typeface="Arial MT"/>
                <a:cs typeface="Arial MT"/>
              </a:rPr>
              <a:t>model</a:t>
            </a:r>
            <a:r>
              <a:rPr sz="784" spc="160" dirty="0">
                <a:solidFill>
                  <a:srgbClr val="7979BC"/>
                </a:solidFill>
                <a:latin typeface="Arial MT"/>
                <a:cs typeface="Arial MT"/>
              </a:rPr>
              <a:t> </a:t>
            </a:r>
            <a:r>
              <a:rPr sz="784" i="1" dirty="0">
                <a:solidFill>
                  <a:srgbClr val="7C7CBD"/>
                </a:solidFill>
                <a:latin typeface="Arial"/>
                <a:cs typeface="Arial"/>
              </a:rPr>
              <a:t>a</a:t>
            </a:r>
            <a:r>
              <a:rPr sz="784" i="1" dirty="0">
                <a:solidFill>
                  <a:srgbClr val="6262AF"/>
                </a:solidFill>
                <a:latin typeface="Arial"/>
                <a:cs typeface="Arial"/>
              </a:rPr>
              <a:t>f</a:t>
            </a:r>
            <a:r>
              <a:rPr sz="784" i="1" spc="167" dirty="0">
                <a:solidFill>
                  <a:srgbClr val="6262AF"/>
                </a:solidFill>
                <a:latin typeface="Arial"/>
                <a:cs typeface="Arial"/>
              </a:rPr>
              <a:t> </a:t>
            </a:r>
            <a:r>
              <a:rPr sz="784" dirty="0">
                <a:solidFill>
                  <a:srgbClr val="4242A1"/>
                </a:solidFill>
                <a:latin typeface="Arial MT"/>
                <a:cs typeface="Arial MT"/>
              </a:rPr>
              <a:t>real</a:t>
            </a:r>
            <a:r>
              <a:rPr sz="784" spc="116" dirty="0">
                <a:solidFill>
                  <a:srgbClr val="4242A1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36369A"/>
                </a:solidFill>
                <a:latin typeface="Arial MT"/>
                <a:cs typeface="Arial MT"/>
              </a:rPr>
              <a:t>neurons,</a:t>
            </a:r>
            <a:r>
              <a:rPr sz="784" spc="139" dirty="0">
                <a:solidFill>
                  <a:srgbClr val="36369A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36369A"/>
                </a:solidFill>
                <a:latin typeface="Arial MT"/>
                <a:cs typeface="Arial MT"/>
              </a:rPr>
              <a:t>known</a:t>
            </a:r>
            <a:r>
              <a:rPr sz="784" spc="126" dirty="0">
                <a:solidFill>
                  <a:srgbClr val="36369A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7575BA"/>
                </a:solidFill>
                <a:latin typeface="Arial MT"/>
                <a:cs typeface="Arial MT"/>
              </a:rPr>
              <a:t>as</a:t>
            </a:r>
            <a:r>
              <a:rPr sz="784" spc="119" dirty="0">
                <a:solidFill>
                  <a:srgbClr val="7575BA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7070B8"/>
                </a:solidFill>
                <a:latin typeface="Arial MT"/>
                <a:cs typeface="Arial MT"/>
              </a:rPr>
              <a:t>a</a:t>
            </a:r>
            <a:r>
              <a:rPr sz="784" spc="68" dirty="0">
                <a:solidFill>
                  <a:srgbClr val="7070B8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6666B1"/>
                </a:solidFill>
                <a:latin typeface="Arial MT"/>
                <a:cs typeface="Arial MT"/>
              </a:rPr>
              <a:t>Threshold</a:t>
            </a:r>
            <a:r>
              <a:rPr sz="784" spc="194" dirty="0">
                <a:solidFill>
                  <a:srgbClr val="6666B1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212190"/>
                </a:solidFill>
                <a:latin typeface="Arial MT"/>
                <a:cs typeface="Arial MT"/>
              </a:rPr>
              <a:t>Logic</a:t>
            </a:r>
            <a:r>
              <a:rPr sz="784" spc="136" dirty="0">
                <a:solidFill>
                  <a:srgbClr val="212190"/>
                </a:solidFill>
                <a:latin typeface="Arial MT"/>
                <a:cs typeface="Arial MT"/>
              </a:rPr>
              <a:t> </a:t>
            </a:r>
            <a:r>
              <a:rPr sz="784" spc="-7" dirty="0">
                <a:solidFill>
                  <a:srgbClr val="7575BA"/>
                </a:solidFill>
                <a:latin typeface="Arial MT"/>
                <a:cs typeface="Arial MT"/>
              </a:rPr>
              <a:t>Unit.</a:t>
            </a:r>
            <a:endParaRPr sz="784">
              <a:latin typeface="Arial MT"/>
              <a:cs typeface="Arial MT"/>
            </a:endParaRPr>
          </a:p>
          <a:p>
            <a:pPr>
              <a:spcBef>
                <a:spcPts val="481"/>
              </a:spcBef>
            </a:pPr>
            <a:endParaRPr sz="784">
              <a:latin typeface="Arial MT"/>
              <a:cs typeface="Arial MT"/>
            </a:endParaRPr>
          </a:p>
          <a:p>
            <a:pPr marL="606553" indent="7360">
              <a:spcBef>
                <a:spcPts val="3"/>
              </a:spcBef>
            </a:pPr>
            <a:r>
              <a:rPr sz="716" spc="106" dirty="0">
                <a:solidFill>
                  <a:srgbClr val="0000FF"/>
                </a:solidFill>
                <a:latin typeface="Arial MT"/>
                <a:cs typeface="Arial MT"/>
              </a:rPr>
              <a:t>Input</a:t>
            </a:r>
            <a:endParaRPr sz="716">
              <a:latin typeface="Arial MT"/>
              <a:cs typeface="Arial MT"/>
            </a:endParaRPr>
          </a:p>
          <a:p>
            <a:pPr marL="606553">
              <a:lnSpc>
                <a:spcPts val="886"/>
              </a:lnSpc>
              <a:spcBef>
                <a:spcPts val="770"/>
              </a:spcBef>
            </a:pPr>
            <a:r>
              <a:rPr sz="818" spc="61" dirty="0">
                <a:solidFill>
                  <a:srgbClr val="0000FF"/>
                </a:solidFill>
                <a:latin typeface="Arial MT"/>
                <a:cs typeface="Arial MT"/>
              </a:rPr>
              <a:t>Input</a:t>
            </a:r>
            <a:r>
              <a:rPr sz="818" spc="-48" dirty="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sz="818" spc="-34" dirty="0">
                <a:solidFill>
                  <a:srgbClr val="0000FF"/>
                </a:solidFill>
                <a:latin typeface="Arial MT"/>
                <a:cs typeface="Arial MT"/>
              </a:rPr>
              <a:t>a</a:t>
            </a:r>
            <a:endParaRPr sz="818">
              <a:latin typeface="Arial MT"/>
              <a:cs typeface="Arial MT"/>
            </a:endParaRPr>
          </a:p>
          <a:p>
            <a:pPr marL="2885132">
              <a:lnSpc>
                <a:spcPts val="805"/>
              </a:lnSpc>
            </a:pPr>
            <a:r>
              <a:rPr sz="750" spc="51" dirty="0">
                <a:solidFill>
                  <a:srgbClr val="0000FF"/>
                </a:solidFill>
                <a:latin typeface="Arial MT"/>
                <a:cs typeface="Arial MT"/>
              </a:rPr>
              <a:t>Output</a:t>
            </a:r>
            <a:endParaRPr sz="750">
              <a:latin typeface="Arial MT"/>
              <a:cs typeface="Arial MT"/>
            </a:endParaRPr>
          </a:p>
          <a:p>
            <a:pPr>
              <a:spcBef>
                <a:spcPts val="852"/>
              </a:spcBef>
            </a:pPr>
            <a:endParaRPr sz="750">
              <a:latin typeface="Arial MT"/>
              <a:cs typeface="Arial MT"/>
            </a:endParaRPr>
          </a:p>
          <a:p>
            <a:pPr marL="606553">
              <a:spcBef>
                <a:spcPts val="3"/>
              </a:spcBef>
            </a:pPr>
            <a:r>
              <a:rPr sz="818" spc="55" dirty="0">
                <a:solidFill>
                  <a:srgbClr val="2121FD"/>
                </a:solidFill>
                <a:latin typeface="Arial MT"/>
                <a:cs typeface="Arial MT"/>
              </a:rPr>
              <a:t>Input</a:t>
            </a:r>
            <a:endParaRPr sz="818">
              <a:latin typeface="Arial MT"/>
              <a:cs typeface="Arial MT"/>
            </a:endParaRPr>
          </a:p>
          <a:p>
            <a:pPr>
              <a:spcBef>
                <a:spcPts val="235"/>
              </a:spcBef>
            </a:pPr>
            <a:endParaRPr sz="818">
              <a:latin typeface="Arial MT"/>
              <a:cs typeface="Arial MT"/>
            </a:endParaRPr>
          </a:p>
          <a:p>
            <a:pPr marL="390948" indent="-127285">
              <a:spcBef>
                <a:spcPts val="3"/>
              </a:spcBef>
              <a:buClr>
                <a:srgbClr val="800000"/>
              </a:buClr>
              <a:buChar char="•"/>
              <a:tabLst>
                <a:tab pos="390948" algn="l"/>
              </a:tabLst>
            </a:pPr>
            <a:r>
              <a:rPr sz="784" dirty="0">
                <a:solidFill>
                  <a:srgbClr val="AC5959"/>
                </a:solidFill>
                <a:latin typeface="Arial MT"/>
                <a:cs typeface="Arial MT"/>
              </a:rPr>
              <a:t>A</a:t>
            </a:r>
            <a:r>
              <a:rPr sz="784" spc="136" dirty="0">
                <a:solidFill>
                  <a:srgbClr val="AC5959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BA7777"/>
                </a:solidFill>
                <a:latin typeface="Arial MT"/>
                <a:cs typeface="Arial MT"/>
              </a:rPr>
              <a:t>set</a:t>
            </a:r>
            <a:r>
              <a:rPr sz="784" spc="133" dirty="0">
                <a:solidFill>
                  <a:srgbClr val="BA7777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932626"/>
                </a:solidFill>
                <a:latin typeface="Arial MT"/>
                <a:cs typeface="Arial MT"/>
              </a:rPr>
              <a:t>of</a:t>
            </a:r>
            <a:r>
              <a:rPr sz="784" spc="143" dirty="0">
                <a:solidFill>
                  <a:srgbClr val="932626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9E3D3D"/>
                </a:solidFill>
                <a:latin typeface="Arial MT"/>
                <a:cs typeface="Arial MT"/>
              </a:rPr>
              <a:t>i</a:t>
            </a:r>
            <a:r>
              <a:rPr sz="784" dirty="0">
                <a:solidFill>
                  <a:srgbClr val="AF6262"/>
                </a:solidFill>
                <a:latin typeface="Arial MT"/>
                <a:cs typeface="Arial MT"/>
              </a:rPr>
              <a:t>nput</a:t>
            </a:r>
            <a:r>
              <a:rPr sz="784" spc="150" dirty="0">
                <a:solidFill>
                  <a:srgbClr val="AF6262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AF6060"/>
                </a:solidFill>
                <a:latin typeface="Arial MT"/>
                <a:cs typeface="Arial MT"/>
              </a:rPr>
              <a:t>connections</a:t>
            </a:r>
            <a:r>
              <a:rPr sz="784" spc="153" dirty="0">
                <a:solidFill>
                  <a:srgbClr val="AF6060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891616"/>
                </a:solidFill>
                <a:latin typeface="Arial MT"/>
                <a:cs typeface="Arial MT"/>
              </a:rPr>
              <a:t>brings</a:t>
            </a:r>
            <a:r>
              <a:rPr sz="784" spc="184" dirty="0">
                <a:solidFill>
                  <a:srgbClr val="891616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973131"/>
                </a:solidFill>
                <a:latin typeface="Arial MT"/>
                <a:cs typeface="Arial MT"/>
              </a:rPr>
              <a:t>in</a:t>
            </a:r>
            <a:r>
              <a:rPr sz="784" spc="119" dirty="0">
                <a:solidFill>
                  <a:srgbClr val="973131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AF6060"/>
                </a:solidFill>
                <a:latin typeface="Arial MT"/>
                <a:cs typeface="Arial MT"/>
              </a:rPr>
              <a:t>activations</a:t>
            </a:r>
            <a:r>
              <a:rPr sz="784" spc="259" dirty="0">
                <a:solidFill>
                  <a:srgbClr val="AF606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952D2D"/>
                </a:solidFill>
                <a:latin typeface="Arial MT"/>
                <a:cs typeface="Arial MT"/>
              </a:rPr>
              <a:t>from</a:t>
            </a:r>
            <a:r>
              <a:rPr sz="784" spc="222" dirty="0">
                <a:solidFill>
                  <a:srgbClr val="952D2D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B56B6B"/>
                </a:solidFill>
                <a:latin typeface="Arial MT"/>
                <a:cs typeface="Arial MT"/>
              </a:rPr>
              <a:t>other</a:t>
            </a:r>
            <a:r>
              <a:rPr sz="784" spc="143" dirty="0">
                <a:solidFill>
                  <a:srgbClr val="B56B6B"/>
                </a:solidFill>
                <a:latin typeface="Arial MT"/>
                <a:cs typeface="Arial MT"/>
              </a:rPr>
              <a:t> </a:t>
            </a:r>
            <a:r>
              <a:rPr sz="784" spc="-7" dirty="0">
                <a:solidFill>
                  <a:srgbClr val="A04242"/>
                </a:solidFill>
                <a:latin typeface="Arial MT"/>
                <a:cs typeface="Arial MT"/>
              </a:rPr>
              <a:t>neurons.</a:t>
            </a:r>
            <a:endParaRPr sz="784">
              <a:latin typeface="Arial MT"/>
              <a:cs typeface="Arial MT"/>
            </a:endParaRPr>
          </a:p>
          <a:p>
            <a:pPr marL="389649" indent="-125553">
              <a:spcBef>
                <a:spcPts val="876"/>
              </a:spcBef>
              <a:buClr>
                <a:srgbClr val="800000"/>
              </a:buClr>
              <a:buChar char="•"/>
              <a:tabLst>
                <a:tab pos="389649" algn="l"/>
                <a:tab pos="1918803" algn="l"/>
              </a:tabLst>
            </a:pPr>
            <a:r>
              <a:rPr sz="750" dirty="0">
                <a:solidFill>
                  <a:srgbClr val="B87272"/>
                </a:solidFill>
                <a:latin typeface="Arial MT"/>
                <a:cs typeface="Arial MT"/>
              </a:rPr>
              <a:t>A</a:t>
            </a:r>
            <a:r>
              <a:rPr sz="750" spc="106" dirty="0">
                <a:solidFill>
                  <a:srgbClr val="B87272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A04242"/>
                </a:solidFill>
                <a:latin typeface="Arial MT"/>
                <a:cs typeface="Arial MT"/>
              </a:rPr>
              <a:t>p</a:t>
            </a:r>
            <a:r>
              <a:rPr sz="750" spc="-130" dirty="0">
                <a:solidFill>
                  <a:srgbClr val="A04242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800000"/>
                </a:solidFill>
                <a:latin typeface="Arial MT"/>
                <a:cs typeface="Arial MT"/>
              </a:rPr>
              <a:t>rocessing</a:t>
            </a:r>
            <a:r>
              <a:rPr sz="750" spc="136" dirty="0">
                <a:solidFill>
                  <a:srgbClr val="800000"/>
                </a:solidFill>
                <a:latin typeface="Arial MT"/>
                <a:cs typeface="Arial MT"/>
              </a:rPr>
              <a:t>  </a:t>
            </a:r>
            <a:r>
              <a:rPr sz="750" spc="48" dirty="0">
                <a:solidFill>
                  <a:srgbClr val="A04141"/>
                </a:solidFill>
                <a:latin typeface="Arial MT"/>
                <a:cs typeface="Arial MT"/>
              </a:rPr>
              <a:t>unit</a:t>
            </a:r>
            <a:r>
              <a:rPr sz="750" spc="126" dirty="0">
                <a:solidFill>
                  <a:srgbClr val="A04141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7E0000"/>
                </a:solidFill>
                <a:latin typeface="Arial MT"/>
                <a:cs typeface="Arial MT"/>
              </a:rPr>
              <a:t>sum</a:t>
            </a:r>
            <a:r>
              <a:rPr sz="750" spc="-99" dirty="0">
                <a:solidFill>
                  <a:srgbClr val="7E000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7E0000"/>
                </a:solidFill>
                <a:latin typeface="Arial MT"/>
                <a:cs typeface="Arial MT"/>
              </a:rPr>
              <a:t>s</a:t>
            </a:r>
            <a:r>
              <a:rPr sz="750" spc="112" dirty="0">
                <a:solidFill>
                  <a:srgbClr val="7E0000"/>
                </a:solidFill>
                <a:latin typeface="Arial MT"/>
                <a:cs typeface="Arial MT"/>
              </a:rPr>
              <a:t>  </a:t>
            </a:r>
            <a:r>
              <a:rPr sz="750" spc="-17" dirty="0">
                <a:solidFill>
                  <a:srgbClr val="A54D4D"/>
                </a:solidFill>
                <a:latin typeface="Arial MT"/>
                <a:cs typeface="Arial MT"/>
              </a:rPr>
              <a:t>the</a:t>
            </a:r>
            <a:r>
              <a:rPr sz="750" dirty="0">
                <a:solidFill>
                  <a:srgbClr val="A54D4D"/>
                </a:solidFill>
                <a:latin typeface="Arial MT"/>
                <a:cs typeface="Arial MT"/>
              </a:rPr>
              <a:t>	</a:t>
            </a:r>
            <a:r>
              <a:rPr sz="750" spc="34" dirty="0">
                <a:solidFill>
                  <a:srgbClr val="850E0E"/>
                </a:solidFill>
                <a:latin typeface="Arial MT"/>
                <a:cs typeface="Arial MT"/>
              </a:rPr>
              <a:t>in</a:t>
            </a:r>
            <a:r>
              <a:rPr sz="750" spc="34" dirty="0">
                <a:solidFill>
                  <a:srgbClr val="BA7575"/>
                </a:solidFill>
                <a:latin typeface="Arial MT"/>
                <a:cs typeface="Arial MT"/>
              </a:rPr>
              <a:t>puts,</a:t>
            </a:r>
            <a:r>
              <a:rPr sz="750" spc="126" dirty="0">
                <a:solidFill>
                  <a:srgbClr val="BA7575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800000"/>
                </a:solidFill>
                <a:latin typeface="Arial MT"/>
                <a:cs typeface="Arial MT"/>
              </a:rPr>
              <a:t>and</a:t>
            </a:r>
            <a:r>
              <a:rPr sz="750" spc="106" dirty="0">
                <a:solidFill>
                  <a:srgbClr val="800000"/>
                </a:solidFill>
                <a:latin typeface="Arial MT"/>
                <a:cs typeface="Arial MT"/>
              </a:rPr>
              <a:t>  </a:t>
            </a:r>
            <a:r>
              <a:rPr sz="750" spc="41" dirty="0">
                <a:solidFill>
                  <a:srgbClr val="B36969"/>
                </a:solidFill>
                <a:latin typeface="Arial MT"/>
                <a:cs typeface="Arial MT"/>
              </a:rPr>
              <a:t>then</a:t>
            </a:r>
            <a:r>
              <a:rPr sz="750" spc="126" dirty="0">
                <a:solidFill>
                  <a:srgbClr val="B36969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A34949"/>
                </a:solidFill>
                <a:latin typeface="Arial MT"/>
                <a:cs typeface="Arial MT"/>
              </a:rPr>
              <a:t>applies</a:t>
            </a:r>
            <a:r>
              <a:rPr sz="750" spc="156" dirty="0">
                <a:solidFill>
                  <a:srgbClr val="A34949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BA7575"/>
                </a:solidFill>
                <a:latin typeface="Arial MT"/>
                <a:cs typeface="Arial MT"/>
              </a:rPr>
              <a:t>a</a:t>
            </a:r>
            <a:r>
              <a:rPr sz="750" spc="133" dirty="0">
                <a:solidFill>
                  <a:srgbClr val="BA7575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AF6262"/>
                </a:solidFill>
                <a:latin typeface="Arial MT"/>
                <a:cs typeface="Arial MT"/>
              </a:rPr>
              <a:t>non</a:t>
            </a:r>
            <a:r>
              <a:rPr sz="750" spc="-109" dirty="0">
                <a:solidFill>
                  <a:srgbClr val="AF6262"/>
                </a:solidFill>
                <a:latin typeface="Arial MT"/>
                <a:cs typeface="Arial MT"/>
              </a:rPr>
              <a:t> </a:t>
            </a:r>
            <a:r>
              <a:rPr sz="750" spc="-17" dirty="0">
                <a:solidFill>
                  <a:srgbClr val="800000"/>
                </a:solidFill>
                <a:latin typeface="Arial MT"/>
                <a:cs typeface="Arial MT"/>
              </a:rPr>
              <a:t>-</a:t>
            </a:r>
            <a:r>
              <a:rPr sz="750" spc="-126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750" spc="-7" dirty="0">
                <a:solidFill>
                  <a:srgbClr val="850E0E"/>
                </a:solidFill>
                <a:latin typeface="Arial MT"/>
                <a:cs typeface="Arial MT"/>
              </a:rPr>
              <a:t>linear</a:t>
            </a:r>
            <a:endParaRPr sz="750">
              <a:latin typeface="Arial MT"/>
              <a:cs typeface="Arial MT"/>
            </a:endParaRPr>
          </a:p>
          <a:p>
            <a:pPr marL="392246">
              <a:spcBef>
                <a:spcPts val="457"/>
              </a:spcBef>
            </a:pPr>
            <a:r>
              <a:rPr sz="784" dirty="0">
                <a:solidFill>
                  <a:srgbClr val="B16464"/>
                </a:solidFill>
                <a:latin typeface="Arial MT"/>
                <a:cs typeface="Arial MT"/>
              </a:rPr>
              <a:t>activation</a:t>
            </a:r>
            <a:r>
              <a:rPr sz="784" spc="198" dirty="0">
                <a:solidFill>
                  <a:srgbClr val="B16464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800101"/>
                </a:solidFill>
                <a:latin typeface="Arial MT"/>
                <a:cs typeface="Arial MT"/>
              </a:rPr>
              <a:t>function</a:t>
            </a:r>
            <a:r>
              <a:rPr sz="784" spc="143" dirty="0">
                <a:solidFill>
                  <a:srgbClr val="800101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A14444"/>
                </a:solidFill>
                <a:latin typeface="Arial MT"/>
                <a:cs typeface="Arial MT"/>
              </a:rPr>
              <a:t>(i,</a:t>
            </a:r>
            <a:r>
              <a:rPr sz="784" spc="-65" dirty="0">
                <a:solidFill>
                  <a:srgbClr val="A14444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902121"/>
                </a:solidFill>
                <a:latin typeface="Arial MT"/>
                <a:cs typeface="Arial MT"/>
              </a:rPr>
              <a:t>e.</a:t>
            </a:r>
            <a:r>
              <a:rPr sz="784" spc="156" dirty="0">
                <a:solidFill>
                  <a:srgbClr val="902121"/>
                </a:solidFill>
                <a:latin typeface="Arial MT"/>
                <a:cs typeface="Arial MT"/>
              </a:rPr>
              <a:t> </a:t>
            </a:r>
            <a:r>
              <a:rPr sz="784" spc="-7" dirty="0">
                <a:solidFill>
                  <a:srgbClr val="AC5B5B"/>
                </a:solidFill>
                <a:latin typeface="Arial MT"/>
                <a:cs typeface="Arial MT"/>
              </a:rPr>
              <a:t>squ</a:t>
            </a:r>
            <a:r>
              <a:rPr sz="784" spc="-112" dirty="0">
                <a:solidFill>
                  <a:srgbClr val="AC5B5B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B87070"/>
                </a:solidFill>
                <a:latin typeface="Arial MT"/>
                <a:cs typeface="Arial MT"/>
              </a:rPr>
              <a:t>ashi</a:t>
            </a:r>
            <a:r>
              <a:rPr sz="784" dirty="0">
                <a:solidFill>
                  <a:srgbClr val="9A3636"/>
                </a:solidFill>
                <a:latin typeface="Arial MT"/>
                <a:cs typeface="Arial MT"/>
              </a:rPr>
              <a:t>ng</a:t>
            </a:r>
            <a:r>
              <a:rPr sz="784" spc="95" dirty="0">
                <a:solidFill>
                  <a:srgbClr val="9A3636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A14444"/>
                </a:solidFill>
                <a:latin typeface="Arial MT"/>
                <a:cs typeface="Arial MT"/>
              </a:rPr>
              <a:t>/</a:t>
            </a:r>
            <a:r>
              <a:rPr sz="784" spc="279" dirty="0">
                <a:solidFill>
                  <a:srgbClr val="A14444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800000"/>
                </a:solidFill>
                <a:latin typeface="Arial MT"/>
                <a:cs typeface="Arial MT"/>
              </a:rPr>
              <a:t>transi'er</a:t>
            </a:r>
            <a:r>
              <a:rPr sz="784" spc="164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973131"/>
                </a:solidFill>
                <a:latin typeface="Arial MT"/>
                <a:cs typeface="Arial MT"/>
              </a:rPr>
              <a:t>/</a:t>
            </a:r>
            <a:r>
              <a:rPr sz="784" spc="273" dirty="0">
                <a:solidFill>
                  <a:srgbClr val="973131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9C3A3A"/>
                </a:solidFill>
                <a:latin typeface="Arial MT"/>
                <a:cs typeface="Arial MT"/>
              </a:rPr>
              <a:t>threshold</a:t>
            </a:r>
            <a:r>
              <a:rPr sz="784" spc="273" dirty="0">
                <a:solidFill>
                  <a:srgbClr val="9C3A3A"/>
                </a:solidFill>
                <a:latin typeface="Arial MT"/>
                <a:cs typeface="Arial MT"/>
              </a:rPr>
              <a:t> </a:t>
            </a:r>
            <a:r>
              <a:rPr sz="784" spc="-7" dirty="0">
                <a:solidFill>
                  <a:srgbClr val="9C3A3A"/>
                </a:solidFill>
                <a:latin typeface="Arial MT"/>
                <a:cs typeface="Arial MT"/>
              </a:rPr>
              <a:t>function</a:t>
            </a:r>
            <a:r>
              <a:rPr sz="784" spc="-7" dirty="0">
                <a:solidFill>
                  <a:srgbClr val="AF6060"/>
                </a:solidFill>
                <a:latin typeface="Arial MT"/>
                <a:cs typeface="Arial MT"/>
              </a:rPr>
              <a:t>)</a:t>
            </a:r>
            <a:r>
              <a:rPr sz="784" spc="-7" dirty="0">
                <a:solidFill>
                  <a:srgbClr val="B16666"/>
                </a:solidFill>
                <a:latin typeface="Arial MT"/>
                <a:cs typeface="Arial MT"/>
              </a:rPr>
              <a:t>.</a:t>
            </a:r>
            <a:endParaRPr sz="784">
              <a:latin typeface="Arial MT"/>
              <a:cs typeface="Arial MT"/>
            </a:endParaRPr>
          </a:p>
          <a:p>
            <a:pPr marL="8659" marR="983214" indent="387484">
              <a:lnSpc>
                <a:spcPct val="110400"/>
              </a:lnSpc>
              <a:spcBef>
                <a:spcPts val="832"/>
              </a:spcBef>
              <a:buClr>
                <a:srgbClr val="800000"/>
              </a:buClr>
              <a:buChar char="•"/>
              <a:tabLst>
                <a:tab pos="396143" algn="l"/>
              </a:tabLst>
            </a:pPr>
            <a:r>
              <a:rPr sz="852" spc="-41" dirty="0">
                <a:solidFill>
                  <a:srgbClr val="A85050"/>
                </a:solidFill>
                <a:latin typeface="Arial MT"/>
                <a:cs typeface="Arial MT"/>
              </a:rPr>
              <a:t>An</a:t>
            </a:r>
            <a:r>
              <a:rPr sz="852" spc="55" dirty="0">
                <a:solidFill>
                  <a:srgbClr val="A85050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BA7777"/>
                </a:solidFill>
                <a:latin typeface="Arial MT"/>
                <a:cs typeface="Arial MT"/>
              </a:rPr>
              <a:t>output</a:t>
            </a:r>
            <a:r>
              <a:rPr sz="852" spc="37" dirty="0">
                <a:solidFill>
                  <a:srgbClr val="BA7777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800000"/>
                </a:solidFill>
                <a:latin typeface="Arial MT"/>
                <a:cs typeface="Arial MT"/>
              </a:rPr>
              <a:t>line</a:t>
            </a:r>
            <a:r>
              <a:rPr sz="852" spc="-14" dirty="0">
                <a:solidFill>
                  <a:srgbClr val="800000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B36969"/>
                </a:solidFill>
                <a:latin typeface="Arial MT"/>
                <a:cs typeface="Arial MT"/>
              </a:rPr>
              <a:t>transmits</a:t>
            </a:r>
            <a:r>
              <a:rPr sz="852" spc="65" dirty="0">
                <a:solidFill>
                  <a:srgbClr val="B36969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7E0000"/>
                </a:solidFill>
                <a:latin typeface="Arial MT"/>
                <a:cs typeface="Arial MT"/>
              </a:rPr>
              <a:t>the</a:t>
            </a:r>
            <a:r>
              <a:rPr sz="852" spc="-3" dirty="0">
                <a:solidFill>
                  <a:srgbClr val="7E0000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BA7575"/>
                </a:solidFill>
                <a:latin typeface="Arial MT"/>
                <a:cs typeface="Arial MT"/>
              </a:rPr>
              <a:t>result</a:t>
            </a:r>
            <a:r>
              <a:rPr sz="852" spc="51" dirty="0">
                <a:solidFill>
                  <a:srgbClr val="BA7575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B36969"/>
                </a:solidFill>
                <a:latin typeface="Arial MT"/>
                <a:cs typeface="Arial MT"/>
              </a:rPr>
              <a:t>to</a:t>
            </a:r>
            <a:r>
              <a:rPr sz="852" spc="10" dirty="0">
                <a:solidFill>
                  <a:srgbClr val="B36969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BA7777"/>
                </a:solidFill>
                <a:latin typeface="Arial MT"/>
                <a:cs typeface="Arial MT"/>
              </a:rPr>
              <a:t>other</a:t>
            </a:r>
            <a:r>
              <a:rPr sz="852" spc="68" dirty="0">
                <a:solidFill>
                  <a:srgbClr val="BA7777"/>
                </a:solidFill>
                <a:latin typeface="Arial MT"/>
                <a:cs typeface="Arial MT"/>
              </a:rPr>
              <a:t> </a:t>
            </a:r>
            <a:r>
              <a:rPr sz="852" spc="-7" dirty="0">
                <a:solidFill>
                  <a:srgbClr val="871111"/>
                </a:solidFill>
                <a:latin typeface="Arial MT"/>
                <a:cs typeface="Arial MT"/>
              </a:rPr>
              <a:t>neurons. </a:t>
            </a:r>
            <a:r>
              <a:rPr sz="852" dirty="0">
                <a:solidFill>
                  <a:srgbClr val="6262AF"/>
                </a:solidFill>
                <a:latin typeface="Arial MT"/>
                <a:cs typeface="Arial MT"/>
              </a:rPr>
              <a:t>n</a:t>
            </a:r>
            <a:r>
              <a:rPr sz="852" spc="24" dirty="0">
                <a:solidFill>
                  <a:srgbClr val="6262AF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0F0F87"/>
                </a:solidFill>
                <a:latin typeface="Arial MT"/>
                <a:cs typeface="Arial MT"/>
              </a:rPr>
              <a:t>otner</a:t>
            </a:r>
            <a:r>
              <a:rPr sz="852" spc="95" dirty="0">
                <a:solidFill>
                  <a:srgbClr val="0F0F87"/>
                </a:solidFill>
                <a:latin typeface="Arial MT"/>
                <a:cs typeface="Arial MT"/>
              </a:rPr>
              <a:t> </a:t>
            </a:r>
            <a:r>
              <a:rPr sz="852" dirty="0">
                <a:solidFill>
                  <a:srgbClr val="1C1C8E"/>
                </a:solidFill>
                <a:latin typeface="Arial MT"/>
                <a:cs typeface="Arial MT"/>
              </a:rPr>
              <a:t>words</a:t>
            </a:r>
            <a:r>
              <a:rPr sz="852" spc="41" dirty="0">
                <a:solidFill>
                  <a:srgbClr val="1C1C8E"/>
                </a:solidFill>
                <a:latin typeface="Arial MT"/>
                <a:cs typeface="Arial MT"/>
              </a:rPr>
              <a:t> </a:t>
            </a:r>
            <a:r>
              <a:rPr sz="852" spc="-34" dirty="0">
                <a:solidFill>
                  <a:srgbClr val="050582"/>
                </a:solidFill>
                <a:latin typeface="Arial MT"/>
                <a:cs typeface="Arial MT"/>
              </a:rPr>
              <a:t>,</a:t>
            </a:r>
            <a:endParaRPr sz="852">
              <a:latin typeface="Arial MT"/>
              <a:cs typeface="Arial MT"/>
            </a:endParaRPr>
          </a:p>
          <a:p>
            <a:pPr marL="110833">
              <a:spcBef>
                <a:spcPts val="453"/>
              </a:spcBef>
            </a:pPr>
            <a:r>
              <a:rPr sz="784" dirty="0">
                <a:solidFill>
                  <a:srgbClr val="7272B8"/>
                </a:solidFill>
                <a:latin typeface="Arial MT"/>
                <a:cs typeface="Arial MT"/>
              </a:rPr>
              <a:t>The</a:t>
            </a:r>
            <a:r>
              <a:rPr sz="784" spc="130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784" spc="34" dirty="0">
                <a:solidFill>
                  <a:srgbClr val="000080"/>
                </a:solidFill>
                <a:latin typeface="Arial MT"/>
                <a:cs typeface="Arial MT"/>
              </a:rPr>
              <a:t>in</a:t>
            </a:r>
            <a:r>
              <a:rPr sz="784" spc="34" dirty="0">
                <a:solidFill>
                  <a:srgbClr val="4848A3"/>
                </a:solidFill>
                <a:latin typeface="Arial MT"/>
                <a:cs typeface="Arial MT"/>
              </a:rPr>
              <a:t>put</a:t>
            </a:r>
            <a:r>
              <a:rPr sz="784" spc="184" dirty="0">
                <a:solidFill>
                  <a:srgbClr val="4848A3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00007E"/>
                </a:solidFill>
                <a:latin typeface="Arial MT"/>
                <a:cs typeface="Arial MT"/>
              </a:rPr>
              <a:t>to</a:t>
            </a:r>
            <a:r>
              <a:rPr sz="784" spc="153" dirty="0">
                <a:solidFill>
                  <a:srgbClr val="00007E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6D6DB5"/>
                </a:solidFill>
                <a:latin typeface="Arial MT"/>
                <a:cs typeface="Arial MT"/>
              </a:rPr>
              <a:t>a</a:t>
            </a:r>
            <a:r>
              <a:rPr sz="784" spc="184" dirty="0">
                <a:solidFill>
                  <a:srgbClr val="6D6DB5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7474B8"/>
                </a:solidFill>
                <a:latin typeface="Arial MT"/>
                <a:cs typeface="Arial MT"/>
              </a:rPr>
              <a:t>neuron</a:t>
            </a:r>
            <a:r>
              <a:rPr sz="784" spc="133" dirty="0">
                <a:solidFill>
                  <a:srgbClr val="7474B8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4141A0"/>
                </a:solidFill>
                <a:latin typeface="Arial MT"/>
                <a:cs typeface="Arial MT"/>
              </a:rPr>
              <a:t>arrives</a:t>
            </a:r>
            <a:r>
              <a:rPr sz="784" spc="228" dirty="0">
                <a:solidFill>
                  <a:srgbClr val="4141A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000080"/>
                </a:solidFill>
                <a:latin typeface="Arial MT"/>
                <a:cs typeface="Arial MT"/>
              </a:rPr>
              <a:t>in</a:t>
            </a:r>
            <a:r>
              <a:rPr sz="784" spc="130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00007E"/>
                </a:solidFill>
                <a:latin typeface="Arial MT"/>
                <a:cs typeface="Arial MT"/>
              </a:rPr>
              <a:t>the</a:t>
            </a:r>
            <a:r>
              <a:rPr sz="784" spc="208" dirty="0">
                <a:solidFill>
                  <a:srgbClr val="00007E"/>
                </a:solidFill>
                <a:latin typeface="Arial MT"/>
                <a:cs typeface="Arial MT"/>
              </a:rPr>
              <a:t> </a:t>
            </a:r>
            <a:r>
              <a:rPr sz="784" spc="34" dirty="0">
                <a:solidFill>
                  <a:srgbClr val="2D2D95"/>
                </a:solidFill>
                <a:latin typeface="Arial MT"/>
                <a:cs typeface="Arial MT"/>
              </a:rPr>
              <a:t>form</a:t>
            </a:r>
            <a:r>
              <a:rPr sz="784" spc="139" dirty="0">
                <a:solidFill>
                  <a:srgbClr val="2D2D95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3D3D9E"/>
                </a:solidFill>
                <a:latin typeface="Arial MT"/>
                <a:cs typeface="Arial MT"/>
              </a:rPr>
              <a:t>of</a:t>
            </a:r>
            <a:r>
              <a:rPr sz="784" spc="156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784" spc="-7" dirty="0">
                <a:solidFill>
                  <a:srgbClr val="5959AC"/>
                </a:solidFill>
                <a:latin typeface="Arial MT"/>
                <a:cs typeface="Arial MT"/>
              </a:rPr>
              <a:t>signals.</a:t>
            </a:r>
            <a:endParaRPr sz="784">
              <a:latin typeface="Arial MT"/>
              <a:cs typeface="Arial MT"/>
            </a:endParaRPr>
          </a:p>
          <a:p>
            <a:pPr marL="110833">
              <a:spcBef>
                <a:spcPts val="430"/>
              </a:spcBef>
            </a:pPr>
            <a:r>
              <a:rPr sz="818" dirty="0">
                <a:solidFill>
                  <a:srgbClr val="313197"/>
                </a:solidFill>
                <a:latin typeface="Arial MT"/>
                <a:cs typeface="Arial MT"/>
              </a:rPr>
              <a:t>The</a:t>
            </a:r>
            <a:r>
              <a:rPr sz="818" spc="89" dirty="0">
                <a:solidFill>
                  <a:srgbClr val="313197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8585C1"/>
                </a:solidFill>
                <a:latin typeface="Arial MT"/>
                <a:cs typeface="Arial MT"/>
              </a:rPr>
              <a:t>signals</a:t>
            </a:r>
            <a:r>
              <a:rPr sz="818" spc="95" dirty="0">
                <a:solidFill>
                  <a:srgbClr val="8585C1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262691"/>
                </a:solidFill>
                <a:latin typeface="Arial MT"/>
                <a:cs typeface="Arial MT"/>
              </a:rPr>
              <a:t>build</a:t>
            </a:r>
            <a:r>
              <a:rPr sz="818" spc="143" dirty="0">
                <a:solidFill>
                  <a:srgbClr val="262691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3D3D9E"/>
                </a:solidFill>
                <a:latin typeface="Arial MT"/>
                <a:cs typeface="Arial MT"/>
              </a:rPr>
              <a:t>up</a:t>
            </a:r>
            <a:r>
              <a:rPr sz="818" spc="92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7272B8"/>
                </a:solidFill>
                <a:latin typeface="Arial MT"/>
                <a:cs typeface="Arial MT"/>
              </a:rPr>
              <a:t>in</a:t>
            </a:r>
            <a:r>
              <a:rPr sz="818" spc="82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5E5EAF"/>
                </a:solidFill>
                <a:latin typeface="Arial MT"/>
                <a:cs typeface="Arial MT"/>
              </a:rPr>
              <a:t>the</a:t>
            </a:r>
            <a:r>
              <a:rPr sz="818" spc="126" dirty="0">
                <a:solidFill>
                  <a:srgbClr val="5E5EAF"/>
                </a:solidFill>
                <a:latin typeface="Arial MT"/>
                <a:cs typeface="Arial MT"/>
              </a:rPr>
              <a:t> </a:t>
            </a:r>
            <a:r>
              <a:rPr sz="818" spc="-7" dirty="0">
                <a:solidFill>
                  <a:srgbClr val="18188C"/>
                </a:solidFill>
                <a:latin typeface="Arial MT"/>
                <a:cs typeface="Arial MT"/>
              </a:rPr>
              <a:t>cell.</a:t>
            </a:r>
            <a:endParaRPr sz="818">
              <a:latin typeface="Arial MT"/>
              <a:cs typeface="Arial MT"/>
            </a:endParaRPr>
          </a:p>
          <a:p>
            <a:pPr marL="111266">
              <a:spcBef>
                <a:spcPts val="430"/>
              </a:spcBef>
            </a:pPr>
            <a:r>
              <a:rPr sz="784" dirty="0">
                <a:solidFill>
                  <a:srgbClr val="4646A1"/>
                </a:solidFill>
                <a:latin typeface="Arial MT"/>
                <a:cs typeface="Arial MT"/>
              </a:rPr>
              <a:t>Finally</a:t>
            </a:r>
            <a:r>
              <a:rPr sz="784" spc="153" dirty="0">
                <a:solidFill>
                  <a:srgbClr val="4646A1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0C0C85"/>
                </a:solidFill>
                <a:latin typeface="Arial MT"/>
                <a:cs typeface="Arial MT"/>
              </a:rPr>
              <a:t>the</a:t>
            </a:r>
            <a:r>
              <a:rPr sz="784" spc="160" dirty="0">
                <a:solidFill>
                  <a:srgbClr val="0C0C85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7070B8"/>
                </a:solidFill>
                <a:latin typeface="Arial MT"/>
                <a:cs typeface="Arial MT"/>
              </a:rPr>
              <a:t>cell</a:t>
            </a:r>
            <a:r>
              <a:rPr sz="784" spc="136" dirty="0">
                <a:solidFill>
                  <a:srgbClr val="7070B8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000080"/>
                </a:solidFill>
                <a:latin typeface="Arial MT"/>
                <a:cs typeface="Arial MT"/>
              </a:rPr>
              <a:t>discharges</a:t>
            </a:r>
            <a:r>
              <a:rPr sz="784" spc="208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36369A"/>
                </a:solidFill>
                <a:latin typeface="Arial MT"/>
                <a:cs typeface="Arial MT"/>
              </a:rPr>
              <a:t>(cell</a:t>
            </a:r>
            <a:r>
              <a:rPr sz="784" spc="143" dirty="0">
                <a:solidFill>
                  <a:srgbClr val="36369A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8282C1"/>
                </a:solidFill>
                <a:latin typeface="Arial MT"/>
                <a:cs typeface="Arial MT"/>
              </a:rPr>
              <a:t>fires)</a:t>
            </a:r>
            <a:r>
              <a:rPr sz="784" spc="139" dirty="0">
                <a:solidFill>
                  <a:srgbClr val="8282C1"/>
                </a:solidFill>
                <a:latin typeface="Arial MT"/>
                <a:cs typeface="Arial MT"/>
              </a:rPr>
              <a:t>  </a:t>
            </a:r>
            <a:r>
              <a:rPr sz="784" spc="37" dirty="0">
                <a:solidFill>
                  <a:srgbClr val="0C0C85"/>
                </a:solidFill>
                <a:latin typeface="Arial MT"/>
                <a:cs typeface="Arial MT"/>
              </a:rPr>
              <a:t>throug</a:t>
            </a:r>
            <a:r>
              <a:rPr sz="784" spc="-130" dirty="0">
                <a:solidFill>
                  <a:srgbClr val="0C0C85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8989C3"/>
                </a:solidFill>
                <a:latin typeface="Arial MT"/>
                <a:cs typeface="Arial MT"/>
              </a:rPr>
              <a:t>h</a:t>
            </a:r>
            <a:r>
              <a:rPr sz="784" spc="109" dirty="0">
                <a:solidFill>
                  <a:srgbClr val="8989C3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7C7CBD"/>
                </a:solidFill>
                <a:latin typeface="Arial MT"/>
                <a:cs typeface="Arial MT"/>
              </a:rPr>
              <a:t>the</a:t>
            </a:r>
            <a:r>
              <a:rPr sz="784" spc="136" dirty="0">
                <a:solidFill>
                  <a:srgbClr val="7C7CBD"/>
                </a:solidFill>
                <a:latin typeface="Arial MT"/>
                <a:cs typeface="Arial MT"/>
              </a:rPr>
              <a:t>  </a:t>
            </a:r>
            <a:r>
              <a:rPr sz="784" spc="34" dirty="0">
                <a:solidFill>
                  <a:srgbClr val="4949A3"/>
                </a:solidFill>
                <a:latin typeface="Arial MT"/>
                <a:cs typeface="Arial MT"/>
              </a:rPr>
              <a:t>output</a:t>
            </a:r>
            <a:r>
              <a:rPr sz="784" spc="232" dirty="0">
                <a:solidFill>
                  <a:srgbClr val="4949A3"/>
                </a:solidFill>
                <a:latin typeface="Arial MT"/>
                <a:cs typeface="Arial MT"/>
              </a:rPr>
              <a:t> </a:t>
            </a:r>
            <a:r>
              <a:rPr sz="784" spc="-34" dirty="0">
                <a:solidFill>
                  <a:srgbClr val="7070B6"/>
                </a:solidFill>
                <a:latin typeface="Arial MT"/>
                <a:cs typeface="Arial MT"/>
              </a:rPr>
              <a:t>.</a:t>
            </a:r>
            <a:endParaRPr sz="784">
              <a:latin typeface="Arial MT"/>
              <a:cs typeface="Arial MT"/>
            </a:endParaRPr>
          </a:p>
          <a:p>
            <a:pPr marL="110833">
              <a:spcBef>
                <a:spcPts val="464"/>
              </a:spcBef>
            </a:pPr>
            <a:r>
              <a:rPr sz="818" dirty="0">
                <a:solidFill>
                  <a:srgbClr val="6666B1"/>
                </a:solidFill>
                <a:latin typeface="Arial MT"/>
                <a:cs typeface="Arial MT"/>
              </a:rPr>
              <a:t>The</a:t>
            </a:r>
            <a:r>
              <a:rPr sz="818" spc="89" dirty="0">
                <a:solidFill>
                  <a:srgbClr val="6666B1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7272B8"/>
                </a:solidFill>
                <a:latin typeface="Arial MT"/>
                <a:cs typeface="Arial MT"/>
              </a:rPr>
              <a:t>cell</a:t>
            </a:r>
            <a:r>
              <a:rPr sz="818" spc="55" dirty="0">
                <a:solidFill>
                  <a:srgbClr val="7272B8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4D4DA5"/>
                </a:solidFill>
                <a:latin typeface="Arial MT"/>
                <a:cs typeface="Arial MT"/>
              </a:rPr>
              <a:t>can</a:t>
            </a:r>
            <a:r>
              <a:rPr sz="818" spc="72" dirty="0">
                <a:solidFill>
                  <a:srgbClr val="4D4DA5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7777BA"/>
                </a:solidFill>
                <a:latin typeface="Arial MT"/>
                <a:cs typeface="Arial MT"/>
              </a:rPr>
              <a:t>start</a:t>
            </a:r>
            <a:r>
              <a:rPr sz="818" spc="95" dirty="0">
                <a:solidFill>
                  <a:srgbClr val="7777BA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5D5DAE"/>
                </a:solidFill>
                <a:latin typeface="Arial MT"/>
                <a:cs typeface="Arial MT"/>
              </a:rPr>
              <a:t>building</a:t>
            </a:r>
            <a:r>
              <a:rPr sz="818" spc="99" dirty="0">
                <a:solidFill>
                  <a:srgbClr val="5D5DAE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4949A3"/>
                </a:solidFill>
                <a:latin typeface="Arial MT"/>
                <a:cs typeface="Arial MT"/>
              </a:rPr>
              <a:t>up</a:t>
            </a:r>
            <a:r>
              <a:rPr sz="818" spc="75" dirty="0">
                <a:solidFill>
                  <a:srgbClr val="4949A3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7777BA"/>
                </a:solidFill>
                <a:latin typeface="Arial MT"/>
                <a:cs typeface="Arial MT"/>
              </a:rPr>
              <a:t>signals</a:t>
            </a:r>
            <a:r>
              <a:rPr sz="818" spc="119" dirty="0">
                <a:solidFill>
                  <a:srgbClr val="7777BA"/>
                </a:solidFill>
                <a:latin typeface="Arial MT"/>
                <a:cs typeface="Arial MT"/>
              </a:rPr>
              <a:t>  </a:t>
            </a:r>
            <a:r>
              <a:rPr sz="818" spc="-7" dirty="0">
                <a:solidFill>
                  <a:srgbClr val="7070B8"/>
                </a:solidFill>
                <a:latin typeface="Arial MT"/>
                <a:cs typeface="Arial MT"/>
              </a:rPr>
              <a:t>again.</a:t>
            </a:r>
            <a:endParaRPr sz="818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70420" y="739625"/>
            <a:ext cx="431656" cy="336406"/>
          </a:xfrm>
          <a:custGeom>
            <a:avLst/>
            <a:gdLst/>
            <a:ahLst/>
            <a:cxnLst/>
            <a:rect l="l" t="t" r="r" b="b"/>
            <a:pathLst>
              <a:path w="633094" h="493394">
                <a:moveTo>
                  <a:pt x="0" y="74660"/>
                </a:moveTo>
                <a:lnTo>
                  <a:pt x="741" y="77130"/>
                </a:lnTo>
                <a:lnTo>
                  <a:pt x="2225" y="81008"/>
                </a:lnTo>
                <a:lnTo>
                  <a:pt x="4445" y="89480"/>
                </a:lnTo>
                <a:lnTo>
                  <a:pt x="15884" y="136914"/>
                </a:lnTo>
                <a:lnTo>
                  <a:pt x="21418" y="162542"/>
                </a:lnTo>
                <a:lnTo>
                  <a:pt x="24388" y="176353"/>
                </a:lnTo>
                <a:lnTo>
                  <a:pt x="27573" y="190926"/>
                </a:lnTo>
                <a:lnTo>
                  <a:pt x="30946" y="206294"/>
                </a:lnTo>
                <a:lnTo>
                  <a:pt x="34351" y="222065"/>
                </a:lnTo>
                <a:lnTo>
                  <a:pt x="43908" y="269825"/>
                </a:lnTo>
                <a:lnTo>
                  <a:pt x="52326" y="317092"/>
                </a:lnTo>
                <a:lnTo>
                  <a:pt x="59156" y="361605"/>
                </a:lnTo>
                <a:lnTo>
                  <a:pt x="64297" y="400796"/>
                </a:lnTo>
                <a:lnTo>
                  <a:pt x="68735" y="442985"/>
                </a:lnTo>
                <a:lnTo>
                  <a:pt x="69629" y="451615"/>
                </a:lnTo>
                <a:lnTo>
                  <a:pt x="78718" y="491115"/>
                </a:lnTo>
                <a:lnTo>
                  <a:pt x="80855" y="493155"/>
                </a:lnTo>
                <a:lnTo>
                  <a:pt x="82360" y="492788"/>
                </a:lnTo>
                <a:lnTo>
                  <a:pt x="85926" y="490481"/>
                </a:lnTo>
                <a:lnTo>
                  <a:pt x="89492" y="488174"/>
                </a:lnTo>
                <a:lnTo>
                  <a:pt x="93724" y="483831"/>
                </a:lnTo>
                <a:lnTo>
                  <a:pt x="100116" y="477273"/>
                </a:lnTo>
                <a:lnTo>
                  <a:pt x="105157" y="471902"/>
                </a:lnTo>
                <a:lnTo>
                  <a:pt x="132013" y="443169"/>
                </a:lnTo>
                <a:lnTo>
                  <a:pt x="161173" y="414073"/>
                </a:lnTo>
                <a:lnTo>
                  <a:pt x="189258" y="386543"/>
                </a:lnTo>
                <a:lnTo>
                  <a:pt x="223357" y="354145"/>
                </a:lnTo>
                <a:lnTo>
                  <a:pt x="263233" y="318052"/>
                </a:lnTo>
                <a:lnTo>
                  <a:pt x="308362" y="278152"/>
                </a:lnTo>
                <a:lnTo>
                  <a:pt x="358470" y="234464"/>
                </a:lnTo>
                <a:lnTo>
                  <a:pt x="412556" y="187777"/>
                </a:lnTo>
                <a:lnTo>
                  <a:pt x="471025" y="137623"/>
                </a:lnTo>
                <a:lnTo>
                  <a:pt x="500831" y="112157"/>
                </a:lnTo>
                <a:lnTo>
                  <a:pt x="558573" y="62929"/>
                </a:lnTo>
                <a:lnTo>
                  <a:pt x="588321" y="37647"/>
                </a:lnTo>
                <a:lnTo>
                  <a:pt x="614419" y="15489"/>
                </a:lnTo>
                <a:lnTo>
                  <a:pt x="632659" y="0"/>
                </a:lnTo>
              </a:path>
            </a:pathLst>
          </a:custGeom>
          <a:ln w="19050">
            <a:solidFill>
              <a:srgbClr val="004DE6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15D1435-2A6C-45AD-9B0E-550833CC8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17846634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60771" y="1357496"/>
            <a:ext cx="3712728" cy="188060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75845" y="623455"/>
            <a:ext cx="758318" cy="303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50575" y="640409"/>
            <a:ext cx="3760643" cy="538586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103906">
              <a:spcBef>
                <a:spcPts val="82"/>
              </a:spcBef>
            </a:pPr>
            <a:r>
              <a:rPr sz="716" spc="75" dirty="0">
                <a:solidFill>
                  <a:srgbClr val="00037C"/>
                </a:solidFill>
                <a:latin typeface="Arial MT"/>
                <a:cs typeface="Arial MT"/>
              </a:rPr>
              <a:t>assification</a:t>
            </a:r>
            <a:r>
              <a:rPr sz="716" spc="136" dirty="0">
                <a:solidFill>
                  <a:srgbClr val="00037C"/>
                </a:solidFill>
                <a:latin typeface="Arial MT"/>
                <a:cs typeface="Arial MT"/>
              </a:rPr>
              <a:t> </a:t>
            </a:r>
            <a:r>
              <a:rPr sz="716" spc="82" dirty="0">
                <a:solidFill>
                  <a:srgbClr val="000080"/>
                </a:solidFill>
                <a:latin typeface="Arial MT"/>
                <a:cs typeface="Arial MT"/>
              </a:rPr>
              <a:t>of</a:t>
            </a:r>
            <a:r>
              <a:rPr sz="716" spc="112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16" spc="75" dirty="0">
                <a:solidFill>
                  <a:srgbClr val="000080"/>
                </a:solidFill>
                <a:latin typeface="Arial MT"/>
                <a:cs typeface="Arial MT"/>
              </a:rPr>
              <a:t>Learning</a:t>
            </a:r>
            <a:r>
              <a:rPr sz="716" spc="126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16" spc="89" dirty="0">
                <a:solidFill>
                  <a:srgbClr val="000080"/>
                </a:solidFill>
                <a:latin typeface="Arial MT"/>
                <a:cs typeface="Arial MT"/>
              </a:rPr>
              <a:t>Algorithms</a:t>
            </a:r>
            <a:endParaRPr sz="716">
              <a:latin typeface="Arial MT"/>
              <a:cs typeface="Arial MT"/>
            </a:endParaRPr>
          </a:p>
          <a:p>
            <a:pPr>
              <a:spcBef>
                <a:spcPts val="228"/>
              </a:spcBef>
            </a:pPr>
            <a:endParaRPr sz="716">
              <a:latin typeface="Arial MT"/>
              <a:cs typeface="Arial MT"/>
            </a:endParaRPr>
          </a:p>
          <a:p>
            <a:pPr marL="8659">
              <a:tabLst>
                <a:tab pos="966762" algn="l"/>
              </a:tabLst>
            </a:pPr>
            <a:r>
              <a:rPr sz="716" spc="-7" dirty="0">
                <a:solidFill>
                  <a:srgbClr val="7979BC"/>
                </a:solidFill>
                <a:latin typeface="Arial MT"/>
                <a:cs typeface="Arial MT"/>
              </a:rPr>
              <a:t>Fig</a:t>
            </a:r>
            <a:r>
              <a:rPr sz="716" spc="-99" dirty="0">
                <a:solidFill>
                  <a:srgbClr val="7979BC"/>
                </a:solidFill>
                <a:latin typeface="Arial MT"/>
                <a:cs typeface="Arial MT"/>
              </a:rPr>
              <a:t> </a:t>
            </a:r>
            <a:r>
              <a:rPr sz="716" dirty="0">
                <a:solidFill>
                  <a:srgbClr val="000080"/>
                </a:solidFill>
                <a:latin typeface="Arial MT"/>
                <a:cs typeface="Arial MT"/>
              </a:rPr>
              <a:t>.</a:t>
            </a:r>
            <a:r>
              <a:rPr sz="716" spc="235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16" dirty="0">
                <a:solidFill>
                  <a:srgbClr val="070782"/>
                </a:solidFill>
                <a:latin typeface="Arial MT"/>
                <a:cs typeface="Arial MT"/>
              </a:rPr>
              <a:t>below</a:t>
            </a:r>
            <a:r>
              <a:rPr sz="716" spc="232" dirty="0">
                <a:solidFill>
                  <a:srgbClr val="070782"/>
                </a:solidFill>
                <a:latin typeface="Arial MT"/>
                <a:cs typeface="Arial MT"/>
              </a:rPr>
              <a:t> </a:t>
            </a:r>
            <a:r>
              <a:rPr sz="716" spc="24" dirty="0">
                <a:solidFill>
                  <a:srgbClr val="7272B8"/>
                </a:solidFill>
                <a:latin typeface="Arial MT"/>
                <a:cs typeface="Arial MT"/>
              </a:rPr>
              <a:t>indicate</a:t>
            </a:r>
            <a:r>
              <a:rPr sz="716" dirty="0">
                <a:solidFill>
                  <a:srgbClr val="7272B8"/>
                </a:solidFill>
                <a:latin typeface="Arial MT"/>
                <a:cs typeface="Arial MT"/>
              </a:rPr>
              <a:t>	</a:t>
            </a:r>
            <a:r>
              <a:rPr sz="716" dirty="0">
                <a:solidFill>
                  <a:srgbClr val="7C7CBD"/>
                </a:solidFill>
                <a:latin typeface="Arial MT"/>
                <a:cs typeface="Arial MT"/>
              </a:rPr>
              <a:t>the</a:t>
            </a:r>
            <a:r>
              <a:rPr sz="716" spc="239" dirty="0">
                <a:solidFill>
                  <a:srgbClr val="7C7CBD"/>
                </a:solidFill>
                <a:latin typeface="Arial MT"/>
                <a:cs typeface="Arial MT"/>
              </a:rPr>
              <a:t> </a:t>
            </a:r>
            <a:r>
              <a:rPr sz="716" dirty="0">
                <a:solidFill>
                  <a:srgbClr val="2D2D97"/>
                </a:solidFill>
                <a:latin typeface="Arial MT"/>
                <a:cs typeface="Arial MT"/>
              </a:rPr>
              <a:t>hie</a:t>
            </a:r>
            <a:r>
              <a:rPr sz="716" spc="-112" dirty="0">
                <a:solidFill>
                  <a:srgbClr val="2D2D97"/>
                </a:solidFill>
                <a:latin typeface="Arial MT"/>
                <a:cs typeface="Arial MT"/>
              </a:rPr>
              <a:t> </a:t>
            </a:r>
            <a:r>
              <a:rPr sz="716" spc="-7" dirty="0">
                <a:solidFill>
                  <a:srgbClr val="111189"/>
                </a:solidFill>
                <a:latin typeface="Arial MT"/>
                <a:cs typeface="Arial MT"/>
              </a:rPr>
              <a:t>ra</a:t>
            </a:r>
            <a:r>
              <a:rPr sz="716" spc="-109" dirty="0">
                <a:solidFill>
                  <a:srgbClr val="111189"/>
                </a:solidFill>
                <a:latin typeface="Arial MT"/>
                <a:cs typeface="Arial MT"/>
              </a:rPr>
              <a:t> </a:t>
            </a:r>
            <a:r>
              <a:rPr sz="716" dirty="0">
                <a:solidFill>
                  <a:srgbClr val="000080"/>
                </a:solidFill>
                <a:latin typeface="Arial MT"/>
                <a:cs typeface="Arial MT"/>
              </a:rPr>
              <a:t>rchica</a:t>
            </a:r>
            <a:r>
              <a:rPr sz="716" spc="-102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16" dirty="0">
                <a:solidFill>
                  <a:srgbClr val="000080"/>
                </a:solidFill>
                <a:latin typeface="Arial MT"/>
                <a:cs typeface="Arial MT"/>
              </a:rPr>
              <a:t>I</a:t>
            </a:r>
            <a:r>
              <a:rPr sz="716" spc="262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16" spc="37" dirty="0">
                <a:solidFill>
                  <a:srgbClr val="111189"/>
                </a:solidFill>
                <a:latin typeface="Arial MT"/>
                <a:cs typeface="Arial MT"/>
              </a:rPr>
              <a:t>representation</a:t>
            </a:r>
            <a:r>
              <a:rPr sz="716" spc="184" dirty="0">
                <a:solidFill>
                  <a:srgbClr val="111189"/>
                </a:solidFill>
                <a:latin typeface="Arial MT"/>
                <a:cs typeface="Arial MT"/>
              </a:rPr>
              <a:t> </a:t>
            </a:r>
            <a:r>
              <a:rPr sz="716" dirty="0">
                <a:solidFill>
                  <a:srgbClr val="6969B3"/>
                </a:solidFill>
                <a:latin typeface="Arial MT"/>
                <a:cs typeface="Arial MT"/>
              </a:rPr>
              <a:t>of</a:t>
            </a:r>
            <a:r>
              <a:rPr sz="716" spc="205" dirty="0">
                <a:solidFill>
                  <a:srgbClr val="6969B3"/>
                </a:solidFill>
                <a:latin typeface="Arial MT"/>
                <a:cs typeface="Arial MT"/>
              </a:rPr>
              <a:t> </a:t>
            </a:r>
            <a:r>
              <a:rPr sz="716" dirty="0">
                <a:solidFill>
                  <a:srgbClr val="000080"/>
                </a:solidFill>
                <a:latin typeface="Arial MT"/>
                <a:cs typeface="Arial MT"/>
              </a:rPr>
              <a:t>the</a:t>
            </a:r>
            <a:r>
              <a:rPr sz="716" spc="222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16" spc="-24" dirty="0">
                <a:solidFill>
                  <a:srgbClr val="111189"/>
                </a:solidFill>
                <a:latin typeface="Arial MT"/>
                <a:cs typeface="Arial MT"/>
              </a:rPr>
              <a:t>a</a:t>
            </a:r>
            <a:r>
              <a:rPr sz="716" spc="-116" dirty="0">
                <a:solidFill>
                  <a:srgbClr val="111189"/>
                </a:solidFill>
                <a:latin typeface="Arial MT"/>
                <a:cs typeface="Arial MT"/>
              </a:rPr>
              <a:t> </a:t>
            </a:r>
            <a:r>
              <a:rPr sz="716" spc="-7" dirty="0">
                <a:solidFill>
                  <a:srgbClr val="000080"/>
                </a:solidFill>
                <a:latin typeface="Arial MT"/>
                <a:cs typeface="Arial MT"/>
              </a:rPr>
              <a:t>lg</a:t>
            </a:r>
            <a:r>
              <a:rPr sz="716" spc="-109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16" spc="41" dirty="0">
                <a:solidFill>
                  <a:srgbClr val="0A0A85"/>
                </a:solidFill>
                <a:latin typeface="Arial MT"/>
                <a:cs typeface="Arial MT"/>
              </a:rPr>
              <a:t>orithms</a:t>
            </a:r>
            <a:r>
              <a:rPr sz="716" spc="256" dirty="0">
                <a:solidFill>
                  <a:srgbClr val="0A0A85"/>
                </a:solidFill>
                <a:latin typeface="Arial MT"/>
                <a:cs typeface="Arial MT"/>
              </a:rPr>
              <a:t> </a:t>
            </a:r>
            <a:r>
              <a:rPr sz="716" spc="-7" dirty="0">
                <a:solidFill>
                  <a:srgbClr val="7979BC"/>
                </a:solidFill>
                <a:latin typeface="Arial MT"/>
                <a:cs typeface="Arial MT"/>
              </a:rPr>
              <a:t>mentioned</a:t>
            </a:r>
            <a:endParaRPr sz="716">
              <a:latin typeface="Arial MT"/>
              <a:cs typeface="Arial MT"/>
            </a:endParaRPr>
          </a:p>
          <a:p>
            <a:pPr marL="9525">
              <a:spcBef>
                <a:spcPts val="409"/>
              </a:spcBef>
            </a:pPr>
            <a:r>
              <a:rPr sz="784" dirty="0">
                <a:solidFill>
                  <a:srgbClr val="6666B3"/>
                </a:solidFill>
                <a:latin typeface="Arial MT"/>
                <a:cs typeface="Arial MT"/>
              </a:rPr>
              <a:t>in</a:t>
            </a:r>
            <a:r>
              <a:rPr sz="784" spc="37" dirty="0">
                <a:solidFill>
                  <a:srgbClr val="6666B3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6E6EB6"/>
                </a:solidFill>
                <a:latin typeface="Arial MT"/>
                <a:cs typeface="Arial MT"/>
              </a:rPr>
              <a:t>the</a:t>
            </a:r>
            <a:r>
              <a:rPr sz="784" spc="82" dirty="0">
                <a:solidFill>
                  <a:srgbClr val="6E6EB6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3D3D9E"/>
                </a:solidFill>
                <a:latin typeface="Arial MT"/>
                <a:cs typeface="Arial MT"/>
              </a:rPr>
              <a:t>previous</a:t>
            </a:r>
            <a:r>
              <a:rPr sz="784" spc="68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6D6DB5"/>
                </a:solidFill>
                <a:latin typeface="Arial MT"/>
                <a:cs typeface="Arial MT"/>
              </a:rPr>
              <a:t>slide.</a:t>
            </a:r>
            <a:r>
              <a:rPr sz="784" spc="48" dirty="0">
                <a:solidFill>
                  <a:srgbClr val="6D6DB5"/>
                </a:solidFill>
                <a:latin typeface="Arial MT"/>
                <a:cs typeface="Arial MT"/>
              </a:rPr>
              <a:t> </a:t>
            </a:r>
            <a:r>
              <a:rPr sz="784" spc="-7" dirty="0">
                <a:solidFill>
                  <a:srgbClr val="0A0A85"/>
                </a:solidFill>
                <a:latin typeface="Arial MT"/>
                <a:cs typeface="Arial MT"/>
              </a:rPr>
              <a:t>These</a:t>
            </a:r>
            <a:r>
              <a:rPr sz="784" spc="92" dirty="0">
                <a:solidFill>
                  <a:srgbClr val="0A0A85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7575BA"/>
                </a:solidFill>
                <a:latin typeface="Arial MT"/>
                <a:cs typeface="Arial MT"/>
              </a:rPr>
              <a:t>algorithm</a:t>
            </a:r>
            <a:r>
              <a:rPr sz="784" spc="-102" dirty="0">
                <a:solidFill>
                  <a:srgbClr val="7575BA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3D3D9E"/>
                </a:solidFill>
                <a:latin typeface="Arial MT"/>
                <a:cs typeface="Arial MT"/>
              </a:rPr>
              <a:t>s</a:t>
            </a:r>
            <a:r>
              <a:rPr sz="784" spc="58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7070B8"/>
                </a:solidFill>
                <a:latin typeface="Arial MT"/>
                <a:cs typeface="Arial MT"/>
              </a:rPr>
              <a:t>are</a:t>
            </a:r>
            <a:r>
              <a:rPr sz="784" spc="61" dirty="0">
                <a:solidFill>
                  <a:srgbClr val="7070B8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8787C3"/>
                </a:solidFill>
                <a:latin typeface="Arial MT"/>
                <a:cs typeface="Arial MT"/>
              </a:rPr>
              <a:t>explained</a:t>
            </a:r>
            <a:r>
              <a:rPr sz="784" spc="99" dirty="0">
                <a:solidFill>
                  <a:srgbClr val="8787C3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3D3D9E"/>
                </a:solidFill>
                <a:latin typeface="Arial MT"/>
                <a:cs typeface="Arial MT"/>
              </a:rPr>
              <a:t>in</a:t>
            </a:r>
            <a:r>
              <a:rPr sz="784" spc="78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4444A1"/>
                </a:solidFill>
                <a:latin typeface="Arial MT"/>
                <a:cs typeface="Arial MT"/>
              </a:rPr>
              <a:t>subsequent</a:t>
            </a:r>
            <a:r>
              <a:rPr sz="784" spc="173" dirty="0">
                <a:solidFill>
                  <a:srgbClr val="4444A1"/>
                </a:solidFill>
                <a:latin typeface="Arial MT"/>
                <a:cs typeface="Arial MT"/>
              </a:rPr>
              <a:t> </a:t>
            </a:r>
            <a:r>
              <a:rPr sz="784" spc="-7" dirty="0">
                <a:solidFill>
                  <a:srgbClr val="3D3D9E"/>
                </a:solidFill>
                <a:latin typeface="Arial MT"/>
                <a:cs typeface="Arial MT"/>
              </a:rPr>
              <a:t>slides.</a:t>
            </a:r>
            <a:endParaRPr sz="784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85515" y="3342342"/>
            <a:ext cx="1938770" cy="110200"/>
          </a:xfrm>
          <a:prstGeom prst="rect">
            <a:avLst/>
          </a:prstGeom>
        </p:spPr>
        <p:txBody>
          <a:bodyPr vert="horz" wrap="square" lIns="0" tIns="10391" rIns="0" bIns="0" rtlCol="0">
            <a:spAutoFit/>
          </a:bodyPr>
          <a:lstStyle/>
          <a:p>
            <a:pPr marL="8659">
              <a:spcBef>
                <a:spcPts val="82"/>
              </a:spcBef>
            </a:pPr>
            <a:r>
              <a:rPr sz="648" spc="44" dirty="0">
                <a:solidFill>
                  <a:srgbClr val="003300"/>
                </a:solidFill>
                <a:latin typeface="Arial MT"/>
                <a:cs typeface="Arial MT"/>
              </a:rPr>
              <a:t>Fig-</a:t>
            </a:r>
            <a:r>
              <a:rPr sz="648" spc="123" dirty="0">
                <a:solidFill>
                  <a:srgbClr val="003300"/>
                </a:solidFill>
                <a:latin typeface="Arial MT"/>
                <a:cs typeface="Arial MT"/>
              </a:rPr>
              <a:t> </a:t>
            </a:r>
            <a:r>
              <a:rPr sz="648" spc="75" dirty="0">
                <a:solidFill>
                  <a:srgbClr val="003300"/>
                </a:solidFill>
                <a:latin typeface="Arial MT"/>
                <a:cs typeface="Arial MT"/>
              </a:rPr>
              <a:t>Classification</a:t>
            </a:r>
            <a:r>
              <a:rPr sz="648" spc="27" dirty="0">
                <a:solidFill>
                  <a:srgbClr val="003300"/>
                </a:solidFill>
                <a:latin typeface="Arial MT"/>
                <a:cs typeface="Arial MT"/>
              </a:rPr>
              <a:t> </a:t>
            </a:r>
            <a:r>
              <a:rPr sz="648" spc="75" dirty="0">
                <a:solidFill>
                  <a:srgbClr val="799379"/>
                </a:solidFill>
                <a:latin typeface="Arial MT"/>
                <a:cs typeface="Arial MT"/>
              </a:rPr>
              <a:t>of</a:t>
            </a:r>
            <a:r>
              <a:rPr sz="648" spc="116" dirty="0">
                <a:solidFill>
                  <a:srgbClr val="799379"/>
                </a:solidFill>
                <a:latin typeface="Arial MT"/>
                <a:cs typeface="Arial MT"/>
              </a:rPr>
              <a:t> </a:t>
            </a:r>
            <a:r>
              <a:rPr sz="648" spc="78" dirty="0">
                <a:solidFill>
                  <a:srgbClr val="003300"/>
                </a:solidFill>
                <a:latin typeface="Arial MT"/>
                <a:cs typeface="Arial MT"/>
              </a:rPr>
              <a:t>learni</a:t>
            </a:r>
            <a:r>
              <a:rPr sz="648" spc="-123" dirty="0">
                <a:solidFill>
                  <a:srgbClr val="003300"/>
                </a:solidFill>
                <a:latin typeface="Arial MT"/>
                <a:cs typeface="Arial MT"/>
              </a:rPr>
              <a:t> </a:t>
            </a:r>
            <a:r>
              <a:rPr sz="648" spc="112" dirty="0">
                <a:solidFill>
                  <a:srgbClr val="0A3B0A"/>
                </a:solidFill>
                <a:latin typeface="Arial MT"/>
                <a:cs typeface="Arial MT"/>
              </a:rPr>
              <a:t>ng</a:t>
            </a:r>
            <a:r>
              <a:rPr sz="648" spc="-7" dirty="0">
                <a:solidFill>
                  <a:srgbClr val="0A3B0A"/>
                </a:solidFill>
                <a:latin typeface="Arial MT"/>
                <a:cs typeface="Arial MT"/>
              </a:rPr>
              <a:t> </a:t>
            </a:r>
            <a:r>
              <a:rPr sz="648" spc="89" dirty="0">
                <a:solidFill>
                  <a:srgbClr val="003300"/>
                </a:solidFill>
                <a:latin typeface="Arial MT"/>
                <a:cs typeface="Arial MT"/>
              </a:rPr>
              <a:t>algorith</a:t>
            </a:r>
            <a:r>
              <a:rPr sz="648" spc="-109" dirty="0">
                <a:solidFill>
                  <a:srgbClr val="003300"/>
                </a:solidFill>
                <a:latin typeface="Arial MT"/>
                <a:cs typeface="Arial MT"/>
              </a:rPr>
              <a:t> </a:t>
            </a:r>
            <a:r>
              <a:rPr sz="648" spc="133" dirty="0">
                <a:solidFill>
                  <a:srgbClr val="003300"/>
                </a:solidFill>
                <a:latin typeface="Arial MT"/>
                <a:cs typeface="Arial MT"/>
              </a:rPr>
              <a:t>me</a:t>
            </a:r>
            <a:endParaRPr sz="648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46318" y="1467847"/>
            <a:ext cx="804863" cy="2709863"/>
          </a:xfrm>
          <a:custGeom>
            <a:avLst/>
            <a:gdLst/>
            <a:ahLst/>
            <a:cxnLst/>
            <a:rect l="l" t="t" r="r" b="b"/>
            <a:pathLst>
              <a:path w="1180465" h="3974465">
                <a:moveTo>
                  <a:pt x="950220" y="410"/>
                </a:moveTo>
                <a:lnTo>
                  <a:pt x="950220" y="903"/>
                </a:lnTo>
                <a:lnTo>
                  <a:pt x="950714" y="0"/>
                </a:lnTo>
                <a:lnTo>
                  <a:pt x="950220" y="3374"/>
                </a:lnTo>
                <a:lnTo>
                  <a:pt x="949726" y="6748"/>
                </a:lnTo>
                <a:lnTo>
                  <a:pt x="949148" y="11720"/>
                </a:lnTo>
                <a:lnTo>
                  <a:pt x="947256" y="20653"/>
                </a:lnTo>
                <a:lnTo>
                  <a:pt x="945674" y="27830"/>
                </a:lnTo>
                <a:lnTo>
                  <a:pt x="943759" y="36118"/>
                </a:lnTo>
                <a:lnTo>
                  <a:pt x="941495" y="45754"/>
                </a:lnTo>
                <a:lnTo>
                  <a:pt x="938868" y="56974"/>
                </a:lnTo>
                <a:lnTo>
                  <a:pt x="935821" y="69821"/>
                </a:lnTo>
                <a:lnTo>
                  <a:pt x="932380" y="84175"/>
                </a:lnTo>
                <a:lnTo>
                  <a:pt x="928653" y="100032"/>
                </a:lnTo>
                <a:lnTo>
                  <a:pt x="916386" y="156485"/>
                </a:lnTo>
                <a:lnTo>
                  <a:pt x="907198" y="201809"/>
                </a:lnTo>
                <a:lnTo>
                  <a:pt x="897190" y="254286"/>
                </a:lnTo>
                <a:lnTo>
                  <a:pt x="886471" y="312039"/>
                </a:lnTo>
                <a:lnTo>
                  <a:pt x="875211" y="373770"/>
                </a:lnTo>
                <a:lnTo>
                  <a:pt x="869328" y="405998"/>
                </a:lnTo>
                <a:lnTo>
                  <a:pt x="856879" y="471869"/>
                </a:lnTo>
                <a:lnTo>
                  <a:pt x="843565" y="539949"/>
                </a:lnTo>
                <a:lnTo>
                  <a:pt x="829943" y="608498"/>
                </a:lnTo>
                <a:lnTo>
                  <a:pt x="816014" y="677516"/>
                </a:lnTo>
                <a:lnTo>
                  <a:pt x="801227" y="746055"/>
                </a:lnTo>
                <a:lnTo>
                  <a:pt x="785584" y="814114"/>
                </a:lnTo>
                <a:lnTo>
                  <a:pt x="768514" y="881949"/>
                </a:lnTo>
                <a:lnTo>
                  <a:pt x="750018" y="949560"/>
                </a:lnTo>
                <a:lnTo>
                  <a:pt x="731073" y="1014333"/>
                </a:lnTo>
                <a:lnTo>
                  <a:pt x="711679" y="1076269"/>
                </a:lnTo>
                <a:lnTo>
                  <a:pt x="690976" y="1136177"/>
                </a:lnTo>
                <a:lnTo>
                  <a:pt x="668965" y="1194055"/>
                </a:lnTo>
                <a:lnTo>
                  <a:pt x="646017" y="1249265"/>
                </a:lnTo>
                <a:lnTo>
                  <a:pt x="622132" y="1301806"/>
                </a:lnTo>
                <a:lnTo>
                  <a:pt x="597146" y="1351580"/>
                </a:lnTo>
                <a:lnTo>
                  <a:pt x="571059" y="1398586"/>
                </a:lnTo>
                <a:lnTo>
                  <a:pt x="544554" y="1441927"/>
                </a:lnTo>
                <a:lnTo>
                  <a:pt x="517633" y="1481603"/>
                </a:lnTo>
                <a:lnTo>
                  <a:pt x="489352" y="1518400"/>
                </a:lnTo>
                <a:lnTo>
                  <a:pt x="459713" y="1552320"/>
                </a:lnTo>
                <a:lnTo>
                  <a:pt x="428544" y="1583434"/>
                </a:lnTo>
                <a:lnTo>
                  <a:pt x="395845" y="1611743"/>
                </a:lnTo>
                <a:lnTo>
                  <a:pt x="362302" y="1636544"/>
                </a:lnTo>
                <a:lnTo>
                  <a:pt x="327914" y="1657836"/>
                </a:lnTo>
                <a:lnTo>
                  <a:pt x="292147" y="1675531"/>
                </a:lnTo>
                <a:lnTo>
                  <a:pt x="255002" y="1689627"/>
                </a:lnTo>
                <a:lnTo>
                  <a:pt x="217801" y="1700794"/>
                </a:lnTo>
                <a:lnTo>
                  <a:pt x="180545" y="1709034"/>
                </a:lnTo>
                <a:lnTo>
                  <a:pt x="125874" y="1716055"/>
                </a:lnTo>
                <a:lnTo>
                  <a:pt x="108259" y="1716901"/>
                </a:lnTo>
                <a:lnTo>
                  <a:pt x="91665" y="1716830"/>
                </a:lnTo>
                <a:lnTo>
                  <a:pt x="47575" y="1710981"/>
                </a:lnTo>
                <a:lnTo>
                  <a:pt x="3218" y="1692840"/>
                </a:lnTo>
                <a:lnTo>
                  <a:pt x="0" y="1690595"/>
                </a:lnTo>
              </a:path>
              <a:path w="1180465" h="3974465">
                <a:moveTo>
                  <a:pt x="0" y="1404633"/>
                </a:moveTo>
                <a:lnTo>
                  <a:pt x="1672" y="1403873"/>
                </a:lnTo>
                <a:lnTo>
                  <a:pt x="7160" y="1401381"/>
                </a:lnTo>
                <a:lnTo>
                  <a:pt x="12809" y="1399313"/>
                </a:lnTo>
                <a:lnTo>
                  <a:pt x="55782" y="1420412"/>
                </a:lnTo>
                <a:lnTo>
                  <a:pt x="86407" y="1451919"/>
                </a:lnTo>
                <a:lnTo>
                  <a:pt x="120702" y="1498956"/>
                </a:lnTo>
                <a:lnTo>
                  <a:pt x="145559" y="1538443"/>
                </a:lnTo>
                <a:lnTo>
                  <a:pt x="171967" y="1584351"/>
                </a:lnTo>
                <a:lnTo>
                  <a:pt x="198850" y="1637406"/>
                </a:lnTo>
                <a:lnTo>
                  <a:pt x="226209" y="1697607"/>
                </a:lnTo>
                <a:lnTo>
                  <a:pt x="256644" y="1770598"/>
                </a:lnTo>
                <a:lnTo>
                  <a:pt x="273081" y="1812006"/>
                </a:lnTo>
                <a:lnTo>
                  <a:pt x="290155" y="1856379"/>
                </a:lnTo>
                <a:lnTo>
                  <a:pt x="307766" y="1903564"/>
                </a:lnTo>
                <a:lnTo>
                  <a:pt x="322266" y="1943534"/>
                </a:lnTo>
                <a:lnTo>
                  <a:pt x="337173" y="1985558"/>
                </a:lnTo>
                <a:lnTo>
                  <a:pt x="352424" y="2029304"/>
                </a:lnTo>
                <a:lnTo>
                  <a:pt x="367954" y="2074438"/>
                </a:lnTo>
                <a:lnTo>
                  <a:pt x="383701" y="2120629"/>
                </a:lnTo>
                <a:lnTo>
                  <a:pt x="399728" y="2168144"/>
                </a:lnTo>
                <a:lnTo>
                  <a:pt x="416075" y="2217206"/>
                </a:lnTo>
                <a:lnTo>
                  <a:pt x="432650" y="2267411"/>
                </a:lnTo>
                <a:lnTo>
                  <a:pt x="449359" y="2318356"/>
                </a:lnTo>
                <a:lnTo>
                  <a:pt x="466108" y="2369638"/>
                </a:lnTo>
                <a:lnTo>
                  <a:pt x="482911" y="2421574"/>
                </a:lnTo>
                <a:lnTo>
                  <a:pt x="499831" y="2474433"/>
                </a:lnTo>
                <a:lnTo>
                  <a:pt x="516847" y="2527740"/>
                </a:lnTo>
                <a:lnTo>
                  <a:pt x="533937" y="2581015"/>
                </a:lnTo>
                <a:lnTo>
                  <a:pt x="551078" y="2633784"/>
                </a:lnTo>
                <a:lnTo>
                  <a:pt x="568188" y="2686025"/>
                </a:lnTo>
                <a:lnTo>
                  <a:pt x="585281" y="2738057"/>
                </a:lnTo>
                <a:lnTo>
                  <a:pt x="602481" y="2789910"/>
                </a:lnTo>
                <a:lnTo>
                  <a:pt x="619915" y="2841613"/>
                </a:lnTo>
                <a:lnTo>
                  <a:pt x="637705" y="2893197"/>
                </a:lnTo>
                <a:lnTo>
                  <a:pt x="655972" y="2944997"/>
                </a:lnTo>
                <a:lnTo>
                  <a:pt x="674632" y="2996994"/>
                </a:lnTo>
                <a:lnTo>
                  <a:pt x="693507" y="3048684"/>
                </a:lnTo>
                <a:lnTo>
                  <a:pt x="712416" y="3099561"/>
                </a:lnTo>
                <a:lnTo>
                  <a:pt x="731182" y="3149122"/>
                </a:lnTo>
                <a:lnTo>
                  <a:pt x="749863" y="3197491"/>
                </a:lnTo>
                <a:lnTo>
                  <a:pt x="768576" y="3245006"/>
                </a:lnTo>
                <a:lnTo>
                  <a:pt x="787237" y="3291478"/>
                </a:lnTo>
                <a:lnTo>
                  <a:pt x="805757" y="3336720"/>
                </a:lnTo>
                <a:lnTo>
                  <a:pt x="824049" y="3380543"/>
                </a:lnTo>
                <a:lnTo>
                  <a:pt x="846734" y="3433623"/>
                </a:lnTo>
                <a:lnTo>
                  <a:pt x="869240" y="3484865"/>
                </a:lnTo>
                <a:lnTo>
                  <a:pt x="891309" y="3533720"/>
                </a:lnTo>
                <a:lnTo>
                  <a:pt x="912680" y="3579637"/>
                </a:lnTo>
                <a:lnTo>
                  <a:pt x="933370" y="3622450"/>
                </a:lnTo>
                <a:lnTo>
                  <a:pt x="953491" y="3662459"/>
                </a:lnTo>
                <a:lnTo>
                  <a:pt x="972919" y="3699810"/>
                </a:lnTo>
                <a:lnTo>
                  <a:pt x="991535" y="3734648"/>
                </a:lnTo>
                <a:lnTo>
                  <a:pt x="1026460" y="3796624"/>
                </a:lnTo>
                <a:lnTo>
                  <a:pt x="1058024" y="3848677"/>
                </a:lnTo>
                <a:lnTo>
                  <a:pt x="1085922" y="3891083"/>
                </a:lnTo>
                <a:lnTo>
                  <a:pt x="1109992" y="3924312"/>
                </a:lnTo>
                <a:lnTo>
                  <a:pt x="1138269" y="3958040"/>
                </a:lnTo>
                <a:lnTo>
                  <a:pt x="1162144" y="3974347"/>
                </a:lnTo>
                <a:lnTo>
                  <a:pt x="1167591" y="3970755"/>
                </a:lnTo>
                <a:lnTo>
                  <a:pt x="1179649" y="3930964"/>
                </a:lnTo>
                <a:lnTo>
                  <a:pt x="1180077" y="3916262"/>
                </a:lnTo>
                <a:lnTo>
                  <a:pt x="1179929" y="3899729"/>
                </a:lnTo>
                <a:lnTo>
                  <a:pt x="1176544" y="3841327"/>
                </a:lnTo>
                <a:lnTo>
                  <a:pt x="1171854" y="3795859"/>
                </a:lnTo>
                <a:lnTo>
                  <a:pt x="1165017" y="3745554"/>
                </a:lnTo>
                <a:lnTo>
                  <a:pt x="1157128" y="3694520"/>
                </a:lnTo>
                <a:lnTo>
                  <a:pt x="1148277" y="3642288"/>
                </a:lnTo>
                <a:lnTo>
                  <a:pt x="1144144" y="3618994"/>
                </a:lnTo>
                <a:lnTo>
                  <a:pt x="1141267" y="3602723"/>
                </a:lnTo>
              </a:path>
            </a:pathLst>
          </a:custGeom>
          <a:ln w="19050">
            <a:solidFill>
              <a:srgbClr val="004DE6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D9E5F1A-ACD6-4CF5-824D-000EC9932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70691130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23220" y="754380"/>
            <a:ext cx="1181532" cy="1241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  <a:tabLst>
                <a:tab pos="484896" algn="l"/>
                <a:tab pos="781462" algn="l"/>
              </a:tabLst>
            </a:pPr>
            <a:r>
              <a:rPr sz="750" spc="-7" dirty="0">
                <a:solidFill>
                  <a:srgbClr val="3F3F9E"/>
                </a:solidFill>
                <a:latin typeface="Arial MT"/>
                <a:cs typeface="Arial MT"/>
              </a:rPr>
              <a:t>process</a:t>
            </a:r>
            <a:r>
              <a:rPr sz="750" dirty="0">
                <a:solidFill>
                  <a:srgbClr val="3F3F9E"/>
                </a:solidFill>
                <a:latin typeface="Arial MT"/>
                <a:cs typeface="Arial MT"/>
              </a:rPr>
              <a:t>	</a:t>
            </a:r>
            <a:r>
              <a:rPr sz="750" spc="-17" dirty="0">
                <a:solidFill>
                  <a:srgbClr val="8282BF"/>
                </a:solidFill>
                <a:latin typeface="Arial MT"/>
                <a:cs typeface="Arial MT"/>
              </a:rPr>
              <a:t>and</a:t>
            </a:r>
            <a:r>
              <a:rPr sz="750" dirty="0">
                <a:solidFill>
                  <a:srgbClr val="8282BF"/>
                </a:solidFill>
                <a:latin typeface="Arial MT"/>
                <a:cs typeface="Arial MT"/>
              </a:rPr>
              <a:t>	</a:t>
            </a:r>
            <a:r>
              <a:rPr sz="750" spc="-7" dirty="0">
                <a:solidFill>
                  <a:srgbClr val="5B5BAE"/>
                </a:solidFill>
                <a:latin typeface="Arial MT"/>
                <a:cs typeface="Arial MT"/>
              </a:rPr>
              <a:t>presents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26999" y="527858"/>
            <a:ext cx="2400733" cy="691209"/>
          </a:xfrm>
          <a:prstGeom prst="rect">
            <a:avLst/>
          </a:prstGeom>
        </p:spPr>
        <p:txBody>
          <a:bodyPr vert="horz" wrap="square" lIns="0" tIns="64510" rIns="0" bIns="0" rtlCol="0">
            <a:spAutoFit/>
          </a:bodyPr>
          <a:lstStyle/>
          <a:p>
            <a:pPr marL="8659">
              <a:spcBef>
                <a:spcPts val="508"/>
              </a:spcBef>
            </a:pPr>
            <a:r>
              <a:rPr sz="750" spc="68" dirty="0">
                <a:solidFill>
                  <a:srgbClr val="000080"/>
                </a:solidFill>
                <a:latin typeface="Arial MT"/>
                <a:cs typeface="Arial MT"/>
              </a:rPr>
              <a:t>Supervised</a:t>
            </a:r>
            <a:r>
              <a:rPr sz="750" spc="116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spc="7" dirty="0">
                <a:solidFill>
                  <a:srgbClr val="000080"/>
                </a:solidFill>
                <a:latin typeface="Arial MT"/>
                <a:cs typeface="Arial MT"/>
              </a:rPr>
              <a:t>Lea</a:t>
            </a:r>
            <a:r>
              <a:rPr sz="750" spc="-109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spc="75" dirty="0">
                <a:solidFill>
                  <a:srgbClr val="000080"/>
                </a:solidFill>
                <a:latin typeface="Arial MT"/>
                <a:cs typeface="Arial MT"/>
              </a:rPr>
              <a:t>rning</a:t>
            </a:r>
            <a:endParaRPr sz="750">
              <a:latin typeface="Arial MT"/>
              <a:cs typeface="Arial MT"/>
            </a:endParaRPr>
          </a:p>
          <a:p>
            <a:pPr marL="150663" marR="117760" indent="-3031">
              <a:lnSpc>
                <a:spcPct val="149100"/>
              </a:lnSpc>
              <a:tabLst>
                <a:tab pos="337263" algn="l"/>
                <a:tab pos="810469" algn="l"/>
                <a:tab pos="1006160" algn="l"/>
                <a:tab pos="1482830" algn="l"/>
                <a:tab pos="1907980" algn="l"/>
              </a:tabLst>
            </a:pPr>
            <a:r>
              <a:rPr sz="750" spc="-34" dirty="0">
                <a:solidFill>
                  <a:srgbClr val="151589"/>
                </a:solidFill>
                <a:latin typeface="Arial MT"/>
                <a:cs typeface="Arial MT"/>
              </a:rPr>
              <a:t>A</a:t>
            </a:r>
            <a:r>
              <a:rPr sz="750" dirty="0">
                <a:solidFill>
                  <a:srgbClr val="151589"/>
                </a:solidFill>
                <a:latin typeface="Arial MT"/>
                <a:cs typeface="Arial MT"/>
              </a:rPr>
              <a:t>	</a:t>
            </a:r>
            <a:r>
              <a:rPr sz="750" spc="-7" dirty="0">
                <a:solidFill>
                  <a:srgbClr val="000080"/>
                </a:solidFill>
                <a:latin typeface="Arial MT"/>
                <a:cs typeface="Arial MT"/>
              </a:rPr>
              <a:t>teacher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	</a:t>
            </a:r>
            <a:r>
              <a:rPr sz="750" spc="-17" dirty="0">
                <a:solidFill>
                  <a:srgbClr val="313199"/>
                </a:solidFill>
                <a:latin typeface="Arial MT"/>
                <a:cs typeface="Arial MT"/>
              </a:rPr>
              <a:t>is</a:t>
            </a:r>
            <a:r>
              <a:rPr sz="750" dirty="0">
                <a:solidFill>
                  <a:srgbClr val="313199"/>
                </a:solidFill>
                <a:latin typeface="Arial MT"/>
                <a:cs typeface="Arial MT"/>
              </a:rPr>
              <a:t>	</a:t>
            </a:r>
            <a:r>
              <a:rPr sz="750" spc="-7" dirty="0">
                <a:solidFill>
                  <a:srgbClr val="4242A1"/>
                </a:solidFill>
                <a:latin typeface="Arial MT"/>
                <a:cs typeface="Arial MT"/>
              </a:rPr>
              <a:t>present</a:t>
            </a:r>
            <a:r>
              <a:rPr sz="750" dirty="0">
                <a:solidFill>
                  <a:srgbClr val="4242A1"/>
                </a:solidFill>
                <a:latin typeface="Arial MT"/>
                <a:cs typeface="Arial MT"/>
              </a:rPr>
              <a:t>	</a:t>
            </a:r>
            <a:r>
              <a:rPr sz="750" spc="-7" dirty="0">
                <a:solidFill>
                  <a:srgbClr val="4B4BA5"/>
                </a:solidFill>
                <a:latin typeface="Arial MT"/>
                <a:cs typeface="Arial MT"/>
              </a:rPr>
              <a:t>during</a:t>
            </a:r>
            <a:r>
              <a:rPr sz="750" dirty="0">
                <a:solidFill>
                  <a:srgbClr val="4B4BA5"/>
                </a:solidFill>
                <a:latin typeface="Arial MT"/>
                <a:cs typeface="Arial MT"/>
              </a:rPr>
              <a:t>	</a:t>
            </a:r>
            <a:r>
              <a:rPr sz="750" dirty="0">
                <a:solidFill>
                  <a:srgbClr val="3D3D9E"/>
                </a:solidFill>
                <a:latin typeface="Arial MT"/>
                <a:cs typeface="Arial MT"/>
              </a:rPr>
              <a:t>learnin</a:t>
            </a:r>
            <a:r>
              <a:rPr sz="750" spc="-10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750" spc="-34" dirty="0">
                <a:solidFill>
                  <a:srgbClr val="4444A1"/>
                </a:solidFill>
                <a:latin typeface="Arial MT"/>
                <a:cs typeface="Arial MT"/>
              </a:rPr>
              <a:t>g </a:t>
            </a:r>
            <a:r>
              <a:rPr sz="750" dirty="0">
                <a:solidFill>
                  <a:srgbClr val="3D3D9E"/>
                </a:solidFill>
                <a:latin typeface="Arial MT"/>
                <a:cs typeface="Arial MT"/>
              </a:rPr>
              <a:t>expected</a:t>
            </a:r>
            <a:r>
              <a:rPr sz="750" spc="259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750" spc="27" dirty="0">
                <a:solidFill>
                  <a:srgbClr val="18188C"/>
                </a:solidFill>
                <a:latin typeface="Arial MT"/>
                <a:cs typeface="Arial MT"/>
              </a:rPr>
              <a:t>output.</a:t>
            </a:r>
            <a:endParaRPr sz="750">
              <a:latin typeface="Arial MT"/>
              <a:cs typeface="Arial MT"/>
            </a:endParaRPr>
          </a:p>
          <a:p>
            <a:pPr marL="146334">
              <a:spcBef>
                <a:spcPts val="409"/>
              </a:spcBef>
            </a:pPr>
            <a:r>
              <a:rPr sz="750" dirty="0">
                <a:solidFill>
                  <a:srgbClr val="212190"/>
                </a:solidFill>
                <a:latin typeface="Arial MT"/>
                <a:cs typeface="Arial MT"/>
              </a:rPr>
              <a:t>Every</a:t>
            </a:r>
            <a:r>
              <a:rPr sz="750" spc="235" dirty="0">
                <a:solidFill>
                  <a:srgbClr val="21219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313199"/>
                </a:solidFill>
                <a:latin typeface="Arial MT"/>
                <a:cs typeface="Arial MT"/>
              </a:rPr>
              <a:t>in</a:t>
            </a:r>
            <a:r>
              <a:rPr sz="750" dirty="0">
                <a:solidFill>
                  <a:srgbClr val="030380"/>
                </a:solidFill>
                <a:latin typeface="Arial MT"/>
                <a:cs typeface="Arial MT"/>
              </a:rPr>
              <a:t>put</a:t>
            </a:r>
            <a:r>
              <a:rPr sz="750" spc="194" dirty="0">
                <a:solidFill>
                  <a:srgbClr val="03038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5B5BAE"/>
                </a:solidFill>
                <a:latin typeface="Arial MT"/>
                <a:cs typeface="Arial MT"/>
              </a:rPr>
              <a:t>pattern</a:t>
            </a:r>
            <a:r>
              <a:rPr sz="750" spc="177" dirty="0">
                <a:solidFill>
                  <a:srgbClr val="5B5BAE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313199"/>
                </a:solidFill>
                <a:latin typeface="Arial MT"/>
                <a:cs typeface="Arial MT"/>
              </a:rPr>
              <a:t>is</a:t>
            </a:r>
            <a:r>
              <a:rPr sz="750" spc="116" dirty="0">
                <a:solidFill>
                  <a:srgbClr val="313199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4B4BA5"/>
                </a:solidFill>
                <a:latin typeface="Arial MT"/>
                <a:cs typeface="Arial MT"/>
              </a:rPr>
              <a:t>used</a:t>
            </a:r>
            <a:r>
              <a:rPr sz="750" spc="153" dirty="0">
                <a:solidFill>
                  <a:srgbClr val="4B4BA5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6B6BB5"/>
                </a:solidFill>
                <a:latin typeface="Arial MT"/>
                <a:cs typeface="Arial MT"/>
              </a:rPr>
              <a:t>to</a:t>
            </a:r>
            <a:r>
              <a:rPr sz="750" spc="235" dirty="0">
                <a:solidFill>
                  <a:srgbClr val="6B6BB5"/>
                </a:solidFill>
                <a:latin typeface="Arial MT"/>
                <a:cs typeface="Arial MT"/>
              </a:rPr>
              <a:t> </a:t>
            </a:r>
            <a:r>
              <a:rPr sz="750" spc="34" dirty="0">
                <a:solidFill>
                  <a:srgbClr val="38389C"/>
                </a:solidFill>
                <a:latin typeface="Arial MT"/>
                <a:cs typeface="Arial MT"/>
              </a:rPr>
              <a:t>train</a:t>
            </a:r>
            <a:r>
              <a:rPr sz="750" spc="126" dirty="0">
                <a:solidFill>
                  <a:srgbClr val="38389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the</a:t>
            </a:r>
            <a:r>
              <a:rPr sz="750" spc="119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spc="31" dirty="0">
                <a:solidFill>
                  <a:srgbClr val="4242A1"/>
                </a:solidFill>
                <a:latin typeface="Arial MT"/>
                <a:cs typeface="Arial MT"/>
              </a:rPr>
              <a:t>network.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56057" y="1201190"/>
            <a:ext cx="3980584" cy="457839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416058" marR="134645" indent="-79661">
              <a:lnSpc>
                <a:spcPct val="149100"/>
              </a:lnSpc>
              <a:spcBef>
                <a:spcPts val="68"/>
              </a:spcBef>
              <a:buClr>
                <a:srgbClr val="5656AA"/>
              </a:buClr>
              <a:buChar char="-"/>
              <a:tabLst>
                <a:tab pos="421254" algn="l"/>
                <a:tab pos="933858" algn="l"/>
                <a:tab pos="1401436" algn="l"/>
                <a:tab pos="1590633" algn="l"/>
                <a:tab pos="1980281" algn="l"/>
                <a:tab pos="2206278" algn="l"/>
                <a:tab pos="2891626" algn="l"/>
                <a:tab pos="3400767" algn="l"/>
              </a:tabLst>
            </a:pPr>
            <a:r>
              <a:rPr sz="750" spc="-20" dirty="0">
                <a:solidFill>
                  <a:srgbClr val="3D3D9E"/>
                </a:solidFill>
                <a:latin typeface="Arial MT"/>
                <a:cs typeface="Arial MT"/>
              </a:rPr>
              <a:t>Lea</a:t>
            </a:r>
            <a:r>
              <a:rPr sz="750" spc="-106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750" spc="-7" dirty="0">
                <a:solidFill>
                  <a:srgbClr val="111189"/>
                </a:solidFill>
                <a:latin typeface="Arial MT"/>
                <a:cs typeface="Arial MT"/>
              </a:rPr>
              <a:t>rning</a:t>
            </a:r>
            <a:r>
              <a:rPr sz="750" dirty="0">
                <a:solidFill>
                  <a:srgbClr val="111189"/>
                </a:solidFill>
                <a:latin typeface="Arial MT"/>
                <a:cs typeface="Arial MT"/>
              </a:rPr>
              <a:t>	</a:t>
            </a:r>
            <a:r>
              <a:rPr sz="750" spc="-7" dirty="0">
                <a:solidFill>
                  <a:srgbClr val="7575BA"/>
                </a:solidFill>
                <a:latin typeface="Arial MT"/>
                <a:cs typeface="Arial MT"/>
              </a:rPr>
              <a:t>p</a:t>
            </a:r>
            <a:r>
              <a:rPr sz="750" spc="-7" dirty="0">
                <a:solidFill>
                  <a:srgbClr val="111189"/>
                </a:solidFill>
                <a:latin typeface="Arial MT"/>
                <a:cs typeface="Arial MT"/>
              </a:rPr>
              <a:t>rocess</a:t>
            </a:r>
            <a:r>
              <a:rPr sz="750" dirty="0">
                <a:solidFill>
                  <a:srgbClr val="111189"/>
                </a:solidFill>
                <a:latin typeface="Arial MT"/>
                <a:cs typeface="Arial MT"/>
              </a:rPr>
              <a:t>	</a:t>
            </a:r>
            <a:r>
              <a:rPr sz="750" spc="-17" dirty="0">
                <a:solidFill>
                  <a:srgbClr val="7272B8"/>
                </a:solidFill>
                <a:latin typeface="Arial MT"/>
                <a:cs typeface="Arial MT"/>
              </a:rPr>
              <a:t>is</a:t>
            </a:r>
            <a:r>
              <a:rPr sz="750" dirty="0">
                <a:solidFill>
                  <a:srgbClr val="7272B8"/>
                </a:solidFill>
                <a:latin typeface="Arial MT"/>
                <a:cs typeface="Arial MT"/>
              </a:rPr>
              <a:t>	</a:t>
            </a:r>
            <a:r>
              <a:rPr sz="750" spc="-7" dirty="0">
                <a:solidFill>
                  <a:srgbClr val="0F0F87"/>
                </a:solidFill>
                <a:latin typeface="Arial MT"/>
                <a:cs typeface="Arial MT"/>
              </a:rPr>
              <a:t>based</a:t>
            </a:r>
            <a:r>
              <a:rPr sz="750" dirty="0">
                <a:solidFill>
                  <a:srgbClr val="0F0F87"/>
                </a:solidFill>
                <a:latin typeface="Arial MT"/>
                <a:cs typeface="Arial MT"/>
              </a:rPr>
              <a:t>	</a:t>
            </a:r>
            <a:r>
              <a:rPr sz="750" spc="-17" dirty="0">
                <a:solidFill>
                  <a:srgbClr val="6969B3"/>
                </a:solidFill>
                <a:latin typeface="Arial MT"/>
                <a:cs typeface="Arial MT"/>
              </a:rPr>
              <a:t>on</a:t>
            </a:r>
            <a:r>
              <a:rPr sz="750" dirty="0">
                <a:solidFill>
                  <a:srgbClr val="6969B3"/>
                </a:solidFill>
                <a:latin typeface="Arial MT"/>
                <a:cs typeface="Arial MT"/>
              </a:rPr>
              <a:t>	</a:t>
            </a:r>
            <a:r>
              <a:rPr sz="750" dirty="0">
                <a:solidFill>
                  <a:srgbClr val="4646A3"/>
                </a:solidFill>
                <a:latin typeface="Arial MT"/>
                <a:cs typeface="Arial MT"/>
              </a:rPr>
              <a:t>compa</a:t>
            </a:r>
            <a:r>
              <a:rPr sz="750" spc="-24" dirty="0">
                <a:solidFill>
                  <a:srgbClr val="4646A3"/>
                </a:solidFill>
                <a:latin typeface="Arial MT"/>
                <a:cs typeface="Arial MT"/>
              </a:rPr>
              <a:t> </a:t>
            </a:r>
            <a:r>
              <a:rPr sz="750" spc="-7" dirty="0">
                <a:solidFill>
                  <a:srgbClr val="000080"/>
                </a:solidFill>
                <a:latin typeface="Arial MT"/>
                <a:cs typeface="Arial MT"/>
              </a:rPr>
              <a:t>rison,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	</a:t>
            </a:r>
            <a:r>
              <a:rPr sz="750" spc="-7" dirty="0">
                <a:solidFill>
                  <a:srgbClr val="0F0F87"/>
                </a:solidFill>
                <a:latin typeface="Arial MT"/>
                <a:cs typeface="Arial MT"/>
              </a:rPr>
              <a:t>between</a:t>
            </a:r>
            <a:r>
              <a:rPr sz="750" dirty="0">
                <a:solidFill>
                  <a:srgbClr val="0F0F87"/>
                </a:solidFill>
                <a:latin typeface="Arial MT"/>
                <a:cs typeface="Arial MT"/>
              </a:rPr>
              <a:t>	</a:t>
            </a:r>
            <a:r>
              <a:rPr sz="750" spc="-7" dirty="0">
                <a:solidFill>
                  <a:srgbClr val="8585C1"/>
                </a:solidFill>
                <a:latin typeface="Arial MT"/>
                <a:cs typeface="Arial MT"/>
              </a:rPr>
              <a:t>network's 	</a:t>
            </a:r>
            <a:r>
              <a:rPr sz="750" dirty="0">
                <a:solidFill>
                  <a:srgbClr val="7979BC"/>
                </a:solidFill>
                <a:latin typeface="Arial MT"/>
                <a:cs typeface="Arial MT"/>
              </a:rPr>
              <a:t>computed</a:t>
            </a:r>
            <a:r>
              <a:rPr sz="750" spc="191" dirty="0">
                <a:solidFill>
                  <a:srgbClr val="7979BC"/>
                </a:solidFill>
                <a:latin typeface="Arial MT"/>
                <a:cs typeface="Arial MT"/>
              </a:rPr>
              <a:t> </a:t>
            </a:r>
            <a:r>
              <a:rPr sz="750" spc="44" dirty="0">
                <a:solidFill>
                  <a:srgbClr val="8585C1"/>
                </a:solidFill>
                <a:latin typeface="Arial MT"/>
                <a:cs typeface="Arial MT"/>
              </a:rPr>
              <a:t>output</a:t>
            </a:r>
            <a:r>
              <a:rPr sz="750" spc="191" dirty="0">
                <a:solidFill>
                  <a:srgbClr val="8585C1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8282BF"/>
                </a:solidFill>
                <a:latin typeface="Arial MT"/>
                <a:cs typeface="Arial MT"/>
              </a:rPr>
              <a:t>and</a:t>
            </a:r>
            <a:r>
              <a:rPr sz="750" spc="167" dirty="0">
                <a:solidFill>
                  <a:srgbClr val="8282BF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the</a:t>
            </a:r>
            <a:r>
              <a:rPr sz="750" spc="194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212190"/>
                </a:solidFill>
                <a:latin typeface="Arial MT"/>
                <a:cs typeface="Arial MT"/>
              </a:rPr>
              <a:t>correct</a:t>
            </a:r>
            <a:r>
              <a:rPr sz="750" spc="262" dirty="0">
                <a:solidFill>
                  <a:srgbClr val="21219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282893"/>
                </a:solidFill>
                <a:latin typeface="Arial MT"/>
                <a:cs typeface="Arial MT"/>
              </a:rPr>
              <a:t>expected</a:t>
            </a:r>
            <a:r>
              <a:rPr sz="750" spc="194" dirty="0">
                <a:solidFill>
                  <a:srgbClr val="282893"/>
                </a:solidFill>
                <a:latin typeface="Arial MT"/>
                <a:cs typeface="Arial MT"/>
              </a:rPr>
              <a:t> </a:t>
            </a:r>
            <a:r>
              <a:rPr sz="750" spc="44" dirty="0">
                <a:solidFill>
                  <a:srgbClr val="0F0F87"/>
                </a:solidFill>
                <a:latin typeface="Arial MT"/>
                <a:cs typeface="Arial MT"/>
              </a:rPr>
              <a:t>output,</a:t>
            </a:r>
            <a:r>
              <a:rPr sz="750" spc="153" dirty="0">
                <a:solidFill>
                  <a:srgbClr val="0F0F87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8787C3"/>
                </a:solidFill>
                <a:latin typeface="Arial MT"/>
                <a:cs typeface="Arial MT"/>
              </a:rPr>
              <a:t>generating</a:t>
            </a:r>
            <a:r>
              <a:rPr sz="750" spc="286" dirty="0">
                <a:solidFill>
                  <a:srgbClr val="8787C3"/>
                </a:solidFill>
                <a:latin typeface="Arial MT"/>
                <a:cs typeface="Arial MT"/>
              </a:rPr>
              <a:t> </a:t>
            </a:r>
            <a:r>
              <a:rPr sz="750" spc="27" dirty="0">
                <a:solidFill>
                  <a:srgbClr val="7070B8"/>
                </a:solidFill>
                <a:latin typeface="Arial MT"/>
                <a:cs typeface="Arial MT"/>
              </a:rPr>
              <a:t>"error".</a:t>
            </a:r>
            <a:endParaRPr sz="750">
              <a:latin typeface="Arial MT"/>
              <a:cs typeface="Arial MT"/>
            </a:endParaRPr>
          </a:p>
          <a:p>
            <a:pPr marL="414759" marR="135078" indent="-78363">
              <a:lnSpc>
                <a:spcPts val="1356"/>
              </a:lnSpc>
              <a:spcBef>
                <a:spcPts val="72"/>
              </a:spcBef>
              <a:buClr>
                <a:srgbClr val="7272B8"/>
              </a:buClr>
              <a:buChar char="-"/>
              <a:tabLst>
                <a:tab pos="418656" algn="l"/>
                <a:tab pos="2200216" algn="l"/>
              </a:tabLst>
            </a:pPr>
            <a:r>
              <a:rPr sz="750" dirty="0">
                <a:solidFill>
                  <a:srgbClr val="0E0E87"/>
                </a:solidFill>
                <a:latin typeface="Arial MT"/>
                <a:cs typeface="Arial MT"/>
              </a:rPr>
              <a:t>The</a:t>
            </a:r>
            <a:r>
              <a:rPr sz="750" spc="133" dirty="0">
                <a:solidFill>
                  <a:srgbClr val="0E0E87"/>
                </a:solidFill>
                <a:latin typeface="Arial MT"/>
                <a:cs typeface="Arial MT"/>
              </a:rPr>
              <a:t>  </a:t>
            </a:r>
            <a:r>
              <a:rPr sz="750" spc="31" dirty="0">
                <a:solidFill>
                  <a:srgbClr val="4141A0"/>
                </a:solidFill>
                <a:latin typeface="Arial MT"/>
                <a:cs typeface="Arial MT"/>
              </a:rPr>
              <a:t>"error"</a:t>
            </a:r>
            <a:r>
              <a:rPr sz="750" spc="139" dirty="0">
                <a:solidFill>
                  <a:srgbClr val="4141A0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6666B3"/>
                </a:solidFill>
                <a:latin typeface="Arial MT"/>
                <a:cs typeface="Arial MT"/>
              </a:rPr>
              <a:t>generated</a:t>
            </a:r>
            <a:r>
              <a:rPr sz="750" spc="136" dirty="0">
                <a:solidFill>
                  <a:srgbClr val="6666B3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0E0E87"/>
                </a:solidFill>
                <a:latin typeface="Arial MT"/>
                <a:cs typeface="Arial MT"/>
              </a:rPr>
              <a:t>is</a:t>
            </a:r>
            <a:r>
              <a:rPr sz="750" spc="116" dirty="0">
                <a:solidFill>
                  <a:srgbClr val="0E0E87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8787C3"/>
                </a:solidFill>
                <a:latin typeface="Arial MT"/>
                <a:cs typeface="Arial MT"/>
              </a:rPr>
              <a:t>used</a:t>
            </a:r>
            <a:r>
              <a:rPr sz="750" spc="147" dirty="0">
                <a:solidFill>
                  <a:srgbClr val="8787C3"/>
                </a:solidFill>
                <a:latin typeface="Arial MT"/>
                <a:cs typeface="Arial MT"/>
              </a:rPr>
              <a:t>  </a:t>
            </a:r>
            <a:r>
              <a:rPr sz="750" spc="-17" dirty="0">
                <a:solidFill>
                  <a:srgbClr val="6D6DB5"/>
                </a:solidFill>
                <a:latin typeface="Arial MT"/>
                <a:cs typeface="Arial MT"/>
              </a:rPr>
              <a:t>to</a:t>
            </a:r>
            <a:r>
              <a:rPr sz="750" dirty="0">
                <a:solidFill>
                  <a:srgbClr val="6D6DB5"/>
                </a:solidFill>
                <a:latin typeface="Arial MT"/>
                <a:cs typeface="Arial MT"/>
              </a:rPr>
              <a:t>	</a:t>
            </a:r>
            <a:r>
              <a:rPr sz="750" dirty="0">
                <a:solidFill>
                  <a:srgbClr val="5959AC"/>
                </a:solidFill>
                <a:latin typeface="Arial MT"/>
                <a:cs typeface="Arial MT"/>
              </a:rPr>
              <a:t>chan</a:t>
            </a:r>
            <a:r>
              <a:rPr sz="750" spc="-126" dirty="0">
                <a:solidFill>
                  <a:srgbClr val="5959A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3D3D9E"/>
                </a:solidFill>
                <a:latin typeface="Arial MT"/>
                <a:cs typeface="Arial MT"/>
              </a:rPr>
              <a:t>ge</a:t>
            </a:r>
            <a:r>
              <a:rPr sz="750" spc="119" dirty="0">
                <a:solidFill>
                  <a:srgbClr val="3D3D9E"/>
                </a:solidFill>
                <a:latin typeface="Arial MT"/>
                <a:cs typeface="Arial MT"/>
              </a:rPr>
              <a:t>  </a:t>
            </a:r>
            <a:r>
              <a:rPr sz="750" spc="41" dirty="0">
                <a:solidFill>
                  <a:srgbClr val="5959AC"/>
                </a:solidFill>
                <a:latin typeface="Arial MT"/>
                <a:cs typeface="Arial MT"/>
              </a:rPr>
              <a:t>network</a:t>
            </a:r>
            <a:r>
              <a:rPr sz="750" spc="139" dirty="0">
                <a:solidFill>
                  <a:srgbClr val="5959AC"/>
                </a:solidFill>
                <a:latin typeface="Arial MT"/>
                <a:cs typeface="Arial MT"/>
              </a:rPr>
              <a:t>  </a:t>
            </a:r>
            <a:r>
              <a:rPr sz="750" spc="-27" dirty="0">
                <a:solidFill>
                  <a:srgbClr val="212190"/>
                </a:solidFill>
                <a:latin typeface="Arial MT"/>
                <a:cs typeface="Arial MT"/>
              </a:rPr>
              <a:t>pa</a:t>
            </a:r>
            <a:r>
              <a:rPr sz="750" spc="-116" dirty="0">
                <a:solidFill>
                  <a:srgbClr val="21219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8585C1"/>
                </a:solidFill>
                <a:latin typeface="Arial MT"/>
                <a:cs typeface="Arial MT"/>
              </a:rPr>
              <a:t>ra</a:t>
            </a:r>
            <a:r>
              <a:rPr sz="750" spc="-130" dirty="0">
                <a:solidFill>
                  <a:srgbClr val="8585C1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7979BC"/>
                </a:solidFill>
                <a:latin typeface="Arial MT"/>
                <a:cs typeface="Arial MT"/>
              </a:rPr>
              <a:t>meters</a:t>
            </a:r>
            <a:r>
              <a:rPr sz="750" spc="130" dirty="0">
                <a:solidFill>
                  <a:srgbClr val="7979BC"/>
                </a:solidFill>
                <a:latin typeface="Arial MT"/>
                <a:cs typeface="Arial MT"/>
              </a:rPr>
              <a:t>  </a:t>
            </a:r>
            <a:r>
              <a:rPr sz="750" spc="27" dirty="0">
                <a:solidFill>
                  <a:srgbClr val="38389C"/>
                </a:solidFill>
                <a:latin typeface="Arial MT"/>
                <a:cs typeface="Arial MT"/>
              </a:rPr>
              <a:t>that 	</a:t>
            </a:r>
            <a:r>
              <a:rPr sz="750" dirty="0">
                <a:solidFill>
                  <a:srgbClr val="7575BA"/>
                </a:solidFill>
                <a:latin typeface="Arial MT"/>
                <a:cs typeface="Arial MT"/>
              </a:rPr>
              <a:t>result</a:t>
            </a:r>
            <a:r>
              <a:rPr sz="750" spc="279" dirty="0">
                <a:solidFill>
                  <a:srgbClr val="7575BA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7272B8"/>
                </a:solidFill>
                <a:latin typeface="Arial MT"/>
                <a:cs typeface="Arial MT"/>
              </a:rPr>
              <a:t>improved</a:t>
            </a:r>
            <a:r>
              <a:rPr sz="750" spc="293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750" spc="-7" dirty="0">
                <a:solidFill>
                  <a:srgbClr val="7575BA"/>
                </a:solidFill>
                <a:latin typeface="Arial MT"/>
                <a:cs typeface="Arial MT"/>
              </a:rPr>
              <a:t>performance.</a:t>
            </a:r>
            <a:endParaRPr sz="750">
              <a:latin typeface="Arial MT"/>
              <a:cs typeface="Arial MT"/>
            </a:endParaRPr>
          </a:p>
          <a:p>
            <a:pPr>
              <a:spcBef>
                <a:spcPts val="211"/>
              </a:spcBef>
              <a:buFont typeface="Arial MT"/>
              <a:buChar char="-"/>
            </a:pPr>
            <a:endParaRPr sz="750">
              <a:latin typeface="Arial MT"/>
              <a:cs typeface="Arial MT"/>
            </a:endParaRPr>
          </a:p>
          <a:p>
            <a:pPr marR="2511069" algn="r">
              <a:tabLst>
                <a:tab pos="153695" algn="l"/>
              </a:tabLst>
            </a:pPr>
            <a:r>
              <a:rPr sz="784" dirty="0">
                <a:solidFill>
                  <a:srgbClr val="000080"/>
                </a:solidFill>
                <a:latin typeface="Arial MT"/>
                <a:cs typeface="Arial MT"/>
              </a:rPr>
              <a:t>e	</a:t>
            </a:r>
            <a:r>
              <a:rPr sz="784" spc="55" dirty="0">
                <a:solidFill>
                  <a:srgbClr val="000080"/>
                </a:solidFill>
                <a:latin typeface="Arial MT"/>
                <a:cs typeface="Arial MT"/>
              </a:rPr>
              <a:t>Unsupervised</a:t>
            </a:r>
            <a:r>
              <a:rPr sz="784" spc="109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84" spc="48" dirty="0">
                <a:solidFill>
                  <a:srgbClr val="000080"/>
                </a:solidFill>
                <a:latin typeface="Arial MT"/>
                <a:cs typeface="Arial MT"/>
              </a:rPr>
              <a:t>Learning</a:t>
            </a:r>
            <a:endParaRPr sz="784">
              <a:latin typeface="Arial MT"/>
              <a:cs typeface="Arial MT"/>
            </a:endParaRPr>
          </a:p>
          <a:p>
            <a:pPr marL="79661" marR="2540942" indent="-79661" algn="r">
              <a:spcBef>
                <a:spcPts val="419"/>
              </a:spcBef>
              <a:buClr>
                <a:srgbClr val="5656AA"/>
              </a:buClr>
              <a:buSzPct val="104761"/>
              <a:buChar char="-"/>
              <a:tabLst>
                <a:tab pos="79661" algn="l"/>
              </a:tabLst>
            </a:pPr>
            <a:r>
              <a:rPr sz="716" dirty="0">
                <a:solidFill>
                  <a:srgbClr val="000080"/>
                </a:solidFill>
                <a:latin typeface="Arial MT"/>
                <a:cs typeface="Arial MT"/>
              </a:rPr>
              <a:t>No</a:t>
            </a:r>
            <a:r>
              <a:rPr sz="716" spc="130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16" spc="34" dirty="0">
                <a:solidFill>
                  <a:srgbClr val="7C7CBD"/>
                </a:solidFill>
                <a:latin typeface="Arial MT"/>
                <a:cs typeface="Arial MT"/>
              </a:rPr>
              <a:t>teacher</a:t>
            </a:r>
            <a:r>
              <a:rPr sz="716" spc="173" dirty="0">
                <a:solidFill>
                  <a:srgbClr val="7C7CBD"/>
                </a:solidFill>
                <a:latin typeface="Arial MT"/>
                <a:cs typeface="Arial MT"/>
              </a:rPr>
              <a:t> </a:t>
            </a:r>
            <a:r>
              <a:rPr sz="716" dirty="0">
                <a:solidFill>
                  <a:srgbClr val="0E0E87"/>
                </a:solidFill>
                <a:latin typeface="Arial MT"/>
                <a:cs typeface="Arial MT"/>
              </a:rPr>
              <a:t>is</a:t>
            </a:r>
            <a:r>
              <a:rPr sz="716" spc="68" dirty="0">
                <a:solidFill>
                  <a:srgbClr val="0E0E87"/>
                </a:solidFill>
                <a:latin typeface="Arial MT"/>
                <a:cs typeface="Arial MT"/>
              </a:rPr>
              <a:t> </a:t>
            </a:r>
            <a:r>
              <a:rPr sz="716" spc="27" dirty="0">
                <a:solidFill>
                  <a:srgbClr val="000080"/>
                </a:solidFill>
                <a:latin typeface="Arial MT"/>
                <a:cs typeface="Arial MT"/>
              </a:rPr>
              <a:t>present.</a:t>
            </a:r>
            <a:endParaRPr sz="716">
              <a:latin typeface="Arial MT"/>
              <a:cs typeface="Arial MT"/>
            </a:endParaRPr>
          </a:p>
          <a:p>
            <a:pPr marL="416491">
              <a:spcBef>
                <a:spcPts val="433"/>
              </a:spcBef>
            </a:pPr>
            <a:r>
              <a:rPr sz="784" dirty="0">
                <a:solidFill>
                  <a:srgbClr val="6666B3"/>
                </a:solidFill>
                <a:latin typeface="Arial MT"/>
                <a:cs typeface="Arial MT"/>
              </a:rPr>
              <a:t>The</a:t>
            </a:r>
            <a:r>
              <a:rPr sz="784" spc="55" dirty="0">
                <a:solidFill>
                  <a:srgbClr val="6666B3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8787C3"/>
                </a:solidFill>
                <a:latin typeface="Arial MT"/>
                <a:cs typeface="Arial MT"/>
              </a:rPr>
              <a:t>expected</a:t>
            </a:r>
            <a:r>
              <a:rPr sz="784" spc="130" dirty="0">
                <a:solidFill>
                  <a:srgbClr val="8787C3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7777BC"/>
                </a:solidFill>
                <a:latin typeface="Arial MT"/>
                <a:cs typeface="Arial MT"/>
              </a:rPr>
              <a:t>or</a:t>
            </a:r>
            <a:r>
              <a:rPr sz="784" spc="89" dirty="0">
                <a:solidFill>
                  <a:srgbClr val="7777BC"/>
                </a:solidFill>
                <a:latin typeface="Arial MT"/>
                <a:cs typeface="Arial MT"/>
              </a:rPr>
              <a:t> </a:t>
            </a:r>
            <a:r>
              <a:rPr sz="784" spc="-14" dirty="0">
                <a:solidFill>
                  <a:srgbClr val="333399"/>
                </a:solidFill>
                <a:latin typeface="Arial MT"/>
                <a:cs typeface="Arial MT"/>
              </a:rPr>
              <a:t>desi</a:t>
            </a:r>
            <a:r>
              <a:rPr sz="784" spc="-139" dirty="0">
                <a:solidFill>
                  <a:srgbClr val="333399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7070B8"/>
                </a:solidFill>
                <a:latin typeface="Arial MT"/>
                <a:cs typeface="Arial MT"/>
              </a:rPr>
              <a:t>red</a:t>
            </a:r>
            <a:r>
              <a:rPr sz="784" spc="58" dirty="0">
                <a:solidFill>
                  <a:srgbClr val="7070B8"/>
                </a:solidFill>
                <a:latin typeface="Arial MT"/>
                <a:cs typeface="Arial MT"/>
              </a:rPr>
              <a:t> </a:t>
            </a:r>
            <a:r>
              <a:rPr sz="784" spc="-27" dirty="0">
                <a:solidFill>
                  <a:srgbClr val="7777BC"/>
                </a:solidFill>
                <a:latin typeface="Arial MT"/>
                <a:cs typeface="Arial MT"/>
              </a:rPr>
              <a:t>ou</a:t>
            </a:r>
            <a:r>
              <a:rPr sz="784" spc="-109" dirty="0">
                <a:solidFill>
                  <a:srgbClr val="7777BC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7979BC"/>
                </a:solidFill>
                <a:latin typeface="Arial MT"/>
                <a:cs typeface="Arial MT"/>
              </a:rPr>
              <a:t>tput</a:t>
            </a:r>
            <a:r>
              <a:rPr sz="784" spc="116" dirty="0">
                <a:solidFill>
                  <a:srgbClr val="7979BC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7272B8"/>
                </a:solidFill>
                <a:latin typeface="Arial MT"/>
                <a:cs typeface="Arial MT"/>
              </a:rPr>
              <a:t>is</a:t>
            </a:r>
            <a:r>
              <a:rPr sz="784" spc="75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4242A1"/>
                </a:solidFill>
                <a:latin typeface="Arial MT"/>
                <a:cs typeface="Arial MT"/>
              </a:rPr>
              <a:t>not</a:t>
            </a:r>
            <a:r>
              <a:rPr sz="784" spc="85" dirty="0">
                <a:solidFill>
                  <a:srgbClr val="4242A1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7575BA"/>
                </a:solidFill>
                <a:latin typeface="Arial MT"/>
                <a:cs typeface="Arial MT"/>
              </a:rPr>
              <a:t>presented</a:t>
            </a:r>
            <a:r>
              <a:rPr sz="784" spc="112" dirty="0">
                <a:solidFill>
                  <a:srgbClr val="7575BA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6464B1"/>
                </a:solidFill>
                <a:latin typeface="Arial MT"/>
                <a:cs typeface="Arial MT"/>
              </a:rPr>
              <a:t>to</a:t>
            </a:r>
            <a:r>
              <a:rPr sz="784" spc="150" dirty="0">
                <a:solidFill>
                  <a:srgbClr val="6464B1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7979BC"/>
                </a:solidFill>
                <a:latin typeface="Arial MT"/>
                <a:cs typeface="Arial MT"/>
              </a:rPr>
              <a:t>the</a:t>
            </a:r>
            <a:r>
              <a:rPr sz="784" spc="136" dirty="0">
                <a:solidFill>
                  <a:srgbClr val="7979BC"/>
                </a:solidFill>
                <a:latin typeface="Arial MT"/>
                <a:cs typeface="Arial MT"/>
              </a:rPr>
              <a:t> </a:t>
            </a:r>
            <a:r>
              <a:rPr sz="784" spc="-7" dirty="0">
                <a:solidFill>
                  <a:srgbClr val="6262B1"/>
                </a:solidFill>
                <a:latin typeface="Arial MT"/>
                <a:cs typeface="Arial MT"/>
              </a:rPr>
              <a:t>network,</a:t>
            </a:r>
            <a:endParaRPr sz="784">
              <a:latin typeface="Arial MT"/>
              <a:cs typeface="Arial MT"/>
            </a:endParaRPr>
          </a:p>
          <a:p>
            <a:pPr marL="414759" marR="136810" indent="-78363">
              <a:lnSpc>
                <a:spcPts val="1343"/>
              </a:lnSpc>
              <a:spcBef>
                <a:spcPts val="75"/>
              </a:spcBef>
              <a:buClr>
                <a:srgbClr val="7272B8"/>
              </a:buClr>
              <a:buChar char="-"/>
              <a:tabLst>
                <a:tab pos="422119" algn="l"/>
                <a:tab pos="1741297" algn="l"/>
                <a:tab pos="3528053" algn="l"/>
              </a:tabLst>
            </a:pPr>
            <a:r>
              <a:rPr sz="750" dirty="0">
                <a:solidFill>
                  <a:srgbClr val="0E0E87"/>
                </a:solidFill>
                <a:latin typeface="Arial MT"/>
                <a:cs typeface="Arial MT"/>
              </a:rPr>
              <a:t>The</a:t>
            </a:r>
            <a:r>
              <a:rPr sz="750" spc="150" dirty="0">
                <a:solidFill>
                  <a:srgbClr val="0E0E87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8080BF"/>
                </a:solidFill>
                <a:latin typeface="Arial MT"/>
                <a:cs typeface="Arial MT"/>
              </a:rPr>
              <a:t>system</a:t>
            </a:r>
            <a:r>
              <a:rPr sz="750" spc="170" dirty="0">
                <a:solidFill>
                  <a:srgbClr val="8080BF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7272B8"/>
                </a:solidFill>
                <a:latin typeface="Arial MT"/>
                <a:cs typeface="Arial MT"/>
              </a:rPr>
              <a:t>learns</a:t>
            </a:r>
            <a:r>
              <a:rPr sz="750" spc="156" dirty="0">
                <a:solidFill>
                  <a:srgbClr val="7272B8"/>
                </a:solidFill>
                <a:latin typeface="Arial MT"/>
                <a:cs typeface="Arial MT"/>
              </a:rPr>
              <a:t>  </a:t>
            </a:r>
            <a:r>
              <a:rPr sz="750" dirty="0">
                <a:solidFill>
                  <a:srgbClr val="2D2D95"/>
                </a:solidFill>
                <a:latin typeface="Arial MT"/>
                <a:cs typeface="Arial MT"/>
              </a:rPr>
              <a:t>of</a:t>
            </a:r>
            <a:r>
              <a:rPr sz="750" spc="160" dirty="0">
                <a:solidFill>
                  <a:srgbClr val="2D2D95"/>
                </a:solidFill>
                <a:latin typeface="Arial MT"/>
                <a:cs typeface="Arial MT"/>
              </a:rPr>
              <a:t>  </a:t>
            </a:r>
            <a:r>
              <a:rPr sz="750" spc="-17" dirty="0">
                <a:solidFill>
                  <a:srgbClr val="000080"/>
                </a:solidFill>
                <a:latin typeface="Arial MT"/>
                <a:cs typeface="Arial MT"/>
              </a:rPr>
              <a:t>it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	</a:t>
            </a:r>
            <a:r>
              <a:rPr sz="750" spc="7" dirty="0">
                <a:solidFill>
                  <a:srgbClr val="5D5DAE"/>
                </a:solidFill>
                <a:latin typeface="Arial MT"/>
                <a:cs typeface="Arial MT"/>
              </a:rPr>
              <a:t>own</a:t>
            </a:r>
            <a:r>
              <a:rPr sz="750" spc="126" dirty="0">
                <a:solidFill>
                  <a:srgbClr val="5D5DAE"/>
                </a:solidFill>
                <a:latin typeface="Arial MT"/>
                <a:cs typeface="Arial MT"/>
              </a:rPr>
              <a:t>  </a:t>
            </a:r>
            <a:r>
              <a:rPr sz="750" spc="7" dirty="0">
                <a:solidFill>
                  <a:srgbClr val="4444A1"/>
                </a:solidFill>
                <a:latin typeface="Arial MT"/>
                <a:cs typeface="Arial MT"/>
              </a:rPr>
              <a:t>by</a:t>
            </a:r>
            <a:r>
              <a:rPr sz="750" spc="130" dirty="0">
                <a:solidFill>
                  <a:srgbClr val="4444A1"/>
                </a:solidFill>
                <a:latin typeface="Arial MT"/>
                <a:cs typeface="Arial MT"/>
              </a:rPr>
              <a:t>  </a:t>
            </a:r>
            <a:r>
              <a:rPr sz="750" spc="7" dirty="0">
                <a:solidFill>
                  <a:srgbClr val="010180"/>
                </a:solidFill>
                <a:latin typeface="Arial MT"/>
                <a:cs typeface="Arial MT"/>
              </a:rPr>
              <a:t>discoverin</a:t>
            </a:r>
            <a:r>
              <a:rPr sz="750" spc="-85" dirty="0">
                <a:solidFill>
                  <a:srgbClr val="010180"/>
                </a:solidFill>
                <a:latin typeface="Arial MT"/>
                <a:cs typeface="Arial MT"/>
              </a:rPr>
              <a:t> </a:t>
            </a:r>
            <a:r>
              <a:rPr sz="750" spc="7" dirty="0">
                <a:solidFill>
                  <a:srgbClr val="3D3D9E"/>
                </a:solidFill>
                <a:latin typeface="Arial MT"/>
                <a:cs typeface="Arial MT"/>
              </a:rPr>
              <a:t>g</a:t>
            </a:r>
            <a:r>
              <a:rPr sz="750" spc="112" dirty="0">
                <a:solidFill>
                  <a:srgbClr val="3D3D9E"/>
                </a:solidFill>
                <a:latin typeface="Arial MT"/>
                <a:cs typeface="Arial MT"/>
              </a:rPr>
              <a:t>  </a:t>
            </a:r>
            <a:r>
              <a:rPr sz="750" spc="7" dirty="0">
                <a:solidFill>
                  <a:srgbClr val="000080"/>
                </a:solidFill>
                <a:latin typeface="Arial MT"/>
                <a:cs typeface="Arial MT"/>
              </a:rPr>
              <a:t>and</a:t>
            </a:r>
            <a:r>
              <a:rPr sz="750" spc="139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750" spc="-7" dirty="0">
                <a:solidFill>
                  <a:srgbClr val="050582"/>
                </a:solidFill>
                <a:latin typeface="Arial MT"/>
                <a:cs typeface="Arial MT"/>
              </a:rPr>
              <a:t>adapting</a:t>
            </a:r>
            <a:r>
              <a:rPr sz="750" dirty="0">
                <a:solidFill>
                  <a:srgbClr val="050582"/>
                </a:solidFill>
                <a:latin typeface="Arial MT"/>
                <a:cs typeface="Arial MT"/>
              </a:rPr>
              <a:t>	</a:t>
            </a:r>
            <a:r>
              <a:rPr sz="750" dirty="0">
                <a:solidFill>
                  <a:srgbClr val="070782"/>
                </a:solidFill>
                <a:latin typeface="Arial MT"/>
                <a:cs typeface="Arial MT"/>
              </a:rPr>
              <a:t>to</a:t>
            </a:r>
            <a:r>
              <a:rPr sz="750" spc="119" dirty="0">
                <a:solidFill>
                  <a:srgbClr val="070782"/>
                </a:solidFill>
                <a:latin typeface="Arial MT"/>
                <a:cs typeface="Arial MT"/>
              </a:rPr>
              <a:t>  </a:t>
            </a:r>
            <a:r>
              <a:rPr sz="750" spc="-17" dirty="0">
                <a:solidFill>
                  <a:srgbClr val="6464B1"/>
                </a:solidFill>
                <a:latin typeface="Arial MT"/>
                <a:cs typeface="Arial MT"/>
              </a:rPr>
              <a:t>the 	</a:t>
            </a:r>
            <a:r>
              <a:rPr sz="750" dirty="0">
                <a:solidFill>
                  <a:srgbClr val="3D3D9E"/>
                </a:solidFill>
                <a:latin typeface="Arial MT"/>
                <a:cs typeface="Arial MT"/>
              </a:rPr>
              <a:t>structural</a:t>
            </a:r>
            <a:r>
              <a:rPr sz="750" spc="222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features</a:t>
            </a:r>
            <a:r>
              <a:rPr sz="750" spc="198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6666B3"/>
                </a:solidFill>
                <a:latin typeface="Arial MT"/>
                <a:cs typeface="Arial MT"/>
              </a:rPr>
              <a:t>in</a:t>
            </a:r>
            <a:r>
              <a:rPr sz="750" spc="139" dirty="0">
                <a:solidFill>
                  <a:srgbClr val="6666B3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6464B1"/>
                </a:solidFill>
                <a:latin typeface="Arial MT"/>
                <a:cs typeface="Arial MT"/>
              </a:rPr>
              <a:t>the</a:t>
            </a:r>
            <a:r>
              <a:rPr sz="750" spc="160" dirty="0">
                <a:solidFill>
                  <a:srgbClr val="6464B1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6E6EB6"/>
                </a:solidFill>
                <a:latin typeface="Arial MT"/>
                <a:cs typeface="Arial MT"/>
              </a:rPr>
              <a:t>i</a:t>
            </a:r>
            <a:r>
              <a:rPr sz="750" dirty="0">
                <a:solidFill>
                  <a:srgbClr val="36369A"/>
                </a:solidFill>
                <a:latin typeface="Arial MT"/>
                <a:cs typeface="Arial MT"/>
              </a:rPr>
              <a:t>n</a:t>
            </a:r>
            <a:r>
              <a:rPr sz="750" dirty="0">
                <a:solidFill>
                  <a:srgbClr val="7575BA"/>
                </a:solidFill>
                <a:latin typeface="Arial MT"/>
                <a:cs typeface="Arial MT"/>
              </a:rPr>
              <a:t>put</a:t>
            </a:r>
            <a:r>
              <a:rPr sz="750" spc="167" dirty="0">
                <a:solidFill>
                  <a:srgbClr val="7575BA"/>
                </a:solidFill>
                <a:latin typeface="Arial MT"/>
                <a:cs typeface="Arial MT"/>
              </a:rPr>
              <a:t>  </a:t>
            </a:r>
            <a:r>
              <a:rPr sz="750" spc="-7" dirty="0">
                <a:solidFill>
                  <a:srgbClr val="7575BA"/>
                </a:solidFill>
                <a:latin typeface="Arial MT"/>
                <a:cs typeface="Arial MT"/>
              </a:rPr>
              <a:t>patterns</a:t>
            </a:r>
            <a:endParaRPr sz="750">
              <a:latin typeface="Arial MT"/>
              <a:cs typeface="Arial MT"/>
            </a:endParaRPr>
          </a:p>
          <a:p>
            <a:pPr marR="2537912" algn="ctr">
              <a:spcBef>
                <a:spcPts val="828"/>
              </a:spcBef>
              <a:tabLst>
                <a:tab pos="159756" algn="l"/>
              </a:tabLst>
            </a:pPr>
            <a:r>
              <a:rPr sz="784" spc="7" dirty="0">
                <a:solidFill>
                  <a:srgbClr val="000080"/>
                </a:solidFill>
                <a:latin typeface="Arial MT"/>
                <a:cs typeface="Arial MT"/>
              </a:rPr>
              <a:t>e</a:t>
            </a:r>
            <a:r>
              <a:rPr sz="784" dirty="0">
                <a:solidFill>
                  <a:srgbClr val="000080"/>
                </a:solidFill>
                <a:latin typeface="Arial MT"/>
                <a:cs typeface="Arial MT"/>
              </a:rPr>
              <a:t>	</a:t>
            </a:r>
            <a:r>
              <a:rPr sz="784" spc="48" dirty="0">
                <a:solidFill>
                  <a:srgbClr val="000080"/>
                </a:solidFill>
                <a:latin typeface="Arial MT"/>
                <a:cs typeface="Arial MT"/>
              </a:rPr>
              <a:t>Reinforced</a:t>
            </a:r>
            <a:r>
              <a:rPr sz="784" spc="136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84" spc="41" dirty="0">
                <a:solidFill>
                  <a:srgbClr val="000080"/>
                </a:solidFill>
                <a:latin typeface="Arial MT"/>
                <a:cs typeface="Arial MT"/>
              </a:rPr>
              <a:t>Learning</a:t>
            </a:r>
            <a:endParaRPr sz="784">
              <a:latin typeface="Arial MT"/>
              <a:cs typeface="Arial MT"/>
            </a:endParaRPr>
          </a:p>
          <a:p>
            <a:pPr marL="273620" indent="-82692" algn="ctr">
              <a:spcBef>
                <a:spcPts val="385"/>
              </a:spcBef>
              <a:buClr>
                <a:srgbClr val="5656AA"/>
              </a:buClr>
              <a:buSzPct val="91666"/>
              <a:buChar char="-"/>
              <a:tabLst>
                <a:tab pos="273620" algn="l"/>
              </a:tabLst>
            </a:pPr>
            <a:r>
              <a:rPr sz="818" dirty="0">
                <a:solidFill>
                  <a:srgbClr val="000080"/>
                </a:solidFill>
                <a:latin typeface="Arial MT"/>
                <a:cs typeface="Arial MT"/>
              </a:rPr>
              <a:t>A</a:t>
            </a:r>
            <a:r>
              <a:rPr sz="818" spc="276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7979BC"/>
                </a:solidFill>
                <a:latin typeface="Arial MT"/>
                <a:cs typeface="Arial MT"/>
              </a:rPr>
              <a:t>teacher</a:t>
            </a:r>
            <a:r>
              <a:rPr sz="818" spc="293" dirty="0">
                <a:solidFill>
                  <a:srgbClr val="7979BC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E6EB6"/>
                </a:solidFill>
                <a:latin typeface="Arial MT"/>
                <a:cs typeface="Arial MT"/>
              </a:rPr>
              <a:t>is</a:t>
            </a:r>
            <a:r>
              <a:rPr sz="818" spc="262" dirty="0">
                <a:solidFill>
                  <a:srgbClr val="6E6EB6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4242A1"/>
                </a:solidFill>
                <a:latin typeface="Arial MT"/>
                <a:cs typeface="Arial MT"/>
              </a:rPr>
              <a:t>present</a:t>
            </a:r>
            <a:r>
              <a:rPr sz="818" spc="58" dirty="0">
                <a:solidFill>
                  <a:srgbClr val="4242A1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7575BA"/>
                </a:solidFill>
                <a:latin typeface="Arial MT"/>
                <a:cs typeface="Arial MT"/>
              </a:rPr>
              <a:t>but</a:t>
            </a:r>
            <a:r>
              <a:rPr sz="818" spc="290" dirty="0">
                <a:solidFill>
                  <a:srgbClr val="7575BA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767B3"/>
                </a:solidFill>
                <a:latin typeface="Arial MT"/>
                <a:cs typeface="Arial MT"/>
              </a:rPr>
              <a:t>does</a:t>
            </a:r>
            <a:r>
              <a:rPr sz="818" spc="310" dirty="0">
                <a:solidFill>
                  <a:srgbClr val="6767B3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36369A"/>
                </a:solidFill>
                <a:latin typeface="Arial MT"/>
                <a:cs typeface="Arial MT"/>
              </a:rPr>
              <a:t>not</a:t>
            </a:r>
            <a:r>
              <a:rPr sz="818" spc="293" dirty="0">
                <a:solidFill>
                  <a:srgbClr val="36369A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1C1C8E"/>
                </a:solidFill>
                <a:latin typeface="Arial MT"/>
                <a:cs typeface="Arial MT"/>
              </a:rPr>
              <a:t>present</a:t>
            </a:r>
            <a:r>
              <a:rPr sz="818" spc="55" dirty="0">
                <a:solidFill>
                  <a:srgbClr val="1C1C8E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8080BF"/>
                </a:solidFill>
                <a:latin typeface="Arial MT"/>
                <a:cs typeface="Arial MT"/>
              </a:rPr>
              <a:t>the</a:t>
            </a:r>
            <a:r>
              <a:rPr sz="818" spc="249" dirty="0">
                <a:solidFill>
                  <a:srgbClr val="8080BF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666B3"/>
                </a:solidFill>
                <a:latin typeface="Arial MT"/>
                <a:cs typeface="Arial MT"/>
              </a:rPr>
              <a:t>expected</a:t>
            </a:r>
            <a:r>
              <a:rPr sz="818" spc="303" dirty="0">
                <a:solidFill>
                  <a:srgbClr val="6666B3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7777BC"/>
                </a:solidFill>
                <a:latin typeface="Arial MT"/>
                <a:cs typeface="Arial MT"/>
              </a:rPr>
              <a:t>or</a:t>
            </a:r>
            <a:r>
              <a:rPr sz="818" spc="252" dirty="0">
                <a:solidFill>
                  <a:srgbClr val="7777BC"/>
                </a:solidFill>
                <a:latin typeface="Arial MT"/>
                <a:cs typeface="Arial MT"/>
              </a:rPr>
              <a:t> </a:t>
            </a:r>
            <a:r>
              <a:rPr sz="818" spc="-7" dirty="0">
                <a:solidFill>
                  <a:srgbClr val="5B5BAE"/>
                </a:solidFill>
                <a:latin typeface="Arial MT"/>
                <a:cs typeface="Arial MT"/>
              </a:rPr>
              <a:t>desired</a:t>
            </a:r>
            <a:endParaRPr sz="818">
              <a:latin typeface="Arial MT"/>
              <a:cs typeface="Arial MT"/>
            </a:endParaRPr>
          </a:p>
          <a:p>
            <a:pPr marL="168848" algn="ctr">
              <a:spcBef>
                <a:spcPts val="395"/>
              </a:spcBef>
            </a:pPr>
            <a:r>
              <a:rPr sz="750" spc="34" dirty="0">
                <a:solidFill>
                  <a:srgbClr val="050582"/>
                </a:solidFill>
                <a:latin typeface="Arial MT"/>
                <a:cs typeface="Arial MT"/>
              </a:rPr>
              <a:t>output</a:t>
            </a:r>
            <a:r>
              <a:rPr sz="750" spc="218" dirty="0">
                <a:solidFill>
                  <a:srgbClr val="050582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5D5DAE"/>
                </a:solidFill>
                <a:latin typeface="Arial MT"/>
                <a:cs typeface="Arial MT"/>
              </a:rPr>
              <a:t>but</a:t>
            </a:r>
            <a:r>
              <a:rPr sz="750" spc="156" dirty="0">
                <a:solidFill>
                  <a:srgbClr val="5D5DAE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3D3D9E"/>
                </a:solidFill>
                <a:latin typeface="Arial MT"/>
                <a:cs typeface="Arial MT"/>
              </a:rPr>
              <a:t>only</a:t>
            </a:r>
            <a:r>
              <a:rPr sz="750" spc="181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E0E87"/>
                </a:solidFill>
                <a:latin typeface="Arial MT"/>
                <a:cs typeface="Arial MT"/>
              </a:rPr>
              <a:t>indicated</a:t>
            </a:r>
            <a:r>
              <a:rPr sz="750" spc="235" dirty="0">
                <a:solidFill>
                  <a:srgbClr val="0E0E87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7272B8"/>
                </a:solidFill>
                <a:latin typeface="Arial MT"/>
                <a:cs typeface="Arial MT"/>
              </a:rPr>
              <a:t>if</a:t>
            </a:r>
            <a:r>
              <a:rPr sz="750" spc="184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212190"/>
                </a:solidFill>
                <a:latin typeface="Arial MT"/>
                <a:cs typeface="Arial MT"/>
              </a:rPr>
              <a:t>the</a:t>
            </a:r>
            <a:r>
              <a:rPr sz="750" spc="173" dirty="0">
                <a:solidFill>
                  <a:srgbClr val="21219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7272B8"/>
                </a:solidFill>
                <a:latin typeface="Arial MT"/>
                <a:cs typeface="Arial MT"/>
              </a:rPr>
              <a:t>computed</a:t>
            </a:r>
            <a:r>
              <a:rPr sz="750" spc="273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80883"/>
                </a:solidFill>
                <a:latin typeface="Arial MT"/>
                <a:cs typeface="Arial MT"/>
              </a:rPr>
              <a:t>output</a:t>
            </a:r>
            <a:r>
              <a:rPr sz="750" spc="225" dirty="0">
                <a:solidFill>
                  <a:srgbClr val="080883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is</a:t>
            </a:r>
            <a:r>
              <a:rPr sz="750" spc="150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5959AC"/>
                </a:solidFill>
                <a:latin typeface="Arial MT"/>
                <a:cs typeface="Arial MT"/>
              </a:rPr>
              <a:t>correct</a:t>
            </a:r>
            <a:r>
              <a:rPr sz="750" spc="208" dirty="0">
                <a:solidFill>
                  <a:srgbClr val="5959A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3D3D9E"/>
                </a:solidFill>
                <a:latin typeface="Arial MT"/>
                <a:cs typeface="Arial MT"/>
              </a:rPr>
              <a:t>or</a:t>
            </a:r>
            <a:r>
              <a:rPr sz="750" spc="139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750" spc="-7" dirty="0">
                <a:solidFill>
                  <a:srgbClr val="7575BA"/>
                </a:solidFill>
                <a:latin typeface="Arial MT"/>
                <a:cs typeface="Arial MT"/>
              </a:rPr>
              <a:t>incorrect.</a:t>
            </a:r>
            <a:endParaRPr sz="750">
              <a:latin typeface="Arial MT"/>
              <a:cs typeface="Arial MT"/>
            </a:endParaRPr>
          </a:p>
          <a:p>
            <a:pPr marL="416491" indent="-80094">
              <a:spcBef>
                <a:spcPts val="375"/>
              </a:spcBef>
              <a:buClr>
                <a:srgbClr val="282893"/>
              </a:buClr>
              <a:buChar char="-"/>
              <a:tabLst>
                <a:tab pos="416491" algn="l"/>
              </a:tabLst>
            </a:pPr>
            <a:r>
              <a:rPr sz="784" dirty="0">
                <a:solidFill>
                  <a:srgbClr val="7272B8"/>
                </a:solidFill>
                <a:latin typeface="Arial MT"/>
                <a:cs typeface="Arial MT"/>
              </a:rPr>
              <a:t>The</a:t>
            </a:r>
            <a:r>
              <a:rPr sz="784" spc="82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000080"/>
                </a:solidFill>
                <a:latin typeface="Arial MT"/>
                <a:cs typeface="Arial MT"/>
              </a:rPr>
              <a:t>inform</a:t>
            </a:r>
            <a:r>
              <a:rPr sz="784" spc="-95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7575BA"/>
                </a:solidFill>
                <a:latin typeface="Arial MT"/>
                <a:cs typeface="Arial MT"/>
              </a:rPr>
              <a:t>ation</a:t>
            </a:r>
            <a:r>
              <a:rPr sz="784" spc="109" dirty="0">
                <a:solidFill>
                  <a:srgbClr val="7575BA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070782"/>
                </a:solidFill>
                <a:latin typeface="Arial MT"/>
                <a:cs typeface="Arial MT"/>
              </a:rPr>
              <a:t>provided</a:t>
            </a:r>
            <a:r>
              <a:rPr sz="784" spc="153" dirty="0">
                <a:solidFill>
                  <a:srgbClr val="070782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6262B1"/>
                </a:solidFill>
                <a:latin typeface="Arial MT"/>
                <a:cs typeface="Arial MT"/>
              </a:rPr>
              <a:t>helps</a:t>
            </a:r>
            <a:r>
              <a:rPr sz="784" spc="139" dirty="0">
                <a:solidFill>
                  <a:srgbClr val="6262B1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000080"/>
                </a:solidFill>
                <a:latin typeface="Arial MT"/>
                <a:cs typeface="Arial MT"/>
              </a:rPr>
              <a:t>the</a:t>
            </a:r>
            <a:r>
              <a:rPr sz="784" spc="112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111189"/>
                </a:solidFill>
                <a:latin typeface="Arial MT"/>
                <a:cs typeface="Arial MT"/>
              </a:rPr>
              <a:t>network</a:t>
            </a:r>
            <a:r>
              <a:rPr sz="784" spc="208" dirty="0">
                <a:solidFill>
                  <a:srgbClr val="111189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000080"/>
                </a:solidFill>
                <a:latin typeface="Arial MT"/>
                <a:cs typeface="Arial MT"/>
              </a:rPr>
              <a:t>in</a:t>
            </a:r>
            <a:r>
              <a:rPr sz="784" spc="99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000080"/>
                </a:solidFill>
                <a:latin typeface="Arial MT"/>
                <a:cs typeface="Arial MT"/>
              </a:rPr>
              <a:t>its</a:t>
            </a:r>
            <a:r>
              <a:rPr sz="784" spc="130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000080"/>
                </a:solidFill>
                <a:latin typeface="Arial MT"/>
                <a:cs typeface="Arial MT"/>
              </a:rPr>
              <a:t>learning</a:t>
            </a:r>
            <a:r>
              <a:rPr sz="784" spc="156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84" spc="-7" dirty="0">
                <a:solidFill>
                  <a:srgbClr val="7575BA"/>
                </a:solidFill>
                <a:latin typeface="Arial MT"/>
                <a:cs typeface="Arial MT"/>
              </a:rPr>
              <a:t>p</a:t>
            </a:r>
            <a:r>
              <a:rPr sz="1176" spc="-10" baseline="2415" dirty="0">
                <a:solidFill>
                  <a:srgbClr val="38389C"/>
                </a:solidFill>
                <a:latin typeface="Arial MT"/>
                <a:cs typeface="Arial MT"/>
              </a:rPr>
              <a:t>r</a:t>
            </a:r>
            <a:r>
              <a:rPr sz="784" spc="-7" dirty="0">
                <a:solidFill>
                  <a:srgbClr val="38389C"/>
                </a:solidFill>
                <a:latin typeface="Arial MT"/>
                <a:cs typeface="Arial MT"/>
              </a:rPr>
              <a:t>ocess.</a:t>
            </a:r>
            <a:endParaRPr sz="784">
              <a:latin typeface="Arial MT"/>
              <a:cs typeface="Arial MT"/>
            </a:endParaRPr>
          </a:p>
          <a:p>
            <a:pPr marL="417357" indent="-80527">
              <a:spcBef>
                <a:spcPts val="433"/>
              </a:spcBef>
              <a:buClr>
                <a:srgbClr val="7272B8"/>
              </a:buClr>
              <a:buChar char="-"/>
              <a:tabLst>
                <a:tab pos="417357" algn="l"/>
              </a:tabLst>
            </a:pPr>
            <a:r>
              <a:rPr sz="750" dirty="0">
                <a:solidFill>
                  <a:srgbClr val="5959AC"/>
                </a:solidFill>
                <a:latin typeface="Arial MT"/>
                <a:cs typeface="Arial MT"/>
              </a:rPr>
              <a:t>A</a:t>
            </a:r>
            <a:r>
              <a:rPr sz="750" spc="119" dirty="0">
                <a:solidFill>
                  <a:srgbClr val="5959A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8585C1"/>
                </a:solidFill>
                <a:latin typeface="Arial MT"/>
                <a:cs typeface="Arial MT"/>
              </a:rPr>
              <a:t>rewa</a:t>
            </a:r>
            <a:r>
              <a:rPr sz="750" spc="-102" dirty="0">
                <a:solidFill>
                  <a:srgbClr val="8585C1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11189"/>
                </a:solidFill>
                <a:latin typeface="Arial MT"/>
                <a:cs typeface="Arial MT"/>
              </a:rPr>
              <a:t>rd</a:t>
            </a:r>
            <a:r>
              <a:rPr sz="750" spc="123" dirty="0">
                <a:solidFill>
                  <a:srgbClr val="111189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is</a:t>
            </a:r>
            <a:r>
              <a:rPr sz="750" spc="130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36369A"/>
                </a:solidFill>
                <a:latin typeface="Arial MT"/>
                <a:cs typeface="Arial MT"/>
              </a:rPr>
              <a:t>given</a:t>
            </a:r>
            <a:r>
              <a:rPr sz="750" spc="198" dirty="0">
                <a:solidFill>
                  <a:srgbClr val="36369A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for</a:t>
            </a:r>
            <a:r>
              <a:rPr sz="750" spc="160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5959AC"/>
                </a:solidFill>
                <a:latin typeface="Arial MT"/>
                <a:cs typeface="Arial MT"/>
              </a:rPr>
              <a:t>correct</a:t>
            </a:r>
            <a:r>
              <a:rPr sz="750" spc="153" dirty="0">
                <a:solidFill>
                  <a:srgbClr val="5959A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answer</a:t>
            </a:r>
            <a:r>
              <a:rPr sz="750" spc="160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spc="-27" dirty="0">
                <a:solidFill>
                  <a:srgbClr val="242491"/>
                </a:solidFill>
                <a:latin typeface="Arial MT"/>
                <a:cs typeface="Arial MT"/>
              </a:rPr>
              <a:t>co</a:t>
            </a:r>
            <a:r>
              <a:rPr sz="750" spc="-109" dirty="0">
                <a:solidFill>
                  <a:srgbClr val="242491"/>
                </a:solidFill>
                <a:latin typeface="Arial MT"/>
                <a:cs typeface="Arial MT"/>
              </a:rPr>
              <a:t> </a:t>
            </a:r>
            <a:r>
              <a:rPr sz="750" spc="34" dirty="0">
                <a:solidFill>
                  <a:srgbClr val="7979BC"/>
                </a:solidFill>
                <a:latin typeface="Arial MT"/>
                <a:cs typeface="Arial MT"/>
              </a:rPr>
              <a:t>mputed</a:t>
            </a:r>
            <a:r>
              <a:rPr sz="750" spc="126" dirty="0">
                <a:solidFill>
                  <a:srgbClr val="7979B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and</a:t>
            </a:r>
            <a:r>
              <a:rPr sz="750" spc="143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4242A1"/>
                </a:solidFill>
                <a:latin typeface="Arial MT"/>
                <a:cs typeface="Arial MT"/>
              </a:rPr>
              <a:t>a</a:t>
            </a:r>
            <a:r>
              <a:rPr sz="750" spc="139" dirty="0">
                <a:solidFill>
                  <a:srgbClr val="4242A1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5050A8"/>
                </a:solidFill>
                <a:latin typeface="Arial MT"/>
                <a:cs typeface="Arial MT"/>
              </a:rPr>
              <a:t>pena</a:t>
            </a:r>
            <a:r>
              <a:rPr sz="750" spc="-123" dirty="0">
                <a:solidFill>
                  <a:srgbClr val="5050A8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E0E87"/>
                </a:solidFill>
                <a:latin typeface="Arial MT"/>
                <a:cs typeface="Arial MT"/>
              </a:rPr>
              <a:t>Ity</a:t>
            </a:r>
            <a:r>
              <a:rPr sz="750" spc="170" dirty="0">
                <a:solidFill>
                  <a:srgbClr val="0E0E87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7777BA"/>
                </a:solidFill>
                <a:latin typeface="Arial MT"/>
                <a:cs typeface="Arial MT"/>
              </a:rPr>
              <a:t>for</a:t>
            </a:r>
            <a:r>
              <a:rPr sz="750" spc="181" dirty="0">
                <a:solidFill>
                  <a:srgbClr val="7777BA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8585C1"/>
                </a:solidFill>
                <a:latin typeface="Arial MT"/>
                <a:cs typeface="Arial MT"/>
              </a:rPr>
              <a:t>a</a:t>
            </a:r>
            <a:r>
              <a:rPr sz="750" spc="150" dirty="0">
                <a:solidFill>
                  <a:srgbClr val="8585C1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6060AF"/>
                </a:solidFill>
                <a:latin typeface="Arial MT"/>
                <a:cs typeface="Arial MT"/>
              </a:rPr>
              <a:t>wron</a:t>
            </a:r>
            <a:r>
              <a:rPr sz="750" spc="-89" dirty="0">
                <a:solidFill>
                  <a:srgbClr val="6060AF"/>
                </a:solidFill>
                <a:latin typeface="Arial MT"/>
                <a:cs typeface="Arial MT"/>
              </a:rPr>
              <a:t> </a:t>
            </a:r>
            <a:r>
              <a:rPr sz="750" spc="-34" dirty="0">
                <a:solidFill>
                  <a:srgbClr val="3D3D9E"/>
                </a:solidFill>
                <a:latin typeface="Arial MT"/>
                <a:cs typeface="Arial MT"/>
              </a:rPr>
              <a:t>g</a:t>
            </a:r>
            <a:endParaRPr sz="750">
              <a:latin typeface="Arial MT"/>
              <a:cs typeface="Arial MT"/>
            </a:endParaRPr>
          </a:p>
          <a:p>
            <a:pPr marL="87887">
              <a:lnSpc>
                <a:spcPts val="794"/>
              </a:lnSpc>
              <a:spcBef>
                <a:spcPts val="412"/>
              </a:spcBef>
              <a:tabLst>
                <a:tab pos="2220131" algn="l"/>
              </a:tabLst>
            </a:pPr>
            <a:r>
              <a:rPr sz="716" i="1" spc="-17" dirty="0">
                <a:solidFill>
                  <a:srgbClr val="239123"/>
                </a:solidFill>
                <a:latin typeface="Arial"/>
                <a:cs typeface="Arial"/>
              </a:rPr>
              <a:t>q^</a:t>
            </a:r>
            <a:r>
              <a:rPr sz="716" i="1" dirty="0">
                <a:solidFill>
                  <a:srgbClr val="239123"/>
                </a:solidFill>
                <a:latin typeface="Arial"/>
                <a:cs typeface="Arial"/>
              </a:rPr>
              <a:t>	</a:t>
            </a:r>
            <a:r>
              <a:rPr sz="716" i="1" dirty="0">
                <a:solidFill>
                  <a:srgbClr val="FF0101"/>
                </a:solidFill>
                <a:latin typeface="Arial"/>
                <a:cs typeface="Arial"/>
              </a:rPr>
              <a:t>AT-Neural</a:t>
            </a:r>
            <a:r>
              <a:rPr sz="716" i="1" spc="119" dirty="0">
                <a:solidFill>
                  <a:srgbClr val="FF0101"/>
                </a:solidFill>
                <a:latin typeface="Arial"/>
                <a:cs typeface="Arial"/>
              </a:rPr>
              <a:t> </a:t>
            </a:r>
            <a:r>
              <a:rPr sz="716" i="1" dirty="0">
                <a:solidFill>
                  <a:srgbClr val="FF0000"/>
                </a:solidFill>
                <a:latin typeface="Arial"/>
                <a:cs typeface="Arial"/>
              </a:rPr>
              <a:t>Network:</a:t>
            </a:r>
            <a:r>
              <a:rPr sz="716" i="1" spc="156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16" i="1" spc="-37" dirty="0">
                <a:solidFill>
                  <a:srgbClr val="FF0F0F"/>
                </a:solidFill>
                <a:latin typeface="Arial"/>
                <a:cs typeface="Arial"/>
              </a:rPr>
              <a:t>—</a:t>
            </a:r>
            <a:r>
              <a:rPr sz="716" i="1" spc="-7" dirty="0">
                <a:solidFill>
                  <a:srgbClr val="FF0F0F"/>
                </a:solidFill>
                <a:latin typeface="Arial"/>
                <a:cs typeface="Arial"/>
              </a:rPr>
              <a:t>Learning</a:t>
            </a:r>
            <a:r>
              <a:rPr sz="716" i="1" spc="239" dirty="0">
                <a:solidFill>
                  <a:srgbClr val="FF0F0F"/>
                </a:solidFill>
                <a:latin typeface="Arial"/>
                <a:cs typeface="Arial"/>
              </a:rPr>
              <a:t> </a:t>
            </a:r>
            <a:r>
              <a:rPr sz="716" i="1" spc="-7" dirty="0">
                <a:solidFill>
                  <a:srgbClr val="FF0000"/>
                </a:solidFill>
                <a:latin typeface="Arial"/>
                <a:cs typeface="Arial"/>
              </a:rPr>
              <a:t>methods</a:t>
            </a:r>
            <a:endParaRPr sz="716">
              <a:latin typeface="Arial"/>
              <a:cs typeface="Arial"/>
            </a:endParaRPr>
          </a:p>
          <a:p>
            <a:pPr marL="8659">
              <a:lnSpc>
                <a:spcPts val="999"/>
              </a:lnSpc>
              <a:tabLst>
                <a:tab pos="213441" algn="l"/>
              </a:tabLst>
            </a:pPr>
            <a:r>
              <a:rPr sz="886" spc="-17" dirty="0">
                <a:solidFill>
                  <a:srgbClr val="3D9E3D"/>
                </a:solidFill>
                <a:latin typeface="Arial MT"/>
                <a:cs typeface="Arial MT"/>
              </a:rPr>
              <a:t>›N</a:t>
            </a:r>
            <a:r>
              <a:rPr sz="886" dirty="0">
                <a:solidFill>
                  <a:srgbClr val="3D9E3D"/>
                </a:solidFill>
                <a:latin typeface="Arial MT"/>
                <a:cs typeface="Arial MT"/>
              </a:rPr>
              <a:t>	</a:t>
            </a:r>
            <a:r>
              <a:rPr sz="886" dirty="0">
                <a:solidFill>
                  <a:srgbClr val="000080"/>
                </a:solidFill>
                <a:latin typeface="Arial MT"/>
                <a:cs typeface="Arial MT"/>
              </a:rPr>
              <a:t>Competitive</a:t>
            </a:r>
            <a:r>
              <a:rPr sz="886" spc="68" dirty="0">
                <a:solidFill>
                  <a:srgbClr val="000080"/>
                </a:solidFill>
                <a:latin typeface="Arial MT"/>
                <a:cs typeface="Arial MT"/>
              </a:rPr>
              <a:t>  </a:t>
            </a:r>
            <a:r>
              <a:rPr sz="886" spc="-7" dirty="0">
                <a:solidFill>
                  <a:srgbClr val="000080"/>
                </a:solidFill>
                <a:latin typeface="Arial MT"/>
                <a:cs typeface="Arial MT"/>
              </a:rPr>
              <a:t>Learning</a:t>
            </a:r>
            <a:endParaRPr sz="886">
              <a:latin typeface="Arial MT"/>
              <a:cs typeface="Arial MT"/>
            </a:endParaRPr>
          </a:p>
          <a:p>
            <a:pPr marL="358477" indent="-83990">
              <a:spcBef>
                <a:spcPts val="903"/>
              </a:spcBef>
              <a:buClr>
                <a:srgbClr val="7272B8"/>
              </a:buClr>
              <a:buChar char="-"/>
              <a:tabLst>
                <a:tab pos="358477" algn="l"/>
                <a:tab pos="533386" algn="l"/>
                <a:tab pos="2051717" algn="l"/>
              </a:tabLst>
            </a:pPr>
            <a:r>
              <a:rPr sz="750" spc="-17" dirty="0">
                <a:solidFill>
                  <a:srgbClr val="4444A1"/>
                </a:solidFill>
                <a:latin typeface="Arial MT"/>
                <a:cs typeface="Arial MT"/>
              </a:rPr>
              <a:t>In</a:t>
            </a:r>
            <a:r>
              <a:rPr sz="750" dirty="0">
                <a:solidFill>
                  <a:srgbClr val="4444A1"/>
                </a:solidFill>
                <a:latin typeface="Arial MT"/>
                <a:cs typeface="Arial MT"/>
              </a:rPr>
              <a:t>	</a:t>
            </a:r>
            <a:r>
              <a:rPr sz="750" spc="37" dirty="0">
                <a:solidFill>
                  <a:srgbClr val="070782"/>
                </a:solidFill>
                <a:latin typeface="Arial MT"/>
                <a:cs typeface="Arial MT"/>
              </a:rPr>
              <a:t>this</a:t>
            </a:r>
            <a:r>
              <a:rPr sz="750" spc="95" dirty="0">
                <a:solidFill>
                  <a:srgbClr val="070782"/>
                </a:solidFill>
                <a:latin typeface="Arial MT"/>
                <a:cs typeface="Arial MT"/>
              </a:rPr>
              <a:t>  </a:t>
            </a:r>
            <a:r>
              <a:rPr sz="750" spc="55" dirty="0">
                <a:solidFill>
                  <a:srgbClr val="4646A3"/>
                </a:solidFill>
                <a:latin typeface="Arial MT"/>
                <a:cs typeface="Arial MT"/>
              </a:rPr>
              <a:t>method,</a:t>
            </a:r>
            <a:r>
              <a:rPr sz="750" spc="68" dirty="0">
                <a:solidFill>
                  <a:srgbClr val="4646A3"/>
                </a:solidFill>
                <a:latin typeface="Arial MT"/>
                <a:cs typeface="Arial MT"/>
              </a:rPr>
              <a:t>  </a:t>
            </a:r>
            <a:r>
              <a:rPr sz="750" spc="48" dirty="0">
                <a:solidFill>
                  <a:srgbClr val="38389C"/>
                </a:solidFill>
                <a:latin typeface="Arial MT"/>
                <a:cs typeface="Arial MT"/>
              </a:rPr>
              <a:t>those</a:t>
            </a:r>
            <a:r>
              <a:rPr sz="750" spc="92" dirty="0">
                <a:solidFill>
                  <a:srgbClr val="38389C"/>
                </a:solidFill>
                <a:latin typeface="Arial MT"/>
                <a:cs typeface="Arial MT"/>
              </a:rPr>
              <a:t>  </a:t>
            </a:r>
            <a:r>
              <a:rPr sz="750" spc="27" dirty="0">
                <a:solidFill>
                  <a:srgbClr val="5454AA"/>
                </a:solidFill>
                <a:latin typeface="Arial MT"/>
                <a:cs typeface="Arial MT"/>
              </a:rPr>
              <a:t>n</a:t>
            </a:r>
            <a:r>
              <a:rPr sz="750" spc="27" dirty="0">
                <a:solidFill>
                  <a:srgbClr val="38389C"/>
                </a:solidFill>
                <a:latin typeface="Arial MT"/>
                <a:cs typeface="Arial MT"/>
              </a:rPr>
              <a:t>eurons</a:t>
            </a:r>
            <a:r>
              <a:rPr sz="750" dirty="0">
                <a:solidFill>
                  <a:srgbClr val="38389C"/>
                </a:solidFill>
                <a:latin typeface="Arial MT"/>
                <a:cs typeface="Arial MT"/>
              </a:rPr>
              <a:t>	</a:t>
            </a:r>
            <a:r>
              <a:rPr sz="750" spc="-48" dirty="0">
                <a:solidFill>
                  <a:srgbClr val="36369A"/>
                </a:solidFill>
                <a:latin typeface="Arial MT"/>
                <a:cs typeface="Arial MT"/>
              </a:rPr>
              <a:t>w</a:t>
            </a:r>
            <a:r>
              <a:rPr sz="750" spc="-102" dirty="0">
                <a:solidFill>
                  <a:srgbClr val="36369A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5454AA"/>
                </a:solidFill>
                <a:latin typeface="Arial MT"/>
                <a:cs typeface="Arial MT"/>
              </a:rPr>
              <a:t>hich</a:t>
            </a:r>
            <a:r>
              <a:rPr sz="750" spc="95" dirty="0">
                <a:solidFill>
                  <a:srgbClr val="5454AA"/>
                </a:solidFill>
                <a:latin typeface="Arial MT"/>
                <a:cs typeface="Arial MT"/>
              </a:rPr>
              <a:t>  </a:t>
            </a:r>
            <a:r>
              <a:rPr sz="750" spc="34" dirty="0">
                <a:solidFill>
                  <a:srgbClr val="7575BA"/>
                </a:solidFill>
                <a:latin typeface="Arial MT"/>
                <a:cs typeface="Arial MT"/>
              </a:rPr>
              <a:t>respond</a:t>
            </a:r>
            <a:r>
              <a:rPr sz="750" spc="116" dirty="0">
                <a:solidFill>
                  <a:srgbClr val="7575BA"/>
                </a:solidFill>
                <a:latin typeface="Arial MT"/>
                <a:cs typeface="Arial MT"/>
              </a:rPr>
              <a:t>  </a:t>
            </a:r>
            <a:r>
              <a:rPr sz="750" spc="48" dirty="0">
                <a:solidFill>
                  <a:srgbClr val="030380"/>
                </a:solidFill>
                <a:latin typeface="Arial MT"/>
                <a:cs typeface="Arial MT"/>
              </a:rPr>
              <a:t>strongly</a:t>
            </a:r>
            <a:r>
              <a:rPr sz="750" spc="95" dirty="0">
                <a:solidFill>
                  <a:srgbClr val="030380"/>
                </a:solidFill>
                <a:latin typeface="Arial MT"/>
                <a:cs typeface="Arial MT"/>
              </a:rPr>
              <a:t>  </a:t>
            </a:r>
            <a:r>
              <a:rPr sz="750" spc="44" dirty="0">
                <a:solidFill>
                  <a:srgbClr val="6262B1"/>
                </a:solidFill>
                <a:latin typeface="Arial MT"/>
                <a:cs typeface="Arial MT"/>
              </a:rPr>
              <a:t>to</a:t>
            </a:r>
            <a:r>
              <a:rPr sz="750" spc="95" dirty="0">
                <a:solidFill>
                  <a:srgbClr val="6262B1"/>
                </a:solidFill>
                <a:latin typeface="Arial MT"/>
                <a:cs typeface="Arial MT"/>
              </a:rPr>
              <a:t>  </a:t>
            </a:r>
            <a:r>
              <a:rPr sz="750" spc="48" dirty="0">
                <a:solidFill>
                  <a:srgbClr val="6D6DB5"/>
                </a:solidFill>
                <a:latin typeface="Arial MT"/>
                <a:cs typeface="Arial MT"/>
              </a:rPr>
              <a:t>the</a:t>
            </a:r>
            <a:r>
              <a:rPr sz="750" spc="92" dirty="0">
                <a:solidFill>
                  <a:srgbClr val="6D6DB5"/>
                </a:solidFill>
                <a:latin typeface="Arial MT"/>
                <a:cs typeface="Arial MT"/>
              </a:rPr>
              <a:t>  </a:t>
            </a:r>
            <a:r>
              <a:rPr sz="750" spc="44" dirty="0">
                <a:solidFill>
                  <a:srgbClr val="7272B8"/>
                </a:solidFill>
                <a:latin typeface="Arial MT"/>
                <a:cs typeface="Arial MT"/>
              </a:rPr>
              <a:t>in</a:t>
            </a:r>
            <a:r>
              <a:rPr sz="750" spc="44" dirty="0">
                <a:solidFill>
                  <a:srgbClr val="212190"/>
                </a:solidFill>
                <a:latin typeface="Arial MT"/>
                <a:cs typeface="Arial MT"/>
              </a:rPr>
              <a:t>put</a:t>
            </a:r>
            <a:endParaRPr sz="750">
              <a:latin typeface="Arial MT"/>
              <a:cs typeface="Arial MT"/>
            </a:endParaRPr>
          </a:p>
          <a:p>
            <a:pPr marL="365837">
              <a:spcBef>
                <a:spcPts val="457"/>
              </a:spcBef>
            </a:pPr>
            <a:r>
              <a:rPr sz="818" dirty="0">
                <a:solidFill>
                  <a:srgbClr val="2A2A95"/>
                </a:solidFill>
                <a:latin typeface="Arial MT"/>
                <a:cs typeface="Arial MT"/>
              </a:rPr>
              <a:t>stimu</a:t>
            </a:r>
            <a:r>
              <a:rPr sz="1227" baseline="4629" dirty="0">
                <a:solidFill>
                  <a:srgbClr val="2A2A95"/>
                </a:solidFill>
                <a:latin typeface="Arial MT"/>
                <a:cs typeface="Arial MT"/>
              </a:rPr>
              <a:t>li</a:t>
            </a:r>
            <a:r>
              <a:rPr sz="1227" spc="220" baseline="4629" dirty="0">
                <a:solidFill>
                  <a:srgbClr val="2A2A95"/>
                </a:solidFill>
                <a:latin typeface="Arial MT"/>
                <a:cs typeface="Arial MT"/>
              </a:rPr>
              <a:t> </a:t>
            </a:r>
            <a:r>
              <a:rPr sz="1227" spc="-122" baseline="2314" dirty="0">
                <a:solidFill>
                  <a:srgbClr val="111189"/>
                </a:solidFill>
                <a:latin typeface="Arial MT"/>
                <a:cs typeface="Arial MT"/>
              </a:rPr>
              <a:t>h</a:t>
            </a:r>
            <a:r>
              <a:rPr sz="1227" spc="-153" baseline="2314" dirty="0">
                <a:solidFill>
                  <a:srgbClr val="111189"/>
                </a:solidFill>
                <a:latin typeface="Arial MT"/>
                <a:cs typeface="Arial MT"/>
              </a:rPr>
              <a:t> </a:t>
            </a:r>
            <a:r>
              <a:rPr sz="1227" baseline="4629" dirty="0">
                <a:solidFill>
                  <a:srgbClr val="7575BA"/>
                </a:solidFill>
                <a:latin typeface="Arial MT"/>
                <a:cs typeface="Arial MT"/>
              </a:rPr>
              <a:t>a</a:t>
            </a:r>
            <a:r>
              <a:rPr sz="818" dirty="0">
                <a:solidFill>
                  <a:srgbClr val="7575BA"/>
                </a:solidFill>
                <a:latin typeface="Arial MT"/>
                <a:cs typeface="Arial MT"/>
              </a:rPr>
              <a:t>ve</a:t>
            </a:r>
            <a:r>
              <a:rPr sz="818" spc="198" dirty="0">
                <a:solidFill>
                  <a:srgbClr val="7575BA"/>
                </a:solidFill>
                <a:latin typeface="Arial MT"/>
                <a:cs typeface="Arial MT"/>
              </a:rPr>
              <a:t> </a:t>
            </a:r>
            <a:r>
              <a:rPr sz="1227" baseline="2314" dirty="0">
                <a:solidFill>
                  <a:srgbClr val="3A3A9C"/>
                </a:solidFill>
                <a:latin typeface="Arial MT"/>
                <a:cs typeface="Arial MT"/>
              </a:rPr>
              <a:t>th</a:t>
            </a:r>
            <a:r>
              <a:rPr sz="818" dirty="0">
                <a:solidFill>
                  <a:srgbClr val="3A3A9C"/>
                </a:solidFill>
                <a:latin typeface="Arial MT"/>
                <a:cs typeface="Arial MT"/>
              </a:rPr>
              <a:t>e</a:t>
            </a:r>
            <a:r>
              <a:rPr sz="1227" baseline="2314" dirty="0">
                <a:solidFill>
                  <a:srgbClr val="3A3A9C"/>
                </a:solidFill>
                <a:latin typeface="Arial MT"/>
                <a:cs typeface="Arial MT"/>
              </a:rPr>
              <a:t>ir</a:t>
            </a:r>
            <a:r>
              <a:rPr sz="1227" spc="215" baseline="2314" dirty="0">
                <a:solidFill>
                  <a:srgbClr val="3A3A9C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1F1F8E"/>
                </a:solidFill>
                <a:latin typeface="Arial MT"/>
                <a:cs typeface="Arial MT"/>
              </a:rPr>
              <a:t>wei</a:t>
            </a:r>
            <a:r>
              <a:rPr sz="1227" baseline="4629" dirty="0">
                <a:solidFill>
                  <a:srgbClr val="1F1F8E"/>
                </a:solidFill>
                <a:latin typeface="Arial MT"/>
                <a:cs typeface="Arial MT"/>
              </a:rPr>
              <a:t>gh</a:t>
            </a:r>
            <a:r>
              <a:rPr sz="818" dirty="0">
                <a:solidFill>
                  <a:srgbClr val="1F1F8E"/>
                </a:solidFill>
                <a:latin typeface="Arial MT"/>
                <a:cs typeface="Arial MT"/>
              </a:rPr>
              <a:t>ts</a:t>
            </a:r>
            <a:r>
              <a:rPr sz="818" spc="187" dirty="0">
                <a:solidFill>
                  <a:srgbClr val="1F1F8E"/>
                </a:solidFill>
                <a:latin typeface="Arial MT"/>
                <a:cs typeface="Arial MT"/>
              </a:rPr>
              <a:t> </a:t>
            </a:r>
            <a:r>
              <a:rPr sz="1227" spc="-10" baseline="2314" dirty="0">
                <a:solidFill>
                  <a:srgbClr val="7272B8"/>
                </a:solidFill>
                <a:latin typeface="Arial MT"/>
                <a:cs typeface="Arial MT"/>
              </a:rPr>
              <a:t>updated.</a:t>
            </a:r>
            <a:endParaRPr sz="1227" baseline="2314">
              <a:latin typeface="Arial MT"/>
              <a:cs typeface="Arial MT"/>
            </a:endParaRPr>
          </a:p>
          <a:p>
            <a:pPr marL="366270" indent="-91784">
              <a:spcBef>
                <a:spcPts val="443"/>
              </a:spcBef>
              <a:buClr>
                <a:srgbClr val="6E6E6E"/>
              </a:buClr>
              <a:buChar char="-"/>
              <a:tabLst>
                <a:tab pos="366270" algn="l"/>
              </a:tabLst>
            </a:pPr>
            <a:r>
              <a:rPr sz="750" dirty="0">
                <a:solidFill>
                  <a:srgbClr val="262693"/>
                </a:solidFill>
                <a:latin typeface="Arial MT"/>
                <a:cs typeface="Arial MT"/>
              </a:rPr>
              <a:t>When</a:t>
            </a:r>
            <a:r>
              <a:rPr sz="750" spc="286" dirty="0">
                <a:solidFill>
                  <a:srgbClr val="262693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an</a:t>
            </a:r>
            <a:r>
              <a:rPr sz="750" spc="303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3D3D9E"/>
                </a:solidFill>
                <a:latin typeface="Arial MT"/>
                <a:cs typeface="Arial MT"/>
              </a:rPr>
              <a:t>in</a:t>
            </a:r>
            <a:r>
              <a:rPr sz="750" spc="-106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7575BA"/>
                </a:solidFill>
                <a:latin typeface="Arial MT"/>
                <a:cs typeface="Arial MT"/>
              </a:rPr>
              <a:t>put</a:t>
            </a:r>
            <a:r>
              <a:rPr sz="750" spc="102" dirty="0">
                <a:solidFill>
                  <a:srgbClr val="7575BA"/>
                </a:solidFill>
                <a:latin typeface="Arial MT"/>
                <a:cs typeface="Arial MT"/>
              </a:rPr>
              <a:t>  </a:t>
            </a:r>
            <a:r>
              <a:rPr sz="750" spc="48" dirty="0">
                <a:solidFill>
                  <a:srgbClr val="212190"/>
                </a:solidFill>
                <a:latin typeface="Arial MT"/>
                <a:cs typeface="Arial MT"/>
              </a:rPr>
              <a:t>pattern</a:t>
            </a:r>
            <a:r>
              <a:rPr sz="750" spc="307" dirty="0">
                <a:solidFill>
                  <a:srgbClr val="212190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00080"/>
                </a:solidFill>
                <a:latin typeface="Arial MT"/>
                <a:cs typeface="Arial MT"/>
              </a:rPr>
              <a:t>is</a:t>
            </a:r>
            <a:r>
              <a:rPr sz="750" spc="245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spc="41" dirty="0">
                <a:solidFill>
                  <a:srgbClr val="6262B1"/>
                </a:solidFill>
                <a:latin typeface="Arial MT"/>
                <a:cs typeface="Arial MT"/>
              </a:rPr>
              <a:t>presented,</a:t>
            </a:r>
            <a:r>
              <a:rPr sz="750" spc="293" dirty="0">
                <a:solidFill>
                  <a:srgbClr val="6262B1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50582"/>
                </a:solidFill>
                <a:latin typeface="Arial MT"/>
                <a:cs typeface="Arial MT"/>
              </a:rPr>
              <a:t>all</a:t>
            </a:r>
            <a:r>
              <a:rPr sz="750" spc="283" dirty="0">
                <a:solidFill>
                  <a:srgbClr val="050582"/>
                </a:solidFill>
                <a:latin typeface="Arial MT"/>
                <a:cs typeface="Arial MT"/>
              </a:rPr>
              <a:t> </a:t>
            </a:r>
            <a:r>
              <a:rPr sz="750" spc="34" dirty="0">
                <a:solidFill>
                  <a:srgbClr val="7777BC"/>
                </a:solidFill>
                <a:latin typeface="Arial MT"/>
                <a:cs typeface="Arial MT"/>
              </a:rPr>
              <a:t>neurons</a:t>
            </a:r>
            <a:r>
              <a:rPr sz="750" spc="307" dirty="0">
                <a:solidFill>
                  <a:srgbClr val="7777B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7272B8"/>
                </a:solidFill>
                <a:latin typeface="Arial MT"/>
                <a:cs typeface="Arial MT"/>
              </a:rPr>
              <a:t>in</a:t>
            </a:r>
            <a:r>
              <a:rPr sz="750" spc="279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212190"/>
                </a:solidFill>
                <a:latin typeface="Arial MT"/>
                <a:cs typeface="Arial MT"/>
              </a:rPr>
              <a:t>the</a:t>
            </a:r>
            <a:r>
              <a:rPr sz="750" spc="300" dirty="0">
                <a:solidFill>
                  <a:srgbClr val="212190"/>
                </a:solidFill>
                <a:latin typeface="Arial MT"/>
                <a:cs typeface="Arial MT"/>
              </a:rPr>
              <a:t> </a:t>
            </a:r>
            <a:r>
              <a:rPr sz="750" spc="-72" dirty="0">
                <a:solidFill>
                  <a:srgbClr val="000080"/>
                </a:solidFill>
                <a:latin typeface="Arial MT"/>
                <a:cs typeface="Arial MT"/>
              </a:rPr>
              <a:t>I</a:t>
            </a:r>
            <a:r>
              <a:rPr sz="750" spc="-89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spc="34" dirty="0">
                <a:solidFill>
                  <a:srgbClr val="7272B8"/>
                </a:solidFill>
                <a:latin typeface="Arial MT"/>
                <a:cs typeface="Arial MT"/>
              </a:rPr>
              <a:t>ayer</a:t>
            </a:r>
            <a:r>
              <a:rPr sz="750" spc="276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750" spc="41" dirty="0">
                <a:solidFill>
                  <a:srgbClr val="131389"/>
                </a:solidFill>
                <a:latin typeface="Arial MT"/>
                <a:cs typeface="Arial MT"/>
              </a:rPr>
              <a:t>compete,</a:t>
            </a:r>
            <a:endParaRPr sz="750">
              <a:latin typeface="Arial MT"/>
              <a:cs typeface="Arial MT"/>
            </a:endParaRPr>
          </a:p>
          <a:p>
            <a:pPr marL="364971">
              <a:spcBef>
                <a:spcPts val="440"/>
              </a:spcBef>
            </a:pPr>
            <a:r>
              <a:rPr sz="818" dirty="0">
                <a:solidFill>
                  <a:srgbClr val="0E0E87"/>
                </a:solidFill>
                <a:latin typeface="Arial MT"/>
                <a:cs typeface="Arial MT"/>
              </a:rPr>
              <a:t>and</a:t>
            </a:r>
            <a:r>
              <a:rPr sz="818" spc="92" dirty="0">
                <a:solidFill>
                  <a:srgbClr val="0E0E87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000080"/>
                </a:solidFill>
                <a:latin typeface="Arial MT"/>
                <a:cs typeface="Arial MT"/>
              </a:rPr>
              <a:t>the</a:t>
            </a:r>
            <a:r>
              <a:rPr sz="818" spc="133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131389"/>
                </a:solidFill>
                <a:latin typeface="Arial MT"/>
                <a:cs typeface="Arial MT"/>
              </a:rPr>
              <a:t>winning</a:t>
            </a:r>
            <a:r>
              <a:rPr sz="818" spc="153" dirty="0">
                <a:solidFill>
                  <a:srgbClr val="131389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2D2D97"/>
                </a:solidFill>
                <a:latin typeface="Arial MT"/>
                <a:cs typeface="Arial MT"/>
              </a:rPr>
              <a:t>neuron</a:t>
            </a:r>
            <a:r>
              <a:rPr sz="818" spc="150" dirty="0">
                <a:solidFill>
                  <a:srgbClr val="2D2D97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36369A"/>
                </a:solidFill>
                <a:latin typeface="Arial MT"/>
                <a:cs typeface="Arial MT"/>
              </a:rPr>
              <a:t>undergoes</a:t>
            </a:r>
            <a:r>
              <a:rPr sz="818" spc="194" dirty="0">
                <a:solidFill>
                  <a:srgbClr val="36369A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010180"/>
                </a:solidFill>
                <a:latin typeface="Arial MT"/>
                <a:cs typeface="Arial MT"/>
              </a:rPr>
              <a:t>weight</a:t>
            </a:r>
            <a:r>
              <a:rPr sz="818" spc="109" dirty="0">
                <a:solidFill>
                  <a:srgbClr val="010180"/>
                </a:solidFill>
                <a:latin typeface="Arial MT"/>
                <a:cs typeface="Arial MT"/>
              </a:rPr>
              <a:t> </a:t>
            </a:r>
            <a:r>
              <a:rPr sz="1227" spc="-10" baseline="2314" dirty="0">
                <a:solidFill>
                  <a:srgbClr val="4141A0"/>
                </a:solidFill>
                <a:latin typeface="Arial MT"/>
                <a:cs typeface="Arial MT"/>
              </a:rPr>
              <a:t>a</a:t>
            </a:r>
            <a:r>
              <a:rPr sz="818" spc="-7" dirty="0">
                <a:solidFill>
                  <a:srgbClr val="4141A0"/>
                </a:solidFill>
                <a:latin typeface="Arial MT"/>
                <a:cs typeface="Arial MT"/>
              </a:rPr>
              <a:t>djustment</a:t>
            </a:r>
            <a:endParaRPr sz="818">
              <a:latin typeface="Arial MT"/>
              <a:cs typeface="Arial MT"/>
            </a:endParaRPr>
          </a:p>
          <a:p>
            <a:pPr marL="358477">
              <a:spcBef>
                <a:spcPts val="460"/>
              </a:spcBef>
            </a:pPr>
            <a:r>
              <a:rPr sz="750" dirty="0">
                <a:solidFill>
                  <a:srgbClr val="313199"/>
                </a:solidFill>
                <a:latin typeface="Arial MT"/>
                <a:cs typeface="Arial MT"/>
              </a:rPr>
              <a:t>This</a:t>
            </a:r>
            <a:r>
              <a:rPr sz="750" spc="205" dirty="0">
                <a:solidFill>
                  <a:srgbClr val="313199"/>
                </a:solidFill>
                <a:latin typeface="Arial MT"/>
                <a:cs typeface="Arial MT"/>
              </a:rPr>
              <a:t> </a:t>
            </a:r>
            <a:r>
              <a:rPr sz="750" spc="41" dirty="0">
                <a:solidFill>
                  <a:srgbClr val="16168A"/>
                </a:solidFill>
                <a:latin typeface="Arial MT"/>
                <a:cs typeface="Arial MT"/>
              </a:rPr>
              <a:t>strategy</a:t>
            </a:r>
            <a:r>
              <a:rPr sz="750" spc="286" dirty="0">
                <a:solidFill>
                  <a:srgbClr val="16168A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313199"/>
                </a:solidFill>
                <a:latin typeface="Arial MT"/>
                <a:cs typeface="Arial MT"/>
              </a:rPr>
              <a:t>is</a:t>
            </a:r>
            <a:r>
              <a:rPr sz="750" spc="112" dirty="0">
                <a:solidFill>
                  <a:srgbClr val="313199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C0C85"/>
                </a:solidFill>
                <a:latin typeface="Arial MT"/>
                <a:cs typeface="Arial MT"/>
              </a:rPr>
              <a:t>called</a:t>
            </a:r>
            <a:r>
              <a:rPr sz="750" spc="215" dirty="0">
                <a:solidFill>
                  <a:srgbClr val="0C0C85"/>
                </a:solidFill>
                <a:latin typeface="Arial MT"/>
                <a:cs typeface="Arial MT"/>
              </a:rPr>
              <a:t> </a:t>
            </a:r>
            <a:r>
              <a:rPr sz="750" spc="48" dirty="0">
                <a:solidFill>
                  <a:srgbClr val="FF3434"/>
                </a:solidFill>
                <a:latin typeface="Arial MT"/>
                <a:cs typeface="Arial MT"/>
              </a:rPr>
              <a:t>"winner-</a:t>
            </a:r>
            <a:r>
              <a:rPr sz="750" spc="44" dirty="0">
                <a:solidFill>
                  <a:srgbClr val="FF3434"/>
                </a:solidFill>
                <a:latin typeface="Arial MT"/>
                <a:cs typeface="Arial MT"/>
              </a:rPr>
              <a:t>ta</a:t>
            </a:r>
            <a:r>
              <a:rPr sz="750" spc="-51" dirty="0">
                <a:solidFill>
                  <a:srgbClr val="FF3434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FF0101"/>
                </a:solidFill>
                <a:latin typeface="Arial MT"/>
                <a:cs typeface="Arial MT"/>
              </a:rPr>
              <a:t>kes</a:t>
            </a:r>
            <a:r>
              <a:rPr sz="750" spc="-65" dirty="0">
                <a:solidFill>
                  <a:srgbClr val="FF0101"/>
                </a:solidFill>
                <a:latin typeface="Arial MT"/>
                <a:cs typeface="Arial MT"/>
              </a:rPr>
              <a:t> </a:t>
            </a:r>
            <a:r>
              <a:rPr sz="750" spc="41" dirty="0">
                <a:solidFill>
                  <a:srgbClr val="FF5656"/>
                </a:solidFill>
                <a:latin typeface="Arial MT"/>
                <a:cs typeface="Arial MT"/>
              </a:rPr>
              <a:t>-</a:t>
            </a:r>
            <a:r>
              <a:rPr sz="750" spc="34" dirty="0">
                <a:solidFill>
                  <a:srgbClr val="FF5656"/>
                </a:solidFill>
                <a:latin typeface="Arial MT"/>
                <a:cs typeface="Arial MT"/>
              </a:rPr>
              <a:t>all".</a:t>
            </a:r>
            <a:endParaRPr sz="750">
              <a:latin typeface="Arial MT"/>
              <a:cs typeface="Arial MT"/>
            </a:endParaRPr>
          </a:p>
          <a:p>
            <a:pPr>
              <a:spcBef>
                <a:spcPts val="184"/>
              </a:spcBef>
            </a:pPr>
            <a:endParaRPr sz="750">
              <a:latin typeface="Arial MT"/>
              <a:cs typeface="Arial MT"/>
            </a:endParaRPr>
          </a:p>
          <a:p>
            <a:pPr marL="49356">
              <a:tabLst>
                <a:tab pos="214740" algn="l"/>
              </a:tabLst>
            </a:pPr>
            <a:r>
              <a:rPr sz="818" spc="51" dirty="0">
                <a:solidFill>
                  <a:srgbClr val="000080"/>
                </a:solidFill>
                <a:latin typeface="Arial MT"/>
                <a:cs typeface="Arial MT"/>
              </a:rPr>
              <a:t>e</a:t>
            </a:r>
            <a:r>
              <a:rPr sz="818" dirty="0">
                <a:solidFill>
                  <a:srgbClr val="000080"/>
                </a:solidFill>
                <a:latin typeface="Arial MT"/>
                <a:cs typeface="Arial MT"/>
              </a:rPr>
              <a:t>	</a:t>
            </a:r>
            <a:r>
              <a:rPr sz="818" spc="55" dirty="0">
                <a:solidFill>
                  <a:srgbClr val="000080"/>
                </a:solidFill>
                <a:latin typeface="Arial MT"/>
                <a:cs typeface="Arial MT"/>
              </a:rPr>
              <a:t>Stochastic</a:t>
            </a:r>
            <a:r>
              <a:rPr sz="818" spc="147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818" spc="58" dirty="0">
                <a:solidFill>
                  <a:srgbClr val="000080"/>
                </a:solidFill>
                <a:latin typeface="Arial MT"/>
                <a:cs typeface="Arial MT"/>
              </a:rPr>
              <a:t>learning</a:t>
            </a:r>
            <a:endParaRPr sz="818">
              <a:latin typeface="Arial MT"/>
              <a:cs typeface="Arial MT"/>
            </a:endParaRPr>
          </a:p>
          <a:p>
            <a:pPr marL="359343" indent="-85290">
              <a:spcBef>
                <a:spcPts val="409"/>
              </a:spcBef>
              <a:buClr>
                <a:srgbClr val="7272B8"/>
              </a:buClr>
              <a:buSzPct val="91666"/>
              <a:buChar char="-"/>
              <a:tabLst>
                <a:tab pos="359343" algn="l"/>
              </a:tabLst>
            </a:pPr>
            <a:r>
              <a:rPr sz="818" dirty="0">
                <a:solidFill>
                  <a:srgbClr val="34349A"/>
                </a:solidFill>
                <a:latin typeface="Arial MT"/>
                <a:cs typeface="Arial MT"/>
              </a:rPr>
              <a:t>In</a:t>
            </a:r>
            <a:r>
              <a:rPr sz="818" spc="242" dirty="0">
                <a:solidFill>
                  <a:srgbClr val="34349A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B6BB5"/>
                </a:solidFill>
                <a:latin typeface="Arial MT"/>
                <a:cs typeface="Arial MT"/>
              </a:rPr>
              <a:t>this</a:t>
            </a:r>
            <a:r>
              <a:rPr sz="818" spc="106" dirty="0">
                <a:solidFill>
                  <a:srgbClr val="6B6BB5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4646A3"/>
                </a:solidFill>
                <a:latin typeface="Arial MT"/>
                <a:cs typeface="Arial MT"/>
              </a:rPr>
              <a:t>method</a:t>
            </a:r>
            <a:r>
              <a:rPr sz="818" spc="139" dirty="0">
                <a:solidFill>
                  <a:srgbClr val="4646A3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000080"/>
                </a:solidFill>
                <a:latin typeface="Arial MT"/>
                <a:cs typeface="Arial MT"/>
              </a:rPr>
              <a:t>the</a:t>
            </a:r>
            <a:r>
              <a:rPr sz="818" spc="156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3D3D9E"/>
                </a:solidFill>
                <a:latin typeface="Arial MT"/>
                <a:cs typeface="Arial MT"/>
              </a:rPr>
              <a:t>weights</a:t>
            </a:r>
            <a:r>
              <a:rPr sz="818" spc="181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8282BF"/>
                </a:solidFill>
                <a:latin typeface="Arial MT"/>
                <a:cs typeface="Arial MT"/>
              </a:rPr>
              <a:t>are</a:t>
            </a:r>
            <a:r>
              <a:rPr sz="818" spc="126" dirty="0">
                <a:solidFill>
                  <a:srgbClr val="8282BF"/>
                </a:solidFill>
                <a:latin typeface="Arial MT"/>
                <a:cs typeface="Arial MT"/>
              </a:rPr>
              <a:t> </a:t>
            </a:r>
            <a:r>
              <a:rPr sz="818" spc="-99" dirty="0">
                <a:solidFill>
                  <a:srgbClr val="000080"/>
                </a:solidFill>
                <a:latin typeface="Arial MT"/>
                <a:cs typeface="Arial MT"/>
              </a:rPr>
              <a:t>add</a:t>
            </a:r>
            <a:r>
              <a:rPr sz="818" spc="-119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7272B8"/>
                </a:solidFill>
                <a:latin typeface="Arial MT"/>
                <a:cs typeface="Arial MT"/>
              </a:rPr>
              <a:t>usted</a:t>
            </a:r>
            <a:r>
              <a:rPr sz="818" spc="143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313199"/>
                </a:solidFill>
                <a:latin typeface="Arial MT"/>
                <a:cs typeface="Arial MT"/>
              </a:rPr>
              <a:t>in</a:t>
            </a:r>
            <a:r>
              <a:rPr sz="818" spc="89" dirty="0">
                <a:solidFill>
                  <a:srgbClr val="313199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8282BF"/>
                </a:solidFill>
                <a:latin typeface="Arial MT"/>
                <a:cs typeface="Arial MT"/>
              </a:rPr>
              <a:t>a</a:t>
            </a:r>
            <a:r>
              <a:rPr sz="818" spc="153" dirty="0">
                <a:solidFill>
                  <a:srgbClr val="8282BF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3F3F9E"/>
                </a:solidFill>
                <a:latin typeface="Arial MT"/>
                <a:cs typeface="Arial MT"/>
              </a:rPr>
              <a:t>probabilistic</a:t>
            </a:r>
            <a:r>
              <a:rPr sz="818" spc="184" dirty="0">
                <a:solidFill>
                  <a:srgbClr val="3F3F9E"/>
                </a:solidFill>
                <a:latin typeface="Arial MT"/>
                <a:cs typeface="Arial MT"/>
              </a:rPr>
              <a:t> </a:t>
            </a:r>
            <a:r>
              <a:rPr sz="818" spc="-7" dirty="0">
                <a:solidFill>
                  <a:srgbClr val="000080"/>
                </a:solidFill>
                <a:latin typeface="Arial MT"/>
                <a:cs typeface="Arial MT"/>
              </a:rPr>
              <a:t>fashion.</a:t>
            </a:r>
            <a:endParaRPr sz="818">
              <a:latin typeface="Arial MT"/>
              <a:cs typeface="Arial MT"/>
            </a:endParaRPr>
          </a:p>
          <a:p>
            <a:pPr marL="359776" marR="33337" indent="-85723">
              <a:lnSpc>
                <a:spcPts val="1425"/>
              </a:lnSpc>
              <a:buClr>
                <a:srgbClr val="5656AA"/>
              </a:buClr>
              <a:buChar char="-"/>
              <a:tabLst>
                <a:tab pos="365404" algn="l"/>
                <a:tab pos="873679" algn="l"/>
                <a:tab pos="1000531" algn="l"/>
                <a:tab pos="1668562" algn="l"/>
                <a:tab pos="2230522" algn="l"/>
                <a:tab pos="2598524" algn="l"/>
                <a:tab pos="2767804" algn="l"/>
                <a:tab pos="2912408" algn="l"/>
                <a:tab pos="3400767" algn="l"/>
              </a:tabLst>
            </a:pPr>
            <a:r>
              <a:rPr sz="750" dirty="0">
                <a:solidFill>
                  <a:srgbClr val="3D3D9E"/>
                </a:solidFill>
                <a:latin typeface="Arial MT"/>
                <a:cs typeface="Arial MT"/>
              </a:rPr>
              <a:t>Exa</a:t>
            </a:r>
            <a:r>
              <a:rPr sz="750" spc="-106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750" spc="27" dirty="0">
                <a:solidFill>
                  <a:srgbClr val="7979BC"/>
                </a:solidFill>
                <a:latin typeface="Arial MT"/>
                <a:cs typeface="Arial MT"/>
              </a:rPr>
              <a:t>mple</a:t>
            </a:r>
            <a:r>
              <a:rPr sz="750" dirty="0">
                <a:solidFill>
                  <a:srgbClr val="7979BC"/>
                </a:solidFill>
                <a:latin typeface="Arial MT"/>
                <a:cs typeface="Arial MT"/>
              </a:rPr>
              <a:t>	</a:t>
            </a:r>
            <a:r>
              <a:rPr sz="750" spc="-34" dirty="0">
                <a:solidFill>
                  <a:srgbClr val="5D5DAF"/>
                </a:solidFill>
                <a:latin typeface="Arial MT"/>
                <a:cs typeface="Arial MT"/>
              </a:rPr>
              <a:t>:</a:t>
            </a:r>
            <a:r>
              <a:rPr sz="750" dirty="0">
                <a:solidFill>
                  <a:srgbClr val="5D5DAF"/>
                </a:solidFill>
                <a:latin typeface="Arial MT"/>
                <a:cs typeface="Arial MT"/>
              </a:rPr>
              <a:t>	</a:t>
            </a:r>
            <a:r>
              <a:rPr sz="750" spc="34" dirty="0">
                <a:solidFill>
                  <a:srgbClr val="5B5BAC"/>
                </a:solidFill>
                <a:latin typeface="Arial MT"/>
                <a:cs typeface="Arial MT"/>
              </a:rPr>
              <a:t>Simulated</a:t>
            </a:r>
            <a:r>
              <a:rPr sz="750" dirty="0">
                <a:solidFill>
                  <a:srgbClr val="5B5BAC"/>
                </a:solidFill>
                <a:latin typeface="Arial MT"/>
                <a:cs typeface="Arial MT"/>
              </a:rPr>
              <a:t>	</a:t>
            </a:r>
            <a:r>
              <a:rPr sz="750" spc="14" dirty="0">
                <a:solidFill>
                  <a:srgbClr val="111189"/>
                </a:solidFill>
                <a:latin typeface="Arial MT"/>
                <a:cs typeface="Arial MT"/>
              </a:rPr>
              <a:t>an</a:t>
            </a:r>
            <a:r>
              <a:rPr sz="750" spc="14" dirty="0">
                <a:solidFill>
                  <a:srgbClr val="7575BA"/>
                </a:solidFill>
                <a:latin typeface="Arial MT"/>
                <a:cs typeface="Arial MT"/>
              </a:rPr>
              <a:t>nea</a:t>
            </a:r>
            <a:r>
              <a:rPr sz="750" spc="-31" dirty="0">
                <a:solidFill>
                  <a:srgbClr val="7575BA"/>
                </a:solidFill>
                <a:latin typeface="Arial MT"/>
                <a:cs typeface="Arial MT"/>
              </a:rPr>
              <a:t> </a:t>
            </a:r>
            <a:r>
              <a:rPr sz="750" spc="-14" dirty="0">
                <a:solidFill>
                  <a:srgbClr val="0E0E87"/>
                </a:solidFill>
                <a:latin typeface="Arial MT"/>
                <a:cs typeface="Arial MT"/>
              </a:rPr>
              <a:t>ling</a:t>
            </a:r>
            <a:r>
              <a:rPr sz="750" dirty="0">
                <a:solidFill>
                  <a:srgbClr val="0E0E87"/>
                </a:solidFill>
                <a:latin typeface="Arial MT"/>
                <a:cs typeface="Arial MT"/>
              </a:rPr>
              <a:t>	</a:t>
            </a:r>
            <a:r>
              <a:rPr sz="750" spc="20" dirty="0">
                <a:solidFill>
                  <a:srgbClr val="080883"/>
                </a:solidFill>
                <a:latin typeface="Arial MT"/>
                <a:cs typeface="Arial MT"/>
              </a:rPr>
              <a:t>wh</a:t>
            </a:r>
            <a:r>
              <a:rPr sz="750" spc="20" dirty="0">
                <a:solidFill>
                  <a:srgbClr val="0E0E87"/>
                </a:solidFill>
                <a:latin typeface="Arial MT"/>
                <a:cs typeface="Arial MT"/>
              </a:rPr>
              <a:t>ich</a:t>
            </a:r>
            <a:r>
              <a:rPr sz="750" dirty="0">
                <a:solidFill>
                  <a:srgbClr val="0E0E87"/>
                </a:solidFill>
                <a:latin typeface="Arial MT"/>
                <a:cs typeface="Arial MT"/>
              </a:rPr>
              <a:t>	</a:t>
            </a:r>
            <a:r>
              <a:rPr sz="750" spc="-17" dirty="0">
                <a:solidFill>
                  <a:srgbClr val="7272B8"/>
                </a:solidFill>
                <a:latin typeface="Arial MT"/>
                <a:cs typeface="Arial MT"/>
              </a:rPr>
              <a:t>is</a:t>
            </a:r>
            <a:r>
              <a:rPr sz="750" dirty="0">
                <a:solidFill>
                  <a:srgbClr val="7272B8"/>
                </a:solidFill>
                <a:latin typeface="Arial MT"/>
                <a:cs typeface="Arial MT"/>
              </a:rPr>
              <a:t>	</a:t>
            </a:r>
            <a:r>
              <a:rPr sz="750" spc="-34" dirty="0">
                <a:solidFill>
                  <a:srgbClr val="4242A1"/>
                </a:solidFill>
                <a:latin typeface="Arial MT"/>
                <a:cs typeface="Arial MT"/>
              </a:rPr>
              <a:t>a</a:t>
            </a:r>
            <a:r>
              <a:rPr sz="750" dirty="0">
                <a:solidFill>
                  <a:srgbClr val="4242A1"/>
                </a:solidFill>
                <a:latin typeface="Arial MT"/>
                <a:cs typeface="Arial MT"/>
              </a:rPr>
              <a:t>	</a:t>
            </a:r>
            <a:r>
              <a:rPr sz="750" dirty="0">
                <a:solidFill>
                  <a:srgbClr val="3D3D9E"/>
                </a:solidFill>
                <a:latin typeface="Arial MT"/>
                <a:cs typeface="Arial MT"/>
              </a:rPr>
              <a:t>lea</a:t>
            </a:r>
            <a:r>
              <a:rPr sz="750" spc="-68" dirty="0">
                <a:solidFill>
                  <a:srgbClr val="3D3D9E"/>
                </a:solidFill>
                <a:latin typeface="Arial MT"/>
                <a:cs typeface="Arial MT"/>
              </a:rPr>
              <a:t> </a:t>
            </a:r>
            <a:r>
              <a:rPr sz="750" spc="31" dirty="0">
                <a:solidFill>
                  <a:srgbClr val="111189"/>
                </a:solidFill>
                <a:latin typeface="Arial MT"/>
                <a:cs typeface="Arial MT"/>
              </a:rPr>
              <a:t>rning</a:t>
            </a:r>
            <a:r>
              <a:rPr sz="750" dirty="0">
                <a:solidFill>
                  <a:srgbClr val="111189"/>
                </a:solidFill>
                <a:latin typeface="Arial MT"/>
                <a:cs typeface="Arial MT"/>
              </a:rPr>
              <a:t>	</a:t>
            </a:r>
            <a:r>
              <a:rPr sz="750" spc="34" dirty="0">
                <a:solidFill>
                  <a:srgbClr val="7979BC"/>
                </a:solidFill>
                <a:latin typeface="Arial MT"/>
                <a:cs typeface="Arial MT"/>
              </a:rPr>
              <a:t>mechanism 	</a:t>
            </a:r>
            <a:r>
              <a:rPr sz="750" spc="37" dirty="0">
                <a:solidFill>
                  <a:srgbClr val="6D6DB5"/>
                </a:solidFill>
                <a:latin typeface="Arial MT"/>
                <a:cs typeface="Arial MT"/>
              </a:rPr>
              <a:t>employed</a:t>
            </a:r>
            <a:r>
              <a:rPr sz="750" spc="181" dirty="0">
                <a:solidFill>
                  <a:srgbClr val="6D6DB5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6666B3"/>
                </a:solidFill>
                <a:latin typeface="Arial MT"/>
                <a:cs typeface="Arial MT"/>
              </a:rPr>
              <a:t>by</a:t>
            </a:r>
            <a:r>
              <a:rPr sz="750" spc="126" dirty="0">
                <a:solidFill>
                  <a:srgbClr val="6666B3"/>
                </a:solidFill>
                <a:latin typeface="Arial MT"/>
                <a:cs typeface="Arial MT"/>
              </a:rPr>
              <a:t> </a:t>
            </a:r>
            <a:r>
              <a:rPr sz="750" spc="41" dirty="0">
                <a:solidFill>
                  <a:srgbClr val="030380"/>
                </a:solidFill>
                <a:latin typeface="Arial MT"/>
                <a:cs typeface="Arial MT"/>
              </a:rPr>
              <a:t>Boltzmann</a:t>
            </a:r>
            <a:r>
              <a:rPr sz="750" spc="147" dirty="0">
                <a:solidFill>
                  <a:srgbClr val="030380"/>
                </a:solidFill>
                <a:latin typeface="Arial MT"/>
                <a:cs typeface="Arial MT"/>
              </a:rPr>
              <a:t> </a:t>
            </a:r>
            <a:r>
              <a:rPr sz="750" spc="34" dirty="0">
                <a:solidFill>
                  <a:srgbClr val="7272B8"/>
                </a:solidFill>
                <a:latin typeface="Arial MT"/>
                <a:cs typeface="Arial MT"/>
              </a:rPr>
              <a:t>and</a:t>
            </a:r>
            <a:r>
              <a:rPr sz="750" spc="95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333399"/>
                </a:solidFill>
                <a:latin typeface="Arial MT"/>
                <a:cs typeface="Arial MT"/>
              </a:rPr>
              <a:t>Cauch</a:t>
            </a:r>
            <a:r>
              <a:rPr sz="750" spc="-78" dirty="0">
                <a:solidFill>
                  <a:srgbClr val="333399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1D1D8E"/>
                </a:solidFill>
                <a:latin typeface="Arial MT"/>
                <a:cs typeface="Arial MT"/>
              </a:rPr>
              <a:t>y</a:t>
            </a:r>
            <a:r>
              <a:rPr sz="750" spc="112" dirty="0">
                <a:solidFill>
                  <a:srgbClr val="1D1D8E"/>
                </a:solidFill>
                <a:latin typeface="Arial MT"/>
                <a:cs typeface="Arial MT"/>
              </a:rPr>
              <a:t> </a:t>
            </a:r>
            <a:r>
              <a:rPr sz="750" spc="31" dirty="0">
                <a:solidFill>
                  <a:srgbClr val="7575BA"/>
                </a:solidFill>
                <a:latin typeface="Arial MT"/>
                <a:cs typeface="Arial MT"/>
              </a:rPr>
              <a:t>machines.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82139" y="435239"/>
            <a:ext cx="525174" cy="455901"/>
          </a:xfrm>
          <a:custGeom>
            <a:avLst/>
            <a:gdLst/>
            <a:ahLst/>
            <a:cxnLst/>
            <a:rect l="l" t="t" r="r" b="b"/>
            <a:pathLst>
              <a:path w="770255" h="668655">
                <a:moveTo>
                  <a:pt x="247" y="610448"/>
                </a:moveTo>
                <a:lnTo>
                  <a:pt x="247" y="610942"/>
                </a:lnTo>
                <a:lnTo>
                  <a:pt x="247" y="611520"/>
                </a:lnTo>
                <a:lnTo>
                  <a:pt x="247" y="613412"/>
                </a:lnTo>
                <a:lnTo>
                  <a:pt x="247" y="615304"/>
                </a:lnTo>
                <a:lnTo>
                  <a:pt x="0" y="618296"/>
                </a:lnTo>
                <a:lnTo>
                  <a:pt x="247" y="621800"/>
                </a:lnTo>
                <a:lnTo>
                  <a:pt x="494" y="625305"/>
                </a:lnTo>
                <a:lnTo>
                  <a:pt x="1153" y="629983"/>
                </a:lnTo>
                <a:lnTo>
                  <a:pt x="1729" y="634438"/>
                </a:lnTo>
                <a:lnTo>
                  <a:pt x="2304" y="638895"/>
                </a:lnTo>
                <a:lnTo>
                  <a:pt x="3058" y="644361"/>
                </a:lnTo>
                <a:lnTo>
                  <a:pt x="3700" y="648535"/>
                </a:lnTo>
                <a:lnTo>
                  <a:pt x="4342" y="652709"/>
                </a:lnTo>
                <a:lnTo>
                  <a:pt x="4273" y="656653"/>
                </a:lnTo>
                <a:lnTo>
                  <a:pt x="5580" y="659482"/>
                </a:lnTo>
                <a:lnTo>
                  <a:pt x="6887" y="662312"/>
                </a:lnTo>
                <a:lnTo>
                  <a:pt x="8889" y="664824"/>
                </a:lnTo>
                <a:lnTo>
                  <a:pt x="11542" y="665512"/>
                </a:lnTo>
                <a:lnTo>
                  <a:pt x="14194" y="666201"/>
                </a:lnTo>
                <a:lnTo>
                  <a:pt x="14915" y="668558"/>
                </a:lnTo>
                <a:lnTo>
                  <a:pt x="21494" y="663612"/>
                </a:lnTo>
                <a:lnTo>
                  <a:pt x="27040" y="658959"/>
                </a:lnTo>
                <a:lnTo>
                  <a:pt x="33808" y="652598"/>
                </a:lnTo>
                <a:lnTo>
                  <a:pt x="41800" y="644801"/>
                </a:lnTo>
                <a:lnTo>
                  <a:pt x="51016" y="635841"/>
                </a:lnTo>
                <a:lnTo>
                  <a:pt x="61466" y="625683"/>
                </a:lnTo>
                <a:lnTo>
                  <a:pt x="73144" y="614219"/>
                </a:lnTo>
                <a:lnTo>
                  <a:pt x="86036" y="601605"/>
                </a:lnTo>
                <a:lnTo>
                  <a:pt x="115556" y="573249"/>
                </a:lnTo>
                <a:lnTo>
                  <a:pt x="150025" y="540616"/>
                </a:lnTo>
                <a:lnTo>
                  <a:pt x="187431" y="505932"/>
                </a:lnTo>
                <a:lnTo>
                  <a:pt x="227774" y="469197"/>
                </a:lnTo>
                <a:lnTo>
                  <a:pt x="272976" y="428956"/>
                </a:lnTo>
                <a:lnTo>
                  <a:pt x="323036" y="385207"/>
                </a:lnTo>
                <a:lnTo>
                  <a:pt x="374432" y="340598"/>
                </a:lnTo>
                <a:lnTo>
                  <a:pt x="427163" y="295130"/>
                </a:lnTo>
                <a:lnTo>
                  <a:pt x="452952" y="272833"/>
                </a:lnTo>
                <a:lnTo>
                  <a:pt x="478267" y="250839"/>
                </a:lnTo>
                <a:lnTo>
                  <a:pt x="503319" y="229015"/>
                </a:lnTo>
                <a:lnTo>
                  <a:pt x="527746" y="207725"/>
                </a:lnTo>
                <a:lnTo>
                  <a:pt x="551187" y="187333"/>
                </a:lnTo>
                <a:lnTo>
                  <a:pt x="595484" y="148853"/>
                </a:lnTo>
                <a:lnTo>
                  <a:pt x="635578" y="114255"/>
                </a:lnTo>
                <a:lnTo>
                  <a:pt x="670422" y="84800"/>
                </a:lnTo>
                <a:lnTo>
                  <a:pt x="685963" y="71783"/>
                </a:lnTo>
                <a:lnTo>
                  <a:pt x="700183" y="59811"/>
                </a:lnTo>
                <a:lnTo>
                  <a:pt x="734725" y="30347"/>
                </a:lnTo>
                <a:lnTo>
                  <a:pt x="765541" y="3686"/>
                </a:lnTo>
                <a:lnTo>
                  <a:pt x="769768" y="0"/>
                </a:lnTo>
              </a:path>
            </a:pathLst>
          </a:custGeom>
          <a:ln w="19050">
            <a:solidFill>
              <a:srgbClr val="004DE6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" name="object 6"/>
          <p:cNvSpPr/>
          <p:nvPr/>
        </p:nvSpPr>
        <p:spPr>
          <a:xfrm>
            <a:off x="3921825" y="1822269"/>
            <a:ext cx="811790" cy="601807"/>
          </a:xfrm>
          <a:custGeom>
            <a:avLst/>
            <a:gdLst/>
            <a:ahLst/>
            <a:cxnLst/>
            <a:rect l="l" t="t" r="r" b="b"/>
            <a:pathLst>
              <a:path w="1190625" h="882650">
                <a:moveTo>
                  <a:pt x="0" y="319661"/>
                </a:moveTo>
                <a:lnTo>
                  <a:pt x="247" y="319661"/>
                </a:lnTo>
                <a:lnTo>
                  <a:pt x="165" y="318427"/>
                </a:lnTo>
                <a:lnTo>
                  <a:pt x="1482" y="319661"/>
                </a:lnTo>
                <a:lnTo>
                  <a:pt x="2798" y="320896"/>
                </a:lnTo>
                <a:lnTo>
                  <a:pt x="5036" y="321971"/>
                </a:lnTo>
                <a:lnTo>
                  <a:pt x="7899" y="327071"/>
                </a:lnTo>
                <a:lnTo>
                  <a:pt x="26670" y="369623"/>
                </a:lnTo>
                <a:lnTo>
                  <a:pt x="40235" y="407484"/>
                </a:lnTo>
                <a:lnTo>
                  <a:pt x="54433" y="454712"/>
                </a:lnTo>
                <a:lnTo>
                  <a:pt x="68855" y="507476"/>
                </a:lnTo>
                <a:lnTo>
                  <a:pt x="73820" y="525981"/>
                </a:lnTo>
                <a:lnTo>
                  <a:pt x="84239" y="564466"/>
                </a:lnTo>
                <a:lnTo>
                  <a:pt x="94676" y="603605"/>
                </a:lnTo>
                <a:lnTo>
                  <a:pt x="104679" y="642401"/>
                </a:lnTo>
                <a:lnTo>
                  <a:pt x="114203" y="680102"/>
                </a:lnTo>
                <a:lnTo>
                  <a:pt x="127217" y="732807"/>
                </a:lnTo>
                <a:lnTo>
                  <a:pt x="131227" y="748959"/>
                </a:lnTo>
                <a:lnTo>
                  <a:pt x="142222" y="792589"/>
                </a:lnTo>
                <a:lnTo>
                  <a:pt x="154816" y="837000"/>
                </a:lnTo>
                <a:lnTo>
                  <a:pt x="172265" y="877437"/>
                </a:lnTo>
                <a:lnTo>
                  <a:pt x="183161" y="882262"/>
                </a:lnTo>
                <a:lnTo>
                  <a:pt x="188379" y="881690"/>
                </a:lnTo>
                <a:lnTo>
                  <a:pt x="227642" y="859233"/>
                </a:lnTo>
                <a:lnTo>
                  <a:pt x="263970" y="830624"/>
                </a:lnTo>
                <a:lnTo>
                  <a:pt x="293066" y="805567"/>
                </a:lnTo>
                <a:lnTo>
                  <a:pt x="327274" y="773625"/>
                </a:lnTo>
                <a:lnTo>
                  <a:pt x="366595" y="734798"/>
                </a:lnTo>
                <a:lnTo>
                  <a:pt x="388453" y="713289"/>
                </a:lnTo>
                <a:lnTo>
                  <a:pt x="437043" y="665815"/>
                </a:lnTo>
                <a:lnTo>
                  <a:pt x="490815" y="613671"/>
                </a:lnTo>
                <a:lnTo>
                  <a:pt x="519496" y="586103"/>
                </a:lnTo>
                <a:lnTo>
                  <a:pt x="549487" y="557386"/>
                </a:lnTo>
                <a:lnTo>
                  <a:pt x="580238" y="528158"/>
                </a:lnTo>
                <a:lnTo>
                  <a:pt x="611203" y="499059"/>
                </a:lnTo>
                <a:lnTo>
                  <a:pt x="642347" y="470134"/>
                </a:lnTo>
                <a:lnTo>
                  <a:pt x="673926" y="441084"/>
                </a:lnTo>
                <a:lnTo>
                  <a:pt x="705823" y="412032"/>
                </a:lnTo>
                <a:lnTo>
                  <a:pt x="737922" y="383098"/>
                </a:lnTo>
                <a:lnTo>
                  <a:pt x="770630" y="354035"/>
                </a:lnTo>
                <a:lnTo>
                  <a:pt x="803863" y="324871"/>
                </a:lnTo>
                <a:lnTo>
                  <a:pt x="836769" y="296144"/>
                </a:lnTo>
                <a:lnTo>
                  <a:pt x="868494" y="268391"/>
                </a:lnTo>
                <a:lnTo>
                  <a:pt x="899086" y="241444"/>
                </a:lnTo>
                <a:lnTo>
                  <a:pt x="928910" y="215121"/>
                </a:lnTo>
                <a:lnTo>
                  <a:pt x="957583" y="189935"/>
                </a:lnTo>
                <a:lnTo>
                  <a:pt x="1010343" y="144608"/>
                </a:lnTo>
                <a:lnTo>
                  <a:pt x="1057366" y="105462"/>
                </a:lnTo>
                <a:lnTo>
                  <a:pt x="1097859" y="72295"/>
                </a:lnTo>
                <a:lnTo>
                  <a:pt x="1131823" y="45107"/>
                </a:lnTo>
                <a:lnTo>
                  <a:pt x="1172585" y="13332"/>
                </a:lnTo>
                <a:lnTo>
                  <a:pt x="1182880" y="5523"/>
                </a:lnTo>
                <a:lnTo>
                  <a:pt x="1190148" y="0"/>
                </a:lnTo>
              </a:path>
            </a:pathLst>
          </a:custGeom>
          <a:ln w="19050">
            <a:solidFill>
              <a:srgbClr val="004DE6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C1372E-D7D2-4EDC-AB87-C89FBD410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35978215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36128" y="1465118"/>
            <a:ext cx="2269374" cy="143186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47312" y="1313411"/>
            <a:ext cx="426027" cy="7689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55378" y="2736965"/>
            <a:ext cx="108065" cy="7065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45729" y="4023360"/>
            <a:ext cx="130925" cy="5818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65716" y="2736965"/>
            <a:ext cx="101830" cy="7689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139929" y="614796"/>
            <a:ext cx="3937722" cy="52260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818" dirty="0">
                <a:solidFill>
                  <a:srgbClr val="008000"/>
                </a:solidFill>
                <a:latin typeface="Arial MT"/>
                <a:cs typeface="Arial MT"/>
              </a:rPr>
              <a:t>5.E</a:t>
            </a:r>
            <a:r>
              <a:rPr sz="818" spc="72" dirty="0">
                <a:solidFill>
                  <a:srgbClr val="008000"/>
                </a:solidFill>
                <a:latin typeface="Arial MT"/>
                <a:cs typeface="Arial MT"/>
              </a:rPr>
              <a:t>  </a:t>
            </a:r>
            <a:r>
              <a:rPr sz="818" spc="48" dirty="0">
                <a:solidFill>
                  <a:srgbClr val="008000"/>
                </a:solidFill>
                <a:latin typeface="Arial MT"/>
                <a:cs typeface="Arial MT"/>
              </a:rPr>
              <a:t>Single</a:t>
            </a:r>
            <a:r>
              <a:rPr sz="818" spc="330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818" spc="44" dirty="0">
                <a:solidFill>
                  <a:srgbClr val="008000"/>
                </a:solidFill>
                <a:latin typeface="Arial MT"/>
                <a:cs typeface="Arial MT"/>
              </a:rPr>
              <a:t>Layer</a:t>
            </a:r>
            <a:r>
              <a:rPr sz="818" spc="65" dirty="0">
                <a:solidFill>
                  <a:srgbClr val="008000"/>
                </a:solidFill>
                <a:latin typeface="Arial MT"/>
                <a:cs typeface="Arial MT"/>
              </a:rPr>
              <a:t>  </a:t>
            </a:r>
            <a:r>
              <a:rPr sz="818" spc="51" dirty="0">
                <a:solidFill>
                  <a:srgbClr val="008000"/>
                </a:solidFill>
                <a:latin typeface="Arial MT"/>
                <a:cs typeface="Arial MT"/>
              </a:rPr>
              <a:t>Perceptron</a:t>
            </a:r>
            <a:endParaRPr sz="818">
              <a:latin typeface="Arial MT"/>
              <a:cs typeface="Arial MT"/>
            </a:endParaRPr>
          </a:p>
          <a:p>
            <a:pPr marL="245912" marR="3464">
              <a:lnSpc>
                <a:spcPct val="141700"/>
              </a:lnSpc>
              <a:spcBef>
                <a:spcPts val="409"/>
              </a:spcBef>
              <a:tabLst>
                <a:tab pos="905284" algn="l"/>
                <a:tab pos="1089718" algn="l"/>
              </a:tabLst>
            </a:pPr>
            <a:r>
              <a:rPr sz="818" spc="-7" dirty="0">
                <a:solidFill>
                  <a:srgbClr val="4646A3"/>
                </a:solidFill>
                <a:latin typeface="Arial MT"/>
                <a:cs typeface="Arial MT"/>
              </a:rPr>
              <a:t>Definition</a:t>
            </a:r>
            <a:r>
              <a:rPr sz="818" dirty="0">
                <a:solidFill>
                  <a:srgbClr val="4646A3"/>
                </a:solidFill>
                <a:latin typeface="Arial MT"/>
                <a:cs typeface="Arial MT"/>
              </a:rPr>
              <a:t>	</a:t>
            </a:r>
            <a:r>
              <a:rPr sz="818" i="1" spc="-17" dirty="0">
                <a:solidFill>
                  <a:srgbClr val="232390"/>
                </a:solidFill>
                <a:latin typeface="Arial"/>
                <a:cs typeface="Arial"/>
              </a:rPr>
              <a:t>in</a:t>
            </a:r>
            <a:r>
              <a:rPr sz="818" i="1" dirty="0">
                <a:solidFill>
                  <a:srgbClr val="232390"/>
                </a:solidFill>
                <a:latin typeface="Arial"/>
                <a:cs typeface="Arial"/>
              </a:rPr>
              <a:t>	</a:t>
            </a:r>
            <a:r>
              <a:rPr sz="818" dirty="0">
                <a:solidFill>
                  <a:srgbClr val="7575BA"/>
                </a:solidFill>
                <a:latin typeface="Arial MT"/>
                <a:cs typeface="Arial MT"/>
              </a:rPr>
              <a:t>arrangement</a:t>
            </a:r>
            <a:r>
              <a:rPr sz="818" spc="327" dirty="0">
                <a:solidFill>
                  <a:srgbClr val="7575BA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969B3"/>
                </a:solidFill>
                <a:latin typeface="Arial MT"/>
                <a:cs typeface="Arial MT"/>
              </a:rPr>
              <a:t>of</a:t>
            </a:r>
            <a:r>
              <a:rPr sz="818" spc="266" dirty="0">
                <a:solidFill>
                  <a:srgbClr val="6969B3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0A0A85"/>
                </a:solidFill>
                <a:latin typeface="Arial MT"/>
                <a:cs typeface="Arial MT"/>
              </a:rPr>
              <a:t>one</a:t>
            </a:r>
            <a:r>
              <a:rPr sz="818" spc="239" dirty="0">
                <a:solidFill>
                  <a:srgbClr val="0A0A85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2A2A95"/>
                </a:solidFill>
                <a:latin typeface="Arial MT"/>
                <a:cs typeface="Arial MT"/>
              </a:rPr>
              <a:t>input</a:t>
            </a:r>
            <a:r>
              <a:rPr sz="818" spc="228" dirty="0">
                <a:solidFill>
                  <a:srgbClr val="2A2A95"/>
                </a:solidFill>
                <a:latin typeface="Arial MT"/>
                <a:cs typeface="Arial MT"/>
              </a:rPr>
              <a:t> </a:t>
            </a:r>
            <a:r>
              <a:rPr sz="818" spc="-92" dirty="0">
                <a:solidFill>
                  <a:srgbClr val="000080"/>
                </a:solidFill>
                <a:latin typeface="Arial MT"/>
                <a:cs typeface="Arial MT"/>
              </a:rPr>
              <a:t>I</a:t>
            </a:r>
            <a:r>
              <a:rPr sz="818" spc="-102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050582"/>
                </a:solidFill>
                <a:latin typeface="Arial MT"/>
                <a:cs typeface="Arial MT"/>
              </a:rPr>
              <a:t>ayer</a:t>
            </a:r>
            <a:r>
              <a:rPr sz="818" spc="262" dirty="0">
                <a:solidFill>
                  <a:srgbClr val="050582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7C7CBD"/>
                </a:solidFill>
                <a:latin typeface="Arial MT"/>
                <a:cs typeface="Arial MT"/>
              </a:rPr>
              <a:t>of</a:t>
            </a:r>
            <a:r>
              <a:rPr sz="818" spc="218" dirty="0">
                <a:solidFill>
                  <a:srgbClr val="7C7CBD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111189"/>
                </a:solidFill>
                <a:latin typeface="Arial MT"/>
                <a:cs typeface="Arial MT"/>
              </a:rPr>
              <a:t>neurons</a:t>
            </a:r>
            <a:r>
              <a:rPr sz="818" spc="310" dirty="0">
                <a:solidFill>
                  <a:srgbClr val="111189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000080"/>
                </a:solidFill>
                <a:latin typeface="Arial MT"/>
                <a:cs typeface="Arial MT"/>
              </a:rPr>
              <a:t>feed</a:t>
            </a:r>
            <a:r>
              <a:rPr sz="818" spc="259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818" spc="-7" dirty="0">
                <a:solidFill>
                  <a:srgbClr val="000080"/>
                </a:solidFill>
                <a:latin typeface="Arial MT"/>
                <a:cs typeface="Arial MT"/>
              </a:rPr>
              <a:t>forward </a:t>
            </a:r>
            <a:r>
              <a:rPr sz="818" dirty="0">
                <a:solidFill>
                  <a:srgbClr val="3B3B9E"/>
                </a:solidFill>
                <a:latin typeface="Arial MT"/>
                <a:cs typeface="Arial MT"/>
              </a:rPr>
              <a:t>to</a:t>
            </a:r>
            <a:r>
              <a:rPr sz="818" spc="82" dirty="0">
                <a:solidFill>
                  <a:srgbClr val="3B3B9E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7C7CBD"/>
                </a:solidFill>
                <a:latin typeface="Arial MT"/>
                <a:cs typeface="Arial MT"/>
              </a:rPr>
              <a:t>one</a:t>
            </a:r>
            <a:r>
              <a:rPr sz="818" spc="61" dirty="0">
                <a:solidFill>
                  <a:srgbClr val="7C7CBD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7272B8"/>
                </a:solidFill>
                <a:latin typeface="Arial MT"/>
                <a:cs typeface="Arial MT"/>
              </a:rPr>
              <a:t>output</a:t>
            </a:r>
            <a:r>
              <a:rPr sz="818" spc="167" dirty="0">
                <a:solidFill>
                  <a:srgbClr val="7272B8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E6EB6"/>
                </a:solidFill>
                <a:latin typeface="Arial MT"/>
                <a:cs typeface="Arial MT"/>
              </a:rPr>
              <a:t>layer</a:t>
            </a:r>
            <a:r>
              <a:rPr sz="818" spc="89" dirty="0">
                <a:solidFill>
                  <a:srgbClr val="6E6EB6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7C7CBD"/>
                </a:solidFill>
                <a:latin typeface="Arial MT"/>
                <a:cs typeface="Arial MT"/>
              </a:rPr>
              <a:t>of</a:t>
            </a:r>
            <a:r>
              <a:rPr sz="818" spc="78" dirty="0">
                <a:solidFill>
                  <a:srgbClr val="7C7CBD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2D2D97"/>
                </a:solidFill>
                <a:latin typeface="Arial MT"/>
                <a:cs typeface="Arial MT"/>
              </a:rPr>
              <a:t>neurons</a:t>
            </a:r>
            <a:r>
              <a:rPr sz="818" spc="82" dirty="0">
                <a:solidFill>
                  <a:srgbClr val="2D2D97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666B3"/>
                </a:solidFill>
                <a:latin typeface="Arial MT"/>
                <a:cs typeface="Arial MT"/>
              </a:rPr>
              <a:t>is</a:t>
            </a:r>
            <a:r>
              <a:rPr sz="818" spc="51" dirty="0">
                <a:solidFill>
                  <a:srgbClr val="6666B3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6666B3"/>
                </a:solidFill>
                <a:latin typeface="Arial MT"/>
                <a:cs typeface="Arial MT"/>
              </a:rPr>
              <a:t>known</a:t>
            </a:r>
            <a:r>
              <a:rPr sz="818" spc="78" dirty="0">
                <a:solidFill>
                  <a:srgbClr val="6666B3"/>
                </a:solidFill>
                <a:latin typeface="Arial MT"/>
                <a:cs typeface="Arial MT"/>
              </a:rPr>
              <a:t>  </a:t>
            </a:r>
            <a:r>
              <a:rPr sz="818" dirty="0">
                <a:solidFill>
                  <a:srgbClr val="7070B8"/>
                </a:solidFill>
                <a:latin typeface="Arial MT"/>
                <a:cs typeface="Arial MT"/>
              </a:rPr>
              <a:t>as</a:t>
            </a:r>
            <a:r>
              <a:rPr sz="818" spc="324" dirty="0">
                <a:solidFill>
                  <a:srgbClr val="7070B8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5252A8"/>
                </a:solidFill>
                <a:latin typeface="Arial MT"/>
                <a:cs typeface="Arial MT"/>
              </a:rPr>
              <a:t>Single</a:t>
            </a:r>
            <a:r>
              <a:rPr sz="818" spc="330" dirty="0">
                <a:solidFill>
                  <a:srgbClr val="5252A8"/>
                </a:solidFill>
                <a:latin typeface="Arial MT"/>
                <a:cs typeface="Arial MT"/>
              </a:rPr>
              <a:t> </a:t>
            </a:r>
            <a:r>
              <a:rPr sz="818" dirty="0">
                <a:solidFill>
                  <a:srgbClr val="4949A5"/>
                </a:solidFill>
                <a:latin typeface="Arial MT"/>
                <a:cs typeface="Arial MT"/>
              </a:rPr>
              <a:t>Layer</a:t>
            </a:r>
            <a:r>
              <a:rPr sz="818" spc="78" dirty="0">
                <a:solidFill>
                  <a:srgbClr val="4949A5"/>
                </a:solidFill>
                <a:latin typeface="Arial MT"/>
                <a:cs typeface="Arial MT"/>
              </a:rPr>
              <a:t>  </a:t>
            </a:r>
            <a:r>
              <a:rPr sz="818" spc="-7" dirty="0">
                <a:solidFill>
                  <a:srgbClr val="3D3D9E"/>
                </a:solidFill>
                <a:latin typeface="Arial MT"/>
                <a:cs typeface="Arial MT"/>
              </a:rPr>
              <a:t>Perceptron,</a:t>
            </a:r>
            <a:endParaRPr sz="818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30197" y="1271847"/>
            <a:ext cx="385330" cy="1241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750" spc="65" dirty="0">
                <a:solidFill>
                  <a:srgbClr val="000080"/>
                </a:solidFill>
                <a:latin typeface="Arial MT"/>
                <a:cs typeface="Arial MT"/>
              </a:rPr>
              <a:t>ingut</a:t>
            </a:r>
            <a:r>
              <a:rPr sz="750" spc="48" dirty="0">
                <a:solidFill>
                  <a:srgbClr val="000080"/>
                </a:solidFill>
                <a:latin typeface="Arial MT"/>
                <a:cs typeface="Arial MT"/>
              </a:rPr>
              <a:t> </a:t>
            </a:r>
            <a:r>
              <a:rPr sz="750" spc="27" dirty="0">
                <a:solidFill>
                  <a:srgbClr val="000080"/>
                </a:solidFill>
                <a:latin typeface="Arial MT"/>
                <a:cs typeface="Arial MT"/>
              </a:rPr>
              <a:t>xi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29920" y="3900574"/>
            <a:ext cx="776720" cy="129418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784" dirty="0">
                <a:solidFill>
                  <a:srgbClr val="FF0000"/>
                </a:solidFill>
                <a:latin typeface="Arial MT"/>
                <a:cs typeface="Arial MT"/>
              </a:rPr>
              <a:t>y</a:t>
            </a:r>
            <a:r>
              <a:rPr sz="784" spc="17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FF0000"/>
                </a:solidFill>
                <a:latin typeface="Arial MT"/>
                <a:cs typeface="Arial MT"/>
              </a:rPr>
              <a:t>j</a:t>
            </a:r>
            <a:r>
              <a:rPr sz="784" spc="51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784" dirty="0">
                <a:solidFill>
                  <a:srgbClr val="FF3636"/>
                </a:solidFill>
                <a:latin typeface="Arial MT"/>
                <a:cs typeface="Arial MT"/>
              </a:rPr>
              <a:t>=</a:t>
            </a:r>
            <a:r>
              <a:rPr sz="784" spc="109" dirty="0">
                <a:solidFill>
                  <a:srgbClr val="FF3636"/>
                </a:solidFill>
                <a:latin typeface="Arial MT"/>
                <a:cs typeface="Arial MT"/>
              </a:rPr>
              <a:t>  </a:t>
            </a:r>
            <a:r>
              <a:rPr sz="784" dirty="0">
                <a:solidFill>
                  <a:srgbClr val="FF0E0E"/>
                </a:solidFill>
                <a:latin typeface="Arial MT"/>
                <a:cs typeface="Arial MT"/>
              </a:rPr>
              <a:t>f</a:t>
            </a:r>
            <a:r>
              <a:rPr sz="784" spc="89" dirty="0">
                <a:solidFill>
                  <a:srgbClr val="FF0E0E"/>
                </a:solidFill>
                <a:latin typeface="Arial MT"/>
                <a:cs typeface="Arial MT"/>
              </a:rPr>
              <a:t> </a:t>
            </a:r>
            <a:r>
              <a:rPr sz="784" spc="58" dirty="0">
                <a:solidFill>
                  <a:srgbClr val="FF5959"/>
                </a:solidFill>
                <a:latin typeface="Arial MT"/>
                <a:cs typeface="Arial MT"/>
              </a:rPr>
              <a:t>(net</a:t>
            </a:r>
            <a:r>
              <a:rPr sz="784" spc="48" dirty="0">
                <a:solidFill>
                  <a:srgbClr val="FF5959"/>
                </a:solidFill>
                <a:latin typeface="Arial MT"/>
                <a:cs typeface="Arial MT"/>
              </a:rPr>
              <a:t> </a:t>
            </a:r>
            <a:r>
              <a:rPr sz="784" spc="37" dirty="0">
                <a:solidFill>
                  <a:srgbClr val="FF4D4D"/>
                </a:solidFill>
                <a:latin typeface="Arial MT"/>
                <a:cs typeface="Arial MT"/>
              </a:rPr>
              <a:t>j)</a:t>
            </a:r>
            <a:r>
              <a:rPr sz="784" spc="109" dirty="0">
                <a:solidFill>
                  <a:srgbClr val="FF4D4D"/>
                </a:solidFill>
                <a:latin typeface="Arial MT"/>
                <a:cs typeface="Arial MT"/>
              </a:rPr>
              <a:t> </a:t>
            </a:r>
            <a:r>
              <a:rPr sz="784" spc="48" dirty="0">
                <a:solidFill>
                  <a:srgbClr val="FF3636"/>
                </a:solidFill>
                <a:latin typeface="Arial MT"/>
                <a:cs typeface="Arial MT"/>
              </a:rPr>
              <a:t>=</a:t>
            </a:r>
            <a:endParaRPr sz="784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28149" y="1298690"/>
            <a:ext cx="571067" cy="129418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784" i="1" spc="48" dirty="0">
                <a:solidFill>
                  <a:srgbClr val="FF0000"/>
                </a:solidFill>
                <a:latin typeface="Arial"/>
                <a:cs typeface="Arial"/>
              </a:rPr>
              <a:t>weights</a:t>
            </a:r>
            <a:r>
              <a:rPr sz="784" i="1" spc="92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784" i="1" spc="-17" dirty="0">
                <a:solidFill>
                  <a:srgbClr val="FF0101"/>
                </a:solidFill>
                <a:latin typeface="Arial"/>
                <a:cs typeface="Arial"/>
              </a:rPr>
              <a:t>wit</a:t>
            </a:r>
            <a:endParaRPr sz="784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86423" y="2974051"/>
            <a:ext cx="594880" cy="22675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lnSpc>
                <a:spcPts val="822"/>
              </a:lnSpc>
              <a:spcBef>
                <a:spcPts val="68"/>
              </a:spcBef>
            </a:pPr>
            <a:r>
              <a:rPr sz="716" spc="58" dirty="0">
                <a:solidFill>
                  <a:srgbClr val="289328"/>
                </a:solidFill>
                <a:latin typeface="Arial MT"/>
                <a:cs typeface="Arial MT"/>
              </a:rPr>
              <a:t>Sing</a:t>
            </a:r>
            <a:r>
              <a:rPr sz="716" spc="58" dirty="0">
                <a:solidFill>
                  <a:srgbClr val="008000"/>
                </a:solidFill>
                <a:latin typeface="Arial MT"/>
                <a:cs typeface="Arial MT"/>
              </a:rPr>
              <a:t>Ie</a:t>
            </a:r>
            <a:r>
              <a:rPr sz="716" spc="7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sz="716" spc="58" dirty="0">
                <a:solidFill>
                  <a:srgbClr val="008000"/>
                </a:solidFill>
                <a:latin typeface="Arial MT"/>
                <a:cs typeface="Arial MT"/>
              </a:rPr>
              <a:t>Iayer</a:t>
            </a:r>
            <a:endParaRPr sz="716">
              <a:latin typeface="Arial MT"/>
              <a:cs typeface="Arial MT"/>
            </a:endParaRPr>
          </a:p>
          <a:p>
            <a:pPr marL="29873">
              <a:lnSpc>
                <a:spcPts val="903"/>
              </a:lnSpc>
            </a:pPr>
            <a:r>
              <a:rPr sz="784" spc="27" dirty="0">
                <a:solidFill>
                  <a:srgbClr val="319931"/>
                </a:solidFill>
                <a:latin typeface="Arial MT"/>
                <a:cs typeface="Arial MT"/>
              </a:rPr>
              <a:t>Perceptron</a:t>
            </a:r>
            <a:endParaRPr sz="784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27689" y="3354531"/>
            <a:ext cx="199159" cy="113709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682" spc="55" dirty="0">
                <a:solidFill>
                  <a:srgbClr val="003300"/>
                </a:solidFill>
                <a:latin typeface="Arial MT"/>
                <a:cs typeface="Arial MT"/>
              </a:rPr>
              <a:t>Fig.</a:t>
            </a:r>
            <a:endParaRPr sz="682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30160" y="3360766"/>
            <a:ext cx="284884" cy="113709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682" spc="-7" dirty="0">
                <a:solidFill>
                  <a:srgbClr val="003300"/>
                </a:solidFill>
                <a:latin typeface="Arial MT"/>
                <a:cs typeface="Arial MT"/>
              </a:rPr>
              <a:t>S</a:t>
            </a:r>
            <a:r>
              <a:rPr sz="1023" spc="-10" baseline="2777" dirty="0">
                <a:solidFill>
                  <a:srgbClr val="003300"/>
                </a:solidFill>
                <a:latin typeface="Arial MT"/>
                <a:cs typeface="Arial MT"/>
              </a:rPr>
              <a:t>imple</a:t>
            </a:r>
            <a:endParaRPr sz="1023" baseline="2777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20146" y="3354531"/>
            <a:ext cx="912668" cy="113709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682" spc="85" dirty="0">
                <a:solidFill>
                  <a:srgbClr val="003300"/>
                </a:solidFill>
                <a:latin typeface="Arial MT"/>
                <a:cs typeface="Arial MT"/>
              </a:rPr>
              <a:t>Perceptron</a:t>
            </a:r>
            <a:r>
              <a:rPr sz="682" spc="78" dirty="0">
                <a:solidFill>
                  <a:srgbClr val="003300"/>
                </a:solidFill>
                <a:latin typeface="Arial MT"/>
                <a:cs typeface="Arial MT"/>
              </a:rPr>
              <a:t>  </a:t>
            </a:r>
            <a:r>
              <a:rPr sz="682" spc="72" dirty="0">
                <a:solidFill>
                  <a:srgbClr val="033603"/>
                </a:solidFill>
                <a:latin typeface="Arial MT"/>
                <a:cs typeface="Arial MT"/>
              </a:rPr>
              <a:t>Model</a:t>
            </a:r>
            <a:endParaRPr sz="682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57188" y="3790776"/>
            <a:ext cx="741218" cy="11890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  <a:tabLst>
                <a:tab pos="165384" algn="l"/>
                <a:tab pos="294401" algn="l"/>
              </a:tabLst>
            </a:pPr>
            <a:r>
              <a:rPr sz="716" spc="-34" dirty="0">
                <a:solidFill>
                  <a:srgbClr val="FF0000"/>
                </a:solidFill>
                <a:latin typeface="Arial MT"/>
                <a:cs typeface="Arial MT"/>
              </a:rPr>
              <a:t>E</a:t>
            </a:r>
            <a:r>
              <a:rPr sz="716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716" spc="-17" dirty="0">
                <a:solidFill>
                  <a:srgbClr val="FF0000"/>
                </a:solidFill>
                <a:latin typeface="Arial MT"/>
                <a:cs typeface="Arial MT"/>
              </a:rPr>
              <a:t>if</a:t>
            </a:r>
            <a:r>
              <a:rPr sz="716" dirty="0">
                <a:solidFill>
                  <a:srgbClr val="FF0000"/>
                </a:solidFill>
                <a:latin typeface="Arial MT"/>
                <a:cs typeface="Arial MT"/>
              </a:rPr>
              <a:t>	net</a:t>
            </a:r>
            <a:r>
              <a:rPr sz="716" spc="82" dirty="0">
                <a:solidFill>
                  <a:srgbClr val="FF0000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FF0303"/>
                </a:solidFill>
                <a:latin typeface="Arial MT"/>
                <a:cs typeface="Arial MT"/>
              </a:rPr>
              <a:t>j</a:t>
            </a:r>
            <a:r>
              <a:rPr sz="716" spc="116" dirty="0">
                <a:solidFill>
                  <a:srgbClr val="FF0303"/>
                </a:solidFill>
                <a:latin typeface="Arial MT"/>
                <a:cs typeface="Arial MT"/>
              </a:rPr>
              <a:t>  </a:t>
            </a:r>
            <a:r>
              <a:rPr sz="716" dirty="0">
                <a:solidFill>
                  <a:srgbClr val="FF5656"/>
                </a:solidFill>
                <a:latin typeface="Arial MT"/>
                <a:cs typeface="Arial MT"/>
              </a:rPr>
              <a:t>ñ</a:t>
            </a:r>
            <a:r>
              <a:rPr sz="716" spc="68" dirty="0">
                <a:solidFill>
                  <a:srgbClr val="FF5656"/>
                </a:solidFill>
                <a:latin typeface="Arial MT"/>
                <a:cs typeface="Arial MT"/>
              </a:rPr>
              <a:t> </a:t>
            </a:r>
            <a:r>
              <a:rPr sz="716" spc="-34" dirty="0">
                <a:solidFill>
                  <a:srgbClr val="FF0000"/>
                </a:solidFill>
                <a:latin typeface="Arial MT"/>
                <a:cs typeface="Arial MT"/>
              </a:rPr>
              <a:t>0</a:t>
            </a:r>
            <a:endParaRPr sz="716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72035" y="4010717"/>
            <a:ext cx="781483" cy="129418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  <a:tabLst>
                <a:tab pos="162354" algn="l"/>
                <a:tab pos="287041" algn="l"/>
                <a:tab pos="479268" algn="l"/>
                <a:tab pos="591832" algn="l"/>
              </a:tabLst>
            </a:pPr>
            <a:r>
              <a:rPr sz="784" spc="-34" dirty="0">
                <a:solidFill>
                  <a:srgbClr val="FF0000"/>
                </a:solidFill>
                <a:latin typeface="Arial MT"/>
                <a:cs typeface="Arial MT"/>
              </a:rPr>
              <a:t>O</a:t>
            </a:r>
            <a:r>
              <a:rPr sz="784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784" spc="-17" dirty="0">
                <a:solidFill>
                  <a:srgbClr val="FF0000"/>
                </a:solidFill>
                <a:latin typeface="Arial MT"/>
                <a:cs typeface="Arial MT"/>
              </a:rPr>
              <a:t>if</a:t>
            </a:r>
            <a:r>
              <a:rPr sz="784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784" spc="-17" dirty="0">
                <a:solidFill>
                  <a:srgbClr val="FF0000"/>
                </a:solidFill>
                <a:latin typeface="Arial MT"/>
                <a:cs typeface="Arial MT"/>
              </a:rPr>
              <a:t>net</a:t>
            </a:r>
            <a:r>
              <a:rPr sz="784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784" spc="-34" dirty="0">
                <a:solidFill>
                  <a:srgbClr val="FF1313"/>
                </a:solidFill>
                <a:latin typeface="Arial MT"/>
                <a:cs typeface="Arial MT"/>
              </a:rPr>
              <a:t>j</a:t>
            </a:r>
            <a:r>
              <a:rPr sz="784" dirty="0">
                <a:solidFill>
                  <a:srgbClr val="FF1313"/>
                </a:solidFill>
                <a:latin typeface="Arial MT"/>
                <a:cs typeface="Arial MT"/>
              </a:rPr>
              <a:t>	</a:t>
            </a:r>
            <a:r>
              <a:rPr sz="784" dirty="0">
                <a:solidFill>
                  <a:srgbClr val="FF5454"/>
                </a:solidFill>
                <a:latin typeface="Arial MT"/>
                <a:cs typeface="Arial MT"/>
              </a:rPr>
              <a:t>&lt;</a:t>
            </a:r>
            <a:r>
              <a:rPr sz="784" spc="262" dirty="0">
                <a:solidFill>
                  <a:srgbClr val="FF5454"/>
                </a:solidFill>
                <a:latin typeface="Arial MT"/>
                <a:cs typeface="Arial MT"/>
              </a:rPr>
              <a:t> </a:t>
            </a:r>
            <a:r>
              <a:rPr sz="784" spc="7" dirty="0">
                <a:solidFill>
                  <a:srgbClr val="FF0000"/>
                </a:solidFill>
                <a:latin typeface="Arial MT"/>
                <a:cs typeface="Arial MT"/>
              </a:rPr>
              <a:t>0</a:t>
            </a:r>
            <a:endParaRPr sz="784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32534" y="3904903"/>
            <a:ext cx="749011" cy="1241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  <a:tabLst>
                <a:tab pos="678855" algn="l"/>
              </a:tabLst>
            </a:pPr>
            <a:r>
              <a:rPr sz="750" spc="34" dirty="0">
                <a:solidFill>
                  <a:srgbClr val="3D3D9E"/>
                </a:solidFill>
                <a:latin typeface="Arial MT"/>
                <a:cs typeface="Arial MT"/>
              </a:rPr>
              <a:t>where</a:t>
            </a:r>
            <a:r>
              <a:rPr sz="750" spc="72" dirty="0">
                <a:solidFill>
                  <a:srgbClr val="3D3D9E"/>
                </a:solidFill>
                <a:latin typeface="Arial MT"/>
                <a:cs typeface="Arial MT"/>
              </a:rPr>
              <a:t>  </a:t>
            </a:r>
            <a:r>
              <a:rPr sz="750" spc="-17" dirty="0">
                <a:solidFill>
                  <a:srgbClr val="FF0000"/>
                </a:solidFill>
                <a:latin typeface="Arial MT"/>
                <a:cs typeface="Arial MT"/>
              </a:rPr>
              <a:t>net</a:t>
            </a:r>
            <a:r>
              <a:rPr sz="75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750" spc="7" dirty="0">
                <a:solidFill>
                  <a:srgbClr val="FF3636"/>
                </a:solidFill>
                <a:latin typeface="Arial MT"/>
                <a:cs typeface="Arial MT"/>
              </a:rPr>
              <a:t>=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90285" y="3904903"/>
            <a:ext cx="313892" cy="1241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  <a:tabLst>
                <a:tab pos="159322" algn="l"/>
              </a:tabLst>
            </a:pPr>
            <a:r>
              <a:rPr sz="750" spc="-17" dirty="0">
                <a:solidFill>
                  <a:srgbClr val="FF0000"/>
                </a:solidFill>
                <a:latin typeface="Arial MT"/>
                <a:cs typeface="Arial MT"/>
              </a:rPr>
              <a:t>II</a:t>
            </a:r>
            <a:r>
              <a:rPr sz="750" dirty="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sz="750" spc="-17" dirty="0">
                <a:solidFill>
                  <a:srgbClr val="FF0000"/>
                </a:solidFill>
                <a:latin typeface="Arial MT"/>
                <a:cs typeface="Arial MT"/>
              </a:rPr>
              <a:t>Wij</a:t>
            </a:r>
            <a:endParaRPr sz="750">
              <a:latin typeface="Arial MT"/>
              <a:cs typeface="Arial M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69732" y="1714796"/>
            <a:ext cx="407843" cy="1233055"/>
          </a:xfrm>
          <a:custGeom>
            <a:avLst/>
            <a:gdLst/>
            <a:ahLst/>
            <a:cxnLst/>
            <a:rect l="l" t="t" r="r" b="b"/>
            <a:pathLst>
              <a:path w="598169" h="1808479">
                <a:moveTo>
                  <a:pt x="499446" y="0"/>
                </a:moveTo>
                <a:lnTo>
                  <a:pt x="498310" y="6104"/>
                </a:lnTo>
                <a:lnTo>
                  <a:pt x="496727" y="14673"/>
                </a:lnTo>
                <a:lnTo>
                  <a:pt x="494650" y="25538"/>
                </a:lnTo>
                <a:lnTo>
                  <a:pt x="485132" y="71200"/>
                </a:lnTo>
                <a:lnTo>
                  <a:pt x="476252" y="112008"/>
                </a:lnTo>
                <a:lnTo>
                  <a:pt x="471209" y="135303"/>
                </a:lnTo>
                <a:lnTo>
                  <a:pt x="459729" y="187551"/>
                </a:lnTo>
                <a:lnTo>
                  <a:pt x="445606" y="245038"/>
                </a:lnTo>
                <a:lnTo>
                  <a:pt x="428840" y="307764"/>
                </a:lnTo>
                <a:lnTo>
                  <a:pt x="409955" y="374354"/>
                </a:lnTo>
                <a:lnTo>
                  <a:pt x="388951" y="444808"/>
                </a:lnTo>
                <a:lnTo>
                  <a:pt x="366855" y="514806"/>
                </a:lnTo>
                <a:lnTo>
                  <a:pt x="343666" y="584349"/>
                </a:lnTo>
                <a:lnTo>
                  <a:pt x="320050" y="649836"/>
                </a:lnTo>
                <a:lnTo>
                  <a:pt x="296007" y="711269"/>
                </a:lnTo>
                <a:lnTo>
                  <a:pt x="271837" y="767780"/>
                </a:lnTo>
                <a:lnTo>
                  <a:pt x="247540" y="819369"/>
                </a:lnTo>
                <a:lnTo>
                  <a:pt x="224608" y="865188"/>
                </a:lnTo>
                <a:lnTo>
                  <a:pt x="203042" y="905238"/>
                </a:lnTo>
                <a:lnTo>
                  <a:pt x="183250" y="939335"/>
                </a:lnTo>
                <a:lnTo>
                  <a:pt x="156844" y="979546"/>
                </a:lnTo>
                <a:lnTo>
                  <a:pt x="127402" y="1014662"/>
                </a:lnTo>
                <a:lnTo>
                  <a:pt x="95914" y="1039420"/>
                </a:lnTo>
                <a:lnTo>
                  <a:pt x="61433" y="1045526"/>
                </a:lnTo>
                <a:lnTo>
                  <a:pt x="56527" y="1044524"/>
                </a:lnTo>
                <a:lnTo>
                  <a:pt x="51958" y="1043629"/>
                </a:lnTo>
                <a:lnTo>
                  <a:pt x="47389" y="1042734"/>
                </a:lnTo>
                <a:lnTo>
                  <a:pt x="43177" y="1041340"/>
                </a:lnTo>
                <a:lnTo>
                  <a:pt x="39195" y="1040144"/>
                </a:lnTo>
                <a:lnTo>
                  <a:pt x="35212" y="1038947"/>
                </a:lnTo>
                <a:lnTo>
                  <a:pt x="31570" y="1038089"/>
                </a:lnTo>
                <a:lnTo>
                  <a:pt x="28064" y="1036452"/>
                </a:lnTo>
                <a:lnTo>
                  <a:pt x="24558" y="1034814"/>
                </a:lnTo>
                <a:lnTo>
                  <a:pt x="21078" y="1032888"/>
                </a:lnTo>
                <a:lnTo>
                  <a:pt x="18160" y="1030320"/>
                </a:lnTo>
                <a:lnTo>
                  <a:pt x="15241" y="1027753"/>
                </a:lnTo>
                <a:lnTo>
                  <a:pt x="5387" y="1008815"/>
                </a:lnTo>
                <a:lnTo>
                  <a:pt x="4015" y="1003851"/>
                </a:lnTo>
                <a:lnTo>
                  <a:pt x="825" y="968091"/>
                </a:lnTo>
                <a:lnTo>
                  <a:pt x="485" y="961522"/>
                </a:lnTo>
                <a:lnTo>
                  <a:pt x="124" y="954634"/>
                </a:lnTo>
                <a:lnTo>
                  <a:pt x="0" y="947485"/>
                </a:lnTo>
                <a:lnTo>
                  <a:pt x="369" y="940131"/>
                </a:lnTo>
                <a:lnTo>
                  <a:pt x="9058" y="900223"/>
                </a:lnTo>
                <a:lnTo>
                  <a:pt x="27232" y="858893"/>
                </a:lnTo>
                <a:lnTo>
                  <a:pt x="50241" y="823270"/>
                </a:lnTo>
                <a:lnTo>
                  <a:pt x="81330" y="788743"/>
                </a:lnTo>
                <a:lnTo>
                  <a:pt x="93323" y="779307"/>
                </a:lnTo>
                <a:lnTo>
                  <a:pt x="99293" y="775775"/>
                </a:lnTo>
                <a:lnTo>
                  <a:pt x="104792" y="772424"/>
                </a:lnTo>
                <a:lnTo>
                  <a:pt x="110783" y="773829"/>
                </a:lnTo>
                <a:lnTo>
                  <a:pt x="116774" y="775234"/>
                </a:lnTo>
                <a:lnTo>
                  <a:pt x="140950" y="805434"/>
                </a:lnTo>
                <a:lnTo>
                  <a:pt x="161001" y="844251"/>
                </a:lnTo>
                <a:lnTo>
                  <a:pt x="183621" y="896396"/>
                </a:lnTo>
                <a:lnTo>
                  <a:pt x="199750" y="936915"/>
                </a:lnTo>
                <a:lnTo>
                  <a:pt x="208095" y="958538"/>
                </a:lnTo>
                <a:lnTo>
                  <a:pt x="216544" y="980378"/>
                </a:lnTo>
                <a:lnTo>
                  <a:pt x="233815" y="1024841"/>
                </a:lnTo>
                <a:lnTo>
                  <a:pt x="251459" y="1070593"/>
                </a:lnTo>
                <a:lnTo>
                  <a:pt x="269329" y="1117435"/>
                </a:lnTo>
                <a:lnTo>
                  <a:pt x="278341" y="1141163"/>
                </a:lnTo>
                <a:lnTo>
                  <a:pt x="287362" y="1164891"/>
                </a:lnTo>
                <a:lnTo>
                  <a:pt x="296466" y="1188706"/>
                </a:lnTo>
                <a:lnTo>
                  <a:pt x="305643" y="1212647"/>
                </a:lnTo>
                <a:lnTo>
                  <a:pt x="314734" y="1236492"/>
                </a:lnTo>
                <a:lnTo>
                  <a:pt x="323584" y="1260020"/>
                </a:lnTo>
                <a:lnTo>
                  <a:pt x="332088" y="1283198"/>
                </a:lnTo>
                <a:lnTo>
                  <a:pt x="340352" y="1306135"/>
                </a:lnTo>
                <a:lnTo>
                  <a:pt x="348528" y="1328822"/>
                </a:lnTo>
                <a:lnTo>
                  <a:pt x="365174" y="1373536"/>
                </a:lnTo>
                <a:lnTo>
                  <a:pt x="382027" y="1417339"/>
                </a:lnTo>
                <a:lnTo>
                  <a:pt x="398117" y="1458643"/>
                </a:lnTo>
                <a:lnTo>
                  <a:pt x="413446" y="1497447"/>
                </a:lnTo>
                <a:lnTo>
                  <a:pt x="428712" y="1534031"/>
                </a:lnTo>
                <a:lnTo>
                  <a:pt x="451283" y="1584613"/>
                </a:lnTo>
                <a:lnTo>
                  <a:pt x="472364" y="1629365"/>
                </a:lnTo>
                <a:lnTo>
                  <a:pt x="491768" y="1668069"/>
                </a:lnTo>
                <a:lnTo>
                  <a:pt x="515284" y="1711274"/>
                </a:lnTo>
                <a:lnTo>
                  <a:pt x="520720" y="1720693"/>
                </a:lnTo>
                <a:lnTo>
                  <a:pt x="525800" y="1729504"/>
                </a:lnTo>
                <a:lnTo>
                  <a:pt x="530442" y="1737703"/>
                </a:lnTo>
                <a:lnTo>
                  <a:pt x="534724" y="1745305"/>
                </a:lnTo>
                <a:lnTo>
                  <a:pt x="538768" y="1752302"/>
                </a:lnTo>
                <a:lnTo>
                  <a:pt x="561579" y="1783469"/>
                </a:lnTo>
                <a:lnTo>
                  <a:pt x="565819" y="1787266"/>
                </a:lnTo>
                <a:lnTo>
                  <a:pt x="569365" y="1790835"/>
                </a:lnTo>
                <a:lnTo>
                  <a:pt x="572912" y="1794404"/>
                </a:lnTo>
                <a:lnTo>
                  <a:pt x="575672" y="1797212"/>
                </a:lnTo>
                <a:lnTo>
                  <a:pt x="578414" y="1799528"/>
                </a:lnTo>
                <a:lnTo>
                  <a:pt x="592617" y="1807296"/>
                </a:lnTo>
                <a:lnTo>
                  <a:pt x="594642" y="1807860"/>
                </a:lnTo>
                <a:lnTo>
                  <a:pt x="597072" y="1807976"/>
                </a:lnTo>
                <a:lnTo>
                  <a:pt x="597963" y="1808113"/>
                </a:lnTo>
              </a:path>
            </a:pathLst>
          </a:custGeom>
          <a:ln w="19050">
            <a:solidFill>
              <a:srgbClr val="004DE6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F536328B-9FE3-41E4-90B7-FB48D896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74158339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1321" y="609773"/>
            <a:ext cx="1576388" cy="15570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955" b="1" dirty="0">
                <a:latin typeface="Calibri"/>
                <a:cs typeface="Calibri"/>
              </a:rPr>
              <a:t>Applications</a:t>
            </a:r>
            <a:r>
              <a:rPr sz="955" b="1" spc="-20" dirty="0">
                <a:latin typeface="Calibri"/>
                <a:cs typeface="Calibri"/>
              </a:rPr>
              <a:t> </a:t>
            </a:r>
            <a:r>
              <a:rPr sz="955" b="1" dirty="0">
                <a:latin typeface="Calibri"/>
                <a:cs typeface="Calibri"/>
              </a:rPr>
              <a:t>of</a:t>
            </a:r>
            <a:r>
              <a:rPr sz="955" b="1" spc="-24" dirty="0">
                <a:latin typeface="Calibri"/>
                <a:cs typeface="Calibri"/>
              </a:rPr>
              <a:t> </a:t>
            </a:r>
            <a:r>
              <a:rPr sz="955" b="1" dirty="0">
                <a:latin typeface="Calibri"/>
                <a:cs typeface="Calibri"/>
              </a:rPr>
              <a:t>neural</a:t>
            </a:r>
            <a:r>
              <a:rPr sz="955" b="1" spc="-20" dirty="0">
                <a:latin typeface="Calibri"/>
                <a:cs typeface="Calibri"/>
              </a:rPr>
              <a:t> </a:t>
            </a:r>
            <a:r>
              <a:rPr sz="955" b="1" spc="-7" dirty="0">
                <a:latin typeface="Calibri"/>
                <a:cs typeface="Calibri"/>
              </a:rPr>
              <a:t>network</a:t>
            </a:r>
            <a:endParaRPr sz="955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80712" y="849666"/>
            <a:ext cx="3953741" cy="3255818"/>
            <a:chOff x="783778" y="1246177"/>
            <a:chExt cx="5798820" cy="47752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4636" y="1345940"/>
              <a:ext cx="5557771" cy="467538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54831" y="1255702"/>
              <a:ext cx="259715" cy="216535"/>
            </a:xfrm>
            <a:custGeom>
              <a:avLst/>
              <a:gdLst/>
              <a:ahLst/>
              <a:cxnLst/>
              <a:rect l="l" t="t" r="r" b="b"/>
              <a:pathLst>
                <a:path w="259715" h="216534">
                  <a:moveTo>
                    <a:pt x="0" y="204499"/>
                  </a:moveTo>
                  <a:lnTo>
                    <a:pt x="247" y="204746"/>
                  </a:lnTo>
                  <a:lnTo>
                    <a:pt x="659" y="205406"/>
                  </a:lnTo>
                  <a:lnTo>
                    <a:pt x="1482" y="205981"/>
                  </a:lnTo>
                  <a:lnTo>
                    <a:pt x="2304" y="206557"/>
                  </a:lnTo>
                  <a:lnTo>
                    <a:pt x="3223" y="207063"/>
                  </a:lnTo>
                  <a:lnTo>
                    <a:pt x="4935" y="207952"/>
                  </a:lnTo>
                  <a:lnTo>
                    <a:pt x="6646" y="208841"/>
                  </a:lnTo>
                  <a:lnTo>
                    <a:pt x="9144" y="210173"/>
                  </a:lnTo>
                  <a:lnTo>
                    <a:pt x="11750" y="211315"/>
                  </a:lnTo>
                  <a:lnTo>
                    <a:pt x="14356" y="212456"/>
                  </a:lnTo>
                  <a:lnTo>
                    <a:pt x="17219" y="213974"/>
                  </a:lnTo>
                  <a:lnTo>
                    <a:pt x="35752" y="216310"/>
                  </a:lnTo>
                  <a:lnTo>
                    <a:pt x="39695" y="216118"/>
                  </a:lnTo>
                  <a:lnTo>
                    <a:pt x="43941" y="215010"/>
                  </a:lnTo>
                  <a:lnTo>
                    <a:pt x="48187" y="213902"/>
                  </a:lnTo>
                  <a:lnTo>
                    <a:pt x="52398" y="212106"/>
                  </a:lnTo>
                  <a:lnTo>
                    <a:pt x="57333" y="209626"/>
                  </a:lnTo>
                  <a:lnTo>
                    <a:pt x="62267" y="207147"/>
                  </a:lnTo>
                  <a:lnTo>
                    <a:pt x="67626" y="204113"/>
                  </a:lnTo>
                  <a:lnTo>
                    <a:pt x="73548" y="200135"/>
                  </a:lnTo>
                  <a:lnTo>
                    <a:pt x="79470" y="196157"/>
                  </a:lnTo>
                  <a:lnTo>
                    <a:pt x="85973" y="191044"/>
                  </a:lnTo>
                  <a:lnTo>
                    <a:pt x="92864" y="185757"/>
                  </a:lnTo>
                  <a:lnTo>
                    <a:pt x="126196" y="159215"/>
                  </a:lnTo>
                  <a:lnTo>
                    <a:pt x="159511" y="128747"/>
                  </a:lnTo>
                  <a:lnTo>
                    <a:pt x="187425" y="96830"/>
                  </a:lnTo>
                  <a:lnTo>
                    <a:pt x="191403" y="91615"/>
                  </a:lnTo>
                  <a:lnTo>
                    <a:pt x="195323" y="86687"/>
                  </a:lnTo>
                  <a:lnTo>
                    <a:pt x="200546" y="80377"/>
                  </a:lnTo>
                  <a:lnTo>
                    <a:pt x="205605" y="75263"/>
                  </a:lnTo>
                  <a:lnTo>
                    <a:pt x="210309" y="69634"/>
                  </a:lnTo>
                  <a:lnTo>
                    <a:pt x="215012" y="64005"/>
                  </a:lnTo>
                  <a:lnTo>
                    <a:pt x="219654" y="58232"/>
                  </a:lnTo>
                  <a:lnTo>
                    <a:pt x="223545" y="52913"/>
                  </a:lnTo>
                  <a:lnTo>
                    <a:pt x="227436" y="47593"/>
                  </a:lnTo>
                  <a:lnTo>
                    <a:pt x="230586" y="42472"/>
                  </a:lnTo>
                  <a:lnTo>
                    <a:pt x="233656" y="37717"/>
                  </a:lnTo>
                  <a:lnTo>
                    <a:pt x="236727" y="32963"/>
                  </a:lnTo>
                  <a:lnTo>
                    <a:pt x="239336" y="28298"/>
                  </a:lnTo>
                  <a:lnTo>
                    <a:pt x="241968" y="24387"/>
                  </a:lnTo>
                  <a:lnTo>
                    <a:pt x="244600" y="20477"/>
                  </a:lnTo>
                  <a:lnTo>
                    <a:pt x="247237" y="17326"/>
                  </a:lnTo>
                  <a:lnTo>
                    <a:pt x="249449" y="14255"/>
                  </a:lnTo>
                  <a:lnTo>
                    <a:pt x="258548" y="993"/>
                  </a:lnTo>
                  <a:lnTo>
                    <a:pt x="259209" y="0"/>
                  </a:lnTo>
                </a:path>
              </a:pathLst>
            </a:custGeom>
            <a:ln w="19050">
              <a:solidFill>
                <a:srgbClr val="004DE6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6" name="object 6"/>
            <p:cNvSpPr/>
            <p:nvPr/>
          </p:nvSpPr>
          <p:spPr>
            <a:xfrm>
              <a:off x="871761" y="2166328"/>
              <a:ext cx="417830" cy="339725"/>
            </a:xfrm>
            <a:custGeom>
              <a:avLst/>
              <a:gdLst/>
              <a:ahLst/>
              <a:cxnLst/>
              <a:rect l="l" t="t" r="r" b="b"/>
              <a:pathLst>
                <a:path w="417830" h="339725">
                  <a:moveTo>
                    <a:pt x="0" y="0"/>
                  </a:moveTo>
                  <a:lnTo>
                    <a:pt x="246" y="494"/>
                  </a:lnTo>
                  <a:lnTo>
                    <a:pt x="659" y="578"/>
                  </a:lnTo>
                  <a:lnTo>
                    <a:pt x="1481" y="2964"/>
                  </a:lnTo>
                  <a:lnTo>
                    <a:pt x="2304" y="5350"/>
                  </a:lnTo>
                  <a:lnTo>
                    <a:pt x="3717" y="8425"/>
                  </a:lnTo>
                  <a:lnTo>
                    <a:pt x="4935" y="14316"/>
                  </a:lnTo>
                  <a:lnTo>
                    <a:pt x="10563" y="53066"/>
                  </a:lnTo>
                  <a:lnTo>
                    <a:pt x="14099" y="93960"/>
                  </a:lnTo>
                  <a:lnTo>
                    <a:pt x="14773" y="102234"/>
                  </a:lnTo>
                  <a:lnTo>
                    <a:pt x="15541" y="110369"/>
                  </a:lnTo>
                  <a:lnTo>
                    <a:pt x="16362" y="118444"/>
                  </a:lnTo>
                  <a:lnTo>
                    <a:pt x="17197" y="126376"/>
                  </a:lnTo>
                  <a:lnTo>
                    <a:pt x="18003" y="134084"/>
                  </a:lnTo>
                  <a:lnTo>
                    <a:pt x="18784" y="141597"/>
                  </a:lnTo>
                  <a:lnTo>
                    <a:pt x="19557" y="148941"/>
                  </a:lnTo>
                  <a:lnTo>
                    <a:pt x="20303" y="156031"/>
                  </a:lnTo>
                  <a:lnTo>
                    <a:pt x="21003" y="162783"/>
                  </a:lnTo>
                  <a:lnTo>
                    <a:pt x="21899" y="171520"/>
                  </a:lnTo>
                  <a:lnTo>
                    <a:pt x="22459" y="179440"/>
                  </a:lnTo>
                  <a:lnTo>
                    <a:pt x="23379" y="186509"/>
                  </a:lnTo>
                  <a:lnTo>
                    <a:pt x="24298" y="193578"/>
                  </a:lnTo>
                  <a:lnTo>
                    <a:pt x="25498" y="199423"/>
                  </a:lnTo>
                  <a:lnTo>
                    <a:pt x="26520" y="205197"/>
                  </a:lnTo>
                  <a:lnTo>
                    <a:pt x="27542" y="210971"/>
                  </a:lnTo>
                  <a:lnTo>
                    <a:pt x="28364" y="216268"/>
                  </a:lnTo>
                  <a:lnTo>
                    <a:pt x="29510" y="221153"/>
                  </a:lnTo>
                  <a:lnTo>
                    <a:pt x="36878" y="242275"/>
                  </a:lnTo>
                  <a:lnTo>
                    <a:pt x="38557" y="245786"/>
                  </a:lnTo>
                  <a:lnTo>
                    <a:pt x="40236" y="249297"/>
                  </a:lnTo>
                  <a:lnTo>
                    <a:pt x="41747" y="252469"/>
                  </a:lnTo>
                  <a:lnTo>
                    <a:pt x="43473" y="255581"/>
                  </a:lnTo>
                  <a:lnTo>
                    <a:pt x="45199" y="258691"/>
                  </a:lnTo>
                  <a:lnTo>
                    <a:pt x="47211" y="261577"/>
                  </a:lnTo>
                  <a:lnTo>
                    <a:pt x="48915" y="264453"/>
                  </a:lnTo>
                  <a:lnTo>
                    <a:pt x="50618" y="267329"/>
                  </a:lnTo>
                  <a:lnTo>
                    <a:pt x="52291" y="270074"/>
                  </a:lnTo>
                  <a:lnTo>
                    <a:pt x="53694" y="272838"/>
                  </a:lnTo>
                  <a:lnTo>
                    <a:pt x="58634" y="286236"/>
                  </a:lnTo>
                  <a:lnTo>
                    <a:pt x="59775" y="289228"/>
                  </a:lnTo>
                  <a:lnTo>
                    <a:pt x="60916" y="292220"/>
                  </a:lnTo>
                  <a:lnTo>
                    <a:pt x="62670" y="295635"/>
                  </a:lnTo>
                  <a:lnTo>
                    <a:pt x="64174" y="298990"/>
                  </a:lnTo>
                  <a:lnTo>
                    <a:pt x="65678" y="302345"/>
                  </a:lnTo>
                  <a:lnTo>
                    <a:pt x="67371" y="305898"/>
                  </a:lnTo>
                  <a:lnTo>
                    <a:pt x="68802" y="309358"/>
                  </a:lnTo>
                  <a:lnTo>
                    <a:pt x="70232" y="312818"/>
                  </a:lnTo>
                  <a:lnTo>
                    <a:pt x="71360" y="316578"/>
                  </a:lnTo>
                  <a:lnTo>
                    <a:pt x="72757" y="319749"/>
                  </a:lnTo>
                  <a:lnTo>
                    <a:pt x="74155" y="322920"/>
                  </a:lnTo>
                  <a:lnTo>
                    <a:pt x="75549" y="325897"/>
                  </a:lnTo>
                  <a:lnTo>
                    <a:pt x="77186" y="328385"/>
                  </a:lnTo>
                  <a:lnTo>
                    <a:pt x="78823" y="330873"/>
                  </a:lnTo>
                  <a:lnTo>
                    <a:pt x="80608" y="332953"/>
                  </a:lnTo>
                  <a:lnTo>
                    <a:pt x="82581" y="334675"/>
                  </a:lnTo>
                  <a:lnTo>
                    <a:pt x="84554" y="336398"/>
                  </a:lnTo>
                  <a:lnTo>
                    <a:pt x="86230" y="338170"/>
                  </a:lnTo>
                  <a:lnTo>
                    <a:pt x="89023" y="338724"/>
                  </a:lnTo>
                  <a:lnTo>
                    <a:pt x="91816" y="339278"/>
                  </a:lnTo>
                  <a:lnTo>
                    <a:pt x="94883" y="339605"/>
                  </a:lnTo>
                  <a:lnTo>
                    <a:pt x="99340" y="337999"/>
                  </a:lnTo>
                  <a:lnTo>
                    <a:pt x="133058" y="316825"/>
                  </a:lnTo>
                  <a:lnTo>
                    <a:pt x="163680" y="292886"/>
                  </a:lnTo>
                  <a:lnTo>
                    <a:pt x="202398" y="259955"/>
                  </a:lnTo>
                  <a:lnTo>
                    <a:pt x="235416" y="230414"/>
                  </a:lnTo>
                  <a:lnTo>
                    <a:pt x="268049" y="199978"/>
                  </a:lnTo>
                  <a:lnTo>
                    <a:pt x="297042" y="171521"/>
                  </a:lnTo>
                  <a:lnTo>
                    <a:pt x="323313" y="144791"/>
                  </a:lnTo>
                  <a:lnTo>
                    <a:pt x="331413" y="136559"/>
                  </a:lnTo>
                  <a:lnTo>
                    <a:pt x="339153" y="128836"/>
                  </a:lnTo>
                  <a:lnTo>
                    <a:pt x="346546" y="121536"/>
                  </a:lnTo>
                  <a:lnTo>
                    <a:pt x="353628" y="114538"/>
                  </a:lnTo>
                  <a:lnTo>
                    <a:pt x="384801" y="82396"/>
                  </a:lnTo>
                  <a:lnTo>
                    <a:pt x="415521" y="46094"/>
                  </a:lnTo>
                  <a:lnTo>
                    <a:pt x="417787" y="43279"/>
                  </a:lnTo>
                </a:path>
              </a:pathLst>
            </a:custGeom>
            <a:ln w="19050">
              <a:solidFill>
                <a:srgbClr val="004DE6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7" name="object 7"/>
            <p:cNvSpPr/>
            <p:nvPr/>
          </p:nvSpPr>
          <p:spPr>
            <a:xfrm>
              <a:off x="906385" y="3434492"/>
              <a:ext cx="283845" cy="330835"/>
            </a:xfrm>
            <a:custGeom>
              <a:avLst/>
              <a:gdLst/>
              <a:ahLst/>
              <a:cxnLst/>
              <a:rect l="l" t="t" r="r" b="b"/>
              <a:pathLst>
                <a:path w="283844" h="330835">
                  <a:moveTo>
                    <a:pt x="246" y="318442"/>
                  </a:moveTo>
                  <a:lnTo>
                    <a:pt x="246" y="318936"/>
                  </a:lnTo>
                  <a:lnTo>
                    <a:pt x="0" y="320254"/>
                  </a:lnTo>
                  <a:lnTo>
                    <a:pt x="246" y="321405"/>
                  </a:lnTo>
                  <a:lnTo>
                    <a:pt x="493" y="322557"/>
                  </a:lnTo>
                  <a:lnTo>
                    <a:pt x="906" y="324064"/>
                  </a:lnTo>
                  <a:lnTo>
                    <a:pt x="1728" y="325348"/>
                  </a:lnTo>
                  <a:lnTo>
                    <a:pt x="2551" y="326632"/>
                  </a:lnTo>
                  <a:lnTo>
                    <a:pt x="3470" y="328471"/>
                  </a:lnTo>
                  <a:lnTo>
                    <a:pt x="5181" y="329109"/>
                  </a:lnTo>
                  <a:lnTo>
                    <a:pt x="6893" y="329747"/>
                  </a:lnTo>
                  <a:lnTo>
                    <a:pt x="8650" y="330451"/>
                  </a:lnTo>
                  <a:lnTo>
                    <a:pt x="39806" y="308027"/>
                  </a:lnTo>
                  <a:lnTo>
                    <a:pt x="71541" y="273189"/>
                  </a:lnTo>
                  <a:lnTo>
                    <a:pt x="100635" y="238186"/>
                  </a:lnTo>
                  <a:lnTo>
                    <a:pt x="123084" y="207779"/>
                  </a:lnTo>
                  <a:lnTo>
                    <a:pt x="130720" y="197278"/>
                  </a:lnTo>
                  <a:lnTo>
                    <a:pt x="138552" y="186626"/>
                  </a:lnTo>
                  <a:lnTo>
                    <a:pt x="146535" y="175772"/>
                  </a:lnTo>
                  <a:lnTo>
                    <a:pt x="154460" y="164962"/>
                  </a:lnTo>
                  <a:lnTo>
                    <a:pt x="183575" y="124479"/>
                  </a:lnTo>
                  <a:lnTo>
                    <a:pt x="203181" y="96449"/>
                  </a:lnTo>
                  <a:lnTo>
                    <a:pt x="209273" y="87657"/>
                  </a:lnTo>
                  <a:lnTo>
                    <a:pt x="235393" y="51905"/>
                  </a:lnTo>
                  <a:lnTo>
                    <a:pt x="247927" y="36104"/>
                  </a:lnTo>
                  <a:lnTo>
                    <a:pt x="251521" y="31584"/>
                  </a:lnTo>
                  <a:lnTo>
                    <a:pt x="256090" y="25741"/>
                  </a:lnTo>
                  <a:lnTo>
                    <a:pt x="259523" y="20871"/>
                  </a:lnTo>
                  <a:lnTo>
                    <a:pt x="262810" y="16839"/>
                  </a:lnTo>
                  <a:lnTo>
                    <a:pt x="266097" y="12805"/>
                  </a:lnTo>
                  <a:lnTo>
                    <a:pt x="268662" y="9828"/>
                  </a:lnTo>
                  <a:lnTo>
                    <a:pt x="271242" y="7386"/>
                  </a:lnTo>
                  <a:lnTo>
                    <a:pt x="273823" y="4943"/>
                  </a:lnTo>
                  <a:lnTo>
                    <a:pt x="276259" y="3418"/>
                  </a:lnTo>
                  <a:lnTo>
                    <a:pt x="278295" y="2187"/>
                  </a:lnTo>
                  <a:lnTo>
                    <a:pt x="280331" y="956"/>
                  </a:lnTo>
                  <a:lnTo>
                    <a:pt x="282599" y="364"/>
                  </a:lnTo>
                  <a:lnTo>
                    <a:pt x="283459" y="0"/>
                  </a:lnTo>
                </a:path>
              </a:pathLst>
            </a:custGeom>
            <a:ln w="19050">
              <a:solidFill>
                <a:srgbClr val="004DE6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8" name="object 8"/>
            <p:cNvSpPr/>
            <p:nvPr/>
          </p:nvSpPr>
          <p:spPr>
            <a:xfrm>
              <a:off x="793303" y="4485024"/>
              <a:ext cx="527685" cy="393065"/>
            </a:xfrm>
            <a:custGeom>
              <a:avLst/>
              <a:gdLst/>
              <a:ahLst/>
              <a:cxnLst/>
              <a:rect l="l" t="t" r="r" b="b"/>
              <a:pathLst>
                <a:path w="527685" h="393064">
                  <a:moveTo>
                    <a:pt x="0" y="392482"/>
                  </a:moveTo>
                  <a:lnTo>
                    <a:pt x="0" y="392482"/>
                  </a:lnTo>
                  <a:lnTo>
                    <a:pt x="27795" y="392482"/>
                  </a:lnTo>
                  <a:lnTo>
                    <a:pt x="30220" y="392976"/>
                  </a:lnTo>
                  <a:lnTo>
                    <a:pt x="33639" y="392482"/>
                  </a:lnTo>
                  <a:lnTo>
                    <a:pt x="37058" y="391988"/>
                  </a:lnTo>
                  <a:lnTo>
                    <a:pt x="40657" y="391163"/>
                  </a:lnTo>
                  <a:lnTo>
                    <a:pt x="45557" y="389518"/>
                  </a:lnTo>
                  <a:lnTo>
                    <a:pt x="50456" y="387874"/>
                  </a:lnTo>
                  <a:lnTo>
                    <a:pt x="55760" y="386035"/>
                  </a:lnTo>
                  <a:lnTo>
                    <a:pt x="89218" y="368981"/>
                  </a:lnTo>
                  <a:lnTo>
                    <a:pt x="97171" y="364783"/>
                  </a:lnTo>
                  <a:lnTo>
                    <a:pt x="134129" y="343699"/>
                  </a:lnTo>
                  <a:lnTo>
                    <a:pt x="166508" y="322350"/>
                  </a:lnTo>
                  <a:lnTo>
                    <a:pt x="201589" y="298498"/>
                  </a:lnTo>
                  <a:lnTo>
                    <a:pt x="241287" y="268765"/>
                  </a:lnTo>
                  <a:lnTo>
                    <a:pt x="284258" y="234007"/>
                  </a:lnTo>
                  <a:lnTo>
                    <a:pt x="313821" y="208790"/>
                  </a:lnTo>
                  <a:lnTo>
                    <a:pt x="344026" y="182624"/>
                  </a:lnTo>
                  <a:lnTo>
                    <a:pt x="374873" y="155509"/>
                  </a:lnTo>
                  <a:lnTo>
                    <a:pt x="404426" y="128338"/>
                  </a:lnTo>
                  <a:lnTo>
                    <a:pt x="432686" y="101110"/>
                  </a:lnTo>
                  <a:lnTo>
                    <a:pt x="470866" y="62307"/>
                  </a:lnTo>
                  <a:lnTo>
                    <a:pt x="503403" y="27295"/>
                  </a:lnTo>
                  <a:lnTo>
                    <a:pt x="521724" y="6685"/>
                  </a:lnTo>
                  <a:lnTo>
                    <a:pt x="527644" y="0"/>
                  </a:lnTo>
                </a:path>
              </a:pathLst>
            </a:custGeom>
            <a:ln w="19050">
              <a:solidFill>
                <a:srgbClr val="004DE6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392446D-4FF8-4E77-8BA7-69AA18AA1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03525321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1321" y="3258675"/>
            <a:ext cx="4018251" cy="2047496"/>
          </a:xfrm>
          <a:prstGeom prst="rect">
            <a:avLst/>
          </a:prstGeom>
        </p:spPr>
        <p:txBody>
          <a:bodyPr vert="horz" wrap="square" lIns="0" tIns="9092" rIns="0" bIns="0" rtlCol="0">
            <a:spAutoFit/>
          </a:bodyPr>
          <a:lstStyle/>
          <a:p>
            <a:pPr marL="8659">
              <a:lnSpc>
                <a:spcPts val="1115"/>
              </a:lnSpc>
              <a:spcBef>
                <a:spcPts val="72"/>
              </a:spcBef>
            </a:pPr>
            <a:r>
              <a:rPr sz="955" b="1" dirty="0">
                <a:latin typeface="Times New Roman"/>
                <a:cs typeface="Times New Roman"/>
              </a:rPr>
              <a:t>Importance</a:t>
            </a:r>
            <a:r>
              <a:rPr sz="955" b="1" spc="-20" dirty="0">
                <a:latin typeface="Times New Roman"/>
                <a:cs typeface="Times New Roman"/>
              </a:rPr>
              <a:t> </a:t>
            </a:r>
            <a:r>
              <a:rPr sz="955" b="1" dirty="0">
                <a:latin typeface="Times New Roman"/>
                <a:cs typeface="Times New Roman"/>
              </a:rPr>
              <a:t>of</a:t>
            </a:r>
            <a:r>
              <a:rPr sz="955" b="1" spc="-31" dirty="0">
                <a:latin typeface="Times New Roman"/>
                <a:cs typeface="Times New Roman"/>
              </a:rPr>
              <a:t> </a:t>
            </a:r>
            <a:r>
              <a:rPr sz="955" b="1" dirty="0">
                <a:latin typeface="Times New Roman"/>
                <a:cs typeface="Times New Roman"/>
              </a:rPr>
              <a:t>artificial</a:t>
            </a:r>
            <a:r>
              <a:rPr sz="955" b="1" spc="-14" dirty="0">
                <a:latin typeface="Times New Roman"/>
                <a:cs typeface="Times New Roman"/>
              </a:rPr>
              <a:t> </a:t>
            </a:r>
            <a:r>
              <a:rPr sz="955" b="1" spc="-7" dirty="0">
                <a:latin typeface="Times New Roman"/>
                <a:cs typeface="Times New Roman"/>
              </a:rPr>
              <a:t>intelligence</a:t>
            </a:r>
            <a:endParaRPr sz="955">
              <a:latin typeface="Times New Roman"/>
              <a:cs typeface="Times New Roman"/>
            </a:endParaRPr>
          </a:p>
          <a:p>
            <a:pPr marL="8659" marR="3464">
              <a:lnSpc>
                <a:spcPct val="95900"/>
              </a:lnSpc>
              <a:spcBef>
                <a:spcPts val="10"/>
              </a:spcBef>
            </a:pP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importance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artificial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intelligence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ability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create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never-ending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thought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process </a:t>
            </a:r>
            <a:r>
              <a:rPr sz="818" dirty="0">
                <a:latin typeface="Times New Roman"/>
                <a:cs typeface="Times New Roman"/>
              </a:rPr>
              <a:t>and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collective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could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solve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our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problems.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Accomplishing</a:t>
            </a:r>
            <a:r>
              <a:rPr sz="818" spc="-2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this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by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thinking</a:t>
            </a:r>
            <a:r>
              <a:rPr sz="818" spc="-2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every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possible </a:t>
            </a:r>
            <a:r>
              <a:rPr sz="818" dirty="0">
                <a:latin typeface="Times New Roman"/>
                <a:cs typeface="Times New Roman"/>
              </a:rPr>
              <a:t>solution.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are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limited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now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by</a:t>
            </a:r>
            <a:r>
              <a:rPr sz="818" spc="-2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number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people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who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can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do this.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With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artificial intelligence,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could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build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computers,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upon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thousands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computers,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could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all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work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in </a:t>
            </a:r>
            <a:r>
              <a:rPr sz="818" dirty="0">
                <a:latin typeface="Times New Roman"/>
                <a:cs typeface="Times New Roman"/>
              </a:rPr>
              <a:t>unison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solve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our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great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and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most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dire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problems.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One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example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global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warming.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Whether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you </a:t>
            </a:r>
            <a:r>
              <a:rPr sz="818" dirty="0">
                <a:latin typeface="Times New Roman"/>
                <a:cs typeface="Times New Roman"/>
              </a:rPr>
              <a:t>believe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are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cause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or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not,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fact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global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temperatures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are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rise.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need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spc="-34" dirty="0">
                <a:latin typeface="Times New Roman"/>
                <a:cs typeface="Times New Roman"/>
              </a:rPr>
              <a:t>a </a:t>
            </a:r>
            <a:r>
              <a:rPr sz="818" dirty="0">
                <a:latin typeface="Times New Roman"/>
                <a:cs typeface="Times New Roman"/>
              </a:rPr>
              <a:t>way</a:t>
            </a:r>
            <a:r>
              <a:rPr sz="818" spc="-2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out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or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around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or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idea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slow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process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down.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need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something....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Artificial intelligence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could,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and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should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solve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this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faster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are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or</a:t>
            </a:r>
            <a:r>
              <a:rPr sz="818" spc="-7" dirty="0">
                <a:latin typeface="Times New Roman"/>
                <a:cs typeface="Times New Roman"/>
              </a:rPr>
              <a:t> could....</a:t>
            </a:r>
            <a:endParaRPr sz="818">
              <a:latin typeface="Times New Roman"/>
              <a:cs typeface="Times New Roman"/>
            </a:endParaRPr>
          </a:p>
          <a:p>
            <a:pPr marL="8659">
              <a:lnSpc>
                <a:spcPts val="941"/>
              </a:lnSpc>
            </a:pPr>
            <a:r>
              <a:rPr sz="818" dirty="0">
                <a:latin typeface="Times New Roman"/>
                <a:cs typeface="Times New Roman"/>
              </a:rPr>
              <a:t>+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84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others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85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people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found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this</a:t>
            </a:r>
            <a:r>
              <a:rPr sz="818" spc="-7" dirty="0">
                <a:latin typeface="Times New Roman"/>
                <a:cs typeface="Times New Roman"/>
              </a:rPr>
              <a:t> useful</a:t>
            </a:r>
            <a:endParaRPr sz="818">
              <a:latin typeface="Times New Roman"/>
              <a:cs typeface="Times New Roman"/>
            </a:endParaRPr>
          </a:p>
          <a:p>
            <a:pPr marL="8659">
              <a:spcBef>
                <a:spcPts val="934"/>
              </a:spcBef>
            </a:pPr>
            <a:r>
              <a:rPr sz="750" b="1" dirty="0">
                <a:latin typeface="Calibri"/>
                <a:cs typeface="Calibri"/>
              </a:rPr>
              <a:t>Natural</a:t>
            </a:r>
            <a:r>
              <a:rPr sz="750" b="1" spc="-27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language</a:t>
            </a:r>
            <a:r>
              <a:rPr sz="750" b="1" spc="-24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processing</a:t>
            </a:r>
            <a:r>
              <a:rPr sz="750" b="1" spc="-10" dirty="0">
                <a:latin typeface="Calibri"/>
                <a:cs typeface="Calibri"/>
              </a:rPr>
              <a:t> </a:t>
            </a:r>
            <a:r>
              <a:rPr sz="750" spc="-14" dirty="0">
                <a:latin typeface="Calibri"/>
                <a:cs typeface="Calibri"/>
              </a:rPr>
              <a:t>(</a:t>
            </a:r>
            <a:r>
              <a:rPr sz="750" b="1" spc="-14" dirty="0">
                <a:latin typeface="Calibri"/>
                <a:cs typeface="Calibri"/>
              </a:rPr>
              <a:t>NLP</a:t>
            </a:r>
            <a:r>
              <a:rPr sz="750" spc="-14" dirty="0">
                <a:latin typeface="Calibri"/>
                <a:cs typeface="Calibri"/>
              </a:rPr>
              <a:t>)</a:t>
            </a:r>
            <a:endParaRPr sz="750">
              <a:latin typeface="Calibri"/>
              <a:cs typeface="Calibri"/>
            </a:endParaRPr>
          </a:p>
          <a:p>
            <a:pPr marL="8659" marR="79661">
              <a:lnSpc>
                <a:spcPct val="101600"/>
              </a:lnSpc>
            </a:pPr>
            <a:r>
              <a:rPr sz="750" b="1" dirty="0">
                <a:latin typeface="Calibri"/>
                <a:cs typeface="Calibri"/>
              </a:rPr>
              <a:t>Natural</a:t>
            </a:r>
            <a:r>
              <a:rPr sz="750" b="1" spc="-17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language</a:t>
            </a:r>
            <a:r>
              <a:rPr sz="750" b="1" spc="-14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processing </a:t>
            </a:r>
            <a:r>
              <a:rPr sz="750" dirty="0">
                <a:latin typeface="Calibri"/>
                <a:cs typeface="Calibri"/>
              </a:rPr>
              <a:t>(</a:t>
            </a:r>
            <a:r>
              <a:rPr sz="750" b="1" dirty="0">
                <a:latin typeface="Calibri"/>
                <a:cs typeface="Calibri"/>
              </a:rPr>
              <a:t>NLP</a:t>
            </a:r>
            <a:r>
              <a:rPr sz="750" dirty="0">
                <a:latin typeface="Calibri"/>
                <a:cs typeface="Calibri"/>
              </a:rPr>
              <a:t>)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is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field</a:t>
            </a:r>
            <a:r>
              <a:rPr sz="750" spc="-2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of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computer</a:t>
            </a:r>
            <a:r>
              <a:rPr sz="75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science</a:t>
            </a:r>
            <a:r>
              <a:rPr sz="750" dirty="0">
                <a:latin typeface="Calibri"/>
                <a:cs typeface="Calibri"/>
              </a:rPr>
              <a:t>,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artificial</a:t>
            </a:r>
            <a:r>
              <a:rPr sz="750" u="sng" spc="-1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intelligence</a:t>
            </a:r>
            <a:r>
              <a:rPr sz="750" dirty="0">
                <a:latin typeface="Calibri"/>
                <a:cs typeface="Calibri"/>
                <a:hlinkClick r:id="rId3"/>
              </a:rPr>
              <a:t>,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u="sng" spc="-7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linguistics</a:t>
            </a:r>
            <a:r>
              <a:rPr sz="750" spc="-7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concerned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with</a:t>
            </a:r>
            <a:r>
              <a:rPr sz="750" spc="-2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interactions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between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computers</a:t>
            </a:r>
            <a:r>
              <a:rPr sz="750" spc="-2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human</a:t>
            </a:r>
            <a:r>
              <a:rPr sz="750" u="sng" spc="-1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(natural)</a:t>
            </a:r>
            <a:r>
              <a:rPr sz="750" u="sng" spc="-1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languages</a:t>
            </a:r>
            <a:r>
              <a:rPr sz="750" dirty="0">
                <a:latin typeface="Calibri"/>
                <a:cs typeface="Calibri"/>
              </a:rPr>
              <a:t>.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As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such,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NLP</a:t>
            </a:r>
            <a:r>
              <a:rPr sz="750" spc="-17" dirty="0">
                <a:latin typeface="Calibri"/>
                <a:cs typeface="Calibri"/>
              </a:rPr>
              <a:t> is </a:t>
            </a:r>
            <a:r>
              <a:rPr sz="750" dirty="0">
                <a:latin typeface="Calibri"/>
                <a:cs typeface="Calibri"/>
              </a:rPr>
              <a:t>related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to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area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of</a:t>
            </a:r>
            <a:r>
              <a:rPr sz="750" spc="3" dirty="0">
                <a:latin typeface="Calibri"/>
                <a:cs typeface="Calibri"/>
              </a:rPr>
              <a:t> </a:t>
            </a:r>
            <a:r>
              <a:rPr sz="750" u="sng" spc="-7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human–computer</a:t>
            </a:r>
            <a:r>
              <a:rPr sz="750" u="sng" spc="-1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interaction</a:t>
            </a:r>
            <a:r>
              <a:rPr sz="750" dirty="0">
                <a:latin typeface="Calibri"/>
                <a:cs typeface="Calibri"/>
              </a:rPr>
              <a:t>.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Many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challenges</a:t>
            </a:r>
            <a:r>
              <a:rPr sz="750" spc="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in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NLP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involve</a:t>
            </a:r>
            <a:r>
              <a:rPr sz="750" spc="10" dirty="0">
                <a:latin typeface="Calibri"/>
                <a:cs typeface="Calibri"/>
              </a:rPr>
              <a:t>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8"/>
              </a:rPr>
              <a:t>natural</a:t>
            </a:r>
            <a:r>
              <a:rPr sz="750" u="sng" spc="-3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750" u="sng" spc="-7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8"/>
              </a:rPr>
              <a:t>language</a:t>
            </a:r>
            <a:r>
              <a:rPr sz="750" spc="-7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8"/>
              </a:rPr>
              <a:t>understanding</a:t>
            </a:r>
            <a:r>
              <a:rPr sz="750" dirty="0">
                <a:latin typeface="Calibri"/>
                <a:cs typeface="Calibri"/>
                <a:hlinkClick r:id="rId8"/>
              </a:rPr>
              <a:t>,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that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is,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enabling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computers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to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derive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meaning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from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human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or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natural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language</a:t>
            </a:r>
            <a:r>
              <a:rPr sz="750" spc="-7" dirty="0">
                <a:latin typeface="Calibri"/>
                <a:cs typeface="Calibri"/>
              </a:rPr>
              <a:t> input,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others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involve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natural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language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generation.</a:t>
            </a:r>
            <a:endParaRPr sz="75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258108" y="740377"/>
            <a:ext cx="3117273" cy="231247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838611" y="4556275"/>
            <a:ext cx="555481" cy="416935"/>
          </a:xfrm>
          <a:custGeom>
            <a:avLst/>
            <a:gdLst/>
            <a:ahLst/>
            <a:cxnLst/>
            <a:rect l="l" t="t" r="r" b="b"/>
            <a:pathLst>
              <a:path w="814705" h="611504">
                <a:moveTo>
                  <a:pt x="0" y="359119"/>
                </a:moveTo>
                <a:lnTo>
                  <a:pt x="740" y="361343"/>
                </a:lnTo>
                <a:lnTo>
                  <a:pt x="1731" y="365796"/>
                </a:lnTo>
                <a:lnTo>
                  <a:pt x="4445" y="372457"/>
                </a:lnTo>
                <a:lnTo>
                  <a:pt x="6812" y="377992"/>
                </a:lnTo>
                <a:lnTo>
                  <a:pt x="9706" y="384439"/>
                </a:lnTo>
                <a:lnTo>
                  <a:pt x="12930" y="391554"/>
                </a:lnTo>
                <a:lnTo>
                  <a:pt x="16287" y="399089"/>
                </a:lnTo>
                <a:lnTo>
                  <a:pt x="19734" y="407063"/>
                </a:lnTo>
                <a:lnTo>
                  <a:pt x="23375" y="415579"/>
                </a:lnTo>
                <a:lnTo>
                  <a:pt x="27224" y="424520"/>
                </a:lnTo>
                <a:lnTo>
                  <a:pt x="45072" y="463878"/>
                </a:lnTo>
                <a:lnTo>
                  <a:pt x="63816" y="503644"/>
                </a:lnTo>
                <a:lnTo>
                  <a:pt x="81235" y="539816"/>
                </a:lnTo>
                <a:lnTo>
                  <a:pt x="99990" y="576285"/>
                </a:lnTo>
                <a:lnTo>
                  <a:pt x="116736" y="601991"/>
                </a:lnTo>
                <a:lnTo>
                  <a:pt x="119948" y="607207"/>
                </a:lnTo>
                <a:lnTo>
                  <a:pt x="124929" y="609231"/>
                </a:lnTo>
                <a:lnTo>
                  <a:pt x="129911" y="611255"/>
                </a:lnTo>
                <a:lnTo>
                  <a:pt x="135453" y="611416"/>
                </a:lnTo>
                <a:lnTo>
                  <a:pt x="174480" y="586356"/>
                </a:lnTo>
                <a:lnTo>
                  <a:pt x="209086" y="553510"/>
                </a:lnTo>
                <a:lnTo>
                  <a:pt x="228997" y="533151"/>
                </a:lnTo>
                <a:lnTo>
                  <a:pt x="240050" y="522004"/>
                </a:lnTo>
                <a:lnTo>
                  <a:pt x="277988" y="484588"/>
                </a:lnTo>
                <a:lnTo>
                  <a:pt x="306557" y="456972"/>
                </a:lnTo>
                <a:lnTo>
                  <a:pt x="337673" y="427329"/>
                </a:lnTo>
                <a:lnTo>
                  <a:pt x="371665" y="395279"/>
                </a:lnTo>
                <a:lnTo>
                  <a:pt x="408536" y="360822"/>
                </a:lnTo>
                <a:lnTo>
                  <a:pt x="446605" y="326040"/>
                </a:lnTo>
                <a:lnTo>
                  <a:pt x="485874" y="290935"/>
                </a:lnTo>
                <a:lnTo>
                  <a:pt x="505466" y="273443"/>
                </a:lnTo>
                <a:lnTo>
                  <a:pt x="524998" y="255919"/>
                </a:lnTo>
                <a:lnTo>
                  <a:pt x="544566" y="238349"/>
                </a:lnTo>
                <a:lnTo>
                  <a:pt x="563978" y="220993"/>
                </a:lnTo>
                <a:lnTo>
                  <a:pt x="583043" y="204110"/>
                </a:lnTo>
                <a:lnTo>
                  <a:pt x="601795" y="187737"/>
                </a:lnTo>
                <a:lnTo>
                  <a:pt x="620306" y="171748"/>
                </a:lnTo>
                <a:lnTo>
                  <a:pt x="638449" y="156152"/>
                </a:lnTo>
                <a:lnTo>
                  <a:pt x="656094" y="140961"/>
                </a:lnTo>
                <a:lnTo>
                  <a:pt x="673328" y="126129"/>
                </a:lnTo>
                <a:lnTo>
                  <a:pt x="690179" y="111668"/>
                </a:lnTo>
                <a:lnTo>
                  <a:pt x="706432" y="97670"/>
                </a:lnTo>
                <a:lnTo>
                  <a:pt x="736541" y="71266"/>
                </a:lnTo>
                <a:lnTo>
                  <a:pt x="775798" y="35905"/>
                </a:lnTo>
                <a:lnTo>
                  <a:pt x="808004" y="6160"/>
                </a:lnTo>
                <a:lnTo>
                  <a:pt x="814627" y="0"/>
                </a:lnTo>
              </a:path>
            </a:pathLst>
          </a:custGeom>
          <a:ln w="19050">
            <a:solidFill>
              <a:srgbClr val="004DE6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29062-582E-4D48-A5AD-0178C1E04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62704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09D805-1F32-4676-A270-9DD4810B801B}"/>
              </a:ext>
            </a:extLst>
          </p:cNvPr>
          <p:cNvSpPr txBox="1"/>
          <p:nvPr/>
        </p:nvSpPr>
        <p:spPr>
          <a:xfrm>
            <a:off x="2422358" y="1119073"/>
            <a:ext cx="6096000" cy="4619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GB" b="1" dirty="0"/>
              <a:t>Clustering</a:t>
            </a:r>
            <a:r>
              <a:rPr lang="en-GB" dirty="0"/>
              <a:t>: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Grouping similar patterns in data without predefined labels.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Example: Identifying customer segments in marketing.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GB" b="1" dirty="0"/>
              <a:t>Regression</a:t>
            </a:r>
            <a:r>
              <a:rPr lang="en-GB" dirty="0"/>
              <a:t>: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Predicting continuous outputs based on input data.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Example: Predicting house prices based on features like size and location.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GB" b="1" dirty="0"/>
              <a:t>Decision Boundaries</a:t>
            </a:r>
            <a:r>
              <a:rPr lang="en-GB" dirty="0"/>
              <a:t>:</a:t>
            </a:r>
          </a:p>
          <a:p>
            <a:pPr marL="742950" lvl="1" indent="-28575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Defining regions in data space to separate different classes.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86EB28-E5BB-4FC9-865C-6ADDAFB47CF2}"/>
              </a:ext>
            </a:extLst>
          </p:cNvPr>
          <p:cNvSpPr txBox="1"/>
          <p:nvPr/>
        </p:nvSpPr>
        <p:spPr>
          <a:xfrm>
            <a:off x="721895" y="42493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Basic Concepts of Pattern Recognition</a:t>
            </a:r>
          </a:p>
        </p:txBody>
      </p:sp>
    </p:spTree>
    <p:extLst>
      <p:ext uri="{BB962C8B-B14F-4D97-AF65-F5344CB8AC3E}">
        <p14:creationId xmlns:p14="http://schemas.microsoft.com/office/powerpoint/2010/main" val="162928048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9980" y="1222144"/>
            <a:ext cx="677574" cy="5195"/>
          </a:xfrm>
          <a:custGeom>
            <a:avLst/>
            <a:gdLst/>
            <a:ahLst/>
            <a:cxnLst/>
            <a:rect l="l" t="t" r="r" b="b"/>
            <a:pathLst>
              <a:path w="993775" h="7619">
                <a:moveTo>
                  <a:pt x="993648" y="0"/>
                </a:moveTo>
                <a:lnTo>
                  <a:pt x="0" y="0"/>
                </a:lnTo>
                <a:lnTo>
                  <a:pt x="0" y="7620"/>
                </a:lnTo>
                <a:lnTo>
                  <a:pt x="993648" y="7620"/>
                </a:lnTo>
                <a:lnTo>
                  <a:pt x="99364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" name="object 3"/>
          <p:cNvSpPr txBox="1"/>
          <p:nvPr/>
        </p:nvSpPr>
        <p:spPr>
          <a:xfrm>
            <a:off x="4061321" y="609773"/>
            <a:ext cx="3978852" cy="1719918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750" b="1" dirty="0">
                <a:latin typeface="Calibri"/>
                <a:cs typeface="Calibri"/>
              </a:rPr>
              <a:t>Backpropagation</a:t>
            </a:r>
            <a:r>
              <a:rPr sz="750" b="1" spc="-37" dirty="0">
                <a:latin typeface="Calibri"/>
                <a:cs typeface="Calibri"/>
              </a:rPr>
              <a:t> </a:t>
            </a:r>
            <a:r>
              <a:rPr sz="750" b="1" spc="-7" dirty="0">
                <a:latin typeface="Calibri"/>
                <a:cs typeface="Calibri"/>
              </a:rPr>
              <a:t>network</a:t>
            </a:r>
            <a:endParaRPr sz="750">
              <a:latin typeface="Calibri"/>
              <a:cs typeface="Calibri"/>
            </a:endParaRPr>
          </a:p>
          <a:p>
            <a:pPr>
              <a:spcBef>
                <a:spcPts val="198"/>
              </a:spcBef>
            </a:pPr>
            <a:endParaRPr sz="750">
              <a:latin typeface="Calibri"/>
              <a:cs typeface="Calibri"/>
            </a:endParaRPr>
          </a:p>
          <a:p>
            <a:pPr marL="8659" marR="16452">
              <a:lnSpc>
                <a:spcPct val="95600"/>
              </a:lnSpc>
            </a:pPr>
            <a:r>
              <a:rPr sz="818" b="1" dirty="0">
                <a:latin typeface="Times New Roman"/>
                <a:cs typeface="Times New Roman"/>
              </a:rPr>
              <a:t>Backpropagation</a:t>
            </a:r>
            <a:r>
              <a:rPr sz="818" dirty="0">
                <a:latin typeface="Times New Roman"/>
                <a:cs typeface="Times New Roman"/>
              </a:rPr>
              <a:t>,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abbreviation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for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"backward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propagation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errors",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common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method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training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artificial</a:t>
            </a:r>
            <a:r>
              <a:rPr sz="818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neural</a:t>
            </a:r>
            <a:r>
              <a:rPr sz="818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networks</a:t>
            </a:r>
            <a:r>
              <a:rPr sz="818"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used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conjunction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with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optimization</a:t>
            </a:r>
            <a:r>
              <a:rPr sz="818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method</a:t>
            </a:r>
            <a:r>
              <a:rPr sz="818"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such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as </a:t>
            </a:r>
            <a:r>
              <a:rPr sz="818" dirty="0">
                <a:solidFill>
                  <a:srgbClr val="0000FF"/>
                </a:solidFill>
                <a:latin typeface="Times New Roman"/>
                <a:cs typeface="Times New Roman"/>
                <a:hlinkClick r:id="rId4"/>
              </a:rPr>
              <a:t>gradient</a:t>
            </a:r>
            <a:r>
              <a:rPr sz="818" spc="-20" dirty="0">
                <a:solidFill>
                  <a:srgbClr val="0000FF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818" dirty="0">
                <a:solidFill>
                  <a:srgbClr val="0000FF"/>
                </a:solidFill>
                <a:latin typeface="Times New Roman"/>
                <a:cs typeface="Times New Roman"/>
                <a:hlinkClick r:id="rId4"/>
              </a:rPr>
              <a:t>descent</a:t>
            </a:r>
            <a:r>
              <a:rPr sz="818" dirty="0">
                <a:latin typeface="Times New Roman"/>
                <a:cs typeface="Times New Roman"/>
                <a:hlinkClick r:id="rId4"/>
              </a:rPr>
              <a:t>.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method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calculates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gradient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loss</a:t>
            </a:r>
            <a:r>
              <a:rPr sz="818" u="sng" spc="-17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function</a:t>
            </a:r>
            <a:r>
              <a:rPr sz="818"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with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respects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all</a:t>
            </a:r>
            <a:r>
              <a:rPr sz="818" spc="-17" dirty="0">
                <a:latin typeface="Times New Roman"/>
                <a:cs typeface="Times New Roman"/>
              </a:rPr>
              <a:t> the </a:t>
            </a:r>
            <a:r>
              <a:rPr sz="818" dirty="0">
                <a:latin typeface="Times New Roman"/>
                <a:cs typeface="Times New Roman"/>
              </a:rPr>
              <a:t>weights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network.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gradient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fed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optimization</a:t>
            </a:r>
            <a:r>
              <a:rPr sz="818" spc="-2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method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which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turn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uses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it</a:t>
            </a:r>
            <a:r>
              <a:rPr sz="818" spc="-17" dirty="0">
                <a:latin typeface="Times New Roman"/>
                <a:cs typeface="Times New Roman"/>
              </a:rPr>
              <a:t> to </a:t>
            </a:r>
            <a:r>
              <a:rPr sz="818" dirty="0">
                <a:latin typeface="Times New Roman"/>
                <a:cs typeface="Times New Roman"/>
              </a:rPr>
              <a:t>update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weights,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attempt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minimize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loss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function.</a:t>
            </a:r>
            <a:endParaRPr sz="818">
              <a:latin typeface="Times New Roman"/>
              <a:cs typeface="Times New Roman"/>
            </a:endParaRPr>
          </a:p>
          <a:p>
            <a:pPr>
              <a:spcBef>
                <a:spcPts val="17"/>
              </a:spcBef>
            </a:pPr>
            <a:endParaRPr sz="818">
              <a:latin typeface="Times New Roman"/>
              <a:cs typeface="Times New Roman"/>
            </a:endParaRPr>
          </a:p>
          <a:p>
            <a:pPr marL="8659" marR="3464">
              <a:lnSpc>
                <a:spcPct val="95900"/>
              </a:lnSpc>
            </a:pPr>
            <a:r>
              <a:rPr sz="818" dirty="0">
                <a:latin typeface="Times New Roman"/>
                <a:cs typeface="Times New Roman"/>
              </a:rPr>
              <a:t>Backpropagation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requires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known,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desired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output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for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each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input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value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order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calculate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the </a:t>
            </a:r>
            <a:r>
              <a:rPr sz="818" dirty="0">
                <a:latin typeface="Times New Roman"/>
                <a:cs typeface="Times New Roman"/>
              </a:rPr>
              <a:t>loss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function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gradient.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therefore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usually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considered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supervised</a:t>
            </a:r>
            <a:r>
              <a:rPr sz="818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learning</a:t>
            </a:r>
            <a:r>
              <a:rPr sz="818" spc="-2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method, </a:t>
            </a:r>
            <a:r>
              <a:rPr sz="818" dirty="0">
                <a:latin typeface="Times New Roman"/>
                <a:cs typeface="Times New Roman"/>
              </a:rPr>
              <a:t>although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also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used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some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unsupervised</a:t>
            </a:r>
            <a:r>
              <a:rPr sz="818" spc="-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networks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such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8"/>
              </a:rPr>
              <a:t>autoencoders</a:t>
            </a:r>
            <a:r>
              <a:rPr sz="818" dirty="0">
                <a:latin typeface="Times New Roman"/>
                <a:cs typeface="Times New Roman"/>
              </a:rPr>
              <a:t>.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34" dirty="0">
                <a:latin typeface="Times New Roman"/>
                <a:cs typeface="Times New Roman"/>
              </a:rPr>
              <a:t>a </a:t>
            </a:r>
            <a:r>
              <a:rPr sz="818" spc="-7" dirty="0">
                <a:latin typeface="Times New Roman"/>
                <a:cs typeface="Times New Roman"/>
              </a:rPr>
              <a:t>generalization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delta</a:t>
            </a:r>
            <a:r>
              <a:rPr sz="818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rule</a:t>
            </a:r>
            <a:r>
              <a:rPr sz="818" spc="-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7" dirty="0">
                <a:latin typeface="Times New Roman"/>
                <a:cs typeface="Times New Roman"/>
              </a:rPr>
              <a:t> multi-</a:t>
            </a:r>
            <a:r>
              <a:rPr sz="818" dirty="0">
                <a:latin typeface="Times New Roman"/>
                <a:cs typeface="Times New Roman"/>
              </a:rPr>
              <a:t>layered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0"/>
              </a:rPr>
              <a:t>feedforward</a:t>
            </a:r>
            <a:r>
              <a:rPr sz="818" u="sng" spc="-7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0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0"/>
              </a:rPr>
              <a:t>networks</a:t>
            </a:r>
            <a:r>
              <a:rPr sz="818" dirty="0">
                <a:latin typeface="Times New Roman"/>
                <a:cs typeface="Times New Roman"/>
              </a:rPr>
              <a:t>,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made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possible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by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using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1"/>
              </a:rPr>
              <a:t>chain</a:t>
            </a:r>
            <a:r>
              <a:rPr sz="818" u="sng" spc="-17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1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1"/>
              </a:rPr>
              <a:t>rule</a:t>
            </a:r>
            <a:r>
              <a:rPr sz="818" spc="-17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iteratively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compute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gradients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for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each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layer.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Backpropagation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requires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the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2"/>
              </a:rPr>
              <a:t>activation</a:t>
            </a:r>
            <a:r>
              <a:rPr sz="818" u="sng" spc="-2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2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2"/>
              </a:rPr>
              <a:t>function</a:t>
            </a:r>
            <a:r>
              <a:rPr sz="818" spc="-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used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by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3"/>
              </a:rPr>
              <a:t>artificial</a:t>
            </a:r>
            <a:r>
              <a:rPr sz="818" u="sng" spc="-1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3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3"/>
              </a:rPr>
              <a:t>neurons</a:t>
            </a:r>
            <a:r>
              <a:rPr sz="818" spc="-17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(or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"nodes")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u="sng" spc="-7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4"/>
              </a:rPr>
              <a:t>differentiable</a:t>
            </a:r>
            <a:r>
              <a:rPr sz="818" spc="-7" dirty="0">
                <a:latin typeface="Times New Roman"/>
                <a:cs typeface="Times New Roman"/>
              </a:rPr>
              <a:t>.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52020" y="5505000"/>
            <a:ext cx="4720936" cy="1306278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117760" marR="706562">
              <a:lnSpc>
                <a:spcPct val="117000"/>
              </a:lnSpc>
              <a:spcBef>
                <a:spcPts val="68"/>
              </a:spcBef>
            </a:pPr>
            <a:r>
              <a:rPr sz="750" dirty="0">
                <a:latin typeface="Calibri"/>
                <a:cs typeface="Calibri"/>
              </a:rPr>
              <a:t>The back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propagation (BP)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neural</a:t>
            </a:r>
            <a:r>
              <a:rPr sz="750" spc="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network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algorithm</a:t>
            </a:r>
            <a:r>
              <a:rPr sz="750" spc="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is</a:t>
            </a:r>
            <a:r>
              <a:rPr sz="750" spc="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multi-</a:t>
            </a:r>
            <a:r>
              <a:rPr sz="750" dirty="0">
                <a:latin typeface="Calibri"/>
                <a:cs typeface="Calibri"/>
              </a:rPr>
              <a:t>layer </a:t>
            </a:r>
            <a:r>
              <a:rPr sz="750" spc="-7" dirty="0">
                <a:latin typeface="Calibri"/>
                <a:cs typeface="Calibri"/>
              </a:rPr>
              <a:t>feedforward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network</a:t>
            </a:r>
            <a:r>
              <a:rPr sz="750" spc="-7" dirty="0">
                <a:latin typeface="Calibri"/>
                <a:cs typeface="Calibri"/>
              </a:rPr>
              <a:t> trained </a:t>
            </a:r>
            <a:r>
              <a:rPr sz="750" dirty="0">
                <a:latin typeface="Calibri"/>
                <a:cs typeface="Calibri"/>
              </a:rPr>
              <a:t>according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to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error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back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propagation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algorithm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is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one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of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most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widely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applied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neural</a:t>
            </a:r>
            <a:r>
              <a:rPr sz="750" spc="-7" dirty="0">
                <a:latin typeface="Calibri"/>
                <a:cs typeface="Calibri"/>
              </a:rPr>
              <a:t> network </a:t>
            </a:r>
            <a:r>
              <a:rPr sz="750" dirty="0">
                <a:latin typeface="Calibri"/>
                <a:cs typeface="Calibri"/>
              </a:rPr>
              <a:t>models.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BP network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can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be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used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to learn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store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great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deal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of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mapping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relations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of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input-</a:t>
            </a:r>
            <a:r>
              <a:rPr sz="750" spc="-7" dirty="0">
                <a:latin typeface="Calibri"/>
                <a:cs typeface="Calibri"/>
              </a:rPr>
              <a:t>output </a:t>
            </a:r>
            <a:r>
              <a:rPr sz="750" dirty="0">
                <a:latin typeface="Calibri"/>
                <a:cs typeface="Calibri"/>
              </a:rPr>
              <a:t>model,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no need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to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disclose in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advance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mathematical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equation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that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describes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these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mapping </a:t>
            </a:r>
            <a:r>
              <a:rPr sz="750" dirty="0">
                <a:latin typeface="Calibri"/>
                <a:cs typeface="Calibri"/>
              </a:rPr>
              <a:t>relations.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Its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learning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rule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is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to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adopt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steepest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descent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method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in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which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back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propagation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spc="-17" dirty="0">
                <a:latin typeface="Calibri"/>
                <a:cs typeface="Calibri"/>
              </a:rPr>
              <a:t>is</a:t>
            </a:r>
            <a:endParaRPr sz="750">
              <a:latin typeface="Calibri"/>
              <a:cs typeface="Calibri"/>
            </a:endParaRPr>
          </a:p>
          <a:p>
            <a:pPr>
              <a:spcBef>
                <a:spcPts val="726"/>
              </a:spcBef>
            </a:pPr>
            <a:endParaRPr sz="750">
              <a:latin typeface="Calibri"/>
              <a:cs typeface="Calibri"/>
            </a:endParaRPr>
          </a:p>
          <a:p>
            <a:pPr marL="8659">
              <a:lnSpc>
                <a:spcPts val="1067"/>
              </a:lnSpc>
              <a:spcBef>
                <a:spcPts val="3"/>
              </a:spcBef>
            </a:pPr>
            <a:r>
              <a:rPr sz="920" spc="119" dirty="0">
                <a:solidFill>
                  <a:srgbClr val="CC0000"/>
                </a:solidFill>
                <a:latin typeface="Arial MT"/>
                <a:cs typeface="Arial MT"/>
              </a:rPr>
              <a:t>**SVM: </a:t>
            </a:r>
            <a:endParaRPr sz="920">
              <a:latin typeface="Arial MT"/>
              <a:cs typeface="Arial MT"/>
            </a:endParaRPr>
          </a:p>
          <a:p>
            <a:pPr marL="8659">
              <a:lnSpc>
                <a:spcPts val="1067"/>
              </a:lnSpc>
            </a:pPr>
            <a:r>
              <a:rPr sz="920" spc="153" dirty="0">
                <a:solidFill>
                  <a:srgbClr val="CC0000"/>
                </a:solidFill>
                <a:latin typeface="Arial MT"/>
                <a:cs typeface="Arial MT"/>
              </a:rPr>
              <a:t>https://monkeylearn.com/blog/introduction-to-support-vector-</a:t>
            </a:r>
            <a:r>
              <a:rPr sz="920" spc="116" dirty="0">
                <a:solidFill>
                  <a:srgbClr val="CC0000"/>
                </a:solidFill>
                <a:latin typeface="Arial MT"/>
                <a:cs typeface="Arial MT"/>
              </a:rPr>
              <a:t>machi </a:t>
            </a:r>
            <a:endParaRPr sz="92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069773" y="2655917"/>
            <a:ext cx="3688773" cy="2552007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684016" y="785384"/>
            <a:ext cx="553316" cy="457633"/>
          </a:xfrm>
          <a:custGeom>
            <a:avLst/>
            <a:gdLst/>
            <a:ahLst/>
            <a:cxnLst/>
            <a:rect l="l" t="t" r="r" b="b"/>
            <a:pathLst>
              <a:path w="811530" h="671194">
                <a:moveTo>
                  <a:pt x="81" y="312664"/>
                </a:moveTo>
                <a:lnTo>
                  <a:pt x="328" y="313899"/>
                </a:lnTo>
                <a:lnTo>
                  <a:pt x="0" y="314973"/>
                </a:lnTo>
                <a:lnTo>
                  <a:pt x="1563" y="320074"/>
                </a:lnTo>
                <a:lnTo>
                  <a:pt x="3127" y="325175"/>
                </a:lnTo>
                <a:lnTo>
                  <a:pt x="6271" y="333396"/>
                </a:lnTo>
                <a:lnTo>
                  <a:pt x="9462" y="343268"/>
                </a:lnTo>
                <a:lnTo>
                  <a:pt x="11940" y="351123"/>
                </a:lnTo>
                <a:lnTo>
                  <a:pt x="14613" y="359815"/>
                </a:lnTo>
                <a:lnTo>
                  <a:pt x="17523" y="369242"/>
                </a:lnTo>
                <a:lnTo>
                  <a:pt x="20709" y="379301"/>
                </a:lnTo>
                <a:lnTo>
                  <a:pt x="24289" y="390149"/>
                </a:lnTo>
                <a:lnTo>
                  <a:pt x="28206" y="401778"/>
                </a:lnTo>
                <a:lnTo>
                  <a:pt x="32238" y="413844"/>
                </a:lnTo>
                <a:lnTo>
                  <a:pt x="36163" y="426004"/>
                </a:lnTo>
                <a:lnTo>
                  <a:pt x="39894" y="438263"/>
                </a:lnTo>
                <a:lnTo>
                  <a:pt x="43559" y="450773"/>
                </a:lnTo>
                <a:lnTo>
                  <a:pt x="47258" y="463405"/>
                </a:lnTo>
                <a:lnTo>
                  <a:pt x="51095" y="476029"/>
                </a:lnTo>
                <a:lnTo>
                  <a:pt x="63421" y="514232"/>
                </a:lnTo>
                <a:lnTo>
                  <a:pt x="76541" y="550748"/>
                </a:lnTo>
                <a:lnTo>
                  <a:pt x="93136" y="593606"/>
                </a:lnTo>
                <a:lnTo>
                  <a:pt x="96830" y="602932"/>
                </a:lnTo>
                <a:lnTo>
                  <a:pt x="100266" y="611668"/>
                </a:lnTo>
                <a:lnTo>
                  <a:pt x="103398" y="619814"/>
                </a:lnTo>
                <a:lnTo>
                  <a:pt x="106270" y="627389"/>
                </a:lnTo>
                <a:lnTo>
                  <a:pt x="108949" y="634376"/>
                </a:lnTo>
                <a:lnTo>
                  <a:pt x="111506" y="640761"/>
                </a:lnTo>
                <a:lnTo>
                  <a:pt x="114864" y="648865"/>
                </a:lnTo>
                <a:lnTo>
                  <a:pt x="117397" y="655627"/>
                </a:lnTo>
                <a:lnTo>
                  <a:pt x="120414" y="660293"/>
                </a:lnTo>
                <a:lnTo>
                  <a:pt x="123430" y="664960"/>
                </a:lnTo>
                <a:lnTo>
                  <a:pt x="126037" y="667841"/>
                </a:lnTo>
                <a:lnTo>
                  <a:pt x="129605" y="668760"/>
                </a:lnTo>
                <a:lnTo>
                  <a:pt x="133173" y="669679"/>
                </a:lnTo>
                <a:lnTo>
                  <a:pt x="135126" y="670624"/>
                </a:lnTo>
                <a:lnTo>
                  <a:pt x="169776" y="639867"/>
                </a:lnTo>
                <a:lnTo>
                  <a:pt x="200669" y="607610"/>
                </a:lnTo>
                <a:lnTo>
                  <a:pt x="212703" y="594983"/>
                </a:lnTo>
                <a:lnTo>
                  <a:pt x="239520" y="567095"/>
                </a:lnTo>
                <a:lnTo>
                  <a:pt x="269156" y="536402"/>
                </a:lnTo>
                <a:lnTo>
                  <a:pt x="300725" y="503863"/>
                </a:lnTo>
                <a:lnTo>
                  <a:pt x="334632" y="469077"/>
                </a:lnTo>
                <a:lnTo>
                  <a:pt x="371546" y="431593"/>
                </a:lnTo>
                <a:lnTo>
                  <a:pt x="390706" y="412120"/>
                </a:lnTo>
                <a:lnTo>
                  <a:pt x="409790" y="392522"/>
                </a:lnTo>
                <a:lnTo>
                  <a:pt x="428835" y="372623"/>
                </a:lnTo>
                <a:lnTo>
                  <a:pt x="448010" y="352361"/>
                </a:lnTo>
                <a:lnTo>
                  <a:pt x="467104" y="332177"/>
                </a:lnTo>
                <a:lnTo>
                  <a:pt x="485904" y="312511"/>
                </a:lnTo>
                <a:lnTo>
                  <a:pt x="522726" y="274597"/>
                </a:lnTo>
                <a:lnTo>
                  <a:pt x="558448" y="238445"/>
                </a:lnTo>
                <a:lnTo>
                  <a:pt x="592758" y="204488"/>
                </a:lnTo>
                <a:lnTo>
                  <a:pt x="625768" y="172534"/>
                </a:lnTo>
                <a:lnTo>
                  <a:pt x="657712" y="142437"/>
                </a:lnTo>
                <a:lnTo>
                  <a:pt x="687922" y="114494"/>
                </a:lnTo>
                <a:lnTo>
                  <a:pt x="729056" y="77060"/>
                </a:lnTo>
                <a:lnTo>
                  <a:pt x="741374" y="65812"/>
                </a:lnTo>
                <a:lnTo>
                  <a:pt x="773692" y="35745"/>
                </a:lnTo>
                <a:lnTo>
                  <a:pt x="806524" y="4601"/>
                </a:lnTo>
                <a:lnTo>
                  <a:pt x="811333" y="0"/>
                </a:lnTo>
              </a:path>
            </a:pathLst>
          </a:custGeom>
          <a:ln w="19050">
            <a:solidFill>
              <a:srgbClr val="004DE6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" name="object 7"/>
          <p:cNvSpPr/>
          <p:nvPr/>
        </p:nvSpPr>
        <p:spPr>
          <a:xfrm>
            <a:off x="7854090" y="2954083"/>
            <a:ext cx="193531" cy="1556905"/>
          </a:xfrm>
          <a:custGeom>
            <a:avLst/>
            <a:gdLst/>
            <a:ahLst/>
            <a:cxnLst/>
            <a:rect l="l" t="t" r="r" b="b"/>
            <a:pathLst>
              <a:path w="283845" h="2283459">
                <a:moveTo>
                  <a:pt x="230398" y="0"/>
                </a:moveTo>
                <a:lnTo>
                  <a:pt x="230398" y="0"/>
                </a:lnTo>
                <a:lnTo>
                  <a:pt x="230398" y="2551"/>
                </a:lnTo>
                <a:lnTo>
                  <a:pt x="230398" y="2401"/>
                </a:lnTo>
                <a:lnTo>
                  <a:pt x="230398" y="25577"/>
                </a:lnTo>
                <a:lnTo>
                  <a:pt x="230433" y="33226"/>
                </a:lnTo>
                <a:lnTo>
                  <a:pt x="230491" y="42065"/>
                </a:lnTo>
                <a:lnTo>
                  <a:pt x="230502" y="51749"/>
                </a:lnTo>
                <a:lnTo>
                  <a:pt x="230398" y="61931"/>
                </a:lnTo>
                <a:lnTo>
                  <a:pt x="228917" y="108112"/>
                </a:lnTo>
                <a:lnTo>
                  <a:pt x="226505" y="146966"/>
                </a:lnTo>
                <a:lnTo>
                  <a:pt x="223008" y="187133"/>
                </a:lnTo>
                <a:lnTo>
                  <a:pt x="218514" y="227012"/>
                </a:lnTo>
                <a:lnTo>
                  <a:pt x="214999" y="252769"/>
                </a:lnTo>
                <a:lnTo>
                  <a:pt x="213280" y="265133"/>
                </a:lnTo>
                <a:lnTo>
                  <a:pt x="206837" y="310882"/>
                </a:lnTo>
                <a:lnTo>
                  <a:pt x="200211" y="350560"/>
                </a:lnTo>
                <a:lnTo>
                  <a:pt x="198741" y="359142"/>
                </a:lnTo>
                <a:lnTo>
                  <a:pt x="190454" y="401055"/>
                </a:lnTo>
                <a:lnTo>
                  <a:pt x="184791" y="420817"/>
                </a:lnTo>
                <a:lnTo>
                  <a:pt x="182873" y="427137"/>
                </a:lnTo>
                <a:lnTo>
                  <a:pt x="180955" y="433457"/>
                </a:lnTo>
                <a:lnTo>
                  <a:pt x="179327" y="438352"/>
                </a:lnTo>
                <a:lnTo>
                  <a:pt x="177508" y="444720"/>
                </a:lnTo>
                <a:lnTo>
                  <a:pt x="175689" y="451089"/>
                </a:lnTo>
                <a:lnTo>
                  <a:pt x="173914" y="457815"/>
                </a:lnTo>
                <a:lnTo>
                  <a:pt x="171960" y="465347"/>
                </a:lnTo>
                <a:lnTo>
                  <a:pt x="170006" y="472880"/>
                </a:lnTo>
                <a:lnTo>
                  <a:pt x="167719" y="481601"/>
                </a:lnTo>
                <a:lnTo>
                  <a:pt x="165783" y="489917"/>
                </a:lnTo>
                <a:lnTo>
                  <a:pt x="164410" y="496149"/>
                </a:lnTo>
                <a:lnTo>
                  <a:pt x="163120" y="502409"/>
                </a:lnTo>
                <a:lnTo>
                  <a:pt x="161801" y="508755"/>
                </a:lnTo>
                <a:lnTo>
                  <a:pt x="160341" y="515246"/>
                </a:lnTo>
                <a:lnTo>
                  <a:pt x="158672" y="521849"/>
                </a:lnTo>
                <a:lnTo>
                  <a:pt x="156866" y="528550"/>
                </a:lnTo>
                <a:lnTo>
                  <a:pt x="155019" y="535432"/>
                </a:lnTo>
                <a:lnTo>
                  <a:pt x="153228" y="542576"/>
                </a:lnTo>
                <a:lnTo>
                  <a:pt x="151555" y="549956"/>
                </a:lnTo>
                <a:lnTo>
                  <a:pt x="149937" y="557545"/>
                </a:lnTo>
                <a:lnTo>
                  <a:pt x="148279" y="565423"/>
                </a:lnTo>
                <a:lnTo>
                  <a:pt x="146488" y="573671"/>
                </a:lnTo>
                <a:lnTo>
                  <a:pt x="144496" y="582373"/>
                </a:lnTo>
                <a:lnTo>
                  <a:pt x="142366" y="591466"/>
                </a:lnTo>
                <a:lnTo>
                  <a:pt x="140205" y="600807"/>
                </a:lnTo>
                <a:lnTo>
                  <a:pt x="132166" y="639332"/>
                </a:lnTo>
                <a:lnTo>
                  <a:pt x="125580" y="680127"/>
                </a:lnTo>
                <a:lnTo>
                  <a:pt x="120839" y="720205"/>
                </a:lnTo>
                <a:lnTo>
                  <a:pt x="117300" y="766303"/>
                </a:lnTo>
                <a:lnTo>
                  <a:pt x="115752" y="809795"/>
                </a:lnTo>
                <a:lnTo>
                  <a:pt x="115426" y="844829"/>
                </a:lnTo>
                <a:lnTo>
                  <a:pt x="115427" y="853236"/>
                </a:lnTo>
                <a:lnTo>
                  <a:pt x="115453" y="861681"/>
                </a:lnTo>
                <a:lnTo>
                  <a:pt x="115491" y="870340"/>
                </a:lnTo>
                <a:lnTo>
                  <a:pt x="115507" y="879243"/>
                </a:lnTo>
                <a:lnTo>
                  <a:pt x="116477" y="926085"/>
                </a:lnTo>
                <a:lnTo>
                  <a:pt x="119187" y="966123"/>
                </a:lnTo>
                <a:lnTo>
                  <a:pt x="124627" y="1008076"/>
                </a:lnTo>
                <a:lnTo>
                  <a:pt x="132732" y="1049599"/>
                </a:lnTo>
                <a:lnTo>
                  <a:pt x="142921" y="1089959"/>
                </a:lnTo>
                <a:lnTo>
                  <a:pt x="155477" y="1127324"/>
                </a:lnTo>
                <a:lnTo>
                  <a:pt x="174055" y="1167049"/>
                </a:lnTo>
                <a:lnTo>
                  <a:pt x="197897" y="1205793"/>
                </a:lnTo>
                <a:lnTo>
                  <a:pt x="223303" y="1235915"/>
                </a:lnTo>
                <a:lnTo>
                  <a:pt x="226935" y="1238541"/>
                </a:lnTo>
                <a:lnTo>
                  <a:pt x="230437" y="1241604"/>
                </a:lnTo>
                <a:lnTo>
                  <a:pt x="233939" y="1244667"/>
                </a:lnTo>
                <a:lnTo>
                  <a:pt x="237204" y="1246976"/>
                </a:lnTo>
                <a:lnTo>
                  <a:pt x="240400" y="1250275"/>
                </a:lnTo>
                <a:lnTo>
                  <a:pt x="243595" y="1253575"/>
                </a:lnTo>
                <a:lnTo>
                  <a:pt x="246615" y="1257308"/>
                </a:lnTo>
                <a:lnTo>
                  <a:pt x="249608" y="1261400"/>
                </a:lnTo>
                <a:lnTo>
                  <a:pt x="252601" y="1265490"/>
                </a:lnTo>
                <a:lnTo>
                  <a:pt x="255480" y="1269549"/>
                </a:lnTo>
                <a:lnTo>
                  <a:pt x="258357" y="1274822"/>
                </a:lnTo>
                <a:lnTo>
                  <a:pt x="261234" y="1280097"/>
                </a:lnTo>
                <a:lnTo>
                  <a:pt x="273818" y="1317971"/>
                </a:lnTo>
                <a:lnTo>
                  <a:pt x="279755" y="1362855"/>
                </a:lnTo>
                <a:lnTo>
                  <a:pt x="282580" y="1413142"/>
                </a:lnTo>
                <a:lnTo>
                  <a:pt x="283663" y="1460184"/>
                </a:lnTo>
                <a:lnTo>
                  <a:pt x="283481" y="1476573"/>
                </a:lnTo>
                <a:lnTo>
                  <a:pt x="281388" y="1528548"/>
                </a:lnTo>
                <a:lnTo>
                  <a:pt x="276755" y="1585741"/>
                </a:lnTo>
                <a:lnTo>
                  <a:pt x="271956" y="1624720"/>
                </a:lnTo>
                <a:lnTo>
                  <a:pt x="265730" y="1664033"/>
                </a:lnTo>
                <a:lnTo>
                  <a:pt x="258245" y="1702359"/>
                </a:lnTo>
                <a:lnTo>
                  <a:pt x="249500" y="1739698"/>
                </a:lnTo>
                <a:lnTo>
                  <a:pt x="233642" y="1793086"/>
                </a:lnTo>
                <a:lnTo>
                  <a:pt x="215332" y="1842743"/>
                </a:lnTo>
                <a:lnTo>
                  <a:pt x="195254" y="1888541"/>
                </a:lnTo>
                <a:lnTo>
                  <a:pt x="172189" y="1933663"/>
                </a:lnTo>
                <a:lnTo>
                  <a:pt x="148765" y="1976082"/>
                </a:lnTo>
                <a:lnTo>
                  <a:pt x="126075" y="2014840"/>
                </a:lnTo>
                <a:lnTo>
                  <a:pt x="104850" y="2049291"/>
                </a:lnTo>
                <a:lnTo>
                  <a:pt x="85401" y="2079487"/>
                </a:lnTo>
                <a:lnTo>
                  <a:pt x="79285" y="2088911"/>
                </a:lnTo>
                <a:lnTo>
                  <a:pt x="73326" y="2098143"/>
                </a:lnTo>
                <a:lnTo>
                  <a:pt x="67534" y="2107112"/>
                </a:lnTo>
                <a:lnTo>
                  <a:pt x="61952" y="2115778"/>
                </a:lnTo>
                <a:lnTo>
                  <a:pt x="37784" y="2154067"/>
                </a:lnTo>
                <a:lnTo>
                  <a:pt x="33624" y="2160757"/>
                </a:lnTo>
                <a:lnTo>
                  <a:pt x="14086" y="2196836"/>
                </a:lnTo>
                <a:lnTo>
                  <a:pt x="5003" y="2221753"/>
                </a:lnTo>
                <a:lnTo>
                  <a:pt x="3275" y="2227643"/>
                </a:lnTo>
                <a:lnTo>
                  <a:pt x="2238" y="2232590"/>
                </a:lnTo>
                <a:lnTo>
                  <a:pt x="1404" y="2237626"/>
                </a:lnTo>
                <a:lnTo>
                  <a:pt x="571" y="2242660"/>
                </a:lnTo>
                <a:lnTo>
                  <a:pt x="0" y="2247720"/>
                </a:lnTo>
                <a:lnTo>
                  <a:pt x="2" y="2251966"/>
                </a:lnTo>
                <a:lnTo>
                  <a:pt x="4" y="2256212"/>
                </a:lnTo>
                <a:lnTo>
                  <a:pt x="752" y="2259726"/>
                </a:lnTo>
                <a:lnTo>
                  <a:pt x="1418" y="2263102"/>
                </a:lnTo>
                <a:lnTo>
                  <a:pt x="2085" y="2266479"/>
                </a:lnTo>
                <a:lnTo>
                  <a:pt x="2870" y="2269611"/>
                </a:lnTo>
                <a:lnTo>
                  <a:pt x="4003" y="2272226"/>
                </a:lnTo>
                <a:lnTo>
                  <a:pt x="5136" y="2274840"/>
                </a:lnTo>
                <a:lnTo>
                  <a:pt x="6794" y="2277002"/>
                </a:lnTo>
                <a:lnTo>
                  <a:pt x="8214" y="2278792"/>
                </a:lnTo>
                <a:lnTo>
                  <a:pt x="9635" y="2280581"/>
                </a:lnTo>
                <a:lnTo>
                  <a:pt x="11806" y="2282267"/>
                </a:lnTo>
                <a:lnTo>
                  <a:pt x="12524" y="2282962"/>
                </a:lnTo>
              </a:path>
            </a:pathLst>
          </a:custGeom>
          <a:ln w="19050">
            <a:solidFill>
              <a:srgbClr val="004DE6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FB222D-E757-4269-AABE-BF2CC7FC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96082300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1321" y="589407"/>
            <a:ext cx="3981017" cy="540119"/>
          </a:xfrm>
          <a:prstGeom prst="rect">
            <a:avLst/>
          </a:prstGeom>
        </p:spPr>
        <p:txBody>
          <a:bodyPr vert="horz" wrap="square" lIns="0" tIns="8226" rIns="0" bIns="0" rtlCol="0">
            <a:spAutoFit/>
          </a:bodyPr>
          <a:lstStyle/>
          <a:p>
            <a:pPr marL="8659" marR="3464">
              <a:lnSpc>
                <a:spcPct val="117300"/>
              </a:lnSpc>
              <a:spcBef>
                <a:spcPts val="65"/>
              </a:spcBef>
            </a:pPr>
            <a:r>
              <a:rPr sz="750" dirty="0">
                <a:latin typeface="Calibri"/>
                <a:cs typeface="Calibri"/>
              </a:rPr>
              <a:t>used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to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regulate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weight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value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threshold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value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of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network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to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achieve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minimum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error </a:t>
            </a:r>
            <a:r>
              <a:rPr sz="750" dirty="0">
                <a:latin typeface="Calibri"/>
                <a:cs typeface="Calibri"/>
              </a:rPr>
              <a:t>sum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of square.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This paper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focuses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on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analysis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of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 </a:t>
            </a:r>
            <a:r>
              <a:rPr sz="750" spc="-7" dirty="0">
                <a:latin typeface="Calibri"/>
                <a:cs typeface="Calibri"/>
              </a:rPr>
              <a:t>characteristics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mathematical theory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of </a:t>
            </a:r>
            <a:r>
              <a:rPr sz="750" spc="-17" dirty="0">
                <a:latin typeface="Calibri"/>
                <a:cs typeface="Calibri"/>
              </a:rPr>
              <a:t>BP </a:t>
            </a:r>
            <a:r>
              <a:rPr sz="750" dirty="0">
                <a:latin typeface="Calibri"/>
                <a:cs typeface="Calibri"/>
              </a:rPr>
              <a:t>neural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network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also points out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shortcomings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of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BP algorithm as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well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as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several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methods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spc="-17" dirty="0">
                <a:latin typeface="Calibri"/>
                <a:cs typeface="Calibri"/>
              </a:rPr>
              <a:t>for </a:t>
            </a:r>
            <a:r>
              <a:rPr sz="750" spc="-7" dirty="0">
                <a:latin typeface="Calibri"/>
                <a:cs typeface="Calibri"/>
              </a:rPr>
              <a:t>improvement.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92048" y="1701857"/>
            <a:ext cx="4144241" cy="2304092"/>
          </a:xfrm>
          <a:prstGeom prst="rect">
            <a:avLst/>
          </a:prstGeom>
        </p:spPr>
        <p:txBody>
          <a:bodyPr vert="horz" wrap="square" lIns="0" tIns="14287" rIns="0" bIns="0" rtlCol="0">
            <a:spAutoFit/>
          </a:bodyPr>
          <a:lstStyle/>
          <a:p>
            <a:pPr marL="77930" marR="108236">
              <a:lnSpc>
                <a:spcPct val="95400"/>
              </a:lnSpc>
              <a:spcBef>
                <a:spcPts val="112"/>
              </a:spcBef>
            </a:pP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computer</a:t>
            </a:r>
            <a:r>
              <a:rPr sz="818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programming</a:t>
            </a:r>
            <a:r>
              <a:rPr sz="818" dirty="0">
                <a:latin typeface="Times New Roman"/>
                <a:cs typeface="Times New Roman"/>
                <a:hlinkClick r:id="rId2"/>
              </a:rPr>
              <a:t>,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term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free</a:t>
            </a:r>
            <a:r>
              <a:rPr sz="818" b="1" spc="-2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variable</a:t>
            </a:r>
            <a:r>
              <a:rPr sz="818" b="1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refers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variables</a:t>
            </a:r>
            <a:r>
              <a:rPr sz="818" spc="-2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used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4"/>
              </a:rPr>
              <a:t>function</a:t>
            </a:r>
            <a:r>
              <a:rPr sz="818"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17" dirty="0">
                <a:latin typeface="Times New Roman"/>
                <a:cs typeface="Times New Roman"/>
              </a:rPr>
              <a:t> are </a:t>
            </a:r>
            <a:r>
              <a:rPr sz="818" dirty="0">
                <a:latin typeface="Times New Roman"/>
                <a:cs typeface="Times New Roman"/>
              </a:rPr>
              <a:t>not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local</a:t>
            </a:r>
            <a:r>
              <a:rPr sz="818" u="sng" spc="-17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variables</a:t>
            </a:r>
            <a:r>
              <a:rPr sz="818" spc="-17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nor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parameters</a:t>
            </a:r>
            <a:r>
              <a:rPr sz="818" spc="-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function.</a:t>
            </a:r>
            <a:r>
              <a:rPr sz="818" u="sng" baseline="312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[1]</a:t>
            </a:r>
            <a:r>
              <a:rPr sz="818" spc="87" baseline="3125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term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u="sng" spc="-7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8"/>
              </a:rPr>
              <a:t>non-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8"/>
              </a:rPr>
              <a:t>local</a:t>
            </a:r>
            <a:r>
              <a:rPr sz="818" u="sng" spc="-17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8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8"/>
              </a:rPr>
              <a:t>variable</a:t>
            </a:r>
            <a:r>
              <a:rPr sz="818" spc="-17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often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spc="-34" dirty="0">
                <a:latin typeface="Times New Roman"/>
                <a:cs typeface="Times New Roman"/>
              </a:rPr>
              <a:t>a </a:t>
            </a:r>
            <a:r>
              <a:rPr sz="818" dirty="0">
                <a:latin typeface="Times New Roman"/>
                <a:cs typeface="Times New Roman"/>
              </a:rPr>
              <a:t>synonym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this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context.</a:t>
            </a:r>
            <a:endParaRPr sz="818">
              <a:latin typeface="Times New Roman"/>
              <a:cs typeface="Times New Roman"/>
            </a:endParaRPr>
          </a:p>
          <a:p>
            <a:pPr>
              <a:spcBef>
                <a:spcPts val="41"/>
              </a:spcBef>
            </a:pPr>
            <a:endParaRPr sz="818">
              <a:latin typeface="Times New Roman"/>
              <a:cs typeface="Times New Roman"/>
            </a:endParaRPr>
          </a:p>
          <a:p>
            <a:pPr marL="77930" marR="101309">
              <a:lnSpc>
                <a:spcPts val="941"/>
              </a:lnSpc>
              <a:spcBef>
                <a:spcPts val="3"/>
              </a:spcBef>
            </a:pP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bound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variable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variable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was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previously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i="1" dirty="0">
                <a:latin typeface="Times New Roman"/>
                <a:cs typeface="Times New Roman"/>
              </a:rPr>
              <a:t>free</a:t>
            </a:r>
            <a:r>
              <a:rPr sz="818" dirty="0">
                <a:latin typeface="Times New Roman"/>
                <a:cs typeface="Times New Roman"/>
              </a:rPr>
              <a:t>,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but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has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been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i="1" dirty="0">
                <a:latin typeface="Times New Roman"/>
                <a:cs typeface="Times New Roman"/>
              </a:rPr>
              <a:t>bound</a:t>
            </a:r>
            <a:r>
              <a:rPr sz="818" i="1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specific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value </a:t>
            </a:r>
            <a:r>
              <a:rPr sz="818" dirty="0">
                <a:latin typeface="Times New Roman"/>
                <a:cs typeface="Times New Roman"/>
              </a:rPr>
              <a:t>or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set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values.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For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example,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variable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i="1" dirty="0">
                <a:latin typeface="Times New Roman"/>
                <a:cs typeface="Times New Roman"/>
              </a:rPr>
              <a:t>x</a:t>
            </a:r>
            <a:r>
              <a:rPr sz="818" i="1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becomes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bound</a:t>
            </a:r>
            <a:r>
              <a:rPr sz="818" b="1" spc="-1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variable</a:t>
            </a:r>
            <a:r>
              <a:rPr sz="818" b="1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when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write:</a:t>
            </a:r>
            <a:endParaRPr sz="818">
              <a:latin typeface="Times New Roman"/>
              <a:cs typeface="Times New Roman"/>
            </a:endParaRPr>
          </a:p>
          <a:p>
            <a:pPr marL="389216">
              <a:spcBef>
                <a:spcPts val="890"/>
              </a:spcBef>
            </a:pPr>
            <a:r>
              <a:rPr sz="818" dirty="0">
                <a:latin typeface="Times New Roman"/>
                <a:cs typeface="Times New Roman"/>
              </a:rPr>
              <a:t>'For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all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i="1" dirty="0">
                <a:latin typeface="Times New Roman"/>
                <a:cs typeface="Times New Roman"/>
              </a:rPr>
              <a:t>x</a:t>
            </a:r>
            <a:r>
              <a:rPr sz="818" dirty="0">
                <a:latin typeface="Times New Roman"/>
                <a:cs typeface="Times New Roman"/>
              </a:rPr>
              <a:t>,</a:t>
            </a:r>
            <a:r>
              <a:rPr sz="818" spc="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(</a:t>
            </a:r>
            <a:r>
              <a:rPr sz="818" i="1" dirty="0">
                <a:latin typeface="Times New Roman"/>
                <a:cs typeface="Times New Roman"/>
              </a:rPr>
              <a:t>x</a:t>
            </a:r>
            <a:r>
              <a:rPr sz="818" i="1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+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1)</a:t>
            </a:r>
            <a:r>
              <a:rPr sz="818" baseline="31250" dirty="0">
                <a:latin typeface="Times New Roman"/>
                <a:cs typeface="Times New Roman"/>
              </a:rPr>
              <a:t>2</a:t>
            </a:r>
            <a:r>
              <a:rPr sz="818" spc="102" baseline="3125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=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i="1" dirty="0">
                <a:latin typeface="Times New Roman"/>
                <a:cs typeface="Times New Roman"/>
              </a:rPr>
              <a:t>x</a:t>
            </a:r>
            <a:r>
              <a:rPr sz="818" baseline="31250" dirty="0">
                <a:latin typeface="Times New Roman"/>
                <a:cs typeface="Times New Roman"/>
              </a:rPr>
              <a:t>2</a:t>
            </a:r>
            <a:r>
              <a:rPr sz="818" spc="102" baseline="3125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+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2</a:t>
            </a:r>
            <a:r>
              <a:rPr sz="818" i="1" dirty="0">
                <a:latin typeface="Times New Roman"/>
                <a:cs typeface="Times New Roman"/>
              </a:rPr>
              <a:t>x</a:t>
            </a:r>
            <a:r>
              <a:rPr sz="818" i="1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+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1.'</a:t>
            </a:r>
            <a:endParaRPr sz="818">
              <a:latin typeface="Times New Roman"/>
              <a:cs typeface="Times New Roman"/>
            </a:endParaRPr>
          </a:p>
          <a:p>
            <a:pPr marL="77930">
              <a:spcBef>
                <a:spcPts val="917"/>
              </a:spcBef>
            </a:pPr>
            <a:r>
              <a:rPr sz="818" spc="-17" dirty="0">
                <a:latin typeface="Times New Roman"/>
                <a:cs typeface="Times New Roman"/>
              </a:rPr>
              <a:t>or</a:t>
            </a:r>
            <a:endParaRPr sz="818">
              <a:latin typeface="Times New Roman"/>
              <a:cs typeface="Times New Roman"/>
            </a:endParaRPr>
          </a:p>
          <a:p>
            <a:pPr marL="389216">
              <a:spcBef>
                <a:spcPts val="907"/>
              </a:spcBef>
            </a:pPr>
            <a:r>
              <a:rPr sz="818" dirty="0">
                <a:latin typeface="Times New Roman"/>
                <a:cs typeface="Times New Roman"/>
              </a:rPr>
              <a:t>'There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exists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i="1" dirty="0">
                <a:latin typeface="Times New Roman"/>
                <a:cs typeface="Times New Roman"/>
              </a:rPr>
              <a:t>x</a:t>
            </a:r>
            <a:r>
              <a:rPr sz="818" i="1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such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i="1" dirty="0">
                <a:latin typeface="Times New Roman"/>
                <a:cs typeface="Times New Roman"/>
              </a:rPr>
              <a:t>x</a:t>
            </a:r>
            <a:r>
              <a:rPr sz="818" baseline="31250" dirty="0">
                <a:latin typeface="Times New Roman"/>
                <a:cs typeface="Times New Roman"/>
              </a:rPr>
              <a:t>2</a:t>
            </a:r>
            <a:r>
              <a:rPr sz="818" spc="92" baseline="3125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=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2.'</a:t>
            </a:r>
            <a:endParaRPr sz="818">
              <a:latin typeface="Times New Roman"/>
              <a:cs typeface="Times New Roman"/>
            </a:endParaRPr>
          </a:p>
          <a:p>
            <a:pPr>
              <a:spcBef>
                <a:spcPts val="17"/>
              </a:spcBef>
            </a:pPr>
            <a:endParaRPr sz="818">
              <a:latin typeface="Times New Roman"/>
              <a:cs typeface="Times New Roman"/>
            </a:endParaRPr>
          </a:p>
          <a:p>
            <a:pPr marL="77930" marR="20781">
              <a:lnSpc>
                <a:spcPct val="95900"/>
              </a:lnSpc>
            </a:pP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either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these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propositions,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does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not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matter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logically</a:t>
            </a:r>
            <a:r>
              <a:rPr sz="818" spc="-2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whether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use</a:t>
            </a:r>
            <a:r>
              <a:rPr sz="818" spc="7" dirty="0">
                <a:latin typeface="Times New Roman"/>
                <a:cs typeface="Times New Roman"/>
              </a:rPr>
              <a:t> </a:t>
            </a:r>
            <a:r>
              <a:rPr sz="818" i="1" dirty="0">
                <a:latin typeface="Times New Roman"/>
                <a:cs typeface="Times New Roman"/>
              </a:rPr>
              <a:t>x</a:t>
            </a:r>
            <a:r>
              <a:rPr sz="818" i="1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or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some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other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letter. </a:t>
            </a:r>
            <a:r>
              <a:rPr sz="818" dirty="0">
                <a:latin typeface="Times New Roman"/>
                <a:cs typeface="Times New Roman"/>
              </a:rPr>
              <a:t>However,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could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confusing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use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same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letter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again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elsewhere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some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compound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proposition</a:t>
            </a:r>
            <a:r>
              <a:rPr sz="818" dirty="0">
                <a:latin typeface="Times New Roman"/>
                <a:cs typeface="Times New Roman"/>
              </a:rPr>
              <a:t>.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is,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free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variables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become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bound,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and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sense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i="1" dirty="0">
                <a:latin typeface="Times New Roman"/>
                <a:cs typeface="Times New Roman"/>
              </a:rPr>
              <a:t>retire</a:t>
            </a:r>
            <a:r>
              <a:rPr sz="818" i="1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from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being</a:t>
            </a:r>
            <a:r>
              <a:rPr sz="818" spc="-27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available </a:t>
            </a:r>
            <a:r>
              <a:rPr sz="818" dirty="0">
                <a:latin typeface="Times New Roman"/>
                <a:cs typeface="Times New Roman"/>
              </a:rPr>
              <a:t>as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stand-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values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for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other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values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creation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formulae.</a:t>
            </a:r>
            <a:endParaRPr sz="818">
              <a:latin typeface="Times New Roman"/>
              <a:cs typeface="Times New Roman"/>
            </a:endParaRPr>
          </a:p>
          <a:p>
            <a:pPr marL="77930">
              <a:spcBef>
                <a:spcPts val="907"/>
              </a:spcBef>
            </a:pP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expression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61321" y="4562908"/>
            <a:ext cx="3977553" cy="489167"/>
          </a:xfrm>
          <a:prstGeom prst="rect">
            <a:avLst/>
          </a:prstGeom>
        </p:spPr>
        <p:txBody>
          <a:bodyPr vert="horz" wrap="square" lIns="0" tIns="16885" rIns="0" bIns="0" rtlCol="0">
            <a:spAutoFit/>
          </a:bodyPr>
          <a:lstStyle/>
          <a:p>
            <a:pPr marL="8659" marR="3464">
              <a:lnSpc>
                <a:spcPts val="941"/>
              </a:lnSpc>
              <a:spcBef>
                <a:spcPts val="133"/>
              </a:spcBef>
            </a:pPr>
            <a:r>
              <a:rPr sz="818" i="1" dirty="0">
                <a:latin typeface="Times New Roman"/>
                <a:cs typeface="Times New Roman"/>
              </a:rPr>
              <a:t>n</a:t>
            </a:r>
            <a:r>
              <a:rPr sz="818" i="1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free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variable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and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i="1" dirty="0">
                <a:latin typeface="Times New Roman"/>
                <a:cs typeface="Times New Roman"/>
              </a:rPr>
              <a:t>k</a:t>
            </a:r>
            <a:r>
              <a:rPr sz="818" i="1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bound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variable;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consequently</a:t>
            </a:r>
            <a:r>
              <a:rPr sz="818" spc="-2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value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this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expression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depends </a:t>
            </a:r>
            <a:r>
              <a:rPr sz="818" dirty="0">
                <a:latin typeface="Times New Roman"/>
                <a:cs typeface="Times New Roman"/>
              </a:rPr>
              <a:t>on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value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i="1" dirty="0">
                <a:latin typeface="Times New Roman"/>
                <a:cs typeface="Times New Roman"/>
              </a:rPr>
              <a:t>n</a:t>
            </a:r>
            <a:r>
              <a:rPr sz="818" dirty="0">
                <a:latin typeface="Times New Roman"/>
                <a:cs typeface="Times New Roman"/>
              </a:rPr>
              <a:t>,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but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there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nothing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called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i="1" dirty="0">
                <a:latin typeface="Times New Roman"/>
                <a:cs typeface="Times New Roman"/>
              </a:rPr>
              <a:t>k</a:t>
            </a:r>
            <a:r>
              <a:rPr sz="818" i="1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on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which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could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depend.</a:t>
            </a:r>
            <a:endParaRPr sz="818">
              <a:latin typeface="Times New Roman"/>
              <a:cs typeface="Times New Roman"/>
            </a:endParaRPr>
          </a:p>
          <a:p>
            <a:pPr marL="8659">
              <a:spcBef>
                <a:spcPts val="886"/>
              </a:spcBef>
            </a:pP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expression</a:t>
            </a:r>
            <a:endParaRPr sz="818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81500" y="4122074"/>
            <a:ext cx="597477" cy="33121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387993" y="5181946"/>
            <a:ext cx="831014" cy="25353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B96CE9-F6D2-435F-AC50-C432669B4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76237533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1321" y="609774"/>
            <a:ext cx="3974090" cy="61256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750" dirty="0">
                <a:latin typeface="Calibri"/>
                <a:cs typeface="Calibri"/>
              </a:rPr>
              <a:t>Valid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satisfiable</a:t>
            </a:r>
            <a:endParaRPr sz="750">
              <a:latin typeface="Calibri"/>
              <a:cs typeface="Calibri"/>
            </a:endParaRPr>
          </a:p>
          <a:p>
            <a:pPr marL="8659" marR="3464">
              <a:lnSpc>
                <a:spcPct val="117300"/>
              </a:lnSpc>
              <a:spcBef>
                <a:spcPts val="672"/>
              </a:spcBef>
            </a:pPr>
            <a:r>
              <a:rPr sz="750" dirty="0">
                <a:latin typeface="Calibri"/>
                <a:cs typeface="Calibri"/>
              </a:rPr>
              <a:t>A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formula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is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valid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if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it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is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true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for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all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values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of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its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terms.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Satisfiability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refers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to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existence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of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spc="-34" dirty="0">
                <a:latin typeface="Calibri"/>
                <a:cs typeface="Calibri"/>
              </a:rPr>
              <a:t>a</a:t>
            </a:r>
            <a:r>
              <a:rPr sz="750" dirty="0">
                <a:latin typeface="Calibri"/>
                <a:cs typeface="Calibri"/>
              </a:rPr>
              <a:t> combination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of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values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to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make the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expression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true.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So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in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short,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proposition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is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satisfiable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if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there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is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spc="-17" dirty="0">
                <a:latin typeface="Calibri"/>
                <a:cs typeface="Calibri"/>
              </a:rPr>
              <a:t>at </a:t>
            </a:r>
            <a:r>
              <a:rPr sz="750" dirty="0">
                <a:latin typeface="Calibri"/>
                <a:cs typeface="Calibri"/>
              </a:rPr>
              <a:t>least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one </a:t>
            </a:r>
            <a:r>
              <a:rPr sz="682" spc="-7" dirty="0">
                <a:latin typeface="Courier New"/>
                <a:cs typeface="Courier New"/>
              </a:rPr>
              <a:t>true</a:t>
            </a:r>
            <a:r>
              <a:rPr sz="682" spc="-245" dirty="0">
                <a:latin typeface="Courier New"/>
                <a:cs typeface="Courier New"/>
              </a:rPr>
              <a:t> </a:t>
            </a:r>
            <a:r>
              <a:rPr sz="750" dirty="0">
                <a:latin typeface="Calibri"/>
                <a:cs typeface="Calibri"/>
              </a:rPr>
              <a:t>result in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its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truth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table,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valid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if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all values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it returns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in the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truth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table are</a:t>
            </a:r>
            <a:r>
              <a:rPr sz="750" spc="7" dirty="0">
                <a:latin typeface="Calibri"/>
                <a:cs typeface="Calibri"/>
              </a:rPr>
              <a:t> </a:t>
            </a:r>
            <a:r>
              <a:rPr sz="682" spc="-7" dirty="0">
                <a:latin typeface="Courier New"/>
                <a:cs typeface="Courier New"/>
              </a:rPr>
              <a:t>true</a:t>
            </a:r>
            <a:r>
              <a:rPr sz="750" spc="-7" dirty="0">
                <a:latin typeface="Calibri"/>
                <a:cs typeface="Calibri"/>
              </a:rPr>
              <a:t>.</a:t>
            </a:r>
            <a:endParaRPr sz="75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048332" y="1369695"/>
          <a:ext cx="3996170" cy="20564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96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2365">
                <a:tc>
                  <a:txBody>
                    <a:bodyPr/>
                    <a:lstStyle/>
                    <a:p>
                      <a:pPr marL="31750">
                        <a:lnSpc>
                          <a:spcPts val="1050"/>
                        </a:lnSpc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expression</a:t>
                      </a:r>
                      <a:r>
                        <a:rPr sz="70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(p</a:t>
                      </a:r>
                      <a:r>
                        <a:rPr sz="700" spc="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.AND.</a:t>
                      </a:r>
                      <a:r>
                        <a:rPr sz="7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q)</a:t>
                      </a:r>
                      <a:r>
                        <a:rPr sz="700" spc="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70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satisfiable--</a:t>
                      </a:r>
                      <a:r>
                        <a:rPr sz="700" spc="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7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returns</a:t>
                      </a:r>
                      <a:r>
                        <a:rPr sz="700" spc="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true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whenever</a:t>
                      </a:r>
                      <a:r>
                        <a:rPr sz="700" spc="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both</a:t>
                      </a:r>
                      <a:r>
                        <a:rPr sz="7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700" spc="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00" spc="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q</a:t>
                      </a:r>
                      <a:r>
                        <a:rPr sz="700" spc="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7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true.</a:t>
                      </a:r>
                      <a:r>
                        <a:rPr sz="7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7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other</a:t>
                      </a:r>
                      <a:r>
                        <a:rPr sz="7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hand,</a:t>
                      </a:r>
                      <a:r>
                        <a:rPr sz="7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35" dirty="0">
                          <a:latin typeface="Calibri"/>
                          <a:cs typeface="Calibri"/>
                        </a:rPr>
                        <a:t>(p</a:t>
                      </a:r>
                      <a:endParaRPr sz="700">
                        <a:latin typeface="Calibri"/>
                        <a:cs typeface="Calibri"/>
                      </a:endParaRPr>
                    </a:p>
                    <a:p>
                      <a:pPr marL="31750" marR="2459990">
                        <a:lnSpc>
                          <a:spcPts val="1560"/>
                        </a:lnSpc>
                        <a:spcBef>
                          <a:spcPts val="80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.OR.</a:t>
                      </a:r>
                      <a:r>
                        <a:rPr sz="700" spc="2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.NOT.p)</a:t>
                      </a:r>
                      <a:r>
                        <a:rPr sz="700" spc="22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700" spc="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valid,</a:t>
                      </a:r>
                      <a:r>
                        <a:rPr sz="700" spc="22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700" spc="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always</a:t>
                      </a:r>
                      <a:r>
                        <a:rPr sz="700" spc="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700" spc="22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true</a:t>
                      </a:r>
                      <a:r>
                        <a:rPr sz="700" spc="22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regardless</a:t>
                      </a:r>
                      <a:r>
                        <a:rPr sz="700" spc="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700" spc="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value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p.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583">
                <a:tc>
                  <a:txBody>
                    <a:bodyPr/>
                    <a:lstStyle/>
                    <a:p>
                      <a:pPr marL="3442970" marR="24130" algn="just">
                        <a:lnSpc>
                          <a:spcPct val="117400"/>
                        </a:lnSpc>
                        <a:spcBef>
                          <a:spcPts val="315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expression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in your Q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satisfiable 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but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valid.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It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returns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true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(p,</a:t>
                      </a:r>
                      <a:r>
                        <a:rPr sz="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q,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r)=(true,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true,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true)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false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(true,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false,</a:t>
                      </a:r>
                      <a:r>
                        <a:rPr sz="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true).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27276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061321" y="2478629"/>
            <a:ext cx="1978169" cy="292113"/>
          </a:xfrm>
          <a:prstGeom prst="rect">
            <a:avLst/>
          </a:prstGeom>
        </p:spPr>
        <p:txBody>
          <a:bodyPr vert="horz" wrap="square" lIns="0" tIns="22080" rIns="0" bIns="0" rtlCol="0">
            <a:spAutoFit/>
          </a:bodyPr>
          <a:lstStyle/>
          <a:p>
            <a:pPr marL="8659">
              <a:spcBef>
                <a:spcPts val="173"/>
              </a:spcBef>
            </a:pPr>
            <a:r>
              <a:rPr sz="750" dirty="0">
                <a:latin typeface="Calibri"/>
                <a:cs typeface="Calibri"/>
              </a:rPr>
              <a:t>Is the</a:t>
            </a:r>
            <a:r>
              <a:rPr sz="750" spc="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following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proposition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b="1" spc="-7" dirty="0">
                <a:latin typeface="Calibri"/>
                <a:cs typeface="Calibri"/>
              </a:rPr>
              <a:t>Satisfiable?</a:t>
            </a:r>
            <a:r>
              <a:rPr sz="750" b="1" spc="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Is it</a:t>
            </a:r>
            <a:r>
              <a:rPr sz="750" spc="7" dirty="0">
                <a:latin typeface="Calibri"/>
                <a:cs typeface="Calibri"/>
              </a:rPr>
              <a:t> </a:t>
            </a:r>
            <a:r>
              <a:rPr sz="750" b="1" spc="-7" dirty="0">
                <a:latin typeface="Calibri"/>
                <a:cs typeface="Calibri"/>
              </a:rPr>
              <a:t>Valid</a:t>
            </a:r>
            <a:r>
              <a:rPr sz="750" spc="-7" dirty="0">
                <a:latin typeface="Calibri"/>
                <a:cs typeface="Calibri"/>
              </a:rPr>
              <a:t>?</a:t>
            </a:r>
            <a:endParaRPr sz="750">
              <a:latin typeface="Calibri"/>
              <a:cs typeface="Calibri"/>
            </a:endParaRPr>
          </a:p>
          <a:p>
            <a:pPr marL="8659">
              <a:spcBef>
                <a:spcPts val="133"/>
              </a:spcBef>
            </a:pPr>
            <a:r>
              <a:rPr sz="920" spc="-7" dirty="0">
                <a:latin typeface="Times New Roman"/>
                <a:cs typeface="Times New Roman"/>
              </a:rPr>
              <a:t>(</a:t>
            </a:r>
            <a:r>
              <a:rPr sz="920" i="1" spc="-7" dirty="0">
                <a:latin typeface="Times New Roman"/>
                <a:cs typeface="Times New Roman"/>
              </a:rPr>
              <a:t>P</a:t>
            </a:r>
            <a:r>
              <a:rPr sz="920" spc="-7" dirty="0">
                <a:latin typeface="Times New Roman"/>
                <a:cs typeface="Times New Roman"/>
              </a:rPr>
              <a:t>→</a:t>
            </a:r>
            <a:r>
              <a:rPr sz="920" i="1" spc="-7" dirty="0">
                <a:latin typeface="Times New Roman"/>
                <a:cs typeface="Times New Roman"/>
              </a:rPr>
              <a:t>Q</a:t>
            </a:r>
            <a:r>
              <a:rPr sz="920" spc="-7" dirty="0">
                <a:latin typeface="Times New Roman"/>
                <a:cs typeface="Times New Roman"/>
              </a:rPr>
              <a:t>)</a:t>
            </a:r>
            <a:r>
              <a:rPr sz="920" spc="-7" dirty="0">
                <a:latin typeface="Cambria Math"/>
                <a:cs typeface="Cambria Math"/>
              </a:rPr>
              <a:t>⇔</a:t>
            </a:r>
            <a:r>
              <a:rPr sz="920" spc="-7" dirty="0">
                <a:latin typeface="Times New Roman"/>
                <a:cs typeface="Times New Roman"/>
              </a:rPr>
              <a:t>(</a:t>
            </a:r>
            <a:r>
              <a:rPr sz="920" i="1" spc="-7" dirty="0">
                <a:latin typeface="Times New Roman"/>
                <a:cs typeface="Times New Roman"/>
              </a:rPr>
              <a:t>Q</a:t>
            </a:r>
            <a:r>
              <a:rPr sz="920" spc="-7" dirty="0">
                <a:latin typeface="Times New Roman"/>
                <a:cs typeface="Times New Roman"/>
              </a:rPr>
              <a:t>→</a:t>
            </a:r>
            <a:r>
              <a:rPr sz="920" i="1" spc="-7" dirty="0">
                <a:latin typeface="Times New Roman"/>
                <a:cs typeface="Times New Roman"/>
              </a:rPr>
              <a:t>R</a:t>
            </a:r>
            <a:r>
              <a:rPr sz="920" spc="-7" dirty="0">
                <a:latin typeface="Times New Roman"/>
                <a:cs typeface="Times New Roman"/>
              </a:rPr>
              <a:t>)</a:t>
            </a:r>
            <a:endParaRPr sz="92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61321" y="3137102"/>
            <a:ext cx="4045094" cy="1355138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1636" b="1" dirty="0">
                <a:latin typeface="Times New Roman"/>
                <a:cs typeface="Times New Roman"/>
              </a:rPr>
              <a:t>Associative</a:t>
            </a:r>
            <a:r>
              <a:rPr sz="1636" b="1" spc="-72" dirty="0">
                <a:latin typeface="Times New Roman"/>
                <a:cs typeface="Times New Roman"/>
              </a:rPr>
              <a:t> </a:t>
            </a:r>
            <a:r>
              <a:rPr sz="1636" b="1" spc="-7" dirty="0">
                <a:latin typeface="Times New Roman"/>
                <a:cs typeface="Times New Roman"/>
              </a:rPr>
              <a:t>Networks</a:t>
            </a:r>
            <a:endParaRPr sz="1636">
              <a:latin typeface="Times New Roman"/>
              <a:cs typeface="Times New Roman"/>
            </a:endParaRPr>
          </a:p>
          <a:p>
            <a:pPr marL="8659" marR="3464">
              <a:lnSpc>
                <a:spcPct val="95700"/>
              </a:lnSpc>
              <a:spcBef>
                <a:spcPts val="951"/>
              </a:spcBef>
            </a:pPr>
            <a:r>
              <a:rPr sz="818" dirty="0">
                <a:latin typeface="Times New Roman"/>
                <a:cs typeface="Times New Roman"/>
              </a:rPr>
              <a:t>Associative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networks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are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cognitive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models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incorporate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long-</a:t>
            </a:r>
            <a:r>
              <a:rPr sz="818" dirty="0">
                <a:latin typeface="Times New Roman"/>
                <a:cs typeface="Times New Roman"/>
              </a:rPr>
              <a:t>known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principles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association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represent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key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features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human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memory.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When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two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things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(e.g.,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“bacon”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and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“eggs”)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are </a:t>
            </a:r>
            <a:r>
              <a:rPr sz="818" dirty="0">
                <a:latin typeface="Times New Roman"/>
                <a:cs typeface="Times New Roman"/>
              </a:rPr>
              <a:t>thought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about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simultaneously,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they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may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become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linked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memory.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Subsequently,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when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one </a:t>
            </a:r>
            <a:r>
              <a:rPr sz="818" dirty="0">
                <a:latin typeface="Times New Roman"/>
                <a:cs typeface="Times New Roman"/>
              </a:rPr>
              <a:t>thinks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about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bacon,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eggs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are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likely</a:t>
            </a:r>
            <a:r>
              <a:rPr sz="818" spc="-2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come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mind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well.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Over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2,000 years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ago,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Aristotle </a:t>
            </a:r>
            <a:r>
              <a:rPr sz="818" dirty="0">
                <a:latin typeface="Times New Roman"/>
                <a:cs typeface="Times New Roman"/>
              </a:rPr>
              <a:t>described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some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principles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governing</a:t>
            </a:r>
            <a:r>
              <a:rPr sz="818" spc="-2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role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such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associations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memory.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Similar </a:t>
            </a:r>
            <a:r>
              <a:rPr sz="818" dirty="0">
                <a:latin typeface="Times New Roman"/>
                <a:cs typeface="Times New Roman"/>
              </a:rPr>
              <a:t>principles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were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elaborated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by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British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philosophers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1700s,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and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contributed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variety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of </a:t>
            </a:r>
            <a:r>
              <a:rPr sz="818" spc="-7" dirty="0">
                <a:latin typeface="Times New Roman"/>
                <a:cs typeface="Times New Roman"/>
              </a:rPr>
              <a:t>psychological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theories,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including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those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developed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by</a:t>
            </a:r>
            <a:r>
              <a:rPr sz="818" spc="-3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contemporary</a:t>
            </a:r>
            <a:r>
              <a:rPr sz="818" spc="-2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cognitive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psychologists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to </a:t>
            </a:r>
            <a:r>
              <a:rPr sz="818" dirty="0">
                <a:latin typeface="Times New Roman"/>
                <a:cs typeface="Times New Roman"/>
              </a:rPr>
              <a:t>model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memory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61321" y="4823720"/>
            <a:ext cx="4001799" cy="1122428"/>
          </a:xfrm>
          <a:prstGeom prst="rect">
            <a:avLst/>
          </a:prstGeom>
        </p:spPr>
        <p:txBody>
          <a:bodyPr vert="horz" wrap="square" lIns="0" tIns="6927" rIns="0" bIns="0" rtlCol="0">
            <a:spAutoFit/>
          </a:bodyPr>
          <a:lstStyle/>
          <a:p>
            <a:pPr marL="8659" marR="3464">
              <a:lnSpc>
                <a:spcPct val="101600"/>
              </a:lnSpc>
              <a:spcBef>
                <a:spcPts val="55"/>
              </a:spcBef>
            </a:pPr>
            <a:r>
              <a:rPr sz="750" b="1" dirty="0">
                <a:latin typeface="Calibri"/>
                <a:cs typeface="Calibri"/>
              </a:rPr>
              <a:t>Conceptual</a:t>
            </a:r>
            <a:r>
              <a:rPr sz="750" b="1" spc="-17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graphs</a:t>
            </a:r>
            <a:r>
              <a:rPr sz="750" b="1" spc="-14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(CGs)</a:t>
            </a:r>
            <a:r>
              <a:rPr sz="750" b="1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are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formalism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for</a:t>
            </a:r>
            <a:r>
              <a:rPr sz="750" spc="-2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knowledge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representation.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In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first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published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paper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spc="-17" dirty="0">
                <a:latin typeface="Calibri"/>
                <a:cs typeface="Calibri"/>
              </a:rPr>
              <a:t>on </a:t>
            </a:r>
            <a:r>
              <a:rPr sz="750" dirty="0">
                <a:latin typeface="Calibri"/>
                <a:cs typeface="Calibri"/>
              </a:rPr>
              <a:t>CGs,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John</a:t>
            </a:r>
            <a:r>
              <a:rPr sz="750" u="sng" spc="-7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F.</a:t>
            </a:r>
            <a:r>
              <a:rPr sz="750" u="sng" spc="-3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Sowa</a:t>
            </a:r>
            <a:r>
              <a:rPr sz="750" spc="-14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(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Sowa</a:t>
            </a:r>
            <a:r>
              <a:rPr sz="75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1976</a:t>
            </a:r>
            <a:r>
              <a:rPr sz="750" dirty="0">
                <a:latin typeface="Calibri"/>
                <a:cs typeface="Calibri"/>
              </a:rPr>
              <a:t>)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used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them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to </a:t>
            </a:r>
            <a:r>
              <a:rPr sz="750" spc="-7" dirty="0">
                <a:latin typeface="Calibri"/>
                <a:cs typeface="Calibri"/>
              </a:rPr>
              <a:t>represent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conceptual</a:t>
            </a:r>
            <a:r>
              <a:rPr sz="750" u="sng" spc="-3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schemas</a:t>
            </a:r>
            <a:r>
              <a:rPr sz="750" spc="-2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used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in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u="sng" spc="-7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database</a:t>
            </a:r>
            <a:r>
              <a:rPr sz="750" spc="-7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systems</a:t>
            </a:r>
            <a:r>
              <a:rPr sz="750" dirty="0">
                <a:latin typeface="Calibri"/>
                <a:cs typeface="Calibri"/>
              </a:rPr>
              <a:t>.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first book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on</a:t>
            </a:r>
            <a:r>
              <a:rPr sz="750" spc="-2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CGs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(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Sowa</a:t>
            </a:r>
            <a:r>
              <a:rPr sz="750" u="sng" spc="-1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6"/>
              </a:rPr>
              <a:t>1984</a:t>
            </a:r>
            <a:r>
              <a:rPr sz="750" dirty="0">
                <a:latin typeface="Calibri"/>
                <a:cs typeface="Calibri"/>
              </a:rPr>
              <a:t>)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applied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them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to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wide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range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of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topics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in</a:t>
            </a:r>
            <a:r>
              <a:rPr sz="750" spc="7" dirty="0">
                <a:latin typeface="Calibri"/>
                <a:cs typeface="Calibri"/>
              </a:rPr>
              <a:t> </a:t>
            </a:r>
            <a:r>
              <a:rPr sz="750" u="sng" spc="-7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artificial</a:t>
            </a:r>
            <a:r>
              <a:rPr sz="750" spc="-7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intelligence</a:t>
            </a:r>
            <a:r>
              <a:rPr sz="750" dirty="0">
                <a:latin typeface="Calibri"/>
                <a:cs typeface="Calibri"/>
                <a:hlinkClick r:id="rId7"/>
              </a:rPr>
              <a:t>,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8"/>
              </a:rPr>
              <a:t>computer</a:t>
            </a:r>
            <a:r>
              <a:rPr sz="75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8"/>
              </a:rPr>
              <a:t>science</a:t>
            </a:r>
            <a:r>
              <a:rPr sz="750" dirty="0">
                <a:latin typeface="Calibri"/>
                <a:cs typeface="Calibri"/>
                <a:hlinkClick r:id="rId8"/>
              </a:rPr>
              <a:t>,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9"/>
              </a:rPr>
              <a:t>cognitive</a:t>
            </a:r>
            <a:r>
              <a:rPr sz="750" u="sng" spc="-1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sz="750" u="sng" spc="-7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9"/>
              </a:rPr>
              <a:t>science</a:t>
            </a:r>
            <a:r>
              <a:rPr sz="750" spc="-7" dirty="0">
                <a:latin typeface="Calibri"/>
                <a:cs typeface="Calibri"/>
                <a:hlinkClick r:id="rId9"/>
              </a:rPr>
              <a:t>.</a:t>
            </a:r>
            <a:endParaRPr sz="750">
              <a:latin typeface="Calibri"/>
              <a:cs typeface="Calibri"/>
            </a:endParaRPr>
          </a:p>
          <a:p>
            <a:pPr>
              <a:spcBef>
                <a:spcPts val="61"/>
              </a:spcBef>
            </a:pPr>
            <a:endParaRPr sz="750">
              <a:latin typeface="Calibri"/>
              <a:cs typeface="Calibri"/>
            </a:endParaRPr>
          </a:p>
          <a:p>
            <a:pPr marL="8659"/>
            <a:r>
              <a:rPr sz="886" b="1" dirty="0">
                <a:solidFill>
                  <a:srgbClr val="4F81BC"/>
                </a:solidFill>
                <a:latin typeface="Cambria"/>
                <a:cs typeface="Cambria"/>
              </a:rPr>
              <a:t>A</a:t>
            </a:r>
            <a:r>
              <a:rPr sz="886" b="1" spc="-27" dirty="0">
                <a:solidFill>
                  <a:srgbClr val="4F81BC"/>
                </a:solidFill>
                <a:latin typeface="Cambria"/>
                <a:cs typeface="Cambria"/>
              </a:rPr>
              <a:t> </a:t>
            </a:r>
            <a:r>
              <a:rPr sz="886" b="1" dirty="0">
                <a:solidFill>
                  <a:srgbClr val="4F81BC"/>
                </a:solidFill>
                <a:latin typeface="Cambria"/>
                <a:cs typeface="Cambria"/>
              </a:rPr>
              <a:t>graphical</a:t>
            </a:r>
            <a:r>
              <a:rPr sz="886" b="1" spc="-20" dirty="0">
                <a:solidFill>
                  <a:srgbClr val="4F81BC"/>
                </a:solidFill>
                <a:latin typeface="Cambria"/>
                <a:cs typeface="Cambria"/>
              </a:rPr>
              <a:t> </a:t>
            </a:r>
            <a:r>
              <a:rPr sz="886" b="1" dirty="0">
                <a:solidFill>
                  <a:srgbClr val="4F81BC"/>
                </a:solidFill>
                <a:latin typeface="Cambria"/>
                <a:cs typeface="Cambria"/>
              </a:rPr>
              <a:t>interface</a:t>
            </a:r>
            <a:r>
              <a:rPr sz="886" b="1" spc="-20" dirty="0">
                <a:solidFill>
                  <a:srgbClr val="4F81BC"/>
                </a:solidFill>
                <a:latin typeface="Cambria"/>
                <a:cs typeface="Cambria"/>
              </a:rPr>
              <a:t> </a:t>
            </a:r>
            <a:r>
              <a:rPr sz="886" b="1" dirty="0">
                <a:solidFill>
                  <a:srgbClr val="4F81BC"/>
                </a:solidFill>
                <a:latin typeface="Cambria"/>
                <a:cs typeface="Cambria"/>
              </a:rPr>
              <a:t>for</a:t>
            </a:r>
            <a:r>
              <a:rPr sz="886" b="1" spc="-10" dirty="0">
                <a:solidFill>
                  <a:srgbClr val="4F81BC"/>
                </a:solidFill>
                <a:latin typeface="Cambria"/>
                <a:cs typeface="Cambria"/>
              </a:rPr>
              <a:t> </a:t>
            </a:r>
            <a:r>
              <a:rPr sz="886" b="1" spc="-7" dirty="0">
                <a:solidFill>
                  <a:srgbClr val="4F81BC"/>
                </a:solidFill>
                <a:latin typeface="Cambria"/>
                <a:cs typeface="Cambria"/>
              </a:rPr>
              <a:t>first-</a:t>
            </a:r>
            <a:r>
              <a:rPr sz="886" b="1" dirty="0">
                <a:solidFill>
                  <a:srgbClr val="4F81BC"/>
                </a:solidFill>
                <a:latin typeface="Cambria"/>
                <a:cs typeface="Cambria"/>
              </a:rPr>
              <a:t>order</a:t>
            </a:r>
            <a:r>
              <a:rPr sz="886" b="1" spc="-14" dirty="0">
                <a:solidFill>
                  <a:srgbClr val="4F81BC"/>
                </a:solidFill>
                <a:latin typeface="Cambria"/>
                <a:cs typeface="Cambria"/>
              </a:rPr>
              <a:t> logic</a:t>
            </a:r>
            <a:endParaRPr sz="886">
              <a:latin typeface="Cambria"/>
              <a:cs typeface="Cambria"/>
            </a:endParaRPr>
          </a:p>
          <a:p>
            <a:pPr>
              <a:spcBef>
                <a:spcPts val="75"/>
              </a:spcBef>
            </a:pPr>
            <a:endParaRPr sz="886">
              <a:latin typeface="Cambria"/>
              <a:cs typeface="Cambria"/>
            </a:endParaRPr>
          </a:p>
          <a:p>
            <a:pPr marL="8659" marR="108236">
              <a:lnSpc>
                <a:spcPts val="941"/>
              </a:lnSpc>
              <a:spcBef>
                <a:spcPts val="3"/>
              </a:spcBef>
            </a:pP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this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approach,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formula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u="sng" spc="-7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0"/>
              </a:rPr>
              <a:t>first-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0"/>
              </a:rPr>
              <a:t>order</a:t>
            </a:r>
            <a:r>
              <a:rPr sz="818" u="sng" spc="-17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0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0"/>
              </a:rPr>
              <a:t>logic</a:t>
            </a:r>
            <a:r>
              <a:rPr sz="818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(predicate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calculus)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represented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by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labeled graph.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2C0104A-BFE6-4D16-8BC4-84D17917C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07438250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1321" y="604578"/>
            <a:ext cx="3719080" cy="247882"/>
          </a:xfrm>
          <a:prstGeom prst="rect">
            <a:avLst/>
          </a:prstGeom>
        </p:spPr>
        <p:txBody>
          <a:bodyPr vert="horz" wrap="square" lIns="0" tIns="16885" rIns="0" bIns="0" rtlCol="0">
            <a:spAutoFit/>
          </a:bodyPr>
          <a:lstStyle/>
          <a:p>
            <a:pPr marL="8659" marR="3464">
              <a:lnSpc>
                <a:spcPts val="941"/>
              </a:lnSpc>
              <a:spcBef>
                <a:spcPts val="133"/>
              </a:spcBef>
            </a:pP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linear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notation,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called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Conceptual</a:t>
            </a:r>
            <a:r>
              <a:rPr sz="818" b="1" spc="-2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Graph</a:t>
            </a:r>
            <a:r>
              <a:rPr sz="818" b="1" spc="-1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Interchange</a:t>
            </a:r>
            <a:r>
              <a:rPr sz="818" b="1" spc="-1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Format</a:t>
            </a:r>
            <a:r>
              <a:rPr sz="818" b="1" spc="-2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(CGIF)</a:t>
            </a:r>
            <a:r>
              <a:rPr sz="818" dirty="0">
                <a:latin typeface="Times New Roman"/>
                <a:cs typeface="Times New Roman"/>
              </a:rPr>
              <a:t>,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has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spc="-14" dirty="0">
                <a:latin typeface="Times New Roman"/>
                <a:cs typeface="Times New Roman"/>
              </a:rPr>
              <a:t>been </a:t>
            </a:r>
            <a:r>
              <a:rPr sz="818" dirty="0">
                <a:latin typeface="Times New Roman"/>
                <a:cs typeface="Times New Roman"/>
              </a:rPr>
              <a:t>standardized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ISO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standard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for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common</a:t>
            </a:r>
            <a:r>
              <a:rPr sz="818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818" u="sng" spc="-7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logic</a:t>
            </a:r>
            <a:r>
              <a:rPr sz="818" spc="-7" dirty="0">
                <a:latin typeface="Times New Roman"/>
                <a:cs typeface="Times New Roman"/>
                <a:hlinkClick r:id="rId2"/>
              </a:rPr>
              <a:t>.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61321" y="1502352"/>
            <a:ext cx="4048991" cy="282720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750" dirty="0">
                <a:latin typeface="Calibri"/>
                <a:cs typeface="Calibri"/>
              </a:rPr>
              <a:t>Elsie the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cat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is sitting on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spc="-17" dirty="0">
                <a:latin typeface="Calibri"/>
                <a:cs typeface="Calibri"/>
              </a:rPr>
              <a:t>mat</a:t>
            </a:r>
            <a:endParaRPr sz="750">
              <a:latin typeface="Calibri"/>
              <a:cs typeface="Calibri"/>
            </a:endParaRPr>
          </a:p>
          <a:p>
            <a:pPr>
              <a:spcBef>
                <a:spcPts val="222"/>
              </a:spcBef>
            </a:pPr>
            <a:endParaRPr sz="750">
              <a:latin typeface="Calibri"/>
              <a:cs typeface="Calibri"/>
            </a:endParaRPr>
          </a:p>
          <a:p>
            <a:pPr marL="8659" marR="56283">
              <a:lnSpc>
                <a:spcPts val="941"/>
              </a:lnSpc>
            </a:pP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diagram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right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example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display</a:t>
            </a:r>
            <a:r>
              <a:rPr sz="818" b="1" spc="-1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form</a:t>
            </a:r>
            <a:r>
              <a:rPr sz="818" b="1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for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conceptual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graph.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Each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box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is </a:t>
            </a:r>
            <a:r>
              <a:rPr sz="818" dirty="0">
                <a:latin typeface="Times New Roman"/>
                <a:cs typeface="Times New Roman"/>
              </a:rPr>
              <a:t>called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concept</a:t>
            </a:r>
            <a:r>
              <a:rPr sz="818" b="1" spc="-1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node</a:t>
            </a:r>
            <a:r>
              <a:rPr sz="818" dirty="0">
                <a:latin typeface="Times New Roman"/>
                <a:cs typeface="Times New Roman"/>
              </a:rPr>
              <a:t>,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each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oval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called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relation</a:t>
            </a:r>
            <a:r>
              <a:rPr sz="818" b="1" spc="-14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node</a:t>
            </a:r>
            <a:r>
              <a:rPr sz="818" dirty="0">
                <a:latin typeface="Times New Roman"/>
                <a:cs typeface="Times New Roman"/>
              </a:rPr>
              <a:t>.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CGIF,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this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CG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would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be </a:t>
            </a:r>
            <a:r>
              <a:rPr sz="818" dirty="0">
                <a:latin typeface="Times New Roman"/>
                <a:cs typeface="Times New Roman"/>
              </a:rPr>
              <a:t>represented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by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following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statement:</a:t>
            </a:r>
            <a:endParaRPr sz="818">
              <a:latin typeface="Times New Roman"/>
              <a:cs typeface="Times New Roman"/>
            </a:endParaRPr>
          </a:p>
          <a:p>
            <a:pPr marL="8659" marR="3464" indent="155859">
              <a:lnSpc>
                <a:spcPct val="109000"/>
              </a:lnSpc>
              <a:spcBef>
                <a:spcPts val="791"/>
              </a:spcBef>
            </a:pPr>
            <a:r>
              <a:rPr sz="682" dirty="0">
                <a:latin typeface="Courier New"/>
                <a:cs typeface="Courier New"/>
              </a:rPr>
              <a:t>[Cat</a:t>
            </a:r>
            <a:r>
              <a:rPr sz="682" spc="-20" dirty="0">
                <a:latin typeface="Courier New"/>
                <a:cs typeface="Courier New"/>
              </a:rPr>
              <a:t> </a:t>
            </a:r>
            <a:r>
              <a:rPr sz="682" dirty="0">
                <a:latin typeface="Courier New"/>
                <a:cs typeface="Courier New"/>
              </a:rPr>
              <a:t>Elsie]</a:t>
            </a:r>
            <a:r>
              <a:rPr sz="682" spc="-20" dirty="0">
                <a:latin typeface="Courier New"/>
                <a:cs typeface="Courier New"/>
              </a:rPr>
              <a:t> </a:t>
            </a:r>
            <a:r>
              <a:rPr sz="682" dirty="0">
                <a:latin typeface="Courier New"/>
                <a:cs typeface="Courier New"/>
              </a:rPr>
              <a:t>[Sitting</a:t>
            </a:r>
            <a:r>
              <a:rPr sz="682" spc="-20" dirty="0">
                <a:latin typeface="Courier New"/>
                <a:cs typeface="Courier New"/>
              </a:rPr>
              <a:t> </a:t>
            </a:r>
            <a:r>
              <a:rPr sz="682" dirty="0">
                <a:latin typeface="Courier New"/>
                <a:cs typeface="Courier New"/>
              </a:rPr>
              <a:t>*x]</a:t>
            </a:r>
            <a:r>
              <a:rPr sz="682" spc="-20" dirty="0">
                <a:latin typeface="Courier New"/>
                <a:cs typeface="Courier New"/>
              </a:rPr>
              <a:t> </a:t>
            </a:r>
            <a:r>
              <a:rPr sz="682" dirty="0">
                <a:latin typeface="Courier New"/>
                <a:cs typeface="Courier New"/>
              </a:rPr>
              <a:t>[Mat</a:t>
            </a:r>
            <a:r>
              <a:rPr sz="682" spc="-17" dirty="0">
                <a:latin typeface="Courier New"/>
                <a:cs typeface="Courier New"/>
              </a:rPr>
              <a:t> </a:t>
            </a:r>
            <a:r>
              <a:rPr sz="682" dirty="0">
                <a:latin typeface="Courier New"/>
                <a:cs typeface="Courier New"/>
              </a:rPr>
              <a:t>*y]</a:t>
            </a:r>
            <a:r>
              <a:rPr sz="682" spc="-20" dirty="0">
                <a:latin typeface="Courier New"/>
                <a:cs typeface="Courier New"/>
              </a:rPr>
              <a:t> </a:t>
            </a:r>
            <a:r>
              <a:rPr sz="682" dirty="0">
                <a:latin typeface="Courier New"/>
                <a:cs typeface="Courier New"/>
              </a:rPr>
              <a:t>(agent</a:t>
            </a:r>
            <a:r>
              <a:rPr sz="682" spc="-20" dirty="0">
                <a:latin typeface="Courier New"/>
                <a:cs typeface="Courier New"/>
              </a:rPr>
              <a:t> </a:t>
            </a:r>
            <a:r>
              <a:rPr sz="682" dirty="0">
                <a:latin typeface="Courier New"/>
                <a:cs typeface="Courier New"/>
              </a:rPr>
              <a:t>?x</a:t>
            </a:r>
            <a:r>
              <a:rPr sz="682" spc="-20" dirty="0">
                <a:latin typeface="Courier New"/>
                <a:cs typeface="Courier New"/>
              </a:rPr>
              <a:t> </a:t>
            </a:r>
            <a:r>
              <a:rPr sz="682" dirty="0">
                <a:latin typeface="Courier New"/>
                <a:cs typeface="Courier New"/>
              </a:rPr>
              <a:t>Elsie)</a:t>
            </a:r>
            <a:r>
              <a:rPr sz="682" spc="-20" dirty="0">
                <a:latin typeface="Courier New"/>
                <a:cs typeface="Courier New"/>
              </a:rPr>
              <a:t> </a:t>
            </a:r>
            <a:r>
              <a:rPr sz="682" dirty="0">
                <a:latin typeface="Courier New"/>
                <a:cs typeface="Courier New"/>
              </a:rPr>
              <a:t>(location</a:t>
            </a:r>
            <a:r>
              <a:rPr sz="682" spc="-17" dirty="0">
                <a:latin typeface="Courier New"/>
                <a:cs typeface="Courier New"/>
              </a:rPr>
              <a:t> </a:t>
            </a:r>
            <a:r>
              <a:rPr sz="682" dirty="0">
                <a:latin typeface="Courier New"/>
                <a:cs typeface="Courier New"/>
              </a:rPr>
              <a:t>?x</a:t>
            </a:r>
            <a:r>
              <a:rPr sz="682" spc="-20" dirty="0">
                <a:latin typeface="Courier New"/>
                <a:cs typeface="Courier New"/>
              </a:rPr>
              <a:t> </a:t>
            </a:r>
            <a:r>
              <a:rPr sz="682" spc="-17" dirty="0">
                <a:latin typeface="Courier New"/>
                <a:cs typeface="Courier New"/>
              </a:rPr>
              <a:t>?y) </a:t>
            </a:r>
            <a:r>
              <a:rPr sz="750" dirty="0">
                <a:latin typeface="Calibri"/>
                <a:cs typeface="Calibri"/>
              </a:rPr>
              <a:t>Conceptual</a:t>
            </a:r>
            <a:r>
              <a:rPr sz="750" spc="-2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graphs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are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knowledge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representation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language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designed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as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synthesis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of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several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different </a:t>
            </a:r>
            <a:r>
              <a:rPr sz="750" dirty="0">
                <a:latin typeface="Calibri"/>
                <a:cs typeface="Calibri"/>
              </a:rPr>
              <a:t>traditions.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First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are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semantic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networks,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which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have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been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used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in</a:t>
            </a:r>
            <a:r>
              <a:rPr sz="750" spc="-2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machine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translation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spc="-17" dirty="0">
                <a:latin typeface="Calibri"/>
                <a:cs typeface="Calibri"/>
              </a:rPr>
              <a:t>and</a:t>
            </a:r>
            <a:endParaRPr sz="750">
              <a:latin typeface="Calibri"/>
              <a:cs typeface="Calibri"/>
            </a:endParaRPr>
          </a:p>
          <a:p>
            <a:pPr marL="8659" marR="19915">
              <a:lnSpc>
                <a:spcPct val="117100"/>
              </a:lnSpc>
              <a:spcBef>
                <a:spcPts val="3"/>
              </a:spcBef>
            </a:pPr>
            <a:r>
              <a:rPr sz="750" dirty="0">
                <a:latin typeface="Calibri"/>
                <a:cs typeface="Calibri"/>
              </a:rPr>
              <a:t>computational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linguistics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for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over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thirty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years.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Second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are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logic-based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techniques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of</a:t>
            </a:r>
            <a:r>
              <a:rPr sz="750" spc="-7" dirty="0">
                <a:latin typeface="Calibri"/>
                <a:cs typeface="Calibri"/>
              </a:rPr>
              <a:t> unification, </a:t>
            </a:r>
            <a:r>
              <a:rPr sz="750" dirty="0">
                <a:latin typeface="Calibri"/>
                <a:cs typeface="Calibri"/>
              </a:rPr>
              <a:t>lambda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calculus,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Peirce's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existential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graphs.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Third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is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linguistic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research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based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on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Tesnière's </a:t>
            </a:r>
            <a:r>
              <a:rPr sz="750" dirty="0">
                <a:latin typeface="Calibri"/>
                <a:cs typeface="Calibri"/>
              </a:rPr>
              <a:t>dependency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graphs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various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forms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of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case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grammar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thematic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relations.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Fourth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are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dataflow </a:t>
            </a:r>
            <a:r>
              <a:rPr sz="750" dirty="0">
                <a:latin typeface="Calibri"/>
                <a:cs typeface="Calibri"/>
              </a:rPr>
              <a:t>diagrams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2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Petri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nets,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which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provide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computational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mechanism</a:t>
            </a:r>
            <a:r>
              <a:rPr sz="750" spc="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for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relating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conceptual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graphs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spc="-17" dirty="0">
                <a:latin typeface="Calibri"/>
                <a:cs typeface="Calibri"/>
              </a:rPr>
              <a:t>to </a:t>
            </a:r>
            <a:r>
              <a:rPr sz="750" dirty="0">
                <a:latin typeface="Calibri"/>
                <a:cs typeface="Calibri"/>
              </a:rPr>
              <a:t>external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procedures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databases.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result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is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highly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expressive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system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of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logic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with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direct </a:t>
            </a:r>
            <a:r>
              <a:rPr sz="750" dirty="0">
                <a:latin typeface="Calibri"/>
                <a:cs typeface="Calibri"/>
              </a:rPr>
              <a:t>mapping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to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from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natural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languages.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lambda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calculus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supports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definitions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for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taxonomic </a:t>
            </a:r>
            <a:r>
              <a:rPr sz="750" dirty="0">
                <a:latin typeface="Calibri"/>
                <a:cs typeface="Calibri"/>
              </a:rPr>
              <a:t>system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provides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general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mechanism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for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restructuring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knowledge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bases.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With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definitional </a:t>
            </a:r>
            <a:r>
              <a:rPr sz="750" dirty="0">
                <a:latin typeface="Calibri"/>
                <a:cs typeface="Calibri"/>
              </a:rPr>
              <a:t>mechanisms,</a:t>
            </a:r>
            <a:r>
              <a:rPr sz="750" spc="-2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conceptual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graphs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can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be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used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intermediate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stage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between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natural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languages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spc="-17" dirty="0">
                <a:latin typeface="Calibri"/>
                <a:cs typeface="Calibri"/>
              </a:rPr>
              <a:t>the </a:t>
            </a:r>
            <a:r>
              <a:rPr sz="750" dirty="0">
                <a:latin typeface="Calibri"/>
                <a:cs typeface="Calibri"/>
              </a:rPr>
              <a:t>rules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frames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of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expert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systems—</a:t>
            </a:r>
            <a:r>
              <a:rPr sz="750" dirty="0">
                <a:latin typeface="Calibri"/>
                <a:cs typeface="Calibri"/>
              </a:rPr>
              <a:t>an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important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feature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for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knowledge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acquisition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for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help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spc="-17" dirty="0">
                <a:latin typeface="Calibri"/>
                <a:cs typeface="Calibri"/>
              </a:rPr>
              <a:t>and </a:t>
            </a:r>
            <a:r>
              <a:rPr sz="750" dirty="0">
                <a:latin typeface="Calibri"/>
                <a:cs typeface="Calibri"/>
              </a:rPr>
              <a:t>explanations.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During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past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five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years,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conceptual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graphs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have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been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applied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to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almost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every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aspect</a:t>
            </a:r>
            <a:r>
              <a:rPr sz="750" spc="-17" dirty="0">
                <a:latin typeface="Calibri"/>
                <a:cs typeface="Calibri"/>
              </a:rPr>
              <a:t> of </a:t>
            </a:r>
            <a:r>
              <a:rPr sz="750" dirty="0">
                <a:latin typeface="Calibri"/>
                <a:cs typeface="Calibri"/>
              </a:rPr>
              <a:t>AI,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ranging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from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expert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systems</a:t>
            </a:r>
            <a:r>
              <a:rPr sz="750" spc="-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natural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language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to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computer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vision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17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neural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networks.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spc="-14" dirty="0">
                <a:latin typeface="Calibri"/>
                <a:cs typeface="Calibri"/>
              </a:rPr>
              <a:t>This </a:t>
            </a:r>
            <a:r>
              <a:rPr sz="750" dirty="0">
                <a:latin typeface="Calibri"/>
                <a:cs typeface="Calibri"/>
              </a:rPr>
              <a:t>paper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surveys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conceptual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graphs,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their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development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from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each</a:t>
            </a:r>
            <a:r>
              <a:rPr sz="750" spc="-2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of</a:t>
            </a:r>
            <a:r>
              <a:rPr sz="750" spc="-2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these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traditions,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and</a:t>
            </a:r>
            <a:r>
              <a:rPr sz="750" spc="-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the</a:t>
            </a:r>
            <a:r>
              <a:rPr sz="750" spc="-10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applications </a:t>
            </a:r>
            <a:r>
              <a:rPr sz="750" dirty="0">
                <a:latin typeface="Calibri"/>
                <a:cs typeface="Calibri"/>
              </a:rPr>
              <a:t>based</a:t>
            </a:r>
            <a:r>
              <a:rPr sz="750" spc="-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on</a:t>
            </a:r>
            <a:r>
              <a:rPr sz="750" spc="-14" dirty="0">
                <a:latin typeface="Calibri"/>
                <a:cs typeface="Calibri"/>
              </a:rPr>
              <a:t> </a:t>
            </a:r>
            <a:r>
              <a:rPr sz="750" spc="-7" dirty="0">
                <a:latin typeface="Calibri"/>
                <a:cs typeface="Calibri"/>
              </a:rPr>
              <a:t>them.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61321" y="4678247"/>
            <a:ext cx="3983182" cy="1194763"/>
          </a:xfrm>
          <a:prstGeom prst="rect">
            <a:avLst/>
          </a:prstGeom>
        </p:spPr>
        <p:txBody>
          <a:bodyPr vert="horz" wrap="square" lIns="0" tIns="13855" rIns="0" bIns="0" rtlCol="0">
            <a:spAutoFit/>
          </a:bodyPr>
          <a:lstStyle/>
          <a:p>
            <a:pPr marL="8659" marR="37665">
              <a:lnSpc>
                <a:spcPct val="95900"/>
              </a:lnSpc>
              <a:spcBef>
                <a:spcPts val="109"/>
              </a:spcBef>
            </a:pPr>
            <a:r>
              <a:rPr sz="818" b="1" spc="-7" dirty="0">
                <a:latin typeface="Times New Roman"/>
                <a:cs typeface="Times New Roman"/>
              </a:rPr>
              <a:t>deterministic </a:t>
            </a:r>
            <a:r>
              <a:rPr sz="818" b="1" dirty="0">
                <a:latin typeface="Times New Roman"/>
                <a:cs typeface="Times New Roman"/>
              </a:rPr>
              <a:t>parsing</a:t>
            </a:r>
            <a:r>
              <a:rPr sz="818" b="1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refers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parsing</a:t>
            </a:r>
            <a:r>
              <a:rPr sz="818" spc="-7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4"/>
              </a:rPr>
              <a:t>algorithms</a:t>
            </a:r>
            <a:r>
              <a:rPr sz="818" spc="-3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do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not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back</a:t>
            </a:r>
            <a:r>
              <a:rPr sz="818" u="sng" spc="-7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up</a:t>
            </a:r>
            <a:r>
              <a:rPr sz="818" dirty="0">
                <a:latin typeface="Times New Roman"/>
                <a:cs typeface="Times New Roman"/>
              </a:rPr>
              <a:t>. </a:t>
            </a:r>
            <a:r>
              <a:rPr sz="818" u="sng" spc="-1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LR-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parsers</a:t>
            </a:r>
            <a:r>
              <a:rPr sz="818" spc="-7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are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an </a:t>
            </a:r>
            <a:r>
              <a:rPr sz="818" dirty="0">
                <a:latin typeface="Times New Roman"/>
                <a:cs typeface="Times New Roman"/>
              </a:rPr>
              <a:t>example.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(This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meaning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words </a:t>
            </a:r>
            <a:r>
              <a:rPr sz="818" spc="-7" dirty="0">
                <a:latin typeface="Times New Roman"/>
                <a:cs typeface="Times New Roman"/>
              </a:rPr>
              <a:t>"deterministic"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and "non-</a:t>
            </a:r>
            <a:r>
              <a:rPr sz="818" spc="-7" dirty="0">
                <a:latin typeface="Times New Roman"/>
                <a:cs typeface="Times New Roman"/>
              </a:rPr>
              <a:t>deterministic"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differs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from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spc="-14" dirty="0">
                <a:latin typeface="Times New Roman"/>
                <a:cs typeface="Times New Roman"/>
              </a:rPr>
              <a:t>that </a:t>
            </a:r>
            <a:r>
              <a:rPr sz="818" dirty="0">
                <a:latin typeface="Times New Roman"/>
                <a:cs typeface="Times New Roman"/>
              </a:rPr>
              <a:t>used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describe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nondeterministic</a:t>
            </a:r>
            <a:r>
              <a:rPr sz="818" u="sng" spc="-2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 </a:t>
            </a:r>
            <a:r>
              <a:rPr sz="818" u="sng" spc="-7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algorithms</a:t>
            </a:r>
            <a:r>
              <a:rPr sz="818" spc="-7" dirty="0">
                <a:latin typeface="Times New Roman"/>
                <a:cs typeface="Times New Roman"/>
              </a:rPr>
              <a:t>.)</a:t>
            </a:r>
            <a:endParaRPr sz="818">
              <a:latin typeface="Times New Roman"/>
              <a:cs typeface="Times New Roman"/>
            </a:endParaRPr>
          </a:p>
          <a:p>
            <a:pPr>
              <a:spcBef>
                <a:spcPts val="31"/>
              </a:spcBef>
            </a:pPr>
            <a:endParaRPr sz="818">
              <a:latin typeface="Times New Roman"/>
              <a:cs typeface="Times New Roman"/>
            </a:endParaRPr>
          </a:p>
          <a:p>
            <a:pPr marL="8659" marR="3464">
              <a:lnSpc>
                <a:spcPts val="941"/>
              </a:lnSpc>
            </a:pP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deterministic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behavior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desired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and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expected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8"/>
              </a:rPr>
              <a:t>compiling</a:t>
            </a:r>
            <a:r>
              <a:rPr sz="818" spc="-2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programming</a:t>
            </a:r>
            <a:r>
              <a:rPr sz="818" u="sng" spc="-2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9"/>
              </a:rPr>
              <a:t>languages</a:t>
            </a:r>
            <a:r>
              <a:rPr sz="818" dirty="0">
                <a:latin typeface="Times New Roman"/>
                <a:cs typeface="Times New Roman"/>
              </a:rPr>
              <a:t>.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In </a:t>
            </a:r>
            <a:r>
              <a:rPr sz="818" dirty="0">
                <a:latin typeface="Times New Roman"/>
                <a:cs typeface="Times New Roman"/>
              </a:rPr>
              <a:t>natural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language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processing,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it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was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thought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for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long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time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deterministic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parsing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is </a:t>
            </a:r>
            <a:r>
              <a:rPr sz="818" dirty="0">
                <a:latin typeface="Times New Roman"/>
                <a:cs typeface="Times New Roman"/>
              </a:rPr>
              <a:t>impossible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due</a:t>
            </a:r>
            <a:r>
              <a:rPr sz="818" spc="-2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ambiguity</a:t>
            </a:r>
            <a:r>
              <a:rPr sz="818" spc="-3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inherent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natural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languages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(many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sentences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have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more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than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one </a:t>
            </a:r>
            <a:r>
              <a:rPr sz="818" dirty="0">
                <a:latin typeface="Times New Roman"/>
                <a:cs typeface="Times New Roman"/>
              </a:rPr>
              <a:t>plausible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parse).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Thus,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non-</a:t>
            </a:r>
            <a:r>
              <a:rPr sz="818" spc="-7" dirty="0">
                <a:latin typeface="Times New Roman"/>
                <a:cs typeface="Times New Roman"/>
              </a:rPr>
              <a:t>deterministic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approaches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such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0"/>
              </a:rPr>
              <a:t>chart</a:t>
            </a:r>
            <a:r>
              <a:rPr sz="818" u="sng" spc="-1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0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0"/>
              </a:rPr>
              <a:t>parser</a:t>
            </a:r>
            <a:r>
              <a:rPr sz="818" spc="-17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had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applied. </a:t>
            </a:r>
            <a:r>
              <a:rPr sz="818" dirty="0">
                <a:latin typeface="Times New Roman"/>
                <a:cs typeface="Times New Roman"/>
              </a:rPr>
              <a:t>However,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1"/>
              </a:rPr>
              <a:t>Mitch</a:t>
            </a:r>
            <a:r>
              <a:rPr sz="818" u="sng" spc="-17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1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11"/>
              </a:rPr>
              <a:t>Marcus</a:t>
            </a:r>
            <a:r>
              <a:rPr sz="818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proposed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1978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Parsifal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parser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was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able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deal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spc="-14" dirty="0">
                <a:latin typeface="Times New Roman"/>
                <a:cs typeface="Times New Roman"/>
              </a:rPr>
              <a:t>with </a:t>
            </a:r>
            <a:r>
              <a:rPr sz="818" dirty="0">
                <a:latin typeface="Times New Roman"/>
                <a:cs typeface="Times New Roman"/>
              </a:rPr>
              <a:t>ambiguities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while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still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keeping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deterministic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behavior.</a:t>
            </a:r>
            <a:endParaRPr sz="818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141233" y="1003490"/>
            <a:ext cx="1487674" cy="4024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23F57-E901-4F4F-95B8-4E72C4DF7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64177717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1321" y="604578"/>
            <a:ext cx="4057650" cy="3690620"/>
          </a:xfrm>
          <a:prstGeom prst="rect">
            <a:avLst/>
          </a:prstGeom>
        </p:spPr>
        <p:txBody>
          <a:bodyPr vert="horz" wrap="square" lIns="0" tIns="16885" rIns="0" bIns="0" rtlCol="0">
            <a:spAutoFit/>
          </a:bodyPr>
          <a:lstStyle/>
          <a:p>
            <a:pPr marL="8659" marR="109102">
              <a:lnSpc>
                <a:spcPts val="941"/>
              </a:lnSpc>
              <a:spcBef>
                <a:spcPts val="133"/>
              </a:spcBef>
            </a:pPr>
            <a:r>
              <a:rPr sz="818" b="1" spc="-7" dirty="0">
                <a:latin typeface="Times New Roman"/>
                <a:cs typeface="Times New Roman"/>
              </a:rPr>
              <a:t>Empiricism</a:t>
            </a:r>
            <a:r>
              <a:rPr sz="818" b="1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theory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philosphers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psychologists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have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proposed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all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knowledge </a:t>
            </a:r>
            <a:r>
              <a:rPr sz="818" dirty="0">
                <a:latin typeface="Times New Roman"/>
                <a:cs typeface="Times New Roman"/>
              </a:rPr>
              <a:t>and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behaviour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are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acquired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through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experience,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and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not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at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all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attributable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through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innate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or </a:t>
            </a:r>
            <a:r>
              <a:rPr sz="818" dirty="0">
                <a:latin typeface="Times New Roman"/>
                <a:cs typeface="Times New Roman"/>
              </a:rPr>
              <a:t>inborn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characteristics.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Rationalism</a:t>
            </a:r>
            <a:r>
              <a:rPr sz="818" b="1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theory</a:t>
            </a:r>
            <a:r>
              <a:rPr sz="818" spc="-2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excercise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reason,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rather</a:t>
            </a:r>
            <a:r>
              <a:rPr sz="818" spc="-14" dirty="0">
                <a:latin typeface="Times New Roman"/>
                <a:cs typeface="Times New Roman"/>
              </a:rPr>
              <a:t> than </a:t>
            </a:r>
            <a:r>
              <a:rPr sz="818" dirty="0">
                <a:latin typeface="Times New Roman"/>
                <a:cs typeface="Times New Roman"/>
              </a:rPr>
              <a:t>experience,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authority,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or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spiritual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revelation,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provides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primary</a:t>
            </a:r>
            <a:r>
              <a:rPr sz="818" spc="-3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basis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for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knowledge.</a:t>
            </a:r>
            <a:endParaRPr sz="818">
              <a:latin typeface="Times New Roman"/>
              <a:cs typeface="Times New Roman"/>
            </a:endParaRPr>
          </a:p>
          <a:p>
            <a:pPr>
              <a:spcBef>
                <a:spcPts val="17"/>
              </a:spcBef>
            </a:pPr>
            <a:endParaRPr sz="818">
              <a:latin typeface="Times New Roman"/>
              <a:cs typeface="Times New Roman"/>
            </a:endParaRPr>
          </a:p>
          <a:p>
            <a:pPr marL="8659" marR="16019">
              <a:lnSpc>
                <a:spcPts val="941"/>
              </a:lnSpc>
            </a:pPr>
            <a:r>
              <a:rPr sz="818" b="1" spc="-7" dirty="0">
                <a:latin typeface="Times New Roman"/>
                <a:cs typeface="Times New Roman"/>
              </a:rPr>
              <a:t>Empiricism</a:t>
            </a:r>
            <a:r>
              <a:rPr sz="818" b="1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view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what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can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see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and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hear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and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touch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and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taste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what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really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there, </a:t>
            </a:r>
            <a:r>
              <a:rPr sz="818" dirty="0">
                <a:latin typeface="Times New Roman"/>
                <a:cs typeface="Times New Roman"/>
              </a:rPr>
              <a:t>and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our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perceptions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are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accurate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reflections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it.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Truth,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for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empiricist,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based</a:t>
            </a:r>
            <a:r>
              <a:rPr sz="818" spc="-17" dirty="0">
                <a:latin typeface="Times New Roman"/>
                <a:cs typeface="Times New Roman"/>
              </a:rPr>
              <a:t> on </a:t>
            </a:r>
            <a:r>
              <a:rPr sz="818" dirty="0">
                <a:latin typeface="Times New Roman"/>
                <a:cs typeface="Times New Roman"/>
              </a:rPr>
              <a:t>evidence.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Linked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this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idea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come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into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world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mental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blank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slates </a:t>
            </a:r>
            <a:r>
              <a:rPr sz="818" dirty="0">
                <a:latin typeface="Times New Roman"/>
                <a:cs typeface="Times New Roman"/>
              </a:rPr>
              <a:t>(philosophers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often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use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Latin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"tabula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rasa")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with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no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preconceptions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or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understandings </a:t>
            </a:r>
            <a:r>
              <a:rPr sz="818" dirty="0">
                <a:latin typeface="Times New Roman"/>
                <a:cs typeface="Times New Roman"/>
              </a:rPr>
              <a:t>imbedded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our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minds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already.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This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less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popular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add-</a:t>
            </a:r>
            <a:r>
              <a:rPr sz="818" dirty="0">
                <a:latin typeface="Times New Roman"/>
                <a:cs typeface="Times New Roman"/>
              </a:rPr>
              <a:t>on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empiricism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used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to</a:t>
            </a:r>
            <a:r>
              <a:rPr sz="818" spc="34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be.The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chief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classical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empiricists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are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Locke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and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Hume;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it's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very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British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philosophical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tradition, </a:t>
            </a:r>
            <a:r>
              <a:rPr sz="818" dirty="0">
                <a:latin typeface="Times New Roman"/>
                <a:cs typeface="Times New Roman"/>
              </a:rPr>
              <a:t>less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popular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Europe.</a:t>
            </a:r>
            <a:endParaRPr sz="818">
              <a:latin typeface="Times New Roman"/>
              <a:cs typeface="Times New Roman"/>
            </a:endParaRPr>
          </a:p>
          <a:p>
            <a:pPr>
              <a:spcBef>
                <a:spcPts val="917"/>
              </a:spcBef>
            </a:pPr>
            <a:endParaRPr sz="818">
              <a:latin typeface="Times New Roman"/>
              <a:cs typeface="Times New Roman"/>
            </a:endParaRPr>
          </a:p>
          <a:p>
            <a:pPr marL="8659" marR="3464">
              <a:lnSpc>
                <a:spcPct val="95700"/>
              </a:lnSpc>
              <a:spcBef>
                <a:spcPts val="3"/>
              </a:spcBef>
            </a:pPr>
            <a:r>
              <a:rPr sz="818" b="1" dirty="0">
                <a:latin typeface="Times New Roman"/>
                <a:cs typeface="Times New Roman"/>
              </a:rPr>
              <a:t>Rationalists</a:t>
            </a:r>
            <a:r>
              <a:rPr sz="818" b="1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believe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cannot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sure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there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world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out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there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all.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How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would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spc="-14" dirty="0">
                <a:latin typeface="Times New Roman"/>
                <a:cs typeface="Times New Roman"/>
              </a:rPr>
              <a:t>know </a:t>
            </a:r>
            <a:r>
              <a:rPr sz="818" dirty="0">
                <a:latin typeface="Times New Roman"/>
                <a:cs typeface="Times New Roman"/>
              </a:rPr>
              <a:t>if,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for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example,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we're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really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all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wired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into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matrix?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Or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evil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demon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deceiving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us?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Or,</a:t>
            </a:r>
            <a:r>
              <a:rPr sz="818" spc="34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more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plausibly,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what I</a:t>
            </a:r>
            <a:r>
              <a:rPr sz="818" spc="-3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see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blue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what you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see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blue?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Truth,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for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rationalist,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based</a:t>
            </a:r>
            <a:r>
              <a:rPr sz="818" spc="34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what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can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sure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about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because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rules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logic.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Famously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Descartes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argued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the </a:t>
            </a:r>
            <a:r>
              <a:rPr sz="818" dirty="0">
                <a:latin typeface="Times New Roman"/>
                <a:cs typeface="Times New Roman"/>
              </a:rPr>
              <a:t>only</a:t>
            </a:r>
            <a:r>
              <a:rPr sz="818" spc="-2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thing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can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sure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about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our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own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existence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(the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good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ol'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Cogito: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think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therefore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spc="-34" dirty="0">
                <a:latin typeface="Times New Roman"/>
                <a:cs typeface="Times New Roman"/>
              </a:rPr>
              <a:t>I</a:t>
            </a:r>
            <a:r>
              <a:rPr sz="818" spc="34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am).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Rationalists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think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'know'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awful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lot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stuff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from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word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go;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for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example,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spc="-14" dirty="0">
                <a:latin typeface="Times New Roman"/>
                <a:cs typeface="Times New Roman"/>
              </a:rPr>
              <a:t>know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all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triangles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have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three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sides.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This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because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triangles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have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three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sides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by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definition,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and </a:t>
            </a:r>
            <a:r>
              <a:rPr sz="818" dirty="0">
                <a:latin typeface="Times New Roman"/>
                <a:cs typeface="Times New Roman"/>
              </a:rPr>
              <a:t>definitions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are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true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irrelevant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things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world,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so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can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sure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them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(theoretically) </a:t>
            </a:r>
            <a:r>
              <a:rPr sz="818" dirty="0">
                <a:latin typeface="Times New Roman"/>
                <a:cs typeface="Times New Roman"/>
              </a:rPr>
              <a:t>before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are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born.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These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are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what's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called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'innate'</a:t>
            </a:r>
            <a:r>
              <a:rPr sz="818" spc="-2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ideas.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Rationalism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traditional</a:t>
            </a:r>
            <a:r>
              <a:rPr sz="818" spc="34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standpoint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philosophers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from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all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over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Europe.</a:t>
            </a:r>
            <a:endParaRPr sz="818">
              <a:latin typeface="Times New Roman"/>
              <a:cs typeface="Times New Roman"/>
            </a:endParaRPr>
          </a:p>
          <a:p>
            <a:pPr marL="8659">
              <a:spcBef>
                <a:spcPts val="934"/>
              </a:spcBef>
            </a:pPr>
            <a:r>
              <a:rPr sz="818" b="1" spc="-7" dirty="0">
                <a:latin typeface="Times New Roman"/>
                <a:cs typeface="Times New Roman"/>
              </a:rPr>
              <a:t>Heuristic</a:t>
            </a:r>
            <a:endParaRPr sz="818">
              <a:latin typeface="Times New Roman"/>
              <a:cs typeface="Times New Roman"/>
            </a:endParaRPr>
          </a:p>
          <a:p>
            <a:pPr>
              <a:spcBef>
                <a:spcPts val="24"/>
              </a:spcBef>
            </a:pPr>
            <a:endParaRPr sz="818">
              <a:latin typeface="Times New Roman"/>
              <a:cs typeface="Times New Roman"/>
            </a:endParaRPr>
          </a:p>
          <a:p>
            <a:pPr marL="8659" marR="53252" indent="25977">
              <a:lnSpc>
                <a:spcPts val="941"/>
              </a:lnSpc>
            </a:pPr>
            <a:r>
              <a:rPr sz="818" b="1" dirty="0">
                <a:latin typeface="Times New Roman"/>
                <a:cs typeface="Times New Roman"/>
              </a:rPr>
              <a:t>heuristic</a:t>
            </a:r>
            <a:r>
              <a:rPr sz="818" b="1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technique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designed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for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solving</a:t>
            </a:r>
            <a:r>
              <a:rPr sz="818" u="sng" spc="-27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a</a:t>
            </a:r>
            <a:r>
              <a:rPr sz="818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problem</a:t>
            </a:r>
            <a:r>
              <a:rPr sz="818" spc="-1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more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quickly</a:t>
            </a:r>
            <a:r>
              <a:rPr sz="818" spc="-2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when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classic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methods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are </a:t>
            </a:r>
            <a:r>
              <a:rPr sz="818" dirty="0">
                <a:latin typeface="Times New Roman"/>
                <a:cs typeface="Times New Roman"/>
              </a:rPr>
              <a:t>too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slow,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or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for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finding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approximate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solution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when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classic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methods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fail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find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any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exact </a:t>
            </a:r>
            <a:r>
              <a:rPr sz="818" dirty="0">
                <a:latin typeface="Times New Roman"/>
                <a:cs typeface="Times New Roman"/>
              </a:rPr>
              <a:t>solution.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This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achieved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by</a:t>
            </a:r>
            <a:r>
              <a:rPr sz="818" spc="-3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trading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optimality,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completeness,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accuracy</a:t>
            </a:r>
            <a:r>
              <a:rPr sz="818" dirty="0">
                <a:latin typeface="Times New Roman"/>
                <a:cs typeface="Times New Roman"/>
              </a:rPr>
              <a:t>,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or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precision</a:t>
            </a:r>
            <a:r>
              <a:rPr sz="818" spc="-2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for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speed.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way,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can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considered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shortcut.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61321" y="4676169"/>
            <a:ext cx="4050290" cy="1422948"/>
          </a:xfrm>
          <a:prstGeom prst="rect">
            <a:avLst/>
          </a:prstGeom>
        </p:spPr>
        <p:txBody>
          <a:bodyPr vert="horz" wrap="square" lIns="0" tIns="16885" rIns="0" bIns="0" rtlCol="0">
            <a:spAutoFit/>
          </a:bodyPr>
          <a:lstStyle/>
          <a:p>
            <a:pPr marL="8659" marR="68405">
              <a:lnSpc>
                <a:spcPts val="941"/>
              </a:lnSpc>
              <a:spcBef>
                <a:spcPts val="133"/>
              </a:spcBef>
            </a:pPr>
            <a:r>
              <a:rPr sz="818" b="1" dirty="0">
                <a:latin typeface="Times New Roman"/>
                <a:cs typeface="Times New Roman"/>
              </a:rPr>
              <a:t>hill</a:t>
            </a:r>
            <a:r>
              <a:rPr sz="818" b="1" spc="-1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climbing</a:t>
            </a:r>
            <a:r>
              <a:rPr sz="818" b="1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technique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which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path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find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form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strating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position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goal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node....it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finds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34" dirty="0">
                <a:latin typeface="Times New Roman"/>
                <a:cs typeface="Times New Roman"/>
              </a:rPr>
              <a:t>a </a:t>
            </a:r>
            <a:r>
              <a:rPr sz="818" dirty="0">
                <a:latin typeface="Times New Roman"/>
                <a:cs typeface="Times New Roman"/>
              </a:rPr>
              <a:t>better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solution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by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repeatedly</a:t>
            </a:r>
            <a:r>
              <a:rPr sz="818" spc="-3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changing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single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element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solution...on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other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hand</a:t>
            </a:r>
            <a:r>
              <a:rPr sz="818" spc="3" dirty="0">
                <a:latin typeface="Times New Roman"/>
                <a:cs typeface="Times New Roman"/>
              </a:rPr>
              <a:t> </a:t>
            </a:r>
            <a:r>
              <a:rPr sz="818" b="1" spc="-14" dirty="0">
                <a:latin typeface="Times New Roman"/>
                <a:cs typeface="Times New Roman"/>
              </a:rPr>
              <a:t>best </a:t>
            </a:r>
            <a:r>
              <a:rPr sz="818" b="1" dirty="0">
                <a:latin typeface="Times New Roman"/>
                <a:cs typeface="Times New Roman"/>
              </a:rPr>
              <a:t>first</a:t>
            </a:r>
            <a:r>
              <a:rPr sz="818" b="1" spc="-17" dirty="0">
                <a:latin typeface="Times New Roman"/>
                <a:cs typeface="Times New Roman"/>
              </a:rPr>
              <a:t> </a:t>
            </a:r>
            <a:r>
              <a:rPr sz="818" b="1" dirty="0">
                <a:latin typeface="Times New Roman"/>
                <a:cs typeface="Times New Roman"/>
              </a:rPr>
              <a:t>search</a:t>
            </a:r>
            <a:r>
              <a:rPr sz="818" b="1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finds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best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way</a:t>
            </a:r>
            <a:r>
              <a:rPr sz="818" spc="-2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find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7" dirty="0">
                <a:latin typeface="Times New Roman"/>
                <a:cs typeface="Times New Roman"/>
              </a:rPr>
              <a:t> goal...</a:t>
            </a:r>
            <a:endParaRPr sz="818">
              <a:latin typeface="Times New Roman"/>
              <a:cs typeface="Times New Roman"/>
            </a:endParaRPr>
          </a:p>
          <a:p>
            <a:pPr>
              <a:spcBef>
                <a:spcPts val="17"/>
              </a:spcBef>
            </a:pPr>
            <a:endParaRPr sz="818">
              <a:latin typeface="Times New Roman"/>
              <a:cs typeface="Times New Roman"/>
            </a:endParaRPr>
          </a:p>
          <a:p>
            <a:pPr marL="8659" marR="3464">
              <a:lnSpc>
                <a:spcPts val="941"/>
              </a:lnSpc>
            </a:pPr>
            <a:r>
              <a:rPr sz="818" dirty="0">
                <a:latin typeface="Times New Roman"/>
                <a:cs typeface="Times New Roman"/>
              </a:rPr>
              <a:t>Now,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hill-</a:t>
            </a:r>
            <a:r>
              <a:rPr sz="818" dirty="0">
                <a:latin typeface="Times New Roman"/>
                <a:cs typeface="Times New Roman"/>
              </a:rPr>
              <a:t>climbing</a:t>
            </a:r>
            <a:r>
              <a:rPr sz="818" spc="-2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search, you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i="1" dirty="0">
                <a:latin typeface="Times New Roman"/>
                <a:cs typeface="Times New Roman"/>
              </a:rPr>
              <a:t>sort[1]</a:t>
            </a:r>
            <a:r>
              <a:rPr sz="818" i="1" spc="7" dirty="0">
                <a:latin typeface="Times New Roman"/>
                <a:cs typeface="Times New Roman"/>
              </a:rPr>
              <a:t> </a:t>
            </a:r>
            <a:r>
              <a:rPr sz="818" i="1" dirty="0">
                <a:latin typeface="Times New Roman"/>
                <a:cs typeface="Times New Roman"/>
              </a:rPr>
              <a:t>the</a:t>
            </a:r>
            <a:r>
              <a:rPr sz="818" i="1" spc="-14" dirty="0">
                <a:latin typeface="Times New Roman"/>
                <a:cs typeface="Times New Roman"/>
              </a:rPr>
              <a:t> </a:t>
            </a:r>
            <a:r>
              <a:rPr sz="818" i="1" dirty="0">
                <a:latin typeface="Times New Roman"/>
                <a:cs typeface="Times New Roman"/>
              </a:rPr>
              <a:t>current</a:t>
            </a:r>
            <a:r>
              <a:rPr sz="818" i="1" spc="-17" dirty="0">
                <a:latin typeface="Times New Roman"/>
                <a:cs typeface="Times New Roman"/>
              </a:rPr>
              <a:t> </a:t>
            </a:r>
            <a:r>
              <a:rPr sz="818" i="1" dirty="0">
                <a:latin typeface="Times New Roman"/>
                <a:cs typeface="Times New Roman"/>
              </a:rPr>
              <a:t>node's</a:t>
            </a:r>
            <a:r>
              <a:rPr sz="818" i="1" spc="-14" dirty="0">
                <a:latin typeface="Times New Roman"/>
                <a:cs typeface="Times New Roman"/>
              </a:rPr>
              <a:t> </a:t>
            </a:r>
            <a:r>
              <a:rPr sz="818" i="1" dirty="0">
                <a:latin typeface="Times New Roman"/>
                <a:cs typeface="Times New Roman"/>
              </a:rPr>
              <a:t>children</a:t>
            </a:r>
            <a:r>
              <a:rPr sz="818" i="1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before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adding</a:t>
            </a:r>
            <a:r>
              <a:rPr sz="818" spc="-2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them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7" dirty="0">
                <a:latin typeface="Times New Roman"/>
                <a:cs typeface="Times New Roman"/>
              </a:rPr>
              <a:t> the </a:t>
            </a:r>
            <a:r>
              <a:rPr sz="818" dirty="0">
                <a:latin typeface="Times New Roman"/>
                <a:cs typeface="Times New Roman"/>
              </a:rPr>
              <a:t>queue.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best-</a:t>
            </a:r>
            <a:r>
              <a:rPr sz="818" dirty="0">
                <a:latin typeface="Times New Roman"/>
                <a:cs typeface="Times New Roman"/>
              </a:rPr>
              <a:t>first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search,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you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add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current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node's</a:t>
            </a:r>
            <a:r>
              <a:rPr sz="818" spc="-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children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to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queue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any</a:t>
            </a:r>
            <a:r>
              <a:rPr sz="818" spc="-2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old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order,</a:t>
            </a:r>
            <a:r>
              <a:rPr sz="818" spc="-14" dirty="0">
                <a:latin typeface="Times New Roman"/>
                <a:cs typeface="Times New Roman"/>
              </a:rPr>
              <a:t> then </a:t>
            </a:r>
            <a:r>
              <a:rPr sz="818" i="1" dirty="0">
                <a:latin typeface="Times New Roman"/>
                <a:cs typeface="Times New Roman"/>
              </a:rPr>
              <a:t>sort[1]</a:t>
            </a:r>
            <a:r>
              <a:rPr sz="818" i="1" spc="3" dirty="0">
                <a:latin typeface="Times New Roman"/>
                <a:cs typeface="Times New Roman"/>
              </a:rPr>
              <a:t> </a:t>
            </a:r>
            <a:r>
              <a:rPr sz="818" i="1" dirty="0">
                <a:latin typeface="Times New Roman"/>
                <a:cs typeface="Times New Roman"/>
              </a:rPr>
              <a:t>the</a:t>
            </a:r>
            <a:r>
              <a:rPr sz="818" i="1" spc="-17" dirty="0">
                <a:latin typeface="Times New Roman"/>
                <a:cs typeface="Times New Roman"/>
              </a:rPr>
              <a:t> </a:t>
            </a:r>
            <a:r>
              <a:rPr sz="818" i="1" dirty="0">
                <a:latin typeface="Times New Roman"/>
                <a:cs typeface="Times New Roman"/>
              </a:rPr>
              <a:t>entire</a:t>
            </a:r>
            <a:r>
              <a:rPr sz="818" i="1" spc="-17" dirty="0">
                <a:latin typeface="Times New Roman"/>
                <a:cs typeface="Times New Roman"/>
              </a:rPr>
              <a:t> </a:t>
            </a:r>
            <a:r>
              <a:rPr sz="818" i="1" dirty="0">
                <a:latin typeface="Times New Roman"/>
                <a:cs typeface="Times New Roman"/>
              </a:rPr>
              <a:t>queue</a:t>
            </a:r>
            <a:r>
              <a:rPr sz="818" dirty="0">
                <a:latin typeface="Times New Roman"/>
                <a:cs typeface="Times New Roman"/>
              </a:rPr>
              <a:t>.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If you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think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about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effect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that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might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have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order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which</a:t>
            </a:r>
            <a:r>
              <a:rPr sz="818" spc="341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nodes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are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searched,</a:t>
            </a:r>
            <a:r>
              <a:rPr sz="818" spc="-3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you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should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get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idea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2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practical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difference.</a:t>
            </a:r>
            <a:endParaRPr sz="818">
              <a:latin typeface="Times New Roman"/>
              <a:cs typeface="Times New Roman"/>
            </a:endParaRPr>
          </a:p>
          <a:p>
            <a:pPr>
              <a:spcBef>
                <a:spcPts val="10"/>
              </a:spcBef>
            </a:pPr>
            <a:endParaRPr sz="818">
              <a:latin typeface="Times New Roman"/>
              <a:cs typeface="Times New Roman"/>
            </a:endParaRPr>
          </a:p>
          <a:p>
            <a:pPr marL="8659" marR="90485" algn="just">
              <a:lnSpc>
                <a:spcPts val="941"/>
              </a:lnSpc>
            </a:pPr>
            <a:r>
              <a:rPr sz="818" spc="-7" dirty="0">
                <a:latin typeface="Times New Roman"/>
                <a:cs typeface="Times New Roman"/>
              </a:rPr>
              <a:t>Best-</a:t>
            </a:r>
            <a:r>
              <a:rPr sz="818" dirty="0">
                <a:latin typeface="Times New Roman"/>
                <a:cs typeface="Times New Roman"/>
              </a:rPr>
              <a:t>first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search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calculates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value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ALL</a:t>
            </a:r>
            <a:r>
              <a:rPr sz="818" spc="-2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neighboring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nodes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then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iterates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with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spc="-14" dirty="0">
                <a:latin typeface="Times New Roman"/>
                <a:cs typeface="Times New Roman"/>
              </a:rPr>
              <a:t>best </a:t>
            </a:r>
            <a:r>
              <a:rPr sz="818" dirty="0">
                <a:latin typeface="Times New Roman"/>
                <a:cs typeface="Times New Roman"/>
              </a:rPr>
              <a:t>one.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Simple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hill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climbing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calculates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value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of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each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neighbouring</a:t>
            </a:r>
            <a:r>
              <a:rPr sz="818" spc="-2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node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in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turn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and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iterates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17" dirty="0">
                <a:latin typeface="Times New Roman"/>
                <a:cs typeface="Times New Roman"/>
              </a:rPr>
              <a:t>as </a:t>
            </a:r>
            <a:r>
              <a:rPr sz="818" dirty="0">
                <a:latin typeface="Times New Roman"/>
                <a:cs typeface="Times New Roman"/>
              </a:rPr>
              <a:t>soon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as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it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finds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one</a:t>
            </a:r>
            <a:r>
              <a:rPr sz="818" spc="-17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better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than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the</a:t>
            </a:r>
            <a:r>
              <a:rPr sz="818" spc="-14" dirty="0">
                <a:latin typeface="Times New Roman"/>
                <a:cs typeface="Times New Roman"/>
              </a:rPr>
              <a:t> </a:t>
            </a:r>
            <a:r>
              <a:rPr sz="818" dirty="0">
                <a:latin typeface="Times New Roman"/>
                <a:cs typeface="Times New Roman"/>
              </a:rPr>
              <a:t>current</a:t>
            </a:r>
            <a:r>
              <a:rPr sz="818" spc="-10" dirty="0">
                <a:latin typeface="Times New Roman"/>
                <a:cs typeface="Times New Roman"/>
              </a:rPr>
              <a:t> </a:t>
            </a:r>
            <a:r>
              <a:rPr sz="818" spc="-7" dirty="0">
                <a:latin typeface="Times New Roman"/>
                <a:cs typeface="Times New Roman"/>
              </a:rPr>
              <a:t>node.</a:t>
            </a:r>
            <a:endParaRPr sz="818">
              <a:latin typeface="Times New Roman"/>
              <a:cs typeface="Times New Roman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6E0A1-B587-498F-B059-82B09867A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99438672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>
            <a:extLst>
              <a:ext uri="{FF2B5EF4-FFF2-40B4-BE49-F238E27FC236}">
                <a16:creationId xmlns:a16="http://schemas.microsoft.com/office/drawing/2014/main" id="{767359E5-FAE7-46E5-A75D-EBB300D62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274" y="2983653"/>
            <a:ext cx="7652084" cy="113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altLang="en-US" sz="1588" b="1" dirty="0">
                <a:solidFill>
                  <a:srgbClr val="000000"/>
                </a:solidFill>
              </a:rPr>
              <a:t>Week: 09</a:t>
            </a:r>
            <a:br>
              <a:rPr lang="en-GB" altLang="en-US" sz="1588" b="1" dirty="0">
                <a:solidFill>
                  <a:srgbClr val="000000"/>
                </a:solidFill>
              </a:rPr>
            </a:b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Template Matching</a:t>
            </a:r>
            <a:endParaRPr lang="en-GB" dirty="0">
              <a:effectLst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Explain and implement template matching techniques.</a:t>
            </a:r>
            <a:endParaRPr lang="en-GB" dirty="0">
              <a:effectLst/>
            </a:endParaRPr>
          </a:p>
          <a:p>
            <a:pPr algn="ctr"/>
            <a:endParaRPr lang="en-GB" altLang="en-US" sz="1588" b="1" dirty="0"/>
          </a:p>
        </p:txBody>
      </p:sp>
    </p:spTree>
    <p:extLst>
      <p:ext uri="{BB962C8B-B14F-4D97-AF65-F5344CB8AC3E}">
        <p14:creationId xmlns:p14="http://schemas.microsoft.com/office/powerpoint/2010/main" val="321380846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032254"/>
          </a:xfrm>
          <a:prstGeom prst="rect">
            <a:avLst/>
          </a:prstGeom>
        </p:spPr>
        <p:txBody>
          <a:bodyPr vert="horz" wrap="square" lIns="0" tIns="359331" rIns="0" bIns="0" rtlCol="0">
            <a:spAutoFit/>
          </a:bodyPr>
          <a:lstStyle/>
          <a:p>
            <a:pPr marL="2726690">
              <a:spcBef>
                <a:spcPts val="95"/>
              </a:spcBef>
            </a:pPr>
            <a:r>
              <a:rPr sz="4350" spc="-25" dirty="0"/>
              <a:t>Matching</a:t>
            </a:r>
            <a:endParaRPr sz="4350"/>
          </a:p>
        </p:txBody>
      </p:sp>
      <p:sp>
        <p:nvSpPr>
          <p:cNvPr id="4" name="object 4"/>
          <p:cNvSpPr txBox="1"/>
          <p:nvPr/>
        </p:nvSpPr>
        <p:spPr>
          <a:xfrm>
            <a:off x="2259190" y="1961257"/>
            <a:ext cx="7349490" cy="4404411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383540" marR="217804" indent="-337820">
              <a:lnSpc>
                <a:spcPts val="3450"/>
              </a:lnSpc>
              <a:spcBef>
                <a:spcPts val="465"/>
              </a:spcBef>
              <a:buClr>
                <a:srgbClr val="3434D6"/>
              </a:buClr>
              <a:buFontTx/>
              <a:buChar char="•"/>
              <a:tabLst>
                <a:tab pos="383540" algn="l"/>
              </a:tabLst>
            </a:pPr>
            <a:r>
              <a:rPr sz="3100" kern="0" dirty="0">
                <a:solidFill>
                  <a:srgbClr val="342FB3"/>
                </a:solidFill>
                <a:latin typeface="Times New Roman"/>
                <a:cs typeface="Times New Roman"/>
              </a:rPr>
              <a:t>Set</a:t>
            </a:r>
            <a:r>
              <a:rPr sz="3100" kern="0" spc="80" dirty="0">
                <a:solidFill>
                  <a:srgbClr val="342FB3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rgbClr val="2B26A1"/>
                </a:solidFill>
                <a:latin typeface="Times New Roman"/>
                <a:cs typeface="Times New Roman"/>
              </a:rPr>
              <a:t>of</a:t>
            </a:r>
            <a:r>
              <a:rPr sz="3100" kern="0" spc="165" dirty="0">
                <a:solidFill>
                  <a:srgbClr val="2B26A1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rgbClr val="3F34BD"/>
                </a:solidFill>
                <a:latin typeface="Times New Roman"/>
                <a:cs typeface="Times New Roman"/>
              </a:rPr>
              <a:t>edges</a:t>
            </a:r>
            <a:r>
              <a:rPr sz="3100" kern="0" spc="165" dirty="0">
                <a:solidFill>
                  <a:srgbClr val="3F34BD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r>
              <a:rPr sz="3100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u="heavy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</a:t>
            </a:r>
            <a:r>
              <a:rPr sz="3100" u="heavy" kern="0" spc="15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100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 such</a:t>
            </a:r>
            <a:r>
              <a:rPr sz="3100" kern="0" spc="1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that</a:t>
            </a:r>
            <a:r>
              <a:rPr sz="3100" kern="0" spc="20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rgbClr val="3836BA"/>
                </a:solidFill>
                <a:latin typeface="Times New Roman"/>
                <a:cs typeface="Times New Roman"/>
              </a:rPr>
              <a:t>no</a:t>
            </a:r>
            <a:r>
              <a:rPr sz="3100" kern="0" spc="110" dirty="0">
                <a:solidFill>
                  <a:srgbClr val="3836BA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rgbClr val="4238B5"/>
                </a:solidFill>
                <a:latin typeface="Times New Roman"/>
                <a:cs typeface="Times New Roman"/>
              </a:rPr>
              <a:t>vertex</a:t>
            </a:r>
            <a:r>
              <a:rPr sz="3100" kern="0" spc="190" dirty="0">
                <a:solidFill>
                  <a:srgbClr val="4238B5"/>
                </a:solidFill>
                <a:latin typeface="Times New Roman"/>
                <a:cs typeface="Times New Roman"/>
              </a:rPr>
              <a:t> </a:t>
            </a:r>
            <a:r>
              <a:rPr sz="31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 </a:t>
            </a:r>
            <a:r>
              <a:rPr sz="3100" kern="0" dirty="0">
                <a:solidFill>
                  <a:srgbClr val="3B33A8"/>
                </a:solidFill>
                <a:latin typeface="Times New Roman"/>
                <a:cs typeface="Times New Roman"/>
              </a:rPr>
              <a:t>endpoint</a:t>
            </a:r>
            <a:r>
              <a:rPr sz="3100" kern="0" spc="120" dirty="0">
                <a:solidFill>
                  <a:srgbClr val="3B33A8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rgbClr val="423AC6"/>
                </a:solidFill>
                <a:latin typeface="Times New Roman"/>
                <a:cs typeface="Times New Roman"/>
              </a:rPr>
              <a:t>of</a:t>
            </a:r>
            <a:r>
              <a:rPr sz="3100" kern="0" spc="300" dirty="0">
                <a:solidFill>
                  <a:srgbClr val="423AC6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rgbClr val="2D2687"/>
                </a:solidFill>
                <a:latin typeface="Times New Roman"/>
                <a:cs typeface="Times New Roman"/>
              </a:rPr>
              <a:t>more</a:t>
            </a:r>
            <a:r>
              <a:rPr sz="3100" kern="0" spc="85" dirty="0">
                <a:solidFill>
                  <a:srgbClr val="2D2687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rgbClr val="3631AF"/>
                </a:solidFill>
                <a:latin typeface="Times New Roman"/>
                <a:cs typeface="Times New Roman"/>
              </a:rPr>
              <a:t>than</a:t>
            </a:r>
            <a:r>
              <a:rPr sz="3100" kern="0" spc="210" dirty="0">
                <a:solidFill>
                  <a:srgbClr val="3631AF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rgbClr val="3B36AA"/>
                </a:solidFill>
                <a:latin typeface="Times New Roman"/>
                <a:cs typeface="Times New Roman"/>
              </a:rPr>
              <a:t>one</a:t>
            </a:r>
            <a:r>
              <a:rPr sz="3100" kern="0" spc="40" dirty="0">
                <a:solidFill>
                  <a:srgbClr val="3B36AA"/>
                </a:solidFill>
                <a:latin typeface="Times New Roman"/>
                <a:cs typeface="Times New Roman"/>
              </a:rPr>
              <a:t> </a:t>
            </a:r>
            <a:r>
              <a:rPr sz="3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edge.</a:t>
            </a:r>
            <a:endParaRPr sz="31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82905" indent="-344805">
              <a:spcBef>
                <a:spcPts val="475"/>
              </a:spcBef>
              <a:buClr>
                <a:srgbClr val="DF0000"/>
              </a:buClr>
              <a:buFontTx/>
              <a:buChar char="•"/>
              <a:tabLst>
                <a:tab pos="382905" algn="l"/>
              </a:tabLst>
            </a:pPr>
            <a:r>
              <a:rPr sz="3050" kern="0" dirty="0">
                <a:solidFill>
                  <a:srgbClr val="E80C03"/>
                </a:solidFill>
                <a:latin typeface="Times New Roman"/>
                <a:cs typeface="Times New Roman"/>
              </a:rPr>
              <a:t>Maximal</a:t>
            </a:r>
            <a:r>
              <a:rPr sz="3050" kern="0" spc="515" dirty="0">
                <a:solidFill>
                  <a:srgbClr val="E80C03"/>
                </a:solidFill>
                <a:latin typeface="Times New Roman"/>
                <a:cs typeface="Times New Roman"/>
              </a:rPr>
              <a:t> </a:t>
            </a:r>
            <a:r>
              <a:rPr sz="3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</a:t>
            </a:r>
            <a:endParaRPr sz="305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499745">
              <a:spcBef>
                <a:spcPts val="585"/>
              </a:spcBef>
              <a:tabLst>
                <a:tab pos="1591310" algn="l"/>
                <a:tab pos="2128520" algn="l"/>
                <a:tab pos="3593465" algn="l"/>
              </a:tabLst>
            </a:pPr>
            <a:r>
              <a:rPr sz="2600" kern="0" spc="-1225" dirty="0">
                <a:solidFill>
                  <a:srgbClr val="696000"/>
                </a:solidFill>
                <a:latin typeface="Times New Roman"/>
                <a:cs typeface="Times New Roman"/>
              </a:rPr>
              <a:t>—</a:t>
            </a:r>
            <a:r>
              <a:rPr sz="2600" kern="0" spc="335" dirty="0">
                <a:solidFill>
                  <a:srgbClr val="696000"/>
                </a:solidFill>
                <a:latin typeface="Times New Roman"/>
                <a:cs typeface="Times New Roman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</a:t>
            </a:r>
            <a:r>
              <a:rPr sz="2600" kern="0" spc="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</a:t>
            </a:r>
            <a:r>
              <a:rPr sz="26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</a:t>
            </a:r>
            <a:r>
              <a:rPr sz="2600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eE</a:t>
            </a:r>
            <a:r>
              <a:rPr sz="26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with</a:t>
            </a:r>
            <a:r>
              <a:rPr sz="2600" kern="0" spc="2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r>
              <a:rPr sz="2600" kern="0" spc="2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</a:t>
            </a:r>
            <a:r>
              <a:rPr sz="26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</a:t>
            </a:r>
            <a:r>
              <a:rPr sz="2600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{e}</a:t>
            </a:r>
            <a:r>
              <a:rPr sz="2600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also</a:t>
            </a:r>
            <a:r>
              <a:rPr sz="2600" kern="0" spc="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600" kern="0" spc="1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</a:t>
            </a:r>
            <a:endParaRPr sz="26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86715" indent="-348615">
              <a:spcBef>
                <a:spcPts val="480"/>
              </a:spcBef>
              <a:buClr>
                <a:srgbClr val="EF0F03"/>
              </a:buClr>
              <a:buFontTx/>
              <a:buChar char="•"/>
              <a:tabLst>
                <a:tab pos="386715" algn="l"/>
              </a:tabLst>
            </a:pPr>
            <a:r>
              <a:rPr sz="3150" kern="0" dirty="0">
                <a:solidFill>
                  <a:srgbClr val="FD0A11"/>
                </a:solidFill>
                <a:latin typeface="Arial MT"/>
                <a:cs typeface="Arial MT"/>
              </a:rPr>
              <a:t>Maximum</a:t>
            </a:r>
            <a:r>
              <a:rPr sz="3150" kern="0" spc="85" dirty="0">
                <a:solidFill>
                  <a:srgbClr val="FD0A11"/>
                </a:solidFill>
                <a:latin typeface="Arial MT"/>
                <a:cs typeface="Arial MT"/>
              </a:rPr>
              <a:t> </a:t>
            </a:r>
            <a:r>
              <a:rPr sz="31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matching</a:t>
            </a:r>
            <a:endParaRPr sz="3150" kern="0" dirty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83590" lvl="1" indent="-297815">
              <a:spcBef>
                <a:spcPts val="465"/>
              </a:spcBef>
              <a:buClr>
                <a:srgbClr val="1C0800"/>
              </a:buClr>
              <a:buFontTx/>
              <a:buChar char="-"/>
              <a:tabLst>
                <a:tab pos="783590" algn="l"/>
              </a:tabLst>
            </a:pPr>
            <a:r>
              <a:rPr sz="27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Matching</a:t>
            </a:r>
            <a:r>
              <a:rPr sz="2700" kern="0" spc="3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with</a:t>
            </a:r>
            <a:r>
              <a:rPr sz="2700" kern="0" spc="16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|M|</a:t>
            </a:r>
            <a:r>
              <a:rPr sz="2700" kern="0" spc="1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00" kern="0" dirty="0">
                <a:solidFill>
                  <a:srgbClr val="2A2697"/>
                </a:solidFill>
                <a:latin typeface="Arial MT"/>
                <a:cs typeface="Arial MT"/>
              </a:rPr>
              <a:t>as</a:t>
            </a:r>
            <a:r>
              <a:rPr sz="2700" kern="0" spc="125" dirty="0">
                <a:solidFill>
                  <a:srgbClr val="2A2697"/>
                </a:solidFill>
                <a:latin typeface="Arial MT"/>
                <a:cs typeface="Arial MT"/>
              </a:rPr>
              <a:t> </a:t>
            </a:r>
            <a:r>
              <a:rPr sz="2700" kern="0" dirty="0">
                <a:solidFill>
                  <a:srgbClr val="3F339E"/>
                </a:solidFill>
                <a:latin typeface="Arial MT"/>
                <a:cs typeface="Arial MT"/>
              </a:rPr>
              <a:t>large</a:t>
            </a:r>
            <a:r>
              <a:rPr sz="2700" kern="0" spc="180" dirty="0">
                <a:solidFill>
                  <a:srgbClr val="3F339E"/>
                </a:solidFill>
                <a:latin typeface="Arial MT"/>
                <a:cs typeface="Arial MT"/>
              </a:rPr>
              <a:t> </a:t>
            </a:r>
            <a:r>
              <a:rPr sz="2700" kern="0" dirty="0">
                <a:solidFill>
                  <a:srgbClr val="423FC3"/>
                </a:solidFill>
                <a:latin typeface="Arial MT"/>
                <a:cs typeface="Arial MT"/>
              </a:rPr>
              <a:t>as</a:t>
            </a:r>
            <a:r>
              <a:rPr sz="2700" kern="0" spc="114" dirty="0">
                <a:solidFill>
                  <a:srgbClr val="423FC3"/>
                </a:solidFill>
                <a:latin typeface="Arial MT"/>
                <a:cs typeface="Arial MT"/>
              </a:rPr>
              <a:t> </a:t>
            </a:r>
            <a:r>
              <a:rPr sz="2700" kern="0" spc="-10" dirty="0">
                <a:solidFill>
                  <a:srgbClr val="493DA7"/>
                </a:solidFill>
                <a:latin typeface="Arial MT"/>
                <a:cs typeface="Arial MT"/>
              </a:rPr>
              <a:t>possible</a:t>
            </a:r>
            <a:endParaRPr sz="2700" kern="0" dirty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385445" indent="-347345">
              <a:spcBef>
                <a:spcPts val="459"/>
              </a:spcBef>
              <a:buClr>
                <a:srgbClr val="E90C03"/>
              </a:buClr>
              <a:buFontTx/>
              <a:buChar char="•"/>
              <a:tabLst>
                <a:tab pos="385445" algn="l"/>
              </a:tabLst>
            </a:pPr>
            <a:r>
              <a:rPr sz="3150" kern="0" dirty="0">
                <a:solidFill>
                  <a:srgbClr val="F40100"/>
                </a:solidFill>
                <a:latin typeface="Arial MT"/>
                <a:cs typeface="Arial MT"/>
              </a:rPr>
              <a:t>Perfect</a:t>
            </a:r>
            <a:r>
              <a:rPr sz="3150" kern="0" spc="60" dirty="0">
                <a:solidFill>
                  <a:srgbClr val="F40100"/>
                </a:solidFill>
                <a:latin typeface="Arial MT"/>
                <a:cs typeface="Arial MT"/>
              </a:rPr>
              <a:t> </a:t>
            </a:r>
            <a:r>
              <a:rPr sz="31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matching</a:t>
            </a:r>
            <a:endParaRPr sz="3150" kern="0" dirty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85495" lvl="1" indent="-300355">
              <a:lnSpc>
                <a:spcPts val="3180"/>
              </a:lnSpc>
              <a:spcBef>
                <a:spcPts val="434"/>
              </a:spcBef>
              <a:buClr>
                <a:srgbClr val="1C0A00"/>
              </a:buClr>
              <a:buFontTx/>
              <a:buChar char="-"/>
              <a:tabLst>
                <a:tab pos="785495" algn="l"/>
                <a:tab pos="1687830" algn="l"/>
              </a:tabLst>
            </a:pPr>
            <a:r>
              <a:rPr sz="4200" kern="0" spc="82" baseline="3968" dirty="0">
                <a:solidFill>
                  <a:sysClr val="windowText" lastClr="000000"/>
                </a:solidFill>
                <a:latin typeface="Arial MT"/>
                <a:cs typeface="Arial MT"/>
              </a:rPr>
              <a:t>|M</a:t>
            </a:r>
            <a:r>
              <a:rPr sz="4200" kern="0" spc="82" baseline="-7936" dirty="0">
                <a:solidFill>
                  <a:sysClr val="windowText" lastClr="000000"/>
                </a:solidFill>
                <a:latin typeface="Arial MT"/>
                <a:cs typeface="Arial MT"/>
              </a:rPr>
              <a:t>I</a:t>
            </a:r>
            <a:r>
              <a:rPr sz="4200" kern="0" spc="-465" baseline="-7936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4200" kern="0" spc="-75" baseline="-9920" dirty="0">
                <a:solidFill>
                  <a:sysClr val="windowText" lastClr="000000"/>
                </a:solidFill>
                <a:latin typeface="Arial MT"/>
                <a:cs typeface="Arial MT"/>
              </a:rPr>
              <a:t>°</a:t>
            </a:r>
            <a:r>
              <a:rPr sz="4200" kern="0" baseline="-9920" dirty="0">
                <a:solidFill>
                  <a:sysClr val="windowText" lastClr="000000"/>
                </a:solidFill>
                <a:latin typeface="Arial MT"/>
                <a:cs typeface="Arial MT"/>
              </a:rPr>
              <a:t>	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y/2:</a:t>
            </a:r>
            <a:r>
              <a:rPr sz="2800" kern="0" spc="-10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rgbClr val="36348C"/>
                </a:solidFill>
                <a:latin typeface="Arial MT"/>
                <a:cs typeface="Arial MT"/>
              </a:rPr>
              <a:t>each</a:t>
            </a:r>
            <a:r>
              <a:rPr sz="2800" kern="0" spc="-105" dirty="0">
                <a:solidFill>
                  <a:srgbClr val="36348C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rgbClr val="4241BC"/>
                </a:solidFill>
                <a:latin typeface="Arial MT"/>
                <a:cs typeface="Arial MT"/>
              </a:rPr>
              <a:t>vertex</a:t>
            </a:r>
            <a:r>
              <a:rPr sz="2800" kern="0" spc="-20" dirty="0">
                <a:solidFill>
                  <a:srgbClr val="4241BC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endpoint</a:t>
            </a:r>
            <a:r>
              <a:rPr sz="2800" kern="0" spc="-6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sz="2800" kern="0" spc="-1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edge</a:t>
            </a:r>
            <a:r>
              <a:rPr sz="2800" kern="0" spc="-7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in</a:t>
            </a:r>
            <a:endParaRPr sz="2800" kern="0" dirty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803275">
              <a:lnSpc>
                <a:spcPts val="3120"/>
              </a:lnSpc>
            </a:pPr>
            <a:r>
              <a:rPr sz="27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M.</a:t>
            </a:r>
            <a:endParaRPr sz="275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625C49-ACE8-48F5-945E-E531D7229B1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41843361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038194"/>
          </a:xfrm>
          <a:prstGeom prst="rect">
            <a:avLst/>
          </a:prstGeom>
        </p:spPr>
        <p:txBody>
          <a:bodyPr vert="horz" wrap="square" lIns="0" tIns="357593" rIns="0" bIns="0" rtlCol="0">
            <a:spAutoFit/>
          </a:bodyPr>
          <a:lstStyle/>
          <a:p>
            <a:pPr marL="2265680">
              <a:spcBef>
                <a:spcPts val="95"/>
              </a:spcBef>
            </a:pPr>
            <a:r>
              <a:rPr dirty="0">
                <a:latin typeface="Cambria"/>
                <a:cs typeface="Cambria"/>
              </a:rPr>
              <a:t>Cost</a:t>
            </a:r>
            <a:r>
              <a:rPr spc="110" dirty="0">
                <a:latin typeface="Cambria"/>
                <a:cs typeface="Cambria"/>
              </a:rPr>
              <a:t> </a:t>
            </a:r>
            <a:r>
              <a:rPr spc="-195" dirty="0">
                <a:latin typeface="Cambria"/>
                <a:cs typeface="Cambria"/>
              </a:rPr>
              <a:t>versions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84000" y="1999704"/>
            <a:ext cx="6172835" cy="100076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56235" marR="5080" indent="-344170">
              <a:lnSpc>
                <a:spcPct val="102299"/>
              </a:lnSpc>
              <a:spcBef>
                <a:spcPts val="35"/>
              </a:spcBef>
              <a:buFontTx/>
              <a:buChar char="•"/>
              <a:tabLst>
                <a:tab pos="361315" algn="l"/>
              </a:tabLst>
            </a:pP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Each</a:t>
            </a:r>
            <a:r>
              <a:rPr sz="3150" kern="0" spc="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</a:t>
            </a:r>
            <a:r>
              <a:rPr sz="315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has</a:t>
            </a:r>
            <a:r>
              <a:rPr sz="3150"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cost;</a:t>
            </a:r>
            <a:r>
              <a:rPr sz="3150"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look</a:t>
            </a:r>
            <a:r>
              <a:rPr sz="3150"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for</a:t>
            </a:r>
            <a:r>
              <a:rPr sz="3150"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perfect 	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</a:t>
            </a:r>
            <a:r>
              <a:rPr sz="315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with</a:t>
            </a:r>
            <a:r>
              <a:rPr sz="3150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minimum</a:t>
            </a:r>
            <a:r>
              <a:rPr sz="3150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cost</a:t>
            </a:r>
            <a:endParaRPr sz="31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99486C-9A48-4E4A-AFD2-76191EA9C25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18478290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033686"/>
          </a:xfrm>
          <a:prstGeom prst="rect">
            <a:avLst/>
          </a:prstGeom>
        </p:spPr>
        <p:txBody>
          <a:bodyPr vert="horz" wrap="square" lIns="0" tIns="353129" rIns="0" bIns="0" rtlCol="0">
            <a:spAutoFit/>
          </a:bodyPr>
          <a:lstStyle/>
          <a:p>
            <a:pPr marL="2720975">
              <a:spcBef>
                <a:spcPts val="95"/>
              </a:spcBef>
            </a:pPr>
            <a:r>
              <a:rPr spc="-190" dirty="0">
                <a:latin typeface="Cambria"/>
                <a:cs typeface="Cambria"/>
              </a:rPr>
              <a:t>Problems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83999" y="1888805"/>
            <a:ext cx="7011034" cy="392239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359410" indent="-346710">
              <a:spcBef>
                <a:spcPts val="645"/>
              </a:spcBef>
              <a:buFontTx/>
              <a:buChar char="•"/>
              <a:tabLst>
                <a:tab pos="359410" algn="l"/>
              </a:tabLst>
            </a:pP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Given</a:t>
            </a:r>
            <a:r>
              <a:rPr sz="3150" kern="0" spc="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graph</a:t>
            </a:r>
            <a:r>
              <a:rPr sz="3150" kern="0" spc="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G,</a:t>
            </a:r>
            <a:r>
              <a:rPr sz="31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find</a:t>
            </a:r>
            <a:endParaRPr sz="31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60730">
              <a:spcBef>
                <a:spcPts val="480"/>
              </a:spcBef>
              <a:tabLst>
                <a:tab pos="2138680" algn="l"/>
              </a:tabLst>
            </a:pPr>
            <a:r>
              <a:rPr sz="26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Maximal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matching:</a:t>
            </a:r>
            <a:r>
              <a:rPr sz="2650" kern="0" spc="4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easy</a:t>
            </a:r>
            <a:r>
              <a:rPr sz="2650" kern="0" spc="3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(greedy</a:t>
            </a:r>
            <a:r>
              <a:rPr sz="2650" kern="0" spc="4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algorithm)</a:t>
            </a:r>
            <a:endParaRPr sz="26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60095" lvl="1" indent="-349250">
              <a:spcBef>
                <a:spcPts val="509"/>
              </a:spcBef>
              <a:buClr>
                <a:srgbClr val="A19C00"/>
              </a:buClr>
              <a:buFontTx/>
              <a:buChar char="—"/>
              <a:tabLst>
                <a:tab pos="760095" algn="l"/>
              </a:tabLst>
            </a:pP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Maximum</a:t>
            </a:r>
            <a:r>
              <a:rPr sz="2650" kern="0" spc="6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</a:t>
            </a:r>
            <a:endParaRPr sz="26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163320" lvl="2" indent="-234315">
              <a:spcBef>
                <a:spcPts val="390"/>
              </a:spcBef>
              <a:buFontTx/>
              <a:buChar char="•"/>
              <a:tabLst>
                <a:tab pos="1163320" algn="l"/>
              </a:tabLst>
            </a:pP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Polynomial</a:t>
            </a:r>
            <a:r>
              <a:rPr sz="2350" kern="0" spc="1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time;</a:t>
            </a:r>
            <a:r>
              <a:rPr sz="2350"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not</a:t>
            </a:r>
            <a:r>
              <a:rPr sz="2350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easy.</a:t>
            </a:r>
            <a:endParaRPr sz="23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160780" lvl="2" indent="-231775">
              <a:spcBef>
                <a:spcPts val="345"/>
              </a:spcBef>
              <a:buFontTx/>
              <a:buChar char="•"/>
              <a:tabLst>
                <a:tab pos="1160780" algn="l"/>
              </a:tabLst>
            </a:pP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Important</a:t>
            </a:r>
            <a:r>
              <a:rPr sz="2350" kern="0" spc="1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easier</a:t>
            </a:r>
            <a:r>
              <a:rPr sz="2350" kern="0" spc="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case:</a:t>
            </a:r>
            <a:r>
              <a:rPr sz="2350" kern="0" spc="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bipartite</a:t>
            </a:r>
            <a:r>
              <a:rPr sz="235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graphs</a:t>
            </a:r>
            <a:endParaRPr sz="23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60095" lvl="1" indent="-342900">
              <a:spcBef>
                <a:spcPts val="550"/>
              </a:spcBef>
              <a:buClr>
                <a:srgbClr val="756D00"/>
              </a:buClr>
              <a:buFontTx/>
              <a:buChar char="—"/>
              <a:tabLst>
                <a:tab pos="760095" algn="l"/>
              </a:tabLst>
            </a:pPr>
            <a:r>
              <a:rPr sz="2600"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Perfect</a:t>
            </a:r>
            <a:r>
              <a:rPr sz="2600" kern="0" spc="2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</a:t>
            </a:r>
            <a:endParaRPr sz="26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157605" lvl="2" indent="-229235">
              <a:spcBef>
                <a:spcPts val="315"/>
              </a:spcBef>
              <a:buFontTx/>
              <a:buChar char="•"/>
              <a:tabLst>
                <a:tab pos="1157605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Special</a:t>
            </a:r>
            <a:r>
              <a:rPr sz="2400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case</a:t>
            </a:r>
            <a:r>
              <a:rPr sz="240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400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maximum</a:t>
            </a:r>
            <a:r>
              <a:rPr sz="240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</a:t>
            </a:r>
            <a:endParaRPr sz="24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149350" marR="718185" lvl="2" indent="-220979">
              <a:lnSpc>
                <a:spcPts val="2600"/>
              </a:lnSpc>
              <a:spcBef>
                <a:spcPts val="605"/>
              </a:spcBef>
              <a:buFontTx/>
              <a:buChar char="•"/>
              <a:tabLst>
                <a:tab pos="1149350" algn="l"/>
                <a:tab pos="1165225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</a:t>
            </a:r>
            <a:r>
              <a:rPr sz="2400" kern="0" spc="-1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4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theorem</a:t>
            </a:r>
            <a:r>
              <a:rPr sz="2400" kern="0" spc="-1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for</a:t>
            </a:r>
            <a:r>
              <a:rPr sz="2400" kern="0" spc="-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regular</a:t>
            </a:r>
            <a:r>
              <a:rPr sz="240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bipartite</a:t>
            </a:r>
            <a:r>
              <a:rPr sz="24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graphs</a:t>
            </a:r>
            <a:r>
              <a:rPr sz="2400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Schrijvers</a:t>
            </a:r>
            <a:r>
              <a:rPr sz="24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algorithm</a:t>
            </a:r>
            <a:endParaRPr sz="24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A023B8-97D6-416D-8965-C9E769847DC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99423708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032254"/>
          </a:xfrm>
          <a:prstGeom prst="rect">
            <a:avLst/>
          </a:prstGeom>
        </p:spPr>
        <p:txBody>
          <a:bodyPr vert="horz" wrap="square" lIns="0" tIns="359331" rIns="0" bIns="0" rtlCol="0">
            <a:spAutoFit/>
          </a:bodyPr>
          <a:lstStyle/>
          <a:p>
            <a:pPr marL="2374265">
              <a:spcBef>
                <a:spcPts val="95"/>
              </a:spcBef>
            </a:pPr>
            <a:r>
              <a:rPr sz="4350" spc="-25" dirty="0"/>
              <a:t>Applications</a:t>
            </a:r>
            <a:endParaRPr sz="4350"/>
          </a:p>
        </p:txBody>
      </p:sp>
      <p:sp>
        <p:nvSpPr>
          <p:cNvPr id="4" name="object 4"/>
          <p:cNvSpPr txBox="1"/>
          <p:nvPr/>
        </p:nvSpPr>
        <p:spPr>
          <a:xfrm>
            <a:off x="2284339" y="1882081"/>
            <a:ext cx="7345045" cy="289242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358140" indent="-345440">
              <a:spcBef>
                <a:spcPts val="1100"/>
              </a:spcBef>
              <a:buFontTx/>
              <a:buChar char="•"/>
              <a:tabLst>
                <a:tab pos="358140" algn="l"/>
              </a:tabLst>
            </a:pP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Personnel</a:t>
            </a:r>
            <a:r>
              <a:rPr sz="3100" kern="0" spc="3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assignment</a:t>
            </a:r>
            <a:endParaRPr sz="31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474980">
              <a:spcBef>
                <a:spcPts val="875"/>
              </a:spcBef>
            </a:pPr>
            <a:r>
              <a:rPr sz="2650" kern="0" spc="-1355" dirty="0">
                <a:solidFill>
                  <a:srgbClr val="2A2A2A"/>
                </a:solidFill>
                <a:latin typeface="Times New Roman"/>
                <a:cs typeface="Times New Roman"/>
              </a:rPr>
              <a:t>—</a:t>
            </a:r>
            <a:r>
              <a:rPr sz="2650" kern="0" spc="254" dirty="0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Tasks</a:t>
            </a:r>
            <a:r>
              <a:rPr sz="2650" kern="0" spc="1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2650" kern="0" spc="2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competences</a:t>
            </a:r>
            <a:endParaRPr sz="26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9410" indent="-346710">
              <a:spcBef>
                <a:spcPts val="955"/>
              </a:spcBef>
              <a:buClr>
                <a:srgbClr val="010316"/>
              </a:buClr>
              <a:buFontTx/>
              <a:buChar char="•"/>
              <a:tabLst>
                <a:tab pos="359410" algn="l"/>
              </a:tabLst>
            </a:pP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Classroom</a:t>
            </a:r>
            <a:r>
              <a:rPr sz="3050" kern="0" spc="5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assignment</a:t>
            </a:r>
            <a:endParaRPr sz="30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48615" indent="-335915">
              <a:spcBef>
                <a:spcPts val="900"/>
              </a:spcBef>
              <a:buFontTx/>
              <a:buChar char="•"/>
              <a:tabLst>
                <a:tab pos="348615" algn="l"/>
              </a:tabLst>
            </a:pPr>
            <a:r>
              <a:rPr sz="3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Scheduling</a:t>
            </a:r>
            <a:endParaRPr sz="31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9410" indent="-346710">
              <a:spcBef>
                <a:spcPts val="900"/>
              </a:spcBef>
              <a:buFontTx/>
              <a:buChar char="•"/>
              <a:tabLst>
                <a:tab pos="359410" algn="l"/>
              </a:tabLst>
            </a:pP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Opponents</a:t>
            </a:r>
            <a:r>
              <a:rPr sz="3050" kern="0" spc="48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selection</a:t>
            </a:r>
            <a:r>
              <a:rPr sz="3050" kern="0" spc="3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for</a:t>
            </a:r>
            <a:r>
              <a:rPr sz="3050" kern="0" spc="3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sport</a:t>
            </a:r>
            <a:r>
              <a:rPr sz="3050" kern="0" spc="2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competitions</a:t>
            </a:r>
            <a:endParaRPr sz="30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9E540B-34AD-46DF-97FD-359C2375C27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322134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6D836A-D2FC-413D-A116-DAC2630D77B4}"/>
              </a:ext>
            </a:extLst>
          </p:cNvPr>
          <p:cNvSpPr txBox="1"/>
          <p:nvPr/>
        </p:nvSpPr>
        <p:spPr>
          <a:xfrm>
            <a:off x="866274" y="48910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Goals of Pattern Recognition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674319C-0519-4F80-AD24-CE77D8328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421" y="1123240"/>
            <a:ext cx="12031579" cy="461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Automation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Replace or assist humans in recognizing patterns and making decisions.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Accuracy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Minimize errors and maximize precision in recognizing patterns.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Efficiency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Process large datasets quickly and effectively.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Scalability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Handle increasing volumes of complex data without a significant drop in performance.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Generalization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Ensure models perform well on unseen data, not just on the training set.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7029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03218" y="2205633"/>
            <a:ext cx="3134320" cy="351829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58870" y="478432"/>
            <a:ext cx="6831965" cy="1365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40965" marR="5080" indent="-2628900">
              <a:spcBef>
                <a:spcPts val="95"/>
              </a:spcBef>
            </a:pPr>
            <a:r>
              <a:rPr spc="-20" dirty="0"/>
              <a:t>Application:</a:t>
            </a:r>
            <a:r>
              <a:rPr spc="-30" dirty="0"/>
              <a:t> </a:t>
            </a:r>
            <a:r>
              <a:rPr dirty="0"/>
              <a:t>matching</a:t>
            </a:r>
            <a:r>
              <a:rPr spc="-90" dirty="0"/>
              <a:t> </a:t>
            </a:r>
            <a:r>
              <a:rPr spc="-25" dirty="0"/>
              <a:t>moving </a:t>
            </a:r>
            <a:r>
              <a:rPr spc="-10" dirty="0"/>
              <a:t>objects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286711" y="2000199"/>
            <a:ext cx="3534410" cy="22377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6235" marR="5080" indent="-344170">
              <a:lnSpc>
                <a:spcPct val="101699"/>
              </a:lnSpc>
              <a:spcBef>
                <a:spcPts val="75"/>
              </a:spcBef>
              <a:buFontTx/>
              <a:buChar char="•"/>
              <a:tabLst>
                <a:tab pos="358140" algn="l"/>
              </a:tabLst>
            </a:pP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Moving</a:t>
            </a:r>
            <a:r>
              <a:rPr sz="2750" kern="0" spc="1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objects,</a:t>
            </a:r>
            <a:r>
              <a:rPr sz="2750" kern="0" spc="1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seen 	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at two</a:t>
            </a:r>
            <a:r>
              <a:rPr sz="275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successive</a:t>
            </a:r>
            <a:r>
              <a:rPr sz="2750" kern="0" spc="1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time 	</a:t>
            </a:r>
            <a:r>
              <a:rPr sz="27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moments</a:t>
            </a:r>
            <a:endParaRPr sz="27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7505" indent="-344805">
              <a:spcBef>
                <a:spcPts val="745"/>
              </a:spcBef>
              <a:buFontTx/>
              <a:buChar char="•"/>
              <a:tabLst>
                <a:tab pos="357505" algn="l"/>
              </a:tabLst>
            </a:pP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Which</a:t>
            </a:r>
            <a:r>
              <a:rPr sz="2750" kern="0" spc="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object</a:t>
            </a:r>
            <a:r>
              <a:rPr sz="275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came</a:t>
            </a:r>
            <a:endParaRPr sz="27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49250">
              <a:spcBef>
                <a:spcPts val="140"/>
              </a:spcBef>
            </a:pP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from</a:t>
            </a:r>
            <a:r>
              <a:rPr sz="2650" kern="0" spc="4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where?</a:t>
            </a:r>
            <a:endParaRPr sz="26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DA6E81-684C-4444-957C-9F03A3F4E2E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81396946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49266" y="4491634"/>
            <a:ext cx="1080492" cy="145553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83461" y="4411266"/>
            <a:ext cx="3366491" cy="146446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8505" marR="5080" indent="-1961514">
              <a:spcBef>
                <a:spcPts val="95"/>
              </a:spcBef>
            </a:pPr>
            <a:r>
              <a:rPr dirty="0"/>
              <a:t>Bipartite</a:t>
            </a:r>
            <a:r>
              <a:rPr spc="-130" dirty="0"/>
              <a:t> </a:t>
            </a:r>
            <a:r>
              <a:rPr dirty="0"/>
              <a:t>graphs:</a:t>
            </a:r>
            <a:r>
              <a:rPr spc="-85" dirty="0"/>
              <a:t> </a:t>
            </a:r>
            <a:r>
              <a:rPr dirty="0"/>
              <a:t>using</a:t>
            </a:r>
            <a:r>
              <a:rPr spc="-90" dirty="0"/>
              <a:t> </a:t>
            </a:r>
            <a:r>
              <a:rPr spc="-20" dirty="0"/>
              <a:t>maximum </a:t>
            </a:r>
            <a:r>
              <a:rPr dirty="0"/>
              <a:t>flow</a:t>
            </a:r>
            <a:r>
              <a:rPr spc="-30" dirty="0"/>
              <a:t> </a:t>
            </a:r>
            <a:r>
              <a:rPr spc="-10" dirty="0"/>
              <a:t>algorithms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284338" y="2005905"/>
            <a:ext cx="7647940" cy="23647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52425" marR="811530" indent="-340360">
              <a:lnSpc>
                <a:spcPts val="3870"/>
              </a:lnSpc>
              <a:spcBef>
                <a:spcPts val="130"/>
              </a:spcBef>
              <a:buFontTx/>
              <a:buChar char="•"/>
              <a:tabLst>
                <a:tab pos="352425" algn="l"/>
                <a:tab pos="358140" algn="l"/>
              </a:tabLst>
            </a:pP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Finding</a:t>
            </a:r>
            <a:r>
              <a:rPr sz="3100" kern="0" spc="2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maximum</a:t>
            </a:r>
            <a:r>
              <a:rPr sz="3100" kern="0" spc="3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</a:t>
            </a:r>
            <a:r>
              <a:rPr sz="3100" kern="0" spc="25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3100" kern="0" spc="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bipartite graphs:</a:t>
            </a:r>
            <a:endParaRPr sz="31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60730">
              <a:spcBef>
                <a:spcPts val="635"/>
              </a:spcBef>
            </a:pP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Model</a:t>
            </a:r>
            <a:r>
              <a:rPr sz="2700" kern="0" spc="2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as</a:t>
            </a:r>
            <a:r>
              <a:rPr sz="2700" kern="0" spc="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flow</a:t>
            </a:r>
            <a:r>
              <a:rPr sz="2700" kern="0" spc="20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problem,</a:t>
            </a:r>
            <a:r>
              <a:rPr sz="2700" kern="0" spc="2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2700" kern="0" spc="2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solve</a:t>
            </a:r>
            <a:r>
              <a:rPr sz="2700" kern="0" spc="1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it:</a:t>
            </a:r>
            <a:r>
              <a:rPr sz="2700" kern="0" spc="1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make</a:t>
            </a:r>
            <a:r>
              <a:rPr sz="2700" kern="0" spc="1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sure</a:t>
            </a:r>
            <a:endParaRPr sz="27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54380">
              <a:spcBef>
                <a:spcPts val="150"/>
              </a:spcBef>
            </a:pP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algorithm</a:t>
            </a:r>
            <a:r>
              <a:rPr sz="2650" kern="0" spc="4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finds</a:t>
            </a:r>
            <a:r>
              <a:rPr sz="2650" kern="0" spc="3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integral</a:t>
            </a:r>
            <a:r>
              <a:rPr sz="2650" kern="0" spc="3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flow.</a:t>
            </a:r>
            <a:endParaRPr sz="26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6113145">
              <a:spcBef>
                <a:spcPts val="685"/>
              </a:spcBef>
            </a:pPr>
            <a:r>
              <a:rPr sz="230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Capacities</a:t>
            </a:r>
            <a:r>
              <a:rPr sz="2300" i="1" kern="0" spc="3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i="1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</a:t>
            </a:r>
            <a:endParaRPr sz="23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3DCD3-D644-4126-9EAC-4F17F7EB166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56776859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78391" y="6098977"/>
            <a:ext cx="2214562" cy="59828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7078" y="838100"/>
            <a:ext cx="740283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477770" algn="l"/>
              </a:tabLst>
            </a:pPr>
            <a:r>
              <a:rPr sz="4200" spc="-10" dirty="0">
                <a:latin typeface="Cambria"/>
                <a:cs typeface="Cambria"/>
              </a:rPr>
              <a:t>Technique</a:t>
            </a:r>
            <a:r>
              <a:rPr sz="4200" dirty="0">
                <a:latin typeface="Cambria"/>
                <a:cs typeface="Cambria"/>
              </a:rPr>
              <a:t>	</a:t>
            </a:r>
            <a:r>
              <a:rPr sz="4200" spc="-60" dirty="0">
                <a:latin typeface="Cambria"/>
                <a:cs typeface="Cambria"/>
              </a:rPr>
              <a:t>works</a:t>
            </a:r>
            <a:r>
              <a:rPr sz="4200" spc="20" dirty="0">
                <a:latin typeface="Cambria"/>
                <a:cs typeface="Cambria"/>
              </a:rPr>
              <a:t> </a:t>
            </a:r>
            <a:r>
              <a:rPr sz="4200" dirty="0">
                <a:latin typeface="Cambria"/>
                <a:cs typeface="Cambria"/>
              </a:rPr>
              <a:t>for</a:t>
            </a:r>
            <a:r>
              <a:rPr sz="4200" spc="-60" dirty="0">
                <a:latin typeface="Cambria"/>
                <a:cs typeface="Cambria"/>
              </a:rPr>
              <a:t> </a:t>
            </a:r>
            <a:r>
              <a:rPr sz="4200" spc="-80" dirty="0">
                <a:latin typeface="Cambria"/>
                <a:cs typeface="Cambria"/>
              </a:rPr>
              <a:t>variants</a:t>
            </a:r>
            <a:r>
              <a:rPr sz="4200" spc="120" dirty="0">
                <a:latin typeface="Cambria"/>
                <a:cs typeface="Cambria"/>
              </a:rPr>
              <a:t> </a:t>
            </a:r>
            <a:r>
              <a:rPr sz="4200" spc="-75" dirty="0">
                <a:latin typeface="Cambria"/>
                <a:cs typeface="Cambria"/>
              </a:rPr>
              <a:t>too</a:t>
            </a:r>
            <a:endParaRPr sz="42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3999" y="1999705"/>
            <a:ext cx="7447280" cy="35464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58140" indent="-345440">
              <a:spcBef>
                <a:spcPts val="120"/>
              </a:spcBef>
              <a:buFontTx/>
              <a:buChar char="•"/>
              <a:tabLst>
                <a:tab pos="358140" algn="l"/>
              </a:tabLst>
            </a:pP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Minimum</a:t>
            </a:r>
            <a:r>
              <a:rPr sz="3150" kern="0" spc="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cost</a:t>
            </a:r>
            <a:r>
              <a:rPr sz="3150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perfect</a:t>
            </a:r>
            <a:r>
              <a:rPr sz="3150" kern="0" spc="1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</a:t>
            </a:r>
            <a:r>
              <a:rPr sz="3150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315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bipartite</a:t>
            </a:r>
            <a:endParaRPr sz="31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3060">
              <a:spcBef>
                <a:spcPts val="140"/>
              </a:spcBef>
            </a:pPr>
            <a:r>
              <a:rPr sz="3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graphs</a:t>
            </a:r>
            <a:endParaRPr sz="31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61365">
              <a:spcBef>
                <a:spcPts val="895"/>
              </a:spcBef>
            </a:pPr>
            <a:r>
              <a:rPr sz="260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Model</a:t>
            </a:r>
            <a:r>
              <a:rPr sz="2600" kern="0" spc="2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as</a:t>
            </a:r>
            <a:r>
              <a:rPr sz="2600" kern="0" spc="1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mincost</a:t>
            </a:r>
            <a:r>
              <a:rPr sz="2600" kern="0" spc="1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flow</a:t>
            </a:r>
            <a:r>
              <a:rPr sz="2600" kern="0" spc="2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problem</a:t>
            </a:r>
            <a:endParaRPr sz="26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65760" indent="-352425">
              <a:spcBef>
                <a:spcPts val="965"/>
              </a:spcBef>
              <a:buClr>
                <a:srgbClr val="F60016"/>
              </a:buClr>
              <a:buFontTx/>
              <a:buChar char="•"/>
              <a:tabLst>
                <a:tab pos="365760" algn="l"/>
              </a:tabLst>
            </a:pPr>
            <a:r>
              <a:rPr sz="3050" kern="0" dirty="0">
                <a:solidFill>
                  <a:srgbClr val="E21100"/>
                </a:solidFill>
                <a:latin typeface="Times New Roman"/>
                <a:cs typeface="Times New Roman"/>
              </a:rPr>
              <a:t>b-matchings</a:t>
            </a:r>
            <a:r>
              <a:rPr sz="3050" kern="0" spc="465" dirty="0">
                <a:solidFill>
                  <a:srgbClr val="E21100"/>
                </a:solidFill>
                <a:latin typeface="Times New Roman"/>
                <a:cs typeface="Times New Roman"/>
              </a:rPr>
              <a:t> </a:t>
            </a: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3050" kern="0" spc="3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bipartite</a:t>
            </a:r>
            <a:r>
              <a:rPr sz="3050" kern="0" spc="2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graphs</a:t>
            </a:r>
            <a:endParaRPr sz="30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60095" lvl="1" indent="-355600">
              <a:spcBef>
                <a:spcPts val="835"/>
              </a:spcBef>
              <a:buClr>
                <a:srgbClr val="979900"/>
              </a:buClr>
              <a:buFontTx/>
              <a:buChar char="—"/>
              <a:tabLst>
                <a:tab pos="760095" algn="l"/>
              </a:tabLst>
            </a:pP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Function</a:t>
            </a:r>
            <a:r>
              <a:rPr sz="2700" kern="0" spc="25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b:</a:t>
            </a:r>
            <a:r>
              <a:rPr sz="2700" kern="0" spc="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</a:t>
            </a:r>
            <a:r>
              <a:rPr sz="2700" kern="0" spc="1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spc="-7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—</a:t>
            </a:r>
            <a:r>
              <a:rPr sz="2700" kern="0" spc="-25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›</a:t>
            </a:r>
            <a:r>
              <a:rPr sz="2700" kern="0" spc="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N.</a:t>
            </a:r>
            <a:endParaRPr sz="27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37235" marR="152400" lvl="1" indent="-349250">
              <a:lnSpc>
                <a:spcPct val="105000"/>
              </a:lnSpc>
              <a:spcBef>
                <a:spcPts val="660"/>
              </a:spcBef>
              <a:buClr>
                <a:srgbClr val="4D3F00"/>
              </a:buClr>
              <a:buFontTx/>
              <a:buChar char="—"/>
              <a:tabLst>
                <a:tab pos="749300" algn="l"/>
                <a:tab pos="4369435" algn="l"/>
              </a:tabLst>
            </a:pPr>
            <a:r>
              <a:rPr sz="2650" kern="0" spc="65" dirty="0">
                <a:solidFill>
                  <a:sysClr val="windowText" lastClr="000000"/>
                </a:solidFill>
                <a:latin typeface="Cambria"/>
                <a:cs typeface="Cambria"/>
              </a:rPr>
              <a:t>Look</a:t>
            </a:r>
            <a:r>
              <a:rPr sz="2650" kern="0" spc="12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for</a:t>
            </a:r>
            <a:r>
              <a:rPr sz="2650" kern="0" spc="6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50" kern="0" spc="-60" dirty="0">
                <a:solidFill>
                  <a:sysClr val="windowText" lastClr="000000"/>
                </a:solidFill>
                <a:latin typeface="Cambria"/>
                <a:cs typeface="Cambria"/>
              </a:rPr>
              <a:t>set</a:t>
            </a:r>
            <a:r>
              <a:rPr sz="2650" kern="0" spc="12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50" kern="0" spc="50" dirty="0">
                <a:solidFill>
                  <a:sysClr val="windowText" lastClr="000000"/>
                </a:solidFill>
                <a:latin typeface="Cambria"/>
                <a:cs typeface="Cambria"/>
              </a:rPr>
              <a:t>of</a:t>
            </a:r>
            <a:r>
              <a:rPr sz="2650" kern="0" spc="2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edges</a:t>
            </a:r>
            <a:r>
              <a:rPr sz="2650" kern="0" spc="2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50" kern="0" spc="-25" dirty="0">
                <a:solidFill>
                  <a:sysClr val="windowText" lastClr="000000"/>
                </a:solidFill>
                <a:latin typeface="Cambria"/>
                <a:cs typeface="Cambria"/>
              </a:rPr>
              <a:t>M,</a:t>
            </a:r>
            <a:r>
              <a:rPr sz="26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	</a:t>
            </a:r>
            <a:r>
              <a:rPr sz="2650" kern="0" spc="-35" dirty="0">
                <a:solidFill>
                  <a:sysClr val="windowText" lastClr="000000"/>
                </a:solidFill>
                <a:latin typeface="Cambria"/>
                <a:cs typeface="Cambria"/>
              </a:rPr>
              <a:t>with</a:t>
            </a:r>
            <a:r>
              <a:rPr sz="2650" kern="0" spc="-7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each</a:t>
            </a:r>
            <a:r>
              <a:rPr sz="2650" kern="0" spc="24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50" kern="0" spc="-375" dirty="0">
                <a:solidFill>
                  <a:sysClr val="windowText" lastClr="000000"/>
                </a:solidFill>
                <a:latin typeface="Cambria"/>
                <a:cs typeface="Cambria"/>
              </a:rPr>
              <a:t>v</a:t>
            </a:r>
            <a:r>
              <a:rPr sz="2650" kern="0" spc="15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50" kern="0" spc="-80" dirty="0">
                <a:solidFill>
                  <a:sysClr val="windowText" lastClr="000000"/>
                </a:solidFill>
                <a:latin typeface="Cambria"/>
                <a:cs typeface="Cambria"/>
              </a:rPr>
              <a:t>endpoint 	</a:t>
            </a:r>
            <a:r>
              <a:rPr sz="2650" kern="0" spc="50" dirty="0">
                <a:solidFill>
                  <a:srgbClr val="130800"/>
                </a:solidFill>
                <a:latin typeface="Cambria"/>
                <a:cs typeface="Cambria"/>
              </a:rPr>
              <a:t>of</a:t>
            </a:r>
            <a:r>
              <a:rPr sz="2650" kern="0" spc="10" dirty="0">
                <a:solidFill>
                  <a:srgbClr val="130800"/>
                </a:solidFill>
                <a:latin typeface="Cambria"/>
                <a:cs typeface="Cambria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exactly</a:t>
            </a:r>
            <a:r>
              <a:rPr sz="2650" kern="0" spc="22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50" kern="0" spc="-55" dirty="0">
                <a:solidFill>
                  <a:sysClr val="windowText" lastClr="000000"/>
                </a:solidFill>
                <a:latin typeface="Cambria"/>
                <a:cs typeface="Cambria"/>
              </a:rPr>
              <a:t>b(v)</a:t>
            </a:r>
            <a:r>
              <a:rPr sz="2650" kern="0" spc="-3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edges</a:t>
            </a:r>
            <a:r>
              <a:rPr sz="2650" kern="0" spc="11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in</a:t>
            </a:r>
            <a:r>
              <a:rPr sz="2650" kern="0" spc="-4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50" kern="0" spc="-25" dirty="0">
                <a:solidFill>
                  <a:sysClr val="windowText" lastClr="000000"/>
                </a:solidFill>
                <a:latin typeface="Cambria"/>
                <a:cs typeface="Cambria"/>
              </a:rPr>
              <a:t>M.</a:t>
            </a:r>
            <a:endParaRPr sz="2650" kern="0">
              <a:solidFill>
                <a:sysClr val="windowText" lastClr="000000"/>
              </a:solidFill>
              <a:latin typeface="Cambria"/>
              <a:cs typeface="Cambri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CB45B-B87C-4E58-83D0-CC1A40D933E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90113950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0547" y="669726"/>
            <a:ext cx="401835" cy="39290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75306" y="478432"/>
            <a:ext cx="6706870" cy="1365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4485" marR="5080" indent="-312420">
              <a:spcBef>
                <a:spcPts val="95"/>
              </a:spcBef>
            </a:pPr>
            <a:r>
              <a:rPr dirty="0"/>
              <a:t>simple</a:t>
            </a:r>
            <a:r>
              <a:rPr spc="-60" dirty="0"/>
              <a:t> </a:t>
            </a:r>
            <a:r>
              <a:rPr spc="-35" dirty="0"/>
              <a:t>non-</a:t>
            </a:r>
            <a:r>
              <a:rPr dirty="0"/>
              <a:t>constructive</a:t>
            </a:r>
            <a:r>
              <a:rPr spc="-225" dirty="0"/>
              <a:t> </a:t>
            </a:r>
            <a:r>
              <a:rPr spc="-10" dirty="0"/>
              <a:t>proof </a:t>
            </a:r>
            <a:r>
              <a:rPr dirty="0"/>
              <a:t>of</a:t>
            </a:r>
            <a:r>
              <a:rPr spc="10" dirty="0"/>
              <a:t> </a:t>
            </a:r>
            <a:r>
              <a:rPr dirty="0"/>
              <a:t>a</a:t>
            </a:r>
            <a:r>
              <a:rPr spc="-150" dirty="0"/>
              <a:t> </a:t>
            </a:r>
            <a:r>
              <a:rPr dirty="0"/>
              <a:t>well</a:t>
            </a:r>
            <a:r>
              <a:rPr spc="-55" dirty="0"/>
              <a:t> </a:t>
            </a:r>
            <a:r>
              <a:rPr dirty="0"/>
              <a:t>known</a:t>
            </a:r>
            <a:r>
              <a:rPr spc="-30" dirty="0"/>
              <a:t> </a:t>
            </a:r>
            <a:r>
              <a:rPr spc="-10" dirty="0"/>
              <a:t>theorem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2537786" y="2005906"/>
            <a:ext cx="9993207" cy="33843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56235" marR="35560" indent="-344170">
              <a:lnSpc>
                <a:spcPts val="3870"/>
              </a:lnSpc>
              <a:spcBef>
                <a:spcPts val="130"/>
              </a:spcBef>
              <a:buChar char="•"/>
              <a:tabLst>
                <a:tab pos="361315" algn="l"/>
              </a:tabLst>
            </a:pPr>
            <a:r>
              <a:rPr sz="3100" dirty="0"/>
              <a:t>Let</a:t>
            </a:r>
            <a:r>
              <a:rPr sz="3100" spc="110" dirty="0"/>
              <a:t> </a:t>
            </a:r>
            <a:r>
              <a:rPr sz="3100" dirty="0"/>
              <a:t>G</a:t>
            </a:r>
            <a:r>
              <a:rPr sz="3100" spc="65" dirty="0"/>
              <a:t> </a:t>
            </a:r>
            <a:r>
              <a:rPr sz="3100" dirty="0"/>
              <a:t>be</a:t>
            </a:r>
            <a:r>
              <a:rPr sz="3100" spc="155" dirty="0"/>
              <a:t> </a:t>
            </a:r>
            <a:r>
              <a:rPr sz="3100" dirty="0"/>
              <a:t>a</a:t>
            </a:r>
            <a:r>
              <a:rPr sz="3100" spc="70" dirty="0"/>
              <a:t> </a:t>
            </a:r>
            <a:r>
              <a:rPr sz="3100" dirty="0"/>
              <a:t>regular</a:t>
            </a:r>
            <a:r>
              <a:rPr sz="3100" spc="160" dirty="0"/>
              <a:t> </a:t>
            </a:r>
            <a:r>
              <a:rPr sz="3100" dirty="0"/>
              <a:t>bipartite</a:t>
            </a:r>
            <a:r>
              <a:rPr sz="3100" spc="160" dirty="0"/>
              <a:t> </a:t>
            </a:r>
            <a:r>
              <a:rPr sz="3100" dirty="0"/>
              <a:t>graph</a:t>
            </a:r>
            <a:r>
              <a:rPr sz="3100" spc="340" dirty="0"/>
              <a:t> </a:t>
            </a:r>
            <a:r>
              <a:rPr sz="3100" dirty="0"/>
              <a:t>with</a:t>
            </a:r>
            <a:r>
              <a:rPr sz="3100" spc="85" dirty="0"/>
              <a:t> </a:t>
            </a:r>
            <a:r>
              <a:rPr sz="3100" spc="-20" dirty="0"/>
              <a:t>each 	</a:t>
            </a:r>
            <a:r>
              <a:rPr sz="3100" dirty="0"/>
              <a:t>vertex</a:t>
            </a:r>
            <a:r>
              <a:rPr sz="3100" spc="220" dirty="0"/>
              <a:t> </a:t>
            </a:r>
            <a:r>
              <a:rPr sz="3100" dirty="0"/>
              <a:t>degree</a:t>
            </a:r>
            <a:r>
              <a:rPr sz="3100" spc="175" dirty="0"/>
              <a:t> </a:t>
            </a:r>
            <a:r>
              <a:rPr sz="3100" i="1" spc="90" dirty="0"/>
              <a:t>d.</a:t>
            </a:r>
            <a:r>
              <a:rPr sz="3100" i="1" spc="-165" dirty="0"/>
              <a:t> </a:t>
            </a:r>
            <a:r>
              <a:rPr sz="3100" dirty="0"/>
              <a:t>Then</a:t>
            </a:r>
            <a:r>
              <a:rPr sz="3100" spc="130" dirty="0"/>
              <a:t> </a:t>
            </a:r>
            <a:r>
              <a:rPr sz="3100" dirty="0"/>
              <a:t>G</a:t>
            </a:r>
            <a:r>
              <a:rPr sz="3100" spc="125" dirty="0"/>
              <a:t> </a:t>
            </a:r>
            <a:r>
              <a:rPr sz="3100" dirty="0"/>
              <a:t>has</a:t>
            </a:r>
            <a:r>
              <a:rPr sz="3100" spc="165" dirty="0"/>
              <a:t> </a:t>
            </a:r>
            <a:r>
              <a:rPr sz="3100" dirty="0"/>
              <a:t>a</a:t>
            </a:r>
            <a:r>
              <a:rPr sz="3100" spc="120" dirty="0"/>
              <a:t> </a:t>
            </a:r>
            <a:r>
              <a:rPr sz="3100" spc="-10" dirty="0"/>
              <a:t>perfect</a:t>
            </a:r>
            <a:endParaRPr sz="3100"/>
          </a:p>
          <a:p>
            <a:pPr marL="361315">
              <a:spcBef>
                <a:spcPts val="5"/>
              </a:spcBef>
            </a:pPr>
            <a:r>
              <a:rPr sz="3050" spc="-10" dirty="0"/>
              <a:t>matching.</a:t>
            </a:r>
            <a:endParaRPr sz="3050"/>
          </a:p>
          <a:p>
            <a:pPr marL="753110" marR="5080" indent="-287655">
              <a:lnSpc>
                <a:spcPct val="114100"/>
              </a:lnSpc>
              <a:spcBef>
                <a:spcPts val="405"/>
              </a:spcBef>
            </a:pPr>
            <a:r>
              <a:rPr sz="2650" spc="-1195" dirty="0">
                <a:solidFill>
                  <a:srgbClr val="9E9313"/>
                </a:solidFill>
              </a:rPr>
              <a:t>—</a:t>
            </a:r>
            <a:r>
              <a:rPr sz="2650" spc="190" dirty="0">
                <a:solidFill>
                  <a:srgbClr val="9E9313"/>
                </a:solidFill>
              </a:rPr>
              <a:t> </a:t>
            </a:r>
            <a:r>
              <a:rPr sz="2650" dirty="0"/>
              <a:t>Construct</a:t>
            </a:r>
            <a:r>
              <a:rPr sz="2650" spc="265" dirty="0"/>
              <a:t> </a:t>
            </a:r>
            <a:r>
              <a:rPr sz="2650" dirty="0"/>
              <a:t>flow</a:t>
            </a:r>
            <a:r>
              <a:rPr sz="2650" spc="320" dirty="0"/>
              <a:t> </a:t>
            </a:r>
            <a:r>
              <a:rPr sz="2650" dirty="0"/>
              <a:t>model</a:t>
            </a:r>
            <a:r>
              <a:rPr sz="2650" spc="235" dirty="0"/>
              <a:t> </a:t>
            </a:r>
            <a:r>
              <a:rPr sz="2650" dirty="0"/>
              <a:t>of</a:t>
            </a:r>
            <a:r>
              <a:rPr sz="2650" spc="265" dirty="0"/>
              <a:t> </a:t>
            </a:r>
            <a:r>
              <a:rPr sz="2650" spc="60" dirty="0"/>
              <a:t>G.</a:t>
            </a:r>
            <a:r>
              <a:rPr sz="2650" spc="50" dirty="0"/>
              <a:t> Set</a:t>
            </a:r>
            <a:r>
              <a:rPr sz="2650" spc="120" dirty="0"/>
              <a:t> </a:t>
            </a:r>
            <a:r>
              <a:rPr sz="2650" dirty="0"/>
              <a:t>flow</a:t>
            </a:r>
            <a:r>
              <a:rPr sz="2650" spc="320" dirty="0"/>
              <a:t> </a:t>
            </a:r>
            <a:r>
              <a:rPr sz="2650" dirty="0"/>
              <a:t>of</a:t>
            </a:r>
            <a:r>
              <a:rPr sz="2650" spc="260" dirty="0"/>
              <a:t> </a:t>
            </a:r>
            <a:r>
              <a:rPr sz="2650" spc="-10" dirty="0"/>
              <a:t>edges </a:t>
            </a:r>
            <a:r>
              <a:rPr sz="2700" dirty="0"/>
              <a:t>from</a:t>
            </a:r>
            <a:r>
              <a:rPr sz="2700" spc="85" dirty="0"/>
              <a:t> </a:t>
            </a:r>
            <a:r>
              <a:rPr sz="2700" spc="75" dirty="0"/>
              <a:t>s,</a:t>
            </a:r>
            <a:r>
              <a:rPr sz="2700" spc="50" dirty="0"/>
              <a:t> </a:t>
            </a:r>
            <a:r>
              <a:rPr sz="2700" dirty="0"/>
              <a:t>or</a:t>
            </a:r>
            <a:r>
              <a:rPr sz="2700" spc="175" dirty="0"/>
              <a:t> </a:t>
            </a:r>
            <a:r>
              <a:rPr sz="2700" dirty="0"/>
              <a:t>to</a:t>
            </a:r>
            <a:r>
              <a:rPr sz="2700" spc="210" dirty="0"/>
              <a:t> </a:t>
            </a:r>
            <a:r>
              <a:rPr sz="2700" spc="-229" dirty="0"/>
              <a:t>r</a:t>
            </a:r>
            <a:r>
              <a:rPr sz="2700" spc="70" dirty="0"/>
              <a:t> </a:t>
            </a:r>
            <a:r>
              <a:rPr sz="2700" dirty="0"/>
              <a:t>to</a:t>
            </a:r>
            <a:r>
              <a:rPr sz="2700" spc="105" dirty="0"/>
              <a:t> </a:t>
            </a:r>
            <a:r>
              <a:rPr sz="2700" dirty="0"/>
              <a:t>1,</a:t>
            </a:r>
            <a:r>
              <a:rPr sz="2700" spc="65" dirty="0"/>
              <a:t> </a:t>
            </a:r>
            <a:r>
              <a:rPr sz="2700" dirty="0"/>
              <a:t>and</a:t>
            </a:r>
            <a:r>
              <a:rPr sz="2700" spc="130" dirty="0"/>
              <a:t> </a:t>
            </a:r>
            <a:r>
              <a:rPr sz="2700" dirty="0"/>
              <a:t>other</a:t>
            </a:r>
            <a:r>
              <a:rPr sz="2700" spc="150" dirty="0"/>
              <a:t> </a:t>
            </a:r>
            <a:r>
              <a:rPr sz="2700" dirty="0"/>
              <a:t>edges</a:t>
            </a:r>
            <a:r>
              <a:rPr sz="2700" spc="105" dirty="0"/>
              <a:t> </a:t>
            </a:r>
            <a:r>
              <a:rPr sz="2700" dirty="0"/>
              <a:t>flow</a:t>
            </a:r>
            <a:r>
              <a:rPr sz="2700" spc="275" dirty="0"/>
              <a:t> </a:t>
            </a:r>
            <a:r>
              <a:rPr sz="2700" dirty="0"/>
              <a:t>to</a:t>
            </a:r>
            <a:r>
              <a:rPr sz="2700" spc="105" dirty="0"/>
              <a:t> </a:t>
            </a:r>
            <a:r>
              <a:rPr sz="2700" spc="-20" dirty="0"/>
              <a:t>1/d. </a:t>
            </a:r>
            <a:r>
              <a:rPr sz="2700" dirty="0"/>
              <a:t>Ford-Fulkerson</a:t>
            </a:r>
            <a:r>
              <a:rPr sz="2700" spc="210" dirty="0"/>
              <a:t> </a:t>
            </a:r>
            <a:r>
              <a:rPr sz="2700" dirty="0"/>
              <a:t>will</a:t>
            </a:r>
            <a:r>
              <a:rPr sz="2700" spc="165" dirty="0"/>
              <a:t> </a:t>
            </a:r>
            <a:r>
              <a:rPr sz="2700" dirty="0"/>
              <a:t>find</a:t>
            </a:r>
            <a:r>
              <a:rPr sz="2700" spc="245" dirty="0"/>
              <a:t> </a:t>
            </a:r>
            <a:r>
              <a:rPr sz="2700" dirty="0"/>
              <a:t>flow</a:t>
            </a:r>
            <a:r>
              <a:rPr sz="2700" spc="235" dirty="0"/>
              <a:t> </a:t>
            </a:r>
            <a:r>
              <a:rPr sz="2700" dirty="0"/>
              <a:t>of</a:t>
            </a:r>
            <a:r>
              <a:rPr sz="2700" spc="340" dirty="0"/>
              <a:t> </a:t>
            </a:r>
            <a:r>
              <a:rPr sz="2700" dirty="0"/>
              <a:t>value</a:t>
            </a:r>
            <a:r>
              <a:rPr sz="2700" spc="180" dirty="0"/>
              <a:t> </a:t>
            </a:r>
            <a:r>
              <a:rPr sz="2700" spc="-10" dirty="0"/>
              <a:t>ii/2;</a:t>
            </a:r>
            <a:endParaRPr sz="2700"/>
          </a:p>
          <a:p>
            <a:pPr marL="763905">
              <a:spcBef>
                <a:spcPts val="234"/>
              </a:spcBef>
              <a:tabLst>
                <a:tab pos="3531235" algn="l"/>
              </a:tabLst>
            </a:pPr>
            <a:r>
              <a:rPr sz="2600" spc="50" dirty="0"/>
              <a:t>which</a:t>
            </a:r>
            <a:r>
              <a:rPr sz="2600" spc="160" dirty="0"/>
              <a:t> </a:t>
            </a:r>
            <a:r>
              <a:rPr sz="2600" spc="40" dirty="0"/>
              <a:t>corresponds</a:t>
            </a:r>
            <a:r>
              <a:rPr sz="2600" dirty="0"/>
              <a:t>	</a:t>
            </a:r>
            <a:r>
              <a:rPr sz="2600" spc="50" dirty="0"/>
              <a:t>to</a:t>
            </a:r>
            <a:r>
              <a:rPr sz="2600" spc="65" dirty="0"/>
              <a:t> </a:t>
            </a:r>
            <a:r>
              <a:rPr sz="2600" spc="45" dirty="0"/>
              <a:t>perfect</a:t>
            </a:r>
            <a:r>
              <a:rPr sz="2600" spc="240" dirty="0"/>
              <a:t> </a:t>
            </a:r>
            <a:r>
              <a:rPr sz="2600" spc="45" dirty="0"/>
              <a:t>matching.</a:t>
            </a:r>
            <a:endParaRPr sz="26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65AAAB-100D-42C2-AF66-AC30E72835E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2673085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7000" y="4339828"/>
            <a:ext cx="6098976" cy="6161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5195" y="2893218"/>
            <a:ext cx="6090046" cy="118764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65350" marR="5080" indent="-2125345">
              <a:spcBef>
                <a:spcPts val="95"/>
              </a:spcBef>
            </a:pPr>
            <a:r>
              <a:rPr dirty="0"/>
              <a:t>What</a:t>
            </a:r>
            <a:r>
              <a:rPr spc="-20" dirty="0"/>
              <a:t> </a:t>
            </a:r>
            <a:r>
              <a:rPr dirty="0"/>
              <a:t>does</a:t>
            </a:r>
            <a:r>
              <a:rPr spc="-114" dirty="0"/>
              <a:t> </a:t>
            </a:r>
            <a:r>
              <a:rPr spc="-25" dirty="0"/>
              <a:t>Ford-</a:t>
            </a:r>
            <a:r>
              <a:rPr dirty="0"/>
              <a:t>Fulkerson</a:t>
            </a:r>
            <a:r>
              <a:rPr spc="-90" dirty="0"/>
              <a:t> </a:t>
            </a:r>
            <a:r>
              <a:rPr dirty="0"/>
              <a:t>on</a:t>
            </a:r>
            <a:r>
              <a:rPr spc="-80" dirty="0"/>
              <a:t> </a:t>
            </a:r>
            <a:r>
              <a:rPr spc="-25" dirty="0"/>
              <a:t>the </a:t>
            </a:r>
            <a:r>
              <a:rPr spc="-10" dirty="0"/>
              <a:t>bipartite</a:t>
            </a:r>
            <a:r>
              <a:rPr spc="-135" dirty="0"/>
              <a:t> </a:t>
            </a:r>
            <a:r>
              <a:rPr spc="-10" dirty="0"/>
              <a:t>graph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93267" y="2005905"/>
            <a:ext cx="3680460" cy="501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48615" indent="-335915">
              <a:spcBef>
                <a:spcPts val="125"/>
              </a:spcBef>
              <a:buClr>
                <a:srgbClr val="ED0000"/>
              </a:buClr>
              <a:buFontTx/>
              <a:buChar char="•"/>
              <a:tabLst>
                <a:tab pos="348615" algn="l"/>
              </a:tabLst>
            </a:pPr>
            <a:r>
              <a:rPr sz="3100" kern="0" dirty="0">
                <a:solidFill>
                  <a:srgbClr val="F20715"/>
                </a:solidFill>
                <a:latin typeface="Times New Roman"/>
                <a:cs typeface="Times New Roman"/>
              </a:rPr>
              <a:t>M-augmenting</a:t>
            </a:r>
            <a:r>
              <a:rPr sz="3100" kern="0" spc="535" dirty="0">
                <a:solidFill>
                  <a:srgbClr val="F20715"/>
                </a:solidFill>
                <a:latin typeface="Times New Roman"/>
                <a:cs typeface="Times New Roman"/>
              </a:rPr>
              <a:t> </a:t>
            </a:r>
            <a:r>
              <a:rPr sz="3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path:</a:t>
            </a:r>
            <a:endParaRPr sz="31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02228" y="5358259"/>
            <a:ext cx="3405504" cy="390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400" i="1" kern="0" spc="-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400" i="1" kern="0" spc="25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i="1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flow</a:t>
            </a:r>
            <a:r>
              <a:rPr sz="2400" i="1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augmentation</a:t>
            </a:r>
            <a:r>
              <a:rPr sz="2400" i="1" kern="0" spc="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i="1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step</a:t>
            </a:r>
            <a:endParaRPr sz="24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720065-FE87-4EEA-AEB0-2A15F62BFCD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234930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2"/>
            <a:ext cx="10111740" cy="135101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sz="4300" dirty="0"/>
              <a:t>A</a:t>
            </a:r>
            <a:r>
              <a:rPr sz="4300" spc="-204" dirty="0"/>
              <a:t> </a:t>
            </a:r>
            <a:r>
              <a:rPr sz="4300" dirty="0"/>
              <a:t>theorem</a:t>
            </a:r>
            <a:r>
              <a:rPr sz="4300" spc="280" dirty="0"/>
              <a:t> </a:t>
            </a:r>
            <a:r>
              <a:rPr sz="4300" dirty="0"/>
              <a:t>that</a:t>
            </a:r>
            <a:r>
              <a:rPr sz="4300" spc="15" dirty="0"/>
              <a:t> </a:t>
            </a:r>
            <a:r>
              <a:rPr sz="4300" dirty="0"/>
              <a:t>also</a:t>
            </a:r>
            <a:r>
              <a:rPr sz="4300" spc="105" dirty="0"/>
              <a:t> </a:t>
            </a:r>
            <a:r>
              <a:rPr sz="4300" dirty="0"/>
              <a:t>works</a:t>
            </a:r>
            <a:r>
              <a:rPr sz="4300" spc="285" dirty="0"/>
              <a:t> </a:t>
            </a:r>
            <a:r>
              <a:rPr sz="4300" spc="-20" dirty="0"/>
              <a:t>when</a:t>
            </a:r>
            <a:endParaRPr sz="4300"/>
          </a:p>
          <a:p>
            <a:pPr algn="ctr">
              <a:spcBef>
                <a:spcPts val="15"/>
              </a:spcBef>
            </a:pPr>
            <a:r>
              <a:rPr dirty="0"/>
              <a:t>the</a:t>
            </a:r>
            <a:r>
              <a:rPr spc="-105" dirty="0"/>
              <a:t> </a:t>
            </a:r>
            <a:r>
              <a:rPr dirty="0"/>
              <a:t>graph</a:t>
            </a:r>
            <a:r>
              <a:rPr spc="-65" dirty="0"/>
              <a:t> </a:t>
            </a:r>
            <a:r>
              <a:rPr dirty="0"/>
              <a:t>is</a:t>
            </a:r>
            <a:r>
              <a:rPr spc="-30" dirty="0"/>
              <a:t> </a:t>
            </a:r>
            <a:r>
              <a:rPr dirty="0"/>
              <a:t>not</a:t>
            </a:r>
            <a:r>
              <a:rPr spc="10" dirty="0"/>
              <a:t> </a:t>
            </a:r>
            <a:r>
              <a:rPr spc="-10" dirty="0"/>
              <a:t>bipartite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87391" y="1972419"/>
            <a:ext cx="7494905" cy="3933128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53695" marR="8890" indent="-341630" algn="just">
              <a:lnSpc>
                <a:spcPts val="3020"/>
              </a:lnSpc>
              <a:spcBef>
                <a:spcPts val="370"/>
              </a:spcBef>
              <a:buFontTx/>
              <a:buChar char="•"/>
              <a:tabLst>
                <a:tab pos="362585" algn="l"/>
              </a:tabLst>
            </a:pP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Let</a:t>
            </a:r>
            <a:r>
              <a:rPr sz="2650" kern="0" spc="2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r>
              <a:rPr sz="2650" kern="0" spc="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</a:t>
            </a:r>
            <a:r>
              <a:rPr sz="2650" kern="0" spc="1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650" kern="0" spc="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</a:t>
            </a:r>
            <a:r>
              <a:rPr sz="2650" kern="0" spc="2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650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graph</a:t>
            </a:r>
            <a:r>
              <a:rPr sz="2650" kern="0" spc="2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G.</a:t>
            </a:r>
            <a:r>
              <a:rPr sz="2650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r>
              <a:rPr sz="2650" kern="0" spc="1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650" kern="0" spc="1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650" kern="0" spc="1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maximum 	</a:t>
            </a:r>
            <a:r>
              <a:rPr sz="26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matching,</a:t>
            </a:r>
            <a:r>
              <a:rPr sz="2600" kern="0" spc="3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if</a:t>
            </a:r>
            <a:r>
              <a:rPr sz="2600" kern="0" spc="3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2600" kern="0" spc="2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only</a:t>
            </a:r>
            <a:r>
              <a:rPr sz="2600" kern="0" spc="3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if</a:t>
            </a:r>
            <a:r>
              <a:rPr sz="2600" kern="0" spc="3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there</a:t>
            </a:r>
            <a:r>
              <a:rPr sz="2600" kern="0" spc="2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600" kern="0" spc="2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spc="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</a:t>
            </a:r>
            <a:r>
              <a:rPr sz="2600" kern="0" spc="2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</a:t>
            </a:r>
            <a:r>
              <a:rPr sz="260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augmenting 	</a:t>
            </a:r>
            <a:r>
              <a:rPr sz="26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path.</a:t>
            </a:r>
            <a:endParaRPr sz="26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55650" marR="733425" lvl="1" indent="-317500">
              <a:lnSpc>
                <a:spcPts val="2600"/>
              </a:lnSpc>
              <a:spcBef>
                <a:spcPts val="555"/>
              </a:spcBef>
              <a:buClr>
                <a:srgbClr val="4F4B00"/>
              </a:buClr>
              <a:buFontTx/>
              <a:buChar char="—"/>
              <a:tabLst>
                <a:tab pos="760730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If there</a:t>
            </a:r>
            <a:r>
              <a:rPr sz="240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40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</a:t>
            </a:r>
            <a:r>
              <a:rPr sz="240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augmenting</a:t>
            </a:r>
            <a:r>
              <a:rPr sz="2400" kern="0" spc="1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path,</a:t>
            </a:r>
            <a:r>
              <a:rPr sz="2400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then</a:t>
            </a:r>
            <a:r>
              <a:rPr sz="2400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r>
              <a:rPr sz="240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40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not</a:t>
            </a:r>
            <a:r>
              <a:rPr sz="240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 	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maximum</a:t>
            </a:r>
            <a:r>
              <a:rPr sz="24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matching.</a:t>
            </a:r>
            <a:endParaRPr sz="24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53110" marR="457200" lvl="1" indent="-317500">
              <a:lnSpc>
                <a:spcPts val="2600"/>
              </a:lnSpc>
              <a:spcBef>
                <a:spcPts val="565"/>
              </a:spcBef>
              <a:buClr>
                <a:srgbClr val="564F00"/>
              </a:buClr>
              <a:buFontTx/>
              <a:buChar char="—"/>
              <a:tabLst>
                <a:tab pos="754380" algn="l"/>
                <a:tab pos="5410835" algn="l"/>
                <a:tab pos="6598284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Suppose</a:t>
            </a:r>
            <a:r>
              <a:rPr sz="2400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r>
              <a:rPr sz="240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40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not</a:t>
            </a:r>
            <a:r>
              <a:rPr sz="240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40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maximum</a:t>
            </a:r>
            <a:r>
              <a:rPr sz="2400" kern="0" spc="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matching.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Let</a:t>
            </a:r>
            <a:r>
              <a:rPr sz="24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</a:t>
            </a:r>
            <a:r>
              <a:rPr sz="24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</a:t>
            </a:r>
            <a:r>
              <a:rPr sz="24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 	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larger</a:t>
            </a:r>
            <a:r>
              <a:rPr sz="240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matching.</a:t>
            </a:r>
            <a:r>
              <a:rPr sz="240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Look</a:t>
            </a:r>
            <a:r>
              <a:rPr sz="24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at</a:t>
            </a:r>
            <a:r>
              <a:rPr sz="24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N*M</a:t>
            </a:r>
            <a:r>
              <a:rPr sz="2400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=</a:t>
            </a:r>
            <a:r>
              <a:rPr sz="24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M</a:t>
            </a:r>
            <a:r>
              <a:rPr sz="24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1225" dirty="0">
                <a:solidFill>
                  <a:srgbClr val="333333"/>
                </a:solidFill>
                <a:latin typeface="Times New Roman"/>
                <a:cs typeface="Times New Roman"/>
              </a:rPr>
              <a:t>—</a:t>
            </a:r>
            <a:r>
              <a:rPr sz="2400" kern="0" spc="1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24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</a:t>
            </a:r>
            <a:r>
              <a:rPr sz="24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M.</a:t>
            </a:r>
            <a:endParaRPr sz="24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226060" marR="36195" lvl="2" indent="-226060" algn="r">
              <a:lnSpc>
                <a:spcPts val="2235"/>
              </a:lnSpc>
              <a:spcBef>
                <a:spcPts val="275"/>
              </a:spcBef>
              <a:buFontTx/>
              <a:buChar char="•"/>
              <a:tabLst>
                <a:tab pos="226060" algn="l"/>
                <a:tab pos="2313940" algn="l"/>
              </a:tabLst>
            </a:pPr>
            <a:r>
              <a:rPr sz="1950" kern="0" spc="-10" dirty="0">
                <a:solidFill>
                  <a:sysClr val="windowText" lastClr="000000"/>
                </a:solidFill>
                <a:latin typeface="Cambria"/>
                <a:cs typeface="Cambria"/>
              </a:rPr>
              <a:t>Every</a:t>
            </a:r>
            <a:r>
              <a:rPr sz="1950" kern="0" spc="7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spc="-55" dirty="0">
                <a:solidFill>
                  <a:sysClr val="windowText" lastClr="000000"/>
                </a:solidFill>
                <a:latin typeface="Cambria"/>
                <a:cs typeface="Cambria"/>
              </a:rPr>
              <a:t>node</a:t>
            </a:r>
            <a:r>
              <a:rPr sz="1950" kern="0" spc="-5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in</a:t>
            </a:r>
            <a:r>
              <a:rPr sz="1950" kern="0" spc="-10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spc="-25" dirty="0">
                <a:solidFill>
                  <a:sysClr val="windowText" lastClr="000000"/>
                </a:solidFill>
                <a:latin typeface="Cambria"/>
                <a:cs typeface="Cambria"/>
              </a:rPr>
              <a:t>N*M</a:t>
            </a:r>
            <a:r>
              <a:rPr sz="19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	</a:t>
            </a:r>
            <a:r>
              <a:rPr sz="1950" kern="0" spc="-45" dirty="0">
                <a:solidFill>
                  <a:sysClr val="windowText" lastClr="000000"/>
                </a:solidFill>
                <a:latin typeface="Cambria"/>
                <a:cs typeface="Cambria"/>
              </a:rPr>
              <a:t>has</a:t>
            </a:r>
            <a:r>
              <a:rPr sz="1950" kern="0" spc="-5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spc="-50" dirty="0">
                <a:solidFill>
                  <a:sysClr val="windowText" lastClr="000000"/>
                </a:solidFill>
                <a:latin typeface="Cambria"/>
                <a:cs typeface="Cambria"/>
              </a:rPr>
              <a:t>degree</a:t>
            </a:r>
            <a:r>
              <a:rPr sz="1950" kern="0" spc="1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0,</a:t>
            </a:r>
            <a:r>
              <a:rPr sz="1950" kern="0" spc="14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spc="-10" dirty="0">
                <a:solidFill>
                  <a:sysClr val="windowText" lastClr="000000"/>
                </a:solidFill>
                <a:latin typeface="Cambria"/>
                <a:cs typeface="Cambria"/>
              </a:rPr>
              <a:t>1,</a:t>
            </a:r>
            <a:r>
              <a:rPr sz="1950" kern="0" spc="-1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2:</a:t>
            </a:r>
            <a:r>
              <a:rPr sz="1950" kern="0" spc="-20" dirty="0">
                <a:solidFill>
                  <a:sysClr val="windowText" lastClr="000000"/>
                </a:solidFill>
                <a:latin typeface="Cambria"/>
                <a:cs typeface="Cambria"/>
              </a:rPr>
              <a:t> collection</a:t>
            </a:r>
            <a:r>
              <a:rPr sz="1950" kern="0" spc="2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of</a:t>
            </a:r>
            <a:r>
              <a:rPr sz="1950" kern="0" spc="7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spc="-65" dirty="0">
                <a:solidFill>
                  <a:sysClr val="windowText" lastClr="000000"/>
                </a:solidFill>
                <a:latin typeface="Cambria"/>
                <a:cs typeface="Cambria"/>
              </a:rPr>
              <a:t>paths</a:t>
            </a:r>
            <a:r>
              <a:rPr sz="1950" kern="0" spc="5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spc="-25" dirty="0">
                <a:solidFill>
                  <a:sysClr val="windowText" lastClr="000000"/>
                </a:solidFill>
                <a:latin typeface="Cambria"/>
                <a:cs typeface="Cambria"/>
              </a:rPr>
              <a:t>and</a:t>
            </a:r>
            <a:endParaRPr sz="1950" kern="0">
              <a:solidFill>
                <a:sysClr val="windowText" lastClr="000000"/>
              </a:solidFill>
              <a:latin typeface="Cambria"/>
              <a:cs typeface="Cambria"/>
            </a:endParaRPr>
          </a:p>
          <a:p>
            <a:pPr marR="5080" algn="r">
              <a:lnSpc>
                <a:spcPts val="2295"/>
              </a:lnSpc>
            </a:pPr>
            <a:r>
              <a:rPr sz="2000" kern="0" spc="-10" dirty="0">
                <a:solidFill>
                  <a:sysClr val="windowText" lastClr="000000"/>
                </a:solidFill>
                <a:latin typeface="Cambria"/>
                <a:cs typeface="Cambria"/>
              </a:rPr>
              <a:t>cycles.</a:t>
            </a:r>
            <a:r>
              <a:rPr sz="2000" kern="0" spc="4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All</a:t>
            </a:r>
            <a:r>
              <a:rPr sz="2000" kern="0" spc="1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00" kern="0" spc="-20" dirty="0">
                <a:solidFill>
                  <a:sysClr val="windowText" lastClr="000000"/>
                </a:solidFill>
                <a:latin typeface="Cambria"/>
                <a:cs typeface="Cambria"/>
              </a:rPr>
              <a:t>cycles</a:t>
            </a:r>
            <a:r>
              <a:rPr sz="2000" kern="0" spc="1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00" kern="0" spc="-85" dirty="0">
                <a:solidFill>
                  <a:sysClr val="windowText" lastClr="000000"/>
                </a:solidFill>
                <a:latin typeface="Cambria"/>
                <a:cs typeface="Cambria"/>
              </a:rPr>
              <a:t>alternatingly</a:t>
            </a:r>
            <a:r>
              <a:rPr sz="2000" kern="0" spc="19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00" kern="0" spc="-55" dirty="0">
                <a:solidFill>
                  <a:sysClr val="windowText" lastClr="000000"/>
                </a:solidFill>
                <a:latin typeface="Cambria"/>
                <a:cs typeface="Cambria"/>
              </a:rPr>
              <a:t>have</a:t>
            </a:r>
            <a:r>
              <a:rPr sz="20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00" kern="0" spc="-35" dirty="0">
                <a:solidFill>
                  <a:sysClr val="windowText" lastClr="000000"/>
                </a:solidFill>
                <a:latin typeface="Cambria"/>
                <a:cs typeface="Cambria"/>
              </a:rPr>
              <a:t>edge</a:t>
            </a:r>
            <a:r>
              <a:rPr sz="2000" kern="0" spc="-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00" kern="0" spc="-70" dirty="0">
                <a:solidFill>
                  <a:sysClr val="windowText" lastClr="000000"/>
                </a:solidFill>
                <a:latin typeface="Cambria"/>
                <a:cs typeface="Cambria"/>
              </a:rPr>
              <a:t>from</a:t>
            </a:r>
            <a:r>
              <a:rPr sz="2000" kern="0" spc="-2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00" kern="0" spc="120" dirty="0">
                <a:solidFill>
                  <a:sysClr val="windowText" lastClr="000000"/>
                </a:solidFill>
                <a:latin typeface="Cambria"/>
                <a:cs typeface="Cambria"/>
              </a:rPr>
              <a:t>N</a:t>
            </a:r>
            <a:r>
              <a:rPr sz="2000" kern="0" spc="-3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00" kern="0" spc="-85" dirty="0">
                <a:solidFill>
                  <a:sysClr val="windowText" lastClr="000000"/>
                </a:solidFill>
                <a:latin typeface="Cambria"/>
                <a:cs typeface="Cambria"/>
              </a:rPr>
              <a:t>and</a:t>
            </a:r>
            <a:r>
              <a:rPr sz="2000" kern="0" spc="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00" kern="0" spc="-70" dirty="0">
                <a:solidFill>
                  <a:sysClr val="windowText" lastClr="000000"/>
                </a:solidFill>
                <a:latin typeface="Cambria"/>
                <a:cs typeface="Cambria"/>
              </a:rPr>
              <a:t>from</a:t>
            </a:r>
            <a:r>
              <a:rPr sz="2000" kern="0" spc="-1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00" kern="0" spc="70" dirty="0">
                <a:solidFill>
                  <a:sysClr val="windowText" lastClr="000000"/>
                </a:solidFill>
                <a:latin typeface="Cambria"/>
                <a:cs typeface="Cambria"/>
              </a:rPr>
              <a:t>M.</a:t>
            </a:r>
            <a:endParaRPr sz="2000" kern="0">
              <a:solidFill>
                <a:sysClr val="windowText" lastClr="000000"/>
              </a:solidFill>
              <a:latin typeface="Cambria"/>
              <a:cs typeface="Cambria"/>
            </a:endParaRPr>
          </a:p>
          <a:p>
            <a:pPr marL="1148080" marR="311785" lvl="2" indent="-220979">
              <a:lnSpc>
                <a:spcPts val="2180"/>
              </a:lnSpc>
              <a:spcBef>
                <a:spcPts val="455"/>
              </a:spcBef>
              <a:buFontTx/>
              <a:buChar char="•"/>
              <a:tabLst>
                <a:tab pos="1155065" algn="l"/>
              </a:tabLst>
            </a:pPr>
            <a:r>
              <a:rPr sz="2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There</a:t>
            </a:r>
            <a:r>
              <a:rPr sz="205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must</a:t>
            </a:r>
            <a:r>
              <a:rPr sz="2050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</a:t>
            </a:r>
            <a:r>
              <a:rPr sz="205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050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path</a:t>
            </a:r>
            <a:r>
              <a:rPr sz="2050" kern="0" spc="-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050" kern="0" spc="-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N*M</a:t>
            </a:r>
            <a:r>
              <a:rPr sz="2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with</a:t>
            </a:r>
            <a:r>
              <a:rPr sz="2050" kern="0" spc="-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more</a:t>
            </a:r>
            <a:r>
              <a:rPr sz="2050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edges</a:t>
            </a:r>
            <a:r>
              <a:rPr sz="2050" kern="0" spc="-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from</a:t>
            </a:r>
            <a:r>
              <a:rPr sz="205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</a:t>
            </a:r>
            <a:r>
              <a:rPr sz="20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than 	</a:t>
            </a:r>
            <a:r>
              <a:rPr sz="2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from</a:t>
            </a:r>
            <a:r>
              <a:rPr sz="205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M:</a:t>
            </a:r>
            <a:r>
              <a:rPr sz="2050" kern="0" spc="-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this</a:t>
            </a:r>
            <a:r>
              <a:rPr sz="2050" kern="0" spc="-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050" kern="0" spc="-1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</a:t>
            </a:r>
            <a:r>
              <a:rPr sz="205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augmenting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path.</a:t>
            </a:r>
            <a:endParaRPr sz="20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607870-F1DB-4989-AC51-A45AC42687C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18052814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88225" y="4549366"/>
            <a:ext cx="6795491" cy="190202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032254"/>
          </a:xfrm>
          <a:prstGeom prst="rect">
            <a:avLst/>
          </a:prstGeom>
        </p:spPr>
        <p:txBody>
          <a:bodyPr vert="horz" wrap="square" lIns="0" tIns="359331" rIns="0" bIns="0" rtlCol="0">
            <a:spAutoFit/>
          </a:bodyPr>
          <a:lstStyle/>
          <a:p>
            <a:pPr marL="2538730">
              <a:spcBef>
                <a:spcPts val="95"/>
              </a:spcBef>
            </a:pPr>
            <a:r>
              <a:rPr sz="4350" spc="-25" dirty="0"/>
              <a:t>Definitions</a:t>
            </a:r>
            <a:endParaRPr sz="4350"/>
          </a:p>
        </p:txBody>
      </p:sp>
      <p:sp>
        <p:nvSpPr>
          <p:cNvPr id="4" name="object 4"/>
          <p:cNvSpPr txBox="1"/>
          <p:nvPr/>
        </p:nvSpPr>
        <p:spPr>
          <a:xfrm>
            <a:off x="2277169" y="1891928"/>
            <a:ext cx="7360920" cy="2846933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74015" indent="-345440">
              <a:spcBef>
                <a:spcPts val="720"/>
              </a:spcBef>
              <a:buClr>
                <a:srgbClr val="F90C08"/>
              </a:buClr>
              <a:buFontTx/>
              <a:buChar char="•"/>
              <a:tabLst>
                <a:tab pos="374015" algn="l"/>
                <a:tab pos="2708910" algn="l"/>
              </a:tabLst>
            </a:pPr>
            <a:r>
              <a:rPr sz="3050" kern="0" dirty="0">
                <a:solidFill>
                  <a:srgbClr val="E6110F"/>
                </a:solidFill>
                <a:latin typeface="Times New Roman"/>
                <a:cs typeface="Times New Roman"/>
              </a:rPr>
              <a:t>M-</a:t>
            </a:r>
            <a:r>
              <a:rPr sz="3050" kern="0" spc="-10" dirty="0">
                <a:solidFill>
                  <a:srgbClr val="E6110F"/>
                </a:solidFill>
                <a:latin typeface="Times New Roman"/>
                <a:cs typeface="Times New Roman"/>
              </a:rPr>
              <a:t>alternating</a:t>
            </a:r>
            <a:r>
              <a:rPr sz="3050" kern="0" dirty="0">
                <a:solidFill>
                  <a:srgbClr val="E6110F"/>
                </a:solidFill>
                <a:latin typeface="Times New Roman"/>
                <a:cs typeface="Times New Roman"/>
              </a:rPr>
              <a:t>	</a:t>
            </a:r>
            <a:r>
              <a:rPr sz="3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walk:</a:t>
            </a:r>
            <a:endParaRPr sz="30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69620" marR="1264285" indent="-16510">
              <a:lnSpc>
                <a:spcPts val="2990"/>
              </a:lnSpc>
              <a:spcBef>
                <a:spcPts val="760"/>
              </a:spcBef>
              <a:tabLst>
                <a:tab pos="2179955" algn="l"/>
                <a:tab pos="2644140" algn="l"/>
                <a:tab pos="3510915" algn="l"/>
              </a:tabLst>
            </a:pPr>
            <a:r>
              <a:rPr sz="2600" kern="0" spc="-10" dirty="0">
                <a:solidFill>
                  <a:sysClr val="windowText" lastClr="000000"/>
                </a:solidFill>
                <a:latin typeface="Cambria"/>
                <a:cs typeface="Cambria"/>
              </a:rPr>
              <a:t>(Possibly</a:t>
            </a:r>
            <a:r>
              <a:rPr sz="26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	not</a:t>
            </a:r>
            <a:r>
              <a:rPr sz="2600" kern="0" spc="-1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simple)</a:t>
            </a:r>
            <a:r>
              <a:rPr sz="2600" kern="0" spc="-5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path</a:t>
            </a:r>
            <a:r>
              <a:rPr sz="2600" kern="0" spc="-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00" kern="0" spc="-10" dirty="0">
                <a:solidFill>
                  <a:sysClr val="windowText" lastClr="000000"/>
                </a:solidFill>
                <a:latin typeface="Cambria"/>
                <a:cs typeface="Cambria"/>
              </a:rPr>
              <a:t>with</a:t>
            </a:r>
            <a:r>
              <a:rPr sz="2600" kern="0" spc="-8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00" kern="0" spc="-10" dirty="0">
                <a:solidFill>
                  <a:sysClr val="windowText" lastClr="000000"/>
                </a:solidFill>
                <a:latin typeface="Cambria"/>
                <a:cs typeface="Cambria"/>
              </a:rPr>
              <a:t>edges alternatingly</a:t>
            </a:r>
            <a:r>
              <a:rPr sz="26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	in</a:t>
            </a:r>
            <a:r>
              <a:rPr sz="2600" kern="0" spc="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00" kern="0" spc="-25" dirty="0">
                <a:solidFill>
                  <a:sysClr val="windowText" lastClr="000000"/>
                </a:solidFill>
                <a:latin typeface="Cambria"/>
                <a:cs typeface="Cambria"/>
              </a:rPr>
              <a:t>M,</a:t>
            </a:r>
            <a:r>
              <a:rPr sz="26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	and</a:t>
            </a:r>
            <a:r>
              <a:rPr sz="2600" kern="0" spc="-11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not</a:t>
            </a:r>
            <a:r>
              <a:rPr sz="2600" kern="0" spc="-7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00" kern="0" spc="-25" dirty="0">
                <a:solidFill>
                  <a:sysClr val="windowText" lastClr="000000"/>
                </a:solidFill>
                <a:latin typeface="Cambria"/>
                <a:cs typeface="Cambria"/>
              </a:rPr>
              <a:t>M.</a:t>
            </a:r>
            <a:endParaRPr sz="2600" kern="0">
              <a:solidFill>
                <a:sysClr val="windowText" lastClr="000000"/>
              </a:solidFill>
              <a:latin typeface="Cambria"/>
              <a:cs typeface="Cambria"/>
            </a:endParaRPr>
          </a:p>
          <a:p>
            <a:pPr marL="348615" indent="-335915">
              <a:spcBef>
                <a:spcPts val="450"/>
              </a:spcBef>
              <a:buClr>
                <a:srgbClr val="FD0E0F"/>
              </a:buClr>
              <a:buFontTx/>
              <a:buChar char="•"/>
              <a:tabLst>
                <a:tab pos="348615" algn="l"/>
              </a:tabLst>
            </a:pPr>
            <a:r>
              <a:rPr sz="3100" kern="0" spc="-430" dirty="0">
                <a:solidFill>
                  <a:srgbClr val="F20303"/>
                </a:solidFill>
                <a:latin typeface="Cambria"/>
                <a:cs typeface="Cambria"/>
              </a:rPr>
              <a:t>M—</a:t>
            </a:r>
            <a:r>
              <a:rPr sz="3100" kern="0" spc="-50" dirty="0">
                <a:solidFill>
                  <a:srgbClr val="F20303"/>
                </a:solidFill>
                <a:latin typeface="Cambria"/>
                <a:cs typeface="Cambria"/>
              </a:rPr>
              <a:t>ilower</a:t>
            </a:r>
            <a:endParaRPr sz="3100" kern="0">
              <a:solidFill>
                <a:sysClr val="windowText" lastClr="000000"/>
              </a:solidFill>
              <a:latin typeface="Cambria"/>
              <a:cs typeface="Cambria"/>
            </a:endParaRPr>
          </a:p>
          <a:p>
            <a:pPr marL="770890" marR="5080" indent="-3175">
              <a:lnSpc>
                <a:spcPts val="3020"/>
              </a:lnSpc>
              <a:spcBef>
                <a:spcPts val="760"/>
              </a:spcBef>
              <a:tabLst>
                <a:tab pos="2816225" algn="l"/>
              </a:tabLst>
            </a:pP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</a:t>
            </a:r>
            <a:r>
              <a:rPr sz="26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alternating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walk</a:t>
            </a:r>
            <a:r>
              <a:rPr sz="2650" kern="0" spc="2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that</a:t>
            </a:r>
            <a:r>
              <a:rPr sz="2650" kern="0" spc="1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starts</a:t>
            </a:r>
            <a:r>
              <a:rPr sz="2650" kern="0" spc="1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650" kern="0" spc="1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</a:t>
            </a:r>
            <a:r>
              <a:rPr sz="2650" kern="0" spc="20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unmatched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vertex,</a:t>
            </a:r>
            <a:r>
              <a:rPr sz="2650" kern="0" spc="2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2650" kern="0" spc="2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ends</a:t>
            </a:r>
            <a:r>
              <a:rPr sz="2650" kern="0" spc="2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as:</a:t>
            </a:r>
            <a:endParaRPr sz="26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93171" y="6261893"/>
            <a:ext cx="194945" cy="237886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spcBef>
                <a:spcPts val="115"/>
              </a:spcBef>
            </a:pPr>
            <a:r>
              <a:rPr sz="1450" kern="0" spc="-345" dirty="0">
                <a:solidFill>
                  <a:srgbClr val="281C00"/>
                </a:solidFill>
                <a:latin typeface="Times New Roman"/>
                <a:cs typeface="Times New Roman"/>
              </a:rPr>
              <a:t>1</a:t>
            </a:r>
            <a:r>
              <a:rPr sz="1450" kern="0" spc="-50" dirty="0">
                <a:solidFill>
                  <a:srgbClr val="281C00"/>
                </a:solidFill>
                <a:latin typeface="Times New Roman"/>
                <a:cs typeface="Times New Roman"/>
              </a:rPr>
              <a:t> </a:t>
            </a:r>
            <a:r>
              <a:rPr sz="1450" kern="0" spc="-50" dirty="0">
                <a:solidFill>
                  <a:srgbClr val="9E8E36"/>
                </a:solidFill>
                <a:latin typeface="Times New Roman"/>
                <a:cs typeface="Times New Roman"/>
              </a:rPr>
              <a:t>2</a:t>
            </a:r>
            <a:endParaRPr sz="14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20818" y="6281489"/>
            <a:ext cx="949960" cy="2301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spcBef>
                <a:spcPts val="114"/>
              </a:spcBef>
            </a:pPr>
            <a:r>
              <a:rPr sz="14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Netwerk</a:t>
            </a:r>
            <a:r>
              <a:rPr sz="140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140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75" baseline="-99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</a:t>
            </a:r>
            <a:endParaRPr sz="2100" kern="0" baseline="-992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487B4C-01A7-47C3-820E-D4DB9C1D5E2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82471520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65785" y="1559725"/>
            <a:ext cx="288925" cy="29845"/>
          </a:xfrm>
          <a:custGeom>
            <a:avLst/>
            <a:gdLst/>
            <a:ahLst/>
            <a:cxnLst/>
            <a:rect l="l" t="t" r="r" b="b"/>
            <a:pathLst>
              <a:path w="288925" h="29844">
                <a:moveTo>
                  <a:pt x="288721" y="0"/>
                </a:moveTo>
                <a:lnTo>
                  <a:pt x="8928" y="0"/>
                </a:lnTo>
                <a:lnTo>
                  <a:pt x="8928" y="8928"/>
                </a:lnTo>
                <a:lnTo>
                  <a:pt x="0" y="8928"/>
                </a:lnTo>
                <a:lnTo>
                  <a:pt x="0" y="29768"/>
                </a:lnTo>
                <a:lnTo>
                  <a:pt x="288721" y="29768"/>
                </a:lnTo>
                <a:lnTo>
                  <a:pt x="288721" y="20840"/>
                </a:lnTo>
                <a:lnTo>
                  <a:pt x="288721" y="8928"/>
                </a:lnTo>
                <a:lnTo>
                  <a:pt x="288721" y="0"/>
                </a:lnTo>
                <a:close/>
              </a:path>
            </a:pathLst>
          </a:custGeom>
          <a:solidFill>
            <a:srgbClr val="3B3B3B"/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97152" y="484634"/>
            <a:ext cx="7583805" cy="687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6023610" algn="l"/>
              </a:tabLst>
            </a:pPr>
            <a:r>
              <a:rPr sz="4350" dirty="0"/>
              <a:t>Finding</a:t>
            </a:r>
            <a:r>
              <a:rPr sz="4350" spc="100" dirty="0"/>
              <a:t> </a:t>
            </a:r>
            <a:r>
              <a:rPr sz="4350" dirty="0"/>
              <a:t>an</a:t>
            </a:r>
            <a:r>
              <a:rPr sz="4350" spc="10" dirty="0"/>
              <a:t> </a:t>
            </a:r>
            <a:r>
              <a:rPr sz="4350" spc="-60" dirty="0"/>
              <a:t>M-</a:t>
            </a:r>
            <a:r>
              <a:rPr sz="4350" spc="-10" dirty="0"/>
              <a:t>augmenting</a:t>
            </a:r>
            <a:r>
              <a:rPr sz="4350" dirty="0"/>
              <a:t>	path</a:t>
            </a:r>
            <a:r>
              <a:rPr sz="4350" spc="-20" dirty="0"/>
              <a:t> </a:t>
            </a:r>
            <a:r>
              <a:rPr sz="4350" spc="-25" dirty="0"/>
              <a:t>or</a:t>
            </a:r>
            <a:endParaRPr sz="4350"/>
          </a:p>
        </p:txBody>
      </p:sp>
      <p:sp>
        <p:nvSpPr>
          <p:cNvPr id="5" name="object 5"/>
          <p:cNvSpPr txBox="1"/>
          <p:nvPr/>
        </p:nvSpPr>
        <p:spPr>
          <a:xfrm>
            <a:off x="4304480" y="1154361"/>
            <a:ext cx="2802890" cy="687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</a:t>
            </a:r>
            <a:r>
              <a:rPr sz="4350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435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</a:t>
            </a:r>
            <a:r>
              <a:rPr sz="43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flower</a:t>
            </a:r>
            <a:endParaRPr sz="43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89765" y="1926530"/>
            <a:ext cx="7433309" cy="375856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53060" indent="-340360">
              <a:spcBef>
                <a:spcPts val="725"/>
              </a:spcBef>
              <a:buFontTx/>
              <a:buChar char="•"/>
              <a:tabLst>
                <a:tab pos="353060" algn="l"/>
              </a:tabLst>
            </a:pP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Let</a:t>
            </a:r>
            <a:r>
              <a:rPr sz="2350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X</a:t>
            </a:r>
            <a:r>
              <a:rPr sz="2350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</a:t>
            </a:r>
            <a:r>
              <a:rPr sz="2350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2350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set</a:t>
            </a:r>
            <a:r>
              <a:rPr sz="2350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350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unmatched</a:t>
            </a:r>
            <a:r>
              <a:rPr sz="2350" kern="0" spc="2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vertices.</a:t>
            </a:r>
            <a:endParaRPr sz="23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3060" marR="540385" indent="-340995">
              <a:lnSpc>
                <a:spcPct val="102200"/>
              </a:lnSpc>
              <a:spcBef>
                <a:spcPts val="565"/>
              </a:spcBef>
              <a:buFontTx/>
              <a:buChar char="•"/>
              <a:tabLst>
                <a:tab pos="356870" algn="l"/>
              </a:tabLst>
            </a:pP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Let</a:t>
            </a:r>
            <a:r>
              <a:rPr sz="2350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Y</a:t>
            </a:r>
            <a:r>
              <a:rPr sz="2350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</a:t>
            </a:r>
            <a:r>
              <a:rPr sz="2350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2350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set</a:t>
            </a:r>
            <a:r>
              <a:rPr sz="2350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350" kern="0" spc="2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vertices</a:t>
            </a:r>
            <a:r>
              <a:rPr sz="2350" kern="0" spc="1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with</a:t>
            </a:r>
            <a:r>
              <a:rPr sz="235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</a:t>
            </a:r>
            <a:r>
              <a:rPr sz="235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</a:t>
            </a:r>
            <a:r>
              <a:rPr sz="235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not</a:t>
            </a:r>
            <a:r>
              <a:rPr sz="235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350"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r>
              <a:rPr sz="2350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to</a:t>
            </a:r>
            <a:r>
              <a:rPr sz="2350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 	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vertex</a:t>
            </a:r>
            <a:r>
              <a:rPr sz="235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350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X.</a:t>
            </a:r>
            <a:endParaRPr sz="23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4330" indent="-341630">
              <a:spcBef>
                <a:spcPts val="660"/>
              </a:spcBef>
              <a:buFontTx/>
              <a:buChar char="•"/>
              <a:tabLst>
                <a:tab pos="354330" algn="l"/>
              </a:tabLst>
            </a:pP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Build</a:t>
            </a:r>
            <a:r>
              <a:rPr sz="235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digraph</a:t>
            </a:r>
            <a:r>
              <a:rPr sz="2350" kern="0" spc="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</a:t>
            </a:r>
            <a:r>
              <a:rPr sz="235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=</a:t>
            </a:r>
            <a:r>
              <a:rPr sz="2350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(V,A)</a:t>
            </a:r>
            <a:r>
              <a:rPr sz="2350" kern="0" spc="1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with</a:t>
            </a:r>
            <a:r>
              <a:rPr sz="23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35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=</a:t>
            </a:r>
            <a:r>
              <a:rPr sz="235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{</a:t>
            </a:r>
            <a:r>
              <a:rPr sz="2350" kern="0" spc="1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{u,v)</a:t>
            </a:r>
            <a:r>
              <a:rPr sz="2350" i="1" kern="0" spc="-1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spc="7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</a:t>
            </a:r>
            <a:r>
              <a:rPr sz="2350" kern="0" spc="-1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ther</a:t>
            </a:r>
            <a:r>
              <a:rPr sz="2350" kern="0" spc="-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</a:t>
            </a:r>
            <a:r>
              <a:rPr sz="235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3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</a:t>
            </a:r>
            <a:r>
              <a:rPr sz="2350" kern="0" spc="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i="1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x</a:t>
            </a:r>
            <a:endParaRPr sz="23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6870">
              <a:spcBef>
                <a:spcPts val="25"/>
              </a:spcBef>
              <a:tabLst>
                <a:tab pos="3230880" algn="l"/>
                <a:tab pos="3886200" algn="l"/>
              </a:tabLst>
            </a:pP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with</a:t>
            </a:r>
            <a:r>
              <a:rPr sz="2350" kern="0" spc="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{u,x)</a:t>
            </a:r>
            <a:r>
              <a:rPr sz="2350" kern="0" spc="2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350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E-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r>
              <a:rPr sz="2350" kern="0" spc="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</a:t>
            </a:r>
            <a:r>
              <a:rPr sz="2350" i="1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)x,</a:t>
            </a:r>
            <a:r>
              <a:rPr sz="2350" i="1" kern="0" spc="-20" dirty="0">
                <a:solidFill>
                  <a:srgbClr val="262626"/>
                </a:solidFill>
                <a:latin typeface="Times New Roman"/>
                <a:cs typeface="Times New Roman"/>
              </a:rPr>
              <a:t>v</a:t>
            </a:r>
            <a:r>
              <a:rPr sz="2350" i="1" kern="0" dirty="0">
                <a:solidFill>
                  <a:srgbClr val="262626"/>
                </a:solidFill>
                <a:latin typeface="Times New Roman"/>
                <a:cs typeface="Times New Roman"/>
              </a:rPr>
              <a:t>	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3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M}.</a:t>
            </a:r>
            <a:endParaRPr sz="23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49250" marR="99695" indent="-337185">
              <a:lnSpc>
                <a:spcPct val="101000"/>
              </a:lnSpc>
              <a:spcBef>
                <a:spcPts val="635"/>
              </a:spcBef>
              <a:buFontTx/>
              <a:buChar char="•"/>
              <a:tabLst>
                <a:tab pos="349250" algn="l"/>
                <a:tab pos="354330" algn="l"/>
              </a:tabLst>
            </a:pPr>
            <a:r>
              <a:rPr sz="2350" kern="0" dirty="0">
                <a:solidFill>
                  <a:srgbClr val="000111"/>
                </a:solidFill>
                <a:latin typeface="Times New Roman"/>
                <a:cs typeface="Times New Roman"/>
              </a:rPr>
              <a:t>	</a:t>
            </a:r>
            <a:r>
              <a:rPr sz="2350" kern="0" dirty="0">
                <a:solidFill>
                  <a:srgbClr val="130800"/>
                </a:solidFill>
                <a:latin typeface="Times New Roman"/>
                <a:cs typeface="Times New Roman"/>
              </a:rPr>
              <a:t>Find</a:t>
            </a:r>
            <a:r>
              <a:rPr sz="2350" kern="0" spc="15" dirty="0">
                <a:solidFill>
                  <a:srgbClr val="1308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350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shortest</a:t>
            </a:r>
            <a:r>
              <a:rPr sz="2350" kern="0" spc="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walk</a:t>
            </a:r>
            <a:r>
              <a:rPr sz="2350" kern="0" spc="1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</a:t>
            </a:r>
            <a:r>
              <a:rPr sz="2350" kern="0" spc="-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from</a:t>
            </a:r>
            <a:r>
              <a:rPr sz="2350" kern="0" spc="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350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vertex</a:t>
            </a:r>
            <a:r>
              <a:rPr sz="2350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350" kern="0" spc="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X</a:t>
            </a:r>
            <a:r>
              <a:rPr sz="2350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to</a:t>
            </a:r>
            <a:r>
              <a:rPr sz="235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350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vertex</a:t>
            </a:r>
            <a:r>
              <a:rPr sz="2350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350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Y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35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length</a:t>
            </a:r>
            <a:r>
              <a:rPr sz="2350" kern="0" spc="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at</a:t>
            </a:r>
            <a:r>
              <a:rPr sz="2350"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least</a:t>
            </a:r>
            <a:r>
              <a:rPr sz="2350" kern="0" spc="3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l.</a:t>
            </a:r>
            <a:r>
              <a:rPr sz="2350" kern="0" spc="2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(BFS</a:t>
            </a:r>
            <a:r>
              <a:rPr sz="2350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350" kern="0" spc="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D.)</a:t>
            </a:r>
            <a:endParaRPr sz="23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49885" indent="-337185">
              <a:spcBef>
                <a:spcPts val="695"/>
              </a:spcBef>
              <a:buFontTx/>
              <a:buChar char="•"/>
              <a:tabLst>
                <a:tab pos="349885" algn="l"/>
              </a:tabLst>
            </a:pP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Take</a:t>
            </a:r>
            <a:r>
              <a:rPr sz="2350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P’:</a:t>
            </a:r>
            <a:r>
              <a:rPr sz="2350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spc="-1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P,</a:t>
            </a:r>
            <a:r>
              <a:rPr sz="2350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followed</a:t>
            </a:r>
            <a:r>
              <a:rPr sz="2350" kern="0" spc="1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by</a:t>
            </a:r>
            <a:r>
              <a:rPr sz="2350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</a:t>
            </a:r>
            <a:r>
              <a:rPr sz="235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</a:t>
            </a:r>
            <a:r>
              <a:rPr sz="2350" kern="0" spc="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to </a:t>
            </a:r>
            <a:r>
              <a:rPr sz="23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X.</a:t>
            </a:r>
            <a:endParaRPr sz="23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4330" indent="-341630">
              <a:spcBef>
                <a:spcPts val="625"/>
              </a:spcBef>
              <a:buClr>
                <a:srgbClr val="050318"/>
              </a:buClr>
              <a:buFontTx/>
              <a:buChar char="•"/>
              <a:tabLst>
                <a:tab pos="354330" algn="l"/>
              </a:tabLst>
            </a:pP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P’</a:t>
            </a:r>
            <a:r>
              <a:rPr sz="2350" kern="0" spc="-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rgbClr val="180800"/>
                </a:solidFill>
                <a:latin typeface="Times New Roman"/>
                <a:cs typeface="Times New Roman"/>
              </a:rPr>
              <a:t>is</a:t>
            </a:r>
            <a:r>
              <a:rPr sz="2350" kern="0" spc="-140" dirty="0">
                <a:solidFill>
                  <a:srgbClr val="1808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M-alternating</a:t>
            </a:r>
            <a:r>
              <a:rPr sz="2350" kern="0" spc="2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walk</a:t>
            </a:r>
            <a:r>
              <a:rPr sz="2350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between</a:t>
            </a:r>
            <a:r>
              <a:rPr sz="2350" kern="0" spc="1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two</a:t>
            </a:r>
            <a:r>
              <a:rPr sz="2350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unmatched</a:t>
            </a:r>
            <a:r>
              <a:rPr sz="2350" kern="0" spc="2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vertices.</a:t>
            </a:r>
            <a:endParaRPr sz="23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2F6DFE-C535-420C-9FB8-134750ED2E6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29237753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6094" y="1579066"/>
            <a:ext cx="280035" cy="0"/>
          </a:xfrm>
          <a:custGeom>
            <a:avLst/>
            <a:gdLst/>
            <a:ahLst/>
            <a:cxnLst/>
            <a:rect l="l" t="t" r="r" b="b"/>
            <a:pathLst>
              <a:path w="280035">
                <a:moveTo>
                  <a:pt x="0" y="0"/>
                </a:moveTo>
                <a:lnTo>
                  <a:pt x="279797" y="0"/>
                </a:lnTo>
              </a:path>
            </a:pathLst>
          </a:custGeom>
          <a:ln w="20835">
            <a:solidFill>
              <a:srgbClr val="3B3B3B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27450" y="478433"/>
            <a:ext cx="6923405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5354320" algn="l"/>
              </a:tabLst>
            </a:pPr>
            <a:r>
              <a:rPr dirty="0"/>
              <a:t>Finding</a:t>
            </a:r>
            <a:r>
              <a:rPr spc="-135" dirty="0"/>
              <a:t> </a:t>
            </a:r>
            <a:r>
              <a:rPr spc="-90" dirty="0"/>
              <a:t>M-</a:t>
            </a:r>
            <a:r>
              <a:rPr spc="-10" dirty="0"/>
              <a:t>augmenting</a:t>
            </a:r>
            <a:r>
              <a:rPr dirty="0"/>
              <a:t>	path</a:t>
            </a:r>
            <a:r>
              <a:rPr spc="-120" dirty="0"/>
              <a:t> </a:t>
            </a:r>
            <a:r>
              <a:rPr spc="-25" dirty="0"/>
              <a:t>or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547054" y="1148160"/>
            <a:ext cx="2121535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400" kern="0" spc="-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</a:t>
            </a:r>
            <a:r>
              <a:rPr sz="440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flower</a:t>
            </a:r>
            <a:endParaRPr sz="44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89086" y="1927769"/>
            <a:ext cx="7143115" cy="2860398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350520" indent="-337820">
              <a:spcBef>
                <a:spcPts val="665"/>
              </a:spcBef>
              <a:buFontTx/>
              <a:buChar char="•"/>
              <a:tabLst>
                <a:tab pos="350520" algn="l"/>
              </a:tabLst>
            </a:pPr>
            <a:r>
              <a:rPr sz="24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Two</a:t>
            </a:r>
            <a:r>
              <a:rPr sz="2400" kern="0" spc="-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cases:</a:t>
            </a:r>
            <a:endParaRPr sz="24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4330" indent="-341630">
              <a:spcBef>
                <a:spcPts val="565"/>
              </a:spcBef>
              <a:buFontTx/>
              <a:buChar char="•"/>
              <a:tabLst>
                <a:tab pos="354330" algn="l"/>
              </a:tabLst>
            </a:pPr>
            <a:r>
              <a:rPr sz="240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P’</a:t>
            </a:r>
            <a:r>
              <a:rPr sz="2400" kern="0" spc="-1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400" kern="0" spc="-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40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simple</a:t>
            </a:r>
            <a:r>
              <a:rPr sz="2400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path:</a:t>
            </a:r>
            <a:r>
              <a:rPr sz="2400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it</a:t>
            </a:r>
            <a:r>
              <a:rPr sz="24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400" kern="0" spc="-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 </a:t>
            </a:r>
            <a:r>
              <a:rPr sz="24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augmenting</a:t>
            </a:r>
            <a:r>
              <a:rPr sz="2400" kern="0" spc="1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walk</a:t>
            </a:r>
            <a:endParaRPr sz="24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4330" marR="72390" indent="-342265">
              <a:lnSpc>
                <a:spcPts val="2880"/>
              </a:lnSpc>
              <a:spcBef>
                <a:spcPts val="695"/>
              </a:spcBef>
              <a:buFontTx/>
              <a:buChar char="•"/>
              <a:tabLst>
                <a:tab pos="356870" algn="l"/>
              </a:tabLst>
            </a:pPr>
            <a:r>
              <a:rPr sz="24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P’</a:t>
            </a:r>
            <a:r>
              <a:rPr sz="2450" kern="0" spc="-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450" kern="0" spc="-1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not</a:t>
            </a:r>
            <a:r>
              <a:rPr sz="2450" kern="0" spc="-1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simple.</a:t>
            </a:r>
            <a:r>
              <a:rPr sz="2450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Look</a:t>
            </a:r>
            <a:r>
              <a:rPr sz="2450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to</a:t>
            </a:r>
            <a:r>
              <a:rPr sz="2450" kern="0" spc="-1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start</a:t>
            </a:r>
            <a:r>
              <a:rPr sz="245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45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P’</a:t>
            </a:r>
            <a:r>
              <a:rPr sz="245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until</a:t>
            </a:r>
            <a:r>
              <a:rPr sz="245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2450" kern="0" spc="-1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first</a:t>
            </a:r>
            <a:r>
              <a:rPr sz="2450" kern="0" spc="-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time</a:t>
            </a:r>
            <a:r>
              <a:rPr sz="2450" kern="0" spc="-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 	</a:t>
            </a:r>
            <a:r>
              <a:rPr sz="24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vertex</a:t>
            </a:r>
            <a:r>
              <a:rPr sz="245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45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visited</a:t>
            </a:r>
            <a:r>
              <a:rPr sz="24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for</a:t>
            </a:r>
            <a:r>
              <a:rPr sz="2450" kern="0" spc="-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2450" kern="0" spc="-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second</a:t>
            </a:r>
            <a:r>
              <a:rPr sz="245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time.</a:t>
            </a:r>
            <a:endParaRPr sz="24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52475">
              <a:spcBef>
                <a:spcPts val="509"/>
              </a:spcBef>
            </a:pP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This</a:t>
            </a:r>
            <a:r>
              <a:rPr sz="240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40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</a:t>
            </a:r>
            <a:r>
              <a:rPr sz="240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flower:</a:t>
            </a:r>
            <a:endParaRPr sz="24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153795" marR="5080" lvl="1" indent="-227965">
              <a:lnSpc>
                <a:spcPts val="2390"/>
              </a:lnSpc>
              <a:spcBef>
                <a:spcPts val="560"/>
              </a:spcBef>
              <a:buFontTx/>
              <a:buChar char="•"/>
              <a:tabLst>
                <a:tab pos="1162050" algn="l"/>
              </a:tabLst>
            </a:pPr>
            <a:r>
              <a:rPr sz="205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Cycle-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part</a:t>
            </a:r>
            <a:r>
              <a:rPr sz="205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050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walk</a:t>
            </a:r>
            <a:r>
              <a:rPr sz="205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cannot</a:t>
            </a:r>
            <a:r>
              <a:rPr sz="205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</a:t>
            </a:r>
            <a:r>
              <a:rPr sz="2050" kern="0" spc="-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05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even</a:t>
            </a:r>
            <a:r>
              <a:rPr sz="20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size,</a:t>
            </a:r>
            <a:r>
              <a:rPr sz="205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as</a:t>
            </a:r>
            <a:r>
              <a:rPr sz="2050" kern="0" spc="-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it</a:t>
            </a:r>
            <a:r>
              <a:rPr sz="2050" kern="0" spc="-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then</a:t>
            </a:r>
            <a:r>
              <a:rPr sz="205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can</a:t>
            </a:r>
            <a:r>
              <a:rPr sz="205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 	</a:t>
            </a:r>
            <a:r>
              <a:rPr sz="205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removed</a:t>
            </a:r>
            <a:r>
              <a:rPr sz="205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2050" kern="0" spc="-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we</a:t>
            </a:r>
            <a:r>
              <a:rPr sz="2050" kern="0" spc="-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have</a:t>
            </a:r>
            <a:r>
              <a:rPr sz="2050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050" kern="0" spc="-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shorter</a:t>
            </a:r>
            <a:r>
              <a:rPr sz="2050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walk</a:t>
            </a:r>
            <a:r>
              <a:rPr sz="205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050" kern="0" spc="-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D.</a:t>
            </a:r>
            <a:endParaRPr sz="20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08DD3A-5DDB-4222-A155-62960518D45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91456576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033686"/>
          </a:xfrm>
          <a:prstGeom prst="rect">
            <a:avLst/>
          </a:prstGeom>
        </p:spPr>
        <p:txBody>
          <a:bodyPr vert="horz" wrap="square" lIns="0" tIns="353129" rIns="0" bIns="0" rtlCol="0">
            <a:spAutoFit/>
          </a:bodyPr>
          <a:lstStyle/>
          <a:p>
            <a:pPr marL="1901189">
              <a:spcBef>
                <a:spcPts val="95"/>
              </a:spcBef>
            </a:pPr>
            <a:r>
              <a:rPr spc="-25" dirty="0"/>
              <a:t>Algorithmic</a:t>
            </a:r>
            <a:r>
              <a:rPr spc="-65" dirty="0"/>
              <a:t> </a:t>
            </a:r>
            <a:r>
              <a:rPr spc="-20" dirty="0"/>
              <a:t>idea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83320" y="1955056"/>
            <a:ext cx="7559040" cy="3812581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349250" marR="5080" indent="-336550">
              <a:lnSpc>
                <a:spcPts val="3450"/>
              </a:lnSpc>
              <a:spcBef>
                <a:spcPts val="509"/>
              </a:spcBef>
              <a:buFontTx/>
              <a:buChar char="•"/>
              <a:tabLst>
                <a:tab pos="358775" algn="l"/>
                <a:tab pos="2884805" algn="l"/>
              </a:tabLst>
            </a:pP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Start</a:t>
            </a:r>
            <a:r>
              <a:rPr sz="3150" kern="0" spc="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with</a:t>
            </a:r>
            <a:r>
              <a:rPr sz="315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some</a:t>
            </a:r>
            <a:r>
              <a:rPr sz="3150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</a:t>
            </a:r>
            <a:r>
              <a:rPr sz="3150" kern="0" spc="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M,</a:t>
            </a:r>
            <a:r>
              <a:rPr sz="315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315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find</a:t>
            </a:r>
            <a:r>
              <a:rPr sz="3150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either 	</a:t>
            </a:r>
            <a:r>
              <a:rPr sz="31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</a:t>
            </a:r>
            <a:r>
              <a:rPr sz="31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augmenting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path</a:t>
            </a:r>
            <a:r>
              <a:rPr sz="3150"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or</a:t>
            </a:r>
            <a:r>
              <a:rPr sz="31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</a:t>
            </a:r>
            <a:r>
              <a:rPr sz="31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blossom.</a:t>
            </a:r>
            <a:endParaRPr sz="31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5600" indent="-342265">
              <a:spcBef>
                <a:spcPts val="425"/>
              </a:spcBef>
              <a:buFontTx/>
              <a:buChar char="•"/>
              <a:tabLst>
                <a:tab pos="355600" algn="l"/>
              </a:tabLst>
            </a:pP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If</a:t>
            </a:r>
            <a:r>
              <a:rPr sz="3100" kern="0" spc="2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we</a:t>
            </a:r>
            <a:r>
              <a:rPr sz="3100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find</a:t>
            </a:r>
            <a:r>
              <a:rPr sz="3100" kern="0" spc="1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</a:t>
            </a:r>
            <a:r>
              <a:rPr sz="3100" kern="0" spc="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M-augmenting</a:t>
            </a:r>
            <a:r>
              <a:rPr sz="3100" kern="0" spc="3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path:</a:t>
            </a:r>
            <a:endParaRPr sz="31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475615">
              <a:lnSpc>
                <a:spcPts val="3125"/>
              </a:lnSpc>
              <a:spcBef>
                <a:spcPts val="530"/>
              </a:spcBef>
            </a:pPr>
            <a:r>
              <a:rPr sz="2650" kern="0" spc="-1275" dirty="0">
                <a:solidFill>
                  <a:srgbClr val="696000"/>
                </a:solidFill>
                <a:latin typeface="Times New Roman"/>
                <a:cs typeface="Times New Roman"/>
              </a:rPr>
              <a:t>—</a:t>
            </a:r>
            <a:r>
              <a:rPr sz="2650" kern="0" spc="305" dirty="0">
                <a:solidFill>
                  <a:srgbClr val="696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Augment</a:t>
            </a:r>
            <a:r>
              <a:rPr sz="2650" kern="0" spc="3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M,</a:t>
            </a:r>
            <a:r>
              <a:rPr sz="2650" kern="0" spc="2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2650" kern="0" spc="2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obtain</a:t>
            </a:r>
            <a:r>
              <a:rPr sz="2650" kern="0" spc="3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</a:t>
            </a:r>
            <a:r>
              <a:rPr sz="2650" kern="0" spc="2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650" kern="0" spc="2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one</a:t>
            </a:r>
            <a:r>
              <a:rPr sz="2650" kern="0" spc="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larger</a:t>
            </a:r>
            <a:endParaRPr sz="26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60095">
              <a:lnSpc>
                <a:spcPts val="3065"/>
              </a:lnSpc>
            </a:pPr>
            <a:r>
              <a:rPr sz="260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size;</a:t>
            </a:r>
            <a:r>
              <a:rPr sz="2600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repeat.</a:t>
            </a:r>
            <a:endParaRPr sz="26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1790" marR="250825" indent="-339725">
              <a:lnSpc>
                <a:spcPts val="3450"/>
              </a:lnSpc>
              <a:spcBef>
                <a:spcPts val="865"/>
              </a:spcBef>
              <a:buFontTx/>
              <a:buChar char="•"/>
              <a:tabLst>
                <a:tab pos="351790" algn="l"/>
                <a:tab pos="354965" algn="l"/>
              </a:tabLst>
            </a:pPr>
            <a:r>
              <a:rPr sz="3250" kern="0" dirty="0">
                <a:solidFill>
                  <a:srgbClr val="000011"/>
                </a:solidFill>
                <a:latin typeface="Times New Roman"/>
                <a:cs typeface="Times New Roman"/>
              </a:rPr>
              <a:t>	</a:t>
            </a:r>
            <a:r>
              <a:rPr sz="32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If</a:t>
            </a:r>
            <a:r>
              <a:rPr sz="3250" kern="0" spc="-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5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we</a:t>
            </a:r>
            <a:r>
              <a:rPr sz="3250" kern="0" spc="-1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find</a:t>
            </a:r>
            <a:r>
              <a:rPr sz="325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</a:t>
            </a:r>
            <a:r>
              <a:rPr sz="3250" kern="0" spc="-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5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</a:t>
            </a:r>
            <a:r>
              <a:rPr sz="32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blossom,</a:t>
            </a:r>
            <a:r>
              <a:rPr sz="3250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we</a:t>
            </a:r>
            <a:r>
              <a:rPr sz="3250" kern="0" spc="-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50" i="1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shrink</a:t>
            </a:r>
            <a:r>
              <a:rPr sz="3250" i="1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it,</a:t>
            </a:r>
            <a:r>
              <a:rPr sz="3250" kern="0" spc="-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obtain</a:t>
            </a:r>
            <a:r>
              <a:rPr sz="3150" kern="0" spc="1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</a:t>
            </a:r>
            <a:r>
              <a:rPr sz="31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equivalent</a:t>
            </a:r>
            <a:r>
              <a:rPr sz="3150" kern="0" spc="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smaller</a:t>
            </a:r>
            <a:r>
              <a:rPr sz="3150" kern="0" spc="1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problem; </a:t>
            </a:r>
            <a:r>
              <a:rPr sz="32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recurse.</a:t>
            </a:r>
            <a:endParaRPr sz="32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730E16-3FB7-4EF7-A89D-13BEFF4E716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956229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675FA8-C1F9-4FF7-BE1D-A2FACCF58020}"/>
              </a:ext>
            </a:extLst>
          </p:cNvPr>
          <p:cNvSpPr txBox="1"/>
          <p:nvPr/>
        </p:nvSpPr>
        <p:spPr>
          <a:xfrm>
            <a:off x="689811" y="24847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Applications of Pattern Recognition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01044F3-5490-4438-87BB-F3FD7F86B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7468" y="885599"/>
            <a:ext cx="12066309" cy="5442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Healthcare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Medical image analysis (X-rays, MRI, CT scans).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Disease diagnosis and prediction using machine learning models.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Genome sequencing and personalized medicine.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Finance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Fraud detection in transactions.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Stock market trend prediction.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Credit scoring and risk assessment.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Security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Biometric systems (face recognition, fingerprint scanning).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Anomaly detection in cybersecurity.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Surveillance and threat detection systems.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73775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032254"/>
          </a:xfrm>
          <a:prstGeom prst="rect">
            <a:avLst/>
          </a:prstGeom>
        </p:spPr>
        <p:txBody>
          <a:bodyPr vert="horz" wrap="square" lIns="0" tIns="359331" rIns="0" bIns="0" rtlCol="0">
            <a:spAutoFit/>
          </a:bodyPr>
          <a:lstStyle/>
          <a:p>
            <a:pPr marL="1228090">
              <a:spcBef>
                <a:spcPts val="95"/>
              </a:spcBef>
            </a:pPr>
            <a:r>
              <a:rPr sz="4350" dirty="0"/>
              <a:t>Shrinking</a:t>
            </a:r>
            <a:r>
              <a:rPr sz="4350" spc="165" dirty="0"/>
              <a:t> </a:t>
            </a:r>
            <a:r>
              <a:rPr sz="4350" spc="-40" dirty="0"/>
              <a:t>M-</a:t>
            </a:r>
            <a:r>
              <a:rPr sz="4350" spc="-10" dirty="0"/>
              <a:t>blossoms</a:t>
            </a:r>
            <a:endParaRPr sz="4350"/>
          </a:p>
        </p:txBody>
      </p:sp>
      <p:sp>
        <p:nvSpPr>
          <p:cNvPr id="5" name="object 5"/>
          <p:cNvSpPr txBox="1"/>
          <p:nvPr/>
        </p:nvSpPr>
        <p:spPr>
          <a:xfrm>
            <a:off x="2284339" y="2005905"/>
            <a:ext cx="7319009" cy="24218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8140" indent="-345440">
              <a:spcBef>
                <a:spcPts val="125"/>
              </a:spcBef>
              <a:buFontTx/>
              <a:buChar char="•"/>
              <a:tabLst>
                <a:tab pos="358140" algn="l"/>
              </a:tabLst>
            </a:pP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</a:t>
            </a:r>
            <a:r>
              <a:rPr sz="3100" kern="0" spc="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3100"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set</a:t>
            </a:r>
            <a:r>
              <a:rPr sz="3100" kern="0" spc="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3100" kern="0" spc="3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vertices</a:t>
            </a:r>
            <a:r>
              <a:rPr sz="3100" kern="0" spc="1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3100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G.</a:t>
            </a:r>
            <a:r>
              <a:rPr sz="3100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G/B</a:t>
            </a:r>
            <a:r>
              <a:rPr sz="3100" kern="0" spc="1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3100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310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graph,</a:t>
            </a:r>
            <a:endParaRPr sz="31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1155">
              <a:spcBef>
                <a:spcPts val="195"/>
              </a:spcBef>
              <a:tabLst>
                <a:tab pos="5590540" algn="l"/>
              </a:tabLst>
            </a:pP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obtained</a:t>
            </a:r>
            <a:r>
              <a:rPr sz="3050" kern="0" spc="1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from</a:t>
            </a:r>
            <a:r>
              <a:rPr sz="3050" kern="0" spc="2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</a:t>
            </a:r>
            <a:r>
              <a:rPr sz="3050" kern="0" spc="229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by</a:t>
            </a:r>
            <a:r>
              <a:rPr sz="3050" kern="0" spc="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contracting</a:t>
            </a: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B</a:t>
            </a:r>
            <a:r>
              <a:rPr sz="3050" kern="0" spc="1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to</a:t>
            </a:r>
            <a:r>
              <a:rPr sz="3050" kern="0" spc="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endParaRPr sz="30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3695">
              <a:spcBef>
                <a:spcPts val="75"/>
              </a:spcBef>
            </a:pP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single</a:t>
            </a:r>
            <a:r>
              <a:rPr sz="3150" kern="0" spc="1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vertex.</a:t>
            </a:r>
            <a:endParaRPr sz="31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466090">
              <a:spcBef>
                <a:spcPts val="830"/>
              </a:spcBef>
            </a:pPr>
            <a:r>
              <a:rPr sz="2650" kern="0" spc="-1195" dirty="0">
                <a:solidFill>
                  <a:srgbClr val="9E9313"/>
                </a:solidFill>
                <a:latin typeface="Times New Roman"/>
                <a:cs typeface="Times New Roman"/>
              </a:rPr>
              <a:t>—</a:t>
            </a:r>
            <a:r>
              <a:rPr sz="2650" kern="0" spc="280" dirty="0">
                <a:solidFill>
                  <a:srgbClr val="9E9313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M/B:</a:t>
            </a:r>
            <a:r>
              <a:rPr sz="2650" kern="0" spc="2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those</a:t>
            </a:r>
            <a:r>
              <a:rPr sz="2650" kern="0" spc="2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edges</a:t>
            </a:r>
            <a:r>
              <a:rPr sz="2650" kern="0" spc="1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650" kern="0" spc="2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r>
              <a:rPr sz="2650" kern="0" spc="2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that</a:t>
            </a:r>
            <a:r>
              <a:rPr sz="2650" kern="0" spc="2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are</a:t>
            </a:r>
            <a:r>
              <a:rPr sz="2650" kern="0" spc="1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not</a:t>
            </a:r>
            <a:r>
              <a:rPr sz="2650" kern="0" spc="1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entirely</a:t>
            </a:r>
            <a:r>
              <a:rPr sz="2650" kern="0" spc="3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on</a:t>
            </a:r>
            <a:endParaRPr sz="26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60730">
              <a:spcBef>
                <a:spcPts val="95"/>
              </a:spcBef>
            </a:pPr>
            <a:r>
              <a:rPr sz="27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B.</a:t>
            </a:r>
            <a:endParaRPr sz="27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81D1A0-0A06-4A20-806A-CE5525312E9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16896018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9414" y="5402460"/>
            <a:ext cx="5188148" cy="84832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78392" y="6098977"/>
            <a:ext cx="580429" cy="59828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83835" y="6340079"/>
            <a:ext cx="1509116" cy="11608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035910"/>
          </a:xfrm>
          <a:prstGeom prst="rect">
            <a:avLst/>
          </a:prstGeom>
        </p:spPr>
        <p:txBody>
          <a:bodyPr vert="horz" wrap="square" lIns="0" tIns="340092" rIns="0" bIns="0" rtlCol="0">
            <a:spAutoFit/>
          </a:bodyPr>
          <a:lstStyle/>
          <a:p>
            <a:pPr marL="2781300">
              <a:spcBef>
                <a:spcPts val="90"/>
              </a:spcBef>
            </a:pPr>
            <a:r>
              <a:rPr sz="4500" spc="-80" dirty="0"/>
              <a:t>Theorem</a:t>
            </a:r>
            <a:endParaRPr sz="4500"/>
          </a:p>
        </p:txBody>
      </p:sp>
      <p:sp>
        <p:nvSpPr>
          <p:cNvPr id="7" name="object 7"/>
          <p:cNvSpPr txBox="1"/>
          <p:nvPr/>
        </p:nvSpPr>
        <p:spPr>
          <a:xfrm>
            <a:off x="2293170" y="6291079"/>
            <a:ext cx="193040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95"/>
              </a:lnSpc>
            </a:pPr>
            <a:r>
              <a:rPr sz="1450" kern="0" spc="-40" dirty="0">
                <a:solidFill>
                  <a:srgbClr val="261800"/>
                </a:solidFill>
                <a:latin typeface="Times New Roman"/>
                <a:cs typeface="Times New Roman"/>
              </a:rPr>
              <a:t>17</a:t>
            </a:r>
            <a:endParaRPr sz="14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  <a:endParaRPr ker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89086" y="1958775"/>
            <a:ext cx="7547609" cy="3431708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49250" marR="154305" indent="-337185" algn="just">
              <a:lnSpc>
                <a:spcPts val="2600"/>
              </a:lnSpc>
              <a:spcBef>
                <a:spcPts val="459"/>
              </a:spcBef>
              <a:buFontTx/>
              <a:buChar char="•"/>
              <a:tabLst>
                <a:tab pos="353695" algn="l"/>
              </a:tabLst>
            </a:pPr>
            <a:r>
              <a:rPr sz="24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Theorem: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Let</a:t>
            </a:r>
            <a:r>
              <a:rPr sz="2450" kern="0" spc="-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</a:t>
            </a:r>
            <a:r>
              <a:rPr sz="24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be</a:t>
            </a:r>
            <a:r>
              <a:rPr sz="2450" kern="0" spc="-1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</a:t>
            </a:r>
            <a:r>
              <a:rPr sz="2450" kern="0" spc="-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</a:t>
            </a:r>
            <a:r>
              <a:rPr sz="24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blossom.</a:t>
            </a:r>
            <a:r>
              <a:rPr sz="24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Then</a:t>
            </a:r>
            <a:r>
              <a:rPr sz="245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r>
              <a:rPr sz="2450" kern="0" spc="-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450" kern="0" spc="-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450" kern="0" spc="-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maximum 	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size</a:t>
            </a:r>
            <a:r>
              <a:rPr sz="2450" kern="0" spc="-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</a:t>
            </a:r>
            <a:r>
              <a:rPr sz="245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450" kern="0" spc="-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G,</a:t>
            </a:r>
            <a:r>
              <a:rPr sz="245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if</a:t>
            </a:r>
            <a:r>
              <a:rPr sz="2450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245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only</a:t>
            </a:r>
            <a:r>
              <a:rPr sz="245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if</a:t>
            </a:r>
            <a:r>
              <a:rPr sz="245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M/B</a:t>
            </a:r>
            <a:r>
              <a:rPr sz="2450" kern="0" spc="-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450" kern="0" spc="-1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450" kern="0" spc="-1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maximum</a:t>
            </a:r>
            <a:r>
              <a:rPr sz="2450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size 	</a:t>
            </a:r>
            <a:r>
              <a:rPr sz="245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</a:t>
            </a:r>
            <a:r>
              <a:rPr sz="24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45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G/B.</a:t>
            </a:r>
            <a:endParaRPr sz="24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44220" marR="955675" lvl="1" indent="-274955" algn="just">
              <a:lnSpc>
                <a:spcPts val="2140"/>
              </a:lnSpc>
              <a:spcBef>
                <a:spcPts val="480"/>
              </a:spcBef>
              <a:buClr>
                <a:srgbClr val="544B00"/>
              </a:buClr>
              <a:buFontTx/>
              <a:buChar char="—"/>
              <a:tabLst>
                <a:tab pos="752475" algn="l"/>
              </a:tabLst>
            </a:pPr>
            <a:r>
              <a:rPr sz="205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Suppose</a:t>
            </a:r>
            <a:r>
              <a:rPr sz="2050" kern="0" spc="1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M/B</a:t>
            </a:r>
            <a:r>
              <a:rPr sz="2050" kern="0" spc="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050" kern="0" spc="1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not</a:t>
            </a:r>
            <a:r>
              <a:rPr sz="2050" kern="0" spc="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max</a:t>
            </a:r>
            <a:r>
              <a:rPr sz="2050" kern="0" spc="2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</a:t>
            </a:r>
            <a:r>
              <a:rPr sz="2050" kern="0" spc="1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050" kern="0" spc="1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G/B.</a:t>
            </a:r>
            <a:r>
              <a:rPr sz="205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Let</a:t>
            </a:r>
            <a:r>
              <a:rPr sz="2050" kern="0" spc="1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</a:t>
            </a:r>
            <a:r>
              <a:rPr sz="205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</a:t>
            </a:r>
            <a:r>
              <a:rPr sz="2050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M/B-</a:t>
            </a:r>
            <a:r>
              <a:rPr sz="205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	</a:t>
            </a:r>
            <a:r>
              <a:rPr sz="20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augmenting</a:t>
            </a:r>
            <a:r>
              <a:rPr sz="2050" kern="0" spc="1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path</a:t>
            </a:r>
            <a:r>
              <a:rPr sz="2050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050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G/B.</a:t>
            </a:r>
            <a:endParaRPr sz="20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155065" marR="226060" lvl="2" indent="-227965" algn="just">
              <a:lnSpc>
                <a:spcPts val="1970"/>
              </a:lnSpc>
              <a:spcBef>
                <a:spcPts val="459"/>
              </a:spcBef>
              <a:buFontTx/>
              <a:buChar char="•"/>
              <a:tabLst>
                <a:tab pos="1155065" algn="l"/>
                <a:tab pos="1158240" algn="l"/>
              </a:tabLst>
            </a:pPr>
            <a:r>
              <a:rPr sz="18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</a:t>
            </a:r>
            <a:r>
              <a:rPr sz="185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</a:t>
            </a:r>
            <a:r>
              <a:rPr sz="1850" kern="0" spc="-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85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travei'ses</a:t>
            </a:r>
            <a:r>
              <a:rPr sz="1850" kern="0" spc="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85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1850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8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vertex</a:t>
            </a:r>
            <a:r>
              <a:rPr sz="1850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85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representing</a:t>
            </a:r>
            <a:r>
              <a:rPr sz="1850" kern="0" spc="2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85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B:</a:t>
            </a:r>
            <a:r>
              <a:rPr sz="1850"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85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</a:t>
            </a:r>
            <a:r>
              <a:rPr sz="185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8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also</a:t>
            </a:r>
            <a:r>
              <a:rPr sz="1850"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850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</a:t>
            </a:r>
            <a:r>
              <a:rPr sz="1850" kern="0" spc="-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augmenting</a:t>
            </a:r>
            <a:r>
              <a:rPr sz="1850" kern="0" spc="8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85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path</a:t>
            </a:r>
            <a:r>
              <a:rPr sz="1850" kern="0" spc="1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850" kern="0" spc="-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1850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G:</a:t>
            </a:r>
            <a:r>
              <a:rPr sz="1850" kern="0" spc="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850" kern="0" spc="-1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r>
              <a:rPr sz="1850" kern="0" spc="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85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not</a:t>
            </a:r>
            <a:r>
              <a:rPr sz="1850" kern="0" spc="1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85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max</a:t>
            </a:r>
            <a:r>
              <a:rPr sz="1850" kern="0" spc="1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850" kern="0" spc="-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</a:t>
            </a:r>
            <a:r>
              <a:rPr sz="1850" kern="0" spc="2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850" kern="0" spc="-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185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8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G.</a:t>
            </a:r>
            <a:endParaRPr sz="18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155065" marR="118745" lvl="2" indent="-227965" algn="just">
              <a:lnSpc>
                <a:spcPts val="1970"/>
              </a:lnSpc>
              <a:spcBef>
                <a:spcPts val="350"/>
              </a:spcBef>
              <a:buFontTx/>
              <a:buChar char="•"/>
              <a:tabLst>
                <a:tab pos="1155065" algn="l"/>
                <a:tab pos="1158240" algn="l"/>
              </a:tabLst>
            </a:pP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P</a:t>
            </a:r>
            <a:r>
              <a:rPr kern="0" spc="-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traverses</a:t>
            </a:r>
            <a:r>
              <a:rPr kern="0" spc="-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B:</a:t>
            </a:r>
            <a:r>
              <a:rPr kern="0" spc="-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case</a:t>
            </a:r>
            <a:r>
              <a:rPr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analysis</a:t>
            </a:r>
            <a:r>
              <a:rPr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helps</a:t>
            </a:r>
            <a:r>
              <a:rPr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to</a:t>
            </a:r>
            <a:r>
              <a:rPr kern="0" spc="-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construct</a:t>
            </a:r>
            <a:r>
              <a:rPr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augmenting</a:t>
            </a:r>
            <a:r>
              <a:rPr kern="0" spc="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path</a:t>
            </a:r>
            <a:r>
              <a:rPr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 G.</a:t>
            </a:r>
            <a:endParaRPr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45490" lvl="1" indent="-276225">
              <a:lnSpc>
                <a:spcPts val="2295"/>
              </a:lnSpc>
              <a:spcBef>
                <a:spcPts val="155"/>
              </a:spcBef>
              <a:buClr>
                <a:srgbClr val="564800"/>
              </a:buClr>
              <a:buFontTx/>
              <a:buChar char="—"/>
              <a:tabLst>
                <a:tab pos="745490" algn="l"/>
              </a:tabLst>
            </a:pPr>
            <a:r>
              <a:rPr sz="20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Suppose</a:t>
            </a:r>
            <a:r>
              <a:rPr sz="2050" kern="0" spc="-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r>
              <a:rPr sz="20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not</a:t>
            </a:r>
            <a:r>
              <a:rPr sz="20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max</a:t>
            </a:r>
            <a:r>
              <a:rPr sz="2050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050" kern="0" spc="-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G.</a:t>
            </a:r>
            <a:r>
              <a:rPr sz="2050" kern="0" spc="-1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Change</a:t>
            </a:r>
            <a:r>
              <a:rPr sz="20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M,</a:t>
            </a:r>
            <a:r>
              <a:rPr sz="2050" kern="0" spc="-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such</a:t>
            </a:r>
            <a:r>
              <a:rPr sz="205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that</a:t>
            </a:r>
            <a:r>
              <a:rPr sz="205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vertex</a:t>
            </a:r>
            <a:r>
              <a:rPr sz="20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on</a:t>
            </a:r>
            <a:endParaRPr sz="20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56920">
              <a:lnSpc>
                <a:spcPts val="2355"/>
              </a:lnSpc>
            </a:pPr>
            <a:r>
              <a:rPr sz="2100" kern="0" spc="-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</a:t>
            </a:r>
            <a:r>
              <a:rPr sz="21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blossom</a:t>
            </a:r>
            <a:r>
              <a:rPr sz="2100" kern="0" spc="-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not</a:t>
            </a:r>
            <a:r>
              <a:rPr sz="210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endpoint</a:t>
            </a:r>
            <a:r>
              <a:rPr sz="210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1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M.</a:t>
            </a:r>
            <a:endParaRPr sz="21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3977071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13609" y="3652241"/>
            <a:ext cx="5036343" cy="84832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9634" y="1518046"/>
            <a:ext cx="5036343" cy="84832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70E41E-8DCE-4AE3-99B7-531E73EDC15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409577567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0851" y="4563071"/>
            <a:ext cx="3821906" cy="116085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50851" y="2812852"/>
            <a:ext cx="3821906" cy="115192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18680" y="526851"/>
            <a:ext cx="5500687" cy="168771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B0E3E-691E-4EDD-B52D-C662D5FC6F4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75423076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78391" y="6098977"/>
            <a:ext cx="2214562" cy="59828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00672" y="819498"/>
            <a:ext cx="3932554" cy="687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350" dirty="0"/>
              <a:t>Proof</a:t>
            </a:r>
            <a:r>
              <a:rPr sz="4350" spc="80" dirty="0"/>
              <a:t> </a:t>
            </a:r>
            <a:r>
              <a:rPr sz="4350" spc="-10" dirty="0"/>
              <a:t>(continued)</a:t>
            </a:r>
            <a:endParaRPr sz="4350"/>
          </a:p>
        </p:txBody>
      </p:sp>
      <p:sp>
        <p:nvSpPr>
          <p:cNvPr id="4" name="object 4"/>
          <p:cNvSpPr txBox="1"/>
          <p:nvPr/>
        </p:nvSpPr>
        <p:spPr>
          <a:xfrm>
            <a:off x="2283999" y="1908748"/>
            <a:ext cx="7112000" cy="379666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3060" indent="-340360">
              <a:spcBef>
                <a:spcPts val="535"/>
              </a:spcBef>
              <a:buFontTx/>
              <a:buChar char="•"/>
              <a:tabLst>
                <a:tab pos="353060" algn="l"/>
              </a:tabLst>
            </a:pP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Take</a:t>
            </a:r>
            <a:r>
              <a:rPr sz="3100" kern="0" spc="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M-augmenting</a:t>
            </a:r>
            <a:r>
              <a:rPr sz="3100" kern="0" spc="3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path</a:t>
            </a:r>
            <a:r>
              <a:rPr sz="3100" kern="0" spc="1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spc="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</a:t>
            </a:r>
            <a:r>
              <a:rPr sz="3100" kern="0" spc="-1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3100" kern="0" spc="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G.</a:t>
            </a:r>
            <a:endParaRPr sz="31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4965" marR="5080" indent="-342900">
              <a:lnSpc>
                <a:spcPts val="3450"/>
              </a:lnSpc>
              <a:spcBef>
                <a:spcPts val="840"/>
              </a:spcBef>
              <a:buFontTx/>
              <a:buChar char="•"/>
              <a:tabLst>
                <a:tab pos="359410" algn="l"/>
              </a:tabLst>
            </a:pP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If</a:t>
            </a:r>
            <a:r>
              <a:rPr sz="3150" kern="0" spc="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</a:t>
            </a:r>
            <a:r>
              <a:rPr sz="3150" kern="0" spc="-20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does</a:t>
            </a:r>
            <a:r>
              <a:rPr sz="3150" kern="0" spc="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not</a:t>
            </a:r>
            <a:r>
              <a:rPr sz="315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intersect</a:t>
            </a:r>
            <a:r>
              <a:rPr sz="3150" kern="0" spc="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</a:t>
            </a:r>
            <a:r>
              <a:rPr sz="3150" kern="0" spc="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then</a:t>
            </a:r>
            <a:r>
              <a:rPr sz="3150" kern="0" spc="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</a:t>
            </a:r>
            <a:r>
              <a:rPr sz="3150" kern="0" spc="-1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also</a:t>
            </a:r>
            <a:r>
              <a:rPr sz="3150"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M/B- 	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augmenting</a:t>
            </a:r>
            <a:r>
              <a:rPr sz="3150" kern="0" spc="1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path,</a:t>
            </a:r>
            <a:r>
              <a:rPr sz="3150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M/B</a:t>
            </a:r>
            <a:r>
              <a:rPr sz="3150" kern="0" spc="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not</a:t>
            </a:r>
            <a:r>
              <a:rPr sz="3150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maximum 	matching.</a:t>
            </a:r>
            <a:endParaRPr sz="31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60045" marR="207645" indent="-347980">
              <a:lnSpc>
                <a:spcPts val="3479"/>
              </a:lnSpc>
              <a:spcBef>
                <a:spcPts val="735"/>
              </a:spcBef>
              <a:buFontTx/>
              <a:buChar char="•"/>
              <a:tabLst>
                <a:tab pos="360045" algn="l"/>
              </a:tabLst>
            </a:pP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Otherwise,</a:t>
            </a:r>
            <a:r>
              <a:rPr sz="3150" kern="0" spc="1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assume</a:t>
            </a:r>
            <a:r>
              <a:rPr sz="3150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1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</a:t>
            </a:r>
            <a:r>
              <a:rPr sz="3150" kern="0" spc="-2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does</a:t>
            </a:r>
            <a:r>
              <a:rPr sz="3150" kern="0" spc="1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not</a:t>
            </a:r>
            <a:r>
              <a:rPr sz="31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start</a:t>
            </a:r>
            <a:r>
              <a:rPr sz="315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3150"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B,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otherwise</a:t>
            </a:r>
            <a:r>
              <a:rPr sz="3150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reverse</a:t>
            </a:r>
            <a:r>
              <a:rPr sz="3150"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P.</a:t>
            </a:r>
            <a:endParaRPr sz="31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70890">
              <a:lnSpc>
                <a:spcPts val="3145"/>
              </a:lnSpc>
              <a:spcBef>
                <a:spcPts val="415"/>
              </a:spcBef>
            </a:pP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Now,</a:t>
            </a:r>
            <a:r>
              <a:rPr sz="2650" kern="0" spc="2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use</a:t>
            </a:r>
            <a:r>
              <a:rPr sz="2650" kern="0" spc="1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start</a:t>
            </a:r>
            <a:r>
              <a:rPr sz="2650" kern="0" spc="2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650" kern="0" spc="25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</a:t>
            </a:r>
            <a:r>
              <a:rPr sz="26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to</a:t>
            </a:r>
            <a:r>
              <a:rPr sz="265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get</a:t>
            </a:r>
            <a:r>
              <a:rPr sz="2650" kern="0" spc="1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M/B</a:t>
            </a:r>
            <a:r>
              <a:rPr sz="2650" kern="0" spc="1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augmenting</a:t>
            </a:r>
            <a:endParaRPr sz="26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67715">
              <a:lnSpc>
                <a:spcPts val="3085"/>
              </a:lnSpc>
            </a:pPr>
            <a:r>
              <a:rPr sz="26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path.</a:t>
            </a:r>
            <a:endParaRPr sz="26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3AC59-A655-4896-AFEE-10F259EC891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934398887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42910" y="813297"/>
            <a:ext cx="244602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-30" dirty="0"/>
              <a:t>Subroutine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91459" y="1493712"/>
            <a:ext cx="7582534" cy="453199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348615" indent="-335280">
              <a:spcBef>
                <a:spcPts val="265"/>
              </a:spcBef>
              <a:buFontTx/>
              <a:buChar char="•"/>
              <a:tabLst>
                <a:tab pos="348615" algn="l"/>
              </a:tabLst>
            </a:pP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Given:</a:t>
            </a:r>
            <a:r>
              <a:rPr sz="2000" kern="0" spc="-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</a:t>
            </a:r>
            <a:r>
              <a:rPr sz="2000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endParaRPr sz="20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47980" indent="-335280">
              <a:spcBef>
                <a:spcPts val="170"/>
              </a:spcBef>
              <a:buFontTx/>
              <a:buChar char="•"/>
              <a:tabLst>
                <a:tab pos="347980" algn="l"/>
              </a:tabLst>
            </a:pPr>
            <a:r>
              <a:rPr sz="21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Question: </a:t>
            </a:r>
            <a:r>
              <a:rPr sz="2100" kern="0" spc="-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Find</a:t>
            </a:r>
            <a:r>
              <a:rPr sz="21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</a:t>
            </a:r>
            <a:r>
              <a:rPr sz="210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augmenting</a:t>
            </a:r>
            <a:r>
              <a:rPr sz="2100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path</a:t>
            </a:r>
            <a:r>
              <a:rPr sz="21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if</a:t>
            </a:r>
            <a:r>
              <a:rPr sz="21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it</a:t>
            </a:r>
            <a:r>
              <a:rPr sz="210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exists.</a:t>
            </a:r>
            <a:endParaRPr sz="21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53745" lvl="1" indent="-287020">
              <a:spcBef>
                <a:spcPts val="185"/>
              </a:spcBef>
              <a:buClr>
                <a:srgbClr val="3F3F3F"/>
              </a:buClr>
              <a:buFontTx/>
              <a:buChar char="—"/>
              <a:tabLst>
                <a:tab pos="753745" algn="l"/>
              </a:tabLst>
            </a:pP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Let</a:t>
            </a:r>
            <a:r>
              <a:rPr sz="20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X</a:t>
            </a:r>
            <a:r>
              <a:rPr sz="2000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</a:t>
            </a:r>
            <a:r>
              <a:rPr sz="20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200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vertices</a:t>
            </a:r>
            <a:r>
              <a:rPr sz="2000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not</a:t>
            </a:r>
            <a:r>
              <a:rPr sz="200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endpoint</a:t>
            </a:r>
            <a:r>
              <a:rPr sz="200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00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</a:t>
            </a:r>
            <a:r>
              <a:rPr sz="200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000" kern="0" spc="-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M.</a:t>
            </a:r>
            <a:endParaRPr sz="20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55015" lvl="1" indent="-288290">
              <a:lnSpc>
                <a:spcPts val="2325"/>
              </a:lnSpc>
              <a:spcBef>
                <a:spcPts val="185"/>
              </a:spcBef>
              <a:buFontTx/>
              <a:buChar char="—"/>
              <a:tabLst>
                <a:tab pos="755015" algn="l"/>
              </a:tabLst>
            </a:pPr>
            <a:r>
              <a:rPr sz="205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Build</a:t>
            </a:r>
            <a:r>
              <a:rPr sz="20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D,</a:t>
            </a:r>
            <a:r>
              <a:rPr sz="2050" kern="0" spc="-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2050" kern="0" spc="-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test</a:t>
            </a:r>
            <a:r>
              <a:rPr sz="2050" kern="0" spc="-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if</a:t>
            </a:r>
            <a:r>
              <a:rPr sz="2050" kern="0" spc="-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there</a:t>
            </a:r>
            <a:r>
              <a:rPr sz="205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050" kern="0" spc="-1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</a:t>
            </a:r>
            <a:r>
              <a:rPr sz="2050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</a:t>
            </a:r>
            <a:r>
              <a:rPr sz="205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alternating</a:t>
            </a:r>
            <a:r>
              <a:rPr sz="2050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walk</a:t>
            </a:r>
            <a:r>
              <a:rPr sz="205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</a:t>
            </a:r>
            <a:r>
              <a:rPr sz="2050" kern="0" spc="-1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from</a:t>
            </a:r>
            <a:r>
              <a:rPr sz="2050" kern="0" spc="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X</a:t>
            </a:r>
            <a:r>
              <a:rPr sz="205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to</a:t>
            </a:r>
            <a:r>
              <a:rPr sz="2050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X</a:t>
            </a:r>
            <a:r>
              <a:rPr sz="205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endParaRPr sz="20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60095">
              <a:lnSpc>
                <a:spcPts val="2265"/>
              </a:lnSpc>
            </a:pP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positive</a:t>
            </a:r>
            <a:r>
              <a:rPr sz="2000" kern="0" spc="-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length.</a:t>
            </a:r>
            <a:r>
              <a:rPr sz="20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(Using</a:t>
            </a:r>
            <a:r>
              <a:rPr sz="200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1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Y,</a:t>
            </a:r>
            <a:r>
              <a:rPr sz="2000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etc.)</a:t>
            </a:r>
            <a:endParaRPr sz="20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44855" lvl="1" indent="-290830">
              <a:spcBef>
                <a:spcPts val="370"/>
              </a:spcBef>
              <a:buClr>
                <a:srgbClr val="898500"/>
              </a:buClr>
              <a:buFontTx/>
              <a:buChar char="—"/>
              <a:tabLst>
                <a:tab pos="744855" algn="l"/>
                <a:tab pos="981710" algn="l"/>
              </a:tabLst>
            </a:pPr>
            <a:r>
              <a:rPr sz="1900" kern="0" spc="-295" dirty="0">
                <a:solidFill>
                  <a:sysClr val="windowText" lastClr="000000"/>
                </a:solidFill>
                <a:latin typeface="Cambria"/>
                <a:cs typeface="Cambria"/>
              </a:rPr>
              <a:t>If</a:t>
            </a:r>
            <a:r>
              <a:rPr sz="19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	no</a:t>
            </a:r>
            <a:r>
              <a:rPr sz="1900" kern="0" spc="-2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such</a:t>
            </a:r>
            <a:r>
              <a:rPr sz="1900" kern="0" spc="6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00" kern="0" spc="-10" dirty="0">
                <a:solidFill>
                  <a:sysClr val="windowText" lastClr="000000"/>
                </a:solidFill>
                <a:latin typeface="Cambria"/>
                <a:cs typeface="Cambria"/>
              </a:rPr>
              <a:t>walk</a:t>
            </a:r>
            <a:r>
              <a:rPr sz="1900" kern="0" spc="4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exists:</a:t>
            </a:r>
            <a:r>
              <a:rPr sz="1900" kern="0" spc="-2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M</a:t>
            </a:r>
            <a:r>
              <a:rPr sz="1900" kern="0" spc="24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is</a:t>
            </a:r>
            <a:r>
              <a:rPr sz="1900" kern="0" spc="-3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00" kern="0" spc="-10" dirty="0">
                <a:solidFill>
                  <a:sysClr val="windowText" lastClr="000000"/>
                </a:solidFill>
                <a:latin typeface="Cambria"/>
                <a:cs typeface="Cambria"/>
              </a:rPr>
              <a:t>maximum</a:t>
            </a:r>
            <a:r>
              <a:rPr sz="1900" kern="0" spc="9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00" kern="0" spc="-10" dirty="0">
                <a:solidFill>
                  <a:sysClr val="windowText" lastClr="000000"/>
                </a:solidFill>
                <a:latin typeface="Cambria"/>
                <a:cs typeface="Cambria"/>
              </a:rPr>
              <a:t>matching.</a:t>
            </a:r>
            <a:endParaRPr sz="1900" kern="0">
              <a:solidFill>
                <a:sysClr val="windowText" lastClr="000000"/>
              </a:solidFill>
              <a:latin typeface="Cambria"/>
              <a:cs typeface="Cambria"/>
            </a:endParaRPr>
          </a:p>
          <a:p>
            <a:pPr marL="744220" lvl="1" indent="-290830">
              <a:spcBef>
                <a:spcPts val="275"/>
              </a:spcBef>
              <a:buClr>
                <a:srgbClr val="575000"/>
              </a:buClr>
              <a:buFontTx/>
              <a:buChar char="—"/>
              <a:tabLst>
                <a:tab pos="744220" algn="l"/>
                <a:tab pos="976630" algn="l"/>
              </a:tabLst>
            </a:pPr>
            <a:r>
              <a:rPr sz="1950" kern="0" spc="-300" dirty="0">
                <a:solidFill>
                  <a:sysClr val="windowText" lastClr="000000"/>
                </a:solidFill>
                <a:latin typeface="Cambria"/>
                <a:cs typeface="Cambria"/>
              </a:rPr>
              <a:t>If</a:t>
            </a:r>
            <a:r>
              <a:rPr sz="19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	</a:t>
            </a:r>
            <a:r>
              <a:rPr sz="1950" kern="0" spc="-490" dirty="0">
                <a:solidFill>
                  <a:sysClr val="windowText" lastClr="000000"/>
                </a:solidFill>
                <a:latin typeface="Cambria"/>
                <a:cs typeface="Cambria"/>
              </a:rPr>
              <a:t>P</a:t>
            </a:r>
            <a:r>
              <a:rPr sz="1950" kern="0" spc="38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is</a:t>
            </a:r>
            <a:r>
              <a:rPr sz="1950" kern="0" spc="-1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a</a:t>
            </a:r>
            <a:r>
              <a:rPr sz="1950" kern="0" spc="-3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spc="-45" dirty="0">
                <a:solidFill>
                  <a:sysClr val="windowText" lastClr="000000"/>
                </a:solidFill>
                <a:latin typeface="Cambria"/>
                <a:cs typeface="Cambria"/>
              </a:rPr>
              <a:t>path:</a:t>
            </a:r>
            <a:r>
              <a:rPr sz="1950" kern="0" spc="1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spc="-70" dirty="0">
                <a:solidFill>
                  <a:sysClr val="windowText" lastClr="000000"/>
                </a:solidFill>
                <a:latin typeface="Cambria"/>
                <a:cs typeface="Cambria"/>
              </a:rPr>
              <a:t>output</a:t>
            </a:r>
            <a:r>
              <a:rPr sz="1950" kern="0" spc="6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spc="-25" dirty="0">
                <a:solidFill>
                  <a:sysClr val="windowText" lastClr="000000"/>
                </a:solidFill>
                <a:latin typeface="Cambria"/>
                <a:cs typeface="Cambria"/>
              </a:rPr>
              <a:t>P.</a:t>
            </a:r>
            <a:endParaRPr sz="1950" kern="0">
              <a:solidFill>
                <a:sysClr val="windowText" lastClr="000000"/>
              </a:solidFill>
              <a:latin typeface="Cambria"/>
              <a:cs typeface="Cambria"/>
            </a:endParaRPr>
          </a:p>
          <a:p>
            <a:pPr marL="744855" lvl="1" indent="-290830">
              <a:spcBef>
                <a:spcPts val="380"/>
              </a:spcBef>
              <a:buClr>
                <a:srgbClr val="828000"/>
              </a:buClr>
              <a:buFontTx/>
              <a:buChar char="—"/>
              <a:tabLst>
                <a:tab pos="744855" algn="l"/>
                <a:tab pos="977265" algn="l"/>
              </a:tabLst>
            </a:pPr>
            <a:r>
              <a:rPr sz="1900" kern="0" spc="-25" dirty="0">
                <a:solidFill>
                  <a:srgbClr val="130700"/>
                </a:solidFill>
                <a:latin typeface="Cambria"/>
                <a:cs typeface="Cambria"/>
              </a:rPr>
              <a:t>If</a:t>
            </a:r>
            <a:r>
              <a:rPr sz="1900" kern="0" dirty="0">
                <a:solidFill>
                  <a:srgbClr val="130700"/>
                </a:solidFill>
                <a:latin typeface="Cambria"/>
                <a:cs typeface="Cambria"/>
              </a:rPr>
              <a:t>	</a:t>
            </a:r>
            <a:r>
              <a:rPr sz="1900" kern="0" spc="-445" dirty="0">
                <a:solidFill>
                  <a:sysClr val="windowText" lastClr="000000"/>
                </a:solidFill>
                <a:latin typeface="Cambria"/>
                <a:cs typeface="Cambria"/>
              </a:rPr>
              <a:t>P</a:t>
            </a:r>
            <a:r>
              <a:rPr sz="1900" kern="0" spc="459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is</a:t>
            </a:r>
            <a:r>
              <a:rPr sz="1900" kern="0" spc="3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00" kern="0" spc="-30" dirty="0">
                <a:solidFill>
                  <a:sysClr val="windowText" lastClr="000000"/>
                </a:solidFill>
                <a:latin typeface="Cambria"/>
                <a:cs typeface="Cambria"/>
              </a:rPr>
              <a:t>not</a:t>
            </a:r>
            <a:r>
              <a:rPr sz="1900" kern="0" spc="10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a</a:t>
            </a:r>
            <a:r>
              <a:rPr sz="1900" kern="0" spc="1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00" kern="0" spc="-10" dirty="0">
                <a:solidFill>
                  <a:sysClr val="windowText" lastClr="000000"/>
                </a:solidFill>
                <a:latin typeface="Cambria"/>
                <a:cs typeface="Cambria"/>
              </a:rPr>
              <a:t>path:</a:t>
            </a:r>
            <a:endParaRPr sz="1900" kern="0">
              <a:solidFill>
                <a:sysClr val="windowText" lastClr="000000"/>
              </a:solidFill>
              <a:latin typeface="Cambria"/>
              <a:cs typeface="Cambria"/>
            </a:endParaRPr>
          </a:p>
          <a:p>
            <a:pPr marL="1154430" lvl="2" indent="-235585">
              <a:spcBef>
                <a:spcPts val="240"/>
              </a:spcBef>
              <a:buFontTx/>
              <a:buChar char="•"/>
              <a:tabLst>
                <a:tab pos="1154430" algn="l"/>
              </a:tabLst>
            </a:pPr>
            <a:r>
              <a:rPr sz="2050" kern="0" spc="-70" dirty="0">
                <a:solidFill>
                  <a:sysClr val="windowText" lastClr="000000"/>
                </a:solidFill>
                <a:latin typeface="Cambria"/>
                <a:cs typeface="Cambria"/>
              </a:rPr>
              <a:t>Find</a:t>
            </a:r>
            <a:r>
              <a:rPr sz="20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50" kern="0" spc="-105" dirty="0">
                <a:solidFill>
                  <a:sysClr val="windowText" lastClr="000000"/>
                </a:solidFill>
                <a:latin typeface="Cambria"/>
                <a:cs typeface="Cambria"/>
              </a:rPr>
              <a:t>M-</a:t>
            </a:r>
            <a:r>
              <a:rPr sz="2050" kern="0" spc="-65" dirty="0">
                <a:solidFill>
                  <a:sysClr val="windowText" lastClr="000000"/>
                </a:solidFill>
                <a:latin typeface="Cambria"/>
                <a:cs typeface="Cambria"/>
              </a:rPr>
              <a:t>blossom</a:t>
            </a:r>
            <a:r>
              <a:rPr sz="20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50" kern="0" spc="110" dirty="0">
                <a:solidFill>
                  <a:sysClr val="windowText" lastClr="000000"/>
                </a:solidFill>
                <a:latin typeface="Cambria"/>
                <a:cs typeface="Cambria"/>
              </a:rPr>
              <a:t>B</a:t>
            </a:r>
            <a:r>
              <a:rPr sz="2050" kern="0" spc="-8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50" kern="0" spc="-35" dirty="0">
                <a:solidFill>
                  <a:sysClr val="windowText" lastClr="000000"/>
                </a:solidFill>
                <a:latin typeface="Cambria"/>
                <a:cs typeface="Cambria"/>
              </a:rPr>
              <a:t>on</a:t>
            </a:r>
            <a:r>
              <a:rPr sz="2050" kern="0" spc="-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50" kern="0" spc="-25" dirty="0">
                <a:solidFill>
                  <a:sysClr val="windowText" lastClr="000000"/>
                </a:solidFill>
                <a:latin typeface="Cambria"/>
                <a:cs typeface="Cambria"/>
              </a:rPr>
              <a:t>P.</a:t>
            </a:r>
            <a:endParaRPr sz="2050" kern="0">
              <a:solidFill>
                <a:sysClr val="windowText" lastClr="000000"/>
              </a:solidFill>
              <a:latin typeface="Cambria"/>
              <a:cs typeface="Cambria"/>
            </a:endParaRPr>
          </a:p>
          <a:p>
            <a:pPr marL="1147445" lvl="2" indent="-227965">
              <a:spcBef>
                <a:spcPts val="244"/>
              </a:spcBef>
              <a:buFontTx/>
              <a:buChar char="•"/>
              <a:tabLst>
                <a:tab pos="1147445" algn="l"/>
              </a:tabLst>
            </a:pPr>
            <a:r>
              <a:rPr sz="1950" kern="0" spc="-25" dirty="0">
                <a:solidFill>
                  <a:sysClr val="windowText" lastClr="000000"/>
                </a:solidFill>
                <a:latin typeface="Cambria"/>
                <a:cs typeface="Cambria"/>
              </a:rPr>
              <a:t>Shrink</a:t>
            </a:r>
            <a:r>
              <a:rPr sz="1950" kern="0" spc="3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B,</a:t>
            </a:r>
            <a:r>
              <a:rPr sz="1950" kern="0" spc="24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spc="-45" dirty="0">
                <a:solidFill>
                  <a:sysClr val="windowText" lastClr="000000"/>
                </a:solidFill>
                <a:latin typeface="Cambria"/>
                <a:cs typeface="Cambria"/>
              </a:rPr>
              <a:t>and</a:t>
            </a:r>
            <a:r>
              <a:rPr sz="1950" kern="0" spc="-3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spc="-75" dirty="0">
                <a:solidFill>
                  <a:sysClr val="windowText" lastClr="000000"/>
                </a:solidFill>
                <a:latin typeface="Cambria"/>
                <a:cs typeface="Cambria"/>
              </a:rPr>
              <a:t>recurse</a:t>
            </a:r>
            <a:r>
              <a:rPr sz="1950" kern="0" spc="3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on</a:t>
            </a:r>
            <a:r>
              <a:rPr sz="1950" kern="0" spc="-3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G/B</a:t>
            </a:r>
            <a:r>
              <a:rPr sz="1950" kern="0" spc="4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spc="-60" dirty="0">
                <a:solidFill>
                  <a:sysClr val="windowText" lastClr="000000"/>
                </a:solidFill>
                <a:latin typeface="Cambria"/>
                <a:cs typeface="Cambria"/>
              </a:rPr>
              <a:t>and</a:t>
            </a:r>
            <a:r>
              <a:rPr sz="1950" kern="0" spc="-5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50" kern="0" spc="-20" dirty="0">
                <a:solidFill>
                  <a:sysClr val="windowText" lastClr="000000"/>
                </a:solidFill>
                <a:latin typeface="Cambria"/>
                <a:cs typeface="Cambria"/>
              </a:rPr>
              <a:t>M/B.</a:t>
            </a:r>
            <a:endParaRPr sz="1950" kern="0">
              <a:solidFill>
                <a:sysClr val="windowText" lastClr="000000"/>
              </a:solidFill>
              <a:latin typeface="Cambria"/>
              <a:cs typeface="Cambria"/>
            </a:endParaRPr>
          </a:p>
          <a:p>
            <a:pPr marL="1146175" marR="615950" lvl="2" indent="-227329">
              <a:lnSpc>
                <a:spcPts val="2180"/>
              </a:lnSpc>
              <a:spcBef>
                <a:spcPts val="465"/>
              </a:spcBef>
              <a:buFontTx/>
              <a:buChar char="•"/>
              <a:tabLst>
                <a:tab pos="1150620" algn="l"/>
              </a:tabLst>
            </a:pPr>
            <a:r>
              <a:rPr sz="20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If</a:t>
            </a:r>
            <a:r>
              <a:rPr sz="2000" kern="0" spc="-3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G/B</a:t>
            </a:r>
            <a:r>
              <a:rPr sz="2000" kern="0" spc="2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00" kern="0" spc="-70" dirty="0">
                <a:solidFill>
                  <a:sysClr val="windowText" lastClr="000000"/>
                </a:solidFill>
                <a:latin typeface="Cambria"/>
                <a:cs typeface="Cambria"/>
              </a:rPr>
              <a:t>has</a:t>
            </a:r>
            <a:r>
              <a:rPr sz="2000" kern="0" spc="-2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00" kern="0" spc="-20" dirty="0">
                <a:solidFill>
                  <a:sysClr val="windowText" lastClr="000000"/>
                </a:solidFill>
                <a:latin typeface="Cambria"/>
                <a:cs typeface="Cambria"/>
              </a:rPr>
              <a:t>no</a:t>
            </a:r>
            <a:r>
              <a:rPr sz="2000" kern="0" spc="-7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00" kern="0" spc="-20" dirty="0">
                <a:solidFill>
                  <a:sysClr val="windowText" lastClr="000000"/>
                </a:solidFill>
                <a:latin typeface="Cambria"/>
                <a:cs typeface="Cambria"/>
              </a:rPr>
              <a:t>M/B</a:t>
            </a:r>
            <a:r>
              <a:rPr sz="2000" kern="0" spc="1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00" kern="0" spc="-80" dirty="0">
                <a:solidFill>
                  <a:sysClr val="windowText" lastClr="000000"/>
                </a:solidFill>
                <a:latin typeface="Cambria"/>
                <a:cs typeface="Cambria"/>
              </a:rPr>
              <a:t>augmenting</a:t>
            </a:r>
            <a:r>
              <a:rPr sz="2000" kern="0" spc="8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00" kern="0" spc="-50" dirty="0">
                <a:solidFill>
                  <a:sysClr val="windowText" lastClr="000000"/>
                </a:solidFill>
                <a:latin typeface="Cambria"/>
                <a:cs typeface="Cambria"/>
              </a:rPr>
              <a:t>path,</a:t>
            </a:r>
            <a:r>
              <a:rPr sz="2000" kern="0" spc="8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00" kern="0" spc="-125" dirty="0">
                <a:solidFill>
                  <a:sysClr val="windowText" lastClr="000000"/>
                </a:solidFill>
                <a:latin typeface="Cambria"/>
                <a:cs typeface="Cambria"/>
              </a:rPr>
              <a:t>then</a:t>
            </a:r>
            <a:r>
              <a:rPr sz="2000" kern="0" spc="3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00" kern="0" spc="145" dirty="0">
                <a:solidFill>
                  <a:sysClr val="windowText" lastClr="000000"/>
                </a:solidFill>
                <a:latin typeface="Cambria"/>
                <a:cs typeface="Cambria"/>
              </a:rPr>
              <a:t>M</a:t>
            </a:r>
            <a:r>
              <a:rPr sz="2000" kern="0" spc="-4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is</a:t>
            </a:r>
            <a:r>
              <a:rPr sz="2000" kern="0" spc="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000" kern="0" spc="-80" dirty="0">
                <a:solidFill>
                  <a:sysClr val="windowText" lastClr="000000"/>
                </a:solidFill>
                <a:latin typeface="Cambria"/>
                <a:cs typeface="Cambria"/>
              </a:rPr>
              <a:t>maximum 	</a:t>
            </a:r>
            <a:r>
              <a:rPr sz="2000" kern="0" spc="-10" dirty="0">
                <a:solidFill>
                  <a:sysClr val="windowText" lastClr="000000"/>
                </a:solidFill>
                <a:latin typeface="Cambria"/>
                <a:cs typeface="Cambria"/>
              </a:rPr>
              <a:t>matching.</a:t>
            </a:r>
            <a:endParaRPr sz="2000" kern="0">
              <a:solidFill>
                <a:sysClr val="windowText" lastClr="000000"/>
              </a:solidFill>
              <a:latin typeface="Cambria"/>
              <a:cs typeface="Cambria"/>
            </a:endParaRPr>
          </a:p>
          <a:p>
            <a:pPr marL="1151890" lvl="2" indent="-227965">
              <a:lnSpc>
                <a:spcPts val="2265"/>
              </a:lnSpc>
              <a:spcBef>
                <a:spcPts val="235"/>
              </a:spcBef>
              <a:buFontTx/>
              <a:buChar char="•"/>
              <a:tabLst>
                <a:tab pos="1151890" algn="l"/>
              </a:tabLst>
            </a:pP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Otherwise,</a:t>
            </a:r>
            <a:r>
              <a:rPr sz="2000"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expand</a:t>
            </a:r>
            <a:r>
              <a:rPr sz="2000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M/B-augmenting</a:t>
            </a:r>
            <a:r>
              <a:rPr sz="2000" kern="0" spc="-1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path</a:t>
            </a:r>
            <a:r>
              <a:rPr sz="200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to</a:t>
            </a:r>
            <a:r>
              <a:rPr sz="2000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</a:t>
            </a:r>
            <a:r>
              <a:rPr sz="2000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</a:t>
            </a:r>
            <a:r>
              <a:rPr sz="20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augmenting</a:t>
            </a:r>
            <a:endParaRPr sz="20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153160">
              <a:lnSpc>
                <a:spcPts val="2325"/>
              </a:lnSpc>
            </a:pPr>
            <a:r>
              <a:rPr sz="2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path.</a:t>
            </a:r>
            <a:endParaRPr sz="20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7C4B15-F92A-4EB0-9A63-B40EDB0E92E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421593977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033686"/>
          </a:xfrm>
          <a:prstGeom prst="rect">
            <a:avLst/>
          </a:prstGeom>
        </p:spPr>
        <p:txBody>
          <a:bodyPr vert="horz" wrap="square" lIns="0" tIns="353129" rIns="0" bIns="0" rtlCol="0">
            <a:spAutoFit/>
          </a:bodyPr>
          <a:lstStyle/>
          <a:p>
            <a:pPr marL="1581150">
              <a:spcBef>
                <a:spcPts val="95"/>
              </a:spcBef>
            </a:pPr>
            <a:r>
              <a:rPr spc="-10" dirty="0"/>
              <a:t>Edmonds</a:t>
            </a:r>
            <a:r>
              <a:rPr spc="-105" dirty="0"/>
              <a:t> </a:t>
            </a:r>
            <a:r>
              <a:rPr spc="-10" dirty="0"/>
              <a:t>algorithm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71300" y="1955055"/>
            <a:ext cx="7425055" cy="401574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4015" indent="-348615">
              <a:lnSpc>
                <a:spcPts val="3665"/>
              </a:lnSpc>
              <a:spcBef>
                <a:spcPts val="120"/>
              </a:spcBef>
              <a:buFontTx/>
              <a:buChar char="•"/>
              <a:tabLst>
                <a:tab pos="374015" algn="l"/>
              </a:tabLst>
            </a:pP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3150" kern="0" spc="-1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maximum</a:t>
            </a:r>
            <a:r>
              <a:rPr sz="3150" kern="0" spc="1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</a:t>
            </a:r>
            <a:r>
              <a:rPr sz="3150" kern="0" spc="1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can</a:t>
            </a:r>
            <a:r>
              <a:rPr sz="3150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</a:t>
            </a:r>
            <a:r>
              <a:rPr sz="3150" kern="0" spc="-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found</a:t>
            </a:r>
            <a:r>
              <a:rPr sz="3150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endParaRPr sz="31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72745">
              <a:lnSpc>
                <a:spcPts val="3545"/>
              </a:lnSpc>
            </a:pP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O(n</a:t>
            </a:r>
            <a:r>
              <a:rPr sz="3150" kern="0" baseline="264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</a:t>
            </a: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m)</a:t>
            </a:r>
            <a:r>
              <a:rPr sz="3050" kern="0" spc="25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time.</a:t>
            </a:r>
            <a:endParaRPr sz="30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68985" marR="17780" indent="-281305">
              <a:lnSpc>
                <a:spcPct val="91300"/>
              </a:lnSpc>
              <a:spcBef>
                <a:spcPts val="690"/>
              </a:spcBef>
            </a:pPr>
            <a:r>
              <a:rPr sz="2750" kern="0" spc="-1375" dirty="0">
                <a:solidFill>
                  <a:srgbClr val="4B4200"/>
                </a:solidFill>
                <a:latin typeface="Times New Roman"/>
                <a:cs typeface="Times New Roman"/>
              </a:rPr>
              <a:t>—</a:t>
            </a:r>
            <a:r>
              <a:rPr sz="2750" kern="0" spc="110" dirty="0">
                <a:solidFill>
                  <a:srgbClr val="4B42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Start</a:t>
            </a:r>
            <a:r>
              <a:rPr sz="2750" kern="0" spc="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with</a:t>
            </a:r>
            <a:r>
              <a:rPr sz="2750" kern="0" spc="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empty</a:t>
            </a:r>
            <a:r>
              <a:rPr sz="2750" kern="0" spc="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(or</a:t>
            </a:r>
            <a:r>
              <a:rPr sz="2750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any)</a:t>
            </a:r>
            <a:r>
              <a:rPr sz="2750" kern="0" spc="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matching,</a:t>
            </a:r>
            <a:r>
              <a:rPr sz="2750" kern="0" spc="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2750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repeat </a:t>
            </a:r>
            <a:r>
              <a:rPr sz="28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improving</a:t>
            </a:r>
            <a:r>
              <a:rPr sz="2800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it</a:t>
            </a:r>
            <a:r>
              <a:rPr sz="280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with</a:t>
            </a:r>
            <a:r>
              <a:rPr sz="28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80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</a:t>
            </a:r>
            <a:r>
              <a:rPr sz="28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augmenting</a:t>
            </a:r>
            <a:r>
              <a:rPr sz="2800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paths</a:t>
            </a:r>
            <a:r>
              <a:rPr sz="2800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8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until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this</a:t>
            </a:r>
            <a:r>
              <a:rPr sz="275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stops.</a:t>
            </a:r>
            <a:endParaRPr sz="27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67715">
              <a:lnSpc>
                <a:spcPts val="3040"/>
              </a:lnSpc>
              <a:spcBef>
                <a:spcPts val="505"/>
              </a:spcBef>
            </a:pPr>
            <a:r>
              <a:rPr sz="2600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O(n)</a:t>
            </a:r>
            <a:r>
              <a:rPr sz="2600" kern="0" spc="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iterations.</a:t>
            </a:r>
            <a:r>
              <a:rPr sz="2600" kern="0" spc="2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Recursion</a:t>
            </a:r>
            <a:r>
              <a:rPr sz="2600" kern="0" spc="2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depth</a:t>
            </a:r>
            <a:r>
              <a:rPr sz="2600" kern="0" spc="229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600"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O(is);</a:t>
            </a:r>
            <a:r>
              <a:rPr sz="2600" kern="0" spc="2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00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work</a:t>
            </a:r>
            <a:endParaRPr sz="26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80415">
              <a:lnSpc>
                <a:spcPts val="3160"/>
              </a:lnSpc>
            </a:pP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per</a:t>
            </a:r>
            <a:r>
              <a:rPr sz="2700" kern="0" spc="1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recursive</a:t>
            </a:r>
            <a:r>
              <a:rPr sz="2700" kern="0" spc="2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call</a:t>
            </a:r>
            <a:r>
              <a:rPr sz="2700" kern="0" spc="1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O(ni).</a:t>
            </a:r>
            <a:endParaRPr sz="27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74015" indent="-348615">
              <a:lnSpc>
                <a:spcPts val="3604"/>
              </a:lnSpc>
              <a:spcBef>
                <a:spcPts val="425"/>
              </a:spcBef>
              <a:buFontTx/>
              <a:buChar char="•"/>
              <a:tabLst>
                <a:tab pos="374015" algn="l"/>
              </a:tabLst>
            </a:pP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3150" kern="0" spc="-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perfect</a:t>
            </a:r>
            <a:r>
              <a:rPr sz="3150" kern="0" spc="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</a:t>
            </a:r>
            <a:r>
              <a:rPr sz="3150" kern="0" spc="1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3150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315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graph</a:t>
            </a:r>
            <a:r>
              <a:rPr sz="3150"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can</a:t>
            </a:r>
            <a:r>
              <a:rPr sz="3150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</a:t>
            </a:r>
            <a:r>
              <a:rPr sz="315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found</a:t>
            </a:r>
            <a:endParaRPr sz="31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65760">
              <a:lnSpc>
                <a:spcPts val="3665"/>
              </a:lnSpc>
            </a:pPr>
            <a:r>
              <a:rPr sz="32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3200" kern="0" spc="-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0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O(n</a:t>
            </a:r>
            <a:r>
              <a:rPr sz="3300" kern="0" spc="82" baseline="23989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</a:t>
            </a:r>
            <a:r>
              <a:rPr sz="320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rt)</a:t>
            </a:r>
            <a:r>
              <a:rPr sz="3200" kern="0" spc="-1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time,</a:t>
            </a:r>
            <a:r>
              <a:rPr sz="3200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if</a:t>
            </a:r>
            <a:r>
              <a:rPr sz="320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it</a:t>
            </a:r>
            <a:r>
              <a:rPr sz="32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exists.</a:t>
            </a:r>
            <a:endParaRPr sz="32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8F141-E918-4CAF-9666-B1CDFD59D78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83861590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033686"/>
          </a:xfrm>
          <a:prstGeom prst="rect">
            <a:avLst/>
          </a:prstGeom>
        </p:spPr>
        <p:txBody>
          <a:bodyPr vert="horz" wrap="square" lIns="0" tIns="353129" rIns="0" bIns="0" rtlCol="0">
            <a:spAutoFit/>
          </a:bodyPr>
          <a:lstStyle/>
          <a:p>
            <a:pPr marL="2158365">
              <a:spcBef>
                <a:spcPts val="95"/>
              </a:spcBef>
            </a:pPr>
            <a:r>
              <a:rPr spc="-215" dirty="0">
                <a:latin typeface="Cambria"/>
                <a:cs typeface="Cambria"/>
              </a:rPr>
              <a:t>Improvements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58260" y="2012106"/>
            <a:ext cx="6821805" cy="26479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4175" indent="-345440">
              <a:spcBef>
                <a:spcPts val="125"/>
              </a:spcBef>
              <a:buFontTx/>
              <a:buChar char="•"/>
              <a:tabLst>
                <a:tab pos="384175" algn="l"/>
              </a:tabLst>
            </a:pP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Better</a:t>
            </a:r>
            <a:r>
              <a:rPr sz="3050" kern="0" spc="5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analysis</a:t>
            </a:r>
            <a:r>
              <a:rPr sz="3050" kern="0" spc="5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3050" kern="0" spc="3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datastructures</a:t>
            </a:r>
            <a:r>
              <a:rPr sz="3050" kern="0" spc="2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gives</a:t>
            </a:r>
            <a:endParaRPr sz="30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84810">
              <a:spcBef>
                <a:spcPts val="55"/>
              </a:spcBef>
            </a:pPr>
            <a:r>
              <a:rPr sz="3200" kern="0" spc="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O(n')</a:t>
            </a:r>
            <a:r>
              <a:rPr sz="3200" kern="0" spc="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algorithm.</a:t>
            </a:r>
            <a:endParaRPr sz="32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84175" indent="-346075">
              <a:spcBef>
                <a:spcPts val="800"/>
              </a:spcBef>
              <a:buFontTx/>
              <a:buChar char="•"/>
              <a:tabLst>
                <a:tab pos="384175" algn="l"/>
              </a:tabLst>
            </a:pPr>
            <a:r>
              <a:rPr sz="32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Faster</a:t>
            </a:r>
            <a:r>
              <a:rPr sz="32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320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possible:</a:t>
            </a:r>
            <a:r>
              <a:rPr sz="3200" kern="0" spc="1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O(n'</a:t>
            </a:r>
            <a:r>
              <a:rPr sz="320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baseline="27777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</a:t>
            </a:r>
            <a:r>
              <a:rPr sz="3150" kern="0" spc="202" baseline="27777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m)</a:t>
            </a:r>
            <a:r>
              <a:rPr sz="320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time.</a:t>
            </a:r>
            <a:endParaRPr sz="32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77190" marR="522605" indent="-339090">
              <a:lnSpc>
                <a:spcPct val="104000"/>
              </a:lnSpc>
              <a:spcBef>
                <a:spcPts val="685"/>
              </a:spcBef>
              <a:buFontTx/>
              <a:buChar char="•"/>
              <a:tabLst>
                <a:tab pos="377190" algn="l"/>
                <a:tab pos="384175" algn="l"/>
              </a:tabLst>
            </a:pP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Minimum</a:t>
            </a:r>
            <a:r>
              <a:rPr sz="3100" kern="0" spc="2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cost</a:t>
            </a:r>
            <a:r>
              <a:rPr sz="3100" kern="0" spc="1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matchings</a:t>
            </a:r>
            <a:r>
              <a:rPr sz="3100" kern="0" spc="2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with</a:t>
            </a:r>
            <a:r>
              <a:rPr sz="3100" kern="0" spc="1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more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complicated</a:t>
            </a:r>
            <a:r>
              <a:rPr sz="3100" kern="0" spc="3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structural</a:t>
            </a:r>
            <a:r>
              <a:rPr sz="3100" kern="0" spc="3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ideas.</a:t>
            </a:r>
            <a:endParaRPr sz="31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1B1EB5-3624-4C35-8FB4-0A4A007C32A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698700779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39333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058035" marR="5080" indent="-1421765">
              <a:lnSpc>
                <a:spcPts val="5270"/>
              </a:lnSpc>
              <a:spcBef>
                <a:spcPts val="265"/>
              </a:spcBef>
            </a:pPr>
            <a:r>
              <a:rPr sz="4450" dirty="0"/>
              <a:t>Perfect</a:t>
            </a:r>
            <a:r>
              <a:rPr sz="4450" spc="-150" dirty="0"/>
              <a:t> </a:t>
            </a:r>
            <a:r>
              <a:rPr sz="4450" spc="-40" dirty="0"/>
              <a:t>matchings</a:t>
            </a:r>
            <a:r>
              <a:rPr sz="4450" spc="-75" dirty="0"/>
              <a:t> </a:t>
            </a:r>
            <a:r>
              <a:rPr sz="4450" dirty="0"/>
              <a:t>in</a:t>
            </a:r>
            <a:r>
              <a:rPr sz="4450" spc="-210" dirty="0"/>
              <a:t> </a:t>
            </a:r>
            <a:r>
              <a:rPr sz="4450" spc="-10" dirty="0"/>
              <a:t>regular </a:t>
            </a:r>
            <a:r>
              <a:rPr sz="4450" spc="-25" dirty="0"/>
              <a:t>bipartite</a:t>
            </a:r>
            <a:r>
              <a:rPr sz="4450" spc="-180" dirty="0"/>
              <a:t> </a:t>
            </a:r>
            <a:r>
              <a:rPr sz="4450" spc="-10" dirty="0"/>
              <a:t>graphs</a:t>
            </a:r>
            <a:endParaRPr sz="4450"/>
          </a:p>
        </p:txBody>
      </p:sp>
      <p:sp>
        <p:nvSpPr>
          <p:cNvPr id="4" name="object 4"/>
          <p:cNvSpPr txBox="1"/>
          <p:nvPr/>
        </p:nvSpPr>
        <p:spPr>
          <a:xfrm>
            <a:off x="2280779" y="1918263"/>
            <a:ext cx="6607809" cy="3025775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367030" indent="-354330">
              <a:spcBef>
                <a:spcPts val="860"/>
              </a:spcBef>
              <a:buFontTx/>
              <a:buChar char="•"/>
              <a:tabLst>
                <a:tab pos="367030" algn="l"/>
              </a:tabLst>
            </a:pPr>
            <a:r>
              <a:rPr sz="27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Schrijver's</a:t>
            </a:r>
            <a:r>
              <a:rPr sz="2700" kern="0" spc="13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700" kern="0" spc="-55" dirty="0">
                <a:solidFill>
                  <a:sysClr val="windowText" lastClr="000000"/>
                </a:solidFill>
                <a:latin typeface="Cambria"/>
                <a:cs typeface="Cambria"/>
              </a:rPr>
              <a:t>algorithm</a:t>
            </a:r>
            <a:r>
              <a:rPr sz="2700" kern="0" spc="5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to</a:t>
            </a:r>
            <a:r>
              <a:rPr sz="2700" kern="0" spc="-8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find</a:t>
            </a:r>
            <a:r>
              <a:rPr sz="2700" kern="0" spc="-10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700" kern="0" spc="-20" dirty="0">
                <a:solidFill>
                  <a:sysClr val="windowText" lastClr="000000"/>
                </a:solidFill>
                <a:latin typeface="Cambria"/>
                <a:cs typeface="Cambria"/>
              </a:rPr>
              <a:t>one:</a:t>
            </a:r>
            <a:endParaRPr sz="2700" kern="0">
              <a:solidFill>
                <a:sysClr val="windowText" lastClr="000000"/>
              </a:solidFill>
              <a:latin typeface="Cambria"/>
              <a:cs typeface="Cambria"/>
            </a:endParaRPr>
          </a:p>
          <a:p>
            <a:pPr marL="752475">
              <a:spcBef>
                <a:spcPts val="630"/>
              </a:spcBef>
            </a:pPr>
            <a:r>
              <a:rPr sz="23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Each</a:t>
            </a:r>
            <a:r>
              <a:rPr sz="2350" kern="0" spc="-8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350" kern="0" spc="-35" dirty="0">
                <a:solidFill>
                  <a:sysClr val="windowText" lastClr="000000"/>
                </a:solidFill>
                <a:latin typeface="Cambria"/>
                <a:cs typeface="Cambria"/>
              </a:rPr>
              <a:t>edge</a:t>
            </a:r>
            <a:r>
              <a:rPr sz="2350" kern="0" spc="4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350" i="1" kern="0" dirty="0">
                <a:solidFill>
                  <a:sysClr val="windowText" lastClr="000000"/>
                </a:solidFill>
                <a:latin typeface="Cambria"/>
                <a:cs typeface="Cambria"/>
              </a:rPr>
              <a:t>e</a:t>
            </a:r>
            <a:r>
              <a:rPr sz="2350" i="1" kern="0" spc="-3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350" kern="0" spc="-30" dirty="0">
                <a:solidFill>
                  <a:sysClr val="windowText" lastClr="000000"/>
                </a:solidFill>
                <a:latin typeface="Cambria"/>
                <a:cs typeface="Cambria"/>
              </a:rPr>
              <a:t>has</a:t>
            </a:r>
            <a:r>
              <a:rPr sz="2350" kern="0" spc="-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a</a:t>
            </a:r>
            <a:r>
              <a:rPr sz="2350" kern="0" spc="-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350" kern="0" spc="-65" dirty="0">
                <a:solidFill>
                  <a:sysClr val="windowText" lastClr="000000"/>
                </a:solidFill>
                <a:latin typeface="Cambria"/>
                <a:cs typeface="Cambria"/>
              </a:rPr>
              <a:t>weight</a:t>
            </a:r>
            <a:r>
              <a:rPr sz="2350" kern="0" spc="2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350" i="1" kern="0" spc="-10" dirty="0">
                <a:solidFill>
                  <a:sysClr val="windowText" lastClr="000000"/>
                </a:solidFill>
                <a:latin typeface="Cambria"/>
                <a:cs typeface="Cambria"/>
              </a:rPr>
              <a:t>w{e).</a:t>
            </a:r>
            <a:endParaRPr sz="2350" kern="0">
              <a:solidFill>
                <a:sysClr val="windowText" lastClr="000000"/>
              </a:solidFill>
              <a:latin typeface="Cambria"/>
              <a:cs typeface="Cambria"/>
            </a:endParaRPr>
          </a:p>
          <a:p>
            <a:pPr marL="752475" lvl="1" indent="-311150">
              <a:spcBef>
                <a:spcPts val="625"/>
              </a:spcBef>
              <a:buClr>
                <a:srgbClr val="493B00"/>
              </a:buClr>
              <a:buFontTx/>
              <a:buChar char="—"/>
              <a:tabLst>
                <a:tab pos="752475" algn="l"/>
              </a:tabLst>
            </a:pPr>
            <a:r>
              <a:rPr sz="2350" kern="0" spc="-25" dirty="0">
                <a:solidFill>
                  <a:sysClr val="windowText" lastClr="000000"/>
                </a:solidFill>
                <a:latin typeface="Cambria"/>
                <a:cs typeface="Cambria"/>
              </a:rPr>
              <a:t>Initially</a:t>
            </a:r>
            <a:r>
              <a:rPr sz="2350" kern="0" spc="8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all</a:t>
            </a:r>
            <a:r>
              <a:rPr sz="2350" kern="0" spc="-1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350" kern="0" spc="-65" dirty="0">
                <a:solidFill>
                  <a:sysClr val="windowText" lastClr="000000"/>
                </a:solidFill>
                <a:latin typeface="Cambria"/>
                <a:cs typeface="Cambria"/>
              </a:rPr>
              <a:t>weights</a:t>
            </a:r>
            <a:r>
              <a:rPr sz="2350" kern="0" spc="2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350" kern="0" spc="-75" dirty="0">
                <a:solidFill>
                  <a:sysClr val="windowText" lastClr="000000"/>
                </a:solidFill>
                <a:latin typeface="Cambria"/>
                <a:cs typeface="Cambria"/>
              </a:rPr>
              <a:t>are</a:t>
            </a:r>
            <a:r>
              <a:rPr sz="2350" kern="0" spc="5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350" kern="0" spc="-25" dirty="0">
                <a:solidFill>
                  <a:sysClr val="windowText" lastClr="000000"/>
                </a:solidFill>
                <a:latin typeface="Cambria"/>
                <a:cs typeface="Cambria"/>
              </a:rPr>
              <a:t>1.</a:t>
            </a:r>
            <a:endParaRPr sz="2350" kern="0">
              <a:solidFill>
                <a:sysClr val="windowText" lastClr="000000"/>
              </a:solidFill>
              <a:latin typeface="Cambria"/>
              <a:cs typeface="Cambria"/>
            </a:endParaRPr>
          </a:p>
          <a:p>
            <a:pPr marL="750570" marR="5080" lvl="1" indent="-311150">
              <a:lnSpc>
                <a:spcPct val="102200"/>
              </a:lnSpc>
              <a:spcBef>
                <a:spcPts val="595"/>
              </a:spcBef>
              <a:buClr>
                <a:srgbClr val="777000"/>
              </a:buClr>
              <a:buFontTx/>
              <a:buChar char="—"/>
              <a:tabLst>
                <a:tab pos="750570" algn="l"/>
              </a:tabLst>
            </a:pPr>
            <a:r>
              <a:rPr sz="23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Let</a:t>
            </a:r>
            <a:r>
              <a:rPr sz="2350" kern="0" spc="-9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350" kern="0" spc="105" dirty="0">
                <a:solidFill>
                  <a:sysClr val="windowText" lastClr="000000"/>
                </a:solidFill>
                <a:latin typeface="Cambria"/>
                <a:cs typeface="Cambria"/>
              </a:rPr>
              <a:t>Gp</a:t>
            </a:r>
            <a:r>
              <a:rPr sz="2350" kern="0" spc="-13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350" kern="0" spc="-75" dirty="0">
                <a:solidFill>
                  <a:sysClr val="windowText" lastClr="000000"/>
                </a:solidFill>
                <a:latin typeface="Cambria"/>
                <a:cs typeface="Cambria"/>
              </a:rPr>
              <a:t>denote</a:t>
            </a:r>
            <a:r>
              <a:rPr sz="2350" kern="0" spc="6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350" kern="0" spc="-95" dirty="0">
                <a:solidFill>
                  <a:sysClr val="windowText" lastClr="000000"/>
                </a:solidFill>
                <a:latin typeface="Cambria"/>
                <a:cs typeface="Cambria"/>
              </a:rPr>
              <a:t>the</a:t>
            </a:r>
            <a:r>
              <a:rPr sz="2350" kern="0" spc="-3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350" kern="0" spc="-85" dirty="0">
                <a:solidFill>
                  <a:sysClr val="windowText" lastClr="000000"/>
                </a:solidFill>
                <a:latin typeface="Cambria"/>
                <a:cs typeface="Cambria"/>
              </a:rPr>
              <a:t>graph</a:t>
            </a:r>
            <a:r>
              <a:rPr sz="2350" kern="0" spc="-2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350" kern="0" spc="-50" dirty="0">
                <a:solidFill>
                  <a:sysClr val="windowText" lastClr="000000"/>
                </a:solidFill>
                <a:latin typeface="Cambria"/>
                <a:cs typeface="Cambria"/>
              </a:rPr>
              <a:t>formed</a:t>
            </a:r>
            <a:r>
              <a:rPr sz="2350" kern="0" spc="2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by</a:t>
            </a:r>
            <a:r>
              <a:rPr sz="2350" kern="0" spc="10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350" kern="0" spc="-114" dirty="0">
                <a:solidFill>
                  <a:sysClr val="windowText" lastClr="000000"/>
                </a:solidFill>
                <a:latin typeface="Cambria"/>
                <a:cs typeface="Cambria"/>
              </a:rPr>
              <a:t>the</a:t>
            </a:r>
            <a:r>
              <a:rPr sz="2350" kern="0" spc="-1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350" kern="0" spc="-35" dirty="0">
                <a:solidFill>
                  <a:sysClr val="windowText" lastClr="000000"/>
                </a:solidFill>
                <a:latin typeface="Cambria"/>
                <a:cs typeface="Cambria"/>
              </a:rPr>
              <a:t>edges</a:t>
            </a:r>
            <a:r>
              <a:rPr sz="2350" kern="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350" kern="0" spc="-25" dirty="0">
                <a:solidFill>
                  <a:sysClr val="windowText" lastClr="000000"/>
                </a:solidFill>
                <a:latin typeface="Cambria"/>
                <a:cs typeface="Cambria"/>
              </a:rPr>
              <a:t>of </a:t>
            </a:r>
            <a:r>
              <a:rPr sz="2350" kern="0" spc="-30" dirty="0">
                <a:solidFill>
                  <a:sysClr val="windowText" lastClr="000000"/>
                </a:solidFill>
                <a:latin typeface="Cambria"/>
                <a:cs typeface="Cambria"/>
              </a:rPr>
              <a:t>positive</a:t>
            </a:r>
            <a:r>
              <a:rPr sz="2350" kern="0" spc="-1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350" kern="0" spc="-10" dirty="0">
                <a:solidFill>
                  <a:sysClr val="windowText" lastClr="000000"/>
                </a:solidFill>
                <a:latin typeface="Cambria"/>
                <a:cs typeface="Cambria"/>
              </a:rPr>
              <a:t>weight.</a:t>
            </a:r>
            <a:endParaRPr sz="2350" kern="0">
              <a:solidFill>
                <a:sysClr val="windowText" lastClr="000000"/>
              </a:solidFill>
              <a:latin typeface="Cambria"/>
              <a:cs typeface="Cambria"/>
            </a:endParaRPr>
          </a:p>
          <a:p>
            <a:pPr marL="756285" lvl="1" indent="-317500">
              <a:spcBef>
                <a:spcPts val="610"/>
              </a:spcBef>
              <a:buClr>
                <a:srgbClr val="4D4600"/>
              </a:buClr>
              <a:buFontTx/>
              <a:buChar char="—"/>
              <a:tabLst>
                <a:tab pos="756285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While</a:t>
            </a:r>
            <a:r>
              <a:rPr sz="2400" kern="0" spc="-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Gq</a:t>
            </a:r>
            <a:r>
              <a:rPr sz="2400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has</a:t>
            </a:r>
            <a:r>
              <a:rPr sz="24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400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circuit</a:t>
            </a:r>
            <a:endParaRPr sz="24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155065" lvl="2" indent="-220345">
              <a:spcBef>
                <a:spcPts val="475"/>
              </a:spcBef>
              <a:buFontTx/>
              <a:buChar char="•"/>
              <a:tabLst>
                <a:tab pos="1155065" algn="l"/>
              </a:tabLst>
            </a:pP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Take</a:t>
            </a:r>
            <a:r>
              <a:rPr sz="20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such</a:t>
            </a:r>
            <a:r>
              <a:rPr sz="20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000" kern="0" spc="-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circuit</a:t>
            </a:r>
            <a:r>
              <a:rPr sz="20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</a:t>
            </a:r>
            <a:r>
              <a:rPr sz="200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(which</a:t>
            </a:r>
            <a:r>
              <a:rPr sz="2000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must</a:t>
            </a:r>
            <a:r>
              <a:rPr sz="2000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have</a:t>
            </a:r>
            <a:r>
              <a:rPr sz="2000" kern="0" spc="-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even</a:t>
            </a:r>
            <a:r>
              <a:rPr sz="2000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length).</a:t>
            </a:r>
            <a:endParaRPr sz="20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02628" y="4925729"/>
            <a:ext cx="5145405" cy="111760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33679" indent="-220979">
              <a:spcBef>
                <a:spcPts val="520"/>
              </a:spcBef>
              <a:buFontTx/>
              <a:buChar char="•"/>
              <a:tabLst>
                <a:tab pos="233679" algn="l"/>
              </a:tabLst>
            </a:pP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Split</a:t>
            </a:r>
            <a:r>
              <a:rPr sz="200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</a:t>
            </a:r>
            <a:r>
              <a:rPr sz="20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into</a:t>
            </a:r>
            <a:r>
              <a:rPr sz="2000" kern="0" spc="-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two</a:t>
            </a:r>
            <a:r>
              <a:rPr sz="20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matchings</a:t>
            </a:r>
            <a:r>
              <a:rPr sz="2000" kern="0" spc="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r>
              <a:rPr sz="200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2000" kern="0" spc="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N,</a:t>
            </a:r>
            <a:r>
              <a:rPr sz="2000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with</a:t>
            </a:r>
            <a:r>
              <a:rPr sz="200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w(M)</a:t>
            </a:r>
            <a:endParaRPr sz="20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243204" indent="-230504">
              <a:spcBef>
                <a:spcPts val="434"/>
              </a:spcBef>
              <a:buFontTx/>
              <a:buChar char="•"/>
              <a:tabLst>
                <a:tab pos="243204" algn="l"/>
              </a:tabLst>
            </a:pPr>
            <a:r>
              <a:rPr sz="205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Inci'ease</a:t>
            </a:r>
            <a:r>
              <a:rPr sz="20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20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weight</a:t>
            </a:r>
            <a:r>
              <a:rPr sz="205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050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each</a:t>
            </a:r>
            <a:r>
              <a:rPr sz="2050" kern="0" spc="-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</a:t>
            </a:r>
            <a:r>
              <a:rPr sz="2050" kern="0" spc="-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050" kern="0" spc="-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r>
              <a:rPr sz="205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by</a:t>
            </a:r>
            <a:r>
              <a:rPr sz="2050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1.</a:t>
            </a:r>
            <a:endParaRPr sz="20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245110" indent="-232410">
              <a:spcBef>
                <a:spcPts val="420"/>
              </a:spcBef>
              <a:buFontTx/>
              <a:buChar char="•"/>
              <a:tabLst>
                <a:tab pos="245110" algn="l"/>
              </a:tabLst>
            </a:pPr>
            <a:r>
              <a:rPr sz="205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Decrease</a:t>
            </a:r>
            <a:r>
              <a:rPr sz="205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205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weight</a:t>
            </a:r>
            <a:r>
              <a:rPr sz="205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050" kern="0" spc="-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each</a:t>
            </a:r>
            <a:r>
              <a:rPr sz="2050" kern="0" spc="-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</a:t>
            </a:r>
            <a:r>
              <a:rPr sz="2050" kern="0" spc="-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05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</a:t>
            </a:r>
            <a:r>
              <a:rPr sz="2050" kern="0" spc="-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by</a:t>
            </a:r>
            <a:r>
              <a:rPr sz="205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1.</a:t>
            </a:r>
            <a:endParaRPr sz="20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08790" y="4979243"/>
            <a:ext cx="6140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w(N).</a:t>
            </a:r>
            <a:endParaRPr sz="20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7FC77D-5BB1-4B26-A832-BC1760D3FD2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30330449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032254"/>
          </a:xfrm>
          <a:prstGeom prst="rect">
            <a:avLst/>
          </a:prstGeom>
        </p:spPr>
        <p:txBody>
          <a:bodyPr vert="horz" wrap="square" lIns="0" tIns="359331" rIns="0" bIns="0" rtlCol="0">
            <a:spAutoFit/>
          </a:bodyPr>
          <a:lstStyle/>
          <a:p>
            <a:pPr marL="1885950">
              <a:spcBef>
                <a:spcPts val="95"/>
              </a:spcBef>
            </a:pPr>
            <a:r>
              <a:rPr sz="4350" dirty="0"/>
              <a:t>On</a:t>
            </a:r>
            <a:r>
              <a:rPr sz="4350" spc="45" dirty="0"/>
              <a:t> </a:t>
            </a:r>
            <a:r>
              <a:rPr sz="4350" dirty="0"/>
              <a:t>the</a:t>
            </a:r>
            <a:r>
              <a:rPr sz="4350" spc="-20" dirty="0"/>
              <a:t> </a:t>
            </a:r>
            <a:r>
              <a:rPr sz="4350" spc="-10" dirty="0"/>
              <a:t>algorithm</a:t>
            </a:r>
            <a:endParaRPr sz="4350"/>
          </a:p>
        </p:txBody>
      </p:sp>
      <p:sp>
        <p:nvSpPr>
          <p:cNvPr id="4" name="object 4"/>
          <p:cNvSpPr txBox="1"/>
          <p:nvPr/>
        </p:nvSpPr>
        <p:spPr>
          <a:xfrm>
            <a:off x="2283999" y="1886086"/>
            <a:ext cx="7390130" cy="3259454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356870" indent="-344170">
              <a:spcBef>
                <a:spcPts val="1015"/>
              </a:spcBef>
              <a:buFontTx/>
              <a:buChar char="•"/>
              <a:tabLst>
                <a:tab pos="356870" algn="l"/>
              </a:tabLst>
            </a:pP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Let</a:t>
            </a:r>
            <a:r>
              <a:rPr sz="315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each</a:t>
            </a:r>
            <a:r>
              <a:rPr sz="3150" kern="0" spc="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vertex</a:t>
            </a:r>
            <a:r>
              <a:rPr sz="3150" kern="0" spc="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have</a:t>
            </a:r>
            <a:r>
              <a:rPr sz="3150"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degree</a:t>
            </a:r>
            <a:r>
              <a:rPr sz="315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i="1" kern="0" spc="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d.</a:t>
            </a:r>
            <a:endParaRPr sz="31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4965" indent="-342265">
              <a:spcBef>
                <a:spcPts val="915"/>
              </a:spcBef>
              <a:buClr>
                <a:srgbClr val="030303"/>
              </a:buClr>
              <a:buFontTx/>
              <a:buChar char="•"/>
              <a:tabLst>
                <a:tab pos="354965" algn="l"/>
              </a:tabLst>
            </a:pP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Invariant:</a:t>
            </a:r>
            <a:r>
              <a:rPr sz="3100" kern="0" spc="2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3100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sum</a:t>
            </a:r>
            <a:r>
              <a:rPr sz="3100" kern="0" spc="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3100" kern="0" spc="229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3100" kern="0" spc="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weights</a:t>
            </a:r>
            <a:r>
              <a:rPr sz="3100" kern="0" spc="1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3100" kern="0" spc="2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endParaRPr sz="31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3060">
              <a:spcBef>
                <a:spcPts val="95"/>
              </a:spcBef>
            </a:pP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incident</a:t>
            </a:r>
            <a:r>
              <a:rPr sz="3150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edges</a:t>
            </a:r>
            <a:r>
              <a:rPr sz="3150"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3150" kern="0" spc="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3150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vertex</a:t>
            </a:r>
            <a:r>
              <a:rPr sz="3150" kern="0" spc="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315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i="1" kern="0" spc="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d.</a:t>
            </a:r>
            <a:endParaRPr sz="31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61315" marR="5080" indent="-349250">
              <a:lnSpc>
                <a:spcPct val="104200"/>
              </a:lnSpc>
              <a:spcBef>
                <a:spcPts val="685"/>
              </a:spcBef>
              <a:buFontTx/>
              <a:buChar char="•"/>
              <a:tabLst>
                <a:tab pos="361315" algn="l"/>
                <a:tab pos="2961005" algn="l"/>
              </a:tabLst>
            </a:pP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At</a:t>
            </a:r>
            <a:r>
              <a:rPr sz="3100" kern="0" spc="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termination: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no</a:t>
            </a:r>
            <a:r>
              <a:rPr sz="3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circuit</a:t>
            </a:r>
            <a:r>
              <a:rPr sz="310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310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Gq,</a:t>
            </a:r>
            <a:r>
              <a:rPr sz="3100" kern="0" spc="1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3100" kern="0" spc="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by</a:t>
            </a:r>
            <a:r>
              <a:rPr sz="3100" kern="0" spc="1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invariant,</a:t>
            </a:r>
            <a:r>
              <a:rPr sz="3100" kern="0" spc="2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it</a:t>
            </a:r>
            <a:r>
              <a:rPr sz="310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follows</a:t>
            </a:r>
            <a:r>
              <a:rPr sz="3100" kern="0" spc="2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Gp</a:t>
            </a:r>
            <a:r>
              <a:rPr sz="3100" kern="0" spc="1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must</a:t>
            </a:r>
            <a:r>
              <a:rPr sz="3100" kern="0" spc="2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</a:t>
            </a:r>
            <a:r>
              <a:rPr sz="310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3100" kern="0" spc="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perfect </a:t>
            </a:r>
            <a:r>
              <a:rPr sz="3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matching.</a:t>
            </a:r>
            <a:endParaRPr sz="30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399FDA-51A7-4B87-B591-30A91FC9267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68281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08DEE0E-44FD-4381-8A9C-10ABDE27D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678321"/>
              </p:ext>
            </p:extLst>
          </p:nvPr>
        </p:nvGraphicFramePr>
        <p:xfrm>
          <a:off x="2134785" y="507137"/>
          <a:ext cx="7505335" cy="550865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588268">
                  <a:extLst>
                    <a:ext uri="{9D8B030D-6E8A-4147-A177-3AD203B41FA5}">
                      <a16:colId xmlns:a16="http://schemas.microsoft.com/office/drawing/2014/main" val="2434104072"/>
                    </a:ext>
                  </a:extLst>
                </a:gridCol>
                <a:gridCol w="6917067">
                  <a:extLst>
                    <a:ext uri="{9D8B030D-6E8A-4147-A177-3AD203B41FA5}">
                      <a16:colId xmlns:a16="http://schemas.microsoft.com/office/drawing/2014/main" val="198248148"/>
                    </a:ext>
                  </a:extLst>
                </a:gridCol>
              </a:tblGrid>
              <a:tr h="1307670">
                <a:tc>
                  <a:txBody>
                    <a:bodyPr/>
                    <a:lstStyle/>
                    <a:p>
                      <a:pPr marL="145415" marR="143510" algn="ctr">
                        <a:spcBef>
                          <a:spcPts val="102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CLO4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algn="ctr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Design and Optimize Systems Using Pattern Recognition Techniques</a:t>
                      </a:r>
                      <a:endParaRPr lang="en-GB" sz="100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100">
                          <a:effectLst/>
                        </a:rPr>
                        <a:t>Optimization Algorithms: Implement optimization techniques for pattern recognition systems.</a:t>
                      </a:r>
                      <a:endParaRPr lang="en-GB" sz="100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100">
                          <a:effectLst/>
                        </a:rPr>
                        <a:t>System Design: Apply pattern recognition in the design of systems, enhancing efficiency and reliability.</a:t>
                      </a:r>
                      <a:endParaRPr lang="en-GB" sz="100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100">
                          <a:effectLst/>
                        </a:rPr>
                        <a:t>Simulation and Testing: Use simulation tools to test pattern recognition-driven designs and validate their effectiveness.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396484"/>
                  </a:ext>
                </a:extLst>
              </a:tr>
              <a:tr h="1059655">
                <a:tc>
                  <a:txBody>
                    <a:bodyPr/>
                    <a:lstStyle/>
                    <a:p>
                      <a:pPr marL="145415" marR="143510" algn="ctr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CLO5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algn="ctr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Analyze and Interpret Data Using Pattern Recognition Tools</a:t>
                      </a:r>
                      <a:endParaRPr lang="en-GB" sz="100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100">
                          <a:effectLst/>
                        </a:rPr>
                        <a:t>Data Visualization: Create data visualizations to explore and present data insights using libraries like Matplotlib and Seaborn.</a:t>
                      </a:r>
                      <a:endParaRPr lang="en-GB" sz="100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100">
                          <a:effectLst/>
                        </a:rPr>
                        <a:t>Exploratory Data Analysis (EDA): Conduct EDA to uncover patterns, anomalies, and relationships within datasets.</a:t>
                      </a:r>
                      <a:endParaRPr lang="en-GB" sz="100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100">
                          <a:effectLst/>
                        </a:rPr>
                        <a:t>Interpretability: Develop skills to interpret and explain pattern recognition model predictions to stakeholders.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634453"/>
                  </a:ext>
                </a:extLst>
              </a:tr>
              <a:tr h="1491765">
                <a:tc>
                  <a:txBody>
                    <a:bodyPr/>
                    <a:lstStyle/>
                    <a:p>
                      <a:pPr marL="145415" marR="143510"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CLO6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Evaluate and Address the Ethical Implications and Societal Impact of Pattern Recognition</a:t>
                      </a:r>
                      <a:endParaRPr lang="en-GB" sz="100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100">
                          <a:effectLst/>
                        </a:rPr>
                        <a:t>Bias and Fairness: Identify and mitigate bias in pattern recognition models to ensure fairness and equity.</a:t>
                      </a:r>
                      <a:endParaRPr lang="en-GB" sz="100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100">
                          <a:effectLst/>
                        </a:rPr>
                        <a:t>Privacy and Security: Address privacy concerns and ensure the security of pattern recognition systems.</a:t>
                      </a:r>
                      <a:endParaRPr lang="en-GB" sz="100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100">
                          <a:effectLst/>
                        </a:rPr>
                        <a:t>Regulatory Compliance: Understand and comply with regulations and standards governing pattern recognition.</a:t>
                      </a:r>
                      <a:endParaRPr lang="en-GB" sz="100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100">
                          <a:effectLst/>
                        </a:rPr>
                        <a:t>Impact Assessment: Assess the broader societal impacts of pattern recognition technologies, including job displacement and economic implications.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2827975"/>
                  </a:ext>
                </a:extLst>
              </a:tr>
              <a:tr h="1649562">
                <a:tc>
                  <a:txBody>
                    <a:bodyPr/>
                    <a:lstStyle/>
                    <a:p>
                      <a:pPr marL="145415" marR="143510" algn="ctr">
                        <a:spcBef>
                          <a:spcPts val="57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CLO7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Explore Advanced Pattern Recognition Topics and Emerging Trends</a:t>
                      </a:r>
                      <a:endParaRPr lang="en-GB" sz="1000" dirty="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100" dirty="0">
                          <a:effectLst/>
                        </a:rPr>
                        <a:t>Deep Learning: Dive into advanced topics in deep learning for pattern recognition.</a:t>
                      </a:r>
                      <a:endParaRPr lang="en-GB" sz="1000" dirty="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100" dirty="0">
                          <a:effectLst/>
                        </a:rPr>
                        <a:t>Natural Language Processing (NLP): Implement NLP techniques for pattern recognition tasks.</a:t>
                      </a:r>
                      <a:endParaRPr lang="en-GB" sz="1000" dirty="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100" dirty="0">
                          <a:effectLst/>
                        </a:rPr>
                        <a:t>Computer Vision: Apply pattern recognition to computer vision tasks such as image classification and object detection.</a:t>
                      </a:r>
                      <a:endParaRPr lang="en-GB" sz="1000" dirty="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100" dirty="0">
                          <a:effectLst/>
                        </a:rPr>
                        <a:t>Research and Development: Stay updated with the latest pattern recognition research and contribute to the development of innovative solutions.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4005863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37ECD4-2AF8-4B67-9E46-FD7634D61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621781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BC1219-BD00-448B-83ED-257F76D91D3A}"/>
              </a:ext>
            </a:extLst>
          </p:cNvPr>
          <p:cNvSpPr txBox="1"/>
          <p:nvPr/>
        </p:nvSpPr>
        <p:spPr>
          <a:xfrm>
            <a:off x="3150910" y="1456344"/>
            <a:ext cx="6094428" cy="4611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Transportation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Autonomous vehicles using image and sensor recognition.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Traffic pattern analysis for smart cities.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Retail and Marketing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Customer behavior analysis.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Product recommendation systems (e.g., Amazon, Netflix).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Inventory optimization using demand forecasting.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Natural Language Processing (NLP)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Speech-to-text applications.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Language translation systems.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5A03FB-322A-4139-BF92-71B4076DE902}"/>
              </a:ext>
            </a:extLst>
          </p:cNvPr>
          <p:cNvSpPr txBox="1"/>
          <p:nvPr/>
        </p:nvSpPr>
        <p:spPr>
          <a:xfrm>
            <a:off x="1604211" y="71981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Applications of Pattern Recognition</a:t>
            </a:r>
          </a:p>
        </p:txBody>
      </p:sp>
    </p:spTree>
    <p:extLst>
      <p:ext uri="{BB962C8B-B14F-4D97-AF65-F5344CB8AC3E}">
        <p14:creationId xmlns:p14="http://schemas.microsoft.com/office/powerpoint/2010/main" val="3517058591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033686"/>
          </a:xfrm>
          <a:prstGeom prst="rect">
            <a:avLst/>
          </a:prstGeom>
        </p:spPr>
        <p:txBody>
          <a:bodyPr vert="horz" wrap="square" lIns="0" tIns="353129" rIns="0" bIns="0" rtlCol="0">
            <a:spAutoFit/>
          </a:bodyPr>
          <a:lstStyle/>
          <a:p>
            <a:pPr marL="1513205">
              <a:spcBef>
                <a:spcPts val="95"/>
              </a:spcBef>
            </a:pPr>
            <a:r>
              <a:rPr dirty="0"/>
              <a:t>Time</a:t>
            </a:r>
            <a:r>
              <a:rPr spc="-35" dirty="0"/>
              <a:t> </a:t>
            </a:r>
            <a:r>
              <a:rPr dirty="0"/>
              <a:t>to</a:t>
            </a:r>
            <a:r>
              <a:rPr spc="-200" dirty="0"/>
              <a:t> </a:t>
            </a:r>
            <a:r>
              <a:rPr dirty="0"/>
              <a:t>find</a:t>
            </a:r>
            <a:r>
              <a:rPr spc="-145" dirty="0"/>
              <a:t> </a:t>
            </a:r>
            <a:r>
              <a:rPr spc="-10" dirty="0"/>
              <a:t>circuits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717101" y="1505917"/>
            <a:ext cx="7666355" cy="4332148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87985" indent="-343535">
              <a:spcBef>
                <a:spcPts val="535"/>
              </a:spcBef>
              <a:buFontTx/>
              <a:buChar char="•"/>
              <a:tabLst>
                <a:tab pos="387985" algn="l"/>
              </a:tabLst>
            </a:pP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Finding</a:t>
            </a:r>
            <a:r>
              <a:rPr sz="2700" kern="0" spc="2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circuits:</a:t>
            </a:r>
            <a:endParaRPr sz="27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99465" lvl="1" indent="-311150">
              <a:spcBef>
                <a:spcPts val="345"/>
              </a:spcBef>
              <a:buClr>
                <a:srgbClr val="444444"/>
              </a:buClr>
              <a:buFontTx/>
              <a:buChar char="—"/>
              <a:tabLst>
                <a:tab pos="799465" algn="l"/>
              </a:tabLst>
            </a:pP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Keep</a:t>
            </a:r>
            <a:r>
              <a:rPr sz="235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350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path</a:t>
            </a:r>
            <a:r>
              <a:rPr sz="235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P</a:t>
            </a:r>
            <a:r>
              <a:rPr sz="2350" kern="0" spc="-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with</a:t>
            </a:r>
            <a:r>
              <a:rPr sz="2350"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edges</a:t>
            </a:r>
            <a:r>
              <a:rPr sz="235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350" kern="0" spc="20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weight</a:t>
            </a:r>
            <a:r>
              <a:rPr sz="2350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between</a:t>
            </a:r>
            <a:r>
              <a:rPr sz="2350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</a:t>
            </a:r>
            <a:r>
              <a:rPr sz="235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2350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</a:t>
            </a:r>
            <a:r>
              <a:rPr sz="2350" i="1"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i="1" kern="0" spc="-985" dirty="0">
                <a:solidFill>
                  <a:srgbClr val="282828"/>
                </a:solidFill>
                <a:latin typeface="Times New Roman"/>
                <a:cs typeface="Times New Roman"/>
              </a:rPr>
              <a:t>—</a:t>
            </a:r>
            <a:r>
              <a:rPr sz="2350" i="1" kern="0" spc="100" dirty="0">
                <a:solidFill>
                  <a:srgbClr val="282828"/>
                </a:solidFill>
                <a:latin typeface="Times New Roman"/>
                <a:cs typeface="Times New Roman"/>
              </a:rPr>
              <a:t> </a:t>
            </a:r>
            <a:r>
              <a:rPr sz="23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</a:t>
            </a:r>
            <a:endParaRPr sz="235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89305" lvl="1" indent="-311150">
              <a:spcBef>
                <a:spcPts val="340"/>
              </a:spcBef>
              <a:buClr>
                <a:srgbClr val="504B00"/>
              </a:buClr>
              <a:buFontTx/>
              <a:buChar char="—"/>
              <a:tabLst>
                <a:tab pos="789305" algn="l"/>
              </a:tabLst>
            </a:pP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Let</a:t>
            </a:r>
            <a:r>
              <a:rPr sz="2350" kern="0" spc="1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spc="-2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</a:t>
            </a:r>
            <a:r>
              <a:rPr sz="235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</a:t>
            </a:r>
            <a:r>
              <a:rPr sz="23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last</a:t>
            </a:r>
            <a:r>
              <a:rPr sz="2350" kern="0" spc="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vertex</a:t>
            </a:r>
            <a:r>
              <a:rPr sz="235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on</a:t>
            </a:r>
            <a:r>
              <a:rPr sz="235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P.</a:t>
            </a:r>
            <a:endParaRPr sz="235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85495" marR="335280" lvl="1" indent="-281940">
              <a:lnSpc>
                <a:spcPts val="2570"/>
              </a:lnSpc>
              <a:spcBef>
                <a:spcPts val="675"/>
              </a:spcBef>
              <a:buFontTx/>
              <a:buChar char="—"/>
              <a:tabLst>
                <a:tab pos="785495" algn="l"/>
                <a:tab pos="797560" algn="l"/>
                <a:tab pos="2454910" algn="l"/>
                <a:tab pos="6697980" algn="l"/>
              </a:tabLst>
            </a:pPr>
            <a:r>
              <a:rPr sz="2400" i="1" kern="0" dirty="0">
                <a:solidFill>
                  <a:srgbClr val="807200"/>
                </a:solidFill>
                <a:latin typeface="Times New Roman"/>
                <a:cs typeface="Times New Roman"/>
              </a:rPr>
              <a:t>	</a:t>
            </a:r>
            <a:r>
              <a:rPr sz="240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</a:t>
            </a:r>
            <a:r>
              <a:rPr sz="2400" i="1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must</a:t>
            </a:r>
            <a:r>
              <a:rPr sz="240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have</a:t>
            </a:r>
            <a:r>
              <a:rPr sz="240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</a:t>
            </a:r>
            <a:r>
              <a:rPr sz="240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not</a:t>
            </a:r>
            <a:r>
              <a:rPr sz="2400" kern="0" spc="-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on</a:t>
            </a:r>
            <a:r>
              <a:rPr sz="240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</a:t>
            </a:r>
            <a:r>
              <a:rPr sz="2400" kern="0" spc="-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with</a:t>
            </a:r>
            <a:r>
              <a:rPr sz="240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weight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between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l</a:t>
            </a:r>
            <a:r>
              <a:rPr sz="2400" kern="0" spc="2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 </a:t>
            </a:r>
            <a:r>
              <a:rPr sz="240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d-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1,</a:t>
            </a:r>
            <a:r>
              <a:rPr sz="24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say</a:t>
            </a:r>
            <a:r>
              <a:rPr sz="2400" kern="0" spc="25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2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</a:t>
            </a:r>
            <a:r>
              <a:rPr sz="2400" kern="0" spc="-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i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v,x</a:t>
            </a:r>
            <a:r>
              <a:rPr sz="240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</a:t>
            </a:r>
            <a:r>
              <a:rPr sz="2400" i="1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.</a:t>
            </a:r>
            <a:endParaRPr sz="24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88035" lvl="1" indent="-317500">
              <a:spcBef>
                <a:spcPts val="245"/>
              </a:spcBef>
              <a:buClr>
                <a:srgbClr val="524900"/>
              </a:buClr>
              <a:buFontTx/>
              <a:buChar char="—"/>
              <a:tabLst>
                <a:tab pos="788035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If</a:t>
            </a:r>
            <a:r>
              <a:rPr sz="2400" kern="0" spc="-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x</a:t>
            </a:r>
            <a:r>
              <a:rPr sz="2400" kern="0" spc="-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on</a:t>
            </a:r>
            <a:r>
              <a:rPr sz="2400"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P:</a:t>
            </a:r>
            <a:r>
              <a:rPr sz="2400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we</a:t>
            </a:r>
            <a:r>
              <a:rPr sz="24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have a</a:t>
            </a:r>
            <a:r>
              <a:rPr sz="240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circuit.</a:t>
            </a:r>
            <a:endParaRPr sz="24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195070" lvl="2" indent="-234950">
              <a:spcBef>
                <a:spcPts val="265"/>
              </a:spcBef>
              <a:buFontTx/>
              <a:buChar char="•"/>
              <a:tabLst>
                <a:tab pos="1195070" algn="l"/>
              </a:tabLst>
            </a:pP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Apply</a:t>
            </a:r>
            <a:r>
              <a:rPr sz="2000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step</a:t>
            </a:r>
            <a:r>
              <a:rPr sz="200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on</a:t>
            </a:r>
            <a:r>
              <a:rPr sz="2000" kern="0" spc="-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circuit.</a:t>
            </a:r>
            <a:endParaRPr sz="20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192530" lvl="2" indent="-233045">
              <a:spcBef>
                <a:spcPts val="220"/>
              </a:spcBef>
              <a:buFontTx/>
              <a:buChar char="•"/>
              <a:tabLst>
                <a:tab pos="1192530" algn="l"/>
              </a:tabLst>
            </a:pPr>
            <a:r>
              <a:rPr sz="20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Remove</a:t>
            </a:r>
            <a:r>
              <a:rPr sz="205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circuit</a:t>
            </a:r>
            <a:r>
              <a:rPr sz="2050" kern="0" spc="-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from</a:t>
            </a:r>
            <a:r>
              <a:rPr sz="2050" kern="0" spc="-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P,</a:t>
            </a:r>
            <a:r>
              <a:rPr sz="20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205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work</a:t>
            </a:r>
            <a:r>
              <a:rPr sz="205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with</a:t>
            </a:r>
            <a:r>
              <a:rPr sz="205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smaller</a:t>
            </a:r>
            <a:r>
              <a:rPr sz="205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path.</a:t>
            </a:r>
            <a:endParaRPr sz="205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84860" lvl="1" indent="-304800">
              <a:spcBef>
                <a:spcPts val="350"/>
              </a:spcBef>
              <a:buClr>
                <a:srgbClr val="706B00"/>
              </a:buClr>
              <a:buFontTx/>
              <a:buChar char="—"/>
              <a:tabLst>
                <a:tab pos="784860" algn="l"/>
                <a:tab pos="2869565" algn="l"/>
                <a:tab pos="3408679" algn="l"/>
              </a:tabLst>
            </a:pPr>
            <a:r>
              <a:rPr sz="23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Otherwise,</a:t>
            </a:r>
            <a:r>
              <a:rPr sz="2300" kern="0" spc="4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add</a:t>
            </a:r>
            <a:r>
              <a:rPr sz="23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</a:t>
            </a:r>
            <a:r>
              <a:rPr sz="2300" i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v,x</a:t>
            </a:r>
            <a:r>
              <a:rPr sz="230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</a:t>
            </a:r>
            <a:r>
              <a:rPr sz="23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to</a:t>
            </a:r>
            <a:r>
              <a:rPr sz="2300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P,</a:t>
            </a:r>
            <a:r>
              <a:rPr sz="2300"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2300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repedt</a:t>
            </a:r>
            <a:endParaRPr sz="23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81635" marR="1390015" indent="-337820">
              <a:lnSpc>
                <a:spcPts val="3020"/>
              </a:lnSpc>
              <a:spcBef>
                <a:spcPts val="745"/>
              </a:spcBef>
              <a:buFontTx/>
              <a:buChar char="•"/>
              <a:tabLst>
                <a:tab pos="381635" algn="l"/>
                <a:tab pos="389890" algn="l"/>
              </a:tabLst>
            </a:pP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</a:t>
            </a:r>
            <a:r>
              <a:rPr sz="270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O(ICI)</a:t>
            </a:r>
            <a:r>
              <a:rPr sz="2700" kern="0" spc="1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per</a:t>
            </a:r>
            <a:r>
              <a:rPr sz="2700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circuit,</a:t>
            </a:r>
            <a:r>
              <a:rPr sz="2700" kern="0" spc="1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plus</a:t>
            </a:r>
            <a:r>
              <a:rPr sz="2700"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O(n+iti)</a:t>
            </a:r>
            <a:r>
              <a:rPr sz="2700" kern="0" spc="1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additional </a:t>
            </a:r>
            <a:r>
              <a:rPr sz="1350" kern="0" dirty="0">
                <a:solidFill>
                  <a:srgbClr val="4D4B00"/>
                </a:solidFill>
                <a:latin typeface="Times New Roman"/>
                <a:cs typeface="Times New Roman"/>
              </a:rPr>
              <a:t>	</a:t>
            </a:r>
            <a:endParaRPr sz="13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FD03C2-BFFD-49F8-B1DE-408945CF086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63001678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1008" y="4929187"/>
            <a:ext cx="6938366" cy="84832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5142" y="4357687"/>
            <a:ext cx="1089421" cy="38397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0648" y="4500563"/>
            <a:ext cx="214312" cy="12501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81875" y="3768328"/>
            <a:ext cx="616148" cy="321468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284636" y="4923234"/>
            <a:ext cx="0" cy="884555"/>
          </a:xfrm>
          <a:custGeom>
            <a:avLst/>
            <a:gdLst/>
            <a:ahLst/>
            <a:cxnLst/>
            <a:rect l="l" t="t" r="r" b="b"/>
            <a:pathLst>
              <a:path h="884554">
                <a:moveTo>
                  <a:pt x="0" y="884039"/>
                </a:moveTo>
                <a:lnTo>
                  <a:pt x="0" y="0"/>
                </a:lnTo>
              </a:path>
            </a:pathLst>
          </a:custGeom>
          <a:ln w="8929">
            <a:solidFill>
              <a:srgbClr val="7C7C74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214073" y="5021460"/>
            <a:ext cx="0" cy="786130"/>
          </a:xfrm>
          <a:custGeom>
            <a:avLst/>
            <a:gdLst/>
            <a:ahLst/>
            <a:cxnLst/>
            <a:rect l="l" t="t" r="r" b="b"/>
            <a:pathLst>
              <a:path h="786129">
                <a:moveTo>
                  <a:pt x="0" y="785812"/>
                </a:moveTo>
                <a:lnTo>
                  <a:pt x="0" y="0"/>
                </a:lnTo>
              </a:path>
            </a:pathLst>
          </a:custGeom>
          <a:ln w="8929">
            <a:solidFill>
              <a:srgbClr val="7C7C74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80172" y="4927698"/>
            <a:ext cx="6938645" cy="0"/>
          </a:xfrm>
          <a:custGeom>
            <a:avLst/>
            <a:gdLst/>
            <a:ahLst/>
            <a:cxnLst/>
            <a:rect l="l" t="t" r="r" b="b"/>
            <a:pathLst>
              <a:path w="6938645">
                <a:moveTo>
                  <a:pt x="0" y="0"/>
                </a:moveTo>
                <a:lnTo>
                  <a:pt x="6938370" y="0"/>
                </a:lnTo>
              </a:path>
            </a:pathLst>
          </a:custGeom>
          <a:ln w="8929">
            <a:solidFill>
              <a:srgbClr val="7C7C74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80172" y="5802808"/>
            <a:ext cx="6938645" cy="0"/>
          </a:xfrm>
          <a:custGeom>
            <a:avLst/>
            <a:gdLst/>
            <a:ahLst/>
            <a:cxnLst/>
            <a:rect l="l" t="t" r="r" b="b"/>
            <a:pathLst>
              <a:path w="6938645">
                <a:moveTo>
                  <a:pt x="0" y="0"/>
                </a:moveTo>
                <a:lnTo>
                  <a:pt x="6938370" y="0"/>
                </a:lnTo>
              </a:path>
            </a:pathLst>
          </a:custGeom>
          <a:ln w="8929">
            <a:solidFill>
              <a:srgbClr val="7C7C74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92079" y="4924723"/>
            <a:ext cx="6920865" cy="0"/>
          </a:xfrm>
          <a:custGeom>
            <a:avLst/>
            <a:gdLst/>
            <a:ahLst/>
            <a:cxnLst/>
            <a:rect l="l" t="t" r="r" b="b"/>
            <a:pathLst>
              <a:path w="6920865">
                <a:moveTo>
                  <a:pt x="0" y="0"/>
                </a:moveTo>
                <a:lnTo>
                  <a:pt x="6920511" y="0"/>
                </a:lnTo>
              </a:path>
            </a:pathLst>
          </a:custGeom>
          <a:ln w="26789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032254"/>
          </a:xfrm>
          <a:prstGeom prst="rect">
            <a:avLst/>
          </a:prstGeom>
        </p:spPr>
        <p:txBody>
          <a:bodyPr vert="horz" wrap="square" lIns="0" tIns="359331" rIns="0" bIns="0" rtlCol="0">
            <a:spAutoFit/>
          </a:bodyPr>
          <a:lstStyle/>
          <a:p>
            <a:pPr marL="2237105">
              <a:spcBef>
                <a:spcPts val="95"/>
              </a:spcBef>
            </a:pPr>
            <a:r>
              <a:rPr sz="4350" dirty="0"/>
              <a:t>Time</a:t>
            </a:r>
            <a:r>
              <a:rPr sz="4350" spc="-45" dirty="0"/>
              <a:t> </a:t>
            </a:r>
            <a:r>
              <a:rPr sz="4350" spc="-10" dirty="0"/>
              <a:t>analysis</a:t>
            </a:r>
            <a:endParaRPr sz="4350"/>
          </a:p>
        </p:txBody>
      </p:sp>
      <p:sp>
        <p:nvSpPr>
          <p:cNvPr id="13" name="object 13"/>
          <p:cNvSpPr txBox="1"/>
          <p:nvPr/>
        </p:nvSpPr>
        <p:spPr>
          <a:xfrm>
            <a:off x="2233538" y="1906330"/>
            <a:ext cx="8001634" cy="3822065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marL="407670" indent="-343535">
              <a:spcBef>
                <a:spcPts val="1010"/>
              </a:spcBef>
              <a:buFontTx/>
              <a:buChar char="•"/>
              <a:tabLst>
                <a:tab pos="407670" algn="l"/>
              </a:tabLst>
            </a:pPr>
            <a:r>
              <a:rPr sz="300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Look</a:t>
            </a:r>
            <a:r>
              <a:rPr sz="3000" kern="0" spc="1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at</a:t>
            </a:r>
            <a:r>
              <a:rPr sz="3000" kern="0" spc="2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3000" kern="0" spc="1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00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sum</a:t>
            </a:r>
            <a:r>
              <a:rPr sz="3000" kern="0" spc="1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over</a:t>
            </a:r>
            <a:r>
              <a:rPr sz="3000" kern="0" spc="2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all</a:t>
            </a:r>
            <a:r>
              <a:rPr sz="3000" kern="0" spc="1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0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edges</a:t>
            </a:r>
            <a:r>
              <a:rPr sz="3000" kern="0" spc="2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3000" kern="0" spc="409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0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w(e)</a:t>
            </a:r>
            <a:r>
              <a:rPr sz="3150" kern="0" spc="89" baseline="264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</a:t>
            </a:r>
            <a:r>
              <a:rPr sz="300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.</a:t>
            </a:r>
            <a:endParaRPr sz="30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407034" indent="-343535">
              <a:spcBef>
                <a:spcPts val="940"/>
              </a:spcBef>
              <a:buClr>
                <a:srgbClr val="030303"/>
              </a:buClr>
              <a:buFontTx/>
              <a:buChar char="•"/>
              <a:tabLst>
                <a:tab pos="407034" algn="l"/>
              </a:tabLst>
            </a:pP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Each</a:t>
            </a:r>
            <a:r>
              <a:rPr sz="3100" kern="0" spc="1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improving</a:t>
            </a:r>
            <a:r>
              <a:rPr sz="3100" kern="0" spc="3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over</a:t>
            </a:r>
            <a:r>
              <a:rPr sz="3100" kern="0" spc="1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3100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cycle</a:t>
            </a:r>
            <a:r>
              <a:rPr sz="3100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</a:t>
            </a:r>
            <a:r>
              <a:rPr sz="3100" kern="0" spc="1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increases</a:t>
            </a:r>
            <a:endParaRPr sz="31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411480">
              <a:spcBef>
                <a:spcPts val="95"/>
              </a:spcBef>
            </a:pP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this</a:t>
            </a:r>
            <a:r>
              <a:rPr sz="315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sum</a:t>
            </a:r>
            <a:r>
              <a:rPr sz="3150" kern="0" spc="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by</a:t>
            </a:r>
            <a:r>
              <a:rPr sz="3150"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at</a:t>
            </a:r>
            <a:r>
              <a:rPr sz="315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least</a:t>
            </a:r>
            <a:r>
              <a:rPr sz="3150" kern="0" spc="2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-2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ICI.</a:t>
            </a:r>
            <a:endParaRPr sz="31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405765" indent="-342265">
              <a:spcBef>
                <a:spcPts val="890"/>
              </a:spcBef>
              <a:buFontTx/>
              <a:buChar char="•"/>
              <a:tabLst>
                <a:tab pos="405765" algn="l"/>
              </a:tabLst>
            </a:pP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Initially</a:t>
            </a:r>
            <a:r>
              <a:rPr sz="3050" kern="0" spc="3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m,</a:t>
            </a:r>
            <a:r>
              <a:rPr sz="3050" kern="0" spc="2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never</a:t>
            </a:r>
            <a:r>
              <a:rPr sz="3050" kern="0" spc="2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larger</a:t>
            </a:r>
            <a:r>
              <a:rPr sz="3050" kern="0" spc="3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0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than</a:t>
            </a:r>
            <a:endParaRPr sz="30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99415" indent="-335915">
              <a:spcBef>
                <a:spcPts val="930"/>
              </a:spcBef>
              <a:buFontTx/>
              <a:buChar char="•"/>
              <a:tabLst>
                <a:tab pos="399415" algn="l"/>
                <a:tab pos="4223385" algn="l"/>
              </a:tabLst>
            </a:pP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So,</a:t>
            </a:r>
            <a:r>
              <a:rPr sz="3100" kern="0" spc="1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total</a:t>
            </a:r>
            <a:r>
              <a:rPr sz="3100" kern="0" spc="1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time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</a:t>
            </a:r>
            <a:r>
              <a:rPr sz="3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O(dm).</a:t>
            </a:r>
            <a:endParaRPr sz="31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109345" algn="ctr">
              <a:spcBef>
                <a:spcPts val="2005"/>
              </a:spcBef>
            </a:pPr>
            <a:r>
              <a:rPr sz="230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There</a:t>
            </a:r>
            <a:r>
              <a:rPr sz="2300" i="1" kern="0" spc="2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300" i="1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i="1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300" i="1"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nice</a:t>
            </a:r>
            <a:r>
              <a:rPr sz="2300" i="1" kern="0" spc="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application</a:t>
            </a:r>
            <a:r>
              <a:rPr sz="2300" i="1" kern="0" spc="2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i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for</a:t>
            </a:r>
            <a:endParaRPr sz="23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098550" algn="ctr">
              <a:spcBef>
                <a:spcPts val="120"/>
              </a:spcBef>
            </a:pPr>
            <a:r>
              <a:rPr sz="230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finding</a:t>
            </a:r>
            <a:r>
              <a:rPr sz="2300" i="1" kern="0" spc="2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time</a:t>
            </a:r>
            <a:r>
              <a:rPr sz="2300" i="1" kern="0" spc="2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schedules</a:t>
            </a:r>
            <a:r>
              <a:rPr sz="2300" i="1" kern="0" spc="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i="1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/</a:t>
            </a:r>
            <a:r>
              <a:rPr sz="2300" i="1" kern="0" spc="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</a:t>
            </a:r>
            <a:r>
              <a:rPr sz="2300" i="1" kern="0" spc="1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coloring</a:t>
            </a:r>
            <a:r>
              <a:rPr sz="2300" i="1" kern="0" spc="3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bipartite</a:t>
            </a:r>
            <a:r>
              <a:rPr sz="2300" i="1" kern="0" spc="2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graphs</a:t>
            </a:r>
            <a:endParaRPr sz="23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1ECEC45-321C-4C37-A6D6-66F2AA47F44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54404261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8468" y="4741665"/>
            <a:ext cx="1446608" cy="4822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45468" y="3598665"/>
            <a:ext cx="1446608" cy="4822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99233" y="3589733"/>
            <a:ext cx="1687710" cy="50006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20641" y="2321718"/>
            <a:ext cx="446484" cy="54471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79852" y="2321718"/>
            <a:ext cx="705445" cy="54471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93852" y="2937866"/>
            <a:ext cx="473273" cy="16966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22476" y="4152304"/>
            <a:ext cx="392906" cy="1518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649516" y="4152304"/>
            <a:ext cx="2053828" cy="15180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756546" y="5295305"/>
            <a:ext cx="392906" cy="1651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788358" y="4069904"/>
            <a:ext cx="406400" cy="275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700" i="1" kern="0" spc="-25" dirty="0">
                <a:solidFill>
                  <a:srgbClr val="160A00"/>
                </a:solidFill>
                <a:latin typeface="Cambria"/>
                <a:cs typeface="Cambria"/>
              </a:rPr>
              <a:t>eeM</a:t>
            </a:r>
            <a:endParaRPr sz="1700" kern="0">
              <a:solidFill>
                <a:sysClr val="windowText" lastClr="000000"/>
              </a:solidFill>
              <a:latin typeface="Cambria"/>
              <a:cs typeface="Cambri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036762"/>
          </a:xfrm>
          <a:prstGeom prst="rect">
            <a:avLst/>
          </a:prstGeom>
        </p:spPr>
        <p:txBody>
          <a:bodyPr vert="horz" wrap="square" lIns="0" tIns="363795" rIns="0" bIns="0" rtlCol="0">
            <a:spAutoFit/>
          </a:bodyPr>
          <a:lstStyle/>
          <a:p>
            <a:pPr marL="254635">
              <a:spcBef>
                <a:spcPts val="95"/>
              </a:spcBef>
            </a:pPr>
            <a:r>
              <a:rPr sz="4350" dirty="0"/>
              <a:t>Sum</a:t>
            </a:r>
            <a:r>
              <a:rPr sz="4350" spc="5" dirty="0"/>
              <a:t> </a:t>
            </a:r>
            <a:r>
              <a:rPr sz="4350" dirty="0"/>
              <a:t>of</a:t>
            </a:r>
            <a:r>
              <a:rPr sz="4350" spc="180" dirty="0"/>
              <a:t> </a:t>
            </a:r>
            <a:r>
              <a:rPr sz="4350" dirty="0"/>
              <a:t>squares</a:t>
            </a:r>
            <a:r>
              <a:rPr sz="4350" spc="90" dirty="0"/>
              <a:t> </a:t>
            </a:r>
            <a:r>
              <a:rPr sz="4350" dirty="0"/>
              <a:t>increases</a:t>
            </a:r>
            <a:r>
              <a:rPr sz="4350" spc="80" dirty="0"/>
              <a:t> </a:t>
            </a:r>
            <a:r>
              <a:rPr sz="4350" dirty="0"/>
              <a:t>by</a:t>
            </a:r>
            <a:r>
              <a:rPr sz="4350" spc="-85" dirty="0"/>
              <a:t> </a:t>
            </a:r>
            <a:r>
              <a:rPr sz="4350" spc="-375" dirty="0"/>
              <a:t>!C!</a:t>
            </a:r>
            <a:endParaRPr sz="4350"/>
          </a:p>
        </p:txBody>
      </p:sp>
      <p:sp>
        <p:nvSpPr>
          <p:cNvPr id="14" name="object 14"/>
          <p:cNvSpPr txBox="1"/>
          <p:nvPr/>
        </p:nvSpPr>
        <p:spPr>
          <a:xfrm>
            <a:off x="2931111" y="5206702"/>
            <a:ext cx="440055" cy="293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750" i="1" kern="0" spc="55" dirty="0">
                <a:solidFill>
                  <a:srgbClr val="232100"/>
                </a:solidFill>
                <a:latin typeface="Cambria"/>
                <a:cs typeface="Cambria"/>
              </a:rPr>
              <a:t>eeM</a:t>
            </a:r>
            <a:endParaRPr sz="1750" kern="0">
              <a:solidFill>
                <a:sysClr val="windowText" lastClr="000000"/>
              </a:solidFill>
              <a:latin typeface="Cambria"/>
              <a:cs typeface="Cambr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66098" y="2311995"/>
            <a:ext cx="1741170" cy="4724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spcBef>
                <a:spcPts val="130"/>
              </a:spcBef>
            </a:pPr>
            <a:r>
              <a:rPr sz="2900" i="1" kern="0" spc="1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(w‹e)</a:t>
            </a:r>
            <a:r>
              <a:rPr sz="2900" i="1" kern="0" spc="-3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900" i="1" kern="0" spc="1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+</a:t>
            </a:r>
            <a:r>
              <a:rPr sz="2900" i="1" kern="0" spc="-2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900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l)</a:t>
            </a:r>
            <a:r>
              <a:rPr sz="2925" kern="0" spc="157" baseline="48433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</a:t>
            </a:r>
            <a:endParaRPr sz="2925" kern="0" baseline="48433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94444" y="2311995"/>
            <a:ext cx="1721485" cy="4724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spcBef>
                <a:spcPts val="130"/>
              </a:spcBef>
            </a:pPr>
            <a:r>
              <a:rPr sz="2900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(w(e)</a:t>
            </a:r>
            <a:r>
              <a:rPr sz="290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900" kern="0" spc="-9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—</a:t>
            </a:r>
            <a:r>
              <a:rPr sz="29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1)</a:t>
            </a:r>
            <a:r>
              <a:rPr sz="2925" kern="0" spc="-37" baseline="48433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</a:t>
            </a:r>
            <a:endParaRPr sz="2925" kern="0" baseline="48433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07498" y="2848520"/>
            <a:ext cx="464184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900" i="1" kern="0" spc="80" dirty="0">
                <a:solidFill>
                  <a:sysClr val="windowText" lastClr="000000"/>
                </a:solidFill>
                <a:latin typeface="Cambria"/>
                <a:cs typeface="Cambria"/>
              </a:rPr>
              <a:t>ee</a:t>
            </a:r>
            <a:r>
              <a:rPr sz="1900" i="1" kern="0" spc="-18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1900" i="1" kern="0" spc="-50" dirty="0">
                <a:solidFill>
                  <a:sysClr val="windowText" lastClr="000000"/>
                </a:solidFill>
                <a:latin typeface="Cambria"/>
                <a:cs typeface="Cambria"/>
              </a:rPr>
              <a:t>N</a:t>
            </a:r>
            <a:endParaRPr sz="1900" kern="0">
              <a:solidFill>
                <a:sysClr val="windowText" lastClr="000000"/>
              </a:solidFill>
              <a:latin typeface="Cambria"/>
              <a:cs typeface="Cambr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31973" y="3452266"/>
            <a:ext cx="5636895" cy="17453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44500">
              <a:spcBef>
                <a:spcPts val="110"/>
              </a:spcBef>
            </a:pPr>
            <a:r>
              <a:rPr sz="5625" kern="0" spc="-765" baseline="-148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+</a:t>
            </a:r>
            <a:r>
              <a:rPr sz="5625" kern="0" spc="-569" baseline="-148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750" kern="0" spc="459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</a:t>
            </a:r>
            <a:r>
              <a:rPr sz="5625" kern="0" spc="690" baseline="-155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2-</a:t>
            </a:r>
            <a:r>
              <a:rPr sz="5625" kern="0" spc="457" baseline="-155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</a:t>
            </a:r>
            <a:r>
              <a:rPr sz="2250" kern="0" spc="3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</a:t>
            </a:r>
            <a:r>
              <a:rPr sz="3750" kern="0" spc="3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)—</a:t>
            </a:r>
            <a:r>
              <a:rPr sz="375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</a:t>
            </a:r>
            <a:r>
              <a:rPr sz="5625" kern="0" spc="82" baseline="-155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2-</a:t>
            </a:r>
            <a:r>
              <a:rPr sz="5625" kern="0" baseline="-155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</a:t>
            </a:r>
            <a:r>
              <a:rPr sz="22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</a:t>
            </a:r>
            <a:r>
              <a:rPr sz="3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)+</a:t>
            </a:r>
            <a:r>
              <a:rPr sz="3750" kern="0" spc="1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5625" i="1" kern="0" spc="-1312" baseline="-148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r>
              <a:rPr sz="5625" i="1" kern="0" spc="104" baseline="-148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5625" i="1" kern="0" spc="-465" baseline="-148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5625" i="1" kern="0" spc="-427" baseline="-148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5625" i="1" kern="0" spc="-1087" baseline="-148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</a:t>
            </a:r>
            <a:r>
              <a:rPr sz="5625" i="1" kern="0" spc="104" baseline="-148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5625" kern="0" spc="-465" baseline="-1481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I»</a:t>
            </a:r>
            <a:endParaRPr sz="5625" kern="0" baseline="-1481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>
              <a:spcBef>
                <a:spcPts val="819"/>
              </a:spcBef>
            </a:pPr>
            <a:endParaRPr sz="37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364615">
              <a:lnSpc>
                <a:spcPts val="1150"/>
              </a:lnSpc>
            </a:pPr>
            <a:r>
              <a:rPr sz="1500" kern="0" spc="1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</a:t>
            </a:r>
            <a:endParaRPr sz="15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8100">
              <a:lnSpc>
                <a:spcPts val="2530"/>
              </a:lnSpc>
              <a:tabLst>
                <a:tab pos="1528445" algn="l"/>
              </a:tabLst>
            </a:pPr>
            <a:r>
              <a:rPr sz="3975" kern="0" spc="434" baseline="-2096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Z(</a:t>
            </a:r>
            <a:r>
              <a:rPr sz="3975" kern="0" spc="434" baseline="1048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w(e))</a:t>
            </a:r>
            <a:r>
              <a:rPr sz="3975" kern="0" baseline="1048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</a:t>
            </a:r>
            <a:r>
              <a:rPr sz="2650" kern="0" spc="-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-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</a:t>
            </a:r>
            <a:r>
              <a:rPr sz="265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6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</a:t>
            </a:r>
            <a:r>
              <a:rPr sz="2650" kern="0" spc="229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r>
              <a:rPr sz="2650" i="1" kern="0" spc="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</a:t>
            </a:r>
            <a:r>
              <a:rPr sz="2650" i="1" kern="0" spc="2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i="1" kern="0" spc="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</a:t>
            </a:r>
            <a:r>
              <a:rPr sz="2650" i="1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i="1" kern="0" spc="-3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\</a:t>
            </a:r>
            <a:endParaRPr sz="26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EE1E74-F5B8-4B9E-AD9A-1E6D647DE32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9989336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286501" y="2589608"/>
          <a:ext cx="4133848" cy="3248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5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3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6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8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81818"/>
                      </a:solidFill>
                      <a:prstDash val="solid"/>
                    </a:lnL>
                    <a:lnR w="19050">
                      <a:solidFill>
                        <a:srgbClr val="181818"/>
                      </a:solidFill>
                      <a:prstDash val="solid"/>
                    </a:lnR>
                    <a:lnT w="19050">
                      <a:solidFill>
                        <a:srgbClr val="181818"/>
                      </a:solidFill>
                      <a:prstDash val="solid"/>
                    </a:lnT>
                    <a:lnB w="19050">
                      <a:solidFill>
                        <a:srgbClr val="18181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950" spc="170" dirty="0">
                          <a:latin typeface="Times New Roman"/>
                          <a:cs typeface="Times New Roman"/>
                        </a:rPr>
                        <a:t>Jansen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79375" marB="0">
                    <a:lnL w="19050">
                      <a:solidFill>
                        <a:srgbClr val="181818"/>
                      </a:solidFill>
                      <a:prstDash val="solid"/>
                    </a:lnL>
                    <a:lnR w="19050">
                      <a:solidFill>
                        <a:srgbClr val="181818"/>
                      </a:solidFill>
                      <a:prstDash val="solid"/>
                    </a:lnR>
                    <a:lnT w="19050">
                      <a:solidFill>
                        <a:srgbClr val="181818"/>
                      </a:solidFill>
                      <a:prstDash val="solid"/>
                    </a:lnT>
                    <a:lnB w="19050">
                      <a:solidFill>
                        <a:srgbClr val="18181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950" spc="-10" dirty="0">
                          <a:latin typeface="Times New Roman"/>
                          <a:cs typeface="Times New Roman"/>
                        </a:rPr>
                        <a:t>Petersen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181818"/>
                      </a:solidFill>
                      <a:prstDash val="solid"/>
                    </a:lnL>
                    <a:lnR w="19050">
                      <a:solidFill>
                        <a:srgbClr val="181818"/>
                      </a:solidFill>
                      <a:prstDash val="solid"/>
                    </a:lnR>
                    <a:lnT w="19050">
                      <a:solidFill>
                        <a:srgbClr val="181818"/>
                      </a:solidFill>
                      <a:prstDash val="solid"/>
                    </a:lnT>
                    <a:lnB w="19050">
                      <a:solidFill>
                        <a:srgbClr val="18181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950" spc="-10" dirty="0">
                          <a:latin typeface="Times New Roman"/>
                          <a:cs typeface="Times New Roman"/>
                        </a:rPr>
                        <a:t>Klaassen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181818"/>
                      </a:solidFill>
                      <a:prstDash val="solid"/>
                    </a:lnL>
                    <a:lnR w="19050">
                      <a:solidFill>
                        <a:srgbClr val="181818"/>
                      </a:solidFill>
                      <a:prstDash val="solid"/>
                    </a:lnR>
                    <a:lnT w="19050">
                      <a:solidFill>
                        <a:srgbClr val="181818"/>
                      </a:solidFill>
                      <a:prstDash val="solid"/>
                    </a:lnT>
                    <a:lnB w="19050">
                      <a:solidFill>
                        <a:srgbClr val="18181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275">
                <a:tc>
                  <a:txBody>
                    <a:bodyPr/>
                    <a:lstStyle/>
                    <a:p>
                      <a:pPr marL="156845">
                        <a:lnSpc>
                          <a:spcPts val="3290"/>
                        </a:lnSpc>
                      </a:pPr>
                      <a:r>
                        <a:rPr sz="2850" spc="-25" dirty="0">
                          <a:latin typeface="Times New Roman"/>
                          <a:cs typeface="Times New Roman"/>
                        </a:rPr>
                        <a:t>ib</a:t>
                      </a:r>
                      <a:endParaRPr sz="28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81818"/>
                      </a:solidFill>
                      <a:prstDash val="solid"/>
                    </a:lnL>
                    <a:lnR w="19050">
                      <a:solidFill>
                        <a:srgbClr val="181818"/>
                      </a:solidFill>
                      <a:prstDash val="solid"/>
                    </a:lnR>
                    <a:lnT w="19050">
                      <a:solidFill>
                        <a:srgbClr val="181818"/>
                      </a:solidFill>
                      <a:prstDash val="solid"/>
                    </a:lnT>
                    <a:lnB w="19050">
                      <a:solidFill>
                        <a:srgbClr val="18181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3290"/>
                        </a:lnSpc>
                      </a:pPr>
                      <a:r>
                        <a:rPr sz="2850" spc="-50" dirty="0">
                          <a:latin typeface="Times New Roman"/>
                          <a:cs typeface="Times New Roman"/>
                        </a:rPr>
                        <a:t>X</a:t>
                      </a:r>
                      <a:endParaRPr sz="28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81818"/>
                      </a:solidFill>
                      <a:prstDash val="solid"/>
                    </a:lnL>
                    <a:lnR w="19050">
                      <a:solidFill>
                        <a:srgbClr val="181818"/>
                      </a:solidFill>
                      <a:prstDash val="solid"/>
                    </a:lnR>
                    <a:lnT w="19050">
                      <a:solidFill>
                        <a:srgbClr val="181818"/>
                      </a:solidFill>
                      <a:prstDash val="solid"/>
                    </a:lnT>
                    <a:lnB w="19050">
                      <a:solidFill>
                        <a:srgbClr val="18181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81818"/>
                      </a:solidFill>
                      <a:prstDash val="solid"/>
                    </a:lnL>
                    <a:lnR w="19050">
                      <a:solidFill>
                        <a:srgbClr val="181818"/>
                      </a:solidFill>
                      <a:prstDash val="solid"/>
                    </a:lnR>
                    <a:lnT w="19050">
                      <a:solidFill>
                        <a:srgbClr val="181818"/>
                      </a:solidFill>
                      <a:prstDash val="solid"/>
                    </a:lnT>
                    <a:lnB w="19050">
                      <a:solidFill>
                        <a:srgbClr val="18181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81818"/>
                      </a:solidFill>
                      <a:prstDash val="solid"/>
                    </a:lnL>
                    <a:lnR w="19050">
                      <a:solidFill>
                        <a:srgbClr val="181818"/>
                      </a:solidFill>
                      <a:prstDash val="solid"/>
                    </a:lnR>
                    <a:lnT w="19050">
                      <a:solidFill>
                        <a:srgbClr val="181818"/>
                      </a:solidFill>
                      <a:prstDash val="solid"/>
                    </a:lnT>
                    <a:lnB w="19050">
                      <a:solidFill>
                        <a:srgbClr val="18181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560"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</a:pPr>
                      <a:r>
                        <a:rPr sz="2750" spc="-25" dirty="0">
                          <a:latin typeface="Times New Roman"/>
                          <a:cs typeface="Times New Roman"/>
                        </a:rPr>
                        <a:t>2a</a:t>
                      </a:r>
                      <a:endParaRPr sz="27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81818"/>
                      </a:solidFill>
                      <a:prstDash val="solid"/>
                    </a:lnL>
                    <a:lnR w="19050">
                      <a:solidFill>
                        <a:srgbClr val="181818"/>
                      </a:solidFill>
                      <a:prstDash val="solid"/>
                    </a:lnR>
                    <a:lnT w="19050">
                      <a:solidFill>
                        <a:srgbClr val="181818"/>
                      </a:solidFill>
                      <a:prstDash val="solid"/>
                    </a:lnT>
                    <a:lnB w="19050">
                      <a:solidFill>
                        <a:srgbClr val="18181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81818"/>
                      </a:solidFill>
                      <a:prstDash val="solid"/>
                    </a:lnL>
                    <a:lnR w="19050">
                      <a:solidFill>
                        <a:srgbClr val="181818"/>
                      </a:solidFill>
                      <a:prstDash val="solid"/>
                    </a:lnR>
                    <a:lnT w="19050">
                      <a:solidFill>
                        <a:srgbClr val="181818"/>
                      </a:solidFill>
                      <a:prstDash val="solid"/>
                    </a:lnT>
                    <a:lnB w="19050">
                      <a:solidFill>
                        <a:srgbClr val="18181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81818"/>
                      </a:solidFill>
                      <a:prstDash val="solid"/>
                    </a:lnL>
                    <a:lnR w="19050">
                      <a:solidFill>
                        <a:srgbClr val="181818"/>
                      </a:solidFill>
                      <a:prstDash val="solid"/>
                    </a:lnR>
                    <a:lnT w="19050">
                      <a:solidFill>
                        <a:srgbClr val="181818"/>
                      </a:solidFill>
                      <a:prstDash val="solid"/>
                    </a:lnT>
                    <a:lnB w="19050">
                      <a:solidFill>
                        <a:srgbClr val="18181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2600" spc="-50" dirty="0">
                          <a:latin typeface="Times New Roman"/>
                          <a:cs typeface="Times New Roman"/>
                        </a:rPr>
                        <a:t>X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9050">
                      <a:solidFill>
                        <a:srgbClr val="181818"/>
                      </a:solidFill>
                      <a:prstDash val="solid"/>
                    </a:lnL>
                    <a:lnR w="19050">
                      <a:solidFill>
                        <a:srgbClr val="181818"/>
                      </a:solidFill>
                      <a:prstDash val="solid"/>
                    </a:lnR>
                    <a:lnT w="19050">
                      <a:solidFill>
                        <a:srgbClr val="181818"/>
                      </a:solidFill>
                      <a:prstDash val="solid"/>
                    </a:lnT>
                    <a:lnB w="19050">
                      <a:solidFill>
                        <a:srgbClr val="18181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8990">
                <a:tc>
                  <a:txBody>
                    <a:bodyPr/>
                    <a:lstStyle/>
                    <a:p>
                      <a:pPr marL="12509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550" spc="50" dirty="0">
                          <a:latin typeface="Times New Roman"/>
                          <a:cs typeface="Times New Roman"/>
                        </a:rPr>
                        <a:t>2b</a:t>
                      </a:r>
                      <a:endParaRPr sz="255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9050">
                      <a:solidFill>
                        <a:srgbClr val="181818"/>
                      </a:solidFill>
                      <a:prstDash val="solid"/>
                    </a:lnL>
                    <a:lnR w="19050">
                      <a:solidFill>
                        <a:srgbClr val="181818"/>
                      </a:solidFill>
                      <a:prstDash val="solid"/>
                    </a:lnR>
                    <a:lnT w="19050">
                      <a:solidFill>
                        <a:srgbClr val="181818"/>
                      </a:solidFill>
                      <a:prstDash val="solid"/>
                    </a:lnT>
                    <a:lnB w="19050">
                      <a:solidFill>
                        <a:srgbClr val="18181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81818"/>
                      </a:solidFill>
                      <a:prstDash val="solid"/>
                    </a:lnL>
                    <a:lnR w="19050">
                      <a:solidFill>
                        <a:srgbClr val="181818"/>
                      </a:solidFill>
                      <a:prstDash val="solid"/>
                    </a:lnR>
                    <a:lnT w="19050">
                      <a:solidFill>
                        <a:srgbClr val="181818"/>
                      </a:solidFill>
                      <a:prstDash val="solid"/>
                    </a:lnT>
                    <a:lnB w="19050">
                      <a:solidFill>
                        <a:srgbClr val="18181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2750" spc="-50" dirty="0">
                          <a:latin typeface="Times New Roman"/>
                          <a:cs typeface="Times New Roman"/>
                        </a:rPr>
                        <a:t>X</a:t>
                      </a:r>
                      <a:endParaRPr sz="275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181818"/>
                      </a:solidFill>
                      <a:prstDash val="solid"/>
                    </a:lnL>
                    <a:lnR w="19050">
                      <a:solidFill>
                        <a:srgbClr val="181818"/>
                      </a:solidFill>
                      <a:prstDash val="solid"/>
                    </a:lnR>
                    <a:lnT w="19050">
                      <a:solidFill>
                        <a:srgbClr val="181818"/>
                      </a:solidFill>
                      <a:prstDash val="solid"/>
                    </a:lnT>
                    <a:lnB w="19050">
                      <a:solidFill>
                        <a:srgbClr val="18181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81818"/>
                      </a:solidFill>
                      <a:prstDash val="solid"/>
                    </a:lnL>
                    <a:lnR w="19050">
                      <a:solidFill>
                        <a:srgbClr val="181818"/>
                      </a:solidFill>
                      <a:prstDash val="solid"/>
                    </a:lnR>
                    <a:lnT w="19050">
                      <a:solidFill>
                        <a:srgbClr val="181818"/>
                      </a:solidFill>
                      <a:prstDash val="solid"/>
                    </a:lnT>
                    <a:lnB w="19050">
                      <a:solidFill>
                        <a:srgbClr val="18181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54869" y="472232"/>
            <a:ext cx="10111740" cy="713657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708275" marR="5080" indent="-2172335">
              <a:lnSpc>
                <a:spcPts val="5270"/>
              </a:lnSpc>
              <a:spcBef>
                <a:spcPts val="265"/>
              </a:spcBef>
            </a:pPr>
            <a:r>
              <a:rPr sz="4450" dirty="0"/>
              <a:t>Edge</a:t>
            </a:r>
            <a:r>
              <a:rPr sz="4450" spc="-220" dirty="0"/>
              <a:t> </a:t>
            </a:r>
            <a:r>
              <a:rPr sz="4450" spc="-20" dirty="0"/>
              <a:t>coloring</a:t>
            </a:r>
            <a:r>
              <a:rPr sz="4450" spc="-30" dirty="0"/>
              <a:t> </a:t>
            </a:r>
            <a:r>
              <a:rPr sz="4450" dirty="0"/>
              <a:t>and</a:t>
            </a:r>
            <a:r>
              <a:rPr sz="4450" spc="-190" dirty="0"/>
              <a:t> </a:t>
            </a:r>
            <a:r>
              <a:rPr sz="4450" spc="-50" dirty="0"/>
              <a:t>classroom </a:t>
            </a:r>
            <a:r>
              <a:rPr sz="4450" spc="-10" dirty="0"/>
              <a:t>schedules</a:t>
            </a:r>
            <a:endParaRPr sz="4450"/>
          </a:p>
        </p:txBody>
      </p:sp>
      <p:sp>
        <p:nvSpPr>
          <p:cNvPr id="5" name="object 5"/>
          <p:cNvSpPr txBox="1"/>
          <p:nvPr/>
        </p:nvSpPr>
        <p:spPr>
          <a:xfrm>
            <a:off x="2286712" y="1896266"/>
            <a:ext cx="3612515" cy="441642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351155" indent="-338455">
              <a:spcBef>
                <a:spcPts val="635"/>
              </a:spcBef>
              <a:buFontTx/>
              <a:buChar char="•"/>
              <a:tabLst>
                <a:tab pos="351155" algn="l"/>
              </a:tabLst>
            </a:pPr>
            <a:r>
              <a:rPr sz="27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Teachers</a:t>
            </a:r>
            <a:endParaRPr sz="27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49885" indent="-336550">
              <a:spcBef>
                <a:spcPts val="525"/>
              </a:spcBef>
              <a:buFontTx/>
              <a:buChar char="•"/>
              <a:tabLst>
                <a:tab pos="349885" algn="l"/>
              </a:tabLst>
            </a:pPr>
            <a:r>
              <a:rPr sz="26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Class</a:t>
            </a:r>
            <a:endParaRPr sz="26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45440" marR="169545" indent="-332740">
              <a:lnSpc>
                <a:spcPts val="3020"/>
              </a:lnSpc>
              <a:spcBef>
                <a:spcPts val="710"/>
              </a:spcBef>
              <a:buFontTx/>
              <a:buChar char="•"/>
              <a:tabLst>
                <a:tab pos="345440" algn="l"/>
                <a:tab pos="349885" algn="l"/>
              </a:tabLst>
            </a:pP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</a:t>
            </a:r>
            <a:r>
              <a:rPr sz="265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Some</a:t>
            </a:r>
            <a:r>
              <a:rPr sz="2650" kern="0" spc="2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teachers</a:t>
            </a:r>
            <a:r>
              <a:rPr sz="2650" kern="0" spc="3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should </a:t>
            </a:r>
            <a:r>
              <a:rPr sz="2750" kern="0" spc="-70" dirty="0">
                <a:solidFill>
                  <a:sysClr val="windowText" lastClr="000000"/>
                </a:solidFill>
                <a:latin typeface="Cambria"/>
                <a:cs typeface="Cambria"/>
              </a:rPr>
              <a:t>teach</a:t>
            </a:r>
            <a:r>
              <a:rPr sz="2750" kern="0" spc="-4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some</a:t>
            </a:r>
            <a:r>
              <a:rPr sz="2850" kern="0" spc="-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8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classes </a:t>
            </a:r>
            <a:r>
              <a:rPr sz="2600" kern="0" spc="-20" dirty="0">
                <a:solidFill>
                  <a:sysClr val="windowText" lastClr="000000"/>
                </a:solidFill>
                <a:latin typeface="Cambria"/>
                <a:cs typeface="Cambria"/>
              </a:rPr>
              <a:t>but:</a:t>
            </a:r>
            <a:endParaRPr sz="2600" kern="0">
              <a:solidFill>
                <a:sysClr val="windowText" lastClr="000000"/>
              </a:solidFill>
              <a:latin typeface="Cambria"/>
              <a:cs typeface="Cambria"/>
            </a:endParaRPr>
          </a:p>
          <a:p>
            <a:pPr marL="753745" marR="231775" lvl="1" indent="-309880">
              <a:lnSpc>
                <a:spcPts val="2570"/>
              </a:lnSpc>
              <a:spcBef>
                <a:spcPts val="615"/>
              </a:spcBef>
              <a:buClr>
                <a:srgbClr val="756E00"/>
              </a:buClr>
              <a:buFontTx/>
              <a:buChar char="—"/>
              <a:tabLst>
                <a:tab pos="753745" algn="l"/>
                <a:tab pos="767715" algn="l"/>
              </a:tabLst>
            </a:pPr>
            <a:r>
              <a:rPr sz="24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</a:t>
            </a:r>
            <a:r>
              <a:rPr sz="2450" kern="0" spc="-1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teacher</a:t>
            </a:r>
            <a:r>
              <a:rPr sz="245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more</a:t>
            </a:r>
            <a:r>
              <a:rPr sz="2450" kern="0" spc="-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than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one</a:t>
            </a:r>
            <a:r>
              <a:rPr sz="2450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class</a:t>
            </a:r>
            <a:r>
              <a:rPr sz="24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at</a:t>
            </a:r>
            <a:r>
              <a:rPr sz="245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450" kern="0" spc="-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time</a:t>
            </a:r>
            <a:endParaRPr sz="24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67715" lvl="1" indent="-323850">
              <a:lnSpc>
                <a:spcPts val="2880"/>
              </a:lnSpc>
              <a:spcBef>
                <a:spcPts val="100"/>
              </a:spcBef>
              <a:buClr>
                <a:srgbClr val="4F4400"/>
              </a:buClr>
              <a:buFontTx/>
              <a:buChar char="—"/>
              <a:tabLst>
                <a:tab pos="767715" algn="l"/>
              </a:tabLst>
            </a:pPr>
            <a:r>
              <a:rPr sz="245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</a:t>
            </a:r>
            <a:r>
              <a:rPr sz="2450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class</a:t>
            </a:r>
            <a:r>
              <a:rPr sz="2450" kern="0" spc="-1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more</a:t>
            </a:r>
            <a:r>
              <a:rPr sz="24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than</a:t>
            </a:r>
            <a:r>
              <a:rPr sz="245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55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one</a:t>
            </a:r>
            <a:endParaRPr sz="25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55015">
              <a:lnSpc>
                <a:spcPts val="2760"/>
              </a:lnSpc>
            </a:pPr>
            <a:r>
              <a:rPr sz="24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lesson</a:t>
            </a:r>
            <a:r>
              <a:rPr sz="245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at</a:t>
            </a:r>
            <a:r>
              <a:rPr sz="245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2450" kern="0" spc="-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time</a:t>
            </a:r>
            <a:endParaRPr sz="24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58825" marR="760730" lvl="1" indent="-323850">
              <a:lnSpc>
                <a:spcPts val="2600"/>
              </a:lnSpc>
              <a:spcBef>
                <a:spcPts val="590"/>
              </a:spcBef>
              <a:buClr>
                <a:srgbClr val="4B4600"/>
              </a:buClr>
              <a:buFontTx/>
              <a:buChar char="—"/>
              <a:tabLst>
                <a:tab pos="762000" algn="l"/>
              </a:tabLst>
            </a:pPr>
            <a:r>
              <a:rPr sz="24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How</a:t>
            </a:r>
            <a:r>
              <a:rPr sz="24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many</a:t>
            </a:r>
            <a:r>
              <a:rPr sz="24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hours 	</a:t>
            </a:r>
            <a:r>
              <a:rPr sz="24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needed???</a:t>
            </a:r>
            <a:endParaRPr sz="24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393305-87BE-4590-A4D6-6A87A2E7375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26033628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3579" y="1500188"/>
            <a:ext cx="4161233" cy="3277195"/>
          </a:xfrm>
          <a:prstGeom prst="rect">
            <a:avLst/>
          </a:prstGeom>
        </p:spPr>
      </p:pic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949117" y="1559373"/>
          <a:ext cx="3905249" cy="2848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5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3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7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65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2000" spc="145" dirty="0">
                          <a:latin typeface="Times New Roman"/>
                          <a:cs typeface="Times New Roman"/>
                        </a:rPr>
                        <a:t>Jansen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8260" marB="0"/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2185"/>
                        </a:lnSpc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Petersen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ts val="2185"/>
                        </a:lnSpc>
                      </a:pPr>
                      <a:r>
                        <a:rPr sz="2000" spc="-145" dirty="0">
                          <a:latin typeface="Times New Roman"/>
                          <a:cs typeface="Times New Roman"/>
                        </a:rPr>
                        <a:t>Klaassen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915"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  <a:spcBef>
                          <a:spcPts val="1645"/>
                        </a:spcBef>
                      </a:pPr>
                      <a:r>
                        <a:rPr sz="2750" spc="-27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2750" spc="-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750" spc="-50" dirty="0">
                          <a:latin typeface="Times New Roman"/>
                          <a:cs typeface="Times New Roman"/>
                        </a:rPr>
                        <a:t>b</a:t>
                      </a:r>
                      <a:endParaRPr sz="2750">
                        <a:latin typeface="Times New Roman"/>
                        <a:cs typeface="Times New Roman"/>
                      </a:endParaRPr>
                    </a:p>
                  </a:txBody>
                  <a:tcPr marL="0" marR="0" marT="2089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1660"/>
                        </a:spcBef>
                      </a:pPr>
                      <a:r>
                        <a:rPr sz="2700" dirty="0">
                          <a:latin typeface="Times New Roman"/>
                          <a:cs typeface="Times New Roman"/>
                        </a:rPr>
                        <a:t>1-</a:t>
                      </a:r>
                      <a:r>
                        <a:rPr sz="2700" spc="-50" dirty="0">
                          <a:latin typeface="Times New Roman"/>
                          <a:cs typeface="Times New Roman"/>
                        </a:rPr>
                        <a:t>2</a:t>
                      </a: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210820" marB="0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1660"/>
                        </a:spcBef>
                      </a:pPr>
                      <a:r>
                        <a:rPr sz="2700" dirty="0">
                          <a:latin typeface="Times New Roman"/>
                          <a:cs typeface="Times New Roman"/>
                        </a:rPr>
                        <a:t>2-</a:t>
                      </a:r>
                      <a:r>
                        <a:rPr sz="2700" spc="-50" dirty="0">
                          <a:latin typeface="Times New Roman"/>
                          <a:cs typeface="Times New Roman"/>
                        </a:rPr>
                        <a:t>3</a:t>
                      </a: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21082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46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2700" spc="-25" dirty="0">
                          <a:latin typeface="Times New Roman"/>
                          <a:cs typeface="Times New Roman"/>
                        </a:rPr>
                        <a:t>2a</a:t>
                      </a: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175260" marB="0"/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2700" dirty="0">
                          <a:latin typeface="Times New Roman"/>
                          <a:cs typeface="Times New Roman"/>
                        </a:rPr>
                        <a:t>1-</a:t>
                      </a:r>
                      <a:r>
                        <a:rPr sz="2700" spc="-50" dirty="0">
                          <a:latin typeface="Times New Roman"/>
                          <a:cs typeface="Times New Roman"/>
                        </a:rPr>
                        <a:t>2</a:t>
                      </a: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175260" marB="0"/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2700" spc="-730" dirty="0">
                          <a:latin typeface="Times New Roman"/>
                          <a:cs typeface="Times New Roman"/>
                        </a:rPr>
                        <a:t>2—</a:t>
                      </a:r>
                      <a:r>
                        <a:rPr sz="2700" spc="-540" dirty="0">
                          <a:latin typeface="Times New Roman"/>
                          <a:cs typeface="Times New Roman"/>
                        </a:rPr>
                        <a:t>3</a:t>
                      </a: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1752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520">
                <a:tc>
                  <a:txBody>
                    <a:bodyPr/>
                    <a:lstStyle/>
                    <a:p>
                      <a:pPr marL="31750">
                        <a:lnSpc>
                          <a:spcPts val="3315"/>
                        </a:lnSpc>
                        <a:spcBef>
                          <a:spcPts val="1345"/>
                        </a:spcBef>
                      </a:pPr>
                      <a:r>
                        <a:rPr sz="2800" spc="-25" dirty="0">
                          <a:latin typeface="Times New Roman"/>
                          <a:cs typeface="Times New Roman"/>
                        </a:rPr>
                        <a:t>2b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70815" marB="0"/>
                </a:tc>
                <a:tc>
                  <a:txBody>
                    <a:bodyPr/>
                    <a:lstStyle/>
                    <a:p>
                      <a:pPr marL="343535">
                        <a:lnSpc>
                          <a:spcPts val="3315"/>
                        </a:lnSpc>
                        <a:spcBef>
                          <a:spcPts val="1345"/>
                        </a:spcBef>
                      </a:pPr>
                      <a:r>
                        <a:rPr sz="2800" spc="-45" dirty="0">
                          <a:latin typeface="Times New Roman"/>
                          <a:cs typeface="Times New Roman"/>
                        </a:rPr>
                        <a:t>2-</a:t>
                      </a:r>
                      <a:r>
                        <a:rPr sz="2800" spc="-50" dirty="0">
                          <a:latin typeface="Times New Roman"/>
                          <a:cs typeface="Times New Roman"/>
                        </a:rPr>
                        <a:t>3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1708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1460"/>
                        </a:spcBef>
                      </a:pPr>
                      <a:r>
                        <a:rPr sz="2650" dirty="0">
                          <a:latin typeface="Times New Roman"/>
                          <a:cs typeface="Times New Roman"/>
                        </a:rPr>
                        <a:t>1-2</a:t>
                      </a:r>
                      <a:endParaRPr sz="2650">
                        <a:latin typeface="Times New Roman"/>
                        <a:cs typeface="Times New Roman"/>
                      </a:endParaRPr>
                    </a:p>
                  </a:txBody>
                  <a:tcPr marL="0" marR="0" marT="1854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AB65CB-266D-41B0-81EE-1A852DC59E3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86409592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32146" y="807096"/>
            <a:ext cx="4693285" cy="7029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4450" dirty="0"/>
              <a:t>Edge</a:t>
            </a:r>
            <a:r>
              <a:rPr sz="4450" spc="-275" dirty="0"/>
              <a:t> </a:t>
            </a:r>
            <a:r>
              <a:rPr sz="4450" spc="-10" dirty="0"/>
              <a:t>coloring</a:t>
            </a:r>
            <a:r>
              <a:rPr sz="4450" spc="-60" dirty="0"/>
              <a:t> </a:t>
            </a:r>
            <a:r>
              <a:rPr sz="4450" spc="-30" dirty="0"/>
              <a:t>model</a:t>
            </a:r>
            <a:endParaRPr sz="4450"/>
          </a:p>
        </p:txBody>
      </p:sp>
      <p:sp>
        <p:nvSpPr>
          <p:cNvPr id="5" name="object 5"/>
          <p:cNvSpPr txBox="1"/>
          <p:nvPr/>
        </p:nvSpPr>
        <p:spPr>
          <a:xfrm>
            <a:off x="2286711" y="2012602"/>
            <a:ext cx="7537450" cy="32004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49250" marR="59690" indent="-335915">
              <a:lnSpc>
                <a:spcPts val="3379"/>
              </a:lnSpc>
              <a:spcBef>
                <a:spcPts val="80"/>
              </a:spcBef>
              <a:buFontTx/>
              <a:buChar char="•"/>
              <a:tabLst>
                <a:tab pos="349250" algn="l"/>
                <a:tab pos="351790" algn="l"/>
                <a:tab pos="4037965" algn="l"/>
              </a:tabLst>
            </a:pP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Take</a:t>
            </a:r>
            <a:r>
              <a:rPr sz="2650" kern="0" spc="2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bipartite</a:t>
            </a:r>
            <a:r>
              <a:rPr sz="2650" kern="0" spc="3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graph</a:t>
            </a:r>
            <a:r>
              <a:rPr sz="2650" kern="0" spc="4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with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vertices</a:t>
            </a:r>
            <a:r>
              <a:rPr sz="2650" kern="0" spc="2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for</a:t>
            </a:r>
            <a:r>
              <a:rPr sz="2650" kern="0" spc="2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teachers</a:t>
            </a:r>
            <a:r>
              <a:rPr sz="2650" kern="0" spc="3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 </a:t>
            </a:r>
            <a:r>
              <a:rPr sz="265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for</a:t>
            </a:r>
            <a:r>
              <a:rPr sz="2650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classes</a:t>
            </a:r>
            <a:endParaRPr sz="26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4965" marR="38735" indent="-342900">
              <a:lnSpc>
                <a:spcPct val="101200"/>
              </a:lnSpc>
              <a:spcBef>
                <a:spcPts val="570"/>
              </a:spcBef>
              <a:buFontTx/>
              <a:buChar char="•"/>
              <a:tabLst>
                <a:tab pos="359410" algn="l"/>
              </a:tabLst>
            </a:pP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Look</a:t>
            </a:r>
            <a:r>
              <a:rPr sz="2750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for</a:t>
            </a:r>
            <a:r>
              <a:rPr sz="2750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75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coloring</a:t>
            </a:r>
            <a:r>
              <a:rPr sz="2750" kern="0" spc="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750" kern="0" spc="1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275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edges</a:t>
            </a:r>
            <a:r>
              <a:rPr sz="2750" kern="0" spc="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such</a:t>
            </a:r>
            <a:r>
              <a:rPr sz="275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that</a:t>
            </a:r>
            <a:r>
              <a:rPr sz="2750" kern="0" spc="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 	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vertex</a:t>
            </a:r>
            <a:r>
              <a:rPr sz="2750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has</a:t>
            </a:r>
            <a:r>
              <a:rPr sz="2750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two</a:t>
            </a:r>
            <a:r>
              <a:rPr sz="27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incident</a:t>
            </a:r>
            <a:r>
              <a:rPr sz="275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edges</a:t>
            </a:r>
            <a:r>
              <a:rPr sz="2750" kern="0" spc="1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with</a:t>
            </a:r>
            <a:r>
              <a:rPr sz="2750" kern="0" spc="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2750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same</a:t>
            </a:r>
            <a:r>
              <a:rPr sz="2750" kern="0" spc="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color.</a:t>
            </a:r>
            <a:endParaRPr sz="27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7505" indent="-344805">
              <a:spcBef>
                <a:spcPts val="745"/>
              </a:spcBef>
              <a:buFontTx/>
              <a:buChar char="•"/>
              <a:tabLst>
                <a:tab pos="357505" algn="l"/>
              </a:tabLst>
            </a:pP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What</a:t>
            </a:r>
            <a:r>
              <a:rPr sz="2750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7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275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minimum</a:t>
            </a:r>
            <a:r>
              <a:rPr sz="2750" kern="0" spc="2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number</a:t>
            </a:r>
            <a:r>
              <a:rPr sz="2750" kern="0" spc="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750" kern="0" spc="1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colors</a:t>
            </a:r>
            <a:r>
              <a:rPr sz="2750" kern="0" spc="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needed?</a:t>
            </a:r>
            <a:endParaRPr sz="27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48030" lvl="1" indent="-317500">
              <a:spcBef>
                <a:spcPts val="600"/>
              </a:spcBef>
              <a:buClr>
                <a:srgbClr val="7C7500"/>
              </a:buClr>
              <a:buFontTx/>
              <a:buChar char="—"/>
              <a:tabLst>
                <a:tab pos="748030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Lower</a:t>
            </a:r>
            <a:r>
              <a:rPr sz="240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bound:</a:t>
            </a:r>
            <a:r>
              <a:rPr sz="240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minimum</a:t>
            </a:r>
            <a:r>
              <a:rPr sz="2400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degree.</a:t>
            </a:r>
            <a:r>
              <a:rPr sz="24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(Interpretdtion!)</a:t>
            </a:r>
            <a:endParaRPr sz="24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60095" lvl="1" indent="-317500">
              <a:spcBef>
                <a:spcPts val="600"/>
              </a:spcBef>
              <a:buClr>
                <a:srgbClr val="A59E07"/>
              </a:buClr>
              <a:buFontTx/>
              <a:buChar char="—"/>
              <a:tabLst>
                <a:tab pos="760095" algn="l"/>
              </a:tabLst>
            </a:pPr>
            <a:r>
              <a:rPr sz="2400" kern="0" spc="-1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We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can</a:t>
            </a:r>
            <a:r>
              <a:rPr sz="2400" kern="0" spc="-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attain</a:t>
            </a:r>
            <a:r>
              <a:rPr sz="240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240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lower</a:t>
            </a:r>
            <a:r>
              <a:rPr sz="24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bound</a:t>
            </a:r>
            <a:r>
              <a:rPr sz="2400" kern="0" spc="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with help</a:t>
            </a:r>
            <a:r>
              <a:rPr sz="24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40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matchings!</a:t>
            </a:r>
            <a:r>
              <a:rPr sz="2400" kern="0" spc="-3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!</a:t>
            </a:r>
            <a:endParaRPr sz="24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8CB05F-05B9-467B-BC2F-B6F146C3724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4084424813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26211" y="1000125"/>
            <a:ext cx="401835" cy="39290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034478"/>
          </a:xfrm>
          <a:prstGeom prst="rect">
            <a:avLst/>
          </a:prstGeom>
        </p:spPr>
        <p:txBody>
          <a:bodyPr vert="horz" wrap="square" lIns="0" tIns="346293" rIns="0" bIns="0" rtlCol="0">
            <a:spAutoFit/>
          </a:bodyPr>
          <a:lstStyle/>
          <a:p>
            <a:pPr marL="3141345">
              <a:spcBef>
                <a:spcPts val="90"/>
              </a:spcBef>
            </a:pPr>
            <a:r>
              <a:rPr sz="4450" spc="-70" dirty="0"/>
              <a:t>theorem</a:t>
            </a:r>
            <a:endParaRPr sz="4450"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2537786" y="2005907"/>
            <a:ext cx="9993207" cy="198483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50520" marR="63500" indent="-339090">
              <a:lnSpc>
                <a:spcPct val="102299"/>
              </a:lnSpc>
              <a:spcBef>
                <a:spcPts val="35"/>
              </a:spcBef>
              <a:buChar char="•"/>
              <a:tabLst>
                <a:tab pos="350520" algn="l"/>
                <a:tab pos="356235" algn="l"/>
              </a:tabLst>
            </a:pPr>
            <a:r>
              <a:rPr dirty="0"/>
              <a:t>	Let</a:t>
            </a:r>
            <a:r>
              <a:rPr spc="25" dirty="0"/>
              <a:t> </a:t>
            </a:r>
            <a:r>
              <a:rPr dirty="0"/>
              <a:t>G</a:t>
            </a:r>
            <a:r>
              <a:rPr spc="-20" dirty="0"/>
              <a:t> </a:t>
            </a:r>
            <a:r>
              <a:rPr dirty="0"/>
              <a:t>be</a:t>
            </a:r>
            <a:r>
              <a:rPr spc="45" dirty="0"/>
              <a:t> </a:t>
            </a:r>
            <a:r>
              <a:rPr dirty="0"/>
              <a:t>a</a:t>
            </a:r>
            <a:r>
              <a:rPr spc="10" dirty="0"/>
              <a:t> </a:t>
            </a:r>
            <a:r>
              <a:rPr dirty="0"/>
              <a:t>bipartite</a:t>
            </a:r>
            <a:r>
              <a:rPr spc="105" dirty="0"/>
              <a:t> </a:t>
            </a:r>
            <a:r>
              <a:rPr dirty="0"/>
              <a:t>graph</a:t>
            </a:r>
            <a:r>
              <a:rPr spc="120" dirty="0"/>
              <a:t> </a:t>
            </a:r>
            <a:r>
              <a:rPr dirty="0"/>
              <a:t>with</a:t>
            </a:r>
            <a:r>
              <a:rPr spc="114" dirty="0"/>
              <a:t> </a:t>
            </a:r>
            <a:r>
              <a:rPr spc="-10" dirty="0"/>
              <a:t>maximum </a:t>
            </a:r>
            <a:r>
              <a:rPr dirty="0"/>
              <a:t>degree</a:t>
            </a:r>
            <a:r>
              <a:rPr spc="75" dirty="0"/>
              <a:t> </a:t>
            </a:r>
            <a:r>
              <a:rPr i="1" spc="70" dirty="0"/>
              <a:t>d.</a:t>
            </a:r>
            <a:r>
              <a:rPr i="1" spc="-200" dirty="0"/>
              <a:t> </a:t>
            </a:r>
            <a:r>
              <a:rPr dirty="0"/>
              <a:t>Then</a:t>
            </a:r>
            <a:r>
              <a:rPr spc="70" dirty="0"/>
              <a:t> </a:t>
            </a:r>
            <a:r>
              <a:rPr dirty="0"/>
              <a:t>G</a:t>
            </a:r>
            <a:r>
              <a:rPr spc="50" dirty="0"/>
              <a:t> </a:t>
            </a:r>
            <a:r>
              <a:rPr dirty="0"/>
              <a:t>has</a:t>
            </a:r>
            <a:r>
              <a:rPr spc="50" dirty="0"/>
              <a:t> </a:t>
            </a:r>
            <a:r>
              <a:rPr dirty="0"/>
              <a:t>an</a:t>
            </a:r>
            <a:r>
              <a:rPr spc="75" dirty="0"/>
              <a:t> </a:t>
            </a:r>
            <a:r>
              <a:rPr dirty="0"/>
              <a:t>edge</a:t>
            </a:r>
            <a:r>
              <a:rPr spc="5" dirty="0"/>
              <a:t> </a:t>
            </a:r>
            <a:r>
              <a:rPr dirty="0"/>
              <a:t>coloring</a:t>
            </a:r>
            <a:r>
              <a:rPr spc="225" dirty="0"/>
              <a:t> </a:t>
            </a:r>
            <a:r>
              <a:rPr spc="-20" dirty="0"/>
              <a:t>with </a:t>
            </a:r>
            <a:r>
              <a:rPr i="1" dirty="0">
                <a:latin typeface="Times New Roman"/>
                <a:cs typeface="Times New Roman"/>
              </a:rPr>
              <a:t>d</a:t>
            </a:r>
            <a:r>
              <a:rPr i="1" spc="35" dirty="0"/>
              <a:t> </a:t>
            </a:r>
            <a:r>
              <a:rPr spc="-10" dirty="0"/>
              <a:t>colors.</a:t>
            </a:r>
          </a:p>
          <a:p>
            <a:pPr marL="753110" marR="123189" indent="-288290">
              <a:lnSpc>
                <a:spcPct val="106100"/>
              </a:lnSpc>
              <a:spcBef>
                <a:spcPts val="605"/>
              </a:spcBef>
            </a:pPr>
            <a:r>
              <a:rPr sz="2650" spc="-1195" dirty="0">
                <a:solidFill>
                  <a:srgbClr val="9E9313"/>
                </a:solidFill>
              </a:rPr>
              <a:t>—</a:t>
            </a:r>
            <a:r>
              <a:rPr sz="2650" spc="210" dirty="0">
                <a:solidFill>
                  <a:srgbClr val="9E9313"/>
                </a:solidFill>
              </a:rPr>
              <a:t> </a:t>
            </a:r>
            <a:r>
              <a:rPr sz="2650" spc="55" dirty="0"/>
              <a:t>Step</a:t>
            </a:r>
            <a:r>
              <a:rPr sz="2650" spc="215" dirty="0"/>
              <a:t> </a:t>
            </a:r>
            <a:r>
              <a:rPr sz="2650" dirty="0"/>
              <a:t>1:</a:t>
            </a:r>
            <a:r>
              <a:rPr sz="2650" spc="170" dirty="0"/>
              <a:t> </a:t>
            </a:r>
            <a:r>
              <a:rPr sz="2650" dirty="0"/>
              <a:t>Make</a:t>
            </a:r>
            <a:r>
              <a:rPr sz="2650" spc="240" dirty="0"/>
              <a:t> </a:t>
            </a:r>
            <a:r>
              <a:rPr sz="2650" spc="75" dirty="0"/>
              <a:t>G</a:t>
            </a:r>
            <a:r>
              <a:rPr sz="2650" spc="165" dirty="0"/>
              <a:t> </a:t>
            </a:r>
            <a:r>
              <a:rPr sz="2650" dirty="0"/>
              <a:t>regular</a:t>
            </a:r>
            <a:r>
              <a:rPr sz="2650" spc="265" dirty="0"/>
              <a:t> </a:t>
            </a:r>
            <a:r>
              <a:rPr sz="2650" dirty="0"/>
              <a:t>by</a:t>
            </a:r>
            <a:r>
              <a:rPr sz="2650" spc="275" dirty="0"/>
              <a:t> </a:t>
            </a:r>
            <a:r>
              <a:rPr sz="2650" dirty="0"/>
              <a:t>adding</a:t>
            </a:r>
            <a:r>
              <a:rPr sz="2650" spc="270" dirty="0"/>
              <a:t> </a:t>
            </a:r>
            <a:r>
              <a:rPr sz="2650" dirty="0"/>
              <a:t>vertices</a:t>
            </a:r>
            <a:r>
              <a:rPr sz="2650" spc="350" dirty="0"/>
              <a:t> </a:t>
            </a:r>
            <a:r>
              <a:rPr sz="2650" spc="-25" dirty="0"/>
              <a:t>and </a:t>
            </a:r>
            <a:r>
              <a:rPr sz="2650" spc="-10" dirty="0"/>
              <a:t>edges.</a:t>
            </a:r>
            <a:endParaRPr sz="2650"/>
          </a:p>
          <a:p>
            <a:pPr marL="755650" marR="5080" indent="-3175">
              <a:lnSpc>
                <a:spcPct val="104200"/>
              </a:lnSpc>
              <a:spcBef>
                <a:spcPts val="640"/>
              </a:spcBef>
            </a:pPr>
            <a:r>
              <a:rPr sz="2700" dirty="0"/>
              <a:t>Step</a:t>
            </a:r>
            <a:r>
              <a:rPr sz="2700" spc="155" dirty="0"/>
              <a:t> </a:t>
            </a:r>
            <a:r>
              <a:rPr sz="2700" dirty="0"/>
              <a:t>2:</a:t>
            </a:r>
            <a:r>
              <a:rPr sz="2700" spc="145" dirty="0"/>
              <a:t> </a:t>
            </a:r>
            <a:r>
              <a:rPr sz="2700" dirty="0"/>
              <a:t>Repeatedly</a:t>
            </a:r>
            <a:r>
              <a:rPr sz="2700" spc="330" dirty="0"/>
              <a:t> </a:t>
            </a:r>
            <a:r>
              <a:rPr sz="2700" dirty="0"/>
              <a:t>find</a:t>
            </a:r>
            <a:r>
              <a:rPr sz="2700" spc="215" dirty="0"/>
              <a:t> </a:t>
            </a:r>
            <a:r>
              <a:rPr sz="2700" dirty="0"/>
              <a:t>a</a:t>
            </a:r>
            <a:r>
              <a:rPr sz="2700" spc="155" dirty="0"/>
              <a:t> </a:t>
            </a:r>
            <a:r>
              <a:rPr sz="2700" dirty="0"/>
              <a:t>matching</a:t>
            </a:r>
            <a:r>
              <a:rPr sz="2700" spc="250" dirty="0"/>
              <a:t> </a:t>
            </a:r>
            <a:r>
              <a:rPr sz="2700" dirty="0"/>
              <a:t>and</a:t>
            </a:r>
            <a:r>
              <a:rPr sz="2700" spc="229" dirty="0"/>
              <a:t> </a:t>
            </a:r>
            <a:r>
              <a:rPr sz="2700" spc="-10" dirty="0"/>
              <a:t>remove </a:t>
            </a:r>
            <a:r>
              <a:rPr sz="2700" spc="-25" dirty="0"/>
              <a:t>it.</a:t>
            </a:r>
            <a:endParaRPr sz="27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61943-7FF8-4DC6-BDD3-322DF92621A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421611987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10563" y="4598789"/>
            <a:ext cx="642937" cy="9822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39126" y="4152305"/>
            <a:ext cx="714375" cy="12501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88843" y="1000125"/>
            <a:ext cx="375046" cy="39290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8957964" y="4054078"/>
            <a:ext cx="0" cy="881380"/>
          </a:xfrm>
          <a:custGeom>
            <a:avLst/>
            <a:gdLst/>
            <a:ahLst/>
            <a:cxnLst/>
            <a:rect l="l" t="t" r="r" b="b"/>
            <a:pathLst>
              <a:path h="881379">
                <a:moveTo>
                  <a:pt x="0" y="881062"/>
                </a:moveTo>
                <a:lnTo>
                  <a:pt x="0" y="0"/>
                </a:lnTo>
              </a:path>
            </a:pathLst>
          </a:custGeom>
          <a:ln w="14882">
            <a:solidFill>
              <a:srgbClr val="6B6B7C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950524" y="4054078"/>
            <a:ext cx="860425" cy="881380"/>
            <a:chOff x="7426523" y="4054078"/>
            <a:chExt cx="860425" cy="881380"/>
          </a:xfrm>
        </p:grpSpPr>
        <p:sp>
          <p:nvSpPr>
            <p:cNvPr id="7" name="object 7"/>
            <p:cNvSpPr/>
            <p:nvPr/>
          </p:nvSpPr>
          <p:spPr>
            <a:xfrm>
              <a:off x="8279308" y="4054078"/>
              <a:ext cx="0" cy="881380"/>
            </a:xfrm>
            <a:custGeom>
              <a:avLst/>
              <a:gdLst/>
              <a:ahLst/>
              <a:cxnLst/>
              <a:rect l="l" t="t" r="r" b="b"/>
              <a:pathLst>
                <a:path h="881379">
                  <a:moveTo>
                    <a:pt x="0" y="881062"/>
                  </a:moveTo>
                  <a:lnTo>
                    <a:pt x="0" y="0"/>
                  </a:lnTo>
                </a:path>
              </a:pathLst>
            </a:custGeom>
            <a:ln w="14882">
              <a:solidFill>
                <a:srgbClr val="6B6B7C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426523" y="4061520"/>
              <a:ext cx="860425" cy="0"/>
            </a:xfrm>
            <a:custGeom>
              <a:avLst/>
              <a:gdLst/>
              <a:ahLst/>
              <a:cxnLst/>
              <a:rect l="l" t="t" r="r" b="b"/>
              <a:pathLst>
                <a:path w="860425">
                  <a:moveTo>
                    <a:pt x="0" y="0"/>
                  </a:moveTo>
                  <a:lnTo>
                    <a:pt x="860226" y="0"/>
                  </a:lnTo>
                </a:path>
              </a:pathLst>
            </a:custGeom>
            <a:ln w="14882">
              <a:solidFill>
                <a:srgbClr val="6B6B7C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426523" y="4927699"/>
              <a:ext cx="860425" cy="0"/>
            </a:xfrm>
            <a:custGeom>
              <a:avLst/>
              <a:gdLst/>
              <a:ahLst/>
              <a:cxnLst/>
              <a:rect l="l" t="t" r="r" b="b"/>
              <a:pathLst>
                <a:path w="860425">
                  <a:moveTo>
                    <a:pt x="0" y="0"/>
                  </a:moveTo>
                  <a:lnTo>
                    <a:pt x="860226" y="0"/>
                  </a:lnTo>
                </a:path>
              </a:pathLst>
            </a:custGeom>
            <a:ln w="14882">
              <a:solidFill>
                <a:srgbClr val="6B6B7C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073884" y="819498"/>
            <a:ext cx="4013835" cy="687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2437765" algn="l"/>
              </a:tabLst>
            </a:pPr>
            <a:r>
              <a:rPr sz="4350" spc="-10" dirty="0"/>
              <a:t>Making</a:t>
            </a:r>
            <a:r>
              <a:rPr sz="4350" dirty="0"/>
              <a:t>	</a:t>
            </a:r>
            <a:r>
              <a:rPr sz="4350" spc="-10" dirty="0"/>
              <a:t>regular</a:t>
            </a:r>
            <a:endParaRPr sz="4350"/>
          </a:p>
        </p:txBody>
      </p:sp>
      <p:sp>
        <p:nvSpPr>
          <p:cNvPr id="12" name="object 12"/>
          <p:cNvSpPr txBox="1"/>
          <p:nvPr/>
        </p:nvSpPr>
        <p:spPr>
          <a:xfrm>
            <a:off x="2238624" y="1772988"/>
            <a:ext cx="7330440" cy="21437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00050" indent="-336550">
              <a:spcBef>
                <a:spcPts val="90"/>
              </a:spcBef>
              <a:buFontTx/>
              <a:buChar char="•"/>
              <a:tabLst>
                <a:tab pos="400050" algn="l"/>
                <a:tab pos="4060190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Suppose</a:t>
            </a:r>
            <a:r>
              <a:rPr sz="2400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</a:t>
            </a:r>
            <a:r>
              <a:rPr sz="2400" kern="0" spc="-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has</a:t>
            </a:r>
            <a:r>
              <a:rPr sz="240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vertex</a:t>
            </a:r>
            <a:r>
              <a:rPr sz="240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sets</a:t>
            </a:r>
            <a:r>
              <a:rPr sz="24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3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and</a:t>
            </a:r>
            <a:r>
              <a:rPr sz="24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</a:t>
            </a:r>
            <a:r>
              <a:rPr sz="2475" kern="0" baseline="-20202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</a:t>
            </a:r>
            <a:r>
              <a:rPr sz="2475" kern="0" spc="75" baseline="-20202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with</a:t>
            </a:r>
            <a:r>
              <a:rPr sz="2400" kern="0" spc="-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edges</a:t>
            </a:r>
            <a:r>
              <a:rPr sz="24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only</a:t>
            </a:r>
            <a:endParaRPr sz="24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410845">
              <a:spcBef>
                <a:spcPts val="55"/>
              </a:spcBef>
            </a:pP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between</a:t>
            </a:r>
            <a:r>
              <a:rPr sz="2350" kern="0" spc="1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spc="-229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</a:t>
            </a:r>
            <a:r>
              <a:rPr sz="2350" kern="0" spc="-20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250" kern="0" baseline="-22222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</a:t>
            </a:r>
            <a:r>
              <a:rPr sz="2250" kern="0" spc="585" baseline="-22222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2350" kern="0" spc="1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</a:t>
            </a:r>
            <a:r>
              <a:rPr sz="2475" kern="0" baseline="-20202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.</a:t>
            </a:r>
            <a:r>
              <a:rPr sz="2350" kern="0" spc="-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(Usually</a:t>
            </a:r>
            <a:r>
              <a:rPr sz="2350" kern="0" spc="1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called:</a:t>
            </a:r>
            <a:r>
              <a:rPr sz="235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color</a:t>
            </a:r>
            <a:r>
              <a:rPr sz="2350" i="1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i="1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classe.‹).</a:t>
            </a:r>
            <a:endParaRPr sz="23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412115" indent="-347980">
              <a:spcBef>
                <a:spcPts val="640"/>
              </a:spcBef>
              <a:buFontTx/>
              <a:buChar char="•"/>
              <a:tabLst>
                <a:tab pos="412115" algn="l"/>
              </a:tabLst>
            </a:pPr>
            <a:r>
              <a:rPr sz="23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If</a:t>
            </a:r>
            <a:r>
              <a:rPr sz="2300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!V</a:t>
            </a:r>
            <a:r>
              <a:rPr sz="2250" kern="0" baseline="-2407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</a:t>
            </a:r>
            <a:r>
              <a:rPr sz="23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!&gt;</a:t>
            </a:r>
            <a:r>
              <a:rPr sz="23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1V</a:t>
            </a:r>
            <a:r>
              <a:rPr sz="2475" kern="0" spc="-89" baseline="-218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</a:t>
            </a:r>
            <a:r>
              <a:rPr sz="230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1then</a:t>
            </a:r>
            <a:r>
              <a:rPr sz="2300" kern="0" spc="2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add</a:t>
            </a:r>
            <a:r>
              <a:rPr sz="2300" kern="0" spc="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!V</a:t>
            </a:r>
            <a:r>
              <a:rPr sz="2175" kern="0" spc="82" baseline="-2490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</a:t>
            </a:r>
            <a:r>
              <a:rPr sz="230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!-</a:t>
            </a:r>
            <a:r>
              <a:rPr sz="2300" kern="0" spc="-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!V</a:t>
            </a:r>
            <a:r>
              <a:rPr sz="2475" kern="0" baseline="-218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</a:t>
            </a:r>
            <a:r>
              <a:rPr sz="23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!isolated</a:t>
            </a:r>
            <a:r>
              <a:rPr sz="2300" kern="0" spc="229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vertices</a:t>
            </a:r>
            <a:r>
              <a:rPr sz="2300" kern="0" spc="1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to</a:t>
            </a:r>
            <a:r>
              <a:rPr sz="230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!V</a:t>
            </a:r>
            <a:r>
              <a:rPr sz="2250" kern="0" spc="82" baseline="-2407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</a:t>
            </a:r>
            <a:r>
              <a:rPr sz="230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l.</a:t>
            </a:r>
            <a:endParaRPr sz="23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402590" indent="-338455">
              <a:spcBef>
                <a:spcPts val="720"/>
              </a:spcBef>
              <a:buClr>
                <a:srgbClr val="000000"/>
              </a:buClr>
              <a:buFontTx/>
              <a:buChar char="•"/>
              <a:tabLst>
                <a:tab pos="402590" algn="l"/>
              </a:tabLst>
            </a:pPr>
            <a:r>
              <a:rPr sz="2300" kern="0" dirty="0">
                <a:solidFill>
                  <a:srgbClr val="110300"/>
                </a:solidFill>
                <a:latin typeface="Times New Roman"/>
                <a:cs typeface="Times New Roman"/>
              </a:rPr>
              <a:t>If</a:t>
            </a:r>
            <a:r>
              <a:rPr sz="2300" kern="0" spc="145" dirty="0">
                <a:solidFill>
                  <a:srgbClr val="110300"/>
                </a:solidFill>
                <a:latin typeface="Times New Roman"/>
                <a:cs typeface="Times New Roman"/>
              </a:rPr>
              <a:t> </a:t>
            </a:r>
            <a:r>
              <a:rPr sz="23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lV</a:t>
            </a:r>
            <a:r>
              <a:rPr sz="2250" kern="0" spc="-67" baseline="-22222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</a:t>
            </a:r>
            <a:r>
              <a:rPr sz="23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1&gt;</a:t>
            </a:r>
            <a:r>
              <a:rPr sz="230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1V</a:t>
            </a:r>
            <a:r>
              <a:rPr sz="2250" kern="0" spc="-67" baseline="-22222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</a:t>
            </a:r>
            <a:r>
              <a:rPr sz="23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1then</a:t>
            </a:r>
            <a:r>
              <a:rPr sz="2300"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add</a:t>
            </a:r>
            <a:r>
              <a:rPr sz="23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1V</a:t>
            </a:r>
            <a:r>
              <a:rPr sz="2250" kern="0" spc="-112" baseline="-22222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</a:t>
            </a:r>
            <a:r>
              <a:rPr sz="230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1-</a:t>
            </a:r>
            <a:r>
              <a:rPr sz="2300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IV</a:t>
            </a:r>
            <a:r>
              <a:rPr sz="2250" kern="0" spc="-15" baseline="-22222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</a:t>
            </a:r>
            <a:r>
              <a:rPr sz="23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1isolated</a:t>
            </a:r>
            <a:r>
              <a:rPr sz="2300" kern="0" spc="1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vertices</a:t>
            </a:r>
            <a:r>
              <a:rPr sz="2300" kern="0" spc="1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to</a:t>
            </a:r>
            <a:r>
              <a:rPr sz="2300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IV</a:t>
            </a:r>
            <a:r>
              <a:rPr sz="2175" kern="0" spc="-15" baseline="-22988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</a:t>
            </a:r>
            <a:r>
              <a:rPr sz="23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1.</a:t>
            </a:r>
            <a:endParaRPr sz="23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405765" indent="-344805">
              <a:spcBef>
                <a:spcPts val="860"/>
              </a:spcBef>
              <a:buFontTx/>
              <a:buChar char="•"/>
              <a:tabLst>
                <a:tab pos="405765" algn="l"/>
                <a:tab pos="4586605" algn="l"/>
                <a:tab pos="4943475" algn="l"/>
              </a:tabLst>
            </a:pP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While</a:t>
            </a:r>
            <a:r>
              <a:rPr sz="2650" kern="0" spc="2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not</a:t>
            </a:r>
            <a:r>
              <a:rPr sz="2650" kern="0" spc="1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every</a:t>
            </a:r>
            <a:r>
              <a:rPr sz="2650" kern="0" spc="4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vertex</a:t>
            </a:r>
            <a:r>
              <a:rPr sz="2650" kern="0" spc="3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650" kern="0" spc="2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V,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</a:t>
            </a:r>
            <a:r>
              <a:rPr sz="26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</a:t>
            </a:r>
            <a:r>
              <a:rPr sz="265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</a:t>
            </a:r>
            <a:r>
              <a:rPr sz="2925" kern="0" spc="82" baseline="-19943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</a:t>
            </a:r>
            <a:r>
              <a:rPr sz="2925" kern="0" spc="240" baseline="-19943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has</a:t>
            </a:r>
            <a:r>
              <a:rPr sz="2650" kern="0" spc="2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degree</a:t>
            </a:r>
            <a:r>
              <a:rPr sz="2650" kern="0" spc="2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i="1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d:</a:t>
            </a:r>
            <a:endParaRPr sz="26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90489" y="3886597"/>
            <a:ext cx="573405" cy="8619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3840">
              <a:lnSpc>
                <a:spcPct val="123400"/>
              </a:lnSpc>
              <a:spcBef>
                <a:spcPts val="100"/>
              </a:spcBef>
            </a:pPr>
            <a:r>
              <a:rPr sz="23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 </a:t>
            </a:r>
            <a:r>
              <a:rPr sz="2350" kern="0" spc="-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exi,i/</a:t>
            </a:r>
            <a:endParaRPr sz="23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20959" y="3886597"/>
            <a:ext cx="5516880" cy="135318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325120" indent="-311150">
              <a:spcBef>
                <a:spcPts val="760"/>
              </a:spcBef>
              <a:buClr>
                <a:srgbClr val="4F4B00"/>
              </a:buClr>
              <a:buFontTx/>
              <a:buChar char="—"/>
              <a:tabLst>
                <a:tab pos="325120" algn="l"/>
              </a:tabLst>
            </a:pP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Find</a:t>
            </a:r>
            <a:r>
              <a:rPr sz="2350" kern="0" spc="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350" kern="0" spc="1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vertex</a:t>
            </a:r>
            <a:r>
              <a:rPr sz="2350" kern="0" spc="2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</a:t>
            </a:r>
            <a:r>
              <a:rPr sz="2350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 </a:t>
            </a:r>
            <a:r>
              <a:rPr sz="2350" kern="0" spc="1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</a:t>
            </a:r>
            <a:r>
              <a:rPr sz="2250" kern="0" spc="202" baseline="-2407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</a:t>
            </a:r>
            <a:r>
              <a:rPr sz="2250" kern="0" spc="427" baseline="-2407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350" kern="0" spc="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degree</a:t>
            </a:r>
            <a:r>
              <a:rPr sz="2350" kern="0" spc="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less</a:t>
            </a:r>
            <a:r>
              <a:rPr sz="2350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than</a:t>
            </a:r>
            <a:r>
              <a:rPr sz="235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</a:t>
            </a:r>
            <a:endParaRPr sz="23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25120" indent="-311150">
              <a:spcBef>
                <a:spcPts val="660"/>
              </a:spcBef>
              <a:buClr>
                <a:srgbClr val="6B6200"/>
              </a:buClr>
              <a:buFontTx/>
              <a:buChar char="—"/>
              <a:tabLst>
                <a:tab pos="325120" algn="l"/>
              </a:tabLst>
            </a:pP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Find</a:t>
            </a:r>
            <a:r>
              <a:rPr sz="2350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350" kern="0" spc="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vertex</a:t>
            </a:r>
            <a:r>
              <a:rPr sz="2350" kern="0" spc="229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spc="-3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</a:t>
            </a:r>
            <a:r>
              <a:rPr sz="235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 V</a:t>
            </a:r>
            <a:r>
              <a:rPr sz="2475" kern="0" baseline="-20202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</a:t>
            </a:r>
            <a:r>
              <a:rPr sz="2475" kern="0" spc="97" baseline="-20202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350" kern="0" spc="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degree</a:t>
            </a:r>
            <a:r>
              <a:rPr sz="2350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less</a:t>
            </a:r>
            <a:r>
              <a:rPr sz="2350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than</a:t>
            </a:r>
            <a:r>
              <a:rPr sz="235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</a:t>
            </a:r>
            <a:endParaRPr sz="23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27025" indent="-317500">
              <a:spcBef>
                <a:spcPts val="610"/>
              </a:spcBef>
              <a:buClr>
                <a:srgbClr val="A8A500"/>
              </a:buClr>
              <a:buFontTx/>
              <a:buChar char="—"/>
              <a:tabLst>
                <a:tab pos="327025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Add</a:t>
            </a:r>
            <a:r>
              <a:rPr sz="24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2400" kern="0" spc="-1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</a:t>
            </a:r>
            <a:r>
              <a:rPr sz="2400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{v,w)</a:t>
            </a:r>
            <a:r>
              <a:rPr sz="2400" kern="0" spc="1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to</a:t>
            </a:r>
            <a:r>
              <a:rPr sz="24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2400" kern="0" spc="-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graph.</a:t>
            </a:r>
            <a:endParaRPr sz="24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E01123F-88D6-4751-9E85-F8057FBFFC6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190072394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033686"/>
          </a:xfrm>
          <a:prstGeom prst="rect">
            <a:avLst/>
          </a:prstGeom>
        </p:spPr>
        <p:txBody>
          <a:bodyPr vert="horz" wrap="square" lIns="0" tIns="353129" rIns="0" bIns="0" rtlCol="0">
            <a:spAutoFit/>
          </a:bodyPr>
          <a:lstStyle/>
          <a:p>
            <a:pPr marL="456565">
              <a:spcBef>
                <a:spcPts val="95"/>
              </a:spcBef>
            </a:pPr>
            <a:r>
              <a:rPr dirty="0"/>
              <a:t>Edge</a:t>
            </a:r>
            <a:r>
              <a:rPr spc="-130" dirty="0"/>
              <a:t> </a:t>
            </a:r>
            <a:r>
              <a:rPr dirty="0"/>
              <a:t>coloring</a:t>
            </a:r>
            <a:r>
              <a:rPr spc="80" dirty="0"/>
              <a:t> </a:t>
            </a:r>
            <a:r>
              <a:rPr dirty="0"/>
              <a:t>a</a:t>
            </a:r>
            <a:r>
              <a:rPr spc="-180" dirty="0"/>
              <a:t> </a:t>
            </a:r>
            <a:r>
              <a:rPr dirty="0"/>
              <a:t>regular</a:t>
            </a:r>
            <a:r>
              <a:rPr spc="-120" dirty="0"/>
              <a:t> </a:t>
            </a:r>
            <a:r>
              <a:rPr spc="-20" dirty="0"/>
              <a:t>graph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83660" y="1896468"/>
            <a:ext cx="7465695" cy="3164205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357505" indent="-344805">
              <a:spcBef>
                <a:spcPts val="919"/>
              </a:spcBef>
              <a:buFontTx/>
              <a:buChar char="•"/>
              <a:tabLst>
                <a:tab pos="357505" algn="l"/>
              </a:tabLst>
            </a:pPr>
            <a:r>
              <a:rPr sz="32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Say</a:t>
            </a:r>
            <a:r>
              <a:rPr sz="3200" kern="0" spc="-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G’</a:t>
            </a:r>
            <a:r>
              <a:rPr sz="3200" kern="0" spc="-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3200" kern="0" spc="-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regular</a:t>
            </a:r>
            <a:r>
              <a:rPr sz="3200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32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degree</a:t>
            </a:r>
            <a:r>
              <a:rPr sz="320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200" i="1"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d.</a:t>
            </a:r>
            <a:endParaRPr sz="32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8775" indent="-346075">
              <a:spcBef>
                <a:spcPts val="815"/>
              </a:spcBef>
              <a:buClr>
                <a:srgbClr val="030303"/>
              </a:buClr>
              <a:buFontTx/>
              <a:buChar char="•"/>
              <a:tabLst>
                <a:tab pos="358775" algn="l"/>
              </a:tabLst>
            </a:pP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For</a:t>
            </a:r>
            <a:r>
              <a:rPr sz="315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</a:t>
            </a:r>
            <a:r>
              <a:rPr sz="3150" i="1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=</a:t>
            </a:r>
            <a:r>
              <a:rPr sz="3150" kern="0" spc="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</a:t>
            </a:r>
            <a:r>
              <a:rPr sz="315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to</a:t>
            </a:r>
            <a:r>
              <a:rPr sz="31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</a:t>
            </a:r>
            <a:r>
              <a:rPr sz="3150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do</a:t>
            </a:r>
            <a:endParaRPr sz="31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61365">
              <a:spcBef>
                <a:spcPts val="785"/>
              </a:spcBef>
            </a:pP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Find</a:t>
            </a:r>
            <a:r>
              <a:rPr sz="2700" kern="0" spc="1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700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perfect</a:t>
            </a:r>
            <a:r>
              <a:rPr sz="2700" kern="0" spc="25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</a:t>
            </a:r>
            <a:r>
              <a:rPr sz="2700" kern="0" spc="2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r>
              <a:rPr sz="2700" kern="0" spc="1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70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G’.</a:t>
            </a:r>
            <a:endParaRPr sz="27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53745" lvl="1" indent="-323850">
              <a:spcBef>
                <a:spcPts val="750"/>
              </a:spcBef>
              <a:buClr>
                <a:srgbClr val="504200"/>
              </a:buClr>
              <a:buFont typeface="Times New Roman"/>
              <a:buChar char="—"/>
              <a:tabLst>
                <a:tab pos="753745" algn="l"/>
              </a:tabLst>
            </a:pP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Give</a:t>
            </a:r>
            <a:r>
              <a:rPr sz="2750"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all</a:t>
            </a:r>
            <a:r>
              <a:rPr sz="2750" kern="0" spc="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edges</a:t>
            </a:r>
            <a:r>
              <a:rPr sz="2750" kern="0" spc="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750" kern="0" spc="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 color</a:t>
            </a:r>
            <a:r>
              <a:rPr sz="2750" kern="0" spc="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i.</a:t>
            </a:r>
            <a:endParaRPr sz="27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58825" marR="5080" lvl="1" indent="-354965">
              <a:lnSpc>
                <a:spcPct val="104200"/>
              </a:lnSpc>
              <a:spcBef>
                <a:spcPts val="625"/>
              </a:spcBef>
              <a:buClr>
                <a:srgbClr val="261C00"/>
              </a:buClr>
              <a:buFontTx/>
              <a:buChar char="—"/>
              <a:tabLst>
                <a:tab pos="758825" algn="l"/>
                <a:tab pos="5565775" algn="l"/>
              </a:tabLst>
            </a:pP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Remove</a:t>
            </a:r>
            <a:r>
              <a:rPr sz="2700" kern="0" spc="2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all</a:t>
            </a:r>
            <a:r>
              <a:rPr sz="2700" kern="0" spc="1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edges</a:t>
            </a:r>
            <a:r>
              <a:rPr sz="2700" kern="0" spc="1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700" kern="0" spc="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r>
              <a:rPr sz="2700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from</a:t>
            </a:r>
            <a:r>
              <a:rPr sz="2700" kern="0" spc="1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G’.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(Note</a:t>
            </a:r>
            <a:r>
              <a:rPr sz="2700" kern="0" spc="2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that</a:t>
            </a:r>
            <a:r>
              <a:rPr sz="2700" kern="0" spc="1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G’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stays</a:t>
            </a:r>
            <a:r>
              <a:rPr sz="2700" kern="0" spc="1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regular!)</a:t>
            </a:r>
            <a:endParaRPr sz="27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DDA254-2B97-45A1-B00E-7F584FD9F5B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422669455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034478"/>
          </a:xfrm>
          <a:prstGeom prst="rect">
            <a:avLst/>
          </a:prstGeom>
        </p:spPr>
        <p:txBody>
          <a:bodyPr vert="horz" wrap="square" lIns="0" tIns="346293" rIns="0" bIns="0" rtlCol="0">
            <a:spAutoFit/>
          </a:bodyPr>
          <a:lstStyle/>
          <a:p>
            <a:pPr marL="2700020">
              <a:spcBef>
                <a:spcPts val="90"/>
              </a:spcBef>
            </a:pPr>
            <a:r>
              <a:rPr sz="4450" dirty="0"/>
              <a:t>Final</a:t>
            </a:r>
            <a:r>
              <a:rPr sz="4450" spc="-155" dirty="0"/>
              <a:t> </a:t>
            </a:r>
            <a:r>
              <a:rPr sz="4450" spc="-20" dirty="0"/>
              <a:t>step</a:t>
            </a:r>
            <a:endParaRPr sz="4450"/>
          </a:p>
        </p:txBody>
      </p:sp>
      <p:sp>
        <p:nvSpPr>
          <p:cNvPr id="4" name="object 4"/>
          <p:cNvSpPr txBox="1"/>
          <p:nvPr/>
        </p:nvSpPr>
        <p:spPr>
          <a:xfrm>
            <a:off x="2283999" y="2004169"/>
            <a:ext cx="7266940" cy="30937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60680" marR="5080" indent="-348615">
              <a:lnSpc>
                <a:spcPct val="101400"/>
              </a:lnSpc>
              <a:spcBef>
                <a:spcPts val="70"/>
              </a:spcBef>
              <a:buFontTx/>
              <a:buChar char="•"/>
              <a:tabLst>
                <a:tab pos="360680" algn="l"/>
              </a:tabLst>
            </a:pPr>
            <a:r>
              <a:rPr sz="31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Take</a:t>
            </a:r>
            <a:r>
              <a:rPr sz="3150" kern="0" spc="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 edge</a:t>
            </a:r>
            <a:r>
              <a:rPr sz="3150"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coloring</a:t>
            </a:r>
            <a:r>
              <a:rPr sz="3150" kern="0" spc="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</a:t>
            </a:r>
            <a:r>
              <a:rPr sz="3150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315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G’.</a:t>
            </a:r>
            <a:r>
              <a:rPr sz="315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Color</a:t>
            </a:r>
            <a:r>
              <a:rPr sz="3150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</a:t>
            </a:r>
            <a:r>
              <a:rPr sz="3150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31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same</a:t>
            </a:r>
            <a:r>
              <a:rPr sz="3150" kern="0" spc="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way:</a:t>
            </a:r>
            <a:r>
              <a:rPr sz="315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</a:t>
            </a:r>
            <a:r>
              <a:rPr sz="315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3150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subgraph</a:t>
            </a:r>
            <a:r>
              <a:rPr sz="3150" kern="0" spc="1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3150"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G.</a:t>
            </a:r>
            <a:endParaRPr sz="31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2425" marR="627380" indent="-340360">
              <a:lnSpc>
                <a:spcPct val="100400"/>
              </a:lnSpc>
              <a:spcBef>
                <a:spcPts val="844"/>
              </a:spcBef>
              <a:buFontTx/>
              <a:buChar char="•"/>
              <a:tabLst>
                <a:tab pos="361315" algn="l"/>
              </a:tabLst>
            </a:pP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Time:</a:t>
            </a:r>
            <a:r>
              <a:rPr sz="3150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carrying</a:t>
            </a:r>
            <a:r>
              <a:rPr sz="3150" kern="0" spc="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out</a:t>
            </a:r>
            <a:r>
              <a:rPr sz="3150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</a:t>
            </a:r>
            <a:r>
              <a:rPr sz="3150" i="1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times</a:t>
            </a:r>
            <a:r>
              <a:rPr sz="315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3150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perfect 	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</a:t>
            </a:r>
            <a:r>
              <a:rPr sz="3150" kern="0" spc="1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algorithm</a:t>
            </a:r>
            <a:r>
              <a:rPr sz="3150" kern="0" spc="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3150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31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regular</a:t>
            </a:r>
            <a:r>
              <a:rPr sz="3150" kern="0" spc="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graph:</a:t>
            </a:r>
            <a:endParaRPr sz="31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53110" lvl="1" indent="-361950">
              <a:spcBef>
                <a:spcPts val="735"/>
              </a:spcBef>
              <a:buClr>
                <a:srgbClr val="494200"/>
              </a:buClr>
              <a:buFontTx/>
              <a:buChar char="—"/>
              <a:tabLst>
                <a:tab pos="753110" algn="l"/>
              </a:tabLst>
            </a:pPr>
            <a:r>
              <a:rPr sz="275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O(nd3)</a:t>
            </a:r>
            <a:r>
              <a:rPr sz="2750" kern="0" spc="1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if</a:t>
            </a:r>
            <a:r>
              <a:rPr sz="2750"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we</a:t>
            </a:r>
            <a:r>
              <a:rPr sz="2750" kern="0" spc="1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use</a:t>
            </a:r>
            <a:r>
              <a:rPr sz="275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Schrijver's</a:t>
            </a:r>
            <a:r>
              <a:rPr sz="2750" kern="0" spc="1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algorithm.</a:t>
            </a:r>
            <a:endParaRPr sz="27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52475" lvl="1" indent="-361950">
              <a:spcBef>
                <a:spcPts val="740"/>
              </a:spcBef>
              <a:buClr>
                <a:srgbClr val="6E6B00"/>
              </a:buClr>
              <a:buFontTx/>
              <a:buChar char="—"/>
              <a:tabLst>
                <a:tab pos="752475" algn="l"/>
              </a:tabLst>
            </a:pP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Can</a:t>
            </a:r>
            <a:r>
              <a:rPr sz="2750" kern="0" spc="1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</a:t>
            </a:r>
            <a:r>
              <a:rPr sz="2750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done</a:t>
            </a:r>
            <a:r>
              <a:rPr sz="275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faster</a:t>
            </a:r>
            <a:r>
              <a:rPr sz="2750" kern="0" spc="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by</a:t>
            </a:r>
            <a:r>
              <a:rPr sz="2750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other</a:t>
            </a:r>
            <a:r>
              <a:rPr sz="2750" kern="0" spc="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algorithms.</a:t>
            </a:r>
            <a:endParaRPr sz="27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FDA0F4-B0B1-45AF-B173-EFDA4367161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758761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CC630D-F355-49A4-B016-B41C05075082}"/>
              </a:ext>
            </a:extLst>
          </p:cNvPr>
          <p:cNvSpPr txBox="1"/>
          <p:nvPr/>
        </p:nvSpPr>
        <p:spPr>
          <a:xfrm>
            <a:off x="1789128" y="1330173"/>
            <a:ext cx="861374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Challenges in Pattern Recognition</a:t>
            </a:r>
          </a:p>
          <a:p>
            <a:endParaRPr lang="en-GB" sz="2000" b="1" dirty="0"/>
          </a:p>
          <a:p>
            <a:endParaRPr lang="en-GB" sz="2000" b="1" dirty="0"/>
          </a:p>
          <a:p>
            <a:pPr lvl="2">
              <a:buFont typeface="+mj-lt"/>
              <a:buAutoNum type="arabicPeriod"/>
            </a:pPr>
            <a:r>
              <a:rPr lang="en-GB" b="1" dirty="0"/>
              <a:t>Data Quality</a:t>
            </a:r>
            <a:r>
              <a:rPr lang="en-GB" dirty="0"/>
              <a:t>:</a:t>
            </a:r>
          </a:p>
          <a:p>
            <a:pPr marL="1657350" lvl="3" indent="-285750">
              <a:buFont typeface="+mj-lt"/>
              <a:buAutoNum type="arabicPeriod"/>
            </a:pPr>
            <a:r>
              <a:rPr lang="en-GB" dirty="0"/>
              <a:t>Incomplete, noisy, or inconsistent data affects performance.</a:t>
            </a:r>
          </a:p>
          <a:p>
            <a:pPr lvl="2">
              <a:buFont typeface="+mj-lt"/>
              <a:buAutoNum type="arabicPeriod"/>
            </a:pPr>
            <a:r>
              <a:rPr lang="en-GB" b="1" dirty="0"/>
              <a:t>Scalability</a:t>
            </a:r>
            <a:r>
              <a:rPr lang="en-GB" dirty="0"/>
              <a:t>:</a:t>
            </a:r>
          </a:p>
          <a:p>
            <a:pPr marL="1657350" lvl="3" indent="-285750">
              <a:buFont typeface="+mj-lt"/>
              <a:buAutoNum type="arabicPeriod"/>
            </a:pPr>
            <a:r>
              <a:rPr lang="en-GB" dirty="0"/>
              <a:t>Handling massive datasets with high dimensionality.</a:t>
            </a:r>
          </a:p>
          <a:p>
            <a:pPr lvl="2">
              <a:buFont typeface="+mj-lt"/>
              <a:buAutoNum type="arabicPeriod"/>
            </a:pPr>
            <a:r>
              <a:rPr lang="en-GB" b="1" dirty="0"/>
              <a:t>Computational Complexity</a:t>
            </a:r>
            <a:r>
              <a:rPr lang="en-GB" dirty="0"/>
              <a:t>:</a:t>
            </a:r>
          </a:p>
          <a:p>
            <a:pPr marL="1657350" lvl="3" indent="-285750">
              <a:buFont typeface="+mj-lt"/>
              <a:buAutoNum type="arabicPeriod"/>
            </a:pPr>
            <a:r>
              <a:rPr lang="en-GB" dirty="0"/>
              <a:t>High-resource requirements for complex algorithms like Deep Learning.</a:t>
            </a:r>
          </a:p>
          <a:p>
            <a:pPr lvl="2">
              <a:buFont typeface="+mj-lt"/>
              <a:buAutoNum type="arabicPeriod"/>
            </a:pPr>
            <a:r>
              <a:rPr lang="en-GB" b="1" dirty="0"/>
              <a:t>Generalization</a:t>
            </a:r>
            <a:r>
              <a:rPr lang="en-GB" dirty="0"/>
              <a:t>:</a:t>
            </a:r>
          </a:p>
          <a:p>
            <a:pPr marL="1657350" lvl="3" indent="-285750">
              <a:buFont typeface="+mj-lt"/>
              <a:buAutoNum type="arabicPeriod"/>
            </a:pPr>
            <a:r>
              <a:rPr lang="en-GB" dirty="0"/>
              <a:t>Ensuring models perform well on unseen data.</a:t>
            </a:r>
          </a:p>
          <a:p>
            <a:pPr lvl="2">
              <a:buFont typeface="+mj-lt"/>
              <a:buAutoNum type="arabicPeriod"/>
            </a:pPr>
            <a:r>
              <a:rPr lang="en-GB" b="1" dirty="0"/>
              <a:t>Privacy Concerns</a:t>
            </a:r>
            <a:r>
              <a:rPr lang="en-GB" dirty="0"/>
              <a:t>:</a:t>
            </a:r>
          </a:p>
          <a:p>
            <a:pPr marL="1657350" lvl="3" indent="-285750">
              <a:buFont typeface="+mj-lt"/>
              <a:buAutoNum type="arabicPeriod"/>
            </a:pPr>
            <a:r>
              <a:rPr lang="en-GB" dirty="0"/>
              <a:t>Ethical concerns over surveillance and misuse of data.</a:t>
            </a:r>
          </a:p>
        </p:txBody>
      </p:sp>
    </p:spTree>
    <p:extLst>
      <p:ext uri="{BB962C8B-B14F-4D97-AF65-F5344CB8AC3E}">
        <p14:creationId xmlns:p14="http://schemas.microsoft.com/office/powerpoint/2010/main" val="53107829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89218" y="2134195"/>
            <a:ext cx="1464468" cy="153590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16543" y="478432"/>
            <a:ext cx="6510655" cy="1365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91795">
              <a:spcBef>
                <a:spcPts val="95"/>
              </a:spcBef>
            </a:pPr>
            <a:r>
              <a:rPr dirty="0"/>
              <a:t>Trivial</a:t>
            </a:r>
            <a:r>
              <a:rPr spc="-200" dirty="0"/>
              <a:t> </a:t>
            </a:r>
            <a:r>
              <a:rPr dirty="0"/>
              <a:t>drawing</a:t>
            </a:r>
            <a:r>
              <a:rPr spc="-105" dirty="0"/>
              <a:t> </a:t>
            </a:r>
            <a:r>
              <a:rPr spc="-10" dirty="0"/>
              <a:t>strategies </a:t>
            </a:r>
            <a:r>
              <a:rPr dirty="0"/>
              <a:t>in</a:t>
            </a:r>
            <a:r>
              <a:rPr spc="-95" dirty="0"/>
              <a:t> </a:t>
            </a:r>
            <a:r>
              <a:rPr dirty="0"/>
              <a:t>multidimensional</a:t>
            </a:r>
            <a:r>
              <a:rPr spc="-145" dirty="0"/>
              <a:t> </a:t>
            </a:r>
            <a:r>
              <a:rPr spc="-10" dirty="0"/>
              <a:t>tictactoe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84339" y="1891555"/>
            <a:ext cx="6754495" cy="3752850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352425" indent="-339725">
              <a:spcBef>
                <a:spcPts val="1075"/>
              </a:spcBef>
              <a:buFontTx/>
              <a:buChar char="•"/>
              <a:tabLst>
                <a:tab pos="352425" algn="l"/>
              </a:tabLst>
            </a:pPr>
            <a:r>
              <a:rPr sz="3050" kern="0" spc="-4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Tic—</a:t>
            </a:r>
            <a:r>
              <a:rPr sz="3050" kern="0" spc="-3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tae—</a:t>
            </a:r>
            <a:r>
              <a:rPr sz="3050" kern="0" spc="-3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toe</a:t>
            </a:r>
            <a:endParaRPr sz="30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9410" indent="-346710">
              <a:spcBef>
                <a:spcPts val="980"/>
              </a:spcBef>
              <a:buClr>
                <a:srgbClr val="030303"/>
              </a:buClr>
              <a:buFontTx/>
              <a:buChar char="•"/>
              <a:tabLst>
                <a:tab pos="359410" algn="l"/>
              </a:tabLst>
            </a:pPr>
            <a:r>
              <a:rPr sz="30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Generalisations</a:t>
            </a:r>
            <a:endParaRPr sz="30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R="3533775" algn="r">
              <a:spcBef>
                <a:spcPts val="820"/>
              </a:spcBef>
            </a:pP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More</a:t>
            </a:r>
            <a:r>
              <a:rPr sz="2650" kern="0" spc="2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dimensions</a:t>
            </a:r>
            <a:endParaRPr sz="26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283845" marR="3513454" lvl="1" indent="-283845" algn="r">
              <a:spcBef>
                <a:spcPts val="894"/>
              </a:spcBef>
              <a:buClr>
                <a:srgbClr val="504200"/>
              </a:buClr>
              <a:buSzPct val="79245"/>
              <a:buFontTx/>
              <a:buChar char="—"/>
              <a:tabLst>
                <a:tab pos="283845" algn="l"/>
              </a:tabLst>
            </a:pP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Larger</a:t>
            </a:r>
            <a:r>
              <a:rPr sz="2650" kern="0" spc="3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board</a:t>
            </a:r>
            <a:r>
              <a:rPr sz="2650" kern="0" spc="3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size</a:t>
            </a:r>
            <a:endParaRPr sz="26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9410" indent="-346710">
              <a:spcBef>
                <a:spcPts val="869"/>
              </a:spcBef>
              <a:buFontTx/>
              <a:buChar char="•"/>
              <a:tabLst>
                <a:tab pos="359410" algn="l"/>
              </a:tabLst>
            </a:pP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Who</a:t>
            </a:r>
            <a:r>
              <a:rPr sz="3100" kern="0" spc="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has</a:t>
            </a:r>
            <a:r>
              <a:rPr sz="3100" kern="0" spc="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3100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winning</a:t>
            </a:r>
            <a:r>
              <a:rPr sz="3100" kern="0" spc="2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strategy?</a:t>
            </a:r>
            <a:endParaRPr sz="31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58825" marR="5080" lvl="1" indent="-349250">
              <a:lnSpc>
                <a:spcPct val="105000"/>
              </a:lnSpc>
              <a:spcBef>
                <a:spcPts val="720"/>
              </a:spcBef>
              <a:buClr>
                <a:srgbClr val="504600"/>
              </a:buClr>
              <a:buFontTx/>
              <a:buChar char="—"/>
              <a:tabLst>
                <a:tab pos="758825" algn="l"/>
              </a:tabLst>
            </a:pP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Either</a:t>
            </a:r>
            <a:r>
              <a:rPr sz="2650" kern="0" spc="1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first</a:t>
            </a:r>
            <a:r>
              <a:rPr sz="2650" kern="0" spc="3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player</a:t>
            </a:r>
            <a:r>
              <a:rPr sz="2650" kern="0" spc="4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has</a:t>
            </a:r>
            <a:r>
              <a:rPr sz="2650" kern="0" spc="3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winning</a:t>
            </a:r>
            <a:r>
              <a:rPr sz="2650" kern="0" spc="4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strategy,</a:t>
            </a:r>
            <a:r>
              <a:rPr sz="2650" kern="0" spc="2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or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second</a:t>
            </a:r>
            <a:r>
              <a:rPr sz="2650" kern="0" spc="3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player</a:t>
            </a:r>
            <a:r>
              <a:rPr sz="2650" kern="0" spc="4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has</a:t>
            </a:r>
            <a:r>
              <a:rPr sz="2650" kern="0" spc="2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drawing</a:t>
            </a:r>
            <a:r>
              <a:rPr sz="2650" kern="0" spc="3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strategy</a:t>
            </a:r>
            <a:endParaRPr sz="26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96CFF-D2E9-49CC-A4BD-5DC4F64AA04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843507083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730008" y="2220516"/>
          <a:ext cx="2929253" cy="26054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3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0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5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13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4195"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2600" spc="-50" dirty="0">
                          <a:latin typeface="Times New Roman"/>
                          <a:cs typeface="Times New Roman"/>
                        </a:rPr>
                        <a:t>v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41910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2600" spc="-50" dirty="0">
                          <a:latin typeface="Times New Roman"/>
                          <a:cs typeface="Times New Roman"/>
                        </a:rPr>
                        <a:t>i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41910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2600" spc="-50" dirty="0">
                          <a:latin typeface="Times New Roman"/>
                          <a:cs typeface="Times New Roman"/>
                        </a:rPr>
                        <a:t>a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41910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2600" spc="-50" dirty="0">
                          <a:latin typeface="Times New Roman"/>
                          <a:cs typeface="Times New Roman"/>
                        </a:rPr>
                        <a:t>a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41910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2600" spc="-50" dirty="0">
                          <a:latin typeface="Times New Roman"/>
                          <a:cs typeface="Times New Roman"/>
                        </a:rPr>
                        <a:t>f</a:t>
                      </a: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41910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650" spc="15" dirty="0">
                          <a:latin typeface="Times New Roman"/>
                          <a:cs typeface="Times New Roman"/>
                        </a:rPr>
                        <a:t>b</a:t>
                      </a:r>
                      <a:endParaRPr sz="2650">
                        <a:latin typeface="Times New Roman"/>
                        <a:cs typeface="Times New Roman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650" spc="-50" dirty="0">
                          <a:latin typeface="Times New Roman"/>
                          <a:cs typeface="Times New Roman"/>
                        </a:rPr>
                        <a:t>h</a:t>
                      </a:r>
                      <a:endParaRPr sz="2650">
                        <a:latin typeface="Times New Roman"/>
                        <a:cs typeface="Times New Roman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890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650" spc="-50" dirty="0">
                          <a:latin typeface="Times New Roman"/>
                          <a:cs typeface="Times New Roman"/>
                        </a:rPr>
                        <a:t>u</a:t>
                      </a:r>
                      <a:endParaRPr sz="2650">
                        <a:latin typeface="Times New Roman"/>
                        <a:cs typeface="Times New Roman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650" spc="-50" dirty="0">
                          <a:latin typeface="Times New Roman"/>
                          <a:cs typeface="Times New Roman"/>
                        </a:rPr>
                        <a:t>b</a:t>
                      </a:r>
                      <a:endParaRPr sz="2650">
                        <a:latin typeface="Times New Roman"/>
                        <a:cs typeface="Times New Roman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129539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650" spc="-50" dirty="0">
                          <a:latin typeface="Times New Roman"/>
                          <a:cs typeface="Times New Roman"/>
                        </a:rPr>
                        <a:t>c</a:t>
                      </a:r>
                      <a:endParaRPr sz="265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650" spc="-50" dirty="0">
                          <a:latin typeface="Times New Roman"/>
                          <a:cs typeface="Times New Roman"/>
                        </a:rPr>
                        <a:t>i</a:t>
                      </a:r>
                      <a:endParaRPr sz="265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650" spc="-50" dirty="0">
                          <a:latin typeface="Times New Roman"/>
                          <a:cs typeface="Times New Roman"/>
                        </a:rPr>
                        <a:t>g</a:t>
                      </a:r>
                      <a:endParaRPr sz="265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650" spc="65" dirty="0">
                          <a:latin typeface="Times New Roman"/>
                          <a:cs typeface="Times New Roman"/>
                        </a:rPr>
                        <a:t>c</a:t>
                      </a:r>
                      <a:endParaRPr sz="265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650" spc="-50" dirty="0">
                          <a:latin typeface="Times New Roman"/>
                          <a:cs typeface="Times New Roman"/>
                        </a:rPr>
                        <a:t>d</a:t>
                      </a:r>
                      <a:endParaRPr sz="2650">
                        <a:latin typeface="Times New Roman"/>
                        <a:cs typeface="Times New Roman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650" spc="-50" dirty="0">
                          <a:latin typeface="Times New Roman"/>
                          <a:cs typeface="Times New Roman"/>
                        </a:rPr>
                        <a:t>u</a:t>
                      </a:r>
                      <a:endParaRPr sz="2650">
                        <a:latin typeface="Times New Roman"/>
                        <a:cs typeface="Times New Roman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650" spc="-50" dirty="0">
                          <a:latin typeface="Times New Roman"/>
                          <a:cs typeface="Times New Roman"/>
                        </a:rPr>
                        <a:t>h</a:t>
                      </a:r>
                      <a:endParaRPr sz="2650">
                        <a:latin typeface="Times New Roman"/>
                        <a:cs typeface="Times New Roman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650" spc="-50" dirty="0">
                          <a:latin typeface="Times New Roman"/>
                          <a:cs typeface="Times New Roman"/>
                        </a:rPr>
                        <a:t>d</a:t>
                      </a:r>
                      <a:endParaRPr sz="2650">
                        <a:latin typeface="Times New Roman"/>
                        <a:cs typeface="Times New Roman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2650" spc="-50" dirty="0">
                          <a:latin typeface="Times New Roman"/>
                          <a:cs typeface="Times New Roman"/>
                        </a:rPr>
                        <a:t>f</a:t>
                      </a:r>
                      <a:endParaRPr sz="2650">
                        <a:latin typeface="Times New Roman"/>
                        <a:cs typeface="Times New Roman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634"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2700" spc="-50" dirty="0">
                          <a:latin typeface="Times New Roman"/>
                          <a:cs typeface="Times New Roman"/>
                        </a:rPr>
                        <a:t>j</a:t>
                      </a: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2700" spc="-50" dirty="0">
                          <a:latin typeface="Times New Roman"/>
                          <a:cs typeface="Times New Roman"/>
                        </a:rPr>
                        <a:t>e</a:t>
                      </a: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2700" spc="-50" dirty="0">
                          <a:latin typeface="Times New Roman"/>
                          <a:cs typeface="Times New Roman"/>
                        </a:rPr>
                        <a:t>e</a:t>
                      </a: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ts val="3225"/>
                        </a:lnSpc>
                      </a:pPr>
                      <a:r>
                        <a:rPr sz="2700" spc="-50" dirty="0">
                          <a:latin typeface="Times New Roman"/>
                          <a:cs typeface="Times New Roman"/>
                        </a:rPr>
                        <a:t>g</a:t>
                      </a: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3225"/>
                        </a:lnSpc>
                      </a:pPr>
                      <a:r>
                        <a:rPr sz="2700" spc="-50" dirty="0">
                          <a:latin typeface="Times New Roman"/>
                          <a:cs typeface="Times New Roman"/>
                        </a:rPr>
                        <a:t>v</a:t>
                      </a: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F0F0F"/>
                      </a:solidFill>
                      <a:prstDash val="solid"/>
                    </a:lnL>
                    <a:lnR w="28575">
                      <a:solidFill>
                        <a:srgbClr val="0F0F0F"/>
                      </a:solidFill>
                      <a:prstDash val="solid"/>
                    </a:lnR>
                    <a:lnT w="28575">
                      <a:solidFill>
                        <a:srgbClr val="0F0F0F"/>
                      </a:solidFill>
                      <a:prstDash val="solid"/>
                    </a:lnT>
                    <a:lnB w="28575">
                      <a:solidFill>
                        <a:srgbClr val="0F0F0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038194"/>
          </a:xfrm>
          <a:prstGeom prst="rect">
            <a:avLst/>
          </a:prstGeom>
        </p:spPr>
        <p:txBody>
          <a:bodyPr vert="horz" wrap="square" lIns="0" tIns="357593" rIns="0" bIns="0" rtlCol="0">
            <a:spAutoFit/>
          </a:bodyPr>
          <a:lstStyle/>
          <a:p>
            <a:pPr marL="1094105">
              <a:spcBef>
                <a:spcPts val="95"/>
              </a:spcBef>
            </a:pPr>
            <a:r>
              <a:rPr dirty="0"/>
              <a:t>Trivial</a:t>
            </a:r>
            <a:r>
              <a:rPr spc="-200" dirty="0"/>
              <a:t> </a:t>
            </a:r>
            <a:r>
              <a:rPr dirty="0"/>
              <a:t>drawing</a:t>
            </a:r>
            <a:r>
              <a:rPr spc="-105" dirty="0"/>
              <a:t> </a:t>
            </a:r>
            <a:r>
              <a:rPr spc="-10" dirty="0"/>
              <a:t>strategy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86711" y="2000200"/>
            <a:ext cx="3517900" cy="35274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53060" indent="-340360">
              <a:spcBef>
                <a:spcPts val="130"/>
              </a:spcBef>
              <a:buFontTx/>
              <a:buChar char="•"/>
              <a:tabLst>
                <a:tab pos="353060" algn="l"/>
              </a:tabLst>
            </a:pP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If</a:t>
            </a:r>
            <a:r>
              <a:rPr sz="2750" kern="0" spc="1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lines</a:t>
            </a:r>
            <a:r>
              <a:rPr sz="2750" kern="0" spc="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are </a:t>
            </a:r>
            <a:r>
              <a:rPr sz="27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long</a:t>
            </a:r>
            <a:endParaRPr sz="27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1790" marR="5080" indent="-3175">
              <a:lnSpc>
                <a:spcPts val="3340"/>
              </a:lnSpc>
              <a:spcBef>
                <a:spcPts val="155"/>
              </a:spcBef>
            </a:pP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enough:</a:t>
            </a:r>
            <a:r>
              <a:rPr sz="2700" kern="0" spc="3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pairing</a:t>
            </a:r>
            <a:r>
              <a:rPr sz="2700" kern="0" spc="2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squares</a:t>
            </a:r>
            <a:r>
              <a:rPr sz="2650" kern="0" spc="4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such</a:t>
            </a:r>
            <a:r>
              <a:rPr sz="2650" kern="0" spc="3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that</a:t>
            </a:r>
            <a:r>
              <a:rPr sz="2650" kern="0" spc="20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each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line</a:t>
            </a:r>
            <a:r>
              <a:rPr sz="2650" kern="0" spc="1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has</a:t>
            </a:r>
            <a:r>
              <a:rPr sz="2650" kern="0" spc="2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650" kern="0" spc="2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pair</a:t>
            </a:r>
            <a:endParaRPr sz="26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42900" marR="223520" indent="-330200">
              <a:lnSpc>
                <a:spcPct val="103299"/>
              </a:lnSpc>
              <a:spcBef>
                <a:spcPts val="620"/>
              </a:spcBef>
              <a:buFontTx/>
              <a:buChar char="•"/>
              <a:tabLst>
                <a:tab pos="342900" algn="l"/>
                <a:tab pos="344805" algn="l"/>
              </a:tabLst>
            </a:pP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If</a:t>
            </a:r>
            <a:r>
              <a:rPr sz="2650" kern="0" spc="2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player</a:t>
            </a:r>
            <a:r>
              <a:rPr sz="2650" kern="0" spc="25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</a:t>
            </a:r>
            <a:r>
              <a:rPr sz="2650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plays</a:t>
            </a:r>
            <a:r>
              <a:rPr sz="2650" kern="0" spc="2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650" kern="0" spc="1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pair,</a:t>
            </a:r>
            <a:r>
              <a:rPr sz="2700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then</a:t>
            </a:r>
            <a:r>
              <a:rPr sz="2700" kern="0" spc="2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player</a:t>
            </a:r>
            <a:r>
              <a:rPr sz="2700" kern="0" spc="1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plays</a:t>
            </a:r>
            <a:r>
              <a:rPr sz="2700" kern="0" spc="2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to</a:t>
            </a:r>
            <a:r>
              <a:rPr sz="2700"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other</a:t>
            </a:r>
            <a:r>
              <a:rPr sz="2700" kern="0" spc="1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square </a:t>
            </a:r>
            <a:r>
              <a:rPr sz="28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800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8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pair</a:t>
            </a:r>
            <a:endParaRPr sz="28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31429-48A8-4908-8B45-9DCB2C72526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583670652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58570" y="660797"/>
            <a:ext cx="1312664" cy="7143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90320" marR="5080" indent="-840105">
              <a:spcBef>
                <a:spcPts val="95"/>
              </a:spcBef>
            </a:pPr>
            <a:r>
              <a:rPr dirty="0"/>
              <a:t>Trivial</a:t>
            </a:r>
            <a:r>
              <a:rPr spc="-200" dirty="0"/>
              <a:t> </a:t>
            </a:r>
            <a:r>
              <a:rPr dirty="0"/>
              <a:t>drawing</a:t>
            </a:r>
            <a:r>
              <a:rPr spc="-110" dirty="0"/>
              <a:t> </a:t>
            </a:r>
            <a:r>
              <a:rPr spc="-10" dirty="0"/>
              <a:t>strategies</a:t>
            </a:r>
            <a:r>
              <a:rPr spc="-90" dirty="0"/>
              <a:t> </a:t>
            </a:r>
            <a:r>
              <a:rPr spc="-25" dirty="0"/>
              <a:t>and </a:t>
            </a:r>
            <a:r>
              <a:rPr spc="-10" dirty="0"/>
              <a:t>generalized</a:t>
            </a:r>
            <a:r>
              <a:rPr spc="-50" dirty="0"/>
              <a:t> </a:t>
            </a:r>
            <a:r>
              <a:rPr spc="-10" dirty="0"/>
              <a:t>matchings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81680" y="1992015"/>
            <a:ext cx="7543800" cy="36429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47345" marR="161290" indent="-335280">
              <a:lnSpc>
                <a:spcPct val="108200"/>
              </a:lnSpc>
              <a:spcBef>
                <a:spcPts val="90"/>
              </a:spcBef>
              <a:buFontTx/>
              <a:buChar char="•"/>
              <a:tabLst>
                <a:tab pos="349885" algn="l"/>
              </a:tabLst>
            </a:pPr>
            <a:r>
              <a:rPr sz="26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Bipartite</a:t>
            </a:r>
            <a:r>
              <a:rPr sz="2600" kern="0" spc="8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graph:</a:t>
            </a:r>
            <a:r>
              <a:rPr sz="2600" kern="0" spc="5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00" kern="0" spc="-25" dirty="0">
                <a:solidFill>
                  <a:sysClr val="windowText" lastClr="000000"/>
                </a:solidFill>
                <a:latin typeface="Cambria"/>
                <a:cs typeface="Cambria"/>
              </a:rPr>
              <a:t>line-</a:t>
            </a:r>
            <a:r>
              <a:rPr sz="26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vertices</a:t>
            </a:r>
            <a:r>
              <a:rPr sz="2600" kern="0" spc="19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and</a:t>
            </a:r>
            <a:r>
              <a:rPr sz="2600" kern="0" spc="4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00" kern="0" spc="-35" dirty="0">
                <a:solidFill>
                  <a:sysClr val="windowText" lastClr="000000"/>
                </a:solidFill>
                <a:latin typeface="Cambria"/>
                <a:cs typeface="Cambria"/>
              </a:rPr>
              <a:t>square-</a:t>
            </a:r>
            <a:r>
              <a:rPr sz="2600" kern="0" spc="-10" dirty="0">
                <a:solidFill>
                  <a:sysClr val="windowText" lastClr="000000"/>
                </a:solidFill>
                <a:latin typeface="Cambria"/>
                <a:cs typeface="Cambria"/>
              </a:rPr>
              <a:t>vertices; 	</a:t>
            </a:r>
            <a:r>
              <a:rPr sz="26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edge</a:t>
            </a:r>
            <a:r>
              <a:rPr sz="2600" kern="0" spc="10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when</a:t>
            </a:r>
            <a:r>
              <a:rPr sz="2600" kern="0" spc="5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00" kern="0" spc="-40" dirty="0">
                <a:solidFill>
                  <a:sysClr val="windowText" lastClr="000000"/>
                </a:solidFill>
                <a:latin typeface="Cambria"/>
                <a:cs typeface="Cambria"/>
              </a:rPr>
              <a:t>square</a:t>
            </a:r>
            <a:r>
              <a:rPr sz="2600" kern="0" spc="12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Cambria"/>
                <a:cs typeface="Cambria"/>
              </a:rPr>
              <a:t>is</a:t>
            </a:r>
            <a:r>
              <a:rPr sz="2600" kern="0" spc="-20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00" kern="0" spc="-45" dirty="0">
                <a:solidFill>
                  <a:sysClr val="windowText" lastClr="000000"/>
                </a:solidFill>
                <a:latin typeface="Cambria"/>
                <a:cs typeface="Cambria"/>
              </a:rPr>
              <a:t>part</a:t>
            </a:r>
            <a:r>
              <a:rPr sz="2600" kern="0" spc="135" dirty="0">
                <a:solidFill>
                  <a:sysClr val="windowText" lastClr="000000"/>
                </a:solidFill>
                <a:latin typeface="Cambria"/>
                <a:cs typeface="Cambria"/>
              </a:rPr>
              <a:t> </a:t>
            </a:r>
            <a:r>
              <a:rPr sz="2600" kern="0" spc="70" dirty="0">
                <a:solidFill>
                  <a:sysClr val="windowText" lastClr="000000"/>
                </a:solidFill>
                <a:latin typeface="Cambria"/>
                <a:cs typeface="Cambria"/>
              </a:rPr>
              <a:t>of </a:t>
            </a:r>
            <a:r>
              <a:rPr sz="2600" kern="0" spc="-20" dirty="0">
                <a:solidFill>
                  <a:sysClr val="windowText" lastClr="000000"/>
                </a:solidFill>
                <a:latin typeface="Cambria"/>
                <a:cs typeface="Cambria"/>
              </a:rPr>
              <a:t>line</a:t>
            </a:r>
            <a:endParaRPr sz="2600" kern="0">
              <a:solidFill>
                <a:sysClr val="windowText" lastClr="000000"/>
              </a:solidFill>
              <a:latin typeface="Cambria"/>
              <a:cs typeface="Cambria"/>
            </a:endParaRPr>
          </a:p>
          <a:p>
            <a:pPr marL="360045" indent="-342900">
              <a:spcBef>
                <a:spcPts val="775"/>
              </a:spcBef>
              <a:buFontTx/>
              <a:buChar char="•"/>
              <a:tabLst>
                <a:tab pos="360045" algn="l"/>
              </a:tabLst>
            </a:pP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Look</a:t>
            </a:r>
            <a:r>
              <a:rPr sz="2750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for</a:t>
            </a:r>
            <a:r>
              <a:rPr sz="2750"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set</a:t>
            </a:r>
            <a:r>
              <a:rPr sz="27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750" kern="0" spc="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edges</a:t>
            </a:r>
            <a:r>
              <a:rPr sz="2750" kern="0" spc="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M,</a:t>
            </a:r>
            <a:r>
              <a:rPr sz="2750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such</a:t>
            </a:r>
            <a:r>
              <a:rPr sz="2750" kern="0" spc="1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that:</a:t>
            </a:r>
            <a:endParaRPr sz="27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62635" lvl="1" indent="-323850">
              <a:spcBef>
                <a:spcPts val="515"/>
              </a:spcBef>
              <a:buClr>
                <a:srgbClr val="483F00"/>
              </a:buClr>
              <a:buFontTx/>
              <a:buChar char="—"/>
              <a:tabLst>
                <a:tab pos="762635" algn="l"/>
              </a:tabLst>
            </a:pPr>
            <a:r>
              <a:rPr sz="24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Each</a:t>
            </a:r>
            <a:r>
              <a:rPr sz="2450" kern="0" spc="-1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line-</a:t>
            </a:r>
            <a:r>
              <a:rPr sz="24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vertex</a:t>
            </a:r>
            <a:r>
              <a:rPr sz="2450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450" kern="0" spc="-15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incident</a:t>
            </a:r>
            <a:r>
              <a:rPr sz="2450" kern="0" spc="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to</a:t>
            </a:r>
            <a:r>
              <a:rPr sz="2450" kern="0" spc="-1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two</a:t>
            </a:r>
            <a:r>
              <a:rPr sz="2450" kern="0" spc="-1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edges</a:t>
            </a:r>
            <a:r>
              <a:rPr sz="24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45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endParaRPr sz="24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62635" lvl="1" indent="-311150">
              <a:spcBef>
                <a:spcPts val="640"/>
              </a:spcBef>
              <a:buClr>
                <a:srgbClr val="797900"/>
              </a:buClr>
              <a:buFontTx/>
              <a:buChar char="—"/>
              <a:tabLst>
                <a:tab pos="762635" algn="l"/>
              </a:tabLst>
            </a:pP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Each</a:t>
            </a:r>
            <a:r>
              <a:rPr sz="2350" kern="0" spc="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square-vertex</a:t>
            </a:r>
            <a:r>
              <a:rPr sz="2350" kern="0" spc="1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350"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incident</a:t>
            </a:r>
            <a:r>
              <a:rPr sz="2350" kern="0" spc="1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to</a:t>
            </a:r>
            <a:r>
              <a:rPr sz="2350"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at</a:t>
            </a:r>
            <a:r>
              <a:rPr sz="2350"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most</a:t>
            </a:r>
            <a:r>
              <a:rPr sz="2350" kern="0" spc="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one</a:t>
            </a:r>
            <a:r>
              <a:rPr sz="2350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</a:t>
            </a:r>
            <a:r>
              <a:rPr sz="2350" kern="0" spc="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in</a:t>
            </a:r>
            <a:r>
              <a:rPr sz="2350" kern="0" spc="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3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endParaRPr sz="23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6870" marR="55244" indent="-339090">
              <a:lnSpc>
                <a:spcPct val="103200"/>
              </a:lnSpc>
              <a:spcBef>
                <a:spcPts val="715"/>
              </a:spcBef>
              <a:buFontTx/>
              <a:buChar char="•"/>
              <a:tabLst>
                <a:tab pos="363855" algn="l"/>
              </a:tabLst>
            </a:pP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There</a:t>
            </a:r>
            <a:r>
              <a:rPr sz="2650" kern="0" spc="1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exists</a:t>
            </a:r>
            <a:r>
              <a:rPr sz="2650" kern="0" spc="25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such</a:t>
            </a:r>
            <a:r>
              <a:rPr sz="2650" kern="0" spc="2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650" kern="0" spc="1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set</a:t>
            </a:r>
            <a:r>
              <a:rPr sz="2650" kern="0" spc="1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650" kern="0" spc="2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edges</a:t>
            </a:r>
            <a:r>
              <a:rPr sz="2650" kern="0" spc="2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M,</a:t>
            </a:r>
            <a:r>
              <a:rPr sz="2650" kern="0" spc="1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if</a:t>
            </a:r>
            <a:r>
              <a:rPr sz="2650" kern="0" spc="2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2650" kern="0" spc="2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only</a:t>
            </a:r>
            <a:r>
              <a:rPr sz="2650" kern="0" spc="2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if 	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there</a:t>
            </a:r>
            <a:r>
              <a:rPr sz="2650" kern="0" spc="2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650" kern="0" spc="19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650" kern="0" spc="2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trivial</a:t>
            </a:r>
            <a:r>
              <a:rPr sz="2650" kern="0" spc="3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drawing</a:t>
            </a:r>
            <a:r>
              <a:rPr sz="2650" kern="0" spc="3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strategy</a:t>
            </a:r>
            <a:r>
              <a:rPr sz="2650" kern="0" spc="2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(of</a:t>
            </a:r>
            <a:r>
              <a:rPr sz="2650" kern="0" spc="4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2650" kern="0" spc="1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described 	</a:t>
            </a:r>
            <a:r>
              <a:rPr sz="28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type).</a:t>
            </a:r>
            <a:endParaRPr sz="28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7314E1-A283-4EE9-A2F3-DD590DBEBF7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228070106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040418"/>
          </a:xfrm>
          <a:prstGeom prst="rect">
            <a:avLst/>
          </a:prstGeom>
        </p:spPr>
        <p:txBody>
          <a:bodyPr vert="horz" wrap="square" lIns="0" tIns="344556" rIns="0" bIns="0" rtlCol="0">
            <a:spAutoFit/>
          </a:bodyPr>
          <a:lstStyle/>
          <a:p>
            <a:pPr marL="2188210">
              <a:spcBef>
                <a:spcPts val="90"/>
              </a:spcBef>
            </a:pPr>
            <a:r>
              <a:rPr sz="4500" spc="-95" dirty="0"/>
              <a:t>Consequences</a:t>
            </a:r>
            <a:endParaRPr sz="4500"/>
          </a:p>
        </p:txBody>
      </p:sp>
      <p:sp>
        <p:nvSpPr>
          <p:cNvPr id="4" name="object 4"/>
          <p:cNvSpPr txBox="1"/>
          <p:nvPr/>
        </p:nvSpPr>
        <p:spPr>
          <a:xfrm>
            <a:off x="2287051" y="2006401"/>
            <a:ext cx="7418070" cy="3970767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48615" marR="551180" indent="-336550">
              <a:lnSpc>
                <a:spcPct val="103600"/>
              </a:lnSpc>
              <a:spcBef>
                <a:spcPts val="15"/>
              </a:spcBef>
              <a:buFontTx/>
              <a:buChar char="•"/>
              <a:tabLst>
                <a:tab pos="348615" algn="l"/>
                <a:tab pos="351155" algn="l"/>
              </a:tabLst>
            </a:pP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Testing</a:t>
            </a:r>
            <a:r>
              <a:rPr sz="2700" kern="0" spc="2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if</a:t>
            </a:r>
            <a:r>
              <a:rPr sz="2700" kern="0" spc="2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trivial</a:t>
            </a:r>
            <a:r>
              <a:rPr sz="2700" kern="0" spc="25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drawing</a:t>
            </a:r>
            <a:r>
              <a:rPr sz="2700" kern="0" spc="229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strategy</a:t>
            </a:r>
            <a:r>
              <a:rPr sz="2700" kern="0" spc="1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exists</a:t>
            </a:r>
            <a:r>
              <a:rPr sz="2700" kern="0" spc="1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finding</a:t>
            </a:r>
            <a:r>
              <a:rPr sz="2700" kern="0" spc="1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one</a:t>
            </a:r>
            <a:r>
              <a:rPr sz="2700" kern="0" spc="1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if</a:t>
            </a:r>
            <a:r>
              <a:rPr sz="2700" kern="0" spc="2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so</a:t>
            </a:r>
            <a:r>
              <a:rPr sz="270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can</a:t>
            </a:r>
            <a:r>
              <a:rPr sz="2700" kern="0" spc="2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</a:t>
            </a:r>
            <a:r>
              <a:rPr sz="2700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done</a:t>
            </a:r>
            <a:r>
              <a:rPr sz="2700" kern="0" spc="1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efficiently</a:t>
            </a:r>
            <a:r>
              <a:rPr sz="2700" kern="0" spc="3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tflow algorithm).</a:t>
            </a:r>
            <a:endParaRPr sz="27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1790" indent="-339090">
              <a:spcBef>
                <a:spcPts val="805"/>
              </a:spcBef>
              <a:buClr>
                <a:srgbClr val="000000"/>
              </a:buClr>
              <a:buFontTx/>
              <a:buChar char="•"/>
              <a:tabLst>
                <a:tab pos="351790" algn="l"/>
              </a:tabLst>
            </a:pPr>
            <a:r>
              <a:rPr sz="2700" kern="0" dirty="0">
                <a:solidFill>
                  <a:srgbClr val="42380A"/>
                </a:solidFill>
                <a:latin typeface="Times New Roman"/>
                <a:cs typeface="Times New Roman"/>
              </a:rPr>
              <a:t>ii</a:t>
            </a:r>
            <a:r>
              <a:rPr sz="2700" kern="0" spc="170" dirty="0">
                <a:solidFill>
                  <a:srgbClr val="42380A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by</a:t>
            </a:r>
            <a:r>
              <a:rPr sz="2700" kern="0" spc="20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n</a:t>
            </a:r>
            <a:r>
              <a:rPr sz="2700" kern="0" spc="20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by</a:t>
            </a:r>
            <a:r>
              <a:rPr sz="2700" kern="0" spc="3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...by</a:t>
            </a:r>
            <a:r>
              <a:rPr sz="2700" kern="0" spc="2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ii</a:t>
            </a:r>
            <a:r>
              <a:rPr sz="2700" kern="0" spc="20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tic-tac-toe</a:t>
            </a:r>
            <a:r>
              <a:rPr sz="2700" kern="0" spc="2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Id-dimensional)</a:t>
            </a:r>
            <a:r>
              <a:rPr sz="2700" kern="0" spc="1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has</a:t>
            </a:r>
            <a:r>
              <a:rPr sz="2700" kern="0" spc="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endParaRPr sz="27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8775">
              <a:spcBef>
                <a:spcPts val="150"/>
              </a:spcBef>
            </a:pP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Yivial</a:t>
            </a:r>
            <a:r>
              <a:rPr sz="2650" kern="0" spc="1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drawing</a:t>
            </a:r>
            <a:r>
              <a:rPr sz="2650" kern="0" spc="2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strategy</a:t>
            </a:r>
            <a:r>
              <a:rPr sz="2650" kern="0" spc="2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if</a:t>
            </a:r>
            <a:r>
              <a:rPr sz="2650" kern="0" spc="2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ii</a:t>
            </a:r>
            <a:r>
              <a:rPr sz="2650" kern="0" spc="20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650" kern="0" spc="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at</a:t>
            </a:r>
            <a:r>
              <a:rPr sz="2650" kern="0" spc="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least</a:t>
            </a:r>
            <a:r>
              <a:rPr sz="2650" kern="0" spc="2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3^-</a:t>
            </a:r>
            <a:r>
              <a:rPr sz="26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</a:t>
            </a:r>
            <a:endParaRPr sz="26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61365">
              <a:spcBef>
                <a:spcPts val="655"/>
              </a:spcBef>
            </a:pPr>
            <a:r>
              <a:rPr sz="2400" kern="0" spc="-1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</a:t>
            </a:r>
            <a:r>
              <a:rPr sz="240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square</a:t>
            </a:r>
            <a:r>
              <a:rPr sz="240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belongs</a:t>
            </a:r>
            <a:r>
              <a:rPr sz="2400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to</a:t>
            </a:r>
            <a:r>
              <a:rPr sz="240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at</a:t>
            </a:r>
            <a:r>
              <a:rPr sz="2400" kern="0" spc="-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most</a:t>
            </a:r>
            <a:r>
              <a:rPr sz="24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7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3*-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1lines.</a:t>
            </a:r>
            <a:endParaRPr sz="24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52475" marR="407670" indent="635">
              <a:spcBef>
                <a:spcPts val="565"/>
              </a:spcBef>
            </a:pP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So,</a:t>
            </a:r>
            <a:r>
              <a:rPr sz="2400" kern="0" spc="-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if</a:t>
            </a:r>
            <a:r>
              <a:rPr sz="24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5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D</a:t>
            </a:r>
            <a:r>
              <a:rPr sz="2400" kern="0" spc="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is</a:t>
            </a:r>
            <a:r>
              <a:rPr sz="2400" kern="0" spc="-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at</a:t>
            </a:r>
            <a:r>
              <a:rPr sz="240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least</a:t>
            </a:r>
            <a:r>
              <a:rPr sz="240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3*-</a:t>
            </a:r>
            <a:r>
              <a:rPr sz="2400" kern="0" spc="-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1then</a:t>
            </a:r>
            <a:r>
              <a:rPr sz="2400" kern="0" spc="9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line-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square</a:t>
            </a:r>
            <a:r>
              <a:rPr sz="2400" kern="0" spc="11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graph</a:t>
            </a:r>
            <a:r>
              <a:rPr sz="2400"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has</a:t>
            </a:r>
            <a:r>
              <a:rPr sz="240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</a:t>
            </a:r>
            <a:r>
              <a:rPr sz="2400" kern="0" spc="-1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coloring</a:t>
            </a:r>
            <a:r>
              <a:rPr sz="2400" kern="0" spc="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with</a:t>
            </a:r>
            <a:r>
              <a:rPr sz="240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4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</a:t>
            </a:r>
            <a:r>
              <a:rPr sz="2400" kern="0" spc="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colors.</a:t>
            </a:r>
            <a:endParaRPr sz="24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471805">
              <a:spcBef>
                <a:spcPts val="570"/>
              </a:spcBef>
              <a:tabLst>
                <a:tab pos="757555" algn="l"/>
              </a:tabLst>
            </a:pPr>
            <a:r>
              <a:rPr sz="2400" kern="0" spc="-1275" dirty="0">
                <a:solidFill>
                  <a:srgbClr val="4F4B00"/>
                </a:solidFill>
                <a:latin typeface="Times New Roman"/>
                <a:cs typeface="Times New Roman"/>
              </a:rPr>
              <a:t>—</a:t>
            </a:r>
            <a:r>
              <a:rPr sz="2400" kern="0" dirty="0">
                <a:solidFill>
                  <a:srgbClr val="4F4B00"/>
                </a:solidFill>
                <a:latin typeface="Times New Roman"/>
                <a:cs typeface="Times New Roman"/>
              </a:rPr>
              <a:t>	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Let</a:t>
            </a:r>
            <a:r>
              <a:rPr sz="2400" kern="0" spc="-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</a:t>
            </a:r>
            <a:r>
              <a:rPr sz="24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be</a:t>
            </a:r>
            <a:r>
              <a:rPr sz="2400" kern="0" spc="-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the</a:t>
            </a:r>
            <a:r>
              <a:rPr sz="2400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set</a:t>
            </a:r>
            <a:r>
              <a:rPr sz="2400" kern="0" spc="-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2400" kern="0" spc="1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edges</a:t>
            </a:r>
            <a:r>
              <a:rPr sz="2400" kern="0" spc="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with</a:t>
            </a:r>
            <a:r>
              <a:rPr sz="2400" kern="0" spc="-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colors</a:t>
            </a:r>
            <a:r>
              <a:rPr sz="24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</a:t>
            </a:r>
            <a:r>
              <a:rPr sz="2400" kern="0" spc="-14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</a:t>
            </a:r>
            <a:r>
              <a:rPr sz="2400" kern="0" spc="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2.</a:t>
            </a:r>
            <a:endParaRPr sz="24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EAAA39-3C25-43F5-82FF-AACCA5F28A6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370660150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1033686"/>
          </a:xfrm>
          <a:prstGeom prst="rect">
            <a:avLst/>
          </a:prstGeom>
        </p:spPr>
        <p:txBody>
          <a:bodyPr vert="horz" wrap="square" lIns="0" tIns="353129" rIns="0" bIns="0" rtlCol="0">
            <a:spAutoFit/>
          </a:bodyPr>
          <a:lstStyle/>
          <a:p>
            <a:pPr marL="2519045">
              <a:spcBef>
                <a:spcPts val="95"/>
              </a:spcBef>
            </a:pPr>
            <a:r>
              <a:rPr spc="-45" dirty="0"/>
              <a:t>Conclusion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83999" y="2005905"/>
            <a:ext cx="6581140" cy="34556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8140" indent="-345440">
              <a:spcBef>
                <a:spcPts val="125"/>
              </a:spcBef>
              <a:buFontTx/>
              <a:buChar char="•"/>
              <a:tabLst>
                <a:tab pos="358140" algn="l"/>
              </a:tabLst>
            </a:pP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Many</a:t>
            </a:r>
            <a:r>
              <a:rPr sz="3100" kern="0" spc="32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applications</a:t>
            </a:r>
            <a:r>
              <a:rPr sz="3100" kern="0" spc="2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</a:t>
            </a:r>
            <a:r>
              <a:rPr sz="3100" kern="0" spc="2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matching!</a:t>
            </a:r>
            <a:r>
              <a:rPr sz="3100" kern="0" spc="20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Often</a:t>
            </a:r>
            <a:endParaRPr sz="31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56870">
              <a:spcBef>
                <a:spcPts val="95"/>
              </a:spcBef>
            </a:pP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bipartite.</a:t>
            </a:r>
            <a:r>
              <a:rPr sz="3150" kern="0" spc="-2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10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..</a:t>
            </a:r>
            <a:endParaRPr sz="31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61315" indent="-348615">
              <a:spcBef>
                <a:spcPts val="825"/>
              </a:spcBef>
              <a:buFontTx/>
              <a:buChar char="•"/>
              <a:tabLst>
                <a:tab pos="361315" algn="l"/>
              </a:tabLst>
            </a:pP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Algorithms</a:t>
            </a:r>
            <a:r>
              <a:rPr sz="3150" kern="0" spc="13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for</a:t>
            </a:r>
            <a:r>
              <a:rPr sz="3150" kern="0" spc="-5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finding</a:t>
            </a:r>
            <a:r>
              <a:rPr sz="3150" kern="0" spc="1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31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matchings:</a:t>
            </a:r>
            <a:endParaRPr sz="31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50570" lvl="1" indent="-355600">
              <a:spcBef>
                <a:spcPts val="785"/>
              </a:spcBef>
              <a:buClr>
                <a:srgbClr val="979700"/>
              </a:buClr>
              <a:buFontTx/>
              <a:buChar char="—"/>
              <a:tabLst>
                <a:tab pos="750570" algn="l"/>
              </a:tabLst>
            </a:pP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Bipartite:</a:t>
            </a:r>
            <a:r>
              <a:rPr sz="2700" kern="0" spc="26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flow</a:t>
            </a:r>
            <a:r>
              <a:rPr sz="2700" kern="0" spc="3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0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models</a:t>
            </a:r>
            <a:endParaRPr sz="27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60730">
              <a:spcBef>
                <a:spcPts val="50"/>
              </a:spcBef>
            </a:pP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Bipartite,</a:t>
            </a:r>
            <a:r>
              <a:rPr sz="2750" kern="0" spc="1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regular:</a:t>
            </a:r>
            <a:r>
              <a:rPr sz="2750" kern="0" spc="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7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Schrijver</a:t>
            </a:r>
            <a:endParaRPr sz="27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753745" marR="254635" lvl="1" indent="-349250">
              <a:lnSpc>
                <a:spcPct val="106100"/>
              </a:lnSpc>
              <a:spcBef>
                <a:spcPts val="650"/>
              </a:spcBef>
              <a:buClr>
                <a:srgbClr val="A0990C"/>
              </a:buClr>
              <a:buFontTx/>
              <a:buChar char="—"/>
              <a:tabLst>
                <a:tab pos="758825" algn="l"/>
                <a:tab pos="5000625" algn="l"/>
              </a:tabLst>
            </a:pP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General:</a:t>
            </a:r>
            <a:r>
              <a:rPr sz="2650" kern="0" spc="48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with</a:t>
            </a:r>
            <a:r>
              <a:rPr sz="2650" kern="0" spc="38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M-</a:t>
            </a:r>
            <a:r>
              <a:rPr sz="2650" kern="0" spc="-1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augmenting</a:t>
            </a:r>
            <a:r>
              <a:rPr sz="2650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paths</a:t>
            </a:r>
            <a:r>
              <a:rPr sz="2650" kern="0" spc="27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650" kern="0" spc="-2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and 	</a:t>
            </a:r>
            <a:r>
              <a:rPr sz="2650" kern="0" spc="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blossom-</a:t>
            </a:r>
            <a:r>
              <a:rPr sz="2650" kern="0" spc="45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shrinking</a:t>
            </a:r>
            <a:endParaRPr sz="26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DBB1FC-BC82-4306-B755-624CCEB7EB2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93523296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>
            <a:extLst>
              <a:ext uri="{FF2B5EF4-FFF2-40B4-BE49-F238E27FC236}">
                <a16:creationId xmlns:a16="http://schemas.microsoft.com/office/drawing/2014/main" id="{767359E5-FAE7-46E5-A75D-EBB300D62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274" y="2983653"/>
            <a:ext cx="7652084" cy="61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altLang="en-US" sz="1588" b="1" dirty="0">
                <a:solidFill>
                  <a:srgbClr val="000000"/>
                </a:solidFill>
              </a:rPr>
              <a:t>Week: 10 &amp; 11</a:t>
            </a:r>
            <a:br>
              <a:rPr lang="en-GB" altLang="en-US" sz="1588" b="1" dirty="0">
                <a:solidFill>
                  <a:srgbClr val="000000"/>
                </a:solidFill>
              </a:rPr>
            </a:br>
            <a:r>
              <a:rPr lang="en-GB" dirty="0"/>
              <a:t>Ensemble Methods</a:t>
            </a:r>
            <a:endParaRPr lang="en-GB" altLang="en-US" sz="1588" b="1" dirty="0"/>
          </a:p>
        </p:txBody>
      </p:sp>
    </p:spTree>
    <p:extLst>
      <p:ext uri="{BB962C8B-B14F-4D97-AF65-F5344CB8AC3E}">
        <p14:creationId xmlns:p14="http://schemas.microsoft.com/office/powerpoint/2010/main" val="1823765266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4778" y="1282303"/>
            <a:ext cx="225028" cy="4000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49279" y="1250156"/>
            <a:ext cx="253603" cy="43934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88681" y="1282303"/>
            <a:ext cx="435768" cy="40005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49917" y="503633"/>
            <a:ext cx="346471" cy="9644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541860" y="1"/>
            <a:ext cx="4947285" cy="6849109"/>
            <a:chOff x="17859" y="0"/>
            <a:chExt cx="4947285" cy="6849109"/>
          </a:xfrm>
        </p:grpSpPr>
        <p:sp>
          <p:nvSpPr>
            <p:cNvPr id="7" name="object 7"/>
            <p:cNvSpPr/>
            <p:nvPr/>
          </p:nvSpPr>
          <p:spPr>
            <a:xfrm>
              <a:off x="17859" y="0"/>
              <a:ext cx="3175" cy="6849109"/>
            </a:xfrm>
            <a:custGeom>
              <a:avLst/>
              <a:gdLst/>
              <a:ahLst/>
              <a:cxnLst/>
              <a:rect l="l" t="t" r="r" b="b"/>
              <a:pathLst>
                <a:path w="3175" h="6849109">
                  <a:moveTo>
                    <a:pt x="2976" y="6849073"/>
                  </a:moveTo>
                  <a:lnTo>
                    <a:pt x="0" y="6849073"/>
                  </a:lnTo>
                  <a:lnTo>
                    <a:pt x="0" y="0"/>
                  </a:lnTo>
                  <a:lnTo>
                    <a:pt x="2976" y="0"/>
                  </a:lnTo>
                  <a:lnTo>
                    <a:pt x="2976" y="6849073"/>
                  </a:lnTo>
                  <a:close/>
                </a:path>
              </a:pathLst>
            </a:custGeom>
            <a:solidFill>
              <a:srgbClr val="4864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859" y="236636"/>
              <a:ext cx="4947285" cy="0"/>
            </a:xfrm>
            <a:custGeom>
              <a:avLst/>
              <a:gdLst/>
              <a:ahLst/>
              <a:cxnLst/>
              <a:rect l="l" t="t" r="r" b="b"/>
              <a:pathLst>
                <a:path w="4947285">
                  <a:moveTo>
                    <a:pt x="0" y="0"/>
                  </a:moveTo>
                  <a:lnTo>
                    <a:pt x="4947049" y="0"/>
                  </a:lnTo>
                </a:path>
              </a:pathLst>
            </a:custGeom>
            <a:ln w="89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331952" y="683770"/>
            <a:ext cx="7150734" cy="1686560"/>
          </a:xfrm>
          <a:prstGeom prst="rect">
            <a:avLst/>
          </a:prstGeom>
        </p:spPr>
        <p:txBody>
          <a:bodyPr vert="horz" wrap="square" lIns="0" tIns="328930" rIns="0" bIns="0" rtlCol="0">
            <a:spAutoFit/>
          </a:bodyPr>
          <a:lstStyle/>
          <a:p>
            <a:pPr marL="294005">
              <a:spcBef>
                <a:spcPts val="2590"/>
              </a:spcBef>
              <a:tabLst>
                <a:tab pos="1692275" algn="l"/>
                <a:tab pos="2847340" algn="l"/>
              </a:tabLst>
            </a:pPr>
            <a:r>
              <a:rPr sz="5300" spc="-25" dirty="0">
                <a:solidFill>
                  <a:srgbClr val="075B7C"/>
                </a:solidFill>
                <a:latin typeface="Calibri"/>
                <a:cs typeface="Calibri"/>
              </a:rPr>
              <a:t>sem</a:t>
            </a:r>
            <a:r>
              <a:rPr sz="5300" dirty="0">
                <a:solidFill>
                  <a:srgbClr val="075B7C"/>
                </a:solidFill>
                <a:latin typeface="Calibri"/>
                <a:cs typeface="Calibri"/>
              </a:rPr>
              <a:t>	</a:t>
            </a:r>
            <a:r>
              <a:rPr sz="5300" spc="-25" dirty="0">
                <a:solidFill>
                  <a:srgbClr val="015E7E"/>
                </a:solidFill>
                <a:latin typeface="Calibri"/>
                <a:cs typeface="Calibri"/>
              </a:rPr>
              <a:t>Ie</a:t>
            </a:r>
            <a:r>
              <a:rPr sz="5300" dirty="0">
                <a:solidFill>
                  <a:srgbClr val="015E7E"/>
                </a:solidFill>
                <a:latin typeface="Calibri"/>
                <a:cs typeface="Calibri"/>
              </a:rPr>
              <a:t>	</a:t>
            </a:r>
            <a:r>
              <a:rPr sz="5300" spc="-45" dirty="0">
                <a:solidFill>
                  <a:srgbClr val="086280"/>
                </a:solidFill>
                <a:latin typeface="Calibri"/>
                <a:cs typeface="Calibri"/>
              </a:rPr>
              <a:t>ethods</a:t>
            </a:r>
            <a:endParaRPr sz="5300" dirty="0">
              <a:latin typeface="Calibri"/>
              <a:cs typeface="Calibri"/>
            </a:endParaRPr>
          </a:p>
          <a:p>
            <a:pPr marL="12700">
              <a:spcBef>
                <a:spcPts val="1220"/>
              </a:spcBef>
            </a:pPr>
            <a:r>
              <a:rPr sz="2500" dirty="0">
                <a:solidFill>
                  <a:srgbClr val="000000"/>
                </a:solidFill>
                <a:latin typeface="Cambria"/>
                <a:cs typeface="Cambria"/>
              </a:rPr>
              <a:t>Construct</a:t>
            </a:r>
            <a:r>
              <a:rPr sz="2500" spc="26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000000"/>
                </a:solidFill>
                <a:latin typeface="Cambria"/>
                <a:cs typeface="Cambria"/>
              </a:rPr>
              <a:t>a</a:t>
            </a:r>
            <a:r>
              <a:rPr sz="2500" spc="5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000000"/>
                </a:solidFill>
                <a:latin typeface="Cambria"/>
                <a:cs typeface="Cambria"/>
              </a:rPr>
              <a:t>set</a:t>
            </a:r>
            <a:r>
              <a:rPr sz="2500" spc="17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500" spc="100" dirty="0">
                <a:solidFill>
                  <a:srgbClr val="000000"/>
                </a:solidFill>
                <a:latin typeface="Cambria"/>
                <a:cs typeface="Cambria"/>
              </a:rPr>
              <a:t>of</a:t>
            </a:r>
            <a:r>
              <a:rPr sz="2500" spc="5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000000"/>
                </a:solidFill>
                <a:latin typeface="Cambria"/>
                <a:cs typeface="Cambria"/>
              </a:rPr>
              <a:t>classifiers</a:t>
            </a:r>
            <a:r>
              <a:rPr sz="2500" spc="28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000000"/>
                </a:solidFill>
                <a:latin typeface="Cambria"/>
                <a:cs typeface="Cambria"/>
              </a:rPr>
              <a:t>from</a:t>
            </a:r>
            <a:r>
              <a:rPr sz="2500" spc="19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500" spc="50" dirty="0">
                <a:solidFill>
                  <a:srgbClr val="000000"/>
                </a:solidFill>
                <a:latin typeface="Cambria"/>
                <a:cs typeface="Cambria"/>
              </a:rPr>
              <a:t>the</a:t>
            </a:r>
            <a:r>
              <a:rPr sz="2500" spc="1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500" dirty="0">
                <a:solidFill>
                  <a:srgbClr val="000000"/>
                </a:solidFill>
                <a:latin typeface="Cambria"/>
                <a:cs typeface="Cambria"/>
              </a:rPr>
              <a:t>training</a:t>
            </a:r>
            <a:r>
              <a:rPr sz="2500" spc="32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500" spc="-20" dirty="0">
                <a:solidFill>
                  <a:srgbClr val="000000"/>
                </a:solidFill>
                <a:latin typeface="Cambria"/>
                <a:cs typeface="Cambria"/>
              </a:rPr>
              <a:t>data</a:t>
            </a:r>
            <a:endParaRPr sz="2500" dirty="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27137" y="2901901"/>
            <a:ext cx="7388859" cy="21647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3810">
              <a:lnSpc>
                <a:spcPct val="102000"/>
              </a:lnSpc>
              <a:spcBef>
                <a:spcPts val="75"/>
              </a:spcBef>
            </a:pPr>
            <a:r>
              <a:rPr sz="2550" dirty="0">
                <a:latin typeface="Cambria"/>
                <a:cs typeface="Cambria"/>
              </a:rPr>
              <a:t>Predict</a:t>
            </a:r>
            <a:r>
              <a:rPr sz="2550" spc="45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class</a:t>
            </a:r>
            <a:r>
              <a:rPr sz="2550" spc="30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label</a:t>
            </a:r>
            <a:r>
              <a:rPr sz="2550" spc="25" dirty="0">
                <a:latin typeface="Cambria"/>
                <a:cs typeface="Cambria"/>
              </a:rPr>
              <a:t> </a:t>
            </a:r>
            <a:r>
              <a:rPr sz="2550" spc="90" dirty="0">
                <a:latin typeface="Cambria"/>
                <a:cs typeface="Cambria"/>
              </a:rPr>
              <a:t>of</a:t>
            </a:r>
            <a:r>
              <a:rPr sz="2550" spc="-40" dirty="0">
                <a:latin typeface="Cambria"/>
                <a:cs typeface="Cambria"/>
              </a:rPr>
              <a:t> </a:t>
            </a:r>
            <a:r>
              <a:rPr sz="2550" spc="-10" dirty="0">
                <a:latin typeface="Cambria"/>
                <a:cs typeface="Cambria"/>
              </a:rPr>
              <a:t>previously</a:t>
            </a:r>
            <a:r>
              <a:rPr sz="2550" spc="114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unseen</a:t>
            </a:r>
            <a:r>
              <a:rPr sz="2550" spc="-10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records</a:t>
            </a:r>
            <a:r>
              <a:rPr sz="2550" spc="75" dirty="0">
                <a:latin typeface="Cambria"/>
                <a:cs typeface="Cambria"/>
              </a:rPr>
              <a:t> </a:t>
            </a:r>
            <a:r>
              <a:rPr sz="2550" spc="-25" dirty="0">
                <a:latin typeface="Cambria"/>
                <a:cs typeface="Cambria"/>
              </a:rPr>
              <a:t>by </a:t>
            </a:r>
            <a:r>
              <a:rPr sz="2550" dirty="0">
                <a:latin typeface="Cambria"/>
                <a:cs typeface="Cambria"/>
              </a:rPr>
              <a:t>aggregating</a:t>
            </a:r>
            <a:r>
              <a:rPr sz="2550" spc="395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predictions</a:t>
            </a:r>
            <a:r>
              <a:rPr sz="2550" spc="170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made</a:t>
            </a:r>
            <a:r>
              <a:rPr sz="2550" spc="204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by</a:t>
            </a:r>
            <a:r>
              <a:rPr sz="2550" spc="114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multiple</a:t>
            </a:r>
            <a:r>
              <a:rPr sz="2550" spc="105" dirty="0">
                <a:latin typeface="Cambria"/>
                <a:cs typeface="Cambria"/>
              </a:rPr>
              <a:t> </a:t>
            </a:r>
            <a:r>
              <a:rPr sz="2550" spc="-10" dirty="0">
                <a:latin typeface="Cambria"/>
                <a:cs typeface="Cambria"/>
              </a:rPr>
              <a:t>classifiers</a:t>
            </a:r>
            <a:endParaRPr sz="2550">
              <a:latin typeface="Cambria"/>
              <a:cs typeface="Cambria"/>
            </a:endParaRPr>
          </a:p>
          <a:p>
            <a:pPr>
              <a:spcBef>
                <a:spcPts val="1430"/>
              </a:spcBef>
            </a:pPr>
            <a:endParaRPr sz="2550">
              <a:latin typeface="Cambria"/>
              <a:cs typeface="Cambria"/>
            </a:endParaRPr>
          </a:p>
          <a:p>
            <a:pPr marL="16510">
              <a:lnSpc>
                <a:spcPts val="2975"/>
              </a:lnSpc>
            </a:pPr>
            <a:r>
              <a:rPr sz="2550" spc="75" dirty="0">
                <a:latin typeface="Cambria"/>
                <a:cs typeface="Cambria"/>
              </a:rPr>
              <a:t>In</a:t>
            </a:r>
            <a:r>
              <a:rPr sz="2550" spc="55" dirty="0">
                <a:latin typeface="Cambria"/>
                <a:cs typeface="Cambria"/>
              </a:rPr>
              <a:t> </a:t>
            </a:r>
            <a:r>
              <a:rPr sz="2550" spc="60" dirty="0">
                <a:latin typeface="Cambria"/>
                <a:cs typeface="Cambria"/>
              </a:rPr>
              <a:t>Olympic</a:t>
            </a:r>
            <a:r>
              <a:rPr sz="2550" spc="250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Ice-Skating</a:t>
            </a:r>
            <a:r>
              <a:rPr sz="2550" spc="185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you</a:t>
            </a:r>
            <a:r>
              <a:rPr sz="2550" spc="165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have</a:t>
            </a:r>
            <a:r>
              <a:rPr sz="2550" spc="120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multiple</a:t>
            </a:r>
            <a:r>
              <a:rPr sz="2550" spc="165" dirty="0">
                <a:latin typeface="Cambria"/>
                <a:cs typeface="Cambria"/>
              </a:rPr>
              <a:t> </a:t>
            </a:r>
            <a:r>
              <a:rPr sz="2550" spc="-10" dirty="0">
                <a:latin typeface="Cambria"/>
                <a:cs typeface="Cambria"/>
              </a:rPr>
              <a:t>judges?</a:t>
            </a:r>
            <a:endParaRPr sz="2550">
              <a:latin typeface="Cambria"/>
              <a:cs typeface="Cambria"/>
            </a:endParaRPr>
          </a:p>
          <a:p>
            <a:pPr marL="13970">
              <a:lnSpc>
                <a:spcPts val="3215"/>
              </a:lnSpc>
            </a:pPr>
            <a:r>
              <a:rPr sz="2750" spc="-20" dirty="0">
                <a:latin typeface="Cambria"/>
                <a:cs typeface="Cambria"/>
              </a:rPr>
              <a:t>Why?</a:t>
            </a:r>
            <a:endParaRPr sz="2750">
              <a:latin typeface="Cambria"/>
              <a:cs typeface="Cambria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6990AA5-E0B6-4D1D-A40C-B1F8003D480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20487971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45831" y="4500562"/>
            <a:ext cx="4296966" cy="67508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49404" y="1903808"/>
            <a:ext cx="4293393" cy="67151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06241" y="571501"/>
            <a:ext cx="985837" cy="41076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45819" y="546496"/>
            <a:ext cx="253603" cy="43576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49917" y="503633"/>
            <a:ext cx="346471" cy="9644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541860" y="1"/>
            <a:ext cx="4947285" cy="6849109"/>
            <a:chOff x="17859" y="0"/>
            <a:chExt cx="4947285" cy="6849109"/>
          </a:xfrm>
        </p:grpSpPr>
        <p:sp>
          <p:nvSpPr>
            <p:cNvPr id="8" name="object 8"/>
            <p:cNvSpPr/>
            <p:nvPr/>
          </p:nvSpPr>
          <p:spPr>
            <a:xfrm>
              <a:off x="17859" y="0"/>
              <a:ext cx="3175" cy="6849109"/>
            </a:xfrm>
            <a:custGeom>
              <a:avLst/>
              <a:gdLst/>
              <a:ahLst/>
              <a:cxnLst/>
              <a:rect l="l" t="t" r="r" b="b"/>
              <a:pathLst>
                <a:path w="3175" h="6849109">
                  <a:moveTo>
                    <a:pt x="2976" y="6849073"/>
                  </a:moveTo>
                  <a:lnTo>
                    <a:pt x="0" y="6849073"/>
                  </a:lnTo>
                  <a:lnTo>
                    <a:pt x="0" y="0"/>
                  </a:lnTo>
                  <a:lnTo>
                    <a:pt x="2976" y="0"/>
                  </a:lnTo>
                  <a:lnTo>
                    <a:pt x="2976" y="6849073"/>
                  </a:lnTo>
                  <a:close/>
                </a:path>
              </a:pathLst>
            </a:custGeom>
            <a:solidFill>
              <a:srgbClr val="4864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859" y="236636"/>
              <a:ext cx="4947285" cy="0"/>
            </a:xfrm>
            <a:custGeom>
              <a:avLst/>
              <a:gdLst/>
              <a:ahLst/>
              <a:cxnLst/>
              <a:rect l="l" t="t" r="r" b="b"/>
              <a:pathLst>
                <a:path w="4947285">
                  <a:moveTo>
                    <a:pt x="0" y="0"/>
                  </a:moveTo>
                  <a:lnTo>
                    <a:pt x="4947049" y="0"/>
                  </a:lnTo>
                </a:path>
              </a:pathLst>
            </a:custGeom>
            <a:ln w="89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878492" y="4146947"/>
            <a:ext cx="185737" cy="23217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17606" y="4146947"/>
            <a:ext cx="325040" cy="250031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333267" y="385711"/>
            <a:ext cx="1275715" cy="7175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4550" dirty="0">
                <a:solidFill>
                  <a:srgbClr val="075D79"/>
                </a:solidFill>
              </a:rPr>
              <a:t>erai</a:t>
            </a:r>
            <a:r>
              <a:rPr sz="4550" spc="-65" dirty="0">
                <a:solidFill>
                  <a:srgbClr val="075D79"/>
                </a:solidFill>
              </a:rPr>
              <a:t> </a:t>
            </a:r>
            <a:r>
              <a:rPr sz="4550" spc="-50" dirty="0">
                <a:solidFill>
                  <a:srgbClr val="036075"/>
                </a:solidFill>
              </a:rPr>
              <a:t>i</a:t>
            </a:r>
            <a:endParaRPr sz="4550"/>
          </a:p>
        </p:txBody>
      </p:sp>
      <p:sp>
        <p:nvSpPr>
          <p:cNvPr id="13" name="object 13"/>
          <p:cNvSpPr txBox="1"/>
          <p:nvPr/>
        </p:nvSpPr>
        <p:spPr>
          <a:xfrm>
            <a:off x="2807522" y="3735983"/>
            <a:ext cx="1285875" cy="798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510" algn="ctr">
              <a:lnSpc>
                <a:spcPts val="2075"/>
              </a:lnSpc>
              <a:spcBef>
                <a:spcPts val="105"/>
              </a:spcBef>
            </a:pPr>
            <a:r>
              <a:rPr sz="1750" spc="-40" dirty="0">
                <a:solidFill>
                  <a:srgbClr val="242A9A"/>
                </a:solidFill>
                <a:latin typeface="Arial MT"/>
                <a:cs typeface="Arial MT"/>
              </a:rPr>
              <a:t>Step</a:t>
            </a:r>
            <a:r>
              <a:rPr sz="1750" spc="-55" dirty="0">
                <a:solidFill>
                  <a:srgbClr val="242A9A"/>
                </a:solidFill>
                <a:latin typeface="Arial MT"/>
                <a:cs typeface="Arial MT"/>
              </a:rPr>
              <a:t> </a:t>
            </a:r>
            <a:r>
              <a:rPr sz="1750" spc="-25" dirty="0">
                <a:solidFill>
                  <a:srgbClr val="0A08B3"/>
                </a:solidFill>
                <a:latin typeface="Arial MT"/>
                <a:cs typeface="Arial MT"/>
              </a:rPr>
              <a:t>2:</a:t>
            </a:r>
            <a:endParaRPr sz="1750">
              <a:latin typeface="Arial MT"/>
              <a:cs typeface="Arial MT"/>
            </a:endParaRPr>
          </a:p>
          <a:p>
            <a:pPr algn="ctr">
              <a:lnSpc>
                <a:spcPts val="1930"/>
              </a:lnSpc>
            </a:pPr>
            <a:r>
              <a:rPr sz="1700" spc="50" dirty="0">
                <a:latin typeface="Calibri"/>
                <a:cs typeface="Calibri"/>
              </a:rPr>
              <a:t>Build</a:t>
            </a:r>
            <a:r>
              <a:rPr sz="1700" spc="5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Multiple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ts val="2075"/>
              </a:lnSpc>
            </a:pPr>
            <a:r>
              <a:rPr spc="-10" dirty="0">
                <a:latin typeface="Calibri"/>
                <a:cs typeface="Calibri"/>
              </a:rPr>
              <a:t>Classifiers</a:t>
            </a:r>
            <a:endParaRPr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33037" y="5104012"/>
            <a:ext cx="995680" cy="805349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065" marR="5080" indent="14604" algn="ctr">
              <a:lnSpc>
                <a:spcPts val="1970"/>
              </a:lnSpc>
              <a:spcBef>
                <a:spcPts val="280"/>
              </a:spcBef>
            </a:pPr>
            <a:r>
              <a:rPr sz="1750" dirty="0">
                <a:solidFill>
                  <a:srgbClr val="211CC6"/>
                </a:solidFill>
                <a:latin typeface="Calibri"/>
                <a:cs typeface="Calibri"/>
              </a:rPr>
              <a:t>Step</a:t>
            </a:r>
            <a:r>
              <a:rPr sz="1750" spc="245" dirty="0">
                <a:solidFill>
                  <a:srgbClr val="211CC6"/>
                </a:solidFill>
                <a:latin typeface="Calibri"/>
                <a:cs typeface="Calibri"/>
              </a:rPr>
              <a:t> </a:t>
            </a:r>
            <a:r>
              <a:rPr sz="1750" spc="-25" dirty="0">
                <a:solidFill>
                  <a:srgbClr val="3834CD"/>
                </a:solidFill>
                <a:latin typeface="Calibri"/>
                <a:cs typeface="Calibri"/>
              </a:rPr>
              <a:t>3: </a:t>
            </a:r>
            <a:r>
              <a:rPr sz="1700" spc="-10" dirty="0">
                <a:latin typeface="Calibri"/>
                <a:cs typeface="Calibri"/>
              </a:rPr>
              <a:t>Combine </a:t>
            </a:r>
            <a:r>
              <a:rPr sz="1750" spc="-10" dirty="0">
                <a:latin typeface="Calibri"/>
                <a:cs typeface="Calibri"/>
              </a:rPr>
              <a:t>Classifiers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06868" y="2492027"/>
            <a:ext cx="1452245" cy="791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430" algn="ctr">
              <a:lnSpc>
                <a:spcPts val="1945"/>
              </a:lnSpc>
              <a:spcBef>
                <a:spcPts val="105"/>
              </a:spcBef>
            </a:pPr>
            <a:r>
              <a:rPr sz="1700" spc="-10" dirty="0">
                <a:solidFill>
                  <a:srgbClr val="3436A7"/>
                </a:solidFill>
                <a:latin typeface="Arial MT"/>
                <a:cs typeface="Arial MT"/>
              </a:rPr>
              <a:t>Step</a:t>
            </a:r>
            <a:r>
              <a:rPr sz="1700" spc="-85" dirty="0">
                <a:solidFill>
                  <a:srgbClr val="3436A7"/>
                </a:solidFill>
                <a:latin typeface="Arial MT"/>
                <a:cs typeface="Arial MT"/>
              </a:rPr>
              <a:t> </a:t>
            </a:r>
            <a:r>
              <a:rPr sz="1700" spc="-25" dirty="0">
                <a:solidFill>
                  <a:srgbClr val="0508AA"/>
                </a:solidFill>
                <a:latin typeface="Arial MT"/>
                <a:cs typeface="Arial MT"/>
              </a:rPr>
              <a:t>1</a:t>
            </a:r>
            <a:r>
              <a:rPr sz="1700" spc="-25" dirty="0">
                <a:solidFill>
                  <a:srgbClr val="0A0364"/>
                </a:solidFill>
                <a:latin typeface="Arial MT"/>
                <a:cs typeface="Arial MT"/>
              </a:rPr>
              <a:t>:</a:t>
            </a:r>
            <a:endParaRPr sz="1700">
              <a:latin typeface="Arial MT"/>
              <a:cs typeface="Arial MT"/>
            </a:endParaRPr>
          </a:p>
          <a:p>
            <a:pPr marL="12700" marR="5080" algn="ctr">
              <a:lnSpc>
                <a:spcPts val="1970"/>
              </a:lnSpc>
              <a:spcBef>
                <a:spcPts val="180"/>
              </a:spcBef>
            </a:pPr>
            <a:r>
              <a:rPr sz="1850" spc="-100" dirty="0">
                <a:latin typeface="Arial MT"/>
                <a:cs typeface="Arial MT"/>
              </a:rPr>
              <a:t>Create</a:t>
            </a:r>
            <a:r>
              <a:rPr sz="1850" spc="-10" dirty="0">
                <a:latin typeface="Arial MT"/>
                <a:cs typeface="Arial MT"/>
              </a:rPr>
              <a:t> </a:t>
            </a:r>
            <a:r>
              <a:rPr sz="1850" spc="-75" dirty="0">
                <a:latin typeface="Arial MT"/>
                <a:cs typeface="Arial MT"/>
              </a:rPr>
              <a:t>Multip</a:t>
            </a:r>
            <a:r>
              <a:rPr sz="1750" spc="-75" dirty="0">
                <a:latin typeface="Arial MT"/>
                <a:cs typeface="Arial MT"/>
              </a:rPr>
              <a:t>ie </a:t>
            </a:r>
            <a:r>
              <a:rPr sz="1750" spc="-35" dirty="0">
                <a:latin typeface="Arial MT"/>
                <a:cs typeface="Arial MT"/>
              </a:rPr>
              <a:t>Data</a:t>
            </a:r>
            <a:r>
              <a:rPr sz="1750" spc="-85" dirty="0">
                <a:latin typeface="Arial MT"/>
                <a:cs typeface="Arial MT"/>
              </a:rPr>
              <a:t> </a:t>
            </a:r>
            <a:r>
              <a:rPr sz="1750" spc="-20" dirty="0">
                <a:latin typeface="Arial MT"/>
                <a:cs typeface="Arial MT"/>
              </a:rPr>
              <a:t>Sets</a:t>
            </a:r>
            <a:endParaRPr sz="175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89604" y="2775149"/>
            <a:ext cx="354965" cy="293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spcBef>
                <a:spcPts val="105"/>
              </a:spcBef>
            </a:pPr>
            <a:r>
              <a:rPr sz="1750" spc="90" dirty="0">
                <a:latin typeface="Arial MT"/>
                <a:cs typeface="Arial MT"/>
              </a:rPr>
              <a:t>o</a:t>
            </a:r>
            <a:r>
              <a:rPr sz="2625" spc="135" baseline="-17460" dirty="0">
                <a:latin typeface="Arial MT"/>
                <a:cs typeface="Arial MT"/>
              </a:rPr>
              <a:t>1</a:t>
            </a:r>
            <a:endParaRPr sz="2625" baseline="-1746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59175" y="4105373"/>
            <a:ext cx="316865" cy="237886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">
              <a:spcBef>
                <a:spcPts val="115"/>
              </a:spcBef>
            </a:pPr>
            <a:r>
              <a:rPr sz="1450" spc="95" dirty="0">
                <a:solidFill>
                  <a:srgbClr val="0F2805"/>
                </a:solidFill>
                <a:latin typeface="Arial MT"/>
                <a:cs typeface="Arial MT"/>
              </a:rPr>
              <a:t>C</a:t>
            </a:r>
            <a:r>
              <a:rPr sz="1575" spc="142" baseline="-29100" dirty="0">
                <a:solidFill>
                  <a:srgbClr val="0F2805"/>
                </a:solidFill>
                <a:latin typeface="Arial MT"/>
                <a:cs typeface="Arial MT"/>
              </a:rPr>
              <a:t>1</a:t>
            </a:r>
            <a:endParaRPr sz="1575" baseline="-291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87984" y="2790923"/>
            <a:ext cx="1125220" cy="237886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50800">
              <a:spcBef>
                <a:spcPts val="115"/>
              </a:spcBef>
              <a:tabLst>
                <a:tab pos="568960" algn="l"/>
              </a:tabLst>
            </a:pPr>
            <a:r>
              <a:rPr sz="1450" spc="55" dirty="0">
                <a:latin typeface="Arial MT"/>
                <a:cs typeface="Arial MT"/>
              </a:rPr>
              <a:t>D</a:t>
            </a:r>
            <a:r>
              <a:rPr sz="1725" spc="82" baseline="-26570" dirty="0">
                <a:latin typeface="Arial MT"/>
                <a:cs typeface="Arial MT"/>
              </a:rPr>
              <a:t>2</a:t>
            </a:r>
            <a:r>
              <a:rPr sz="1725" baseline="-26570" dirty="0">
                <a:latin typeface="Arial MT"/>
                <a:cs typeface="Arial MT"/>
              </a:rPr>
              <a:t>	</a:t>
            </a:r>
            <a:r>
              <a:rPr sz="1450" dirty="0">
                <a:latin typeface="Arial MT"/>
                <a:cs typeface="Arial MT"/>
              </a:rPr>
              <a:t>•</a:t>
            </a:r>
            <a:r>
              <a:rPr sz="1450" spc="229" dirty="0">
                <a:latin typeface="Arial MT"/>
                <a:cs typeface="Arial MT"/>
              </a:rPr>
              <a:t> </a:t>
            </a:r>
            <a:r>
              <a:rPr sz="1450" dirty="0">
                <a:latin typeface="Arial MT"/>
                <a:cs typeface="Arial MT"/>
              </a:rPr>
              <a:t>•</a:t>
            </a:r>
            <a:r>
              <a:rPr sz="1450" spc="265" dirty="0">
                <a:latin typeface="Arial MT"/>
                <a:cs typeface="Arial MT"/>
              </a:rPr>
              <a:t> </a:t>
            </a:r>
            <a:r>
              <a:rPr sz="1450" dirty="0">
                <a:latin typeface="Arial MT"/>
                <a:cs typeface="Arial MT"/>
              </a:rPr>
              <a:t>•</a:t>
            </a:r>
            <a:r>
              <a:rPr sz="1450" spc="260" dirty="0">
                <a:latin typeface="Arial MT"/>
                <a:cs typeface="Arial MT"/>
              </a:rPr>
              <a:t> </a:t>
            </a:r>
            <a:r>
              <a:rPr sz="1450" spc="-50" dirty="0">
                <a:latin typeface="Arial MT"/>
                <a:cs typeface="Arial MT"/>
              </a:rPr>
              <a:t>•</a:t>
            </a:r>
            <a:endParaRPr sz="145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32944" y="4061965"/>
            <a:ext cx="349885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spcBef>
                <a:spcPts val="105"/>
              </a:spcBef>
            </a:pPr>
            <a:r>
              <a:rPr spc="55" dirty="0">
                <a:solidFill>
                  <a:srgbClr val="0C1600"/>
                </a:solidFill>
                <a:latin typeface="Courier New"/>
                <a:cs typeface="Courier New"/>
              </a:rPr>
              <a:t>C</a:t>
            </a:r>
            <a:r>
              <a:rPr sz="2250" spc="82" baseline="-20370" dirty="0">
                <a:solidFill>
                  <a:srgbClr val="0C1600"/>
                </a:solidFill>
                <a:latin typeface="Courier New"/>
                <a:cs typeface="Courier New"/>
              </a:rPr>
              <a:t>2</a:t>
            </a:r>
            <a:endParaRPr sz="2250" baseline="-20370">
              <a:latin typeface="Courier New"/>
              <a:cs typeface="Courier Ne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02360" y="1213297"/>
            <a:ext cx="1838325" cy="5327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36294">
              <a:lnSpc>
                <a:spcPts val="1989"/>
              </a:lnSpc>
              <a:spcBef>
                <a:spcPts val="105"/>
              </a:spcBef>
            </a:pPr>
            <a:r>
              <a:rPr sz="1700" spc="-10" dirty="0">
                <a:latin typeface="Arial MT"/>
                <a:cs typeface="Arial MT"/>
              </a:rPr>
              <a:t>Original</a:t>
            </a:r>
            <a:endParaRPr sz="1700">
              <a:latin typeface="Arial MT"/>
              <a:cs typeface="Arial MT"/>
            </a:endParaRPr>
          </a:p>
          <a:p>
            <a:pPr marL="12700">
              <a:lnSpc>
                <a:spcPts val="1989"/>
              </a:lnSpc>
              <a:tabLst>
                <a:tab pos="584835" algn="l"/>
              </a:tabLst>
            </a:pPr>
            <a:r>
              <a:rPr sz="1700" spc="-50" dirty="0">
                <a:latin typeface="Arial MT"/>
                <a:cs typeface="Arial MT"/>
              </a:rPr>
              <a:t>D</a:t>
            </a:r>
            <a:r>
              <a:rPr sz="1700" dirty="0">
                <a:latin typeface="Arial MT"/>
                <a:cs typeface="Arial MT"/>
              </a:rPr>
              <a:t>	</a:t>
            </a:r>
            <a:r>
              <a:rPr sz="1700" spc="-10" dirty="0">
                <a:latin typeface="Arial MT"/>
                <a:cs typeface="Arial MT"/>
              </a:rPr>
              <a:t>Training</a:t>
            </a:r>
            <a:r>
              <a:rPr sz="1700" spc="-100" dirty="0">
                <a:latin typeface="Arial MT"/>
                <a:cs typeface="Arial MT"/>
              </a:rPr>
              <a:t> </a:t>
            </a:r>
            <a:r>
              <a:rPr sz="1700" spc="-20" dirty="0">
                <a:latin typeface="Arial MT"/>
                <a:cs typeface="Arial MT"/>
              </a:rPr>
              <a:t>data</a:t>
            </a:r>
            <a:endParaRPr sz="17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76328" y="5113089"/>
            <a:ext cx="307975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spcBef>
                <a:spcPts val="130"/>
              </a:spcBef>
            </a:pPr>
            <a:r>
              <a:rPr sz="4125" spc="-60" baseline="-26262" dirty="0">
                <a:latin typeface="Arial MT"/>
                <a:cs typeface="Arial MT"/>
              </a:rPr>
              <a:t>c</a:t>
            </a:r>
            <a:r>
              <a:rPr sz="2750" spc="-40" dirty="0">
                <a:latin typeface="Arial MT"/>
                <a:cs typeface="Arial MT"/>
              </a:rPr>
              <a:t>.</a:t>
            </a:r>
            <a:endParaRPr sz="275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493727" y="2883793"/>
            <a:ext cx="431800" cy="237886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">
              <a:spcBef>
                <a:spcPts val="115"/>
              </a:spcBef>
            </a:pPr>
            <a:r>
              <a:rPr sz="2175" baseline="21072" dirty="0">
                <a:latin typeface="Arial MT"/>
                <a:cs typeface="Arial MT"/>
              </a:rPr>
              <a:t>D</a:t>
            </a:r>
            <a:r>
              <a:rPr sz="1450" dirty="0">
                <a:latin typeface="Arial MT"/>
                <a:cs typeface="Arial MT"/>
              </a:rPr>
              <a:t>t-</a:t>
            </a:r>
            <a:r>
              <a:rPr sz="2175" spc="-75" baseline="1915" dirty="0">
                <a:latin typeface="Arial MT"/>
                <a:cs typeface="Arial MT"/>
              </a:rPr>
              <a:t>1</a:t>
            </a:r>
            <a:endParaRPr sz="2175" baseline="1915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837849" y="2775149"/>
            <a:ext cx="226060" cy="293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750" spc="-60" dirty="0">
                <a:latin typeface="Arial MT"/>
                <a:cs typeface="Arial MT"/>
              </a:rPr>
              <a:t>D,</a:t>
            </a:r>
            <a:endParaRPr sz="1750">
              <a:latin typeface="Arial MT"/>
              <a:cs typeface="Arial MT"/>
            </a:endParaRP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DCE71D99-F61D-4A92-B440-1B443B3FD89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183165598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685234" y="1638598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>
                <a:moveTo>
                  <a:pt x="0" y="0"/>
                </a:moveTo>
                <a:lnTo>
                  <a:pt x="229195" y="0"/>
                </a:lnTo>
              </a:path>
            </a:pathLst>
          </a:custGeom>
          <a:ln w="8929">
            <a:solidFill>
              <a:srgbClr val="0F5B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685234" y="1413867"/>
            <a:ext cx="229235" cy="229235"/>
            <a:chOff x="4161233" y="1413866"/>
            <a:chExt cx="229235" cy="229235"/>
          </a:xfrm>
        </p:grpSpPr>
        <p:sp>
          <p:nvSpPr>
            <p:cNvPr id="5" name="object 5"/>
            <p:cNvSpPr/>
            <p:nvPr/>
          </p:nvSpPr>
          <p:spPr>
            <a:xfrm>
              <a:off x="4161233" y="1413866"/>
              <a:ext cx="229235" cy="229235"/>
            </a:xfrm>
            <a:custGeom>
              <a:avLst/>
              <a:gdLst/>
              <a:ahLst/>
              <a:cxnLst/>
              <a:rect l="l" t="t" r="r" b="b"/>
              <a:pathLst>
                <a:path w="229235" h="229235">
                  <a:moveTo>
                    <a:pt x="0" y="4464"/>
                  </a:moveTo>
                  <a:lnTo>
                    <a:pt x="229195" y="4464"/>
                  </a:lnTo>
                </a:path>
                <a:path w="229235" h="229235">
                  <a:moveTo>
                    <a:pt x="4464" y="229195"/>
                  </a:moveTo>
                  <a:lnTo>
                    <a:pt x="4464" y="0"/>
                  </a:lnTo>
                </a:path>
              </a:pathLst>
            </a:custGeom>
            <a:ln w="8929">
              <a:solidFill>
                <a:srgbClr val="0F5B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85964" y="1413866"/>
              <a:ext cx="0" cy="229235"/>
            </a:xfrm>
            <a:custGeom>
              <a:avLst/>
              <a:gdLst/>
              <a:ahLst/>
              <a:cxnLst/>
              <a:rect l="l" t="t" r="r" b="b"/>
              <a:pathLst>
                <a:path h="229235">
                  <a:moveTo>
                    <a:pt x="0" y="229195"/>
                  </a:moveTo>
                  <a:lnTo>
                    <a:pt x="0" y="0"/>
                  </a:lnTo>
                </a:path>
              </a:pathLst>
            </a:custGeom>
            <a:ln w="8929">
              <a:solidFill>
                <a:srgbClr val="0F5B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3696892" y="163562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5">
                <a:moveTo>
                  <a:pt x="0" y="0"/>
                </a:moveTo>
                <a:lnTo>
                  <a:pt x="229195" y="0"/>
                </a:lnTo>
              </a:path>
            </a:pathLst>
          </a:custGeom>
          <a:ln w="8929">
            <a:solidFill>
              <a:srgbClr val="0F5B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696892" y="1413867"/>
            <a:ext cx="229235" cy="226695"/>
            <a:chOff x="2172891" y="1413866"/>
            <a:chExt cx="229235" cy="226695"/>
          </a:xfrm>
        </p:grpSpPr>
        <p:sp>
          <p:nvSpPr>
            <p:cNvPr id="9" name="object 9"/>
            <p:cNvSpPr/>
            <p:nvPr/>
          </p:nvSpPr>
          <p:spPr>
            <a:xfrm>
              <a:off x="2172891" y="1413866"/>
              <a:ext cx="229235" cy="226695"/>
            </a:xfrm>
            <a:custGeom>
              <a:avLst/>
              <a:gdLst/>
              <a:ahLst/>
              <a:cxnLst/>
              <a:rect l="l" t="t" r="r" b="b"/>
              <a:pathLst>
                <a:path w="229235" h="226694">
                  <a:moveTo>
                    <a:pt x="0" y="4464"/>
                  </a:moveTo>
                  <a:lnTo>
                    <a:pt x="229195" y="4464"/>
                  </a:lnTo>
                </a:path>
                <a:path w="229235" h="226694">
                  <a:moveTo>
                    <a:pt x="4464" y="226218"/>
                  </a:moveTo>
                  <a:lnTo>
                    <a:pt x="4464" y="0"/>
                  </a:lnTo>
                </a:path>
              </a:pathLst>
            </a:custGeom>
            <a:ln w="8929">
              <a:solidFill>
                <a:srgbClr val="0F5B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97621" y="1413866"/>
              <a:ext cx="0" cy="226695"/>
            </a:xfrm>
            <a:custGeom>
              <a:avLst/>
              <a:gdLst/>
              <a:ahLst/>
              <a:cxnLst/>
              <a:rect l="l" t="t" r="r" b="b"/>
              <a:pathLst>
                <a:path h="226694">
                  <a:moveTo>
                    <a:pt x="0" y="226218"/>
                  </a:moveTo>
                  <a:lnTo>
                    <a:pt x="0" y="0"/>
                  </a:lnTo>
                </a:path>
              </a:pathLst>
            </a:custGeom>
            <a:ln w="8929">
              <a:solidFill>
                <a:srgbClr val="0F5B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1488" y="4179094"/>
            <a:ext cx="242887" cy="31432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99383" y="4200526"/>
            <a:ext cx="321468" cy="58935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42308" y="3975497"/>
            <a:ext cx="325040" cy="182165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8008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7145">
              <a:spcBef>
                <a:spcPts val="125"/>
              </a:spcBef>
            </a:pPr>
            <a:r>
              <a:rPr sz="5100" spc="-40" dirty="0">
                <a:solidFill>
                  <a:srgbClr val="005D7E"/>
                </a:solidFill>
                <a:latin typeface="Calibri"/>
                <a:cs typeface="Calibri"/>
              </a:rPr>
              <a:t>Why</a:t>
            </a:r>
            <a:r>
              <a:rPr sz="5100" spc="-155" dirty="0">
                <a:solidFill>
                  <a:srgbClr val="005D7E"/>
                </a:solidFill>
                <a:latin typeface="Calibri"/>
                <a:cs typeface="Calibri"/>
              </a:rPr>
              <a:t> </a:t>
            </a:r>
            <a:r>
              <a:rPr sz="5100" spc="-605" dirty="0">
                <a:solidFill>
                  <a:srgbClr val="055D75"/>
                </a:solidFill>
                <a:latin typeface="Calibri"/>
                <a:cs typeface="Calibri"/>
              </a:rPr>
              <a:t>d‹c›es</a:t>
            </a:r>
            <a:r>
              <a:rPr sz="5100" spc="315" dirty="0">
                <a:solidFill>
                  <a:srgbClr val="055D75"/>
                </a:solidFill>
                <a:latin typeface="Calibri"/>
                <a:cs typeface="Calibri"/>
              </a:rPr>
              <a:t> </a:t>
            </a:r>
            <a:r>
              <a:rPr sz="5100" dirty="0">
                <a:solidFill>
                  <a:srgbClr val="035E7C"/>
                </a:solidFill>
                <a:latin typeface="Calibri"/>
                <a:cs typeface="Calibri"/>
              </a:rPr>
              <a:t>it</a:t>
            </a:r>
            <a:r>
              <a:rPr sz="5100" spc="-85" dirty="0">
                <a:solidFill>
                  <a:srgbClr val="035E7C"/>
                </a:solidFill>
                <a:latin typeface="Calibri"/>
                <a:cs typeface="Calibri"/>
              </a:rPr>
              <a:t> </a:t>
            </a:r>
            <a:r>
              <a:rPr sz="5100" spc="-430" dirty="0">
                <a:solidFill>
                  <a:srgbClr val="05627B"/>
                </a:solidFill>
                <a:latin typeface="Calibri"/>
                <a:cs typeface="Calibri"/>
              </a:rPr>
              <a:t>w‹ork?</a:t>
            </a:r>
            <a:endParaRPr sz="5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65646" y="1895134"/>
            <a:ext cx="7606665" cy="259016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76200">
              <a:spcBef>
                <a:spcPts val="665"/>
              </a:spcBef>
              <a:tabLst>
                <a:tab pos="2832735" algn="l"/>
              </a:tabLst>
            </a:pPr>
            <a:r>
              <a:rPr sz="2550" dirty="0">
                <a:latin typeface="Cambria"/>
                <a:cs typeface="Cambria"/>
              </a:rPr>
              <a:t>Suppose</a:t>
            </a:r>
            <a:r>
              <a:rPr sz="2550" spc="85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there</a:t>
            </a:r>
            <a:r>
              <a:rPr sz="2550" spc="45" dirty="0">
                <a:latin typeface="Cambria"/>
                <a:cs typeface="Cambria"/>
              </a:rPr>
              <a:t> </a:t>
            </a:r>
            <a:r>
              <a:rPr sz="2550" spc="-25" dirty="0">
                <a:latin typeface="Cambria"/>
                <a:cs typeface="Cambria"/>
              </a:rPr>
              <a:t>are</a:t>
            </a:r>
            <a:r>
              <a:rPr sz="2550" dirty="0">
                <a:latin typeface="Cambria"/>
                <a:cs typeface="Cambria"/>
              </a:rPr>
              <a:t>	</a:t>
            </a:r>
            <a:r>
              <a:rPr sz="3825" baseline="-10893" dirty="0">
                <a:latin typeface="Cambria"/>
                <a:cs typeface="Cambria"/>
              </a:rPr>
              <a:t>s</a:t>
            </a:r>
            <a:r>
              <a:rPr sz="3825" spc="247" baseline="-10893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base</a:t>
            </a:r>
            <a:r>
              <a:rPr sz="2550" spc="-55" dirty="0">
                <a:latin typeface="Cambria"/>
                <a:cs typeface="Cambria"/>
              </a:rPr>
              <a:t> </a:t>
            </a:r>
            <a:r>
              <a:rPr sz="2550" spc="-10" dirty="0">
                <a:latin typeface="Cambria"/>
                <a:cs typeface="Cambria"/>
              </a:rPr>
              <a:t>classifiers</a:t>
            </a:r>
            <a:endParaRPr sz="2550">
              <a:latin typeface="Cambria"/>
              <a:cs typeface="Cambria"/>
            </a:endParaRPr>
          </a:p>
          <a:p>
            <a:pPr marL="442595" indent="-239395">
              <a:spcBef>
                <a:spcPts val="500"/>
              </a:spcBef>
              <a:buClr>
                <a:srgbClr val="0C6DC3"/>
              </a:buClr>
              <a:buChar char="•"/>
              <a:tabLst>
                <a:tab pos="442595" algn="l"/>
              </a:tabLst>
            </a:pPr>
            <a:r>
              <a:rPr sz="2450" dirty="0">
                <a:latin typeface="Cambria"/>
                <a:cs typeface="Cambria"/>
              </a:rPr>
              <a:t>Each</a:t>
            </a:r>
            <a:r>
              <a:rPr sz="2450" spc="-135" dirty="0">
                <a:latin typeface="Cambria"/>
                <a:cs typeface="Cambria"/>
              </a:rPr>
              <a:t> </a:t>
            </a:r>
            <a:r>
              <a:rPr sz="2450" spc="-35" dirty="0">
                <a:latin typeface="Cambria"/>
                <a:cs typeface="Cambria"/>
              </a:rPr>
              <a:t>classifier</a:t>
            </a:r>
            <a:r>
              <a:rPr sz="2450" spc="-5" dirty="0">
                <a:latin typeface="Cambria"/>
                <a:cs typeface="Cambria"/>
              </a:rPr>
              <a:t> </a:t>
            </a:r>
            <a:r>
              <a:rPr sz="2450" spc="-40" dirty="0">
                <a:latin typeface="Cambria"/>
                <a:cs typeface="Cambria"/>
              </a:rPr>
              <a:t>has</a:t>
            </a:r>
            <a:r>
              <a:rPr sz="2450" spc="-100" dirty="0">
                <a:latin typeface="Cambria"/>
                <a:cs typeface="Cambria"/>
              </a:rPr>
              <a:t> </a:t>
            </a:r>
            <a:r>
              <a:rPr sz="2450" spc="-65" dirty="0">
                <a:latin typeface="Cambria"/>
                <a:cs typeface="Cambria"/>
              </a:rPr>
              <a:t>error</a:t>
            </a:r>
            <a:r>
              <a:rPr sz="2450" spc="-20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rate,</a:t>
            </a:r>
            <a:r>
              <a:rPr sz="2450" spc="210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fil</a:t>
            </a:r>
            <a:r>
              <a:rPr sz="2450" spc="200" dirty="0">
                <a:latin typeface="Cambria"/>
                <a:cs typeface="Cambria"/>
              </a:rPr>
              <a:t> </a:t>
            </a:r>
            <a:r>
              <a:rPr sz="2450" spc="50" dirty="0">
                <a:latin typeface="Cambria"/>
                <a:cs typeface="Cambria"/>
              </a:rPr>
              <a:t>=</a:t>
            </a:r>
            <a:r>
              <a:rPr sz="2450" spc="-140" dirty="0">
                <a:latin typeface="Cambria"/>
                <a:cs typeface="Cambria"/>
              </a:rPr>
              <a:t> </a:t>
            </a:r>
            <a:r>
              <a:rPr sz="3675" spc="-30" baseline="1133" dirty="0">
                <a:latin typeface="Cambria"/>
                <a:cs typeface="Cambria"/>
              </a:rPr>
              <a:t>o.</a:t>
            </a:r>
            <a:r>
              <a:rPr sz="3675" spc="-30" baseline="-11337" dirty="0">
                <a:latin typeface="Cambria"/>
                <a:cs typeface="Cambria"/>
              </a:rPr>
              <a:t>s5</a:t>
            </a:r>
            <a:endParaRPr sz="3675" baseline="-11337">
              <a:latin typeface="Cambria"/>
              <a:cs typeface="Cambria"/>
            </a:endParaRPr>
          </a:p>
          <a:p>
            <a:pPr marL="441959" indent="-238125">
              <a:spcBef>
                <a:spcPts val="515"/>
              </a:spcBef>
              <a:buClr>
                <a:srgbClr val="0F69C3"/>
              </a:buClr>
              <a:buChar char="•"/>
              <a:tabLst>
                <a:tab pos="441959" algn="l"/>
              </a:tabLst>
            </a:pPr>
            <a:r>
              <a:rPr sz="2400" dirty="0">
                <a:latin typeface="Cambria"/>
                <a:cs typeface="Cambria"/>
              </a:rPr>
              <a:t>Assume</a:t>
            </a:r>
            <a:r>
              <a:rPr sz="2400" spc="-65" dirty="0">
                <a:latin typeface="Cambria"/>
                <a:cs typeface="Cambria"/>
              </a:rPr>
              <a:t> </a:t>
            </a:r>
            <a:r>
              <a:rPr sz="2400" spc="-20" dirty="0">
                <a:latin typeface="Cambria"/>
                <a:cs typeface="Cambria"/>
              </a:rPr>
              <a:t>classifiers</a:t>
            </a:r>
            <a:r>
              <a:rPr sz="2400" spc="-5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are</a:t>
            </a:r>
            <a:r>
              <a:rPr sz="2400" spc="-50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independent</a:t>
            </a:r>
            <a:endParaRPr sz="2400">
              <a:latin typeface="Cambria"/>
              <a:cs typeface="Cambria"/>
            </a:endParaRPr>
          </a:p>
          <a:p>
            <a:pPr marL="445770" indent="-241935">
              <a:lnSpc>
                <a:spcPts val="2625"/>
              </a:lnSpc>
              <a:spcBef>
                <a:spcPts val="580"/>
              </a:spcBef>
              <a:buClr>
                <a:srgbClr val="116DC8"/>
              </a:buClr>
              <a:buChar char="•"/>
              <a:tabLst>
                <a:tab pos="445770" algn="l"/>
              </a:tabLst>
            </a:pPr>
            <a:r>
              <a:rPr sz="2400" spc="-10" dirty="0">
                <a:latin typeface="Cambria"/>
                <a:cs typeface="Cambria"/>
              </a:rPr>
              <a:t>Probability </a:t>
            </a:r>
            <a:r>
              <a:rPr sz="2400" dirty="0">
                <a:latin typeface="Cambria"/>
                <a:cs typeface="Cambria"/>
              </a:rPr>
              <a:t>that</a:t>
            </a:r>
            <a:r>
              <a:rPr sz="2400" spc="3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the</a:t>
            </a:r>
            <a:r>
              <a:rPr sz="2400" spc="-13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ensemble</a:t>
            </a:r>
            <a:r>
              <a:rPr sz="2400" spc="40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classifier</a:t>
            </a:r>
            <a:r>
              <a:rPr sz="2400" spc="65" dirty="0">
                <a:latin typeface="Cambria"/>
                <a:cs typeface="Cambria"/>
              </a:rPr>
              <a:t> </a:t>
            </a:r>
            <a:r>
              <a:rPr sz="2400" spc="-130" dirty="0">
                <a:latin typeface="Cambria"/>
                <a:cs typeface="Cambria"/>
              </a:rPr>
              <a:t>malxes</a:t>
            </a:r>
            <a:r>
              <a:rPr sz="2400" dirty="0">
                <a:latin typeface="Cambria"/>
                <a:cs typeface="Cambria"/>
              </a:rPr>
              <a:t> a</a:t>
            </a:r>
            <a:r>
              <a:rPr sz="2400" spc="-135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wrong</a:t>
            </a:r>
            <a:endParaRPr sz="2400">
              <a:latin typeface="Cambria"/>
              <a:cs typeface="Cambria"/>
            </a:endParaRPr>
          </a:p>
          <a:p>
            <a:pPr marL="455930">
              <a:lnSpc>
                <a:spcPts val="3225"/>
              </a:lnSpc>
              <a:tabLst>
                <a:tab pos="2340610" algn="l"/>
              </a:tabLst>
            </a:pPr>
            <a:r>
              <a:rPr sz="2450" dirty="0">
                <a:latin typeface="Times New Roman"/>
                <a:cs typeface="Times New Roman"/>
              </a:rPr>
              <a:t>prediction:</a:t>
            </a:r>
            <a:r>
              <a:rPr sz="2450" spc="70" dirty="0">
                <a:latin typeface="Times New Roman"/>
                <a:cs typeface="Times New Roman"/>
              </a:rPr>
              <a:t>  </a:t>
            </a:r>
            <a:r>
              <a:rPr sz="2325" spc="60" baseline="-21505" dirty="0">
                <a:latin typeface="Times New Roman"/>
                <a:cs typeface="Times New Roman"/>
              </a:rPr>
              <a:t>2</a:t>
            </a:r>
            <a:r>
              <a:rPr sz="2450" spc="40" dirty="0">
                <a:latin typeface="Times New Roman"/>
                <a:cs typeface="Times New Roman"/>
              </a:rPr>
              <a:t>,</a:t>
            </a:r>
            <a:r>
              <a:rPr sz="2450" dirty="0">
                <a:latin typeface="Times New Roman"/>
                <a:cs typeface="Times New Roman"/>
              </a:rPr>
              <a:t>	</a:t>
            </a:r>
            <a:r>
              <a:rPr sz="4350" spc="-487" baseline="-27777" dirty="0">
                <a:latin typeface="Times New Roman"/>
                <a:cs typeface="Times New Roman"/>
              </a:rPr>
              <a:t>@5</a:t>
            </a:r>
            <a:endParaRPr sz="4350" baseline="-27777">
              <a:latin typeface="Times New Roman"/>
              <a:cs typeface="Times New Roman"/>
            </a:endParaRPr>
          </a:p>
          <a:p>
            <a:pPr marL="3245485">
              <a:spcBef>
                <a:spcPts val="295"/>
              </a:spcBef>
              <a:tabLst>
                <a:tab pos="4678045" algn="l"/>
              </a:tabLst>
            </a:pPr>
            <a:r>
              <a:rPr sz="2500" dirty="0">
                <a:latin typeface="Times New Roman"/>
                <a:cs typeface="Times New Roman"/>
              </a:rPr>
              <a:t>(1</a:t>
            </a:r>
            <a:r>
              <a:rPr sz="2500" spc="190" dirty="0">
                <a:latin typeface="Times New Roman"/>
                <a:cs typeface="Times New Roman"/>
              </a:rPr>
              <a:t> </a:t>
            </a:r>
            <a:r>
              <a:rPr sz="2500" spc="140" dirty="0">
                <a:latin typeface="Times New Roman"/>
                <a:cs typeface="Times New Roman"/>
              </a:rPr>
              <a:t>$$)</a:t>
            </a:r>
            <a:r>
              <a:rPr sz="2325" spc="209" baseline="43010" dirty="0">
                <a:latin typeface="Times New Roman"/>
                <a:cs typeface="Times New Roman"/>
              </a:rPr>
              <a:t>2</a:t>
            </a:r>
            <a:r>
              <a:rPr sz="2475" spc="209" baseline="40404" dirty="0">
                <a:latin typeface="Times New Roman"/>
                <a:cs typeface="Times New Roman"/>
              </a:rPr>
              <a:t>5</a:t>
            </a:r>
            <a:r>
              <a:rPr sz="2500" spc="140" dirty="0">
                <a:latin typeface="Times New Roman"/>
                <a:cs typeface="Times New Roman"/>
              </a:rPr>
              <a:t>*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500" spc="90" dirty="0">
                <a:latin typeface="Times New Roman"/>
                <a:cs typeface="Times New Roman"/>
              </a:rPr>
              <a:t>n0.06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57173" y="5419873"/>
            <a:ext cx="7409815" cy="7581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54635" marR="5080" indent="-242570">
              <a:lnSpc>
                <a:spcPct val="100600"/>
              </a:lnSpc>
              <a:spcBef>
                <a:spcPts val="75"/>
              </a:spcBef>
              <a:buClr>
                <a:srgbClr val="136EC3"/>
              </a:buClr>
              <a:buChar char="•"/>
              <a:tabLst>
                <a:tab pos="254635" algn="l"/>
              </a:tabLst>
            </a:pPr>
            <a:r>
              <a:rPr sz="2400" dirty="0">
                <a:latin typeface="Cambria"/>
                <a:cs typeface="Cambria"/>
              </a:rPr>
              <a:t>Practice</a:t>
            </a:r>
            <a:r>
              <a:rPr sz="2400" spc="-7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has</a:t>
            </a:r>
            <a:r>
              <a:rPr sz="2400" spc="-13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shown</a:t>
            </a:r>
            <a:r>
              <a:rPr sz="2400" spc="-2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that</a:t>
            </a:r>
            <a:r>
              <a:rPr sz="2400" spc="-70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even</a:t>
            </a:r>
            <a:r>
              <a:rPr sz="2400" spc="-12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when independence</a:t>
            </a:r>
            <a:r>
              <a:rPr sz="2400" spc="-10" dirty="0">
                <a:latin typeface="Cambria"/>
                <a:cs typeface="Cambria"/>
              </a:rPr>
              <a:t> </a:t>
            </a:r>
            <a:r>
              <a:rPr sz="2400" spc="-20" dirty="0">
                <a:latin typeface="Cambria"/>
                <a:cs typeface="Cambria"/>
              </a:rPr>
              <a:t>does </a:t>
            </a:r>
            <a:r>
              <a:rPr sz="2400" dirty="0">
                <a:latin typeface="Cambria"/>
                <a:cs typeface="Cambria"/>
              </a:rPr>
              <a:t>not</a:t>
            </a:r>
            <a:r>
              <a:rPr sz="2400" spc="12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hold</a:t>
            </a:r>
            <a:r>
              <a:rPr sz="2400" spc="55" dirty="0">
                <a:latin typeface="Cambria"/>
                <a:cs typeface="Cambria"/>
              </a:rPr>
              <a:t> </a:t>
            </a:r>
            <a:r>
              <a:rPr sz="2400" spc="-30" dirty="0">
                <a:latin typeface="Cambria"/>
                <a:cs typeface="Cambria"/>
              </a:rPr>
              <a:t>results</a:t>
            </a:r>
            <a:r>
              <a:rPr sz="2400" spc="-35" dirty="0">
                <a:latin typeface="Cambria"/>
                <a:cs typeface="Cambria"/>
              </a:rPr>
              <a:t> </a:t>
            </a:r>
            <a:r>
              <a:rPr sz="2400" spc="-40" dirty="0">
                <a:latin typeface="Cambria"/>
                <a:cs typeface="Cambria"/>
              </a:rPr>
              <a:t>are</a:t>
            </a:r>
            <a:r>
              <a:rPr sz="2400" spc="-60" dirty="0">
                <a:latin typeface="Cambria"/>
                <a:cs typeface="Cambria"/>
              </a:rPr>
              <a:t> </a:t>
            </a:r>
            <a:r>
              <a:rPr sz="2400" spc="-20" dirty="0">
                <a:latin typeface="Cambria"/>
                <a:cs typeface="Cambria"/>
              </a:rPr>
              <a:t>good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7B78EE08-9639-412E-8A0C-944E1EBE30C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4085906352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16194" y="514399"/>
            <a:ext cx="5906135" cy="4648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2850" spc="-10" dirty="0">
                <a:solidFill>
                  <a:srgbClr val="05546B"/>
                </a:solidFill>
                <a:latin typeface="Calibri"/>
                <a:cs typeface="Calibri"/>
              </a:rPr>
              <a:t>ethods</a:t>
            </a:r>
            <a:r>
              <a:rPr sz="2850" spc="-45" dirty="0">
                <a:solidFill>
                  <a:srgbClr val="05546B"/>
                </a:solidFill>
                <a:latin typeface="Calibri"/>
                <a:cs typeface="Calibri"/>
              </a:rPr>
              <a:t> </a:t>
            </a:r>
            <a:r>
              <a:rPr sz="2850" dirty="0">
                <a:solidFill>
                  <a:srgbClr val="01607C"/>
                </a:solidFill>
                <a:latin typeface="Calibri"/>
                <a:cs typeface="Calibri"/>
              </a:rPr>
              <a:t>for</a:t>
            </a:r>
            <a:r>
              <a:rPr sz="2850" spc="-130" dirty="0">
                <a:solidFill>
                  <a:srgbClr val="01607C"/>
                </a:solidFill>
                <a:latin typeface="Calibri"/>
                <a:cs typeface="Calibri"/>
              </a:rPr>
              <a:t> </a:t>
            </a:r>
            <a:r>
              <a:rPr sz="2850" spc="-45" dirty="0">
                <a:solidFill>
                  <a:srgbClr val="165D7B"/>
                </a:solidFill>
                <a:latin typeface="Calibri"/>
                <a:cs typeface="Calibri"/>
              </a:rPr>
              <a:t>generating</a:t>
            </a:r>
            <a:r>
              <a:rPr sz="2850" spc="-5" dirty="0">
                <a:solidFill>
                  <a:srgbClr val="165D7B"/>
                </a:solidFill>
                <a:latin typeface="Calibri"/>
                <a:cs typeface="Calibri"/>
              </a:rPr>
              <a:t> </a:t>
            </a:r>
            <a:r>
              <a:rPr sz="2850" spc="-20" dirty="0">
                <a:solidFill>
                  <a:srgbClr val="015769"/>
                </a:solidFill>
                <a:latin typeface="Calibri"/>
                <a:cs typeface="Calibri"/>
              </a:rPr>
              <a:t>Multiple</a:t>
            </a:r>
            <a:r>
              <a:rPr sz="2850" spc="-15" dirty="0">
                <a:solidFill>
                  <a:srgbClr val="015769"/>
                </a:solidFill>
                <a:latin typeface="Calibri"/>
                <a:cs typeface="Calibri"/>
              </a:rPr>
              <a:t> </a:t>
            </a:r>
            <a:r>
              <a:rPr sz="2850" spc="-40" dirty="0">
                <a:solidFill>
                  <a:srgbClr val="0C5770"/>
                </a:solidFill>
                <a:latin typeface="Calibri"/>
                <a:cs typeface="Calibri"/>
              </a:rPr>
              <a:t>Classifiers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51534" y="1175543"/>
            <a:ext cx="6512559" cy="3902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350" dirty="0">
                <a:latin typeface="Cambria"/>
                <a:cs typeface="Cambria"/>
              </a:rPr>
              <a:t>Manipulate</a:t>
            </a:r>
            <a:r>
              <a:rPr sz="2350" spc="290" dirty="0">
                <a:latin typeface="Cambria"/>
                <a:cs typeface="Cambria"/>
              </a:rPr>
              <a:t> </a:t>
            </a:r>
            <a:r>
              <a:rPr sz="2350" dirty="0">
                <a:latin typeface="Cambria"/>
                <a:cs typeface="Cambria"/>
              </a:rPr>
              <a:t>the</a:t>
            </a:r>
            <a:r>
              <a:rPr sz="2350" spc="105" dirty="0">
                <a:latin typeface="Cambria"/>
                <a:cs typeface="Cambria"/>
              </a:rPr>
              <a:t> </a:t>
            </a:r>
            <a:r>
              <a:rPr sz="2350" dirty="0">
                <a:latin typeface="Cambria"/>
                <a:cs typeface="Cambria"/>
              </a:rPr>
              <a:t>training</a:t>
            </a:r>
            <a:r>
              <a:rPr sz="2350" spc="315" dirty="0">
                <a:latin typeface="Cambria"/>
                <a:cs typeface="Cambria"/>
              </a:rPr>
              <a:t> </a:t>
            </a:r>
            <a:r>
              <a:rPr sz="2350" spc="-20" dirty="0">
                <a:latin typeface="Cambria"/>
                <a:cs typeface="Cambria"/>
              </a:rPr>
              <a:t>data</a:t>
            </a:r>
            <a:endParaRPr sz="2350">
              <a:latin typeface="Cambria"/>
              <a:cs typeface="Cambria"/>
            </a:endParaRPr>
          </a:p>
          <a:p>
            <a:pPr marL="382905" indent="-243204">
              <a:lnSpc>
                <a:spcPts val="2860"/>
              </a:lnSpc>
              <a:spcBef>
                <a:spcPts val="30"/>
              </a:spcBef>
              <a:buClr>
                <a:srgbClr val="0E6BC3"/>
              </a:buClr>
              <a:buChar char="•"/>
              <a:tabLst>
                <a:tab pos="382905" algn="l"/>
              </a:tabLst>
            </a:pPr>
            <a:r>
              <a:rPr sz="2400" dirty="0">
                <a:latin typeface="Cambria"/>
                <a:cs typeface="Cambria"/>
              </a:rPr>
              <a:t>Sample</a:t>
            </a:r>
            <a:r>
              <a:rPr sz="2400" spc="6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the</a:t>
            </a:r>
            <a:r>
              <a:rPr sz="2400" spc="-11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data</a:t>
            </a:r>
            <a:r>
              <a:rPr sz="2400" spc="-55" dirty="0">
                <a:latin typeface="Cambria"/>
                <a:cs typeface="Cambria"/>
              </a:rPr>
              <a:t> </a:t>
            </a:r>
            <a:r>
              <a:rPr sz="2400" spc="-20" dirty="0">
                <a:latin typeface="Cambria"/>
                <a:cs typeface="Cambria"/>
              </a:rPr>
              <a:t>differently</a:t>
            </a:r>
            <a:r>
              <a:rPr sz="2400" spc="9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each</a:t>
            </a:r>
            <a:r>
              <a:rPr sz="2400" spc="15" dirty="0">
                <a:latin typeface="Cambria"/>
                <a:cs typeface="Cambria"/>
              </a:rPr>
              <a:t> </a:t>
            </a:r>
            <a:r>
              <a:rPr sz="2400" spc="-20" dirty="0">
                <a:latin typeface="Cambria"/>
                <a:cs typeface="Cambria"/>
              </a:rPr>
              <a:t>time</a:t>
            </a:r>
            <a:endParaRPr sz="2400">
              <a:latin typeface="Cambria"/>
              <a:cs typeface="Cambria"/>
            </a:endParaRPr>
          </a:p>
          <a:p>
            <a:pPr marL="381635" indent="-241935">
              <a:lnSpc>
                <a:spcPts val="2860"/>
              </a:lnSpc>
              <a:buClr>
                <a:srgbClr val="0E6DBC"/>
              </a:buClr>
              <a:buChar char="•"/>
              <a:tabLst>
                <a:tab pos="381635" algn="l"/>
              </a:tabLst>
            </a:pPr>
            <a:r>
              <a:rPr sz="2400" dirty="0">
                <a:latin typeface="Cambria"/>
                <a:cs typeface="Cambria"/>
              </a:rPr>
              <a:t>Examples:</a:t>
            </a:r>
            <a:r>
              <a:rPr sz="2400" spc="6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Bagging</a:t>
            </a:r>
            <a:r>
              <a:rPr sz="2400" spc="2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and</a:t>
            </a:r>
            <a:r>
              <a:rPr sz="2400" spc="20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Boosting</a:t>
            </a:r>
            <a:endParaRPr sz="2400">
              <a:latin typeface="Cambria"/>
              <a:cs typeface="Cambria"/>
            </a:endParaRPr>
          </a:p>
          <a:p>
            <a:pPr marL="15875">
              <a:spcBef>
                <a:spcPts val="65"/>
              </a:spcBef>
            </a:pPr>
            <a:r>
              <a:rPr sz="2350" dirty="0">
                <a:latin typeface="Cambria"/>
                <a:cs typeface="Cambria"/>
              </a:rPr>
              <a:t>Manipulate</a:t>
            </a:r>
            <a:r>
              <a:rPr sz="2350" spc="370" dirty="0">
                <a:latin typeface="Cambria"/>
                <a:cs typeface="Cambria"/>
              </a:rPr>
              <a:t> </a:t>
            </a:r>
            <a:r>
              <a:rPr sz="2350" dirty="0">
                <a:latin typeface="Cambria"/>
                <a:cs typeface="Cambria"/>
              </a:rPr>
              <a:t>the</a:t>
            </a:r>
            <a:r>
              <a:rPr sz="2350" spc="90" dirty="0">
                <a:latin typeface="Cambria"/>
                <a:cs typeface="Cambria"/>
              </a:rPr>
              <a:t> </a:t>
            </a:r>
            <a:r>
              <a:rPr sz="2350" dirty="0">
                <a:latin typeface="Cambria"/>
                <a:cs typeface="Cambria"/>
              </a:rPr>
              <a:t>input</a:t>
            </a:r>
            <a:r>
              <a:rPr sz="2350" spc="310" dirty="0">
                <a:latin typeface="Cambria"/>
                <a:cs typeface="Cambria"/>
              </a:rPr>
              <a:t> </a:t>
            </a:r>
            <a:r>
              <a:rPr sz="2350" spc="-10" dirty="0">
                <a:latin typeface="Cambria"/>
                <a:cs typeface="Cambria"/>
              </a:rPr>
              <a:t>features</a:t>
            </a:r>
            <a:endParaRPr sz="2350">
              <a:latin typeface="Cambria"/>
              <a:cs typeface="Cambria"/>
            </a:endParaRPr>
          </a:p>
          <a:p>
            <a:pPr marL="382905" indent="-243204">
              <a:lnSpc>
                <a:spcPts val="2865"/>
              </a:lnSpc>
              <a:spcBef>
                <a:spcPts val="30"/>
              </a:spcBef>
              <a:buClr>
                <a:srgbClr val="0A6EC3"/>
              </a:buClr>
              <a:buChar char="•"/>
              <a:tabLst>
                <a:tab pos="382905" algn="l"/>
              </a:tabLst>
            </a:pPr>
            <a:r>
              <a:rPr sz="2400" dirty="0">
                <a:latin typeface="Cambria"/>
                <a:cs typeface="Cambria"/>
              </a:rPr>
              <a:t>Sample</a:t>
            </a:r>
            <a:r>
              <a:rPr sz="2400" spc="3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the</a:t>
            </a:r>
            <a:r>
              <a:rPr sz="2400" spc="-15" dirty="0">
                <a:latin typeface="Cambria"/>
                <a:cs typeface="Cambria"/>
              </a:rPr>
              <a:t> </a:t>
            </a:r>
            <a:r>
              <a:rPr sz="2400" spc="-35" dirty="0">
                <a:latin typeface="Cambria"/>
                <a:cs typeface="Cambria"/>
              </a:rPr>
              <a:t>featurres</a:t>
            </a:r>
            <a:r>
              <a:rPr sz="2400" spc="-25" dirty="0">
                <a:latin typeface="Cambria"/>
                <a:cs typeface="Cambria"/>
              </a:rPr>
              <a:t> </a:t>
            </a:r>
            <a:r>
              <a:rPr sz="2400" spc="-20" dirty="0">
                <a:latin typeface="Cambria"/>
                <a:cs typeface="Cambria"/>
              </a:rPr>
              <a:t>differently</a:t>
            </a:r>
            <a:r>
              <a:rPr sz="2400" spc="8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each</a:t>
            </a:r>
            <a:r>
              <a:rPr sz="2400" spc="10" dirty="0">
                <a:latin typeface="Cambria"/>
                <a:cs typeface="Cambria"/>
              </a:rPr>
              <a:t> </a:t>
            </a:r>
            <a:r>
              <a:rPr sz="2400" spc="-20" dirty="0">
                <a:latin typeface="Cambria"/>
                <a:cs typeface="Cambria"/>
              </a:rPr>
              <a:t>time</a:t>
            </a:r>
            <a:endParaRPr sz="2400">
              <a:latin typeface="Cambria"/>
              <a:cs typeface="Cambria"/>
            </a:endParaRPr>
          </a:p>
          <a:p>
            <a:pPr marL="654050" lvl="1" indent="-240029">
              <a:lnSpc>
                <a:spcPts val="2435"/>
              </a:lnSpc>
              <a:buClr>
                <a:srgbClr val="009CD6"/>
              </a:buClr>
              <a:buChar char="•"/>
              <a:tabLst>
                <a:tab pos="654050" algn="l"/>
              </a:tabLst>
            </a:pPr>
            <a:r>
              <a:rPr sz="2050" spc="-10" dirty="0">
                <a:latin typeface="Cambria"/>
                <a:cs typeface="Cambria"/>
              </a:rPr>
              <a:t>Makes</a:t>
            </a:r>
            <a:r>
              <a:rPr sz="2050" spc="-105" dirty="0">
                <a:latin typeface="Cambria"/>
                <a:cs typeface="Cambria"/>
              </a:rPr>
              <a:t> </a:t>
            </a:r>
            <a:r>
              <a:rPr sz="2050" spc="-40" dirty="0">
                <a:latin typeface="Cambria"/>
                <a:cs typeface="Cambria"/>
              </a:rPr>
              <a:t>especially</a:t>
            </a:r>
            <a:r>
              <a:rPr sz="2050" spc="40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good</a:t>
            </a:r>
            <a:r>
              <a:rPr sz="2050" spc="-60" dirty="0">
                <a:latin typeface="Cambria"/>
                <a:cs typeface="Cambria"/>
              </a:rPr>
              <a:t> </a:t>
            </a:r>
            <a:r>
              <a:rPr sz="2050" spc="-25" dirty="0">
                <a:latin typeface="Cambria"/>
                <a:cs typeface="Cambria"/>
              </a:rPr>
              <a:t>sense</a:t>
            </a:r>
            <a:r>
              <a:rPr sz="2050" spc="-30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if</a:t>
            </a:r>
            <a:r>
              <a:rPr sz="2050" spc="-50" dirty="0">
                <a:latin typeface="Cambria"/>
                <a:cs typeface="Cambria"/>
              </a:rPr>
              <a:t> </a:t>
            </a:r>
            <a:r>
              <a:rPr sz="2050" spc="-20" dirty="0">
                <a:latin typeface="Cambria"/>
                <a:cs typeface="Cambria"/>
              </a:rPr>
              <a:t>there</a:t>
            </a:r>
            <a:r>
              <a:rPr sz="2050" spc="-40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is</a:t>
            </a:r>
            <a:r>
              <a:rPr sz="2050" spc="-110" dirty="0">
                <a:latin typeface="Cambria"/>
                <a:cs typeface="Cambria"/>
              </a:rPr>
              <a:t> </a:t>
            </a:r>
            <a:r>
              <a:rPr sz="2050" spc="-10" dirty="0">
                <a:latin typeface="Cambria"/>
                <a:cs typeface="Cambria"/>
              </a:rPr>
              <a:t>redundancy</a:t>
            </a:r>
            <a:endParaRPr sz="2050">
              <a:latin typeface="Cambria"/>
              <a:cs typeface="Cambria"/>
            </a:endParaRPr>
          </a:p>
          <a:p>
            <a:pPr marL="15875" marR="1981835" indent="368935">
              <a:lnSpc>
                <a:spcPts val="2870"/>
              </a:lnSpc>
              <a:spcBef>
                <a:spcPts val="90"/>
              </a:spcBef>
              <a:buClr>
                <a:srgbClr val="0C6ECA"/>
              </a:buClr>
              <a:buChar char="•"/>
              <a:tabLst>
                <a:tab pos="384810" algn="l"/>
              </a:tabLst>
            </a:pPr>
            <a:r>
              <a:rPr sz="2400" dirty="0">
                <a:latin typeface="Cambria"/>
                <a:cs typeface="Cambria"/>
              </a:rPr>
              <a:t>Example:</a:t>
            </a:r>
            <a:r>
              <a:rPr sz="2400" spc="3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Random</a:t>
            </a:r>
            <a:r>
              <a:rPr sz="2400" spc="85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Forest </a:t>
            </a:r>
            <a:r>
              <a:rPr sz="2400" dirty="0">
                <a:latin typeface="Cambria"/>
                <a:cs typeface="Cambria"/>
              </a:rPr>
              <a:t>Manipulate</a:t>
            </a:r>
            <a:r>
              <a:rPr sz="2400" spc="13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the</a:t>
            </a:r>
            <a:r>
              <a:rPr sz="2400" spc="-5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learning</a:t>
            </a:r>
            <a:r>
              <a:rPr sz="2400" spc="105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algorithm</a:t>
            </a:r>
            <a:endParaRPr sz="2400">
              <a:latin typeface="Cambria"/>
              <a:cs typeface="Cambria"/>
            </a:endParaRPr>
          </a:p>
          <a:p>
            <a:pPr marL="385445" indent="-245745">
              <a:lnSpc>
                <a:spcPts val="2760"/>
              </a:lnSpc>
              <a:buClr>
                <a:srgbClr val="0E70CA"/>
              </a:buClr>
              <a:buChar char="•"/>
              <a:tabLst>
                <a:tab pos="385445" algn="l"/>
              </a:tabLst>
            </a:pPr>
            <a:r>
              <a:rPr sz="2400" spc="-30" dirty="0">
                <a:latin typeface="Cambria"/>
                <a:cs typeface="Cambria"/>
              </a:rPr>
              <a:t>Vary</a:t>
            </a:r>
            <a:r>
              <a:rPr sz="2400" spc="-1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some</a:t>
            </a:r>
            <a:r>
              <a:rPr sz="2400" spc="-85" dirty="0">
                <a:latin typeface="Cambria"/>
                <a:cs typeface="Cambria"/>
              </a:rPr>
              <a:t> </a:t>
            </a:r>
            <a:r>
              <a:rPr sz="2400" spc="-35" dirty="0">
                <a:latin typeface="Cambria"/>
                <a:cs typeface="Cambria"/>
              </a:rPr>
              <a:t>parameter</a:t>
            </a:r>
            <a:r>
              <a:rPr sz="2400" spc="2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of</a:t>
            </a:r>
            <a:r>
              <a:rPr sz="2400" spc="-6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the</a:t>
            </a:r>
            <a:r>
              <a:rPr sz="2400" spc="-5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learning</a:t>
            </a:r>
            <a:r>
              <a:rPr sz="2400" spc="45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algorithm</a:t>
            </a:r>
            <a:endParaRPr sz="2400">
              <a:latin typeface="Cambria"/>
              <a:cs typeface="Cambria"/>
            </a:endParaRPr>
          </a:p>
          <a:p>
            <a:pPr marL="656590" lvl="1" indent="-242570">
              <a:lnSpc>
                <a:spcPts val="2435"/>
              </a:lnSpc>
              <a:buClr>
                <a:srgbClr val="019ED8"/>
              </a:buClr>
              <a:buChar char="•"/>
              <a:tabLst>
                <a:tab pos="656590" algn="l"/>
              </a:tabLst>
            </a:pPr>
            <a:r>
              <a:rPr sz="2050" dirty="0">
                <a:latin typeface="Cambria"/>
                <a:cs typeface="Cambria"/>
              </a:rPr>
              <a:t>E.g.,</a:t>
            </a:r>
            <a:r>
              <a:rPr sz="2050" spc="-50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amount</a:t>
            </a:r>
            <a:r>
              <a:rPr sz="2050" spc="50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of</a:t>
            </a:r>
            <a:r>
              <a:rPr sz="2050" spc="-65" dirty="0">
                <a:latin typeface="Cambria"/>
                <a:cs typeface="Cambria"/>
              </a:rPr>
              <a:t> </a:t>
            </a:r>
            <a:r>
              <a:rPr sz="2050" spc="-10" dirty="0">
                <a:latin typeface="Cambria"/>
                <a:cs typeface="Cambria"/>
              </a:rPr>
              <a:t>pruning,</a:t>
            </a:r>
            <a:r>
              <a:rPr sz="2050" spc="90" dirty="0">
                <a:latin typeface="Cambria"/>
                <a:cs typeface="Cambria"/>
              </a:rPr>
              <a:t> </a:t>
            </a:r>
            <a:r>
              <a:rPr sz="2050" spc="60" dirty="0">
                <a:latin typeface="Cambria"/>
                <a:cs typeface="Cambria"/>
              </a:rPr>
              <a:t>ANN</a:t>
            </a:r>
            <a:r>
              <a:rPr sz="2050" spc="10" dirty="0">
                <a:latin typeface="Cambria"/>
                <a:cs typeface="Cambria"/>
              </a:rPr>
              <a:t> </a:t>
            </a:r>
            <a:r>
              <a:rPr sz="2050" spc="-55" dirty="0">
                <a:latin typeface="Cambria"/>
                <a:cs typeface="Cambria"/>
              </a:rPr>
              <a:t>network</a:t>
            </a:r>
            <a:r>
              <a:rPr sz="2050" spc="90" dirty="0">
                <a:latin typeface="Cambria"/>
                <a:cs typeface="Cambria"/>
              </a:rPr>
              <a:t> </a:t>
            </a:r>
            <a:r>
              <a:rPr sz="2050" spc="-40" dirty="0">
                <a:latin typeface="Cambria"/>
                <a:cs typeface="Cambria"/>
              </a:rPr>
              <a:t>topology,</a:t>
            </a:r>
            <a:r>
              <a:rPr sz="2050" spc="90" dirty="0">
                <a:latin typeface="Cambria"/>
                <a:cs typeface="Cambria"/>
              </a:rPr>
              <a:t> </a:t>
            </a:r>
            <a:r>
              <a:rPr sz="2050" spc="-20" dirty="0">
                <a:latin typeface="Cambria"/>
                <a:cs typeface="Cambria"/>
              </a:rPr>
              <a:t>etc.</a:t>
            </a:r>
            <a:endParaRPr sz="2050">
              <a:latin typeface="Cambria"/>
              <a:cs typeface="Cambria"/>
            </a:endParaRPr>
          </a:p>
          <a:p>
            <a:pPr marL="657225" lvl="1" indent="-242570">
              <a:lnSpc>
                <a:spcPts val="2390"/>
              </a:lnSpc>
              <a:buClr>
                <a:srgbClr val="019ED6"/>
              </a:buClr>
              <a:buChar char="•"/>
              <a:tabLst>
                <a:tab pos="657225" algn="l"/>
              </a:tabLst>
            </a:pPr>
            <a:r>
              <a:rPr sz="2000" dirty="0">
                <a:latin typeface="Cambria"/>
                <a:cs typeface="Cambria"/>
              </a:rPr>
              <a:t>Use</a:t>
            </a:r>
            <a:r>
              <a:rPr sz="2000" spc="-10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different</a:t>
            </a:r>
            <a:r>
              <a:rPr sz="2000" spc="9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learning</a:t>
            </a:r>
            <a:r>
              <a:rPr sz="2000" spc="-15" dirty="0">
                <a:latin typeface="Cambria"/>
                <a:cs typeface="Cambria"/>
              </a:rPr>
              <a:t> </a:t>
            </a:r>
            <a:r>
              <a:rPr sz="2000" spc="-10" dirty="0">
                <a:latin typeface="Cambria"/>
                <a:cs typeface="Cambria"/>
              </a:rPr>
              <a:t>algorithms</a:t>
            </a:r>
            <a:endParaRPr sz="2000">
              <a:latin typeface="Cambria"/>
              <a:cs typeface="Cambri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5C031-0779-4ED2-AC44-661815A948E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875934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>
            <a:extLst>
              <a:ext uri="{FF2B5EF4-FFF2-40B4-BE49-F238E27FC236}">
                <a16:creationId xmlns:a16="http://schemas.microsoft.com/office/drawing/2014/main" id="{767359E5-FAE7-46E5-A75D-EBB300D62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274" y="2983653"/>
            <a:ext cx="7652084" cy="89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1588" b="1" dirty="0">
                <a:solidFill>
                  <a:srgbClr val="000000"/>
                </a:solidFill>
              </a:rPr>
              <a:t>Week: 02</a:t>
            </a:r>
            <a:br>
              <a:rPr lang="en-GB" altLang="en-US" sz="1588" b="1" dirty="0">
                <a:solidFill>
                  <a:srgbClr val="000000"/>
                </a:solidFill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Statistical Pattern Recognition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Explain statistical methods in pattern recognition.</a:t>
            </a:r>
            <a:endParaRPr lang="en-GB" altLang="en-US" sz="1588" b="1" dirty="0"/>
          </a:p>
        </p:txBody>
      </p:sp>
    </p:spTree>
    <p:extLst>
      <p:ext uri="{BB962C8B-B14F-4D97-AF65-F5344CB8AC3E}">
        <p14:creationId xmlns:p14="http://schemas.microsoft.com/office/powerpoint/2010/main" val="2410243804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14297" y="161281"/>
            <a:ext cx="2670810" cy="8070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5100" spc="-110" dirty="0">
                <a:solidFill>
                  <a:srgbClr val="05607B"/>
                </a:solidFill>
                <a:latin typeface="Calibri"/>
                <a:cs typeface="Calibri"/>
              </a:rPr>
              <a:t>ackground</a:t>
            </a:r>
            <a:endParaRPr sz="5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78363" y="1314499"/>
            <a:ext cx="7878445" cy="368049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spcBef>
                <a:spcPts val="760"/>
              </a:spcBef>
            </a:pPr>
            <a:r>
              <a:rPr sz="2500" dirty="0">
                <a:latin typeface="Cambria"/>
                <a:cs typeface="Cambria"/>
              </a:rPr>
              <a:t>Classifier</a:t>
            </a:r>
            <a:r>
              <a:rPr sz="2500" spc="30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performance</a:t>
            </a:r>
            <a:r>
              <a:rPr sz="2500" spc="345" dirty="0">
                <a:latin typeface="Cambria"/>
                <a:cs typeface="Cambria"/>
              </a:rPr>
              <a:t> </a:t>
            </a:r>
            <a:r>
              <a:rPr sz="2500" spc="80" dirty="0">
                <a:latin typeface="Cambria"/>
                <a:cs typeface="Cambria"/>
              </a:rPr>
              <a:t>can</a:t>
            </a:r>
            <a:r>
              <a:rPr sz="2500" spc="21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be</a:t>
            </a:r>
            <a:r>
              <a:rPr sz="2500" spc="18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impacted</a:t>
            </a:r>
            <a:r>
              <a:rPr sz="2500" spc="434" dirty="0">
                <a:latin typeface="Cambria"/>
                <a:cs typeface="Cambria"/>
              </a:rPr>
              <a:t> </a:t>
            </a:r>
            <a:r>
              <a:rPr sz="2500" spc="-25" dirty="0">
                <a:latin typeface="Cambria"/>
                <a:cs typeface="Cambria"/>
              </a:rPr>
              <a:t>by:</a:t>
            </a:r>
            <a:endParaRPr sz="2500">
              <a:latin typeface="Cambria"/>
              <a:cs typeface="Cambria"/>
            </a:endParaRPr>
          </a:p>
          <a:p>
            <a:pPr marL="382905" indent="-245110">
              <a:spcBef>
                <a:spcPts val="590"/>
              </a:spcBef>
              <a:buClr>
                <a:srgbClr val="0E6DC1"/>
              </a:buClr>
              <a:buChar char="•"/>
              <a:tabLst>
                <a:tab pos="382905" algn="l"/>
              </a:tabLst>
            </a:pPr>
            <a:r>
              <a:rPr sz="2400" spc="-25" dirty="0">
                <a:latin typeface="Cambria"/>
                <a:cs typeface="Cambria"/>
              </a:rPr>
              <a:t>Bias:</a:t>
            </a:r>
            <a:r>
              <a:rPr sz="2400" spc="-65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assumptions</a:t>
            </a:r>
            <a:r>
              <a:rPr sz="2400" spc="19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made</a:t>
            </a:r>
            <a:r>
              <a:rPr sz="2400" spc="1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to</a:t>
            </a:r>
            <a:r>
              <a:rPr sz="2400" spc="-6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help</a:t>
            </a:r>
            <a:r>
              <a:rPr sz="2400" spc="-13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with</a:t>
            </a:r>
            <a:r>
              <a:rPr sz="2400" spc="-5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generalization</a:t>
            </a:r>
            <a:endParaRPr sz="2400">
              <a:latin typeface="Cambria"/>
              <a:cs typeface="Cambria"/>
            </a:endParaRPr>
          </a:p>
          <a:p>
            <a:pPr marL="661670" lvl="1" indent="-252729">
              <a:spcBef>
                <a:spcPts val="590"/>
              </a:spcBef>
              <a:buClr>
                <a:srgbClr val="0199D8"/>
              </a:buClr>
              <a:buChar char="•"/>
              <a:tabLst>
                <a:tab pos="661670" algn="l"/>
              </a:tabLst>
            </a:pPr>
            <a:r>
              <a:rPr sz="2050" dirty="0">
                <a:latin typeface="Cambria"/>
                <a:cs typeface="Cambria"/>
              </a:rPr>
              <a:t>”Simpler</a:t>
            </a:r>
            <a:r>
              <a:rPr sz="2050" spc="120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is</a:t>
            </a:r>
            <a:r>
              <a:rPr sz="2050" spc="-45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better”</a:t>
            </a:r>
            <a:r>
              <a:rPr sz="2050" spc="150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is</a:t>
            </a:r>
            <a:r>
              <a:rPr sz="2050" spc="-85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a </a:t>
            </a:r>
            <a:r>
              <a:rPr sz="2050" spc="-20" dirty="0">
                <a:latin typeface="Cambria"/>
                <a:cs typeface="Cambria"/>
              </a:rPr>
              <a:t>bias</a:t>
            </a:r>
            <a:endParaRPr sz="2050">
              <a:latin typeface="Cambria"/>
              <a:cs typeface="Cambria"/>
            </a:endParaRPr>
          </a:p>
          <a:p>
            <a:pPr marL="377190" marR="522605" indent="-240029">
              <a:lnSpc>
                <a:spcPts val="2870"/>
              </a:lnSpc>
              <a:spcBef>
                <a:spcPts val="670"/>
              </a:spcBef>
              <a:buClr>
                <a:srgbClr val="116EC3"/>
              </a:buClr>
              <a:buChar char="•"/>
              <a:tabLst>
                <a:tab pos="384810" algn="l"/>
              </a:tabLst>
            </a:pPr>
            <a:r>
              <a:rPr sz="2450" spc="-35" dirty="0">
                <a:latin typeface="Cambria"/>
                <a:cs typeface="Cambria"/>
              </a:rPr>
              <a:t>Variance:</a:t>
            </a:r>
            <a:r>
              <a:rPr sz="2450" spc="-110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a</a:t>
            </a:r>
            <a:r>
              <a:rPr sz="2450" spc="-114" dirty="0">
                <a:latin typeface="Cambria"/>
                <a:cs typeface="Cambria"/>
              </a:rPr>
              <a:t> </a:t>
            </a:r>
            <a:r>
              <a:rPr sz="2450" spc="-20" dirty="0">
                <a:latin typeface="Cambria"/>
                <a:cs typeface="Cambria"/>
              </a:rPr>
              <a:t>learning</a:t>
            </a:r>
            <a:r>
              <a:rPr sz="2450" spc="55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method</a:t>
            </a:r>
            <a:r>
              <a:rPr sz="2450" spc="-15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will</a:t>
            </a:r>
            <a:r>
              <a:rPr sz="2450" spc="-40" dirty="0">
                <a:latin typeface="Cambria"/>
                <a:cs typeface="Cambria"/>
              </a:rPr>
              <a:t> </a:t>
            </a:r>
            <a:r>
              <a:rPr sz="2450" spc="-70" dirty="0">
                <a:latin typeface="Cambria"/>
                <a:cs typeface="Cambria"/>
              </a:rPr>
              <a:t>give</a:t>
            </a:r>
            <a:r>
              <a:rPr sz="2450" spc="-65" dirty="0">
                <a:latin typeface="Cambria"/>
                <a:cs typeface="Cambria"/>
              </a:rPr>
              <a:t> </a:t>
            </a:r>
            <a:r>
              <a:rPr sz="2450" spc="-30" dirty="0">
                <a:latin typeface="Cambria"/>
                <a:cs typeface="Cambria"/>
              </a:rPr>
              <a:t>different</a:t>
            </a:r>
            <a:r>
              <a:rPr sz="2450" spc="65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results 	</a:t>
            </a:r>
            <a:r>
              <a:rPr sz="2450" spc="-40" dirty="0">
                <a:latin typeface="Cambria"/>
                <a:cs typeface="Cambria"/>
              </a:rPr>
              <a:t>based</a:t>
            </a:r>
            <a:r>
              <a:rPr sz="2450" dirty="0">
                <a:latin typeface="Cambria"/>
                <a:cs typeface="Cambria"/>
              </a:rPr>
              <a:t> on</a:t>
            </a:r>
            <a:r>
              <a:rPr sz="2450" spc="-95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small</a:t>
            </a:r>
            <a:r>
              <a:rPr sz="2450" spc="-5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changes</a:t>
            </a:r>
            <a:r>
              <a:rPr sz="2450" spc="15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(e.g.,</a:t>
            </a:r>
            <a:r>
              <a:rPr sz="2450" spc="95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in</a:t>
            </a:r>
            <a:r>
              <a:rPr sz="2450" spc="-65" dirty="0">
                <a:latin typeface="Cambria"/>
                <a:cs typeface="Cambria"/>
              </a:rPr>
              <a:t> </a:t>
            </a:r>
            <a:r>
              <a:rPr sz="2450" spc="-25" dirty="0">
                <a:latin typeface="Cambria"/>
                <a:cs typeface="Cambria"/>
              </a:rPr>
              <a:t>training</a:t>
            </a:r>
            <a:r>
              <a:rPr sz="2450" spc="35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data).</a:t>
            </a:r>
            <a:endParaRPr sz="2450">
              <a:latin typeface="Cambria"/>
              <a:cs typeface="Cambria"/>
            </a:endParaRPr>
          </a:p>
          <a:p>
            <a:pPr marL="656590" marR="815975" lvl="1" indent="-249554">
              <a:lnSpc>
                <a:spcPts val="2560"/>
              </a:lnSpc>
              <a:spcBef>
                <a:spcPts val="470"/>
              </a:spcBef>
              <a:buClr>
                <a:srgbClr val="0097DB"/>
              </a:buClr>
              <a:buChar char="•"/>
              <a:tabLst>
                <a:tab pos="659130" algn="l"/>
              </a:tabLst>
            </a:pPr>
            <a:r>
              <a:rPr sz="2150" dirty="0">
                <a:latin typeface="Cambria"/>
                <a:cs typeface="Cambria"/>
              </a:rPr>
              <a:t>When</a:t>
            </a:r>
            <a:r>
              <a:rPr sz="2150" spc="30" dirty="0">
                <a:latin typeface="Cambria"/>
                <a:cs typeface="Cambria"/>
              </a:rPr>
              <a:t> </a:t>
            </a:r>
            <a:r>
              <a:rPr sz="2150" dirty="0">
                <a:latin typeface="Cambria"/>
                <a:cs typeface="Cambria"/>
              </a:rPr>
              <a:t>I</a:t>
            </a:r>
            <a:r>
              <a:rPr sz="2150" spc="-95" dirty="0">
                <a:latin typeface="Cambria"/>
                <a:cs typeface="Cambria"/>
              </a:rPr>
              <a:t> </a:t>
            </a:r>
            <a:r>
              <a:rPr sz="2150" spc="-20" dirty="0">
                <a:latin typeface="Cambria"/>
                <a:cs typeface="Cambria"/>
              </a:rPr>
              <a:t>run</a:t>
            </a:r>
            <a:r>
              <a:rPr sz="2150" spc="-65" dirty="0">
                <a:latin typeface="Cambria"/>
                <a:cs typeface="Cambria"/>
              </a:rPr>
              <a:t> </a:t>
            </a:r>
            <a:r>
              <a:rPr sz="2150" spc="-45" dirty="0">
                <a:latin typeface="Cambria"/>
                <a:cs typeface="Cambria"/>
              </a:rPr>
              <a:t>experiments</a:t>
            </a:r>
            <a:r>
              <a:rPr sz="2150" spc="20" dirty="0">
                <a:latin typeface="Cambria"/>
                <a:cs typeface="Cambria"/>
              </a:rPr>
              <a:t> </a:t>
            </a:r>
            <a:r>
              <a:rPr sz="2150" dirty="0">
                <a:latin typeface="Cambria"/>
                <a:cs typeface="Cambria"/>
              </a:rPr>
              <a:t>and</a:t>
            </a:r>
            <a:r>
              <a:rPr sz="2150" spc="-25" dirty="0">
                <a:latin typeface="Cambria"/>
                <a:cs typeface="Cambria"/>
              </a:rPr>
              <a:t> </a:t>
            </a:r>
            <a:r>
              <a:rPr sz="2150" spc="-10" dirty="0">
                <a:latin typeface="Cambria"/>
                <a:cs typeface="Cambria"/>
              </a:rPr>
              <a:t>use</a:t>
            </a:r>
            <a:r>
              <a:rPr sz="2150" spc="-75" dirty="0">
                <a:latin typeface="Cambria"/>
                <a:cs typeface="Cambria"/>
              </a:rPr>
              <a:t> </a:t>
            </a:r>
            <a:r>
              <a:rPr sz="2150" spc="-25" dirty="0">
                <a:latin typeface="Cambria"/>
                <a:cs typeface="Cambria"/>
              </a:rPr>
              <a:t>random</a:t>
            </a:r>
            <a:r>
              <a:rPr sz="2150" spc="40" dirty="0">
                <a:latin typeface="Cambria"/>
                <a:cs typeface="Cambria"/>
              </a:rPr>
              <a:t> </a:t>
            </a:r>
            <a:r>
              <a:rPr sz="2150" spc="-25" dirty="0">
                <a:latin typeface="Cambria"/>
                <a:cs typeface="Cambria"/>
              </a:rPr>
              <a:t>sampling</a:t>
            </a:r>
            <a:r>
              <a:rPr sz="2150" spc="70" dirty="0">
                <a:latin typeface="Cambria"/>
                <a:cs typeface="Cambria"/>
              </a:rPr>
              <a:t> </a:t>
            </a:r>
            <a:r>
              <a:rPr sz="2150" spc="-20" dirty="0">
                <a:latin typeface="Cambria"/>
                <a:cs typeface="Cambria"/>
              </a:rPr>
              <a:t>with 	</a:t>
            </a:r>
            <a:r>
              <a:rPr sz="2150" spc="-55" dirty="0">
                <a:latin typeface="Cambria"/>
                <a:cs typeface="Cambria"/>
              </a:rPr>
              <a:t>repeated</a:t>
            </a:r>
            <a:r>
              <a:rPr sz="2150" spc="-10" dirty="0">
                <a:latin typeface="Cambria"/>
                <a:cs typeface="Cambria"/>
              </a:rPr>
              <a:t> runs,</a:t>
            </a:r>
            <a:r>
              <a:rPr sz="2150" spc="65" dirty="0">
                <a:latin typeface="Cambria"/>
                <a:cs typeface="Cambria"/>
              </a:rPr>
              <a:t> </a:t>
            </a:r>
            <a:r>
              <a:rPr sz="2150" dirty="0">
                <a:latin typeface="Cambria"/>
                <a:cs typeface="Cambria"/>
              </a:rPr>
              <a:t>I</a:t>
            </a:r>
            <a:r>
              <a:rPr sz="2150" spc="-55" dirty="0">
                <a:latin typeface="Cambria"/>
                <a:cs typeface="Cambria"/>
              </a:rPr>
              <a:t> </a:t>
            </a:r>
            <a:r>
              <a:rPr sz="2150" spc="-50" dirty="0">
                <a:latin typeface="Cambria"/>
                <a:cs typeface="Cambria"/>
              </a:rPr>
              <a:t>get</a:t>
            </a:r>
            <a:r>
              <a:rPr sz="2150" spc="-70" dirty="0">
                <a:latin typeface="Cambria"/>
                <a:cs typeface="Cambria"/>
              </a:rPr>
              <a:t> </a:t>
            </a:r>
            <a:r>
              <a:rPr sz="2150" spc="-20" dirty="0">
                <a:latin typeface="Cambria"/>
                <a:cs typeface="Cambria"/>
              </a:rPr>
              <a:t>different</a:t>
            </a:r>
            <a:r>
              <a:rPr sz="2150" spc="45" dirty="0">
                <a:latin typeface="Cambria"/>
                <a:cs typeface="Cambria"/>
              </a:rPr>
              <a:t> </a:t>
            </a:r>
            <a:r>
              <a:rPr sz="2150" spc="-70" dirty="0">
                <a:latin typeface="Cambria"/>
                <a:cs typeface="Cambria"/>
              </a:rPr>
              <a:t>results</a:t>
            </a:r>
            <a:r>
              <a:rPr sz="2150" spc="-50" dirty="0">
                <a:latin typeface="Cambria"/>
                <a:cs typeface="Cambria"/>
              </a:rPr>
              <a:t> </a:t>
            </a:r>
            <a:r>
              <a:rPr sz="2150" dirty="0">
                <a:latin typeface="Cambria"/>
                <a:cs typeface="Cambria"/>
              </a:rPr>
              <a:t>each</a:t>
            </a:r>
            <a:r>
              <a:rPr sz="2150" spc="-20" dirty="0">
                <a:latin typeface="Cambria"/>
                <a:cs typeface="Cambria"/>
              </a:rPr>
              <a:t> </a:t>
            </a:r>
            <a:r>
              <a:rPr sz="2150" spc="-10" dirty="0">
                <a:latin typeface="Cambria"/>
                <a:cs typeface="Cambria"/>
              </a:rPr>
              <a:t>time.</a:t>
            </a:r>
            <a:endParaRPr sz="2150">
              <a:latin typeface="Cambria"/>
              <a:cs typeface="Cambria"/>
            </a:endParaRPr>
          </a:p>
          <a:p>
            <a:pPr marL="372745" marR="5080" indent="-235585">
              <a:lnSpc>
                <a:spcPts val="2840"/>
              </a:lnSpc>
              <a:spcBef>
                <a:spcPts val="590"/>
              </a:spcBef>
              <a:buClr>
                <a:srgbClr val="136EC3"/>
              </a:buClr>
              <a:buChar char="•"/>
              <a:tabLst>
                <a:tab pos="382905" algn="l"/>
              </a:tabLst>
            </a:pPr>
            <a:r>
              <a:rPr sz="2400" dirty="0">
                <a:latin typeface="Cambria"/>
                <a:cs typeface="Cambria"/>
              </a:rPr>
              <a:t>Noise:</a:t>
            </a:r>
            <a:r>
              <a:rPr sz="2400" spc="-15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measurements</a:t>
            </a:r>
            <a:r>
              <a:rPr sz="2400" spc="10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may</a:t>
            </a:r>
            <a:r>
              <a:rPr sz="2400" spc="-5" dirty="0">
                <a:latin typeface="Cambria"/>
                <a:cs typeface="Cambria"/>
              </a:rPr>
              <a:t> </a:t>
            </a:r>
            <a:r>
              <a:rPr sz="2400" spc="-50" dirty="0">
                <a:latin typeface="Cambria"/>
                <a:cs typeface="Cambria"/>
              </a:rPr>
              <a:t>have</a:t>
            </a:r>
            <a:r>
              <a:rPr sz="2400" spc="-80" dirty="0">
                <a:latin typeface="Cambria"/>
                <a:cs typeface="Cambria"/>
              </a:rPr>
              <a:t> </a:t>
            </a:r>
            <a:r>
              <a:rPr sz="2400" spc="-60" dirty="0">
                <a:latin typeface="Cambria"/>
                <a:cs typeface="Cambria"/>
              </a:rPr>
              <a:t>errors</a:t>
            </a:r>
            <a:r>
              <a:rPr sz="2400" spc="-6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or</a:t>
            </a:r>
            <a:r>
              <a:rPr sz="2400" spc="-4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the</a:t>
            </a:r>
            <a:r>
              <a:rPr sz="2400" spc="-13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class</a:t>
            </a:r>
            <a:r>
              <a:rPr sz="2400" spc="-2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may</a:t>
            </a:r>
            <a:r>
              <a:rPr sz="2400" spc="10" dirty="0">
                <a:latin typeface="Cambria"/>
                <a:cs typeface="Cambria"/>
              </a:rPr>
              <a:t> </a:t>
            </a:r>
            <a:r>
              <a:rPr sz="2400" spc="-25" dirty="0">
                <a:latin typeface="Cambria"/>
                <a:cs typeface="Cambria"/>
              </a:rPr>
              <a:t>be 	</a:t>
            </a:r>
            <a:r>
              <a:rPr sz="2400" spc="-10" dirty="0">
                <a:latin typeface="Cambria"/>
                <a:cs typeface="Cambria"/>
              </a:rPr>
              <a:t>inherently</a:t>
            </a:r>
            <a:r>
              <a:rPr sz="2400" spc="-35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probabilistic</a:t>
            </a:r>
            <a:endParaRPr sz="2400">
              <a:latin typeface="Cambria"/>
              <a:cs typeface="Cambri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3287C-103D-4176-B0BA-8B9500EA654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523889833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65774" y="505668"/>
            <a:ext cx="5407025" cy="7626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4800" spc="-85" dirty="0">
                <a:solidFill>
                  <a:srgbClr val="00607B"/>
                </a:solidFill>
              </a:rPr>
              <a:t>How</a:t>
            </a:r>
            <a:r>
              <a:rPr sz="4800" spc="5" dirty="0">
                <a:solidFill>
                  <a:srgbClr val="00607B"/>
                </a:solidFill>
              </a:rPr>
              <a:t> </a:t>
            </a:r>
            <a:r>
              <a:rPr sz="4800" spc="-320" dirty="0">
                <a:solidFill>
                  <a:srgbClr val="035D79"/>
                </a:solidFill>
              </a:rPr>
              <a:t>Ensembles</a:t>
            </a:r>
            <a:r>
              <a:rPr sz="4800" spc="215" dirty="0">
                <a:solidFill>
                  <a:srgbClr val="035D79"/>
                </a:solidFill>
              </a:rPr>
              <a:t> </a:t>
            </a:r>
            <a:r>
              <a:rPr sz="4800" spc="-150" dirty="0">
                <a:solidFill>
                  <a:srgbClr val="075B7C"/>
                </a:solidFill>
              </a:rPr>
              <a:t>Heip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2265876" y="1551533"/>
            <a:ext cx="8002905" cy="48539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90"/>
              </a:spcBef>
            </a:pPr>
            <a:r>
              <a:rPr sz="2400" dirty="0">
                <a:latin typeface="Times New Roman"/>
                <a:cs typeface="Times New Roman"/>
              </a:rPr>
              <a:t>Ensemble</a:t>
            </a:r>
            <a:r>
              <a:rPr sz="2400" spc="300" dirty="0">
                <a:latin typeface="Times New Roman"/>
                <a:cs typeface="Times New Roman"/>
              </a:rPr>
              <a:t> </a:t>
            </a:r>
            <a:r>
              <a:rPr sz="2400" spc="100" dirty="0">
                <a:latin typeface="Times New Roman"/>
                <a:cs typeface="Times New Roman"/>
              </a:rPr>
              <a:t>methods</a:t>
            </a:r>
            <a:r>
              <a:rPr sz="2400" spc="90" dirty="0">
                <a:latin typeface="Times New Roman"/>
                <a:cs typeface="Times New Roman"/>
              </a:rPr>
              <a:t> </a:t>
            </a:r>
            <a:r>
              <a:rPr sz="2400" spc="65" dirty="0">
                <a:latin typeface="Times New Roman"/>
                <a:cs typeface="Times New Roman"/>
              </a:rPr>
              <a:t>can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assist</a:t>
            </a:r>
            <a:r>
              <a:rPr sz="2400" spc="145" dirty="0">
                <a:latin typeface="Times New Roman"/>
                <a:cs typeface="Times New Roman"/>
              </a:rPr>
              <a:t> </a:t>
            </a:r>
            <a:r>
              <a:rPr sz="2400" spc="60" dirty="0">
                <a:latin typeface="Times New Roman"/>
                <a:cs typeface="Times New Roman"/>
              </a:rPr>
              <a:t>with</a:t>
            </a:r>
            <a:r>
              <a:rPr sz="2400" spc="185" dirty="0">
                <a:latin typeface="Times New Roman"/>
                <a:cs typeface="Times New Roman"/>
              </a:rPr>
              <a:t> </a:t>
            </a:r>
            <a:r>
              <a:rPr sz="2400" spc="55" dirty="0">
                <a:latin typeface="Times New Roman"/>
                <a:cs typeface="Times New Roman"/>
              </a:rPr>
              <a:t>the</a:t>
            </a:r>
            <a:r>
              <a:rPr sz="2400" spc="3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bias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100" dirty="0">
                <a:latin typeface="Times New Roman"/>
                <a:cs typeface="Times New Roman"/>
              </a:rPr>
              <a:t>and</a:t>
            </a:r>
            <a:r>
              <a:rPr sz="2400" spc="17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variance</a:t>
            </a:r>
            <a:endParaRPr sz="2400">
              <a:latin typeface="Times New Roman"/>
              <a:cs typeface="Times New Roman"/>
            </a:endParaRPr>
          </a:p>
          <a:p>
            <a:pPr marL="362585" marR="415290" indent="-238125">
              <a:lnSpc>
                <a:spcPts val="2310"/>
              </a:lnSpc>
              <a:spcBef>
                <a:spcPts val="545"/>
              </a:spcBef>
              <a:buClr>
                <a:srgbClr val="0C70CA"/>
              </a:buClr>
              <a:buChar char="•"/>
              <a:tabLst>
                <a:tab pos="365760" algn="l"/>
              </a:tabLst>
            </a:pPr>
            <a:r>
              <a:rPr sz="2400" spc="-10" dirty="0">
                <a:latin typeface="Cambria"/>
                <a:cs typeface="Cambria"/>
              </a:rPr>
              <a:t>Averaging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the</a:t>
            </a:r>
            <a:r>
              <a:rPr sz="2400" spc="-80" dirty="0">
                <a:latin typeface="Cambria"/>
                <a:cs typeface="Cambria"/>
              </a:rPr>
              <a:t> </a:t>
            </a:r>
            <a:r>
              <a:rPr sz="2400" spc="-30" dirty="0">
                <a:latin typeface="Cambria"/>
                <a:cs typeface="Cambria"/>
              </a:rPr>
              <a:t>results</a:t>
            </a:r>
            <a:r>
              <a:rPr sz="2400" spc="-65" dirty="0">
                <a:latin typeface="Cambria"/>
                <a:cs typeface="Cambria"/>
              </a:rPr>
              <a:t> </a:t>
            </a:r>
            <a:r>
              <a:rPr sz="2400" spc="-55" dirty="0">
                <a:latin typeface="Cambria"/>
                <a:cs typeface="Cambria"/>
              </a:rPr>
              <a:t>over</a:t>
            </a:r>
            <a:r>
              <a:rPr sz="2400" spc="-4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multiple</a:t>
            </a:r>
            <a:r>
              <a:rPr sz="2400" spc="2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runs</a:t>
            </a:r>
            <a:r>
              <a:rPr sz="2400" spc="-9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will</a:t>
            </a:r>
            <a:r>
              <a:rPr sz="2400" spc="-65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reduce</a:t>
            </a:r>
            <a:r>
              <a:rPr sz="2400" spc="-15" dirty="0">
                <a:latin typeface="Cambria"/>
                <a:cs typeface="Cambria"/>
              </a:rPr>
              <a:t> </a:t>
            </a:r>
            <a:r>
              <a:rPr sz="2400" spc="-25" dirty="0">
                <a:latin typeface="Cambria"/>
                <a:cs typeface="Cambria"/>
              </a:rPr>
              <a:t>the 	</a:t>
            </a:r>
            <a:r>
              <a:rPr sz="2400" spc="-10" dirty="0">
                <a:latin typeface="Cambria"/>
                <a:cs typeface="Cambria"/>
              </a:rPr>
              <a:t>variance</a:t>
            </a:r>
            <a:endParaRPr sz="2400">
              <a:latin typeface="Cambria"/>
              <a:cs typeface="Cambria"/>
            </a:endParaRPr>
          </a:p>
          <a:p>
            <a:pPr marL="646430" marR="379095" indent="60325">
              <a:lnSpc>
                <a:spcPct val="78900"/>
              </a:lnSpc>
              <a:spcBef>
                <a:spcPts val="480"/>
              </a:spcBef>
            </a:pPr>
            <a:r>
              <a:rPr sz="2050" dirty="0">
                <a:latin typeface="Cambria"/>
                <a:cs typeface="Cambria"/>
              </a:rPr>
              <a:t>I</a:t>
            </a:r>
            <a:r>
              <a:rPr sz="2050" spc="-114" dirty="0">
                <a:latin typeface="Cambria"/>
                <a:cs typeface="Cambria"/>
              </a:rPr>
              <a:t> </a:t>
            </a:r>
            <a:r>
              <a:rPr sz="2050" spc="-45" dirty="0">
                <a:latin typeface="Cambria"/>
                <a:cs typeface="Cambria"/>
              </a:rPr>
              <a:t>observe</a:t>
            </a:r>
            <a:r>
              <a:rPr sz="2050" spc="-65" dirty="0">
                <a:latin typeface="Cambria"/>
                <a:cs typeface="Cambria"/>
              </a:rPr>
              <a:t> </a:t>
            </a:r>
            <a:r>
              <a:rPr sz="2050" spc="-35" dirty="0">
                <a:latin typeface="Cambria"/>
                <a:cs typeface="Cambria"/>
              </a:rPr>
              <a:t>this</a:t>
            </a:r>
            <a:r>
              <a:rPr sz="2050" spc="-80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when</a:t>
            </a:r>
            <a:r>
              <a:rPr sz="2050" spc="-30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I</a:t>
            </a:r>
            <a:r>
              <a:rPr sz="2050" spc="-10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use</a:t>
            </a:r>
            <a:r>
              <a:rPr sz="2050" spc="-30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io</a:t>
            </a:r>
            <a:r>
              <a:rPr sz="2050" spc="-70" dirty="0">
                <a:latin typeface="Cambria"/>
                <a:cs typeface="Cambria"/>
              </a:rPr>
              <a:t> </a:t>
            </a:r>
            <a:r>
              <a:rPr sz="2050" spc="-55" dirty="0">
                <a:latin typeface="Cambria"/>
                <a:cs typeface="Cambria"/>
              </a:rPr>
              <a:t>runs</a:t>
            </a:r>
            <a:r>
              <a:rPr sz="2050" spc="-60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with</a:t>
            </a:r>
            <a:r>
              <a:rPr sz="2050" spc="-30" dirty="0">
                <a:latin typeface="Cambria"/>
                <a:cs typeface="Cambria"/>
              </a:rPr>
              <a:t> </a:t>
            </a:r>
            <a:r>
              <a:rPr sz="2050" spc="-25" dirty="0">
                <a:latin typeface="Cambria"/>
                <a:cs typeface="Cambria"/>
              </a:rPr>
              <a:t>random</a:t>
            </a:r>
            <a:r>
              <a:rPr sz="2050" spc="-10" dirty="0">
                <a:latin typeface="Cambria"/>
                <a:cs typeface="Cambria"/>
              </a:rPr>
              <a:t> </a:t>
            </a:r>
            <a:r>
              <a:rPr sz="2050" spc="-25" dirty="0">
                <a:latin typeface="Cambria"/>
                <a:cs typeface="Cambria"/>
              </a:rPr>
              <a:t>sampling</a:t>
            </a:r>
            <a:r>
              <a:rPr sz="2050" spc="25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and</a:t>
            </a:r>
            <a:r>
              <a:rPr sz="2050" spc="-30" dirty="0">
                <a:latin typeface="Cambria"/>
                <a:cs typeface="Cambria"/>
              </a:rPr>
              <a:t> </a:t>
            </a:r>
            <a:r>
              <a:rPr sz="2050" spc="-25" dirty="0">
                <a:latin typeface="Cambria"/>
                <a:cs typeface="Cambria"/>
              </a:rPr>
              <a:t>see </a:t>
            </a:r>
            <a:r>
              <a:rPr sz="2050" dirty="0">
                <a:latin typeface="Cambria"/>
                <a:cs typeface="Cambria"/>
              </a:rPr>
              <a:t>that</a:t>
            </a:r>
            <a:r>
              <a:rPr sz="2050" spc="-10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my</a:t>
            </a:r>
            <a:r>
              <a:rPr sz="2050" spc="-30" dirty="0">
                <a:latin typeface="Cambria"/>
                <a:cs typeface="Cambria"/>
              </a:rPr>
              <a:t> learning</a:t>
            </a:r>
            <a:r>
              <a:rPr sz="2050" spc="45" dirty="0">
                <a:latin typeface="Cambria"/>
                <a:cs typeface="Cambria"/>
              </a:rPr>
              <a:t> </a:t>
            </a:r>
            <a:r>
              <a:rPr sz="2050" spc="-60" dirty="0">
                <a:latin typeface="Cambria"/>
                <a:cs typeface="Cambria"/>
              </a:rPr>
              <a:t>curves</a:t>
            </a:r>
            <a:r>
              <a:rPr sz="2050" spc="-55" dirty="0">
                <a:latin typeface="Cambria"/>
                <a:cs typeface="Cambria"/>
              </a:rPr>
              <a:t> are</a:t>
            </a:r>
            <a:r>
              <a:rPr sz="2050" spc="-60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much</a:t>
            </a:r>
            <a:r>
              <a:rPr sz="2050" spc="-20" dirty="0">
                <a:latin typeface="Cambria"/>
                <a:cs typeface="Cambria"/>
              </a:rPr>
              <a:t> </a:t>
            </a:r>
            <a:r>
              <a:rPr sz="2050" spc="-10" dirty="0">
                <a:latin typeface="Cambria"/>
                <a:cs typeface="Cambria"/>
              </a:rPr>
              <a:t>smoother</a:t>
            </a:r>
            <a:endParaRPr sz="2050">
              <a:latin typeface="Cambria"/>
              <a:cs typeface="Cambria"/>
            </a:endParaRPr>
          </a:p>
          <a:p>
            <a:pPr marL="367030" indent="-242570">
              <a:lnSpc>
                <a:spcPts val="2585"/>
              </a:lnSpc>
              <a:buClr>
                <a:srgbClr val="0E6DCA"/>
              </a:buClr>
              <a:buChar char="•"/>
              <a:tabLst>
                <a:tab pos="367030" algn="l"/>
              </a:tabLst>
            </a:pPr>
            <a:r>
              <a:rPr sz="2450" spc="-20" dirty="0">
                <a:latin typeface="Cambria"/>
                <a:cs typeface="Cambria"/>
              </a:rPr>
              <a:t>Ensemble</a:t>
            </a:r>
            <a:r>
              <a:rPr sz="2450" spc="-80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methods</a:t>
            </a:r>
            <a:r>
              <a:rPr sz="2450" spc="-95" dirty="0">
                <a:latin typeface="Cambria"/>
                <a:cs typeface="Cambria"/>
              </a:rPr>
              <a:t> </a:t>
            </a:r>
            <a:r>
              <a:rPr sz="2450" spc="-40" dirty="0">
                <a:latin typeface="Cambria"/>
                <a:cs typeface="Cambria"/>
              </a:rPr>
              <a:t>especially</a:t>
            </a:r>
            <a:r>
              <a:rPr sz="2450" spc="35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helpful</a:t>
            </a:r>
            <a:r>
              <a:rPr sz="2450" spc="-10" dirty="0">
                <a:latin typeface="Cambria"/>
                <a:cs typeface="Cambria"/>
              </a:rPr>
              <a:t> </a:t>
            </a:r>
            <a:r>
              <a:rPr sz="2450" spc="-55" dirty="0">
                <a:latin typeface="Cambria"/>
                <a:cs typeface="Cambria"/>
              </a:rPr>
              <a:t>for</a:t>
            </a:r>
            <a:r>
              <a:rPr sz="2450" spc="-80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unstable</a:t>
            </a:r>
            <a:endParaRPr sz="2450">
              <a:latin typeface="Cambria"/>
              <a:cs typeface="Cambria"/>
            </a:endParaRPr>
          </a:p>
          <a:p>
            <a:pPr marL="367665">
              <a:lnSpc>
                <a:spcPts val="2545"/>
              </a:lnSpc>
            </a:pPr>
            <a:r>
              <a:rPr sz="2350" dirty="0">
                <a:latin typeface="Cambria"/>
                <a:cs typeface="Cambria"/>
              </a:rPr>
              <a:t>classifier</a:t>
            </a:r>
            <a:r>
              <a:rPr sz="2350" spc="-35" dirty="0">
                <a:latin typeface="Cambria"/>
                <a:cs typeface="Cambria"/>
              </a:rPr>
              <a:t> </a:t>
            </a:r>
            <a:r>
              <a:rPr sz="2350" spc="-10" dirty="0">
                <a:latin typeface="Cambria"/>
                <a:cs typeface="Cambria"/>
              </a:rPr>
              <a:t>algorithms</a:t>
            </a:r>
            <a:endParaRPr sz="2350">
              <a:latin typeface="Cambria"/>
              <a:cs typeface="Cambria"/>
            </a:endParaRPr>
          </a:p>
          <a:p>
            <a:pPr marL="641350" marR="80645" lvl="1" indent="-241935">
              <a:lnSpc>
                <a:spcPct val="78900"/>
              </a:lnSpc>
              <a:spcBef>
                <a:spcPts val="495"/>
              </a:spcBef>
              <a:buChar char="•"/>
              <a:tabLst>
                <a:tab pos="641350" algn="l"/>
                <a:tab pos="646430" algn="l"/>
              </a:tabLst>
            </a:pPr>
            <a:r>
              <a:rPr sz="2050" dirty="0">
                <a:solidFill>
                  <a:srgbClr val="039CCD"/>
                </a:solidFill>
                <a:latin typeface="Cambria"/>
                <a:cs typeface="Cambria"/>
              </a:rPr>
              <a:t>	</a:t>
            </a:r>
            <a:r>
              <a:rPr sz="2050" dirty="0">
                <a:latin typeface="Cambria"/>
                <a:cs typeface="Cambria"/>
              </a:rPr>
              <a:t>Decision</a:t>
            </a:r>
            <a:r>
              <a:rPr sz="2050" spc="-70" dirty="0">
                <a:latin typeface="Cambria"/>
                <a:cs typeface="Cambria"/>
              </a:rPr>
              <a:t> trees</a:t>
            </a:r>
            <a:r>
              <a:rPr sz="2050" spc="-50" dirty="0">
                <a:latin typeface="Cambria"/>
                <a:cs typeface="Cambria"/>
              </a:rPr>
              <a:t> </a:t>
            </a:r>
            <a:r>
              <a:rPr sz="2050" spc="-65" dirty="0">
                <a:latin typeface="Cambria"/>
                <a:cs typeface="Cambria"/>
              </a:rPr>
              <a:t>are</a:t>
            </a:r>
            <a:r>
              <a:rPr sz="2050" spc="-50" dirty="0">
                <a:latin typeface="Cambria"/>
                <a:cs typeface="Cambria"/>
              </a:rPr>
              <a:t> </a:t>
            </a:r>
            <a:r>
              <a:rPr sz="2050" spc="-25" dirty="0">
                <a:latin typeface="Cambria"/>
                <a:cs typeface="Cambria"/>
              </a:rPr>
              <a:t>unstable</a:t>
            </a:r>
            <a:r>
              <a:rPr sz="2050" spc="-60" dirty="0">
                <a:latin typeface="Cambria"/>
                <a:cs typeface="Cambria"/>
              </a:rPr>
              <a:t> </a:t>
            </a:r>
            <a:r>
              <a:rPr sz="2050" spc="-25" dirty="0">
                <a:latin typeface="Cambria"/>
                <a:cs typeface="Cambria"/>
              </a:rPr>
              <a:t>since</a:t>
            </a:r>
            <a:r>
              <a:rPr sz="2050" spc="-60" dirty="0">
                <a:latin typeface="Cambria"/>
                <a:cs typeface="Cambria"/>
              </a:rPr>
              <a:t> </a:t>
            </a:r>
            <a:r>
              <a:rPr sz="2050" spc="-10" dirty="0">
                <a:latin typeface="Cambria"/>
                <a:cs typeface="Cambria"/>
              </a:rPr>
              <a:t>small</a:t>
            </a:r>
            <a:r>
              <a:rPr sz="2050" spc="-60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changes</a:t>
            </a:r>
            <a:r>
              <a:rPr sz="2050" spc="-10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in</a:t>
            </a:r>
            <a:r>
              <a:rPr sz="2050" spc="-40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the</a:t>
            </a:r>
            <a:r>
              <a:rPr sz="2050" spc="-35" dirty="0">
                <a:latin typeface="Cambria"/>
                <a:cs typeface="Cambria"/>
              </a:rPr>
              <a:t> </a:t>
            </a:r>
            <a:r>
              <a:rPr sz="2050" spc="-40" dirty="0">
                <a:latin typeface="Cambria"/>
                <a:cs typeface="Cambria"/>
              </a:rPr>
              <a:t>training</a:t>
            </a:r>
            <a:r>
              <a:rPr sz="2050" spc="20" dirty="0">
                <a:latin typeface="Cambria"/>
                <a:cs typeface="Cambria"/>
              </a:rPr>
              <a:t> </a:t>
            </a:r>
            <a:r>
              <a:rPr sz="2050" spc="-20" dirty="0">
                <a:latin typeface="Cambria"/>
                <a:cs typeface="Cambria"/>
              </a:rPr>
              <a:t>data </a:t>
            </a:r>
            <a:r>
              <a:rPr sz="2050" dirty="0">
                <a:latin typeface="Cambria"/>
                <a:cs typeface="Cambria"/>
              </a:rPr>
              <a:t>can</a:t>
            </a:r>
            <a:r>
              <a:rPr sz="2050" spc="-114" dirty="0">
                <a:latin typeface="Cambria"/>
                <a:cs typeface="Cambria"/>
              </a:rPr>
              <a:t> </a:t>
            </a:r>
            <a:r>
              <a:rPr sz="2050" spc="-45" dirty="0">
                <a:latin typeface="Cambria"/>
                <a:cs typeface="Cambria"/>
              </a:rPr>
              <a:t>greatly</a:t>
            </a:r>
            <a:r>
              <a:rPr sz="2050" spc="10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impact</a:t>
            </a:r>
            <a:r>
              <a:rPr sz="2050" spc="60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the</a:t>
            </a:r>
            <a:r>
              <a:rPr sz="2050" spc="-114" dirty="0">
                <a:latin typeface="Cambria"/>
                <a:cs typeface="Cambria"/>
              </a:rPr>
              <a:t> </a:t>
            </a:r>
            <a:r>
              <a:rPr sz="2050" spc="-30" dirty="0">
                <a:latin typeface="Cambria"/>
                <a:cs typeface="Cambria"/>
              </a:rPr>
              <a:t>structure</a:t>
            </a:r>
            <a:r>
              <a:rPr sz="2050" spc="-55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of</a:t>
            </a:r>
            <a:r>
              <a:rPr sz="2050" spc="-55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the</a:t>
            </a:r>
            <a:r>
              <a:rPr sz="2050" spc="-50" dirty="0">
                <a:latin typeface="Cambria"/>
                <a:cs typeface="Cambria"/>
              </a:rPr>
              <a:t> </a:t>
            </a:r>
            <a:r>
              <a:rPr sz="2050" spc="-40" dirty="0">
                <a:latin typeface="Cambria"/>
                <a:cs typeface="Cambria"/>
              </a:rPr>
              <a:t>learned</a:t>
            </a:r>
            <a:r>
              <a:rPr sz="2050" spc="10" dirty="0">
                <a:latin typeface="Cambria"/>
                <a:cs typeface="Cambria"/>
              </a:rPr>
              <a:t> </a:t>
            </a:r>
            <a:r>
              <a:rPr sz="2050" spc="-10" dirty="0">
                <a:latin typeface="Cambria"/>
                <a:cs typeface="Cambria"/>
              </a:rPr>
              <a:t>decision</a:t>
            </a:r>
            <a:r>
              <a:rPr sz="2050" spc="-15" dirty="0">
                <a:latin typeface="Cambria"/>
                <a:cs typeface="Cambria"/>
              </a:rPr>
              <a:t> </a:t>
            </a:r>
            <a:r>
              <a:rPr sz="2050" spc="-20" dirty="0">
                <a:latin typeface="Cambria"/>
                <a:cs typeface="Cambria"/>
              </a:rPr>
              <a:t>tree</a:t>
            </a:r>
            <a:endParaRPr sz="2050">
              <a:latin typeface="Cambria"/>
              <a:cs typeface="Cambria"/>
            </a:endParaRPr>
          </a:p>
          <a:p>
            <a:pPr marL="367665" marR="757555" indent="635">
              <a:lnSpc>
                <a:spcPts val="2310"/>
              </a:lnSpc>
              <a:spcBef>
                <a:spcPts val="530"/>
              </a:spcBef>
            </a:pPr>
            <a:r>
              <a:rPr sz="2400" spc="70" dirty="0">
                <a:latin typeface="Cambria"/>
                <a:cs typeface="Cambria"/>
              </a:rPr>
              <a:t>If</a:t>
            </a:r>
            <a:r>
              <a:rPr sz="2400" spc="-13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you</a:t>
            </a:r>
            <a:r>
              <a:rPr sz="2400" spc="-4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combine</a:t>
            </a:r>
            <a:r>
              <a:rPr sz="2400" spc="-5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different</a:t>
            </a:r>
            <a:r>
              <a:rPr sz="2400" spc="70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classifier</a:t>
            </a:r>
            <a:r>
              <a:rPr sz="2400" spc="9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methods</a:t>
            </a:r>
            <a:r>
              <a:rPr sz="2400" spc="3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into</a:t>
            </a:r>
            <a:r>
              <a:rPr sz="2400" spc="-130" dirty="0">
                <a:latin typeface="Cambria"/>
                <a:cs typeface="Cambria"/>
              </a:rPr>
              <a:t> </a:t>
            </a:r>
            <a:r>
              <a:rPr sz="2400" spc="-25" dirty="0">
                <a:latin typeface="Cambria"/>
                <a:cs typeface="Cambria"/>
              </a:rPr>
              <a:t>an </a:t>
            </a:r>
            <a:r>
              <a:rPr sz="2400" dirty="0">
                <a:latin typeface="Cambria"/>
                <a:cs typeface="Cambria"/>
              </a:rPr>
              <a:t>ensemble,</a:t>
            </a:r>
            <a:r>
              <a:rPr sz="2400" spc="19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then</a:t>
            </a:r>
            <a:r>
              <a:rPr sz="2400" spc="-6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you</a:t>
            </a:r>
            <a:r>
              <a:rPr sz="2400" spc="-50" dirty="0">
                <a:latin typeface="Cambria"/>
                <a:cs typeface="Cambria"/>
              </a:rPr>
              <a:t> </a:t>
            </a:r>
            <a:r>
              <a:rPr sz="2400" spc="-40" dirty="0">
                <a:latin typeface="Cambria"/>
                <a:cs typeface="Cambria"/>
              </a:rPr>
              <a:t>are</a:t>
            </a:r>
            <a:r>
              <a:rPr sz="2400" spc="-5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using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methods</a:t>
            </a:r>
            <a:r>
              <a:rPr sz="2400" spc="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with</a:t>
            </a:r>
            <a:r>
              <a:rPr sz="2400" spc="-60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different </a:t>
            </a:r>
            <a:r>
              <a:rPr sz="2350" spc="-10" dirty="0">
                <a:latin typeface="Cambria"/>
                <a:cs typeface="Cambria"/>
              </a:rPr>
              <a:t>biases</a:t>
            </a:r>
            <a:endParaRPr sz="2350">
              <a:latin typeface="Cambria"/>
              <a:cs typeface="Cambria"/>
            </a:endParaRPr>
          </a:p>
          <a:p>
            <a:pPr marL="643890" marR="618490" lvl="1" indent="-244475">
              <a:lnSpc>
                <a:spcPct val="77700"/>
              </a:lnSpc>
              <a:spcBef>
                <a:spcPts val="530"/>
              </a:spcBef>
              <a:buChar char="•"/>
              <a:tabLst>
                <a:tab pos="643890" algn="l"/>
                <a:tab pos="702310" algn="l"/>
              </a:tabLst>
            </a:pPr>
            <a:r>
              <a:rPr sz="2050" dirty="0">
                <a:solidFill>
                  <a:srgbClr val="089CD8"/>
                </a:solidFill>
                <a:latin typeface="Cambria"/>
                <a:cs typeface="Cambria"/>
              </a:rPr>
              <a:t>	</a:t>
            </a:r>
            <a:r>
              <a:rPr sz="2050" spc="-65" dirty="0">
                <a:latin typeface="Cambria"/>
                <a:cs typeface="Cambria"/>
              </a:rPr>
              <a:t>You</a:t>
            </a:r>
            <a:r>
              <a:rPr sz="2050" spc="-50" dirty="0">
                <a:latin typeface="Cambria"/>
                <a:cs typeface="Cambria"/>
              </a:rPr>
              <a:t> </a:t>
            </a:r>
            <a:r>
              <a:rPr sz="2050" spc="-45" dirty="0">
                <a:latin typeface="Cambria"/>
                <a:cs typeface="Cambria"/>
              </a:rPr>
              <a:t>are</a:t>
            </a:r>
            <a:r>
              <a:rPr sz="2050" spc="-65" dirty="0">
                <a:latin typeface="Cambria"/>
                <a:cs typeface="Cambria"/>
              </a:rPr>
              <a:t> </a:t>
            </a:r>
            <a:r>
              <a:rPr sz="2050" spc="-25" dirty="0">
                <a:latin typeface="Cambria"/>
                <a:cs typeface="Cambria"/>
              </a:rPr>
              <a:t>more</a:t>
            </a:r>
            <a:r>
              <a:rPr sz="2050" spc="-90" dirty="0">
                <a:latin typeface="Cambria"/>
                <a:cs typeface="Cambria"/>
              </a:rPr>
              <a:t> </a:t>
            </a:r>
            <a:r>
              <a:rPr sz="2050" spc="-105" dirty="0">
                <a:latin typeface="Cambria"/>
                <a:cs typeface="Cambria"/>
              </a:rPr>
              <a:t>lilxely</a:t>
            </a:r>
            <a:r>
              <a:rPr sz="2050" spc="35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to</a:t>
            </a:r>
            <a:r>
              <a:rPr sz="2050" spc="-114" dirty="0">
                <a:latin typeface="Cambria"/>
                <a:cs typeface="Cambria"/>
              </a:rPr>
              <a:t> </a:t>
            </a:r>
            <a:r>
              <a:rPr sz="2050" spc="-45" dirty="0">
                <a:latin typeface="Cambria"/>
                <a:cs typeface="Cambria"/>
              </a:rPr>
              <a:t>use</a:t>
            </a:r>
            <a:r>
              <a:rPr sz="2050" spc="-65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a</a:t>
            </a:r>
            <a:r>
              <a:rPr sz="2050" spc="-114" dirty="0">
                <a:latin typeface="Cambria"/>
                <a:cs typeface="Cambria"/>
              </a:rPr>
              <a:t> </a:t>
            </a:r>
            <a:r>
              <a:rPr sz="2050" spc="-40" dirty="0">
                <a:latin typeface="Cambria"/>
                <a:cs typeface="Cambria"/>
              </a:rPr>
              <a:t>classifier</a:t>
            </a:r>
            <a:r>
              <a:rPr sz="2050" spc="-55" dirty="0">
                <a:latin typeface="Cambria"/>
                <a:cs typeface="Cambria"/>
              </a:rPr>
              <a:t> </a:t>
            </a:r>
            <a:r>
              <a:rPr sz="2050" spc="-10" dirty="0">
                <a:latin typeface="Cambria"/>
                <a:cs typeface="Cambria"/>
              </a:rPr>
              <a:t>with</a:t>
            </a:r>
            <a:r>
              <a:rPr sz="2050" spc="-70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a</a:t>
            </a:r>
            <a:r>
              <a:rPr sz="2050" spc="-75" dirty="0">
                <a:latin typeface="Cambria"/>
                <a:cs typeface="Cambria"/>
              </a:rPr>
              <a:t> </a:t>
            </a:r>
            <a:r>
              <a:rPr sz="2050" spc="-10" dirty="0">
                <a:latin typeface="Cambria"/>
                <a:cs typeface="Cambria"/>
              </a:rPr>
              <a:t>bias </a:t>
            </a:r>
            <a:r>
              <a:rPr sz="2050" dirty="0">
                <a:latin typeface="Cambria"/>
                <a:cs typeface="Cambria"/>
              </a:rPr>
              <a:t>that</a:t>
            </a:r>
            <a:r>
              <a:rPr sz="2050" spc="60" dirty="0">
                <a:latin typeface="Cambria"/>
                <a:cs typeface="Cambria"/>
              </a:rPr>
              <a:t> </a:t>
            </a:r>
            <a:r>
              <a:rPr sz="2050" spc="-35" dirty="0">
                <a:latin typeface="Cambria"/>
                <a:cs typeface="Cambria"/>
              </a:rPr>
              <a:t>is</a:t>
            </a:r>
            <a:r>
              <a:rPr sz="2050" spc="-105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a</a:t>
            </a:r>
            <a:r>
              <a:rPr sz="2050" spc="-110" dirty="0">
                <a:latin typeface="Cambria"/>
                <a:cs typeface="Cambria"/>
              </a:rPr>
              <a:t> </a:t>
            </a:r>
            <a:r>
              <a:rPr sz="2050" spc="-20" dirty="0">
                <a:latin typeface="Cambria"/>
                <a:cs typeface="Cambria"/>
              </a:rPr>
              <a:t>good </a:t>
            </a:r>
            <a:r>
              <a:rPr sz="2050" dirty="0">
                <a:latin typeface="Cambria"/>
                <a:cs typeface="Cambria"/>
              </a:rPr>
              <a:t>match</a:t>
            </a:r>
            <a:r>
              <a:rPr sz="2050" spc="15" dirty="0">
                <a:latin typeface="Cambria"/>
                <a:cs typeface="Cambria"/>
              </a:rPr>
              <a:t> </a:t>
            </a:r>
            <a:r>
              <a:rPr sz="2050" spc="-35" dirty="0">
                <a:latin typeface="Cambria"/>
                <a:cs typeface="Cambria"/>
              </a:rPr>
              <a:t>for</a:t>
            </a:r>
            <a:r>
              <a:rPr sz="2050" spc="-55" dirty="0">
                <a:latin typeface="Cambria"/>
                <a:cs typeface="Cambria"/>
              </a:rPr>
              <a:t> </a:t>
            </a:r>
            <a:r>
              <a:rPr sz="2050" dirty="0">
                <a:latin typeface="Cambria"/>
                <a:cs typeface="Cambria"/>
              </a:rPr>
              <a:t>the</a:t>
            </a:r>
            <a:r>
              <a:rPr sz="2050" spc="-75" dirty="0">
                <a:latin typeface="Cambria"/>
                <a:cs typeface="Cambria"/>
              </a:rPr>
              <a:t> </a:t>
            </a:r>
            <a:r>
              <a:rPr sz="2050" spc="-10" dirty="0">
                <a:latin typeface="Cambria"/>
                <a:cs typeface="Cambria"/>
              </a:rPr>
              <a:t>problem</a:t>
            </a:r>
            <a:endParaRPr sz="2050">
              <a:latin typeface="Cambria"/>
              <a:cs typeface="Cambria"/>
            </a:endParaRPr>
          </a:p>
          <a:p>
            <a:pPr marL="641350" lvl="1" indent="-241300">
              <a:lnSpc>
                <a:spcPts val="2110"/>
              </a:lnSpc>
              <a:buClr>
                <a:srgbClr val="00A3DB"/>
              </a:buClr>
              <a:buChar char="•"/>
              <a:tabLst>
                <a:tab pos="641350" algn="l"/>
              </a:tabLst>
            </a:pPr>
            <a:r>
              <a:rPr sz="2000" dirty="0">
                <a:latin typeface="Cambria"/>
                <a:cs typeface="Cambria"/>
              </a:rPr>
              <a:t>You</a:t>
            </a:r>
            <a:r>
              <a:rPr sz="2000" spc="-1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may</a:t>
            </a:r>
            <a:r>
              <a:rPr sz="2000" spc="-1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even</a:t>
            </a:r>
            <a:r>
              <a:rPr sz="2000" spc="60" dirty="0">
                <a:latin typeface="Cambria"/>
                <a:cs typeface="Cambria"/>
              </a:rPr>
              <a:t> </a:t>
            </a:r>
            <a:r>
              <a:rPr sz="2000" spc="-20" dirty="0">
                <a:latin typeface="Cambria"/>
                <a:cs typeface="Cambria"/>
              </a:rPr>
              <a:t>be</a:t>
            </a:r>
            <a:r>
              <a:rPr sz="2000" spc="-7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able</a:t>
            </a:r>
            <a:r>
              <a:rPr sz="2000" spc="-3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to</a:t>
            </a:r>
            <a:r>
              <a:rPr sz="2000" spc="-6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identify</a:t>
            </a:r>
            <a:r>
              <a:rPr sz="2000" spc="7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the</a:t>
            </a:r>
            <a:r>
              <a:rPr sz="2000" spc="10" dirty="0">
                <a:latin typeface="Cambria"/>
                <a:cs typeface="Cambria"/>
              </a:rPr>
              <a:t> </a:t>
            </a:r>
            <a:r>
              <a:rPr sz="2000" spc="-10" dirty="0">
                <a:latin typeface="Cambria"/>
                <a:cs typeface="Cambria"/>
              </a:rPr>
              <a:t>best</a:t>
            </a:r>
            <a:r>
              <a:rPr sz="2000" spc="4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methods</a:t>
            </a:r>
            <a:r>
              <a:rPr sz="2000" spc="-3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and</a:t>
            </a:r>
            <a:r>
              <a:rPr sz="2000" spc="25" dirty="0">
                <a:latin typeface="Cambria"/>
                <a:cs typeface="Cambria"/>
              </a:rPr>
              <a:t> </a:t>
            </a:r>
            <a:r>
              <a:rPr sz="2000" spc="-10" dirty="0">
                <a:latin typeface="Cambria"/>
                <a:cs typeface="Cambria"/>
              </a:rPr>
              <a:t>weight</a:t>
            </a:r>
            <a:r>
              <a:rPr sz="2000" spc="95" dirty="0">
                <a:latin typeface="Cambria"/>
                <a:cs typeface="Cambria"/>
              </a:rPr>
              <a:t> </a:t>
            </a:r>
            <a:r>
              <a:rPr sz="2000" spc="-20" dirty="0">
                <a:latin typeface="Cambria"/>
                <a:cs typeface="Cambria"/>
              </a:rPr>
              <a:t>them</a:t>
            </a:r>
            <a:endParaRPr sz="2000">
              <a:latin typeface="Cambria"/>
              <a:cs typeface="Cambria"/>
            </a:endParaRPr>
          </a:p>
          <a:p>
            <a:pPr marL="643890">
              <a:lnSpc>
                <a:spcPts val="2190"/>
              </a:lnSpc>
            </a:pPr>
            <a:r>
              <a:rPr sz="2050" spc="-20" dirty="0">
                <a:latin typeface="Cambria"/>
                <a:cs typeface="Cambria"/>
              </a:rPr>
              <a:t>more</a:t>
            </a:r>
            <a:endParaRPr sz="2050">
              <a:latin typeface="Cambria"/>
              <a:cs typeface="Cambri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90D66-B56F-4DF7-8B02-99F31943A55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01463330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7094" y="1382317"/>
            <a:ext cx="253603" cy="4143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78041" y="1282303"/>
            <a:ext cx="221456" cy="4000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92542" y="1250156"/>
            <a:ext cx="253603" cy="43934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31943" y="1282303"/>
            <a:ext cx="435768" cy="4000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49917" y="503633"/>
            <a:ext cx="346471" cy="9644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541860" y="1"/>
            <a:ext cx="3175" cy="6849109"/>
          </a:xfrm>
          <a:custGeom>
            <a:avLst/>
            <a:gdLst/>
            <a:ahLst/>
            <a:cxnLst/>
            <a:rect l="l" t="t" r="r" b="b"/>
            <a:pathLst>
              <a:path w="3175" h="6849109">
                <a:moveTo>
                  <a:pt x="2976" y="6849073"/>
                </a:moveTo>
                <a:lnTo>
                  <a:pt x="0" y="6849073"/>
                </a:lnTo>
                <a:lnTo>
                  <a:pt x="0" y="0"/>
                </a:lnTo>
                <a:lnTo>
                  <a:pt x="2976" y="0"/>
                </a:lnTo>
                <a:lnTo>
                  <a:pt x="2976" y="6849073"/>
                </a:lnTo>
                <a:close/>
              </a:path>
            </a:pathLst>
          </a:custGeom>
          <a:solidFill>
            <a:srgbClr val="4864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82330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  <a:tabLst>
                <a:tab pos="1732914" algn="l"/>
                <a:tab pos="3903345" algn="l"/>
                <a:tab pos="5302250" algn="l"/>
                <a:tab pos="6456680" algn="l"/>
              </a:tabLst>
            </a:pPr>
            <a:r>
              <a:rPr sz="5250" spc="-20" dirty="0">
                <a:solidFill>
                  <a:srgbClr val="006075"/>
                </a:solidFill>
                <a:latin typeface="Calibri"/>
                <a:cs typeface="Calibri"/>
              </a:rPr>
              <a:t>Exam</a:t>
            </a:r>
            <a:r>
              <a:rPr sz="5250" dirty="0">
                <a:solidFill>
                  <a:srgbClr val="006075"/>
                </a:solidFill>
                <a:latin typeface="Calibri"/>
                <a:cs typeface="Calibri"/>
              </a:rPr>
              <a:t>	</a:t>
            </a:r>
            <a:r>
              <a:rPr sz="5250" spc="-25" dirty="0">
                <a:solidFill>
                  <a:srgbClr val="015D7C"/>
                </a:solidFill>
                <a:latin typeface="Calibri"/>
                <a:cs typeface="Calibri"/>
              </a:rPr>
              <a:t>les</a:t>
            </a:r>
            <a:r>
              <a:rPr sz="5250" dirty="0">
                <a:solidFill>
                  <a:srgbClr val="015D7C"/>
                </a:solidFill>
                <a:latin typeface="Calibri"/>
                <a:cs typeface="Calibri"/>
              </a:rPr>
              <a:t>	</a:t>
            </a:r>
            <a:r>
              <a:rPr sz="5250" spc="-25" dirty="0">
                <a:solidFill>
                  <a:srgbClr val="036277"/>
                </a:solidFill>
                <a:latin typeface="Calibri"/>
                <a:cs typeface="Calibri"/>
              </a:rPr>
              <a:t>sem</a:t>
            </a:r>
            <a:r>
              <a:rPr sz="5250" dirty="0">
                <a:solidFill>
                  <a:srgbClr val="036277"/>
                </a:solidFill>
                <a:latin typeface="Calibri"/>
                <a:cs typeface="Calibri"/>
              </a:rPr>
              <a:t>	</a:t>
            </a:r>
            <a:r>
              <a:rPr sz="5250" spc="-25" dirty="0">
                <a:solidFill>
                  <a:srgbClr val="05607E"/>
                </a:solidFill>
                <a:latin typeface="Calibri"/>
                <a:cs typeface="Calibri"/>
              </a:rPr>
              <a:t>Ie</a:t>
            </a:r>
            <a:r>
              <a:rPr sz="5250" dirty="0">
                <a:solidFill>
                  <a:srgbClr val="05607E"/>
                </a:solidFill>
                <a:latin typeface="Calibri"/>
                <a:cs typeface="Calibri"/>
              </a:rPr>
              <a:t>	</a:t>
            </a:r>
            <a:r>
              <a:rPr sz="5250" spc="-160" dirty="0">
                <a:solidFill>
                  <a:srgbClr val="01607C"/>
                </a:solidFill>
                <a:latin typeface="Calibri"/>
                <a:cs typeface="Calibri"/>
              </a:rPr>
              <a:t>ethods</a:t>
            </a:r>
            <a:endParaRPr sz="5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26409" y="1881686"/>
            <a:ext cx="6938009" cy="3884397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4604">
              <a:spcBef>
                <a:spcPts val="590"/>
              </a:spcBef>
            </a:pPr>
            <a:r>
              <a:rPr sz="2450" dirty="0">
                <a:latin typeface="Cambria"/>
                <a:cs typeface="Cambria"/>
              </a:rPr>
              <a:t>How</a:t>
            </a:r>
            <a:r>
              <a:rPr sz="2450" spc="15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to</a:t>
            </a:r>
            <a:r>
              <a:rPr sz="2450" spc="-114" dirty="0">
                <a:latin typeface="Cambria"/>
                <a:cs typeface="Cambria"/>
              </a:rPr>
              <a:t> </a:t>
            </a:r>
            <a:r>
              <a:rPr sz="2450" spc="-55" dirty="0">
                <a:latin typeface="Cambria"/>
                <a:cs typeface="Cambria"/>
              </a:rPr>
              <a:t>generate</a:t>
            </a:r>
            <a:r>
              <a:rPr sz="2450" dirty="0">
                <a:latin typeface="Cambria"/>
                <a:cs typeface="Cambria"/>
              </a:rPr>
              <a:t> an</a:t>
            </a:r>
            <a:r>
              <a:rPr sz="2450" spc="-95" dirty="0">
                <a:latin typeface="Cambria"/>
                <a:cs typeface="Cambria"/>
              </a:rPr>
              <a:t> </a:t>
            </a:r>
            <a:r>
              <a:rPr sz="2450" spc="-35" dirty="0">
                <a:latin typeface="Cambria"/>
                <a:cs typeface="Cambria"/>
              </a:rPr>
              <a:t>ensemble</a:t>
            </a:r>
            <a:r>
              <a:rPr sz="2450" spc="55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of</a:t>
            </a:r>
            <a:r>
              <a:rPr sz="2450" spc="-95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classifiers?</a:t>
            </a:r>
            <a:endParaRPr sz="2450">
              <a:latin typeface="Cambria"/>
              <a:cs typeface="Cambria"/>
            </a:endParaRPr>
          </a:p>
          <a:p>
            <a:pPr marL="385445" indent="-242570">
              <a:spcBef>
                <a:spcPts val="495"/>
              </a:spcBef>
              <a:buClr>
                <a:srgbClr val="116BBC"/>
              </a:buClr>
              <a:buChar char="•"/>
              <a:tabLst>
                <a:tab pos="385445" algn="l"/>
              </a:tabLst>
            </a:pPr>
            <a:r>
              <a:rPr sz="2450" spc="-10" dirty="0">
                <a:latin typeface="Cambria"/>
                <a:cs typeface="Cambria"/>
              </a:rPr>
              <a:t>Bagging</a:t>
            </a:r>
            <a:endParaRPr sz="2450">
              <a:latin typeface="Cambria"/>
              <a:cs typeface="Cambria"/>
            </a:endParaRPr>
          </a:p>
          <a:p>
            <a:pPr marL="385445" indent="-242570">
              <a:spcBef>
                <a:spcPts val="515"/>
              </a:spcBef>
              <a:buClr>
                <a:srgbClr val="0E6BC8"/>
              </a:buClr>
              <a:buChar char="•"/>
              <a:tabLst>
                <a:tab pos="385445" algn="l"/>
              </a:tabLst>
            </a:pPr>
            <a:r>
              <a:rPr sz="2450" spc="-10" dirty="0">
                <a:latin typeface="Cambria"/>
                <a:cs typeface="Cambria"/>
              </a:rPr>
              <a:t>Boosting</a:t>
            </a:r>
            <a:endParaRPr sz="2450">
              <a:latin typeface="Cambria"/>
              <a:cs typeface="Cambria"/>
            </a:endParaRPr>
          </a:p>
          <a:p>
            <a:pPr marL="12700">
              <a:spcBef>
                <a:spcPts val="550"/>
              </a:spcBef>
            </a:pPr>
            <a:r>
              <a:rPr sz="2450" dirty="0">
                <a:latin typeface="Cambria"/>
                <a:cs typeface="Cambria"/>
              </a:rPr>
              <a:t>These</a:t>
            </a:r>
            <a:r>
              <a:rPr sz="2450" spc="-130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methods</a:t>
            </a:r>
            <a:r>
              <a:rPr sz="2450" spc="-15" dirty="0">
                <a:latin typeface="Cambria"/>
                <a:cs typeface="Cambria"/>
              </a:rPr>
              <a:t> </a:t>
            </a:r>
            <a:r>
              <a:rPr sz="2450" spc="-65" dirty="0">
                <a:latin typeface="Cambria"/>
                <a:cs typeface="Cambria"/>
              </a:rPr>
              <a:t>have</a:t>
            </a:r>
            <a:r>
              <a:rPr sz="2450" spc="-45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been</a:t>
            </a:r>
            <a:r>
              <a:rPr sz="2450" spc="-110" dirty="0">
                <a:latin typeface="Cambria"/>
                <a:cs typeface="Cambria"/>
              </a:rPr>
              <a:t> </a:t>
            </a:r>
            <a:r>
              <a:rPr sz="2450" spc="-35" dirty="0">
                <a:latin typeface="Cambria"/>
                <a:cs typeface="Cambria"/>
              </a:rPr>
              <a:t>shown </a:t>
            </a:r>
            <a:r>
              <a:rPr sz="2450" dirty="0">
                <a:latin typeface="Cambria"/>
                <a:cs typeface="Cambria"/>
              </a:rPr>
              <a:t>to</a:t>
            </a:r>
            <a:r>
              <a:rPr sz="2450" spc="-100" dirty="0">
                <a:latin typeface="Cambria"/>
                <a:cs typeface="Cambria"/>
              </a:rPr>
              <a:t> </a:t>
            </a:r>
            <a:r>
              <a:rPr sz="2450" spc="-50" dirty="0">
                <a:latin typeface="Cambria"/>
                <a:cs typeface="Cambria"/>
              </a:rPr>
              <a:t>be</a:t>
            </a:r>
            <a:r>
              <a:rPr sz="2450" spc="-85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quite</a:t>
            </a:r>
            <a:r>
              <a:rPr sz="2450" spc="-110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effective</a:t>
            </a:r>
            <a:endParaRPr sz="2450">
              <a:latin typeface="Cambria"/>
              <a:cs typeface="Cambria"/>
            </a:endParaRPr>
          </a:p>
          <a:p>
            <a:pPr marL="13335" marR="317500" indent="635">
              <a:lnSpc>
                <a:spcPts val="2870"/>
              </a:lnSpc>
              <a:spcBef>
                <a:spcPts val="675"/>
              </a:spcBef>
            </a:pPr>
            <a:r>
              <a:rPr sz="2450" spc="90" dirty="0">
                <a:latin typeface="Cambria"/>
                <a:cs typeface="Cambria"/>
              </a:rPr>
              <a:t>A</a:t>
            </a:r>
            <a:r>
              <a:rPr sz="2450" spc="-125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technique</a:t>
            </a:r>
            <a:r>
              <a:rPr sz="2450" spc="75" dirty="0">
                <a:latin typeface="Cambria"/>
                <a:cs typeface="Cambria"/>
              </a:rPr>
              <a:t> </a:t>
            </a:r>
            <a:r>
              <a:rPr sz="2450" spc="-30" dirty="0">
                <a:latin typeface="Cambria"/>
                <a:cs typeface="Cambria"/>
              </a:rPr>
              <a:t>ignored</a:t>
            </a:r>
            <a:r>
              <a:rPr sz="2450" spc="105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by</a:t>
            </a:r>
            <a:r>
              <a:rPr sz="2450" spc="-65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the</a:t>
            </a:r>
            <a:r>
              <a:rPr sz="2450" spc="-80" dirty="0">
                <a:latin typeface="Cambria"/>
                <a:cs typeface="Cambria"/>
              </a:rPr>
              <a:t> </a:t>
            </a:r>
            <a:r>
              <a:rPr sz="2450" spc="-90" dirty="0">
                <a:latin typeface="Cambria"/>
                <a:cs typeface="Cambria"/>
              </a:rPr>
              <a:t>textboolx</a:t>
            </a:r>
            <a:r>
              <a:rPr sz="2450" spc="105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is</a:t>
            </a:r>
            <a:r>
              <a:rPr sz="2450" spc="-130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to</a:t>
            </a:r>
            <a:r>
              <a:rPr sz="2450" spc="-135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combine </a:t>
            </a:r>
            <a:r>
              <a:rPr sz="2450" spc="-35" dirty="0">
                <a:latin typeface="Cambria"/>
                <a:cs typeface="Cambria"/>
              </a:rPr>
              <a:t>classifiers</a:t>
            </a:r>
            <a:r>
              <a:rPr sz="2450" spc="25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built</a:t>
            </a:r>
            <a:r>
              <a:rPr sz="2450" spc="-60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separately</a:t>
            </a:r>
            <a:endParaRPr sz="2450">
              <a:latin typeface="Cambria"/>
              <a:cs typeface="Cambria"/>
            </a:endParaRPr>
          </a:p>
          <a:p>
            <a:pPr marL="385445" indent="-242570">
              <a:spcBef>
                <a:spcPts val="405"/>
              </a:spcBef>
              <a:buClr>
                <a:srgbClr val="0A6BC1"/>
              </a:buClr>
              <a:buChar char="•"/>
              <a:tabLst>
                <a:tab pos="385445" algn="l"/>
              </a:tabLst>
            </a:pPr>
            <a:r>
              <a:rPr sz="2450" spc="-90" dirty="0">
                <a:latin typeface="Cambria"/>
                <a:cs typeface="Cambria"/>
              </a:rPr>
              <a:t>By</a:t>
            </a:r>
            <a:r>
              <a:rPr sz="2450" spc="-45" dirty="0">
                <a:latin typeface="Cambria"/>
                <a:cs typeface="Cambria"/>
              </a:rPr>
              <a:t> </a:t>
            </a:r>
            <a:r>
              <a:rPr sz="2450" spc="-30" dirty="0">
                <a:latin typeface="Cambria"/>
                <a:cs typeface="Cambria"/>
              </a:rPr>
              <a:t>simple</a:t>
            </a:r>
            <a:r>
              <a:rPr sz="2450" spc="-100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voting</a:t>
            </a:r>
            <a:endParaRPr sz="2450">
              <a:latin typeface="Cambria"/>
              <a:cs typeface="Cambria"/>
            </a:endParaRPr>
          </a:p>
          <a:p>
            <a:pPr marL="381635" marR="340360" indent="-239395">
              <a:lnSpc>
                <a:spcPts val="2900"/>
              </a:lnSpc>
              <a:spcBef>
                <a:spcPts val="650"/>
              </a:spcBef>
              <a:buChar char="•"/>
              <a:tabLst>
                <a:tab pos="381635" algn="l"/>
                <a:tab pos="384810" algn="l"/>
              </a:tabLst>
            </a:pPr>
            <a:r>
              <a:rPr sz="2450" dirty="0">
                <a:solidFill>
                  <a:srgbClr val="116EC4"/>
                </a:solidFill>
                <a:latin typeface="Cambria"/>
                <a:cs typeface="Cambria"/>
              </a:rPr>
              <a:t>	</a:t>
            </a:r>
            <a:r>
              <a:rPr sz="2450" spc="-114" dirty="0">
                <a:latin typeface="Cambria"/>
                <a:cs typeface="Cambria"/>
              </a:rPr>
              <a:t>By</a:t>
            </a:r>
            <a:r>
              <a:rPr sz="2450" spc="-55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voting</a:t>
            </a:r>
            <a:r>
              <a:rPr sz="2450" spc="-50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and</a:t>
            </a:r>
            <a:r>
              <a:rPr sz="2450" spc="75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factoring</a:t>
            </a:r>
            <a:r>
              <a:rPr sz="2450" spc="120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in</a:t>
            </a:r>
            <a:r>
              <a:rPr sz="2450" spc="-45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the</a:t>
            </a:r>
            <a:r>
              <a:rPr sz="2450" spc="-75" dirty="0">
                <a:latin typeface="Cambria"/>
                <a:cs typeface="Cambria"/>
              </a:rPr>
              <a:t> </a:t>
            </a:r>
            <a:r>
              <a:rPr sz="2450" spc="-40" dirty="0">
                <a:latin typeface="Cambria"/>
                <a:cs typeface="Cambria"/>
              </a:rPr>
              <a:t>reliability</a:t>
            </a:r>
            <a:r>
              <a:rPr sz="2450" spc="10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of</a:t>
            </a:r>
            <a:r>
              <a:rPr sz="2450" spc="-110" dirty="0">
                <a:latin typeface="Cambria"/>
                <a:cs typeface="Cambria"/>
              </a:rPr>
              <a:t> </a:t>
            </a:r>
            <a:r>
              <a:rPr sz="2450" spc="-20" dirty="0">
                <a:latin typeface="Cambria"/>
                <a:cs typeface="Cambria"/>
              </a:rPr>
              <a:t>each </a:t>
            </a:r>
            <a:r>
              <a:rPr sz="2450" spc="-10" dirty="0">
                <a:latin typeface="Cambria"/>
                <a:cs typeface="Cambria"/>
              </a:rPr>
              <a:t>classifier</a:t>
            </a:r>
            <a:endParaRPr sz="2450">
              <a:latin typeface="Cambria"/>
              <a:cs typeface="Cambria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66D8151-0D1E-4F5E-8F29-EB38B25549D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258476796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2"/>
            <a:ext cx="10111740" cy="8085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3335">
              <a:spcBef>
                <a:spcPts val="125"/>
              </a:spcBef>
            </a:pPr>
            <a:r>
              <a:rPr sz="5150" spc="-110" dirty="0">
                <a:solidFill>
                  <a:srgbClr val="035D77"/>
                </a:solidFill>
                <a:latin typeface="Calibri"/>
                <a:cs typeface="Calibri"/>
              </a:rPr>
              <a:t>Bagging</a:t>
            </a:r>
            <a:endParaRPr sz="515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2537786" y="2005907"/>
            <a:ext cx="9993207" cy="4036939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27940">
              <a:spcBef>
                <a:spcPts val="800"/>
              </a:spcBef>
            </a:pPr>
            <a:r>
              <a:rPr sz="2550" dirty="0"/>
              <a:t>Sampling</a:t>
            </a:r>
            <a:r>
              <a:rPr sz="2550" spc="350" dirty="0"/>
              <a:t> </a:t>
            </a:r>
            <a:r>
              <a:rPr sz="2550" dirty="0"/>
              <a:t>with</a:t>
            </a:r>
            <a:r>
              <a:rPr sz="2550" spc="140" dirty="0"/>
              <a:t> </a:t>
            </a:r>
            <a:r>
              <a:rPr sz="2550" spc="-10" dirty="0"/>
              <a:t>replacement</a:t>
            </a:r>
            <a:endParaRPr sz="2550"/>
          </a:p>
          <a:p>
            <a:pPr marL="29845">
              <a:spcBef>
                <a:spcPts val="710"/>
              </a:spcBef>
            </a:pPr>
            <a:r>
              <a:rPr sz="2550" dirty="0"/>
              <a:t>Build</a:t>
            </a:r>
            <a:r>
              <a:rPr sz="2550" spc="25" dirty="0"/>
              <a:t> </a:t>
            </a:r>
            <a:r>
              <a:rPr sz="2550" dirty="0"/>
              <a:t>classifier</a:t>
            </a:r>
            <a:r>
              <a:rPr sz="2550" spc="140" dirty="0"/>
              <a:t> </a:t>
            </a:r>
            <a:r>
              <a:rPr sz="2550" spc="65" dirty="0"/>
              <a:t>on</a:t>
            </a:r>
            <a:r>
              <a:rPr sz="2550" spc="-35" dirty="0"/>
              <a:t> </a:t>
            </a:r>
            <a:r>
              <a:rPr sz="2550" dirty="0"/>
              <a:t>each</a:t>
            </a:r>
            <a:r>
              <a:rPr sz="2550" spc="160" dirty="0"/>
              <a:t> </a:t>
            </a:r>
            <a:r>
              <a:rPr sz="2550" dirty="0"/>
              <a:t>bootstrap</a:t>
            </a:r>
            <a:r>
              <a:rPr sz="2550" spc="55" dirty="0"/>
              <a:t> </a:t>
            </a:r>
            <a:r>
              <a:rPr sz="2550" spc="-10" dirty="0"/>
              <a:t>sample</a:t>
            </a:r>
            <a:endParaRPr sz="2550"/>
          </a:p>
          <a:p>
            <a:pPr marL="30480">
              <a:spcBef>
                <a:spcPts val="700"/>
              </a:spcBef>
            </a:pPr>
            <a:r>
              <a:rPr sz="3750" spc="89" baseline="1111" dirty="0"/>
              <a:t>Each</a:t>
            </a:r>
            <a:r>
              <a:rPr sz="3750" spc="187" baseline="1111" dirty="0"/>
              <a:t> </a:t>
            </a:r>
            <a:r>
              <a:rPr sz="3750" baseline="1111" dirty="0"/>
              <a:t>sample</a:t>
            </a:r>
            <a:r>
              <a:rPr sz="3750" spc="359" baseline="1111" dirty="0"/>
              <a:t> </a:t>
            </a:r>
            <a:r>
              <a:rPr sz="3750" baseline="1111" dirty="0"/>
              <a:t>has</a:t>
            </a:r>
            <a:r>
              <a:rPr sz="3750" spc="82" baseline="1111" dirty="0"/>
              <a:t> </a:t>
            </a:r>
            <a:r>
              <a:rPr sz="3750" baseline="1111" dirty="0"/>
              <a:t>probability</a:t>
            </a:r>
            <a:r>
              <a:rPr sz="3750" spc="442" baseline="1111" dirty="0"/>
              <a:t> </a:t>
            </a:r>
            <a:r>
              <a:rPr sz="3750" spc="127" baseline="1111" dirty="0"/>
              <a:t>(i</a:t>
            </a:r>
            <a:r>
              <a:rPr sz="3750" spc="142" baseline="1111" dirty="0"/>
              <a:t> </a:t>
            </a:r>
            <a:r>
              <a:rPr sz="3750" spc="-1875" baseline="1111" dirty="0"/>
              <a:t>—</a:t>
            </a:r>
            <a:r>
              <a:rPr sz="3750" spc="277" baseline="1111" dirty="0"/>
              <a:t> </a:t>
            </a:r>
            <a:r>
              <a:rPr sz="2500" spc="60" dirty="0"/>
              <a:t>i/n</a:t>
            </a:r>
            <a:r>
              <a:rPr sz="3750" spc="89" baseline="17777" dirty="0"/>
              <a:t>)n</a:t>
            </a:r>
            <a:r>
              <a:rPr sz="3750" spc="89" baseline="1111" dirty="0"/>
              <a:t>of</a:t>
            </a:r>
            <a:r>
              <a:rPr sz="3750" spc="254" baseline="1111" dirty="0"/>
              <a:t> </a:t>
            </a:r>
            <a:r>
              <a:rPr sz="3750" baseline="1111" dirty="0"/>
              <a:t>being</a:t>
            </a:r>
            <a:r>
              <a:rPr sz="3750" spc="367" baseline="1111" dirty="0"/>
              <a:t> </a:t>
            </a:r>
            <a:r>
              <a:rPr sz="3750" spc="-15" baseline="1111" dirty="0"/>
              <a:t>selected</a:t>
            </a:r>
            <a:endParaRPr sz="3750" baseline="1111"/>
          </a:p>
          <a:p>
            <a:pPr marL="27940">
              <a:spcBef>
                <a:spcPts val="130"/>
              </a:spcBef>
            </a:pPr>
            <a:r>
              <a:rPr sz="2550" dirty="0"/>
              <a:t>(about</a:t>
            </a:r>
            <a:r>
              <a:rPr sz="2550" spc="50" dirty="0"/>
              <a:t> </a:t>
            </a:r>
            <a:r>
              <a:rPr sz="2550" spc="-65" dirty="0"/>
              <a:t>6</a:t>
            </a:r>
            <a:r>
              <a:rPr sz="3825" spc="-97" baseline="-11982" dirty="0"/>
              <a:t>3</a:t>
            </a:r>
            <a:r>
              <a:rPr sz="2550" spc="-65" dirty="0"/>
              <a:t>%</a:t>
            </a:r>
            <a:r>
              <a:rPr sz="2550" spc="-90" dirty="0"/>
              <a:t> </a:t>
            </a:r>
            <a:r>
              <a:rPr sz="2550" dirty="0"/>
              <a:t>for</a:t>
            </a:r>
            <a:r>
              <a:rPr sz="2550" spc="-25" dirty="0"/>
              <a:t> </a:t>
            </a:r>
            <a:r>
              <a:rPr sz="2550" dirty="0"/>
              <a:t>large</a:t>
            </a:r>
            <a:r>
              <a:rPr sz="2550" spc="70" dirty="0"/>
              <a:t> </a:t>
            </a:r>
            <a:r>
              <a:rPr sz="2550" spc="-25" dirty="0"/>
              <a:t>n)</a:t>
            </a:r>
            <a:endParaRPr sz="2550"/>
          </a:p>
          <a:p>
            <a:pPr marL="396240" indent="-240029">
              <a:spcBef>
                <a:spcPts val="575"/>
              </a:spcBef>
              <a:buClr>
                <a:srgbClr val="0F6EC4"/>
              </a:buClr>
              <a:buChar char="•"/>
              <a:tabLst>
                <a:tab pos="396240" algn="l"/>
              </a:tabLst>
            </a:pPr>
            <a:r>
              <a:rPr sz="2400" dirty="0"/>
              <a:t>Some</a:t>
            </a:r>
            <a:r>
              <a:rPr sz="2400" spc="-60" dirty="0"/>
              <a:t> </a:t>
            </a:r>
            <a:r>
              <a:rPr sz="2400" spc="-20" dirty="0"/>
              <a:t>values</a:t>
            </a:r>
            <a:r>
              <a:rPr sz="2400" spc="-70" dirty="0"/>
              <a:t> </a:t>
            </a:r>
            <a:r>
              <a:rPr sz="2400" dirty="0"/>
              <a:t>will be</a:t>
            </a:r>
            <a:r>
              <a:rPr sz="2400" spc="-90" dirty="0"/>
              <a:t> </a:t>
            </a:r>
            <a:r>
              <a:rPr sz="2400" spc="-70" dirty="0"/>
              <a:t>piclxed</a:t>
            </a:r>
            <a:r>
              <a:rPr sz="2400" spc="114" dirty="0"/>
              <a:t> </a:t>
            </a:r>
            <a:r>
              <a:rPr sz="2400" dirty="0"/>
              <a:t>more</a:t>
            </a:r>
            <a:r>
              <a:rPr sz="2400" spc="10" dirty="0"/>
              <a:t> </a:t>
            </a:r>
            <a:r>
              <a:rPr sz="2400" dirty="0"/>
              <a:t>than</a:t>
            </a:r>
            <a:r>
              <a:rPr sz="2400" spc="-65" dirty="0"/>
              <a:t> </a:t>
            </a:r>
            <a:r>
              <a:rPr sz="2400" spc="-20" dirty="0"/>
              <a:t>once</a:t>
            </a:r>
            <a:endParaRPr sz="2400"/>
          </a:p>
          <a:p>
            <a:pPr marL="30480">
              <a:spcBef>
                <a:spcPts val="655"/>
              </a:spcBef>
            </a:pPr>
            <a:r>
              <a:rPr sz="2550" spc="50" dirty="0"/>
              <a:t>Combine</a:t>
            </a:r>
            <a:r>
              <a:rPr sz="2550" spc="185" dirty="0"/>
              <a:t> </a:t>
            </a:r>
            <a:r>
              <a:rPr sz="2550" dirty="0"/>
              <a:t>the</a:t>
            </a:r>
            <a:r>
              <a:rPr sz="2550" spc="-15" dirty="0"/>
              <a:t> </a:t>
            </a:r>
            <a:r>
              <a:rPr sz="2550" dirty="0"/>
              <a:t>resulting</a:t>
            </a:r>
            <a:r>
              <a:rPr sz="2550" spc="150" dirty="0"/>
              <a:t> </a:t>
            </a:r>
            <a:r>
              <a:rPr sz="2550" dirty="0"/>
              <a:t>classifiers,</a:t>
            </a:r>
            <a:r>
              <a:rPr sz="2550" spc="280" dirty="0"/>
              <a:t> </a:t>
            </a:r>
            <a:r>
              <a:rPr sz="2550" dirty="0"/>
              <a:t>such as</a:t>
            </a:r>
            <a:r>
              <a:rPr sz="2550" spc="60" dirty="0"/>
              <a:t> </a:t>
            </a:r>
            <a:r>
              <a:rPr sz="2550" dirty="0"/>
              <a:t>by</a:t>
            </a:r>
            <a:r>
              <a:rPr sz="2550" spc="-25" dirty="0"/>
              <a:t> </a:t>
            </a:r>
            <a:r>
              <a:rPr sz="2550" spc="-10" dirty="0"/>
              <a:t>majority</a:t>
            </a:r>
            <a:endParaRPr sz="2550"/>
          </a:p>
          <a:p>
            <a:pPr marL="25400">
              <a:spcBef>
                <a:spcPts val="115"/>
              </a:spcBef>
            </a:pPr>
            <a:r>
              <a:rPr sz="2500" spc="-10" dirty="0"/>
              <a:t>voting</a:t>
            </a:r>
            <a:endParaRPr sz="2500"/>
          </a:p>
          <a:p>
            <a:pPr marL="27305" marR="825500" indent="-635">
              <a:lnSpc>
                <a:spcPct val="102000"/>
              </a:lnSpc>
              <a:spcBef>
                <a:spcPts val="625"/>
              </a:spcBef>
            </a:pPr>
            <a:r>
              <a:rPr sz="2550" dirty="0"/>
              <a:t>Greatly</a:t>
            </a:r>
            <a:r>
              <a:rPr sz="2550" spc="100" dirty="0"/>
              <a:t> </a:t>
            </a:r>
            <a:r>
              <a:rPr sz="2550" dirty="0"/>
              <a:t>reduces</a:t>
            </a:r>
            <a:r>
              <a:rPr sz="2550" spc="80" dirty="0"/>
              <a:t> </a:t>
            </a:r>
            <a:r>
              <a:rPr sz="2550" dirty="0"/>
              <a:t>the</a:t>
            </a:r>
            <a:r>
              <a:rPr sz="2550" spc="-60" dirty="0"/>
              <a:t> </a:t>
            </a:r>
            <a:r>
              <a:rPr sz="2550" dirty="0"/>
              <a:t>variance</a:t>
            </a:r>
            <a:r>
              <a:rPr sz="2550" spc="155" dirty="0"/>
              <a:t> </a:t>
            </a:r>
            <a:r>
              <a:rPr sz="2550" dirty="0"/>
              <a:t>when</a:t>
            </a:r>
            <a:r>
              <a:rPr sz="2550" spc="-5" dirty="0"/>
              <a:t> </a:t>
            </a:r>
            <a:r>
              <a:rPr sz="2550" dirty="0"/>
              <a:t>compared</a:t>
            </a:r>
            <a:r>
              <a:rPr sz="2550" spc="235" dirty="0"/>
              <a:t> </a:t>
            </a:r>
            <a:r>
              <a:rPr sz="2550" dirty="0"/>
              <a:t>to</a:t>
            </a:r>
            <a:r>
              <a:rPr sz="2550" spc="-135" dirty="0"/>
              <a:t> </a:t>
            </a:r>
            <a:r>
              <a:rPr sz="2550" spc="10" dirty="0"/>
              <a:t>a </a:t>
            </a:r>
            <a:r>
              <a:rPr sz="2550" dirty="0"/>
              <a:t>single</a:t>
            </a:r>
            <a:r>
              <a:rPr sz="2550" spc="110" dirty="0"/>
              <a:t> </a:t>
            </a:r>
            <a:r>
              <a:rPr sz="2550" dirty="0"/>
              <a:t>base</a:t>
            </a:r>
            <a:r>
              <a:rPr sz="2550" spc="-55" dirty="0"/>
              <a:t> </a:t>
            </a:r>
            <a:r>
              <a:rPr sz="2550" spc="-10" dirty="0"/>
              <a:t>classifier</a:t>
            </a:r>
            <a:endParaRPr sz="25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ACF60-EDEB-4595-BEB5-D1A643F6770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73957948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49917" y="503633"/>
            <a:ext cx="346471" cy="9644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541860" y="1"/>
            <a:ext cx="3175" cy="6849109"/>
          </a:xfrm>
          <a:custGeom>
            <a:avLst/>
            <a:gdLst/>
            <a:ahLst/>
            <a:cxnLst/>
            <a:rect l="l" t="t" r="r" b="b"/>
            <a:pathLst>
              <a:path w="3175" h="6849109">
                <a:moveTo>
                  <a:pt x="2976" y="6849073"/>
                </a:moveTo>
                <a:lnTo>
                  <a:pt x="0" y="6849073"/>
                </a:lnTo>
                <a:lnTo>
                  <a:pt x="0" y="0"/>
                </a:lnTo>
                <a:lnTo>
                  <a:pt x="2976" y="0"/>
                </a:lnTo>
                <a:lnTo>
                  <a:pt x="2976" y="6849073"/>
                </a:lnTo>
                <a:close/>
              </a:path>
            </a:pathLst>
          </a:custGeom>
          <a:solidFill>
            <a:srgbClr val="4864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54869" y="472232"/>
            <a:ext cx="10111740" cy="805809"/>
          </a:xfrm>
          <a:prstGeom prst="rect">
            <a:avLst/>
          </a:prstGeom>
        </p:spPr>
        <p:txBody>
          <a:bodyPr vert="horz" wrap="square" lIns="0" tIns="104596" rIns="0" bIns="0" rtlCol="0">
            <a:spAutoFit/>
          </a:bodyPr>
          <a:lstStyle/>
          <a:p>
            <a:pPr marL="26034">
              <a:spcBef>
                <a:spcPts val="140"/>
              </a:spcBef>
            </a:pPr>
            <a:r>
              <a:rPr sz="4550" spc="-25" dirty="0">
                <a:solidFill>
                  <a:srgbClr val="035D77"/>
                </a:solidFill>
              </a:rPr>
              <a:t>Boosting</a:t>
            </a:r>
            <a:endParaRPr sz="4550"/>
          </a:p>
        </p:txBody>
      </p:sp>
      <p:sp>
        <p:nvSpPr>
          <p:cNvPr id="5" name="object 5"/>
          <p:cNvSpPr txBox="1"/>
          <p:nvPr/>
        </p:nvSpPr>
        <p:spPr>
          <a:xfrm>
            <a:off x="2324695" y="1957983"/>
            <a:ext cx="7091045" cy="168084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104775" indent="6350">
              <a:lnSpc>
                <a:spcPct val="104099"/>
              </a:lnSpc>
              <a:spcBef>
                <a:spcPts val="15"/>
              </a:spcBef>
            </a:pPr>
            <a:r>
              <a:rPr sz="2500" dirty="0">
                <a:latin typeface="Cambria"/>
                <a:cs typeface="Cambria"/>
              </a:rPr>
              <a:t>Records</a:t>
            </a:r>
            <a:r>
              <a:rPr sz="2500" spc="114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that</a:t>
            </a:r>
            <a:r>
              <a:rPr sz="2500" spc="9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are</a:t>
            </a:r>
            <a:r>
              <a:rPr sz="2500" spc="4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wrongly</a:t>
            </a:r>
            <a:r>
              <a:rPr sz="2500" spc="18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classified</a:t>
            </a:r>
            <a:r>
              <a:rPr sz="2500" spc="18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will</a:t>
            </a:r>
            <a:r>
              <a:rPr sz="2500" spc="204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have</a:t>
            </a:r>
            <a:r>
              <a:rPr sz="2500" spc="13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their </a:t>
            </a:r>
            <a:r>
              <a:rPr sz="2500" dirty="0">
                <a:latin typeface="Cambria"/>
                <a:cs typeface="Cambria"/>
              </a:rPr>
              <a:t>weights</a:t>
            </a:r>
            <a:r>
              <a:rPr sz="2500" spc="23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increased</a:t>
            </a:r>
            <a:endParaRPr sz="2500">
              <a:latin typeface="Cambria"/>
              <a:cs typeface="Cambria"/>
            </a:endParaRPr>
          </a:p>
          <a:p>
            <a:pPr marL="19685" marR="5080" indent="-635">
              <a:lnSpc>
                <a:spcPct val="104099"/>
              </a:lnSpc>
              <a:spcBef>
                <a:spcPts val="615"/>
              </a:spcBef>
            </a:pPr>
            <a:r>
              <a:rPr sz="2500" dirty="0">
                <a:latin typeface="Cambria"/>
                <a:cs typeface="Cambria"/>
              </a:rPr>
              <a:t>Records</a:t>
            </a:r>
            <a:r>
              <a:rPr sz="2500" spc="17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that</a:t>
            </a:r>
            <a:r>
              <a:rPr sz="2500" spc="13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are</a:t>
            </a:r>
            <a:r>
              <a:rPr sz="2500" spc="2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classified</a:t>
            </a:r>
            <a:r>
              <a:rPr sz="2500" spc="19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correctly</a:t>
            </a:r>
            <a:r>
              <a:rPr sz="2500" spc="19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will</a:t>
            </a:r>
            <a:r>
              <a:rPr sz="2500" spc="16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have</a:t>
            </a:r>
            <a:r>
              <a:rPr sz="2500" spc="130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their </a:t>
            </a:r>
            <a:r>
              <a:rPr sz="2500" dirty="0">
                <a:latin typeface="Cambria"/>
                <a:cs typeface="Cambria"/>
              </a:rPr>
              <a:t>weights</a:t>
            </a:r>
            <a:r>
              <a:rPr sz="2500" spc="9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decreased</a:t>
            </a:r>
            <a:endParaRPr sz="2500">
              <a:latin typeface="Cambria"/>
              <a:cs typeface="Cambri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053829" y="3579317"/>
          <a:ext cx="8221335" cy="9455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7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76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38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07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2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955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64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79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351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064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9753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7208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6225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905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247015">
                <a:tc>
                  <a:txBody>
                    <a:bodyPr/>
                    <a:lstStyle/>
                    <a:p>
                      <a:pPr marL="38735">
                        <a:lnSpc>
                          <a:spcPts val="1755"/>
                        </a:lnSpc>
                      </a:pPr>
                      <a:r>
                        <a:rPr sz="1500" dirty="0">
                          <a:latin typeface="Arial MT"/>
                          <a:cs typeface="Arial MT"/>
                        </a:rPr>
                        <a:t>Original</a:t>
                      </a:r>
                      <a:r>
                        <a:rPr sz="1500" spc="3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-20" dirty="0">
                          <a:latin typeface="Arial MT"/>
                          <a:cs typeface="Arial MT"/>
                        </a:rPr>
                        <a:t>Data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9050" algn="ctr">
                        <a:lnSpc>
                          <a:spcPts val="1755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1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9209" algn="ctr">
                        <a:lnSpc>
                          <a:spcPts val="1755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2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1755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3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ts val="1755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4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ts val="1755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5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1755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6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21590" algn="ctr">
                        <a:lnSpc>
                          <a:spcPts val="1755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7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ts val="1755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8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755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9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211454">
                        <a:lnSpc>
                          <a:spcPts val="1755"/>
                        </a:lnSpc>
                      </a:pPr>
                      <a:r>
                        <a:rPr sz="1500" spc="-25" dirty="0">
                          <a:latin typeface="Arial MT"/>
                          <a:cs typeface="Arial MT"/>
                        </a:rPr>
                        <a:t>10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marL="41275">
                        <a:lnSpc>
                          <a:spcPts val="1639"/>
                        </a:lnSpc>
                      </a:pPr>
                      <a:r>
                        <a:rPr sz="1500" spc="50" dirty="0">
                          <a:latin typeface="Arial MT"/>
                          <a:cs typeface="Arial MT"/>
                        </a:rPr>
                        <a:t>Boosting</a:t>
                      </a:r>
                      <a:r>
                        <a:rPr sz="1500" spc="1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(Round</a:t>
                      </a:r>
                      <a:r>
                        <a:rPr sz="1500" spc="1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-25" dirty="0">
                          <a:latin typeface="Arial MT"/>
                          <a:cs typeface="Arial MT"/>
                        </a:rPr>
                        <a:t>1)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26670" algn="ctr">
                        <a:lnSpc>
                          <a:spcPts val="1639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7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5400" algn="ctr">
                        <a:lnSpc>
                          <a:spcPts val="1639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3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ts val="1639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2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ts val="1639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8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ts val="1639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7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ts val="1639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9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24130" algn="ctr">
                        <a:lnSpc>
                          <a:spcPts val="1639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4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639"/>
                        </a:lnSpc>
                      </a:pPr>
                      <a:r>
                        <a:rPr sz="1500" spc="-25" dirty="0">
                          <a:latin typeface="Arial MT"/>
                          <a:cs typeface="Arial MT"/>
                        </a:rPr>
                        <a:t>10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ts val="1639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6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7620" algn="ctr">
                        <a:lnSpc>
                          <a:spcPts val="1639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3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279">
                <a:tc>
                  <a:txBody>
                    <a:bodyPr/>
                    <a:lstStyle/>
                    <a:p>
                      <a:pPr marL="41275">
                        <a:lnSpc>
                          <a:spcPts val="1540"/>
                        </a:lnSpc>
                      </a:pPr>
                      <a:r>
                        <a:rPr sz="1500" spc="50" dirty="0">
                          <a:latin typeface="Arial MT"/>
                          <a:cs typeface="Arial MT"/>
                        </a:rPr>
                        <a:t>Boosting</a:t>
                      </a:r>
                      <a:r>
                        <a:rPr sz="1500" spc="1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(Round</a:t>
                      </a:r>
                      <a:r>
                        <a:rPr sz="1500" spc="17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-25" dirty="0">
                          <a:latin typeface="Arial MT"/>
                          <a:cs typeface="Arial MT"/>
                        </a:rPr>
                        <a:t>2)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22860" algn="ctr">
                        <a:lnSpc>
                          <a:spcPts val="1540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5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8575" algn="ctr">
                        <a:lnSpc>
                          <a:spcPts val="1540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4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1540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9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ts val="1540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4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1115" algn="ctr">
                        <a:lnSpc>
                          <a:spcPts val="1540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2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540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5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" algn="ctr">
                        <a:lnSpc>
                          <a:spcPts val="1540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1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ts val="1540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7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ts val="1540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4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1430" algn="ctr">
                        <a:lnSpc>
                          <a:spcPts val="1540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2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445">
                <a:tc>
                  <a:txBody>
                    <a:bodyPr/>
                    <a:lstStyle/>
                    <a:p>
                      <a:pPr marL="40640">
                        <a:lnSpc>
                          <a:spcPts val="1810"/>
                        </a:lnSpc>
                      </a:pPr>
                      <a:r>
                        <a:rPr sz="1550" dirty="0">
                          <a:latin typeface="Arial MT"/>
                          <a:cs typeface="Arial MT"/>
                        </a:rPr>
                        <a:t>Boosting</a:t>
                      </a:r>
                      <a:r>
                        <a:rPr sz="1550" spc="1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50" dirty="0">
                          <a:latin typeface="Arial MT"/>
                          <a:cs typeface="Arial MT"/>
                        </a:rPr>
                        <a:t>(Round</a:t>
                      </a:r>
                      <a:r>
                        <a:rPr sz="1550" spc="2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50" spc="-35" dirty="0">
                          <a:latin typeface="Arial MT"/>
                          <a:cs typeface="Arial MT"/>
                        </a:rPr>
                        <a:t>3)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10"/>
                        </a:lnSpc>
                      </a:pPr>
                      <a:r>
                        <a:rPr sz="1550" spc="-50" dirty="0">
                          <a:latin typeface="Arial MT"/>
                          <a:cs typeface="Arial MT"/>
                        </a:rPr>
                        <a:t>{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1810"/>
                        </a:lnSpc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’</a:t>
                      </a:r>
                      <a:r>
                        <a:rPr sz="1550" spc="-25" dirty="0">
                          <a:latin typeface="Arial MT"/>
                          <a:cs typeface="Arial MT"/>
                        </a:rPr>
                        <a:t>4"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28575">
                      <a:solidFill>
                        <a:srgbClr val="0808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10"/>
                        </a:lnSpc>
                      </a:pPr>
                      <a:r>
                        <a:rPr sz="1550" spc="-50" dirty="0">
                          <a:latin typeface="Arial MT"/>
                          <a:cs typeface="Arial MT"/>
                        </a:rPr>
                        <a:t>)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10"/>
                        </a:lnSpc>
                      </a:pPr>
                      <a:r>
                        <a:rPr sz="1550" spc="15" dirty="0">
                          <a:latin typeface="Arial MT"/>
                          <a:cs typeface="Arial MT"/>
                        </a:rPr>
                        <a:t>|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385"/>
                        </a:lnSpc>
                      </a:pPr>
                      <a:r>
                        <a:rPr sz="900" spc="7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2325" spc="104" baseline="-14336" dirty="0">
                          <a:latin typeface="Arial MT"/>
                          <a:cs typeface="Arial MT"/>
                        </a:rPr>
                        <a:t>4</a:t>
                      </a:r>
                      <a:endParaRPr sz="2325" baseline="-14336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3810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810"/>
                        </a:lnSpc>
                      </a:pPr>
                      <a:r>
                        <a:rPr sz="1550" spc="-50" dirty="0">
                          <a:latin typeface="Arial MT"/>
                          <a:cs typeface="Arial MT"/>
                        </a:rPr>
                        <a:t>8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ts val="1810"/>
                        </a:lnSpc>
                      </a:pPr>
                      <a:r>
                        <a:rPr sz="1550" spc="-25" dirty="0">
                          <a:latin typeface="Arial MT"/>
                          <a:cs typeface="Arial MT"/>
                        </a:rPr>
                        <a:t>10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2255">
                        <a:lnSpc>
                          <a:spcPts val="1810"/>
                        </a:lnSpc>
                      </a:pPr>
                      <a:r>
                        <a:rPr sz="1550" spc="-50" dirty="0">
                          <a:latin typeface="Arial MT"/>
                          <a:cs typeface="Arial MT"/>
                        </a:rPr>
                        <a:t>4'}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810"/>
                        </a:lnSpc>
                      </a:pPr>
                      <a:r>
                        <a:rPr sz="1550" spc="-50" dirty="0">
                          <a:latin typeface="Arial MT"/>
                          <a:cs typeface="Arial MT"/>
                        </a:rPr>
                        <a:t>5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ts val="1810"/>
                        </a:lnSpc>
                      </a:pPr>
                      <a:r>
                        <a:rPr sz="1550" spc="-114" dirty="0">
                          <a:latin typeface="Arial MT"/>
                          <a:cs typeface="Arial MT"/>
                        </a:rPr>
                        <a:t>4"}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28575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ts val="1810"/>
                        </a:lnSpc>
                      </a:pPr>
                      <a:r>
                        <a:rPr sz="1550" spc="-50" dirty="0">
                          <a:latin typeface="Arial MT"/>
                          <a:cs typeface="Arial MT"/>
                        </a:rPr>
                        <a:t>6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1810"/>
                        </a:lnSpc>
                      </a:pPr>
                      <a:r>
                        <a:rPr sz="1550" spc="-50" dirty="0">
                          <a:latin typeface="Arial MT"/>
                          <a:cs typeface="Arial MT"/>
                        </a:rPr>
                        <a:t>3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810"/>
                        </a:lnSpc>
                      </a:pPr>
                      <a:r>
                        <a:rPr sz="1550" spc="-50" dirty="0">
                          <a:latin typeface="Arial MT"/>
                          <a:cs typeface="Arial MT"/>
                        </a:rPr>
                        <a:t>|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810"/>
                        </a:lnSpc>
                      </a:pPr>
                      <a:r>
                        <a:rPr sz="1550" spc="-70" dirty="0">
                          <a:latin typeface="Arial MT"/>
                          <a:cs typeface="Arial MT"/>
                        </a:rPr>
                        <a:t>4"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28575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810"/>
                        </a:lnSpc>
                      </a:pPr>
                      <a:r>
                        <a:rPr sz="1550" spc="-50" dirty="0">
                          <a:latin typeface="Arial MT"/>
                          <a:cs typeface="Arial MT"/>
                        </a:rPr>
                        <a:t>)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5031343" y="4706443"/>
            <a:ext cx="4761230" cy="1122045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156210" indent="-143510">
              <a:spcBef>
                <a:spcPts val="1110"/>
              </a:spcBef>
              <a:buChar char="•"/>
              <a:tabLst>
                <a:tab pos="156210" algn="l"/>
              </a:tabLst>
            </a:pPr>
            <a:r>
              <a:rPr sz="1850" spc="-30" dirty="0">
                <a:latin typeface="Arial MT"/>
                <a:cs typeface="Arial MT"/>
              </a:rPr>
              <a:t>Example</a:t>
            </a:r>
            <a:r>
              <a:rPr sz="1850" spc="25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4</a:t>
            </a:r>
            <a:r>
              <a:rPr sz="1850" spc="-114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is</a:t>
            </a:r>
            <a:r>
              <a:rPr sz="1850" spc="-90" dirty="0">
                <a:latin typeface="Arial MT"/>
                <a:cs typeface="Arial MT"/>
              </a:rPr>
              <a:t> </a:t>
            </a:r>
            <a:r>
              <a:rPr sz="1850" spc="-10" dirty="0">
                <a:latin typeface="Arial MT"/>
                <a:cs typeface="Arial MT"/>
              </a:rPr>
              <a:t>hard</a:t>
            </a:r>
            <a:r>
              <a:rPr sz="1850" spc="-85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to</a:t>
            </a:r>
            <a:r>
              <a:rPr sz="1850" spc="-70" dirty="0">
                <a:latin typeface="Arial MT"/>
                <a:cs typeface="Arial MT"/>
              </a:rPr>
              <a:t> </a:t>
            </a:r>
            <a:r>
              <a:rPr sz="1850" spc="-10" dirty="0">
                <a:latin typeface="Arial MT"/>
                <a:cs typeface="Arial MT"/>
              </a:rPr>
              <a:t>classify</a:t>
            </a:r>
            <a:endParaRPr sz="1850">
              <a:latin typeface="Arial MT"/>
              <a:cs typeface="Arial MT"/>
            </a:endParaRPr>
          </a:p>
          <a:p>
            <a:pPr marL="13335" marR="5080" indent="-1270">
              <a:lnSpc>
                <a:spcPts val="2170"/>
              </a:lnSpc>
              <a:spcBef>
                <a:spcPts val="1130"/>
              </a:spcBef>
              <a:buChar char="•"/>
              <a:tabLst>
                <a:tab pos="13335" algn="l"/>
                <a:tab pos="155575" algn="l"/>
              </a:tabLst>
            </a:pPr>
            <a:r>
              <a:rPr sz="1850" dirty="0">
                <a:latin typeface="Arial MT"/>
                <a:cs typeface="Arial MT"/>
              </a:rPr>
              <a:t>	Its</a:t>
            </a:r>
            <a:r>
              <a:rPr sz="1850" spc="-40" dirty="0">
                <a:latin typeface="Arial MT"/>
                <a:cs typeface="Arial MT"/>
              </a:rPr>
              <a:t> </a:t>
            </a:r>
            <a:r>
              <a:rPr sz="1850" spc="-35" dirty="0">
                <a:latin typeface="Arial MT"/>
                <a:cs typeface="Arial MT"/>
              </a:rPr>
              <a:t>weight</a:t>
            </a:r>
            <a:r>
              <a:rPr sz="1850" spc="25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is</a:t>
            </a:r>
            <a:r>
              <a:rPr sz="1850" spc="-100" dirty="0">
                <a:latin typeface="Arial MT"/>
                <a:cs typeface="Arial MT"/>
              </a:rPr>
              <a:t> </a:t>
            </a:r>
            <a:r>
              <a:rPr sz="1850" spc="-30" dirty="0">
                <a:latin typeface="Arial MT"/>
                <a:cs typeface="Arial MT"/>
              </a:rPr>
              <a:t>increased,</a:t>
            </a:r>
            <a:r>
              <a:rPr sz="1850" spc="25" dirty="0">
                <a:latin typeface="Arial MT"/>
                <a:cs typeface="Arial MT"/>
              </a:rPr>
              <a:t> </a:t>
            </a:r>
            <a:r>
              <a:rPr sz="1850" spc="-30" dirty="0">
                <a:latin typeface="Arial MT"/>
                <a:cs typeface="Arial MT"/>
              </a:rPr>
              <a:t>therefore</a:t>
            </a:r>
            <a:r>
              <a:rPr sz="1850" spc="10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it</a:t>
            </a:r>
            <a:r>
              <a:rPr sz="1850" spc="-80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is</a:t>
            </a:r>
            <a:r>
              <a:rPr sz="1850" spc="-95" dirty="0">
                <a:latin typeface="Arial MT"/>
                <a:cs typeface="Arial MT"/>
              </a:rPr>
              <a:t> </a:t>
            </a:r>
            <a:r>
              <a:rPr sz="1850" spc="-20" dirty="0">
                <a:latin typeface="Arial MT"/>
                <a:cs typeface="Arial MT"/>
              </a:rPr>
              <a:t>more </a:t>
            </a:r>
            <a:r>
              <a:rPr sz="1850" spc="-10" dirty="0">
                <a:latin typeface="Arial MT"/>
                <a:cs typeface="Arial MT"/>
              </a:rPr>
              <a:t>likely</a:t>
            </a:r>
            <a:r>
              <a:rPr sz="1850" spc="-40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to</a:t>
            </a:r>
            <a:r>
              <a:rPr sz="1850" spc="-130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be</a:t>
            </a:r>
            <a:r>
              <a:rPr sz="1850" spc="-95" dirty="0">
                <a:latin typeface="Arial MT"/>
                <a:cs typeface="Arial MT"/>
              </a:rPr>
              <a:t> </a:t>
            </a:r>
            <a:r>
              <a:rPr sz="1850" spc="-25" dirty="0">
                <a:latin typeface="Arial MT"/>
                <a:cs typeface="Arial MT"/>
              </a:rPr>
              <a:t>chosen</a:t>
            </a:r>
            <a:r>
              <a:rPr sz="1850" spc="-15" dirty="0">
                <a:latin typeface="Arial MT"/>
                <a:cs typeface="Arial MT"/>
              </a:rPr>
              <a:t> </a:t>
            </a:r>
            <a:r>
              <a:rPr sz="1850" spc="-25" dirty="0">
                <a:latin typeface="Arial MT"/>
                <a:cs typeface="Arial MT"/>
              </a:rPr>
              <a:t>again</a:t>
            </a:r>
            <a:r>
              <a:rPr sz="1850" spc="-50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in</a:t>
            </a:r>
            <a:r>
              <a:rPr sz="1850" spc="-114" dirty="0">
                <a:latin typeface="Arial MT"/>
                <a:cs typeface="Arial MT"/>
              </a:rPr>
              <a:t> </a:t>
            </a:r>
            <a:r>
              <a:rPr sz="1850" spc="-40" dirty="0">
                <a:latin typeface="Arial MT"/>
                <a:cs typeface="Arial MT"/>
              </a:rPr>
              <a:t>subsequent</a:t>
            </a:r>
            <a:r>
              <a:rPr sz="1850" spc="80" dirty="0">
                <a:latin typeface="Arial MT"/>
                <a:cs typeface="Arial MT"/>
              </a:rPr>
              <a:t> </a:t>
            </a:r>
            <a:r>
              <a:rPr sz="1850" spc="-10" dirty="0">
                <a:latin typeface="Arial MT"/>
                <a:cs typeface="Arial MT"/>
              </a:rPr>
              <a:t>rounds</a:t>
            </a:r>
            <a:endParaRPr sz="1850">
              <a:latin typeface="Arial MT"/>
              <a:cs typeface="Arial M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03A1B9-2BCB-4784-A598-34C07259BCA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422439974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49917" y="503633"/>
            <a:ext cx="346471" cy="9644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541860" y="1"/>
            <a:ext cx="3175" cy="6849109"/>
          </a:xfrm>
          <a:custGeom>
            <a:avLst/>
            <a:gdLst/>
            <a:ahLst/>
            <a:cxnLst/>
            <a:rect l="l" t="t" r="r" b="b"/>
            <a:pathLst>
              <a:path w="3175" h="6849109">
                <a:moveTo>
                  <a:pt x="2976" y="6849073"/>
                </a:moveTo>
                <a:lnTo>
                  <a:pt x="0" y="6849073"/>
                </a:lnTo>
                <a:lnTo>
                  <a:pt x="0" y="0"/>
                </a:lnTo>
                <a:lnTo>
                  <a:pt x="2976" y="0"/>
                </a:lnTo>
                <a:lnTo>
                  <a:pt x="2976" y="6849073"/>
                </a:lnTo>
                <a:close/>
              </a:path>
            </a:pathLst>
          </a:custGeom>
          <a:solidFill>
            <a:srgbClr val="4864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54869" y="472232"/>
            <a:ext cx="10111740" cy="805809"/>
          </a:xfrm>
          <a:prstGeom prst="rect">
            <a:avLst/>
          </a:prstGeom>
        </p:spPr>
        <p:txBody>
          <a:bodyPr vert="horz" wrap="square" lIns="0" tIns="104596" rIns="0" bIns="0" rtlCol="0">
            <a:spAutoFit/>
          </a:bodyPr>
          <a:lstStyle/>
          <a:p>
            <a:pPr marL="26034">
              <a:spcBef>
                <a:spcPts val="140"/>
              </a:spcBef>
            </a:pPr>
            <a:r>
              <a:rPr sz="4550" spc="-25" dirty="0">
                <a:solidFill>
                  <a:srgbClr val="035D77"/>
                </a:solidFill>
              </a:rPr>
              <a:t>Boosting</a:t>
            </a:r>
            <a:endParaRPr sz="4550"/>
          </a:p>
        </p:txBody>
      </p:sp>
      <p:sp>
        <p:nvSpPr>
          <p:cNvPr id="5" name="object 5"/>
          <p:cNvSpPr txBox="1"/>
          <p:nvPr/>
        </p:nvSpPr>
        <p:spPr>
          <a:xfrm>
            <a:off x="2324695" y="1957983"/>
            <a:ext cx="7091045" cy="168084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104775" indent="6350">
              <a:lnSpc>
                <a:spcPct val="104099"/>
              </a:lnSpc>
              <a:spcBef>
                <a:spcPts val="15"/>
              </a:spcBef>
            </a:pPr>
            <a:r>
              <a:rPr sz="2500" dirty="0">
                <a:latin typeface="Cambria"/>
                <a:cs typeface="Cambria"/>
              </a:rPr>
              <a:t>Records</a:t>
            </a:r>
            <a:r>
              <a:rPr sz="2500" spc="114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that</a:t>
            </a:r>
            <a:r>
              <a:rPr sz="2500" spc="9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are</a:t>
            </a:r>
            <a:r>
              <a:rPr sz="2500" spc="4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wrongly</a:t>
            </a:r>
            <a:r>
              <a:rPr sz="2500" spc="18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classified</a:t>
            </a:r>
            <a:r>
              <a:rPr sz="2500" spc="18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will</a:t>
            </a:r>
            <a:r>
              <a:rPr sz="2500" spc="204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have</a:t>
            </a:r>
            <a:r>
              <a:rPr sz="2500" spc="13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their </a:t>
            </a:r>
            <a:r>
              <a:rPr sz="2500" dirty="0">
                <a:latin typeface="Cambria"/>
                <a:cs typeface="Cambria"/>
              </a:rPr>
              <a:t>weights</a:t>
            </a:r>
            <a:r>
              <a:rPr sz="2500" spc="23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increased</a:t>
            </a:r>
            <a:endParaRPr sz="2500">
              <a:latin typeface="Cambria"/>
              <a:cs typeface="Cambria"/>
            </a:endParaRPr>
          </a:p>
          <a:p>
            <a:pPr marL="19685" marR="5080" indent="-635">
              <a:lnSpc>
                <a:spcPct val="104099"/>
              </a:lnSpc>
              <a:spcBef>
                <a:spcPts val="615"/>
              </a:spcBef>
            </a:pPr>
            <a:r>
              <a:rPr sz="2500" dirty="0">
                <a:latin typeface="Cambria"/>
                <a:cs typeface="Cambria"/>
              </a:rPr>
              <a:t>Records</a:t>
            </a:r>
            <a:r>
              <a:rPr sz="2500" spc="17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that</a:t>
            </a:r>
            <a:r>
              <a:rPr sz="2500" spc="13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are</a:t>
            </a:r>
            <a:r>
              <a:rPr sz="2500" spc="2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classified</a:t>
            </a:r>
            <a:r>
              <a:rPr sz="2500" spc="19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correctly</a:t>
            </a:r>
            <a:r>
              <a:rPr sz="2500" spc="19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will</a:t>
            </a:r>
            <a:r>
              <a:rPr sz="2500" spc="16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have</a:t>
            </a:r>
            <a:r>
              <a:rPr sz="2500" spc="130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their </a:t>
            </a:r>
            <a:r>
              <a:rPr sz="2500" dirty="0">
                <a:latin typeface="Cambria"/>
                <a:cs typeface="Cambria"/>
              </a:rPr>
              <a:t>weights</a:t>
            </a:r>
            <a:r>
              <a:rPr sz="2500" spc="9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decreased</a:t>
            </a:r>
            <a:endParaRPr sz="2500">
              <a:latin typeface="Cambria"/>
              <a:cs typeface="Cambri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053829" y="3579317"/>
          <a:ext cx="8221335" cy="9455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7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76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38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07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2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955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64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79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351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064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9753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7208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6225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905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247015">
                <a:tc>
                  <a:txBody>
                    <a:bodyPr/>
                    <a:lstStyle/>
                    <a:p>
                      <a:pPr marL="38735">
                        <a:lnSpc>
                          <a:spcPts val="1755"/>
                        </a:lnSpc>
                      </a:pPr>
                      <a:r>
                        <a:rPr sz="1500" dirty="0">
                          <a:latin typeface="Arial MT"/>
                          <a:cs typeface="Arial MT"/>
                        </a:rPr>
                        <a:t>Original</a:t>
                      </a:r>
                      <a:r>
                        <a:rPr sz="1500" spc="3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-20" dirty="0">
                          <a:latin typeface="Arial MT"/>
                          <a:cs typeface="Arial MT"/>
                        </a:rPr>
                        <a:t>Data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9050" algn="ctr">
                        <a:lnSpc>
                          <a:spcPts val="1755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1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9209" algn="ctr">
                        <a:lnSpc>
                          <a:spcPts val="1755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2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1755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3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ts val="1755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4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ts val="1755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5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1755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6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21590" algn="ctr">
                        <a:lnSpc>
                          <a:spcPts val="1755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7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ts val="1755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8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755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9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211454">
                        <a:lnSpc>
                          <a:spcPts val="1755"/>
                        </a:lnSpc>
                      </a:pPr>
                      <a:r>
                        <a:rPr sz="1500" spc="-25" dirty="0">
                          <a:latin typeface="Arial MT"/>
                          <a:cs typeface="Arial MT"/>
                        </a:rPr>
                        <a:t>10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marL="41275">
                        <a:lnSpc>
                          <a:spcPts val="1639"/>
                        </a:lnSpc>
                      </a:pPr>
                      <a:r>
                        <a:rPr sz="1500" spc="50" dirty="0">
                          <a:latin typeface="Arial MT"/>
                          <a:cs typeface="Arial MT"/>
                        </a:rPr>
                        <a:t>Boosting</a:t>
                      </a:r>
                      <a:r>
                        <a:rPr sz="1500" spc="1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(Round</a:t>
                      </a:r>
                      <a:r>
                        <a:rPr sz="1500" spc="1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-25" dirty="0">
                          <a:latin typeface="Arial MT"/>
                          <a:cs typeface="Arial MT"/>
                        </a:rPr>
                        <a:t>1)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26670" algn="ctr">
                        <a:lnSpc>
                          <a:spcPts val="1639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7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5400" algn="ctr">
                        <a:lnSpc>
                          <a:spcPts val="1639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3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ts val="1639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2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ts val="1639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8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ts val="1639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7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ts val="1639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9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24130" algn="ctr">
                        <a:lnSpc>
                          <a:spcPts val="1639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4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639"/>
                        </a:lnSpc>
                      </a:pPr>
                      <a:r>
                        <a:rPr sz="1500" spc="-25" dirty="0">
                          <a:latin typeface="Arial MT"/>
                          <a:cs typeface="Arial MT"/>
                        </a:rPr>
                        <a:t>10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ts val="1639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6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7620" algn="ctr">
                        <a:lnSpc>
                          <a:spcPts val="1639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3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279">
                <a:tc>
                  <a:txBody>
                    <a:bodyPr/>
                    <a:lstStyle/>
                    <a:p>
                      <a:pPr marL="41275">
                        <a:lnSpc>
                          <a:spcPts val="1540"/>
                        </a:lnSpc>
                      </a:pPr>
                      <a:r>
                        <a:rPr sz="1500" spc="50" dirty="0">
                          <a:latin typeface="Arial MT"/>
                          <a:cs typeface="Arial MT"/>
                        </a:rPr>
                        <a:t>Boosting</a:t>
                      </a:r>
                      <a:r>
                        <a:rPr sz="1500" spc="1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dirty="0">
                          <a:latin typeface="Arial MT"/>
                          <a:cs typeface="Arial MT"/>
                        </a:rPr>
                        <a:t>(Round</a:t>
                      </a:r>
                      <a:r>
                        <a:rPr sz="1500" spc="17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00" spc="-25" dirty="0">
                          <a:latin typeface="Arial MT"/>
                          <a:cs typeface="Arial MT"/>
                        </a:rPr>
                        <a:t>2)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22860" algn="ctr">
                        <a:lnSpc>
                          <a:spcPts val="1540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5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8575" algn="ctr">
                        <a:lnSpc>
                          <a:spcPts val="1540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4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1540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9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ts val="1540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4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1115" algn="ctr">
                        <a:lnSpc>
                          <a:spcPts val="1540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2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540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5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0" algn="ctr">
                        <a:lnSpc>
                          <a:spcPts val="1540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1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ts val="1540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7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ts val="1540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4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1430" algn="ctr">
                        <a:lnSpc>
                          <a:spcPts val="1540"/>
                        </a:lnSpc>
                      </a:pPr>
                      <a:r>
                        <a:rPr sz="1500" spc="-50" dirty="0">
                          <a:latin typeface="Arial MT"/>
                          <a:cs typeface="Arial MT"/>
                        </a:rPr>
                        <a:t>2</a:t>
                      </a:r>
                      <a:endParaRPr sz="1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445">
                <a:tc>
                  <a:txBody>
                    <a:bodyPr/>
                    <a:lstStyle/>
                    <a:p>
                      <a:pPr marL="40640">
                        <a:lnSpc>
                          <a:spcPts val="1810"/>
                        </a:lnSpc>
                      </a:pPr>
                      <a:r>
                        <a:rPr sz="1550" dirty="0">
                          <a:latin typeface="Arial MT"/>
                          <a:cs typeface="Arial MT"/>
                        </a:rPr>
                        <a:t>Boosting</a:t>
                      </a:r>
                      <a:r>
                        <a:rPr sz="1550" spc="15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50" dirty="0">
                          <a:latin typeface="Arial MT"/>
                          <a:cs typeface="Arial MT"/>
                        </a:rPr>
                        <a:t>(Round</a:t>
                      </a:r>
                      <a:r>
                        <a:rPr sz="1550" spc="2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550" spc="-35" dirty="0">
                          <a:latin typeface="Arial MT"/>
                          <a:cs typeface="Arial MT"/>
                        </a:rPr>
                        <a:t>3)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10"/>
                        </a:lnSpc>
                      </a:pPr>
                      <a:r>
                        <a:rPr sz="1550" spc="-50" dirty="0">
                          <a:latin typeface="Arial MT"/>
                          <a:cs typeface="Arial MT"/>
                        </a:rPr>
                        <a:t>{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1810"/>
                        </a:lnSpc>
                      </a:pPr>
                      <a:r>
                        <a:rPr sz="900" spc="-25" dirty="0">
                          <a:latin typeface="Arial MT"/>
                          <a:cs typeface="Arial MT"/>
                        </a:rPr>
                        <a:t>’</a:t>
                      </a:r>
                      <a:r>
                        <a:rPr sz="1550" spc="-25" dirty="0">
                          <a:latin typeface="Arial MT"/>
                          <a:cs typeface="Arial MT"/>
                        </a:rPr>
                        <a:t>4"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28575">
                      <a:solidFill>
                        <a:srgbClr val="0808D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10"/>
                        </a:lnSpc>
                      </a:pPr>
                      <a:r>
                        <a:rPr sz="1550" spc="-50" dirty="0">
                          <a:latin typeface="Arial MT"/>
                          <a:cs typeface="Arial MT"/>
                        </a:rPr>
                        <a:t>)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10"/>
                        </a:lnSpc>
                      </a:pPr>
                      <a:r>
                        <a:rPr sz="1550" spc="15" dirty="0">
                          <a:latin typeface="Arial MT"/>
                          <a:cs typeface="Arial MT"/>
                        </a:rPr>
                        <a:t>|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ts val="1385"/>
                        </a:lnSpc>
                      </a:pPr>
                      <a:r>
                        <a:rPr sz="900" spc="70" dirty="0">
                          <a:latin typeface="Arial MT"/>
                          <a:cs typeface="Arial MT"/>
                        </a:rPr>
                        <a:t>r</a:t>
                      </a:r>
                      <a:r>
                        <a:rPr sz="2325" spc="104" baseline="-14336" dirty="0">
                          <a:latin typeface="Arial MT"/>
                          <a:cs typeface="Arial MT"/>
                        </a:rPr>
                        <a:t>4</a:t>
                      </a:r>
                      <a:endParaRPr sz="2325" baseline="-14336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3810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810"/>
                        </a:lnSpc>
                      </a:pPr>
                      <a:r>
                        <a:rPr sz="1550" spc="-50" dirty="0">
                          <a:latin typeface="Arial MT"/>
                          <a:cs typeface="Arial MT"/>
                        </a:rPr>
                        <a:t>8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ts val="1810"/>
                        </a:lnSpc>
                      </a:pPr>
                      <a:r>
                        <a:rPr sz="1550" spc="-25" dirty="0">
                          <a:latin typeface="Arial MT"/>
                          <a:cs typeface="Arial MT"/>
                        </a:rPr>
                        <a:t>10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2255">
                        <a:lnSpc>
                          <a:spcPts val="1810"/>
                        </a:lnSpc>
                      </a:pPr>
                      <a:r>
                        <a:rPr sz="1550" spc="-50" dirty="0">
                          <a:latin typeface="Arial MT"/>
                          <a:cs typeface="Arial MT"/>
                        </a:rPr>
                        <a:t>4'}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810"/>
                        </a:lnSpc>
                      </a:pPr>
                      <a:r>
                        <a:rPr sz="1550" spc="-50" dirty="0">
                          <a:latin typeface="Arial MT"/>
                          <a:cs typeface="Arial MT"/>
                        </a:rPr>
                        <a:t>5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ts val="1810"/>
                        </a:lnSpc>
                      </a:pPr>
                      <a:r>
                        <a:rPr sz="1550" spc="-114" dirty="0">
                          <a:latin typeface="Arial MT"/>
                          <a:cs typeface="Arial MT"/>
                        </a:rPr>
                        <a:t>4"}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28575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ts val="1810"/>
                        </a:lnSpc>
                      </a:pPr>
                      <a:r>
                        <a:rPr sz="1550" spc="-50" dirty="0">
                          <a:latin typeface="Arial MT"/>
                          <a:cs typeface="Arial MT"/>
                        </a:rPr>
                        <a:t>6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1810"/>
                        </a:lnSpc>
                      </a:pPr>
                      <a:r>
                        <a:rPr sz="1550" spc="-50" dirty="0">
                          <a:latin typeface="Arial MT"/>
                          <a:cs typeface="Arial MT"/>
                        </a:rPr>
                        <a:t>3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810"/>
                        </a:lnSpc>
                      </a:pPr>
                      <a:r>
                        <a:rPr sz="1550" spc="-50" dirty="0">
                          <a:latin typeface="Arial MT"/>
                          <a:cs typeface="Arial MT"/>
                        </a:rPr>
                        <a:t>|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810"/>
                        </a:lnSpc>
                      </a:pPr>
                      <a:r>
                        <a:rPr sz="1550" spc="-70" dirty="0">
                          <a:latin typeface="Arial MT"/>
                          <a:cs typeface="Arial MT"/>
                        </a:rPr>
                        <a:t>4"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28575">
                      <a:solidFill>
                        <a:srgbClr val="1F23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>
                        <a:lnSpc>
                          <a:spcPts val="1810"/>
                        </a:lnSpc>
                      </a:pPr>
                      <a:r>
                        <a:rPr sz="1550" spc="-50" dirty="0">
                          <a:latin typeface="Arial MT"/>
                          <a:cs typeface="Arial MT"/>
                        </a:rPr>
                        <a:t>)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F2338"/>
                      </a:solidFill>
                      <a:prstDash val="solid"/>
                    </a:lnL>
                    <a:lnR w="19050">
                      <a:solidFill>
                        <a:srgbClr val="1F2338"/>
                      </a:solidFill>
                      <a:prstDash val="solid"/>
                    </a:lnR>
                    <a:lnT w="19050">
                      <a:solidFill>
                        <a:srgbClr val="1F2338"/>
                      </a:solidFill>
                      <a:prstDash val="solid"/>
                    </a:lnT>
                    <a:lnB w="19050">
                      <a:solidFill>
                        <a:srgbClr val="1F23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5031343" y="4706443"/>
            <a:ext cx="4761230" cy="1122045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156210" indent="-143510">
              <a:spcBef>
                <a:spcPts val="1110"/>
              </a:spcBef>
              <a:buChar char="•"/>
              <a:tabLst>
                <a:tab pos="156210" algn="l"/>
              </a:tabLst>
            </a:pPr>
            <a:r>
              <a:rPr sz="1850" spc="-30" dirty="0">
                <a:latin typeface="Arial MT"/>
                <a:cs typeface="Arial MT"/>
              </a:rPr>
              <a:t>Example</a:t>
            </a:r>
            <a:r>
              <a:rPr sz="1850" spc="25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4</a:t>
            </a:r>
            <a:r>
              <a:rPr sz="1850" spc="-114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is</a:t>
            </a:r>
            <a:r>
              <a:rPr sz="1850" spc="-90" dirty="0">
                <a:latin typeface="Arial MT"/>
                <a:cs typeface="Arial MT"/>
              </a:rPr>
              <a:t> </a:t>
            </a:r>
            <a:r>
              <a:rPr sz="1850" spc="-10" dirty="0">
                <a:latin typeface="Arial MT"/>
                <a:cs typeface="Arial MT"/>
              </a:rPr>
              <a:t>hard</a:t>
            </a:r>
            <a:r>
              <a:rPr sz="1850" spc="-85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to</a:t>
            </a:r>
            <a:r>
              <a:rPr sz="1850" spc="-70" dirty="0">
                <a:latin typeface="Arial MT"/>
                <a:cs typeface="Arial MT"/>
              </a:rPr>
              <a:t> </a:t>
            </a:r>
            <a:r>
              <a:rPr sz="1850" spc="-10" dirty="0">
                <a:latin typeface="Arial MT"/>
                <a:cs typeface="Arial MT"/>
              </a:rPr>
              <a:t>classify</a:t>
            </a:r>
            <a:endParaRPr sz="1850">
              <a:latin typeface="Arial MT"/>
              <a:cs typeface="Arial MT"/>
            </a:endParaRPr>
          </a:p>
          <a:p>
            <a:pPr marL="13335" marR="5080" indent="-1270">
              <a:lnSpc>
                <a:spcPts val="2170"/>
              </a:lnSpc>
              <a:spcBef>
                <a:spcPts val="1130"/>
              </a:spcBef>
              <a:buChar char="•"/>
              <a:tabLst>
                <a:tab pos="13335" algn="l"/>
                <a:tab pos="155575" algn="l"/>
              </a:tabLst>
            </a:pPr>
            <a:r>
              <a:rPr sz="1850" dirty="0">
                <a:latin typeface="Arial MT"/>
                <a:cs typeface="Arial MT"/>
              </a:rPr>
              <a:t>	Its</a:t>
            </a:r>
            <a:r>
              <a:rPr sz="1850" spc="-40" dirty="0">
                <a:latin typeface="Arial MT"/>
                <a:cs typeface="Arial MT"/>
              </a:rPr>
              <a:t> </a:t>
            </a:r>
            <a:r>
              <a:rPr sz="1850" spc="-35" dirty="0">
                <a:latin typeface="Arial MT"/>
                <a:cs typeface="Arial MT"/>
              </a:rPr>
              <a:t>weight</a:t>
            </a:r>
            <a:r>
              <a:rPr sz="1850" spc="25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is</a:t>
            </a:r>
            <a:r>
              <a:rPr sz="1850" spc="-100" dirty="0">
                <a:latin typeface="Arial MT"/>
                <a:cs typeface="Arial MT"/>
              </a:rPr>
              <a:t> </a:t>
            </a:r>
            <a:r>
              <a:rPr sz="1850" spc="-30" dirty="0">
                <a:latin typeface="Arial MT"/>
                <a:cs typeface="Arial MT"/>
              </a:rPr>
              <a:t>increased,</a:t>
            </a:r>
            <a:r>
              <a:rPr sz="1850" spc="25" dirty="0">
                <a:latin typeface="Arial MT"/>
                <a:cs typeface="Arial MT"/>
              </a:rPr>
              <a:t> </a:t>
            </a:r>
            <a:r>
              <a:rPr sz="1850" spc="-30" dirty="0">
                <a:latin typeface="Arial MT"/>
                <a:cs typeface="Arial MT"/>
              </a:rPr>
              <a:t>therefore</a:t>
            </a:r>
            <a:r>
              <a:rPr sz="1850" spc="10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it</a:t>
            </a:r>
            <a:r>
              <a:rPr sz="1850" spc="-80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is</a:t>
            </a:r>
            <a:r>
              <a:rPr sz="1850" spc="-95" dirty="0">
                <a:latin typeface="Arial MT"/>
                <a:cs typeface="Arial MT"/>
              </a:rPr>
              <a:t> </a:t>
            </a:r>
            <a:r>
              <a:rPr sz="1850" spc="-20" dirty="0">
                <a:latin typeface="Arial MT"/>
                <a:cs typeface="Arial MT"/>
              </a:rPr>
              <a:t>more </a:t>
            </a:r>
            <a:r>
              <a:rPr sz="1850" spc="-10" dirty="0">
                <a:latin typeface="Arial MT"/>
                <a:cs typeface="Arial MT"/>
              </a:rPr>
              <a:t>likely</a:t>
            </a:r>
            <a:r>
              <a:rPr sz="1850" spc="-40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to</a:t>
            </a:r>
            <a:r>
              <a:rPr sz="1850" spc="-130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be</a:t>
            </a:r>
            <a:r>
              <a:rPr sz="1850" spc="-95" dirty="0">
                <a:latin typeface="Arial MT"/>
                <a:cs typeface="Arial MT"/>
              </a:rPr>
              <a:t> </a:t>
            </a:r>
            <a:r>
              <a:rPr sz="1850" spc="-25" dirty="0">
                <a:latin typeface="Arial MT"/>
                <a:cs typeface="Arial MT"/>
              </a:rPr>
              <a:t>chosen</a:t>
            </a:r>
            <a:r>
              <a:rPr sz="1850" spc="-15" dirty="0">
                <a:latin typeface="Arial MT"/>
                <a:cs typeface="Arial MT"/>
              </a:rPr>
              <a:t> </a:t>
            </a:r>
            <a:r>
              <a:rPr sz="1850" spc="-25" dirty="0">
                <a:latin typeface="Arial MT"/>
                <a:cs typeface="Arial MT"/>
              </a:rPr>
              <a:t>again</a:t>
            </a:r>
            <a:r>
              <a:rPr sz="1850" spc="-50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in</a:t>
            </a:r>
            <a:r>
              <a:rPr sz="1850" spc="-114" dirty="0">
                <a:latin typeface="Arial MT"/>
                <a:cs typeface="Arial MT"/>
              </a:rPr>
              <a:t> </a:t>
            </a:r>
            <a:r>
              <a:rPr sz="1850" spc="-40" dirty="0">
                <a:latin typeface="Arial MT"/>
                <a:cs typeface="Arial MT"/>
              </a:rPr>
              <a:t>subsequent</a:t>
            </a:r>
            <a:r>
              <a:rPr sz="1850" spc="80" dirty="0">
                <a:latin typeface="Arial MT"/>
                <a:cs typeface="Arial MT"/>
              </a:rPr>
              <a:t> </a:t>
            </a:r>
            <a:r>
              <a:rPr sz="1850" spc="-10" dirty="0">
                <a:latin typeface="Arial MT"/>
                <a:cs typeface="Arial MT"/>
              </a:rPr>
              <a:t>rounds</a:t>
            </a:r>
            <a:endParaRPr sz="1850">
              <a:latin typeface="Arial MT"/>
              <a:cs typeface="Arial M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19CEB6-DCB6-436F-9EC4-E5B6E5E17F0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068680716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62601C-C3AC-474A-8289-D15B9CFE3EB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334101712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dirty="0">
                <a:latin typeface="Calibri"/>
                <a:cs typeface="Calibri"/>
              </a:rPr>
              <a:t>Netfİix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dirty="0">
                <a:solidFill>
                  <a:srgbClr val="035D7B"/>
                </a:solidFill>
                <a:latin typeface="Calibri"/>
                <a:cs typeface="Calibri"/>
              </a:rPr>
              <a:t>Prize</a:t>
            </a:r>
            <a:r>
              <a:rPr spc="-110" dirty="0">
                <a:solidFill>
                  <a:srgbClr val="035D7B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16075"/>
                </a:solidFill>
                <a:latin typeface="Calibri"/>
                <a:cs typeface="Calibri"/>
              </a:rPr>
              <a:t>Video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20769" y="1957982"/>
            <a:ext cx="7292340" cy="4127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5400">
              <a:spcBef>
                <a:spcPts val="140"/>
              </a:spcBef>
            </a:pPr>
            <a:r>
              <a:rPr sz="2500" spc="-10" dirty="0">
                <a:latin typeface="Cambria"/>
                <a:cs typeface="Cambria"/>
              </a:rPr>
              <a:t>https:</a:t>
            </a:r>
            <a:r>
              <a:rPr sz="2500" spc="-10" dirty="0">
                <a:latin typeface="Cambria"/>
                <a:cs typeface="Cambria"/>
                <a:hlinkClick r:id="rId2"/>
              </a:rPr>
              <a:t>//www.youtube.com/watch?v</a:t>
            </a:r>
            <a:r>
              <a:rPr sz="2500" spc="-10" dirty="0">
                <a:latin typeface="Cambria"/>
                <a:cs typeface="Cambria"/>
              </a:rPr>
              <a:t>=ImpV</a:t>
            </a:r>
            <a:r>
              <a:rPr sz="3750" spc="-15" baseline="-11111" dirty="0">
                <a:latin typeface="Cambria"/>
                <a:cs typeface="Cambria"/>
              </a:rPr>
              <a:t>7</a:t>
            </a:r>
            <a:r>
              <a:rPr sz="2500" spc="-10" dirty="0">
                <a:latin typeface="Cambria"/>
                <a:cs typeface="Cambria"/>
              </a:rPr>
              <a:t>ouLxyw</a:t>
            </a:r>
            <a:endParaRPr sz="2500">
              <a:latin typeface="Cambria"/>
              <a:cs typeface="Cambri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C2591-476D-4302-895D-9445CFA28C6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019267559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4779" y="1278732"/>
            <a:ext cx="303609" cy="40362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49917" y="503633"/>
            <a:ext cx="346471" cy="9644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541860" y="1"/>
            <a:ext cx="4947285" cy="6849109"/>
            <a:chOff x="17859" y="0"/>
            <a:chExt cx="4947285" cy="6849109"/>
          </a:xfrm>
        </p:grpSpPr>
        <p:sp>
          <p:nvSpPr>
            <p:cNvPr id="5" name="object 5"/>
            <p:cNvSpPr/>
            <p:nvPr/>
          </p:nvSpPr>
          <p:spPr>
            <a:xfrm>
              <a:off x="17859" y="0"/>
              <a:ext cx="3175" cy="6849109"/>
            </a:xfrm>
            <a:custGeom>
              <a:avLst/>
              <a:gdLst/>
              <a:ahLst/>
              <a:cxnLst/>
              <a:rect l="l" t="t" r="r" b="b"/>
              <a:pathLst>
                <a:path w="3175" h="6849109">
                  <a:moveTo>
                    <a:pt x="2976" y="6849073"/>
                  </a:moveTo>
                  <a:lnTo>
                    <a:pt x="0" y="6849073"/>
                  </a:lnTo>
                  <a:lnTo>
                    <a:pt x="0" y="0"/>
                  </a:lnTo>
                  <a:lnTo>
                    <a:pt x="2976" y="0"/>
                  </a:lnTo>
                  <a:lnTo>
                    <a:pt x="2976" y="6849073"/>
                  </a:lnTo>
                  <a:close/>
                </a:path>
              </a:pathLst>
            </a:custGeom>
            <a:solidFill>
              <a:srgbClr val="4864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859" y="236636"/>
              <a:ext cx="4947285" cy="0"/>
            </a:xfrm>
            <a:custGeom>
              <a:avLst/>
              <a:gdLst/>
              <a:ahLst/>
              <a:cxnLst/>
              <a:rect l="l" t="t" r="r" b="b"/>
              <a:pathLst>
                <a:path w="4947285">
                  <a:moveTo>
                    <a:pt x="0" y="0"/>
                  </a:moveTo>
                  <a:lnTo>
                    <a:pt x="4947049" y="0"/>
                  </a:lnTo>
                </a:path>
              </a:pathLst>
            </a:custGeom>
            <a:ln w="89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253552" y="813742"/>
            <a:ext cx="116839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950" spc="-1085" dirty="0">
                <a:solidFill>
                  <a:srgbClr val="035E77"/>
                </a:solidFill>
                <a:latin typeface="Cambria"/>
                <a:cs typeface="Cambria"/>
              </a:rPr>
              <a:t>•</a:t>
            </a:r>
            <a:endParaRPr sz="3950">
              <a:latin typeface="Cambria"/>
              <a:cs typeface="Cambri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263992" y="1163786"/>
            <a:ext cx="40322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950" spc="-315" dirty="0">
                <a:solidFill>
                  <a:srgbClr val="055E7E"/>
                </a:solidFill>
                <a:latin typeface="Cambria"/>
                <a:cs typeface="Cambria"/>
              </a:rPr>
              <a:t>IX</a:t>
            </a:r>
            <a:endParaRPr sz="395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25126" y="1957983"/>
            <a:ext cx="7332980" cy="303466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5875" marR="5080" indent="-3810">
              <a:lnSpc>
                <a:spcPct val="104099"/>
              </a:lnSpc>
              <a:spcBef>
                <a:spcPts val="15"/>
              </a:spcBef>
            </a:pPr>
            <a:r>
              <a:rPr sz="2500" spc="85" dirty="0">
                <a:latin typeface="Cambria"/>
                <a:cs typeface="Cambria"/>
              </a:rPr>
              <a:t>Netflix</a:t>
            </a:r>
            <a:r>
              <a:rPr sz="2500" spc="27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is</a:t>
            </a:r>
            <a:r>
              <a:rPr sz="2500" spc="6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a</a:t>
            </a:r>
            <a:r>
              <a:rPr sz="2500" spc="114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subscription-based</a:t>
            </a:r>
            <a:r>
              <a:rPr sz="2500" spc="28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movie</a:t>
            </a:r>
            <a:r>
              <a:rPr sz="2500" spc="204" dirty="0">
                <a:latin typeface="Cambria"/>
                <a:cs typeface="Cambria"/>
              </a:rPr>
              <a:t> </a:t>
            </a:r>
            <a:r>
              <a:rPr sz="2500" spc="50" dirty="0">
                <a:latin typeface="Cambria"/>
                <a:cs typeface="Cambria"/>
              </a:rPr>
              <a:t>and</a:t>
            </a:r>
            <a:r>
              <a:rPr sz="2500" spc="29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television </a:t>
            </a:r>
            <a:r>
              <a:rPr sz="2500" dirty="0">
                <a:latin typeface="Cambria"/>
                <a:cs typeface="Cambria"/>
              </a:rPr>
              <a:t>show</a:t>
            </a:r>
            <a:r>
              <a:rPr sz="2500" spc="10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rental</a:t>
            </a:r>
            <a:r>
              <a:rPr sz="2500" spc="18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service</a:t>
            </a:r>
            <a:r>
              <a:rPr sz="2500" spc="229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that</a:t>
            </a:r>
            <a:r>
              <a:rPr sz="2500" spc="14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offers</a:t>
            </a:r>
            <a:r>
              <a:rPr sz="2500" spc="18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media</a:t>
            </a:r>
            <a:r>
              <a:rPr sz="2500" spc="26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to</a:t>
            </a:r>
            <a:r>
              <a:rPr sz="2500" spc="-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subscribers:</a:t>
            </a:r>
            <a:endParaRPr sz="2500">
              <a:latin typeface="Cambria"/>
              <a:cs typeface="Cambria"/>
            </a:endParaRPr>
          </a:p>
          <a:p>
            <a:pPr marL="386715" indent="-242570">
              <a:spcBef>
                <a:spcPts val="535"/>
              </a:spcBef>
              <a:buClr>
                <a:srgbClr val="0C6EC3"/>
              </a:buClr>
              <a:buChar char="•"/>
              <a:tabLst>
                <a:tab pos="386715" algn="l"/>
              </a:tabLst>
            </a:pPr>
            <a:r>
              <a:rPr sz="2450" spc="-40" dirty="0">
                <a:latin typeface="Cambria"/>
                <a:cs typeface="Cambria"/>
              </a:rPr>
              <a:t>Physically</a:t>
            </a:r>
            <a:r>
              <a:rPr sz="2450" spc="50" dirty="0">
                <a:latin typeface="Cambria"/>
                <a:cs typeface="Cambria"/>
              </a:rPr>
              <a:t> </a:t>
            </a:r>
            <a:r>
              <a:rPr sz="2450" spc="-45" dirty="0">
                <a:latin typeface="Cambria"/>
                <a:cs typeface="Cambria"/>
              </a:rPr>
              <a:t>by</a:t>
            </a:r>
            <a:r>
              <a:rPr sz="2450" spc="-90" dirty="0">
                <a:latin typeface="Cambria"/>
                <a:cs typeface="Cambria"/>
              </a:rPr>
              <a:t> </a:t>
            </a:r>
            <a:r>
              <a:rPr sz="2450" spc="-20" dirty="0">
                <a:latin typeface="Cambria"/>
                <a:cs typeface="Cambria"/>
              </a:rPr>
              <a:t>mail</a:t>
            </a:r>
            <a:endParaRPr sz="2450">
              <a:latin typeface="Cambria"/>
              <a:cs typeface="Cambria"/>
            </a:endParaRPr>
          </a:p>
          <a:p>
            <a:pPr marL="383540" indent="-239395">
              <a:spcBef>
                <a:spcPts val="520"/>
              </a:spcBef>
              <a:buClr>
                <a:srgbClr val="0F6BC1"/>
              </a:buClr>
              <a:buChar char="•"/>
              <a:tabLst>
                <a:tab pos="383540" algn="l"/>
              </a:tabLst>
            </a:pPr>
            <a:r>
              <a:rPr sz="2450" dirty="0">
                <a:latin typeface="Cambria"/>
                <a:cs typeface="Cambria"/>
              </a:rPr>
              <a:t>Over the</a:t>
            </a:r>
            <a:r>
              <a:rPr sz="2450" spc="-30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internet</a:t>
            </a:r>
            <a:endParaRPr sz="2450">
              <a:latin typeface="Cambria"/>
              <a:cs typeface="Cambria"/>
            </a:endParaRPr>
          </a:p>
          <a:p>
            <a:pPr marL="15875" marR="115570" indent="2540">
              <a:lnSpc>
                <a:spcPct val="102000"/>
              </a:lnSpc>
              <a:spcBef>
                <a:spcPts val="615"/>
              </a:spcBef>
            </a:pPr>
            <a:r>
              <a:rPr sz="2550" spc="75" dirty="0">
                <a:latin typeface="Cambria"/>
                <a:cs typeface="Cambria"/>
              </a:rPr>
              <a:t>Has</a:t>
            </a:r>
            <a:r>
              <a:rPr sz="2550" spc="-55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a</a:t>
            </a:r>
            <a:r>
              <a:rPr sz="2550" spc="-65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catalog</a:t>
            </a:r>
            <a:r>
              <a:rPr sz="2550" spc="135" dirty="0">
                <a:latin typeface="Cambria"/>
                <a:cs typeface="Cambria"/>
              </a:rPr>
              <a:t> </a:t>
            </a:r>
            <a:r>
              <a:rPr sz="2550" spc="90" dirty="0">
                <a:latin typeface="Cambria"/>
                <a:cs typeface="Cambria"/>
              </a:rPr>
              <a:t>of</a:t>
            </a:r>
            <a:r>
              <a:rPr sz="2550" spc="-45" dirty="0">
                <a:latin typeface="Cambria"/>
                <a:cs typeface="Cambria"/>
              </a:rPr>
              <a:t> </a:t>
            </a:r>
            <a:r>
              <a:rPr sz="2550" spc="-10" dirty="0">
                <a:latin typeface="Cambria"/>
                <a:cs typeface="Cambria"/>
              </a:rPr>
              <a:t>over</a:t>
            </a:r>
            <a:r>
              <a:rPr sz="2550" spc="60" dirty="0">
                <a:latin typeface="Cambria"/>
                <a:cs typeface="Cambria"/>
              </a:rPr>
              <a:t> </a:t>
            </a:r>
            <a:r>
              <a:rPr sz="2550" spc="50" dirty="0">
                <a:latin typeface="Cambria"/>
                <a:cs typeface="Cambria"/>
              </a:rPr>
              <a:t>ioo,ooo</a:t>
            </a:r>
            <a:r>
              <a:rPr sz="2550" spc="155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movies</a:t>
            </a:r>
            <a:r>
              <a:rPr sz="2550" spc="25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and</a:t>
            </a:r>
            <a:r>
              <a:rPr sz="2550" spc="150" dirty="0">
                <a:latin typeface="Cambria"/>
                <a:cs typeface="Cambria"/>
              </a:rPr>
              <a:t> </a:t>
            </a:r>
            <a:r>
              <a:rPr sz="2550" spc="-10" dirty="0">
                <a:latin typeface="Cambria"/>
                <a:cs typeface="Cambria"/>
              </a:rPr>
              <a:t>television shows</a:t>
            </a:r>
            <a:endParaRPr sz="2550">
              <a:latin typeface="Cambria"/>
              <a:cs typeface="Cambria"/>
            </a:endParaRPr>
          </a:p>
          <a:p>
            <a:pPr marL="16510">
              <a:spcBef>
                <a:spcPts val="730"/>
              </a:spcBef>
            </a:pPr>
            <a:r>
              <a:rPr sz="2500" dirty="0">
                <a:latin typeface="Cambria"/>
                <a:cs typeface="Cambria"/>
              </a:rPr>
              <a:t>Subscriber</a:t>
            </a:r>
            <a:r>
              <a:rPr sz="2500" spc="26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base</a:t>
            </a:r>
            <a:r>
              <a:rPr sz="2500" spc="10" dirty="0">
                <a:latin typeface="Cambria"/>
                <a:cs typeface="Cambria"/>
              </a:rPr>
              <a:t> </a:t>
            </a:r>
            <a:r>
              <a:rPr sz="2500" spc="100" dirty="0">
                <a:latin typeface="Cambria"/>
                <a:cs typeface="Cambria"/>
              </a:rPr>
              <a:t>of</a:t>
            </a:r>
            <a:r>
              <a:rPr sz="2500" spc="-5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over</a:t>
            </a:r>
            <a:r>
              <a:rPr sz="2500" spc="1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io</a:t>
            </a:r>
            <a:r>
              <a:rPr sz="2500" spc="345" dirty="0">
                <a:latin typeface="Cambria"/>
                <a:cs typeface="Cambria"/>
              </a:rPr>
              <a:t> </a:t>
            </a:r>
            <a:r>
              <a:rPr sz="2500" spc="45" dirty="0">
                <a:latin typeface="Cambria"/>
                <a:cs typeface="Cambria"/>
              </a:rPr>
              <a:t>million</a:t>
            </a:r>
            <a:endParaRPr sz="2500">
              <a:latin typeface="Cambria"/>
              <a:cs typeface="Cambria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0EE3BF1-2772-4D04-9C6F-3DC8C57698C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18416729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2"/>
            <a:ext cx="10111740" cy="813123"/>
          </a:xfrm>
          <a:prstGeom prst="rect">
            <a:avLst/>
          </a:prstGeom>
        </p:spPr>
        <p:txBody>
          <a:bodyPr vert="horz" wrap="square" lIns="0" tIns="66119" rIns="0" bIns="0" rtlCol="0">
            <a:spAutoFit/>
          </a:bodyPr>
          <a:lstStyle/>
          <a:p>
            <a:pPr marL="16510">
              <a:spcBef>
                <a:spcPts val="130"/>
              </a:spcBef>
            </a:pPr>
            <a:r>
              <a:rPr sz="4850" spc="-10" dirty="0">
                <a:solidFill>
                  <a:srgbClr val="015B7B"/>
                </a:solidFill>
                <a:latin typeface="Calibri"/>
                <a:cs typeface="Calibri"/>
              </a:rPr>
              <a:t>Recommendations</a:t>
            </a:r>
            <a:endParaRPr sz="485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2537786" y="2005906"/>
            <a:ext cx="9993207" cy="2658474"/>
          </a:xfrm>
          <a:prstGeom prst="rect">
            <a:avLst/>
          </a:prstGeom>
        </p:spPr>
        <p:txBody>
          <a:bodyPr vert="horz" wrap="square" lIns="0" tIns="97335" rIns="0" bIns="0" rtlCol="0">
            <a:spAutoFit/>
          </a:bodyPr>
          <a:lstStyle/>
          <a:p>
            <a:pPr marL="36195" marR="838835" indent="-13335">
              <a:lnSpc>
                <a:spcPct val="102000"/>
              </a:lnSpc>
              <a:spcBef>
                <a:spcPts val="75"/>
              </a:spcBef>
            </a:pPr>
            <a:r>
              <a:rPr sz="2550" spc="65" dirty="0"/>
              <a:t>Netflix</a:t>
            </a:r>
            <a:r>
              <a:rPr sz="2550" spc="-10" dirty="0"/>
              <a:t> </a:t>
            </a:r>
            <a:r>
              <a:rPr sz="2550" dirty="0"/>
              <a:t>offers</a:t>
            </a:r>
            <a:r>
              <a:rPr sz="2550" spc="-20" dirty="0"/>
              <a:t> </a:t>
            </a:r>
            <a:r>
              <a:rPr sz="2550" dirty="0"/>
              <a:t>users</a:t>
            </a:r>
            <a:r>
              <a:rPr sz="2550" spc="40" dirty="0"/>
              <a:t> </a:t>
            </a:r>
            <a:r>
              <a:rPr sz="2550" dirty="0"/>
              <a:t>the</a:t>
            </a:r>
            <a:r>
              <a:rPr sz="2550" spc="-95" dirty="0"/>
              <a:t> </a:t>
            </a:r>
            <a:r>
              <a:rPr sz="2550" dirty="0"/>
              <a:t>ability</a:t>
            </a:r>
            <a:r>
              <a:rPr sz="2550" spc="75" dirty="0"/>
              <a:t> </a:t>
            </a:r>
            <a:r>
              <a:rPr sz="2550" spc="50" dirty="0"/>
              <a:t>to</a:t>
            </a:r>
            <a:r>
              <a:rPr sz="2550" spc="-85" dirty="0"/>
              <a:t> </a:t>
            </a:r>
            <a:r>
              <a:rPr sz="2550" dirty="0"/>
              <a:t>rate</a:t>
            </a:r>
            <a:r>
              <a:rPr sz="2550" spc="45" dirty="0"/>
              <a:t> </a:t>
            </a:r>
            <a:r>
              <a:rPr sz="2550" dirty="0"/>
              <a:t>movies</a:t>
            </a:r>
            <a:r>
              <a:rPr sz="2550" spc="-10" dirty="0"/>
              <a:t> </a:t>
            </a:r>
            <a:r>
              <a:rPr sz="2550" spc="-25" dirty="0"/>
              <a:t>and </a:t>
            </a:r>
            <a:r>
              <a:rPr sz="2550" dirty="0"/>
              <a:t>television</a:t>
            </a:r>
            <a:r>
              <a:rPr sz="2550" spc="30" dirty="0"/>
              <a:t> </a:t>
            </a:r>
            <a:r>
              <a:rPr sz="2550" dirty="0"/>
              <a:t>shows</a:t>
            </a:r>
            <a:r>
              <a:rPr sz="2550" spc="30" dirty="0"/>
              <a:t> </a:t>
            </a:r>
            <a:r>
              <a:rPr sz="2550" dirty="0"/>
              <a:t>that</a:t>
            </a:r>
            <a:r>
              <a:rPr sz="2550" spc="95" dirty="0"/>
              <a:t> </a:t>
            </a:r>
            <a:r>
              <a:rPr sz="2550" dirty="0"/>
              <a:t>they</a:t>
            </a:r>
            <a:r>
              <a:rPr sz="2550" spc="20" dirty="0"/>
              <a:t> </a:t>
            </a:r>
            <a:r>
              <a:rPr sz="2550" dirty="0"/>
              <a:t>have</a:t>
            </a:r>
            <a:r>
              <a:rPr sz="2550" spc="-40" dirty="0"/>
              <a:t> </a:t>
            </a:r>
            <a:r>
              <a:rPr sz="2550" spc="-20" dirty="0"/>
              <a:t>seen</a:t>
            </a:r>
            <a:endParaRPr sz="2550"/>
          </a:p>
          <a:p>
            <a:pPr marL="28575" marR="5080" indent="635">
              <a:lnSpc>
                <a:spcPct val="102000"/>
              </a:lnSpc>
              <a:spcBef>
                <a:spcPts val="620"/>
              </a:spcBef>
            </a:pPr>
            <a:r>
              <a:rPr sz="2550" dirty="0"/>
              <a:t>Depending</a:t>
            </a:r>
            <a:r>
              <a:rPr sz="2550" spc="310" dirty="0"/>
              <a:t> </a:t>
            </a:r>
            <a:r>
              <a:rPr sz="2550" spc="65" dirty="0"/>
              <a:t>on</a:t>
            </a:r>
            <a:r>
              <a:rPr sz="2550" spc="110" dirty="0"/>
              <a:t> </a:t>
            </a:r>
            <a:r>
              <a:rPr sz="2550" dirty="0"/>
              <a:t>those</a:t>
            </a:r>
            <a:r>
              <a:rPr sz="2550" spc="90" dirty="0"/>
              <a:t> </a:t>
            </a:r>
            <a:r>
              <a:rPr sz="2550" dirty="0"/>
              <a:t>ratings,</a:t>
            </a:r>
            <a:r>
              <a:rPr sz="2550" spc="320" dirty="0"/>
              <a:t> </a:t>
            </a:r>
            <a:r>
              <a:rPr sz="2550" spc="55" dirty="0"/>
              <a:t>Netflix</a:t>
            </a:r>
            <a:r>
              <a:rPr sz="2550" spc="135" dirty="0"/>
              <a:t> </a:t>
            </a:r>
            <a:r>
              <a:rPr sz="2550" spc="-10" dirty="0"/>
              <a:t>provides </a:t>
            </a:r>
            <a:r>
              <a:rPr sz="2550" spc="10" dirty="0"/>
              <a:t>recommendations</a:t>
            </a:r>
            <a:r>
              <a:rPr sz="2550" spc="-120" dirty="0"/>
              <a:t> </a:t>
            </a:r>
            <a:r>
              <a:rPr sz="2550" spc="70" dirty="0"/>
              <a:t>of</a:t>
            </a:r>
            <a:r>
              <a:rPr sz="2550" spc="90" dirty="0"/>
              <a:t> </a:t>
            </a:r>
            <a:r>
              <a:rPr sz="2550" spc="10" dirty="0"/>
              <a:t>movies</a:t>
            </a:r>
            <a:r>
              <a:rPr sz="2550" spc="30" dirty="0"/>
              <a:t> </a:t>
            </a:r>
            <a:r>
              <a:rPr sz="2550" spc="10" dirty="0"/>
              <a:t>and</a:t>
            </a:r>
            <a:r>
              <a:rPr sz="2550" spc="114" dirty="0"/>
              <a:t> </a:t>
            </a:r>
            <a:r>
              <a:rPr sz="2550" spc="10" dirty="0"/>
              <a:t>television</a:t>
            </a:r>
            <a:r>
              <a:rPr sz="2550" spc="135" dirty="0"/>
              <a:t> </a:t>
            </a:r>
            <a:r>
              <a:rPr sz="2550" dirty="0"/>
              <a:t>shows</a:t>
            </a:r>
            <a:r>
              <a:rPr sz="2550" spc="75" dirty="0"/>
              <a:t> </a:t>
            </a:r>
            <a:r>
              <a:rPr sz="2550" spc="-20" dirty="0"/>
              <a:t>that </a:t>
            </a:r>
            <a:r>
              <a:rPr sz="2550" dirty="0"/>
              <a:t>the</a:t>
            </a:r>
            <a:r>
              <a:rPr sz="2550" spc="-55" dirty="0"/>
              <a:t> </a:t>
            </a:r>
            <a:r>
              <a:rPr sz="2550" dirty="0"/>
              <a:t>subscriber</a:t>
            </a:r>
            <a:r>
              <a:rPr sz="2550" spc="15" dirty="0"/>
              <a:t> </a:t>
            </a:r>
            <a:r>
              <a:rPr sz="2550" dirty="0"/>
              <a:t>would</a:t>
            </a:r>
            <a:r>
              <a:rPr sz="2550" spc="155" dirty="0"/>
              <a:t> </a:t>
            </a:r>
            <a:r>
              <a:rPr sz="2550" dirty="0"/>
              <a:t>lilie</a:t>
            </a:r>
            <a:r>
              <a:rPr sz="2550" spc="60" dirty="0"/>
              <a:t> </a:t>
            </a:r>
            <a:r>
              <a:rPr sz="2550" dirty="0"/>
              <a:t>to</a:t>
            </a:r>
            <a:r>
              <a:rPr sz="2550" spc="-130" dirty="0"/>
              <a:t> </a:t>
            </a:r>
            <a:r>
              <a:rPr sz="2550" spc="-10" dirty="0"/>
              <a:t>watch</a:t>
            </a:r>
            <a:endParaRPr sz="2550"/>
          </a:p>
          <a:p>
            <a:pPr marL="24130">
              <a:spcBef>
                <a:spcPts val="680"/>
              </a:spcBef>
            </a:pPr>
            <a:r>
              <a:rPr sz="2550" spc="10" dirty="0"/>
              <a:t>These</a:t>
            </a:r>
            <a:r>
              <a:rPr sz="2550" spc="95" dirty="0"/>
              <a:t> </a:t>
            </a:r>
            <a:r>
              <a:rPr sz="2550" spc="10" dirty="0"/>
              <a:t>recommendations</a:t>
            </a:r>
            <a:r>
              <a:rPr sz="2550" spc="-114" dirty="0"/>
              <a:t> </a:t>
            </a:r>
            <a:r>
              <a:rPr sz="2550" spc="10" dirty="0"/>
              <a:t>are</a:t>
            </a:r>
            <a:r>
              <a:rPr sz="2550" spc="100" dirty="0"/>
              <a:t> </a:t>
            </a:r>
            <a:r>
              <a:rPr sz="2550" spc="10" dirty="0"/>
              <a:t>based</a:t>
            </a:r>
            <a:r>
              <a:rPr sz="2550" spc="120" dirty="0"/>
              <a:t> </a:t>
            </a:r>
            <a:r>
              <a:rPr sz="2550" spc="80" dirty="0"/>
              <a:t>on</a:t>
            </a:r>
            <a:r>
              <a:rPr sz="2550" spc="-50" dirty="0"/>
              <a:t> </a:t>
            </a:r>
            <a:r>
              <a:rPr sz="2550" spc="50" dirty="0"/>
              <a:t>an</a:t>
            </a:r>
            <a:r>
              <a:rPr sz="2550" spc="-20" dirty="0"/>
              <a:t> </a:t>
            </a:r>
            <a:r>
              <a:rPr sz="2550" spc="-10" dirty="0"/>
              <a:t>algorithm</a:t>
            </a:r>
            <a:endParaRPr sz="2550"/>
          </a:p>
          <a:p>
            <a:pPr marL="24765">
              <a:spcBef>
                <a:spcPts val="10"/>
              </a:spcBef>
            </a:pPr>
            <a:r>
              <a:rPr sz="2600" dirty="0"/>
              <a:t>called</a:t>
            </a:r>
            <a:r>
              <a:rPr sz="2600" spc="140" dirty="0"/>
              <a:t> </a:t>
            </a:r>
            <a:r>
              <a:rPr sz="2600" spc="-10" dirty="0"/>
              <a:t>Cinematch</a:t>
            </a:r>
            <a:endParaRPr sz="26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2D0B0-417B-4676-BE02-ADCF11FFC92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385049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427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3347" y="1271588"/>
            <a:ext cx="410765" cy="4143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45794" y="1250156"/>
            <a:ext cx="239315" cy="4321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49917" y="503633"/>
            <a:ext cx="346471" cy="9644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541860" y="1"/>
            <a:ext cx="3175" cy="6849109"/>
          </a:xfrm>
          <a:custGeom>
            <a:avLst/>
            <a:gdLst/>
            <a:ahLst/>
            <a:cxnLst/>
            <a:rect l="l" t="t" r="r" b="b"/>
            <a:pathLst>
              <a:path w="3175" h="6849109">
                <a:moveTo>
                  <a:pt x="2976" y="6849073"/>
                </a:moveTo>
                <a:lnTo>
                  <a:pt x="0" y="6849073"/>
                </a:lnTo>
                <a:lnTo>
                  <a:pt x="0" y="0"/>
                </a:lnTo>
                <a:lnTo>
                  <a:pt x="2976" y="0"/>
                </a:lnTo>
                <a:lnTo>
                  <a:pt x="2976" y="6849073"/>
                </a:lnTo>
                <a:close/>
              </a:path>
            </a:pathLst>
          </a:custGeom>
          <a:solidFill>
            <a:srgbClr val="4864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86801" y="1046906"/>
            <a:ext cx="1578610" cy="777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4900" spc="-85" dirty="0">
                <a:solidFill>
                  <a:srgbClr val="00627C"/>
                </a:solidFill>
                <a:latin typeface="Cambria"/>
                <a:cs typeface="Cambria"/>
              </a:rPr>
              <a:t>ematc</a:t>
            </a:r>
            <a:endParaRPr sz="4900">
              <a:latin typeface="Cambria"/>
              <a:cs typeface="Cambri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2537786" y="2005907"/>
            <a:ext cx="9993207" cy="1778489"/>
          </a:xfrm>
          <a:prstGeom prst="rect">
            <a:avLst/>
          </a:prstGeom>
        </p:spPr>
        <p:txBody>
          <a:bodyPr vert="horz" wrap="square" lIns="0" tIns="97335" rIns="0" bIns="0" rtlCol="0">
            <a:spAutoFit/>
          </a:bodyPr>
          <a:lstStyle/>
          <a:p>
            <a:pPr marL="31750" marR="278765" indent="-4445">
              <a:lnSpc>
                <a:spcPct val="102000"/>
              </a:lnSpc>
              <a:spcBef>
                <a:spcPts val="75"/>
              </a:spcBef>
            </a:pPr>
            <a:r>
              <a:rPr sz="2550" dirty="0"/>
              <a:t>Uses</a:t>
            </a:r>
            <a:r>
              <a:rPr sz="2550" spc="10" dirty="0"/>
              <a:t> </a:t>
            </a:r>
            <a:r>
              <a:rPr sz="2550" dirty="0"/>
              <a:t>straightforward</a:t>
            </a:r>
            <a:r>
              <a:rPr sz="2550" spc="10" dirty="0"/>
              <a:t> </a:t>
            </a:r>
            <a:r>
              <a:rPr sz="2550" dirty="0"/>
              <a:t>statistical</a:t>
            </a:r>
            <a:r>
              <a:rPr sz="2550" spc="290" dirty="0"/>
              <a:t> </a:t>
            </a:r>
            <a:r>
              <a:rPr sz="2550" dirty="0"/>
              <a:t>linear</a:t>
            </a:r>
            <a:r>
              <a:rPr sz="2550" spc="135" dirty="0"/>
              <a:t> </a:t>
            </a:r>
            <a:r>
              <a:rPr sz="2550" dirty="0"/>
              <a:t>models</a:t>
            </a:r>
            <a:r>
              <a:rPr sz="2550" spc="75" dirty="0"/>
              <a:t> </a:t>
            </a:r>
            <a:r>
              <a:rPr sz="2550" dirty="0"/>
              <a:t>with</a:t>
            </a:r>
            <a:r>
              <a:rPr sz="2550" spc="-30" dirty="0"/>
              <a:t> </a:t>
            </a:r>
            <a:r>
              <a:rPr sz="2550" spc="-50" dirty="0"/>
              <a:t>a </a:t>
            </a:r>
            <a:r>
              <a:rPr sz="2550" dirty="0"/>
              <a:t>lot</a:t>
            </a:r>
            <a:r>
              <a:rPr sz="2550" spc="10" dirty="0"/>
              <a:t> </a:t>
            </a:r>
            <a:r>
              <a:rPr sz="2550" spc="90" dirty="0"/>
              <a:t>of</a:t>
            </a:r>
            <a:r>
              <a:rPr sz="2550" spc="-30" dirty="0"/>
              <a:t> </a:t>
            </a:r>
            <a:r>
              <a:rPr sz="2550" dirty="0"/>
              <a:t>data</a:t>
            </a:r>
            <a:r>
              <a:rPr sz="2550" spc="55" dirty="0"/>
              <a:t> </a:t>
            </a:r>
            <a:r>
              <a:rPr sz="2550" spc="-10" dirty="0"/>
              <a:t>conditioning</a:t>
            </a:r>
            <a:endParaRPr sz="2550"/>
          </a:p>
          <a:p>
            <a:pPr marL="24765">
              <a:spcBef>
                <a:spcPts val="730"/>
              </a:spcBef>
            </a:pPr>
            <a:r>
              <a:rPr sz="2500" spc="65" dirty="0"/>
              <a:t>This</a:t>
            </a:r>
            <a:r>
              <a:rPr sz="2500" spc="125" dirty="0"/>
              <a:t> </a:t>
            </a:r>
            <a:r>
              <a:rPr sz="2500" dirty="0"/>
              <a:t>means</a:t>
            </a:r>
            <a:r>
              <a:rPr sz="2500" spc="180" dirty="0"/>
              <a:t> </a:t>
            </a:r>
            <a:r>
              <a:rPr sz="2500" dirty="0"/>
              <a:t>that</a:t>
            </a:r>
            <a:r>
              <a:rPr sz="2500" spc="220" dirty="0"/>
              <a:t> </a:t>
            </a:r>
            <a:r>
              <a:rPr sz="2500" spc="50" dirty="0"/>
              <a:t>the</a:t>
            </a:r>
            <a:r>
              <a:rPr sz="2500" spc="120" dirty="0"/>
              <a:t> </a:t>
            </a:r>
            <a:r>
              <a:rPr sz="2500" dirty="0"/>
              <a:t>more</a:t>
            </a:r>
            <a:r>
              <a:rPr sz="2500" spc="65" dirty="0"/>
              <a:t> </a:t>
            </a:r>
            <a:r>
              <a:rPr sz="2500" dirty="0"/>
              <a:t>a</a:t>
            </a:r>
            <a:r>
              <a:rPr sz="2500" spc="30" dirty="0"/>
              <a:t> </a:t>
            </a:r>
            <a:r>
              <a:rPr sz="2500" dirty="0"/>
              <a:t>subscriber</a:t>
            </a:r>
            <a:r>
              <a:rPr sz="2500" spc="195" dirty="0"/>
              <a:t> </a:t>
            </a:r>
            <a:r>
              <a:rPr sz="2500" dirty="0"/>
              <a:t>rates,</a:t>
            </a:r>
            <a:r>
              <a:rPr sz="2500" spc="310" dirty="0"/>
              <a:t> </a:t>
            </a:r>
            <a:r>
              <a:rPr sz="2500" dirty="0"/>
              <a:t>the</a:t>
            </a:r>
            <a:r>
              <a:rPr sz="2500" spc="160" dirty="0"/>
              <a:t> </a:t>
            </a:r>
            <a:r>
              <a:rPr sz="2500" spc="-20" dirty="0"/>
              <a:t>more</a:t>
            </a:r>
            <a:endParaRPr sz="2500"/>
          </a:p>
          <a:p>
            <a:pPr marL="25400">
              <a:spcBef>
                <a:spcPts val="75"/>
              </a:spcBef>
            </a:pPr>
            <a:r>
              <a:rPr sz="2550" spc="10" dirty="0"/>
              <a:t>accurate</a:t>
            </a:r>
            <a:r>
              <a:rPr sz="2550" spc="150" dirty="0"/>
              <a:t> </a:t>
            </a:r>
            <a:r>
              <a:rPr sz="2550" spc="10" dirty="0"/>
              <a:t>the</a:t>
            </a:r>
            <a:r>
              <a:rPr sz="2550" spc="70" dirty="0"/>
              <a:t> </a:t>
            </a:r>
            <a:r>
              <a:rPr sz="2550" spc="10" dirty="0"/>
              <a:t>recommendations</a:t>
            </a:r>
            <a:r>
              <a:rPr sz="2550" spc="-85" dirty="0"/>
              <a:t> </a:t>
            </a:r>
            <a:r>
              <a:rPr sz="2550" spc="10" dirty="0"/>
              <a:t>will</a:t>
            </a:r>
            <a:r>
              <a:rPr sz="2550" spc="225" dirty="0"/>
              <a:t> </a:t>
            </a:r>
            <a:r>
              <a:rPr sz="2550" spc="-10" dirty="0"/>
              <a:t>become</a:t>
            </a:r>
            <a:endParaRPr sz="255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A2D694-3B2C-4916-B838-67C83713DA7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69121441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810898"/>
          </a:xfrm>
          <a:prstGeom prst="rect">
            <a:avLst/>
          </a:prstGeom>
        </p:spPr>
        <p:txBody>
          <a:bodyPr vert="horz" wrap="square" lIns="0" tIns="79156" rIns="0" bIns="0" rtlCol="0">
            <a:spAutoFit/>
          </a:bodyPr>
          <a:lstStyle/>
          <a:p>
            <a:pPr marL="17780">
              <a:spcBef>
                <a:spcPts val="135"/>
              </a:spcBef>
            </a:pPr>
            <a:r>
              <a:rPr sz="4750" dirty="0">
                <a:latin typeface="Calibri"/>
                <a:cs typeface="Calibri"/>
              </a:rPr>
              <a:t>Netfiix</a:t>
            </a:r>
            <a:r>
              <a:rPr sz="4750" spc="570" dirty="0">
                <a:latin typeface="Calibri"/>
                <a:cs typeface="Calibri"/>
              </a:rPr>
              <a:t> </a:t>
            </a:r>
            <a:r>
              <a:rPr sz="4750" spc="-10" dirty="0">
                <a:solidFill>
                  <a:srgbClr val="035D7B"/>
                </a:solidFill>
                <a:latin typeface="Calibri"/>
                <a:cs typeface="Calibri"/>
              </a:rPr>
              <a:t>Prize</a:t>
            </a:r>
            <a:endParaRPr sz="475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2198793" y="1824931"/>
            <a:ext cx="9993207" cy="2936932"/>
          </a:xfrm>
          <a:prstGeom prst="rect">
            <a:avLst/>
          </a:prstGeom>
        </p:spPr>
        <p:txBody>
          <a:bodyPr vert="horz" wrap="square" lIns="0" tIns="99478" rIns="0" bIns="0" rtlCol="0">
            <a:spAutoFit/>
          </a:bodyPr>
          <a:lstStyle/>
          <a:p>
            <a:pPr marL="28575" marR="53340" indent="-3175">
              <a:spcBef>
                <a:spcPts val="95"/>
              </a:spcBef>
            </a:pPr>
            <a:r>
              <a:rPr sz="2000" dirty="0"/>
              <a:t>Competition</a:t>
            </a:r>
            <a:r>
              <a:rPr sz="2000" spc="130" dirty="0"/>
              <a:t> </a:t>
            </a:r>
            <a:r>
              <a:rPr sz="2000" dirty="0"/>
              <a:t>for</a:t>
            </a:r>
            <a:r>
              <a:rPr sz="2000" spc="-30" dirty="0"/>
              <a:t> </a:t>
            </a:r>
            <a:r>
              <a:rPr sz="2000" dirty="0"/>
              <a:t>the</a:t>
            </a:r>
            <a:r>
              <a:rPr sz="2000" spc="-35" dirty="0"/>
              <a:t> </a:t>
            </a:r>
            <a:r>
              <a:rPr sz="2000" spc="-20" dirty="0"/>
              <a:t>best</a:t>
            </a:r>
            <a:r>
              <a:rPr sz="2000" spc="-5" dirty="0"/>
              <a:t> </a:t>
            </a:r>
            <a:r>
              <a:rPr sz="2000" spc="-25" dirty="0"/>
              <a:t>collaborative</a:t>
            </a:r>
            <a:r>
              <a:rPr sz="2000" spc="75" dirty="0"/>
              <a:t> </a:t>
            </a:r>
            <a:r>
              <a:rPr sz="2000" dirty="0"/>
              <a:t>filtering</a:t>
            </a:r>
            <a:r>
              <a:rPr sz="2000" spc="25" dirty="0"/>
              <a:t> </a:t>
            </a:r>
            <a:r>
              <a:rPr sz="2000" dirty="0"/>
              <a:t>algorithm</a:t>
            </a:r>
            <a:r>
              <a:rPr sz="2000" spc="75" dirty="0"/>
              <a:t> </a:t>
            </a:r>
            <a:r>
              <a:rPr sz="2000" spc="-25" dirty="0"/>
              <a:t>to </a:t>
            </a:r>
            <a:r>
              <a:rPr sz="2000" spc="-10" dirty="0"/>
              <a:t>predict</a:t>
            </a:r>
            <a:r>
              <a:rPr sz="2000" spc="15" dirty="0"/>
              <a:t> </a:t>
            </a:r>
            <a:r>
              <a:rPr sz="2000" spc="-25" dirty="0"/>
              <a:t>user</a:t>
            </a:r>
            <a:r>
              <a:rPr sz="2000" spc="-90" dirty="0"/>
              <a:t> </a:t>
            </a:r>
            <a:r>
              <a:rPr sz="2000" spc="-10" dirty="0"/>
              <a:t>ratings</a:t>
            </a:r>
            <a:r>
              <a:rPr sz="2000" spc="-40" dirty="0"/>
              <a:t> </a:t>
            </a:r>
            <a:r>
              <a:rPr sz="2000" dirty="0"/>
              <a:t>for</a:t>
            </a:r>
            <a:r>
              <a:rPr sz="2000" spc="-110" dirty="0"/>
              <a:t> </a:t>
            </a:r>
            <a:r>
              <a:rPr sz="2000" spc="-20" dirty="0"/>
              <a:t>movies</a:t>
            </a:r>
            <a:r>
              <a:rPr sz="2000" spc="-80" dirty="0"/>
              <a:t> </a:t>
            </a:r>
            <a:r>
              <a:rPr sz="2000" dirty="0"/>
              <a:t>and</a:t>
            </a:r>
            <a:r>
              <a:rPr sz="2000" spc="-25" dirty="0"/>
              <a:t> </a:t>
            </a:r>
            <a:r>
              <a:rPr sz="2000" spc="-20" dirty="0"/>
              <a:t>television</a:t>
            </a:r>
            <a:r>
              <a:rPr sz="2000" spc="-35" dirty="0"/>
              <a:t> </a:t>
            </a:r>
            <a:r>
              <a:rPr sz="2000" spc="-10" dirty="0"/>
              <a:t>shows,</a:t>
            </a:r>
            <a:r>
              <a:rPr sz="2000" spc="80" dirty="0"/>
              <a:t> </a:t>
            </a:r>
            <a:r>
              <a:rPr sz="2000" spc="-25" dirty="0"/>
              <a:t>based</a:t>
            </a:r>
            <a:r>
              <a:rPr sz="2000" spc="-15" dirty="0"/>
              <a:t> </a:t>
            </a:r>
            <a:r>
              <a:rPr sz="2000" spc="-25" dirty="0"/>
              <a:t>on previous</a:t>
            </a:r>
            <a:r>
              <a:rPr sz="2000" spc="-20" dirty="0"/>
              <a:t> </a:t>
            </a:r>
            <a:r>
              <a:rPr sz="2000" spc="-10" dirty="0"/>
              <a:t>ratings</a:t>
            </a:r>
          </a:p>
          <a:p>
            <a:pPr marL="31750">
              <a:lnSpc>
                <a:spcPts val="2755"/>
              </a:lnSpc>
              <a:spcBef>
                <a:spcPts val="370"/>
              </a:spcBef>
            </a:pPr>
            <a:r>
              <a:rPr sz="2000" spc="-20" dirty="0"/>
              <a:t>Offered</a:t>
            </a:r>
            <a:r>
              <a:rPr sz="2000" spc="-35" dirty="0"/>
              <a:t> </a:t>
            </a:r>
            <a:r>
              <a:rPr sz="2000" dirty="0"/>
              <a:t>a</a:t>
            </a:r>
            <a:r>
              <a:rPr sz="2000" spc="-120" dirty="0"/>
              <a:t> </a:t>
            </a:r>
            <a:r>
              <a:rPr sz="2000" dirty="0"/>
              <a:t>$i</a:t>
            </a:r>
            <a:r>
              <a:rPr sz="2000" spc="-15" dirty="0"/>
              <a:t> </a:t>
            </a:r>
            <a:r>
              <a:rPr sz="2000" spc="-10" dirty="0"/>
              <a:t>million</a:t>
            </a:r>
            <a:r>
              <a:rPr sz="2000" spc="55" dirty="0"/>
              <a:t> </a:t>
            </a:r>
            <a:r>
              <a:rPr sz="2000" dirty="0"/>
              <a:t>prize</a:t>
            </a:r>
            <a:r>
              <a:rPr sz="2000" spc="-80" dirty="0"/>
              <a:t> </a:t>
            </a:r>
            <a:r>
              <a:rPr sz="2000" dirty="0"/>
              <a:t>to</a:t>
            </a:r>
            <a:r>
              <a:rPr sz="2000" spc="-145" dirty="0"/>
              <a:t> </a:t>
            </a:r>
            <a:r>
              <a:rPr sz="2000" spc="50" dirty="0"/>
              <a:t>the</a:t>
            </a:r>
            <a:r>
              <a:rPr sz="2000" spc="-130" dirty="0"/>
              <a:t> </a:t>
            </a:r>
            <a:r>
              <a:rPr sz="2000" dirty="0"/>
              <a:t>team</a:t>
            </a:r>
            <a:r>
              <a:rPr sz="2000" spc="-110" dirty="0"/>
              <a:t> </a:t>
            </a:r>
            <a:r>
              <a:rPr sz="2000" dirty="0"/>
              <a:t>who</a:t>
            </a:r>
            <a:r>
              <a:rPr sz="2000" spc="-140" dirty="0"/>
              <a:t> </a:t>
            </a:r>
            <a:r>
              <a:rPr sz="2000" dirty="0"/>
              <a:t>could</a:t>
            </a:r>
            <a:r>
              <a:rPr sz="2000" spc="40" dirty="0"/>
              <a:t> </a:t>
            </a:r>
            <a:r>
              <a:rPr sz="2000" spc="-10" dirty="0"/>
              <a:t>improve</a:t>
            </a:r>
            <a:endParaRPr sz="2000" dirty="0"/>
          </a:p>
          <a:p>
            <a:pPr marL="31750">
              <a:lnSpc>
                <a:spcPts val="2695"/>
              </a:lnSpc>
            </a:pPr>
            <a:r>
              <a:rPr sz="2000" dirty="0"/>
              <a:t>Cinematch's</a:t>
            </a:r>
            <a:r>
              <a:rPr sz="2000" spc="-90" dirty="0"/>
              <a:t> </a:t>
            </a:r>
            <a:r>
              <a:rPr sz="2000" dirty="0"/>
              <a:t>accuracy</a:t>
            </a:r>
            <a:r>
              <a:rPr sz="2000" spc="90" dirty="0"/>
              <a:t> </a:t>
            </a:r>
            <a:r>
              <a:rPr sz="2000" spc="-80" dirty="0"/>
              <a:t>by</a:t>
            </a:r>
            <a:r>
              <a:rPr sz="2000" spc="-65" dirty="0"/>
              <a:t> </a:t>
            </a:r>
            <a:r>
              <a:rPr sz="2000" spc="-25" dirty="0"/>
              <a:t>io%</a:t>
            </a:r>
            <a:endParaRPr sz="2000" dirty="0"/>
          </a:p>
          <a:p>
            <a:pPr marL="43180" marR="55244" indent="-21590">
              <a:lnSpc>
                <a:spcPts val="2640"/>
              </a:lnSpc>
              <a:spcBef>
                <a:spcPts val="605"/>
              </a:spcBef>
            </a:pPr>
            <a:r>
              <a:rPr sz="2000" spc="-70" dirty="0"/>
              <a:t>Awarded</a:t>
            </a:r>
            <a:r>
              <a:rPr sz="2000" spc="-20" dirty="0"/>
              <a:t> </a:t>
            </a:r>
            <a:r>
              <a:rPr sz="2000" dirty="0"/>
              <a:t>a</a:t>
            </a:r>
            <a:r>
              <a:rPr sz="2000" spc="-140" dirty="0"/>
              <a:t> </a:t>
            </a:r>
            <a:r>
              <a:rPr sz="2000" dirty="0"/>
              <a:t>$jo,ooo </a:t>
            </a:r>
            <a:r>
              <a:rPr sz="2000" spc="-40" dirty="0"/>
              <a:t>progress</a:t>
            </a:r>
            <a:r>
              <a:rPr sz="2000" spc="20" dirty="0"/>
              <a:t> </a:t>
            </a:r>
            <a:r>
              <a:rPr sz="2000" spc="-35" dirty="0"/>
              <a:t>prize</a:t>
            </a:r>
            <a:r>
              <a:rPr sz="2000" spc="-110" dirty="0"/>
              <a:t> </a:t>
            </a:r>
            <a:r>
              <a:rPr sz="2000" spc="-55" dirty="0"/>
              <a:t>for</a:t>
            </a:r>
            <a:r>
              <a:rPr sz="2000" spc="-95" dirty="0"/>
              <a:t> </a:t>
            </a:r>
            <a:r>
              <a:rPr sz="2000" dirty="0"/>
              <a:t>the</a:t>
            </a:r>
            <a:r>
              <a:rPr sz="2000" spc="-120" dirty="0"/>
              <a:t> </a:t>
            </a:r>
            <a:r>
              <a:rPr sz="2000" dirty="0"/>
              <a:t>team</a:t>
            </a:r>
            <a:r>
              <a:rPr sz="2000" spc="-85" dirty="0"/>
              <a:t> </a:t>
            </a:r>
            <a:r>
              <a:rPr sz="2000" spc="-10" dirty="0"/>
              <a:t>who</a:t>
            </a:r>
            <a:r>
              <a:rPr sz="2000" spc="-45" dirty="0"/>
              <a:t> </a:t>
            </a:r>
            <a:r>
              <a:rPr sz="2000" spc="-60" dirty="0"/>
              <a:t>makes</a:t>
            </a:r>
            <a:r>
              <a:rPr sz="2000" spc="-90" dirty="0"/>
              <a:t> </a:t>
            </a:r>
            <a:r>
              <a:rPr sz="2000" spc="-25" dirty="0"/>
              <a:t>the </a:t>
            </a:r>
            <a:r>
              <a:rPr sz="2000" dirty="0"/>
              <a:t>most</a:t>
            </a:r>
            <a:r>
              <a:rPr sz="2000" spc="-150" dirty="0"/>
              <a:t> </a:t>
            </a:r>
            <a:r>
              <a:rPr sz="2000" spc="-45" dirty="0"/>
              <a:t>progress</a:t>
            </a:r>
            <a:r>
              <a:rPr sz="2000" spc="-85" dirty="0"/>
              <a:t> for</a:t>
            </a:r>
            <a:r>
              <a:rPr sz="2000" spc="-70" dirty="0"/>
              <a:t> </a:t>
            </a:r>
            <a:r>
              <a:rPr sz="2000" spc="-20" dirty="0"/>
              <a:t>each</a:t>
            </a:r>
            <a:r>
              <a:rPr sz="2000" spc="-120" dirty="0"/>
              <a:t> </a:t>
            </a:r>
            <a:r>
              <a:rPr sz="2000" spc="-30" dirty="0"/>
              <a:t>year</a:t>
            </a:r>
            <a:r>
              <a:rPr sz="2000" spc="-25" dirty="0"/>
              <a:t> </a:t>
            </a:r>
            <a:r>
              <a:rPr sz="2000" spc="-55" dirty="0"/>
              <a:t>before</a:t>
            </a:r>
            <a:r>
              <a:rPr sz="2000" spc="-90" dirty="0"/>
              <a:t> </a:t>
            </a:r>
            <a:r>
              <a:rPr sz="2000" dirty="0"/>
              <a:t>the</a:t>
            </a:r>
            <a:r>
              <a:rPr sz="2000" spc="-145" dirty="0"/>
              <a:t> </a:t>
            </a:r>
            <a:r>
              <a:rPr sz="2000" dirty="0"/>
              <a:t>io%</a:t>
            </a:r>
            <a:r>
              <a:rPr sz="2000" spc="-30" dirty="0"/>
              <a:t> </a:t>
            </a:r>
            <a:r>
              <a:rPr sz="2000" spc="-185" dirty="0"/>
              <a:t>marlx</a:t>
            </a:r>
            <a:r>
              <a:rPr sz="2000" spc="-55" dirty="0"/>
              <a:t> </a:t>
            </a:r>
            <a:r>
              <a:rPr sz="2000" spc="-45" dirty="0"/>
              <a:t>was</a:t>
            </a:r>
            <a:r>
              <a:rPr sz="2000" spc="-70" dirty="0"/>
              <a:t> </a:t>
            </a:r>
            <a:r>
              <a:rPr sz="2000" spc="-10" dirty="0"/>
              <a:t>reached</a:t>
            </a:r>
            <a:endParaRPr sz="2000" dirty="0"/>
          </a:p>
          <a:p>
            <a:pPr marL="33655" marR="5080" indent="-7620">
              <a:lnSpc>
                <a:spcPts val="2620"/>
              </a:lnSpc>
              <a:spcBef>
                <a:spcPts val="555"/>
              </a:spcBef>
            </a:pPr>
            <a:r>
              <a:rPr sz="2000" dirty="0"/>
              <a:t>The</a:t>
            </a:r>
            <a:r>
              <a:rPr sz="2000" spc="-35" dirty="0"/>
              <a:t> </a:t>
            </a:r>
            <a:r>
              <a:rPr sz="2000" spc="-10" dirty="0"/>
              <a:t>contest</a:t>
            </a:r>
            <a:r>
              <a:rPr sz="2000" spc="125" dirty="0"/>
              <a:t> </a:t>
            </a:r>
            <a:r>
              <a:rPr sz="2000" spc="-20" dirty="0"/>
              <a:t>started</a:t>
            </a:r>
            <a:r>
              <a:rPr sz="2000" spc="105" dirty="0"/>
              <a:t> </a:t>
            </a:r>
            <a:r>
              <a:rPr sz="2000" dirty="0"/>
              <a:t>on</a:t>
            </a:r>
            <a:r>
              <a:rPr sz="2000" spc="5" dirty="0"/>
              <a:t> </a:t>
            </a:r>
            <a:r>
              <a:rPr sz="2000" dirty="0"/>
              <a:t>October</a:t>
            </a:r>
            <a:r>
              <a:rPr sz="2000" spc="114" dirty="0"/>
              <a:t> </a:t>
            </a:r>
            <a:r>
              <a:rPr sz="2000" dirty="0"/>
              <a:t>z,</a:t>
            </a:r>
            <a:r>
              <a:rPr sz="2000" spc="95" dirty="0"/>
              <a:t> </a:t>
            </a:r>
            <a:r>
              <a:rPr sz="2000" dirty="0"/>
              <a:t>zoo6 and</a:t>
            </a:r>
            <a:r>
              <a:rPr sz="2000" spc="90" dirty="0"/>
              <a:t> </a:t>
            </a:r>
            <a:r>
              <a:rPr sz="2000" spc="-10" dirty="0"/>
              <a:t>would</a:t>
            </a:r>
            <a:r>
              <a:rPr sz="2000" spc="135" dirty="0"/>
              <a:t> </a:t>
            </a:r>
            <a:r>
              <a:rPr sz="2000" dirty="0"/>
              <a:t>run</a:t>
            </a:r>
            <a:r>
              <a:rPr sz="2000" spc="-45" dirty="0"/>
              <a:t> </a:t>
            </a:r>
            <a:r>
              <a:rPr sz="2000" dirty="0"/>
              <a:t>until</a:t>
            </a:r>
            <a:r>
              <a:rPr sz="2000" spc="5" dirty="0"/>
              <a:t> </a:t>
            </a:r>
            <a:r>
              <a:rPr sz="2000" spc="-25" dirty="0"/>
              <a:t>at </a:t>
            </a:r>
            <a:r>
              <a:rPr sz="2000" spc="-20" dirty="0"/>
              <a:t>least</a:t>
            </a:r>
            <a:r>
              <a:rPr sz="2000" spc="114" dirty="0"/>
              <a:t> </a:t>
            </a:r>
            <a:r>
              <a:rPr sz="2000" dirty="0"/>
              <a:t>October</a:t>
            </a:r>
            <a:r>
              <a:rPr sz="2000" spc="90" dirty="0"/>
              <a:t> </a:t>
            </a:r>
            <a:r>
              <a:rPr sz="2000" spc="60" dirty="0"/>
              <a:t>z,</a:t>
            </a:r>
            <a:r>
              <a:rPr sz="2000" spc="65" dirty="0"/>
              <a:t> </a:t>
            </a:r>
            <a:r>
              <a:rPr sz="2000" dirty="0"/>
              <a:t>zoii,</a:t>
            </a:r>
            <a:r>
              <a:rPr sz="2000" spc="60" dirty="0"/>
              <a:t> </a:t>
            </a:r>
            <a:r>
              <a:rPr sz="2000" dirty="0"/>
              <a:t>depending</a:t>
            </a:r>
            <a:r>
              <a:rPr sz="2000" spc="175" dirty="0"/>
              <a:t> </a:t>
            </a:r>
            <a:r>
              <a:rPr sz="2000" dirty="0"/>
              <a:t>on</a:t>
            </a:r>
            <a:r>
              <a:rPr sz="2000" spc="-70" dirty="0"/>
              <a:t> </a:t>
            </a:r>
            <a:r>
              <a:rPr sz="2000" spc="-10" dirty="0"/>
              <a:t>when</a:t>
            </a:r>
            <a:r>
              <a:rPr sz="2000" spc="10" dirty="0"/>
              <a:t> </a:t>
            </a:r>
            <a:r>
              <a:rPr sz="2000" dirty="0"/>
              <a:t>a</a:t>
            </a:r>
            <a:r>
              <a:rPr sz="2000" spc="-70" dirty="0"/>
              <a:t> </a:t>
            </a:r>
            <a:r>
              <a:rPr sz="2000" spc="-25" dirty="0"/>
              <a:t>winner</a:t>
            </a:r>
            <a:r>
              <a:rPr sz="2000" spc="50" dirty="0"/>
              <a:t> </a:t>
            </a:r>
            <a:r>
              <a:rPr sz="2000" spc="-75" dirty="0"/>
              <a:t>was</a:t>
            </a:r>
            <a:r>
              <a:rPr sz="2000" spc="-40" dirty="0"/>
              <a:t> </a:t>
            </a:r>
            <a:r>
              <a:rPr sz="2000" spc="-10" dirty="0"/>
              <a:t>chosen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85507-496E-4A14-A46F-53809051250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152117641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4778" y="1282303"/>
            <a:ext cx="435768" cy="4000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49917" y="503633"/>
            <a:ext cx="346471" cy="9644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541860" y="1"/>
            <a:ext cx="4947285" cy="6849109"/>
            <a:chOff x="17859" y="0"/>
            <a:chExt cx="4947285" cy="6849109"/>
          </a:xfrm>
        </p:grpSpPr>
        <p:sp>
          <p:nvSpPr>
            <p:cNvPr id="5" name="object 5"/>
            <p:cNvSpPr/>
            <p:nvPr/>
          </p:nvSpPr>
          <p:spPr>
            <a:xfrm>
              <a:off x="17859" y="0"/>
              <a:ext cx="3175" cy="6849109"/>
            </a:xfrm>
            <a:custGeom>
              <a:avLst/>
              <a:gdLst/>
              <a:ahLst/>
              <a:cxnLst/>
              <a:rect l="l" t="t" r="r" b="b"/>
              <a:pathLst>
                <a:path w="3175" h="6849109">
                  <a:moveTo>
                    <a:pt x="2976" y="6849073"/>
                  </a:moveTo>
                  <a:lnTo>
                    <a:pt x="0" y="6849073"/>
                  </a:lnTo>
                  <a:lnTo>
                    <a:pt x="0" y="0"/>
                  </a:lnTo>
                  <a:lnTo>
                    <a:pt x="2976" y="0"/>
                  </a:lnTo>
                  <a:lnTo>
                    <a:pt x="2976" y="6849073"/>
                  </a:lnTo>
                  <a:close/>
                </a:path>
              </a:pathLst>
            </a:custGeom>
            <a:solidFill>
              <a:srgbClr val="4864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859" y="236636"/>
              <a:ext cx="4947285" cy="0"/>
            </a:xfrm>
            <a:custGeom>
              <a:avLst/>
              <a:gdLst/>
              <a:ahLst/>
              <a:cxnLst/>
              <a:rect l="l" t="t" r="r" b="b"/>
              <a:pathLst>
                <a:path w="4947285">
                  <a:moveTo>
                    <a:pt x="0" y="0"/>
                  </a:moveTo>
                  <a:lnTo>
                    <a:pt x="4947049" y="0"/>
                  </a:lnTo>
                </a:path>
              </a:pathLst>
            </a:custGeom>
            <a:ln w="89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814556"/>
          </a:xfrm>
          <a:prstGeom prst="rect">
            <a:avLst/>
          </a:prstGeom>
        </p:spPr>
        <p:txBody>
          <a:bodyPr vert="horz" wrap="square" lIns="0" tIns="59918" rIns="0" bIns="0" rtlCol="0">
            <a:spAutoFit/>
          </a:bodyPr>
          <a:lstStyle/>
          <a:p>
            <a:pPr marL="567055">
              <a:spcBef>
                <a:spcPts val="130"/>
              </a:spcBef>
            </a:pPr>
            <a:r>
              <a:rPr sz="4900" spc="-165" dirty="0">
                <a:solidFill>
                  <a:srgbClr val="086077"/>
                </a:solidFill>
              </a:rPr>
              <a:t>etrics</a:t>
            </a:r>
            <a:endParaRPr sz="4900"/>
          </a:p>
        </p:txBody>
      </p:sp>
      <p:sp>
        <p:nvSpPr>
          <p:cNvPr id="8" name="object 8"/>
          <p:cNvSpPr txBox="1"/>
          <p:nvPr/>
        </p:nvSpPr>
        <p:spPr>
          <a:xfrm>
            <a:off x="2313309" y="1892094"/>
            <a:ext cx="7549515" cy="135128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0480">
              <a:spcBef>
                <a:spcPts val="720"/>
              </a:spcBef>
            </a:pPr>
            <a:r>
              <a:rPr sz="2550" dirty="0">
                <a:latin typeface="Cambria"/>
                <a:cs typeface="Cambria"/>
              </a:rPr>
              <a:t>Cinematch</a:t>
            </a:r>
            <a:r>
              <a:rPr sz="2550" spc="220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scored</a:t>
            </a:r>
            <a:r>
              <a:rPr sz="2550" spc="250" dirty="0">
                <a:latin typeface="Cambria"/>
                <a:cs typeface="Cambria"/>
              </a:rPr>
              <a:t> </a:t>
            </a:r>
            <a:r>
              <a:rPr sz="3825" spc="112" baseline="2178" dirty="0">
                <a:latin typeface="Cambria"/>
                <a:cs typeface="Cambria"/>
              </a:rPr>
              <a:t>o.</a:t>
            </a:r>
            <a:r>
              <a:rPr sz="3825" spc="112" baseline="-8714" dirty="0">
                <a:latin typeface="Cambria"/>
                <a:cs typeface="Cambria"/>
              </a:rPr>
              <a:t>9</a:t>
            </a:r>
            <a:r>
              <a:rPr sz="3825" spc="112" baseline="-9803" dirty="0">
                <a:latin typeface="Cambria"/>
                <a:cs typeface="Cambria"/>
              </a:rPr>
              <a:t>5</a:t>
            </a:r>
            <a:r>
              <a:rPr sz="3825" spc="607" baseline="-9803" dirty="0">
                <a:latin typeface="Cambria"/>
                <a:cs typeface="Cambria"/>
              </a:rPr>
              <a:t> </a:t>
            </a:r>
            <a:r>
              <a:rPr sz="3825" spc="112" baseline="-9803" dirty="0">
                <a:latin typeface="Cambria"/>
                <a:cs typeface="Cambria"/>
              </a:rPr>
              <a:t>s</a:t>
            </a:r>
            <a:r>
              <a:rPr sz="3825" spc="60" baseline="-9803" dirty="0">
                <a:latin typeface="Cambria"/>
                <a:cs typeface="Cambria"/>
              </a:rPr>
              <a:t> </a:t>
            </a:r>
            <a:r>
              <a:rPr sz="2550" spc="65" dirty="0">
                <a:latin typeface="Cambria"/>
                <a:cs typeface="Cambria"/>
              </a:rPr>
              <a:t>on</a:t>
            </a:r>
            <a:r>
              <a:rPr sz="2550" spc="80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the</a:t>
            </a:r>
            <a:r>
              <a:rPr sz="2550" spc="50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test</a:t>
            </a:r>
            <a:r>
              <a:rPr sz="2550" spc="135" dirty="0">
                <a:latin typeface="Cambria"/>
                <a:cs typeface="Cambria"/>
              </a:rPr>
              <a:t> </a:t>
            </a:r>
            <a:r>
              <a:rPr sz="2550" spc="-10" dirty="0">
                <a:latin typeface="Cambria"/>
                <a:cs typeface="Cambria"/>
              </a:rPr>
              <a:t>subset</a:t>
            </a:r>
            <a:endParaRPr sz="2550">
              <a:latin typeface="Cambria"/>
              <a:cs typeface="Cambria"/>
            </a:endParaRPr>
          </a:p>
          <a:p>
            <a:pPr marL="25400">
              <a:spcBef>
                <a:spcPts val="615"/>
              </a:spcBef>
            </a:pPr>
            <a:r>
              <a:rPr sz="2500" spc="75" dirty="0">
                <a:latin typeface="Cambria"/>
                <a:cs typeface="Cambria"/>
              </a:rPr>
              <a:t>The</a:t>
            </a:r>
            <a:r>
              <a:rPr sz="2500" spc="6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winning</a:t>
            </a:r>
            <a:r>
              <a:rPr sz="2500" spc="39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team</a:t>
            </a:r>
            <a:r>
              <a:rPr sz="2500" spc="17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needed</a:t>
            </a:r>
            <a:r>
              <a:rPr sz="2500" spc="36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to</a:t>
            </a:r>
            <a:r>
              <a:rPr sz="2500" spc="-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score</a:t>
            </a:r>
            <a:r>
              <a:rPr sz="2500" spc="9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at</a:t>
            </a:r>
            <a:r>
              <a:rPr sz="2500" spc="19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least</a:t>
            </a:r>
            <a:r>
              <a:rPr sz="2500" spc="24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io%</a:t>
            </a:r>
            <a:r>
              <a:rPr sz="2500" spc="17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lower,</a:t>
            </a:r>
            <a:endParaRPr sz="2500">
              <a:latin typeface="Cambria"/>
              <a:cs typeface="Cambria"/>
            </a:endParaRPr>
          </a:p>
          <a:p>
            <a:pPr marL="27305">
              <a:spcBef>
                <a:spcPts val="75"/>
              </a:spcBef>
            </a:pPr>
            <a:r>
              <a:rPr sz="2550" dirty="0">
                <a:latin typeface="Cambria"/>
                <a:cs typeface="Cambria"/>
              </a:rPr>
              <a:t>with</a:t>
            </a:r>
            <a:r>
              <a:rPr sz="2550" spc="40" dirty="0">
                <a:latin typeface="Cambria"/>
                <a:cs typeface="Cambria"/>
              </a:rPr>
              <a:t> </a:t>
            </a:r>
            <a:r>
              <a:rPr sz="2550" spc="50" dirty="0">
                <a:latin typeface="Cambria"/>
                <a:cs typeface="Cambria"/>
              </a:rPr>
              <a:t>an</a:t>
            </a:r>
            <a:r>
              <a:rPr sz="2550" spc="65" dirty="0">
                <a:latin typeface="Cambria"/>
                <a:cs typeface="Cambria"/>
              </a:rPr>
              <a:t> </a:t>
            </a:r>
            <a:r>
              <a:rPr sz="2550" spc="75" dirty="0">
                <a:latin typeface="Cambria"/>
                <a:cs typeface="Cambria"/>
              </a:rPr>
              <a:t>RMSE</a:t>
            </a:r>
            <a:r>
              <a:rPr sz="2550" spc="65" dirty="0">
                <a:latin typeface="Cambria"/>
                <a:cs typeface="Cambria"/>
              </a:rPr>
              <a:t> </a:t>
            </a:r>
            <a:r>
              <a:rPr sz="2550" spc="90" dirty="0">
                <a:latin typeface="Cambria"/>
                <a:cs typeface="Cambria"/>
              </a:rPr>
              <a:t>of</a:t>
            </a:r>
            <a:r>
              <a:rPr sz="2550" spc="45" dirty="0">
                <a:latin typeface="Cambria"/>
                <a:cs typeface="Cambria"/>
              </a:rPr>
              <a:t> </a:t>
            </a:r>
            <a:r>
              <a:rPr sz="2550" spc="-10" dirty="0">
                <a:latin typeface="Cambria"/>
                <a:cs typeface="Cambria"/>
              </a:rPr>
              <a:t>o.8$6q</a:t>
            </a:r>
            <a:endParaRPr sz="2550">
              <a:latin typeface="Cambria"/>
              <a:cs typeface="Cambria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FC63FC4-762B-449F-9995-8AD655F592E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107652849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4778" y="1282303"/>
            <a:ext cx="435768" cy="4000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49917" y="503633"/>
            <a:ext cx="346471" cy="9644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541860" y="1"/>
            <a:ext cx="4947285" cy="6849109"/>
            <a:chOff x="17859" y="0"/>
            <a:chExt cx="4947285" cy="6849109"/>
          </a:xfrm>
        </p:grpSpPr>
        <p:sp>
          <p:nvSpPr>
            <p:cNvPr id="5" name="object 5"/>
            <p:cNvSpPr/>
            <p:nvPr/>
          </p:nvSpPr>
          <p:spPr>
            <a:xfrm>
              <a:off x="17859" y="0"/>
              <a:ext cx="3175" cy="6849109"/>
            </a:xfrm>
            <a:custGeom>
              <a:avLst/>
              <a:gdLst/>
              <a:ahLst/>
              <a:cxnLst/>
              <a:rect l="l" t="t" r="r" b="b"/>
              <a:pathLst>
                <a:path w="3175" h="6849109">
                  <a:moveTo>
                    <a:pt x="2976" y="6849073"/>
                  </a:moveTo>
                  <a:lnTo>
                    <a:pt x="0" y="6849073"/>
                  </a:lnTo>
                  <a:lnTo>
                    <a:pt x="0" y="0"/>
                  </a:lnTo>
                  <a:lnTo>
                    <a:pt x="2976" y="0"/>
                  </a:lnTo>
                  <a:lnTo>
                    <a:pt x="2976" y="6849073"/>
                  </a:lnTo>
                  <a:close/>
                </a:path>
              </a:pathLst>
            </a:custGeom>
            <a:solidFill>
              <a:srgbClr val="4864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859" y="236636"/>
              <a:ext cx="4947285" cy="0"/>
            </a:xfrm>
            <a:custGeom>
              <a:avLst/>
              <a:gdLst/>
              <a:ahLst/>
              <a:cxnLst/>
              <a:rect l="l" t="t" r="r" b="b"/>
              <a:pathLst>
                <a:path w="4947285">
                  <a:moveTo>
                    <a:pt x="0" y="0"/>
                  </a:moveTo>
                  <a:lnTo>
                    <a:pt x="4947049" y="0"/>
                  </a:lnTo>
                </a:path>
              </a:pathLst>
            </a:custGeom>
            <a:ln w="89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814556"/>
          </a:xfrm>
          <a:prstGeom prst="rect">
            <a:avLst/>
          </a:prstGeom>
        </p:spPr>
        <p:txBody>
          <a:bodyPr vert="horz" wrap="square" lIns="0" tIns="59918" rIns="0" bIns="0" rtlCol="0">
            <a:spAutoFit/>
          </a:bodyPr>
          <a:lstStyle/>
          <a:p>
            <a:pPr marL="567055">
              <a:spcBef>
                <a:spcPts val="130"/>
              </a:spcBef>
            </a:pPr>
            <a:r>
              <a:rPr sz="4900" spc="-165" dirty="0">
                <a:solidFill>
                  <a:srgbClr val="086077"/>
                </a:solidFill>
              </a:rPr>
              <a:t>etrics</a:t>
            </a:r>
            <a:endParaRPr sz="4900"/>
          </a:p>
        </p:txBody>
      </p:sp>
      <p:sp>
        <p:nvSpPr>
          <p:cNvPr id="8" name="object 8"/>
          <p:cNvSpPr txBox="1"/>
          <p:nvPr/>
        </p:nvSpPr>
        <p:spPr>
          <a:xfrm>
            <a:off x="2313309" y="1892094"/>
            <a:ext cx="7549515" cy="135128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0480">
              <a:spcBef>
                <a:spcPts val="720"/>
              </a:spcBef>
            </a:pPr>
            <a:r>
              <a:rPr sz="2550" dirty="0">
                <a:latin typeface="Cambria"/>
                <a:cs typeface="Cambria"/>
              </a:rPr>
              <a:t>Cinematch</a:t>
            </a:r>
            <a:r>
              <a:rPr sz="2550" spc="220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scored</a:t>
            </a:r>
            <a:r>
              <a:rPr sz="2550" spc="250" dirty="0">
                <a:latin typeface="Cambria"/>
                <a:cs typeface="Cambria"/>
              </a:rPr>
              <a:t> </a:t>
            </a:r>
            <a:r>
              <a:rPr sz="3825" spc="112" baseline="2178" dirty="0">
                <a:latin typeface="Cambria"/>
                <a:cs typeface="Cambria"/>
              </a:rPr>
              <a:t>o.</a:t>
            </a:r>
            <a:r>
              <a:rPr sz="3825" spc="112" baseline="-8714" dirty="0">
                <a:latin typeface="Cambria"/>
                <a:cs typeface="Cambria"/>
              </a:rPr>
              <a:t>9</a:t>
            </a:r>
            <a:r>
              <a:rPr sz="3825" spc="112" baseline="-9803" dirty="0">
                <a:latin typeface="Cambria"/>
                <a:cs typeface="Cambria"/>
              </a:rPr>
              <a:t>5</a:t>
            </a:r>
            <a:r>
              <a:rPr sz="3825" spc="607" baseline="-9803" dirty="0">
                <a:latin typeface="Cambria"/>
                <a:cs typeface="Cambria"/>
              </a:rPr>
              <a:t> </a:t>
            </a:r>
            <a:r>
              <a:rPr sz="3825" spc="112" baseline="-9803" dirty="0">
                <a:latin typeface="Cambria"/>
                <a:cs typeface="Cambria"/>
              </a:rPr>
              <a:t>s</a:t>
            </a:r>
            <a:r>
              <a:rPr sz="3825" spc="60" baseline="-9803" dirty="0">
                <a:latin typeface="Cambria"/>
                <a:cs typeface="Cambria"/>
              </a:rPr>
              <a:t> </a:t>
            </a:r>
            <a:r>
              <a:rPr sz="2550" spc="65" dirty="0">
                <a:latin typeface="Cambria"/>
                <a:cs typeface="Cambria"/>
              </a:rPr>
              <a:t>on</a:t>
            </a:r>
            <a:r>
              <a:rPr sz="2550" spc="80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the</a:t>
            </a:r>
            <a:r>
              <a:rPr sz="2550" spc="50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test</a:t>
            </a:r>
            <a:r>
              <a:rPr sz="2550" spc="135" dirty="0">
                <a:latin typeface="Cambria"/>
                <a:cs typeface="Cambria"/>
              </a:rPr>
              <a:t> </a:t>
            </a:r>
            <a:r>
              <a:rPr sz="2550" spc="-10" dirty="0">
                <a:latin typeface="Cambria"/>
                <a:cs typeface="Cambria"/>
              </a:rPr>
              <a:t>subset</a:t>
            </a:r>
            <a:endParaRPr sz="2550">
              <a:latin typeface="Cambria"/>
              <a:cs typeface="Cambria"/>
            </a:endParaRPr>
          </a:p>
          <a:p>
            <a:pPr marL="25400">
              <a:spcBef>
                <a:spcPts val="615"/>
              </a:spcBef>
            </a:pPr>
            <a:r>
              <a:rPr sz="2500" spc="75" dirty="0">
                <a:latin typeface="Cambria"/>
                <a:cs typeface="Cambria"/>
              </a:rPr>
              <a:t>The</a:t>
            </a:r>
            <a:r>
              <a:rPr sz="2500" spc="6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winning</a:t>
            </a:r>
            <a:r>
              <a:rPr sz="2500" spc="39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team</a:t>
            </a:r>
            <a:r>
              <a:rPr sz="2500" spc="17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needed</a:t>
            </a:r>
            <a:r>
              <a:rPr sz="2500" spc="36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to</a:t>
            </a:r>
            <a:r>
              <a:rPr sz="2500" spc="-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score</a:t>
            </a:r>
            <a:r>
              <a:rPr sz="2500" spc="9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at</a:t>
            </a:r>
            <a:r>
              <a:rPr sz="2500" spc="19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least</a:t>
            </a:r>
            <a:r>
              <a:rPr sz="2500" spc="24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io%</a:t>
            </a:r>
            <a:r>
              <a:rPr sz="2500" spc="17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lower,</a:t>
            </a:r>
            <a:endParaRPr sz="2500">
              <a:latin typeface="Cambria"/>
              <a:cs typeface="Cambria"/>
            </a:endParaRPr>
          </a:p>
          <a:p>
            <a:pPr marL="27305">
              <a:spcBef>
                <a:spcPts val="75"/>
              </a:spcBef>
            </a:pPr>
            <a:r>
              <a:rPr sz="2550" dirty="0">
                <a:latin typeface="Cambria"/>
                <a:cs typeface="Cambria"/>
              </a:rPr>
              <a:t>with</a:t>
            </a:r>
            <a:r>
              <a:rPr sz="2550" spc="40" dirty="0">
                <a:latin typeface="Cambria"/>
                <a:cs typeface="Cambria"/>
              </a:rPr>
              <a:t> </a:t>
            </a:r>
            <a:r>
              <a:rPr sz="2550" spc="50" dirty="0">
                <a:latin typeface="Cambria"/>
                <a:cs typeface="Cambria"/>
              </a:rPr>
              <a:t>an</a:t>
            </a:r>
            <a:r>
              <a:rPr sz="2550" spc="65" dirty="0">
                <a:latin typeface="Cambria"/>
                <a:cs typeface="Cambria"/>
              </a:rPr>
              <a:t> </a:t>
            </a:r>
            <a:r>
              <a:rPr sz="2550" spc="75" dirty="0">
                <a:latin typeface="Cambria"/>
                <a:cs typeface="Cambria"/>
              </a:rPr>
              <a:t>RMSE</a:t>
            </a:r>
            <a:r>
              <a:rPr sz="2550" spc="65" dirty="0">
                <a:latin typeface="Cambria"/>
                <a:cs typeface="Cambria"/>
              </a:rPr>
              <a:t> </a:t>
            </a:r>
            <a:r>
              <a:rPr sz="2550" spc="90" dirty="0">
                <a:latin typeface="Cambria"/>
                <a:cs typeface="Cambria"/>
              </a:rPr>
              <a:t>of</a:t>
            </a:r>
            <a:r>
              <a:rPr sz="2550" spc="45" dirty="0">
                <a:latin typeface="Cambria"/>
                <a:cs typeface="Cambria"/>
              </a:rPr>
              <a:t> </a:t>
            </a:r>
            <a:r>
              <a:rPr sz="2550" spc="-10" dirty="0">
                <a:latin typeface="Cambria"/>
                <a:cs typeface="Cambria"/>
              </a:rPr>
              <a:t>o.8$6q</a:t>
            </a:r>
            <a:endParaRPr sz="2550">
              <a:latin typeface="Cambria"/>
              <a:cs typeface="Cambria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4242ACD-5D46-4D4F-9CB2-52C9D20ADCD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766570168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67914" y="1024732"/>
            <a:ext cx="1828800" cy="7994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5050" spc="-70" dirty="0">
                <a:solidFill>
                  <a:srgbClr val="015B7B"/>
                </a:solidFill>
                <a:latin typeface="Calibri"/>
                <a:cs typeface="Calibri"/>
              </a:rPr>
              <a:t>Results</a:t>
            </a:r>
            <a:endParaRPr sz="50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26009" y="1965126"/>
            <a:ext cx="4533265" cy="4127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2500" spc="90" dirty="0">
                <a:latin typeface="Cambria"/>
                <a:cs typeface="Cambria"/>
              </a:rPr>
              <a:t>The</a:t>
            </a:r>
            <a:r>
              <a:rPr sz="2500" spc="2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contest</a:t>
            </a:r>
            <a:r>
              <a:rPr sz="2500" spc="23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ended</a:t>
            </a:r>
            <a:r>
              <a:rPr sz="2500" spc="190" dirty="0">
                <a:latin typeface="Cambria"/>
                <a:cs typeface="Cambria"/>
              </a:rPr>
              <a:t> </a:t>
            </a:r>
            <a:r>
              <a:rPr sz="2500" spc="90" dirty="0">
                <a:latin typeface="Cambria"/>
                <a:cs typeface="Cambria"/>
              </a:rPr>
              <a:t>on</a:t>
            </a:r>
            <a:r>
              <a:rPr sz="2500" spc="-5" dirty="0">
                <a:latin typeface="Cambria"/>
                <a:cs typeface="Cambria"/>
              </a:rPr>
              <a:t> </a:t>
            </a:r>
            <a:r>
              <a:rPr sz="2500" spc="65" dirty="0">
                <a:latin typeface="Cambria"/>
                <a:cs typeface="Cambria"/>
              </a:rPr>
              <a:t>June</a:t>
            </a:r>
            <a:r>
              <a:rPr sz="2500" spc="114" dirty="0">
                <a:latin typeface="Cambria"/>
                <a:cs typeface="Cambria"/>
              </a:rPr>
              <a:t> </a:t>
            </a:r>
            <a:r>
              <a:rPr sz="2500" spc="65" dirty="0">
                <a:latin typeface="Cambria"/>
                <a:cs typeface="Cambria"/>
              </a:rPr>
              <a:t>z6,</a:t>
            </a:r>
            <a:r>
              <a:rPr sz="2500" spc="210" dirty="0">
                <a:latin typeface="Cambria"/>
                <a:cs typeface="Cambria"/>
              </a:rPr>
              <a:t> </a:t>
            </a:r>
            <a:r>
              <a:rPr sz="2500" spc="-50" dirty="0">
                <a:latin typeface="Cambria"/>
                <a:cs typeface="Cambria"/>
              </a:rPr>
              <a:t>Z</a:t>
            </a:r>
            <a:endParaRPr sz="25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92696" y="2025847"/>
            <a:ext cx="220345" cy="4127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2500" spc="85" dirty="0">
                <a:latin typeface="Cambria"/>
                <a:cs typeface="Cambria"/>
              </a:rPr>
              <a:t>9</a:t>
            </a:r>
            <a:endParaRPr sz="250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00609" y="2433042"/>
            <a:ext cx="7775575" cy="287147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38735" marR="30480" indent="-1270">
              <a:lnSpc>
                <a:spcPct val="103099"/>
              </a:lnSpc>
              <a:spcBef>
                <a:spcPts val="45"/>
              </a:spcBef>
            </a:pPr>
            <a:r>
              <a:rPr sz="2500" spc="75" dirty="0">
                <a:latin typeface="Cambria"/>
                <a:cs typeface="Cambria"/>
              </a:rPr>
              <a:t>The</a:t>
            </a:r>
            <a:r>
              <a:rPr sz="2500" spc="12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threshold</a:t>
            </a:r>
            <a:r>
              <a:rPr sz="2500" spc="19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was</a:t>
            </a:r>
            <a:r>
              <a:rPr sz="2500" spc="135" dirty="0">
                <a:latin typeface="Cambria"/>
                <a:cs typeface="Cambria"/>
              </a:rPr>
              <a:t> </a:t>
            </a:r>
            <a:r>
              <a:rPr sz="2500" spc="-70" dirty="0">
                <a:latin typeface="Cambria"/>
                <a:cs typeface="Cambria"/>
              </a:rPr>
              <a:t>brol&lt;en</a:t>
            </a:r>
            <a:r>
              <a:rPr sz="2500" spc="204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by</a:t>
            </a:r>
            <a:r>
              <a:rPr sz="2500" spc="9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the</a:t>
            </a:r>
            <a:r>
              <a:rPr sz="2500" spc="10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teams</a:t>
            </a:r>
            <a:r>
              <a:rPr sz="2500" spc="55" dirty="0">
                <a:latin typeface="Cambria"/>
                <a:cs typeface="Cambria"/>
              </a:rPr>
              <a:t> </a:t>
            </a:r>
            <a:r>
              <a:rPr sz="2500" spc="-10" dirty="0">
                <a:latin typeface="Cambria"/>
                <a:cs typeface="Cambria"/>
              </a:rPr>
              <a:t>“BellIfor's </a:t>
            </a:r>
            <a:r>
              <a:rPr sz="2550" dirty="0">
                <a:latin typeface="Cambria"/>
                <a:cs typeface="Cambria"/>
              </a:rPr>
              <a:t>Pragmatic</a:t>
            </a:r>
            <a:r>
              <a:rPr sz="2550" spc="405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Chaos”</a:t>
            </a:r>
            <a:r>
              <a:rPr sz="2550" spc="70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and</a:t>
            </a:r>
            <a:r>
              <a:rPr sz="2550" spc="175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“The</a:t>
            </a:r>
            <a:r>
              <a:rPr sz="2550" spc="185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Ensemble”,</a:t>
            </a:r>
            <a:r>
              <a:rPr sz="2550" spc="415" dirty="0">
                <a:latin typeface="Cambria"/>
                <a:cs typeface="Cambria"/>
              </a:rPr>
              <a:t> </a:t>
            </a:r>
            <a:r>
              <a:rPr sz="2550" dirty="0">
                <a:latin typeface="Cambria"/>
                <a:cs typeface="Cambria"/>
              </a:rPr>
              <a:t>both</a:t>
            </a:r>
            <a:r>
              <a:rPr sz="2550" spc="30" dirty="0">
                <a:latin typeface="Cambria"/>
                <a:cs typeface="Cambria"/>
              </a:rPr>
              <a:t> </a:t>
            </a:r>
            <a:r>
              <a:rPr sz="2550" spc="-10" dirty="0">
                <a:latin typeface="Cambria"/>
                <a:cs typeface="Cambria"/>
              </a:rPr>
              <a:t>achieving </a:t>
            </a:r>
            <a:r>
              <a:rPr sz="2500" spc="85" dirty="0">
                <a:latin typeface="Cambria"/>
                <a:cs typeface="Cambria"/>
              </a:rPr>
              <a:t>a</a:t>
            </a:r>
            <a:r>
              <a:rPr sz="2500" spc="2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io.o6%</a:t>
            </a:r>
            <a:r>
              <a:rPr sz="2500" spc="19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improvement</a:t>
            </a:r>
            <a:r>
              <a:rPr sz="2500" spc="39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over</a:t>
            </a:r>
            <a:r>
              <a:rPr sz="2500" spc="90" dirty="0">
                <a:latin typeface="Cambria"/>
                <a:cs typeface="Cambria"/>
              </a:rPr>
              <a:t> </a:t>
            </a:r>
            <a:r>
              <a:rPr sz="2500" spc="75" dirty="0">
                <a:latin typeface="Cambria"/>
                <a:cs typeface="Cambria"/>
              </a:rPr>
              <a:t>Cinematch,</a:t>
            </a:r>
            <a:r>
              <a:rPr sz="2500" spc="30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with</a:t>
            </a:r>
            <a:r>
              <a:rPr sz="2500" spc="80" dirty="0">
                <a:latin typeface="Cambria"/>
                <a:cs typeface="Cambria"/>
              </a:rPr>
              <a:t> </a:t>
            </a:r>
            <a:r>
              <a:rPr sz="2500" spc="75" dirty="0">
                <a:latin typeface="Cambria"/>
                <a:cs typeface="Cambria"/>
              </a:rPr>
              <a:t>an</a:t>
            </a:r>
            <a:r>
              <a:rPr sz="2500" spc="114" dirty="0">
                <a:latin typeface="Cambria"/>
                <a:cs typeface="Cambria"/>
              </a:rPr>
              <a:t> </a:t>
            </a:r>
            <a:r>
              <a:rPr sz="2500" spc="80" dirty="0">
                <a:latin typeface="Cambria"/>
                <a:cs typeface="Cambria"/>
              </a:rPr>
              <a:t>RMSE </a:t>
            </a:r>
            <a:r>
              <a:rPr sz="2550" spc="90" dirty="0">
                <a:latin typeface="Cambria"/>
                <a:cs typeface="Cambria"/>
              </a:rPr>
              <a:t>of</a:t>
            </a:r>
            <a:r>
              <a:rPr sz="2550" spc="65" dirty="0">
                <a:latin typeface="Cambria"/>
                <a:cs typeface="Cambria"/>
              </a:rPr>
              <a:t> </a:t>
            </a:r>
            <a:r>
              <a:rPr sz="3825" spc="-15" baseline="2178" dirty="0">
                <a:latin typeface="Cambria"/>
                <a:cs typeface="Cambria"/>
              </a:rPr>
              <a:t>o.8$6</a:t>
            </a:r>
            <a:r>
              <a:rPr sz="3825" spc="-15" baseline="-8714" dirty="0">
                <a:latin typeface="Cambria"/>
                <a:cs typeface="Cambria"/>
              </a:rPr>
              <a:t>7</a:t>
            </a:r>
            <a:endParaRPr sz="3825" baseline="-8714">
              <a:latin typeface="Cambria"/>
              <a:cs typeface="Cambria"/>
            </a:endParaRPr>
          </a:p>
          <a:p>
            <a:pPr marL="42545" marR="209550" indent="-3810" algn="just">
              <a:lnSpc>
                <a:spcPct val="103200"/>
              </a:lnSpc>
              <a:spcBef>
                <a:spcPts val="605"/>
              </a:spcBef>
            </a:pPr>
            <a:r>
              <a:rPr sz="2500" spc="-20" dirty="0">
                <a:latin typeface="Cambria"/>
                <a:cs typeface="Cambria"/>
              </a:rPr>
              <a:t>“Belll'for's</a:t>
            </a:r>
            <a:r>
              <a:rPr sz="2500" spc="23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Pragmatic</a:t>
            </a:r>
            <a:r>
              <a:rPr sz="2500" spc="315" dirty="0">
                <a:latin typeface="Cambria"/>
                <a:cs typeface="Cambria"/>
              </a:rPr>
              <a:t> </a:t>
            </a:r>
            <a:r>
              <a:rPr sz="2500" spc="65" dirty="0">
                <a:latin typeface="Cambria"/>
                <a:cs typeface="Cambria"/>
              </a:rPr>
              <a:t>Chaos”</a:t>
            </a:r>
            <a:r>
              <a:rPr sz="2500" spc="11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won</a:t>
            </a:r>
            <a:r>
              <a:rPr sz="2500" spc="100" dirty="0">
                <a:latin typeface="Cambria"/>
                <a:cs typeface="Cambria"/>
              </a:rPr>
              <a:t> </a:t>
            </a:r>
            <a:r>
              <a:rPr sz="2500" spc="50" dirty="0">
                <a:latin typeface="Cambria"/>
                <a:cs typeface="Cambria"/>
              </a:rPr>
              <a:t>the</a:t>
            </a:r>
            <a:r>
              <a:rPr sz="2500" spc="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prize</a:t>
            </a:r>
            <a:r>
              <a:rPr sz="2500" spc="35" dirty="0">
                <a:latin typeface="Cambria"/>
                <a:cs typeface="Cambria"/>
              </a:rPr>
              <a:t> </a:t>
            </a:r>
            <a:r>
              <a:rPr sz="2500" spc="60" dirty="0">
                <a:latin typeface="Cambria"/>
                <a:cs typeface="Cambria"/>
              </a:rPr>
              <a:t>due</a:t>
            </a:r>
            <a:r>
              <a:rPr sz="2500" spc="10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to</a:t>
            </a:r>
            <a:r>
              <a:rPr sz="2500" spc="10" dirty="0">
                <a:latin typeface="Cambria"/>
                <a:cs typeface="Cambria"/>
              </a:rPr>
              <a:t> </a:t>
            </a:r>
            <a:r>
              <a:rPr sz="2500" spc="25" dirty="0">
                <a:latin typeface="Cambria"/>
                <a:cs typeface="Cambria"/>
              </a:rPr>
              <a:t>the </a:t>
            </a:r>
            <a:r>
              <a:rPr sz="2500" dirty="0">
                <a:latin typeface="Cambria"/>
                <a:cs typeface="Cambria"/>
              </a:rPr>
              <a:t>team</a:t>
            </a:r>
            <a:r>
              <a:rPr sz="2500" spc="13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submitting</a:t>
            </a:r>
            <a:r>
              <a:rPr sz="2500" spc="42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their</a:t>
            </a:r>
            <a:r>
              <a:rPr sz="2500" spc="125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results</a:t>
            </a:r>
            <a:r>
              <a:rPr sz="2500" spc="215" dirty="0">
                <a:latin typeface="Cambria"/>
                <a:cs typeface="Cambria"/>
              </a:rPr>
              <a:t> </a:t>
            </a:r>
            <a:r>
              <a:rPr sz="2500" spc="95" dirty="0">
                <a:latin typeface="Cambria"/>
                <a:cs typeface="Cambria"/>
              </a:rPr>
              <a:t>zo</a:t>
            </a:r>
            <a:r>
              <a:rPr sz="2500" spc="170" dirty="0">
                <a:latin typeface="Cambria"/>
                <a:cs typeface="Cambria"/>
              </a:rPr>
              <a:t> </a:t>
            </a:r>
            <a:r>
              <a:rPr sz="2500" spc="45" dirty="0">
                <a:latin typeface="Cambria"/>
                <a:cs typeface="Cambria"/>
              </a:rPr>
              <a:t>minutes</a:t>
            </a:r>
            <a:r>
              <a:rPr sz="2500" spc="200" dirty="0">
                <a:latin typeface="Cambria"/>
                <a:cs typeface="Cambria"/>
              </a:rPr>
              <a:t> </a:t>
            </a:r>
            <a:r>
              <a:rPr sz="2500" dirty="0">
                <a:latin typeface="Cambria"/>
                <a:cs typeface="Cambria"/>
              </a:rPr>
              <a:t>before</a:t>
            </a:r>
            <a:r>
              <a:rPr sz="2500" spc="250" dirty="0">
                <a:latin typeface="Cambria"/>
                <a:cs typeface="Cambria"/>
              </a:rPr>
              <a:t> </a:t>
            </a:r>
            <a:r>
              <a:rPr sz="2500" spc="50" dirty="0">
                <a:latin typeface="Cambria"/>
                <a:cs typeface="Cambria"/>
              </a:rPr>
              <a:t>“The </a:t>
            </a:r>
            <a:r>
              <a:rPr sz="2550" spc="-10" dirty="0">
                <a:latin typeface="Cambria"/>
                <a:cs typeface="Cambria"/>
              </a:rPr>
              <a:t>Ensemble”</a:t>
            </a:r>
            <a:endParaRPr sz="2550">
              <a:latin typeface="Cambria"/>
              <a:cs typeface="Cambria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9B58FD3-97AE-44EC-B53F-332DAD0F2CF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939311372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0320">
              <a:spcBef>
                <a:spcPts val="130"/>
              </a:spcBef>
            </a:pPr>
            <a:r>
              <a:rPr spc="-65" dirty="0"/>
              <a:t>Netfiix</a:t>
            </a:r>
            <a:r>
              <a:rPr spc="-210" dirty="0"/>
              <a:t> </a:t>
            </a:r>
            <a:r>
              <a:rPr spc="-390" dirty="0">
                <a:solidFill>
                  <a:srgbClr val="035D7B"/>
                </a:solidFill>
              </a:rPr>
              <a:t>Prize</a:t>
            </a:r>
            <a:r>
              <a:rPr spc="50" dirty="0">
                <a:solidFill>
                  <a:srgbClr val="035D7B"/>
                </a:solidFill>
              </a:rPr>
              <a:t> </a:t>
            </a:r>
            <a:r>
              <a:rPr spc="-375" dirty="0">
                <a:solidFill>
                  <a:srgbClr val="05607E"/>
                </a:solidFill>
              </a:rPr>
              <a:t>Sequel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26608" y="1951584"/>
            <a:ext cx="7569834" cy="309562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3970" marR="450215" indent="635" algn="just">
              <a:lnSpc>
                <a:spcPct val="101000"/>
              </a:lnSpc>
              <a:spcBef>
                <a:spcPts val="60"/>
              </a:spcBef>
            </a:pPr>
            <a:r>
              <a:rPr sz="2400" spc="60" dirty="0">
                <a:latin typeface="Cambria"/>
                <a:cs typeface="Cambria"/>
              </a:rPr>
              <a:t>Due</a:t>
            </a:r>
            <a:r>
              <a:rPr sz="2400" spc="5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to</a:t>
            </a:r>
            <a:r>
              <a:rPr sz="2400" spc="-2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the</a:t>
            </a:r>
            <a:r>
              <a:rPr sz="2400" spc="-20" dirty="0">
                <a:latin typeface="Cambria"/>
                <a:cs typeface="Cambria"/>
              </a:rPr>
              <a:t> </a:t>
            </a:r>
            <a:r>
              <a:rPr sz="2400" spc="-30" dirty="0">
                <a:latin typeface="Cambria"/>
                <a:cs typeface="Cambria"/>
              </a:rPr>
              <a:t>success</a:t>
            </a:r>
            <a:r>
              <a:rPr sz="2400" spc="50" dirty="0">
                <a:latin typeface="Cambria"/>
                <a:cs typeface="Cambria"/>
              </a:rPr>
              <a:t> </a:t>
            </a:r>
            <a:r>
              <a:rPr sz="2400" spc="55" dirty="0">
                <a:latin typeface="Cambria"/>
                <a:cs typeface="Cambria"/>
              </a:rPr>
              <a:t>of</a:t>
            </a:r>
            <a:r>
              <a:rPr sz="2400" spc="80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their</a:t>
            </a:r>
            <a:r>
              <a:rPr sz="2400" spc="-5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contest,</a:t>
            </a:r>
            <a:r>
              <a:rPr sz="2400" spc="254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Netfiix </a:t>
            </a:r>
            <a:r>
              <a:rPr sz="2400" spc="-10" dirty="0">
                <a:latin typeface="Cambria"/>
                <a:cs typeface="Cambria"/>
              </a:rPr>
              <a:t>announced </a:t>
            </a:r>
            <a:r>
              <a:rPr sz="2400" dirty="0">
                <a:latin typeface="Cambria"/>
                <a:cs typeface="Cambria"/>
              </a:rPr>
              <a:t>another</a:t>
            </a:r>
            <a:r>
              <a:rPr sz="2400" spc="-10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contest</a:t>
            </a:r>
            <a:r>
              <a:rPr sz="2400" spc="7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to</a:t>
            </a:r>
            <a:r>
              <a:rPr sz="2400" spc="-13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further</a:t>
            </a:r>
            <a:r>
              <a:rPr sz="2400" spc="-60" dirty="0">
                <a:latin typeface="Cambria"/>
                <a:cs typeface="Cambria"/>
              </a:rPr>
              <a:t> </a:t>
            </a:r>
            <a:r>
              <a:rPr sz="2400" spc="-20" dirty="0">
                <a:latin typeface="Cambria"/>
                <a:cs typeface="Cambria"/>
              </a:rPr>
              <a:t>improve</a:t>
            </a:r>
            <a:r>
              <a:rPr sz="2400" dirty="0">
                <a:latin typeface="Cambria"/>
                <a:cs typeface="Cambria"/>
              </a:rPr>
              <a:t> their</a:t>
            </a:r>
            <a:r>
              <a:rPr sz="2400" spc="-90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recommender </a:t>
            </a:r>
            <a:r>
              <a:rPr sz="2350" spc="-10" dirty="0">
                <a:latin typeface="Cambria"/>
                <a:cs typeface="Cambria"/>
              </a:rPr>
              <a:t>system</a:t>
            </a:r>
            <a:endParaRPr sz="2350" dirty="0">
              <a:latin typeface="Cambria"/>
              <a:cs typeface="Cambria"/>
            </a:endParaRPr>
          </a:p>
          <a:p>
            <a:pPr marL="13970" marR="5080" indent="1905">
              <a:lnSpc>
                <a:spcPct val="100600"/>
              </a:lnSpc>
              <a:spcBef>
                <a:spcPts val="545"/>
              </a:spcBef>
            </a:pPr>
            <a:r>
              <a:rPr sz="2400" dirty="0">
                <a:latin typeface="Cambria"/>
                <a:cs typeface="Cambria"/>
              </a:rPr>
              <a:t>Unfortunately, it</a:t>
            </a:r>
            <a:r>
              <a:rPr sz="2400" spc="-35" dirty="0">
                <a:latin typeface="Cambria"/>
                <a:cs typeface="Cambria"/>
              </a:rPr>
              <a:t> </a:t>
            </a:r>
            <a:r>
              <a:rPr sz="2400" spc="-90" dirty="0">
                <a:latin typeface="Cambria"/>
                <a:cs typeface="Cambria"/>
              </a:rPr>
              <a:t>was</a:t>
            </a:r>
            <a:r>
              <a:rPr sz="2400" spc="-40" dirty="0">
                <a:latin typeface="Cambria"/>
                <a:cs typeface="Cambria"/>
              </a:rPr>
              <a:t> </a:t>
            </a:r>
            <a:r>
              <a:rPr sz="2400" spc="-35" dirty="0">
                <a:latin typeface="Cambria"/>
                <a:cs typeface="Cambria"/>
              </a:rPr>
              <a:t>discovered</a:t>
            </a:r>
            <a:r>
              <a:rPr sz="2400" spc="24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that</a:t>
            </a:r>
            <a:r>
              <a:rPr sz="2400" spc="7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the</a:t>
            </a:r>
            <a:r>
              <a:rPr sz="2400" spc="-120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anonymized customer</a:t>
            </a:r>
            <a:r>
              <a:rPr sz="2400" spc="-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data</a:t>
            </a:r>
            <a:r>
              <a:rPr sz="2400" spc="-1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that</a:t>
            </a:r>
            <a:r>
              <a:rPr sz="2400" spc="4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they</a:t>
            </a:r>
            <a:r>
              <a:rPr sz="2400" spc="-80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provided</a:t>
            </a:r>
            <a:r>
              <a:rPr sz="2400" spc="9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to</a:t>
            </a:r>
            <a:r>
              <a:rPr sz="2400" spc="-8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the</a:t>
            </a:r>
            <a:r>
              <a:rPr sz="2400" spc="-13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contestants</a:t>
            </a:r>
            <a:r>
              <a:rPr sz="2400" spc="-5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could </a:t>
            </a:r>
            <a:r>
              <a:rPr sz="2400" dirty="0">
                <a:latin typeface="Cambria"/>
                <a:cs typeface="Cambria"/>
              </a:rPr>
              <a:t>actually</a:t>
            </a:r>
            <a:r>
              <a:rPr sz="2400" spc="11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be</a:t>
            </a:r>
            <a:r>
              <a:rPr sz="2400" spc="-9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used</a:t>
            </a:r>
            <a:r>
              <a:rPr sz="2400" spc="8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to</a:t>
            </a:r>
            <a:r>
              <a:rPr sz="2400" spc="-9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identify</a:t>
            </a:r>
            <a:r>
              <a:rPr sz="2400" spc="3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individual</a:t>
            </a:r>
            <a:r>
              <a:rPr sz="2400" spc="40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customers</a:t>
            </a:r>
            <a:endParaRPr sz="2400" dirty="0">
              <a:latin typeface="Cambria"/>
              <a:cs typeface="Cambria"/>
            </a:endParaRPr>
          </a:p>
          <a:p>
            <a:pPr marL="12700">
              <a:lnSpc>
                <a:spcPts val="2850"/>
              </a:lnSpc>
              <a:spcBef>
                <a:spcPts val="550"/>
              </a:spcBef>
              <a:tabLst>
                <a:tab pos="6083300" algn="l"/>
              </a:tabLst>
            </a:pPr>
            <a:r>
              <a:rPr sz="2400" dirty="0">
                <a:latin typeface="Cambria"/>
                <a:cs typeface="Cambria"/>
              </a:rPr>
              <a:t>This,</a:t>
            </a:r>
            <a:r>
              <a:rPr sz="2400" spc="2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combined</a:t>
            </a:r>
            <a:r>
              <a:rPr sz="2400" spc="114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with</a:t>
            </a:r>
            <a:r>
              <a:rPr sz="2400" spc="-6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a</a:t>
            </a:r>
            <a:r>
              <a:rPr sz="2400" spc="-40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resulting</a:t>
            </a:r>
            <a:r>
              <a:rPr sz="2400" spc="140" dirty="0">
                <a:latin typeface="Cambria"/>
                <a:cs typeface="Cambria"/>
              </a:rPr>
              <a:t> </a:t>
            </a:r>
            <a:r>
              <a:rPr sz="2400" spc="-10" dirty="0">
                <a:latin typeface="Cambria"/>
                <a:cs typeface="Cambria"/>
              </a:rPr>
              <a:t>investigation</a:t>
            </a:r>
            <a:r>
              <a:rPr sz="2400" dirty="0">
                <a:latin typeface="Cambria"/>
                <a:cs typeface="Cambria"/>
              </a:rPr>
              <a:t>	by</a:t>
            </a:r>
            <a:r>
              <a:rPr sz="2400" spc="-15" dirty="0">
                <a:latin typeface="Cambria"/>
                <a:cs typeface="Cambria"/>
              </a:rPr>
              <a:t> </a:t>
            </a:r>
            <a:r>
              <a:rPr sz="2400" dirty="0">
                <a:latin typeface="Cambria"/>
                <a:cs typeface="Cambria"/>
              </a:rPr>
              <a:t>the</a:t>
            </a:r>
            <a:r>
              <a:rPr sz="2400" spc="-40" dirty="0">
                <a:latin typeface="Cambria"/>
                <a:cs typeface="Cambria"/>
              </a:rPr>
              <a:t> </a:t>
            </a:r>
            <a:r>
              <a:rPr sz="2400" spc="-25" dirty="0">
                <a:latin typeface="Cambria"/>
                <a:cs typeface="Cambria"/>
              </a:rPr>
              <a:t>FTC</a:t>
            </a:r>
            <a:endParaRPr sz="2400" dirty="0">
              <a:latin typeface="Cambria"/>
              <a:cs typeface="Cambria"/>
            </a:endParaRPr>
          </a:p>
          <a:p>
            <a:pPr marL="13335">
              <a:lnSpc>
                <a:spcPts val="2910"/>
              </a:lnSpc>
            </a:pPr>
            <a:r>
              <a:rPr sz="2450" dirty="0">
                <a:latin typeface="Cambria"/>
                <a:cs typeface="Cambria"/>
              </a:rPr>
              <a:t>and</a:t>
            </a:r>
            <a:r>
              <a:rPr sz="2450" spc="-60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a</a:t>
            </a:r>
            <a:r>
              <a:rPr sz="2450" spc="-65" dirty="0">
                <a:latin typeface="Cambria"/>
                <a:cs typeface="Cambria"/>
              </a:rPr>
              <a:t> </a:t>
            </a:r>
            <a:r>
              <a:rPr sz="2450" spc="-30" dirty="0">
                <a:latin typeface="Cambria"/>
                <a:cs typeface="Cambria"/>
              </a:rPr>
              <a:t>lawsuit,</a:t>
            </a:r>
            <a:r>
              <a:rPr sz="2450" spc="150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led</a:t>
            </a:r>
            <a:r>
              <a:rPr sz="2450" spc="-10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Netflix</a:t>
            </a:r>
            <a:r>
              <a:rPr sz="2450" spc="-5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to</a:t>
            </a:r>
            <a:r>
              <a:rPr sz="2450" spc="-130" dirty="0">
                <a:latin typeface="Cambria"/>
                <a:cs typeface="Cambria"/>
              </a:rPr>
              <a:t> </a:t>
            </a:r>
            <a:r>
              <a:rPr sz="2450" dirty="0">
                <a:latin typeface="Cambria"/>
                <a:cs typeface="Cambria"/>
              </a:rPr>
              <a:t>cancel</a:t>
            </a:r>
            <a:r>
              <a:rPr sz="2450" spc="120" dirty="0">
                <a:latin typeface="Cambria"/>
                <a:cs typeface="Cambria"/>
              </a:rPr>
              <a:t> </a:t>
            </a:r>
            <a:r>
              <a:rPr sz="2450" spc="-35" dirty="0">
                <a:latin typeface="Cambria"/>
                <a:cs typeface="Cambria"/>
              </a:rPr>
              <a:t>their</a:t>
            </a:r>
            <a:r>
              <a:rPr sz="2450" spc="-80" dirty="0">
                <a:latin typeface="Cambria"/>
                <a:cs typeface="Cambria"/>
              </a:rPr>
              <a:t> </a:t>
            </a:r>
            <a:r>
              <a:rPr sz="2450" spc="-10" dirty="0">
                <a:latin typeface="Cambria"/>
                <a:cs typeface="Cambria"/>
              </a:rPr>
              <a:t>sequel</a:t>
            </a:r>
            <a:endParaRPr sz="2450" dirty="0">
              <a:latin typeface="Cambria"/>
              <a:cs typeface="Cambri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0223F-31EF-4FC7-A961-983867AA4B7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4048634456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D45C79-A678-4EC3-B761-013379D4124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677528212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>
            <a:extLst>
              <a:ext uri="{FF2B5EF4-FFF2-40B4-BE49-F238E27FC236}">
                <a16:creationId xmlns:a16="http://schemas.microsoft.com/office/drawing/2014/main" id="{767359E5-FAE7-46E5-A75D-EBB300D62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6165" y="2999972"/>
            <a:ext cx="7652084" cy="85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1588" b="1" dirty="0">
                <a:solidFill>
                  <a:srgbClr val="000000"/>
                </a:solidFill>
              </a:rPr>
              <a:t>Week: 14 &amp; 15</a:t>
            </a:r>
            <a:br>
              <a:rPr lang="en-GB" altLang="en-US" sz="1588" b="1" dirty="0">
                <a:solidFill>
                  <a:srgbClr val="000000"/>
                </a:solidFill>
              </a:rPr>
            </a:br>
            <a:r>
              <a:rPr lang="en-GB" sz="1600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Pattern Recognition Project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en-GB" altLang="en-US" sz="1588" b="1" dirty="0"/>
          </a:p>
        </p:txBody>
      </p:sp>
    </p:spTree>
    <p:extLst>
      <p:ext uri="{BB962C8B-B14F-4D97-AF65-F5344CB8AC3E}">
        <p14:creationId xmlns:p14="http://schemas.microsoft.com/office/powerpoint/2010/main" val="2676944476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1419821"/>
            <a:ext cx="9144000" cy="52238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6ED170-D9F1-4973-8808-56EE60ECE82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278354662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625079"/>
            <a:ext cx="9135110" cy="4018915"/>
            <a:chOff x="0" y="625078"/>
            <a:chExt cx="9135110" cy="40189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5078"/>
              <a:ext cx="9135070" cy="10804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58738" y="1693664"/>
              <a:ext cx="0" cy="2950210"/>
            </a:xfrm>
            <a:custGeom>
              <a:avLst/>
              <a:gdLst/>
              <a:ahLst/>
              <a:cxnLst/>
              <a:rect l="l" t="t" r="r" b="b"/>
              <a:pathLst>
                <a:path h="2950210">
                  <a:moveTo>
                    <a:pt x="0" y="294977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54869" y="472232"/>
            <a:ext cx="10111740" cy="5982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12314">
              <a:spcBef>
                <a:spcPts val="105"/>
              </a:spcBef>
            </a:pPr>
            <a:r>
              <a:rPr sz="3800" spc="-10" dirty="0">
                <a:solidFill>
                  <a:srgbClr val="0A0AFF"/>
                </a:solidFill>
              </a:rPr>
              <a:t>Contents</a:t>
            </a:r>
            <a:endParaRPr sz="3800"/>
          </a:p>
        </p:txBody>
      </p:sp>
      <p:sp>
        <p:nvSpPr>
          <p:cNvPr id="6" name="object 6"/>
          <p:cNvSpPr txBox="1"/>
          <p:nvPr/>
        </p:nvSpPr>
        <p:spPr>
          <a:xfrm>
            <a:off x="2873620" y="1725472"/>
            <a:ext cx="4547870" cy="414274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341630" indent="-328930">
              <a:spcBef>
                <a:spcPts val="475"/>
              </a:spcBef>
              <a:buClr>
                <a:srgbClr val="0000FD"/>
              </a:buClr>
              <a:buChar char="•"/>
              <a:tabLst>
                <a:tab pos="341630" algn="l"/>
              </a:tabLst>
            </a:pPr>
            <a:r>
              <a:rPr sz="3200" dirty="0">
                <a:latin typeface="Arial MT"/>
                <a:cs typeface="Arial MT"/>
              </a:rPr>
              <a:t>Doto</a:t>
            </a:r>
            <a:r>
              <a:rPr sz="3200" spc="-110" dirty="0">
                <a:latin typeface="Arial MT"/>
                <a:cs typeface="Arial MT"/>
              </a:rPr>
              <a:t> </a:t>
            </a:r>
            <a:r>
              <a:rPr sz="3200" spc="-25" dirty="0">
                <a:latin typeface="Arial MT"/>
                <a:cs typeface="Arial MT"/>
              </a:rPr>
              <a:t>set</a:t>
            </a:r>
            <a:endParaRPr sz="3200">
              <a:latin typeface="Arial MT"/>
              <a:cs typeface="Arial MT"/>
            </a:endParaRPr>
          </a:p>
          <a:p>
            <a:pPr marL="468630">
              <a:spcBef>
                <a:spcPts val="325"/>
              </a:spcBef>
            </a:pPr>
            <a:r>
              <a:rPr sz="2550" dirty="0">
                <a:solidFill>
                  <a:srgbClr val="F60300"/>
                </a:solidFill>
                <a:latin typeface="Arial MT"/>
                <a:cs typeface="Arial MT"/>
              </a:rPr>
              <a:t>e</a:t>
            </a:r>
            <a:r>
              <a:rPr sz="2550" spc="-80" dirty="0">
                <a:solidFill>
                  <a:srgbClr val="F60300"/>
                </a:solidFill>
                <a:latin typeface="Arial MT"/>
                <a:cs typeface="Arial MT"/>
              </a:rPr>
              <a:t> </a:t>
            </a:r>
            <a:r>
              <a:rPr sz="2550" spc="-140" dirty="0">
                <a:latin typeface="Arial MT"/>
                <a:cs typeface="Arial MT"/>
              </a:rPr>
              <a:t>Iris</a:t>
            </a:r>
            <a:r>
              <a:rPr sz="2550" spc="-5" dirty="0">
                <a:latin typeface="Arial MT"/>
                <a:cs typeface="Arial MT"/>
              </a:rPr>
              <a:t> </a:t>
            </a:r>
            <a:r>
              <a:rPr sz="2550" spc="-90" dirty="0">
                <a:latin typeface="Arial MT"/>
                <a:cs typeface="Arial MT"/>
              </a:rPr>
              <a:t>(Fisher's</a:t>
            </a:r>
            <a:r>
              <a:rPr sz="2550" spc="-40" dirty="0">
                <a:latin typeface="Arial MT"/>
                <a:cs typeface="Arial MT"/>
              </a:rPr>
              <a:t> </a:t>
            </a:r>
            <a:r>
              <a:rPr sz="2550" spc="65" dirty="0">
                <a:latin typeface="Arial MT"/>
                <a:cs typeface="Arial MT"/>
              </a:rPr>
              <a:t>data)</a:t>
            </a:r>
            <a:endParaRPr sz="2550">
              <a:latin typeface="Arial MT"/>
              <a:cs typeface="Arial MT"/>
            </a:endParaRPr>
          </a:p>
          <a:p>
            <a:pPr marL="467995">
              <a:spcBef>
                <a:spcPts val="320"/>
              </a:spcBef>
            </a:pPr>
            <a:r>
              <a:rPr sz="2650" spc="130" dirty="0">
                <a:solidFill>
                  <a:srgbClr val="F70303"/>
                </a:solidFill>
                <a:latin typeface="Arial MT"/>
                <a:cs typeface="Arial MT"/>
              </a:rPr>
              <a:t>e</a:t>
            </a:r>
            <a:r>
              <a:rPr sz="2650" spc="-215" dirty="0">
                <a:solidFill>
                  <a:srgbClr val="F70303"/>
                </a:solidFill>
                <a:latin typeface="Arial MT"/>
                <a:cs typeface="Arial MT"/>
              </a:rPr>
              <a:t> </a:t>
            </a:r>
            <a:r>
              <a:rPr sz="2650" spc="-75" dirty="0">
                <a:latin typeface="Arial MT"/>
                <a:cs typeface="Arial MT"/>
              </a:rPr>
              <a:t>Riply's</a:t>
            </a:r>
            <a:r>
              <a:rPr sz="2650" spc="-5" dirty="0">
                <a:latin typeface="Arial MT"/>
                <a:cs typeface="Arial MT"/>
              </a:rPr>
              <a:t> </a:t>
            </a:r>
            <a:r>
              <a:rPr sz="2650" spc="85" dirty="0">
                <a:latin typeface="Arial MT"/>
                <a:cs typeface="Arial MT"/>
              </a:rPr>
              <a:t>data</a:t>
            </a:r>
            <a:r>
              <a:rPr sz="2650" spc="-25" dirty="0">
                <a:latin typeface="Arial MT"/>
                <a:cs typeface="Arial MT"/>
              </a:rPr>
              <a:t> set</a:t>
            </a:r>
            <a:endParaRPr sz="2650">
              <a:latin typeface="Arial MT"/>
              <a:cs typeface="Arial MT"/>
            </a:endParaRPr>
          </a:p>
          <a:p>
            <a:pPr marL="738505" lvl="1" indent="-276225">
              <a:spcBef>
                <a:spcPts val="250"/>
              </a:spcBef>
              <a:buClr>
                <a:srgbClr val="FD0101"/>
              </a:buClr>
              <a:buChar char="•"/>
              <a:tabLst>
                <a:tab pos="738505" algn="l"/>
              </a:tabLst>
            </a:pPr>
            <a:r>
              <a:rPr sz="2700" spc="-70" dirty="0">
                <a:latin typeface="Arial MT"/>
                <a:cs typeface="Arial MT"/>
              </a:rPr>
              <a:t>Hand-</a:t>
            </a:r>
            <a:r>
              <a:rPr sz="2700" dirty="0">
                <a:latin typeface="Arial MT"/>
                <a:cs typeface="Arial MT"/>
              </a:rPr>
              <a:t>written</a:t>
            </a:r>
            <a:r>
              <a:rPr sz="2700" spc="-75" dirty="0">
                <a:latin typeface="Arial MT"/>
                <a:cs typeface="Arial MT"/>
              </a:rPr>
              <a:t> </a:t>
            </a:r>
            <a:r>
              <a:rPr sz="2700" spc="-10" dirty="0">
                <a:latin typeface="Arial MT"/>
                <a:cs typeface="Arial MT"/>
              </a:rPr>
              <a:t>numerals</a:t>
            </a:r>
            <a:endParaRPr sz="2700">
              <a:latin typeface="Arial MT"/>
              <a:cs typeface="Arial MT"/>
            </a:endParaRPr>
          </a:p>
          <a:p>
            <a:pPr lvl="1">
              <a:spcBef>
                <a:spcPts val="1040"/>
              </a:spcBef>
              <a:buClr>
                <a:srgbClr val="FD0101"/>
              </a:buClr>
              <a:buFont typeface="Arial MT"/>
              <a:buChar char="•"/>
            </a:pPr>
            <a:endParaRPr sz="2700">
              <a:latin typeface="Arial MT"/>
              <a:cs typeface="Arial MT"/>
            </a:endParaRPr>
          </a:p>
          <a:p>
            <a:pPr marL="347345" indent="-331470">
              <a:buClr>
                <a:srgbClr val="0001FD"/>
              </a:buClr>
              <a:buChar char="•"/>
              <a:tabLst>
                <a:tab pos="347345" algn="l"/>
              </a:tabLst>
            </a:pPr>
            <a:r>
              <a:rPr sz="2700" dirty="0">
                <a:latin typeface="Arial MT"/>
                <a:cs typeface="Arial MT"/>
              </a:rPr>
              <a:t>Clossifier</a:t>
            </a:r>
            <a:r>
              <a:rPr sz="2700" spc="270" dirty="0">
                <a:latin typeface="Arial MT"/>
                <a:cs typeface="Arial MT"/>
              </a:rPr>
              <a:t> </a:t>
            </a:r>
            <a:r>
              <a:rPr sz="2700" spc="-1300" dirty="0">
                <a:latin typeface="Arial MT"/>
                <a:cs typeface="Arial MT"/>
              </a:rPr>
              <a:t>—</a:t>
            </a:r>
            <a:r>
              <a:rPr sz="2700" spc="270" dirty="0">
                <a:latin typeface="Arial MT"/>
                <a:cs typeface="Arial MT"/>
              </a:rPr>
              <a:t> </a:t>
            </a:r>
            <a:r>
              <a:rPr sz="2700" spc="-360" dirty="0">
                <a:latin typeface="Arial MT"/>
                <a:cs typeface="Arial MT"/>
              </a:rPr>
              <a:t>(/V\ATLAB</a:t>
            </a:r>
            <a:r>
              <a:rPr sz="2700" spc="300" dirty="0">
                <a:latin typeface="Arial MT"/>
                <a:cs typeface="Arial MT"/>
              </a:rPr>
              <a:t> </a:t>
            </a:r>
            <a:r>
              <a:rPr sz="2700" spc="-165" dirty="0">
                <a:latin typeface="Arial MT"/>
                <a:cs typeface="Arial MT"/>
              </a:rPr>
              <a:t>CODE)</a:t>
            </a:r>
            <a:endParaRPr sz="2700">
              <a:latin typeface="Arial MT"/>
              <a:cs typeface="Arial MT"/>
            </a:endParaRPr>
          </a:p>
          <a:p>
            <a:pPr marL="468630">
              <a:spcBef>
                <a:spcPts val="509"/>
              </a:spcBef>
            </a:pPr>
            <a:r>
              <a:rPr sz="2500" dirty="0">
                <a:solidFill>
                  <a:srgbClr val="FB0103"/>
                </a:solidFill>
                <a:latin typeface="Arial MT"/>
                <a:cs typeface="Arial MT"/>
              </a:rPr>
              <a:t>e</a:t>
            </a:r>
            <a:r>
              <a:rPr sz="2500" spc="60" dirty="0">
                <a:solidFill>
                  <a:srgbClr val="FB0103"/>
                </a:solidFill>
                <a:latin typeface="Arial MT"/>
                <a:cs typeface="Arial MT"/>
              </a:rPr>
              <a:t> </a:t>
            </a:r>
            <a:r>
              <a:rPr sz="2500" spc="-10" dirty="0">
                <a:latin typeface="Arial MT"/>
                <a:cs typeface="Arial MT"/>
              </a:rPr>
              <a:t>Boyesion</a:t>
            </a:r>
            <a:endParaRPr sz="2500">
              <a:latin typeface="Arial MT"/>
              <a:cs typeface="Arial MT"/>
            </a:endParaRPr>
          </a:p>
          <a:p>
            <a:pPr marL="422909">
              <a:spcBef>
                <a:spcPts val="560"/>
              </a:spcBef>
              <a:tabLst>
                <a:tab pos="735330" algn="l"/>
              </a:tabLst>
            </a:pPr>
            <a:r>
              <a:rPr sz="2350" spc="-330" dirty="0">
                <a:solidFill>
                  <a:srgbClr val="FB0301"/>
                </a:solidFill>
                <a:latin typeface="Arial MT"/>
                <a:cs typeface="Arial MT"/>
              </a:rPr>
              <a:t>6</a:t>
            </a:r>
            <a:r>
              <a:rPr sz="2350" dirty="0">
                <a:solidFill>
                  <a:srgbClr val="FB0301"/>
                </a:solidFill>
                <a:latin typeface="Arial MT"/>
                <a:cs typeface="Arial MT"/>
              </a:rPr>
              <a:t>	</a:t>
            </a:r>
            <a:r>
              <a:rPr sz="2350" spc="-25" dirty="0">
                <a:latin typeface="Arial MT"/>
                <a:cs typeface="Arial MT"/>
              </a:rPr>
              <a:t>SVM</a:t>
            </a:r>
            <a:endParaRPr sz="2350">
              <a:latin typeface="Arial MT"/>
              <a:cs typeface="Arial MT"/>
            </a:endParaRPr>
          </a:p>
          <a:p>
            <a:pPr marL="725170" indent="-261620">
              <a:spcBef>
                <a:spcPts val="545"/>
              </a:spcBef>
              <a:buClr>
                <a:srgbClr val="FD0005"/>
              </a:buClr>
              <a:buChar char="•"/>
              <a:tabLst>
                <a:tab pos="725170" algn="l"/>
              </a:tabLst>
            </a:pPr>
            <a:r>
              <a:rPr sz="2500" spc="-25" dirty="0">
                <a:latin typeface="Arial MT"/>
                <a:cs typeface="Arial MT"/>
              </a:rPr>
              <a:t>K-</a:t>
            </a:r>
            <a:r>
              <a:rPr sz="2500" dirty="0">
                <a:latin typeface="Arial MT"/>
                <a:cs typeface="Arial MT"/>
              </a:rPr>
              <a:t>nearest</a:t>
            </a:r>
            <a:r>
              <a:rPr sz="2500" spc="120" dirty="0">
                <a:latin typeface="Arial MT"/>
                <a:cs typeface="Arial MT"/>
              </a:rPr>
              <a:t> </a:t>
            </a:r>
            <a:r>
              <a:rPr sz="2500" spc="60" dirty="0">
                <a:latin typeface="Arial MT"/>
                <a:cs typeface="Arial MT"/>
              </a:rPr>
              <a:t>neighbor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260AEC5-0073-4BC3-88FD-AEE8668E01D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651510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5486400"/>
          <a:chOff x="0" y="0"/>
          <a:chExt cx="9753600" cy="54864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63410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625079"/>
            <a:ext cx="9135110" cy="4018915"/>
            <a:chOff x="0" y="625078"/>
            <a:chExt cx="9135110" cy="40189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5078"/>
              <a:ext cx="9135070" cy="10804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58738" y="1693664"/>
              <a:ext cx="0" cy="2950210"/>
            </a:xfrm>
            <a:custGeom>
              <a:avLst/>
              <a:gdLst/>
              <a:ahLst/>
              <a:cxnLst/>
              <a:rect l="l" t="t" r="r" b="b"/>
              <a:pathLst>
                <a:path h="2950210">
                  <a:moveTo>
                    <a:pt x="0" y="294977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54869" y="472232"/>
            <a:ext cx="1011174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spc="-215" dirty="0">
                <a:solidFill>
                  <a:srgbClr val="0105FD"/>
                </a:solidFill>
              </a:rPr>
              <a:t>Fisher's</a:t>
            </a:r>
            <a:r>
              <a:rPr sz="4000" spc="-65" dirty="0">
                <a:solidFill>
                  <a:srgbClr val="0105FD"/>
                </a:solidFill>
              </a:rPr>
              <a:t> </a:t>
            </a:r>
            <a:r>
              <a:rPr sz="4000" spc="-160" dirty="0">
                <a:solidFill>
                  <a:srgbClr val="0101F4"/>
                </a:solidFill>
              </a:rPr>
              <a:t>Iris</a:t>
            </a:r>
            <a:r>
              <a:rPr sz="4000" spc="-120" dirty="0">
                <a:solidFill>
                  <a:srgbClr val="0101F4"/>
                </a:solidFill>
              </a:rPr>
              <a:t> </a:t>
            </a:r>
            <a:r>
              <a:rPr sz="4000" spc="-175" dirty="0">
                <a:solidFill>
                  <a:srgbClr val="0307FF"/>
                </a:solidFill>
              </a:rPr>
              <a:t>Plonts</a:t>
            </a:r>
            <a:r>
              <a:rPr sz="4000" spc="-35" dirty="0">
                <a:solidFill>
                  <a:srgbClr val="0307FF"/>
                </a:solidFill>
              </a:rPr>
              <a:t> </a:t>
            </a:r>
            <a:r>
              <a:rPr sz="4000" spc="-55" dirty="0">
                <a:solidFill>
                  <a:srgbClr val="0103FB"/>
                </a:solidFill>
              </a:rPr>
              <a:t>Dotobose</a:t>
            </a:r>
            <a:endParaRPr sz="4000"/>
          </a:p>
        </p:txBody>
      </p:sp>
      <p:sp>
        <p:nvSpPr>
          <p:cNvPr id="6" name="object 6"/>
          <p:cNvSpPr txBox="1"/>
          <p:nvPr/>
        </p:nvSpPr>
        <p:spPr>
          <a:xfrm>
            <a:off x="2873527" y="1814165"/>
            <a:ext cx="7179309" cy="3843654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44170" marR="89535" indent="-330835">
              <a:lnSpc>
                <a:spcPts val="2880"/>
              </a:lnSpc>
              <a:spcBef>
                <a:spcPts val="285"/>
              </a:spcBef>
              <a:tabLst>
                <a:tab pos="339090" algn="l"/>
                <a:tab pos="2235835" algn="l"/>
              </a:tabLst>
            </a:pPr>
            <a:r>
              <a:rPr sz="2500" spc="-50" dirty="0">
                <a:solidFill>
                  <a:srgbClr val="0003F7"/>
                </a:solidFill>
                <a:latin typeface="Arial MT"/>
                <a:cs typeface="Arial MT"/>
              </a:rPr>
              <a:t>e</a:t>
            </a:r>
            <a:r>
              <a:rPr sz="2500" dirty="0">
                <a:solidFill>
                  <a:srgbClr val="0003F7"/>
                </a:solidFill>
                <a:latin typeface="Arial MT"/>
                <a:cs typeface="Arial MT"/>
              </a:rPr>
              <a:t>	</a:t>
            </a:r>
            <a:r>
              <a:rPr sz="2500" spc="-100" dirty="0">
                <a:latin typeface="Arial MT"/>
                <a:cs typeface="Arial MT"/>
              </a:rPr>
              <a:t>The</a:t>
            </a:r>
            <a:r>
              <a:rPr sz="2500" spc="-25" dirty="0">
                <a:latin typeface="Arial MT"/>
                <a:cs typeface="Arial MT"/>
              </a:rPr>
              <a:t> </a:t>
            </a:r>
            <a:r>
              <a:rPr sz="2500" spc="-125" dirty="0">
                <a:latin typeface="Arial MT"/>
                <a:cs typeface="Arial MT"/>
              </a:rPr>
              <a:t>iris</a:t>
            </a:r>
            <a:r>
              <a:rPr sz="2500" spc="25" dirty="0">
                <a:latin typeface="Arial MT"/>
                <a:cs typeface="Arial MT"/>
              </a:rPr>
              <a:t> </a:t>
            </a:r>
            <a:r>
              <a:rPr sz="2500" spc="150" dirty="0">
                <a:latin typeface="Arial MT"/>
                <a:cs typeface="Arial MT"/>
              </a:rPr>
              <a:t>data</a:t>
            </a:r>
            <a:r>
              <a:rPr sz="2500" spc="110" dirty="0">
                <a:latin typeface="Arial MT"/>
                <a:cs typeface="Arial MT"/>
              </a:rPr>
              <a:t> </a:t>
            </a:r>
            <a:r>
              <a:rPr sz="2500" dirty="0">
                <a:latin typeface="Arial MT"/>
                <a:cs typeface="Arial MT"/>
              </a:rPr>
              <a:t>published</a:t>
            </a:r>
            <a:r>
              <a:rPr sz="2500" spc="114" dirty="0">
                <a:latin typeface="Arial MT"/>
                <a:cs typeface="Arial MT"/>
              </a:rPr>
              <a:t> </a:t>
            </a:r>
            <a:r>
              <a:rPr sz="2500" spc="75" dirty="0">
                <a:latin typeface="Arial MT"/>
                <a:cs typeface="Arial MT"/>
              </a:rPr>
              <a:t>by</a:t>
            </a:r>
            <a:r>
              <a:rPr sz="2500" spc="-15" dirty="0">
                <a:latin typeface="Arial MT"/>
                <a:cs typeface="Arial MT"/>
              </a:rPr>
              <a:t> </a:t>
            </a:r>
            <a:r>
              <a:rPr sz="2500" spc="-80" dirty="0">
                <a:latin typeface="Arial MT"/>
                <a:cs typeface="Arial MT"/>
              </a:rPr>
              <a:t>Fisher</a:t>
            </a:r>
            <a:r>
              <a:rPr sz="2500" spc="150" dirty="0">
                <a:latin typeface="Arial MT"/>
                <a:cs typeface="Arial MT"/>
              </a:rPr>
              <a:t> </a:t>
            </a:r>
            <a:r>
              <a:rPr sz="2500" dirty="0">
                <a:latin typeface="Arial MT"/>
                <a:cs typeface="Arial MT"/>
              </a:rPr>
              <a:t>[1936j</a:t>
            </a:r>
            <a:r>
              <a:rPr sz="2500" spc="190" dirty="0">
                <a:latin typeface="Arial MT"/>
                <a:cs typeface="Arial MT"/>
              </a:rPr>
              <a:t> </a:t>
            </a:r>
            <a:r>
              <a:rPr sz="2500" spc="80" dirty="0">
                <a:latin typeface="Arial MT"/>
                <a:cs typeface="Arial MT"/>
              </a:rPr>
              <a:t>hove </a:t>
            </a:r>
            <a:r>
              <a:rPr sz="2500" spc="135" dirty="0">
                <a:latin typeface="Arial MT"/>
                <a:cs typeface="Arial MT"/>
              </a:rPr>
              <a:t>been</a:t>
            </a:r>
            <a:r>
              <a:rPr sz="2500" spc="155" dirty="0">
                <a:latin typeface="Arial MT"/>
                <a:cs typeface="Arial MT"/>
              </a:rPr>
              <a:t> </a:t>
            </a:r>
            <a:r>
              <a:rPr sz="2500" dirty="0">
                <a:latin typeface="Arial MT"/>
                <a:cs typeface="Arial MT"/>
              </a:rPr>
              <a:t>widely</a:t>
            </a:r>
            <a:r>
              <a:rPr sz="2500" spc="220" dirty="0">
                <a:latin typeface="Arial MT"/>
                <a:cs typeface="Arial MT"/>
              </a:rPr>
              <a:t> </a:t>
            </a:r>
            <a:r>
              <a:rPr sz="2500" dirty="0">
                <a:latin typeface="Arial MT"/>
                <a:cs typeface="Arial MT"/>
              </a:rPr>
              <a:t>used</a:t>
            </a:r>
            <a:r>
              <a:rPr sz="2500" spc="225" dirty="0">
                <a:latin typeface="Arial MT"/>
                <a:cs typeface="Arial MT"/>
              </a:rPr>
              <a:t> </a:t>
            </a:r>
            <a:r>
              <a:rPr sz="2500" dirty="0">
                <a:latin typeface="Arial MT"/>
                <a:cs typeface="Arial MT"/>
              </a:rPr>
              <a:t>for</a:t>
            </a:r>
            <a:r>
              <a:rPr sz="2500" spc="170" dirty="0">
                <a:latin typeface="Arial MT"/>
                <a:cs typeface="Arial MT"/>
              </a:rPr>
              <a:t> </a:t>
            </a:r>
            <a:r>
              <a:rPr sz="2500" dirty="0">
                <a:latin typeface="Arial MT"/>
                <a:cs typeface="Arial MT"/>
              </a:rPr>
              <a:t>examples</a:t>
            </a:r>
            <a:r>
              <a:rPr sz="2500" spc="165" dirty="0">
                <a:latin typeface="Arial MT"/>
                <a:cs typeface="Arial MT"/>
              </a:rPr>
              <a:t> </a:t>
            </a:r>
            <a:r>
              <a:rPr sz="2500" dirty="0">
                <a:latin typeface="Arial MT"/>
                <a:cs typeface="Arial MT"/>
              </a:rPr>
              <a:t>in</a:t>
            </a:r>
            <a:r>
              <a:rPr sz="2500" spc="160" dirty="0">
                <a:latin typeface="Arial MT"/>
                <a:cs typeface="Arial MT"/>
              </a:rPr>
              <a:t> </a:t>
            </a:r>
            <a:r>
              <a:rPr sz="2500" spc="-10" dirty="0">
                <a:latin typeface="Arial MT"/>
                <a:cs typeface="Arial MT"/>
              </a:rPr>
              <a:t>discriminont </a:t>
            </a:r>
            <a:r>
              <a:rPr sz="2450" dirty="0">
                <a:latin typeface="Arial MT"/>
                <a:cs typeface="Arial MT"/>
              </a:rPr>
              <a:t>analysis</a:t>
            </a:r>
            <a:r>
              <a:rPr sz="2450" spc="-35" dirty="0">
                <a:latin typeface="Arial MT"/>
                <a:cs typeface="Arial MT"/>
              </a:rPr>
              <a:t> </a:t>
            </a:r>
            <a:r>
              <a:rPr sz="2450" spc="-25" dirty="0">
                <a:latin typeface="Arial MT"/>
                <a:cs typeface="Arial MT"/>
              </a:rPr>
              <a:t>and</a:t>
            </a:r>
            <a:r>
              <a:rPr sz="2450" dirty="0">
                <a:latin typeface="Arial MT"/>
                <a:cs typeface="Arial MT"/>
              </a:rPr>
              <a:t>	cluster</a:t>
            </a:r>
            <a:r>
              <a:rPr sz="2450" spc="280" dirty="0">
                <a:latin typeface="Arial MT"/>
                <a:cs typeface="Arial MT"/>
              </a:rPr>
              <a:t> </a:t>
            </a:r>
            <a:r>
              <a:rPr sz="2450" spc="-10" dirty="0">
                <a:latin typeface="Arial MT"/>
                <a:cs typeface="Arial MT"/>
              </a:rPr>
              <a:t>analysis.</a:t>
            </a:r>
            <a:endParaRPr sz="2450">
              <a:latin typeface="Arial MT"/>
              <a:cs typeface="Arial MT"/>
            </a:endParaRPr>
          </a:p>
          <a:p>
            <a:pPr marL="344170" marR="5080" indent="-330835">
              <a:lnSpc>
                <a:spcPct val="96000"/>
              </a:lnSpc>
              <a:spcBef>
                <a:spcPts val="445"/>
              </a:spcBef>
              <a:tabLst>
                <a:tab pos="339090" algn="l"/>
              </a:tabLst>
            </a:pPr>
            <a:r>
              <a:rPr sz="2550" spc="-50" dirty="0">
                <a:solidFill>
                  <a:srgbClr val="0001F6"/>
                </a:solidFill>
                <a:latin typeface="Arial MT"/>
                <a:cs typeface="Arial MT"/>
              </a:rPr>
              <a:t>e</a:t>
            </a:r>
            <a:r>
              <a:rPr sz="2550" dirty="0">
                <a:solidFill>
                  <a:srgbClr val="0001F6"/>
                </a:solidFill>
                <a:latin typeface="Arial MT"/>
                <a:cs typeface="Arial MT"/>
              </a:rPr>
              <a:t>	</a:t>
            </a:r>
            <a:r>
              <a:rPr sz="2550" spc="-100" dirty="0">
                <a:latin typeface="Arial MT"/>
                <a:cs typeface="Arial MT"/>
              </a:rPr>
              <a:t>The</a:t>
            </a:r>
            <a:r>
              <a:rPr sz="2550" spc="140" dirty="0">
                <a:latin typeface="Arial MT"/>
                <a:cs typeface="Arial MT"/>
              </a:rPr>
              <a:t> </a:t>
            </a:r>
            <a:r>
              <a:rPr sz="2550" dirty="0">
                <a:latin typeface="Arial MT"/>
                <a:cs typeface="Arial MT"/>
              </a:rPr>
              <a:t>sepol</a:t>
            </a:r>
            <a:r>
              <a:rPr sz="2550" spc="50" dirty="0">
                <a:latin typeface="Arial MT"/>
                <a:cs typeface="Arial MT"/>
              </a:rPr>
              <a:t> </a:t>
            </a:r>
            <a:r>
              <a:rPr sz="2550" dirty="0">
                <a:latin typeface="Arial MT"/>
                <a:cs typeface="Arial MT"/>
              </a:rPr>
              <a:t>length,</a:t>
            </a:r>
            <a:r>
              <a:rPr sz="2550" spc="45" dirty="0">
                <a:latin typeface="Arial MT"/>
                <a:cs typeface="Arial MT"/>
              </a:rPr>
              <a:t> </a:t>
            </a:r>
            <a:r>
              <a:rPr sz="2550" dirty="0">
                <a:latin typeface="Arial MT"/>
                <a:cs typeface="Arial MT"/>
              </a:rPr>
              <a:t>sepol</a:t>
            </a:r>
            <a:r>
              <a:rPr sz="2550" spc="70" dirty="0">
                <a:latin typeface="Arial MT"/>
                <a:cs typeface="Arial MT"/>
              </a:rPr>
              <a:t> </a:t>
            </a:r>
            <a:r>
              <a:rPr sz="2550" spc="50" dirty="0">
                <a:latin typeface="Arial MT"/>
                <a:cs typeface="Arial MT"/>
              </a:rPr>
              <a:t>width,</a:t>
            </a:r>
            <a:r>
              <a:rPr sz="2550" spc="-15" dirty="0">
                <a:latin typeface="Arial MT"/>
                <a:cs typeface="Arial MT"/>
              </a:rPr>
              <a:t> </a:t>
            </a:r>
            <a:r>
              <a:rPr sz="2550" spc="105" dirty="0">
                <a:latin typeface="Arial MT"/>
                <a:cs typeface="Arial MT"/>
              </a:rPr>
              <a:t>petal</a:t>
            </a:r>
            <a:r>
              <a:rPr sz="2550" spc="-60" dirty="0">
                <a:latin typeface="Arial MT"/>
                <a:cs typeface="Arial MT"/>
              </a:rPr>
              <a:t> </a:t>
            </a:r>
            <a:r>
              <a:rPr sz="2550" spc="-10" dirty="0">
                <a:latin typeface="Arial MT"/>
                <a:cs typeface="Arial MT"/>
              </a:rPr>
              <a:t>length, </a:t>
            </a:r>
            <a:r>
              <a:rPr sz="2500" spc="145" dirty="0">
                <a:latin typeface="Arial MT"/>
                <a:cs typeface="Arial MT"/>
              </a:rPr>
              <a:t>and</a:t>
            </a:r>
            <a:r>
              <a:rPr sz="2500" spc="90" dirty="0">
                <a:latin typeface="Arial MT"/>
                <a:cs typeface="Arial MT"/>
              </a:rPr>
              <a:t> </a:t>
            </a:r>
            <a:r>
              <a:rPr sz="2500" spc="114" dirty="0">
                <a:latin typeface="Arial MT"/>
                <a:cs typeface="Arial MT"/>
              </a:rPr>
              <a:t>petal</a:t>
            </a:r>
            <a:r>
              <a:rPr sz="2500" spc="130" dirty="0">
                <a:latin typeface="Arial MT"/>
                <a:cs typeface="Arial MT"/>
              </a:rPr>
              <a:t> </a:t>
            </a:r>
            <a:r>
              <a:rPr sz="2500" spc="75" dirty="0">
                <a:latin typeface="Arial MT"/>
                <a:cs typeface="Arial MT"/>
              </a:rPr>
              <a:t>width</a:t>
            </a:r>
            <a:r>
              <a:rPr sz="2500" spc="80" dirty="0">
                <a:latin typeface="Arial MT"/>
                <a:cs typeface="Arial MT"/>
              </a:rPr>
              <a:t> </a:t>
            </a:r>
            <a:r>
              <a:rPr sz="2500" dirty="0">
                <a:latin typeface="Arial MT"/>
                <a:cs typeface="Arial MT"/>
              </a:rPr>
              <a:t>ore</a:t>
            </a:r>
            <a:r>
              <a:rPr sz="2500" spc="120" dirty="0">
                <a:latin typeface="Arial MT"/>
                <a:cs typeface="Arial MT"/>
              </a:rPr>
              <a:t> </a:t>
            </a:r>
            <a:r>
              <a:rPr sz="2500" spc="50" dirty="0">
                <a:latin typeface="Arial MT"/>
                <a:cs typeface="Arial MT"/>
              </a:rPr>
              <a:t>measured</a:t>
            </a:r>
            <a:r>
              <a:rPr sz="2500" spc="85" dirty="0">
                <a:latin typeface="Arial MT"/>
                <a:cs typeface="Arial MT"/>
              </a:rPr>
              <a:t> </a:t>
            </a:r>
            <a:r>
              <a:rPr sz="2500" dirty="0">
                <a:latin typeface="Arial MT"/>
                <a:cs typeface="Arial MT"/>
              </a:rPr>
              <a:t>in</a:t>
            </a:r>
            <a:r>
              <a:rPr sz="2500" spc="15" dirty="0">
                <a:latin typeface="Arial MT"/>
                <a:cs typeface="Arial MT"/>
              </a:rPr>
              <a:t> </a:t>
            </a:r>
            <a:r>
              <a:rPr sz="2500" spc="-10" dirty="0">
                <a:latin typeface="Arial MT"/>
                <a:cs typeface="Arial MT"/>
              </a:rPr>
              <a:t>centimeters </a:t>
            </a:r>
            <a:r>
              <a:rPr sz="2500" spc="80" dirty="0">
                <a:latin typeface="Arial MT"/>
                <a:cs typeface="Arial MT"/>
              </a:rPr>
              <a:t>on</a:t>
            </a:r>
            <a:r>
              <a:rPr sz="2500" spc="105" dirty="0">
                <a:latin typeface="Arial MT"/>
                <a:cs typeface="Arial MT"/>
              </a:rPr>
              <a:t> </a:t>
            </a:r>
            <a:r>
              <a:rPr sz="2500" dirty="0">
                <a:latin typeface="Arial MT"/>
                <a:cs typeface="Arial MT"/>
              </a:rPr>
              <a:t>fifty</a:t>
            </a:r>
            <a:r>
              <a:rPr sz="2500" spc="-5" dirty="0">
                <a:latin typeface="Arial MT"/>
                <a:cs typeface="Arial MT"/>
              </a:rPr>
              <a:t> </a:t>
            </a:r>
            <a:r>
              <a:rPr sz="2500" spc="-140" dirty="0">
                <a:latin typeface="Arial MT"/>
                <a:cs typeface="Arial MT"/>
              </a:rPr>
              <a:t>iris</a:t>
            </a:r>
            <a:r>
              <a:rPr sz="2500" spc="50" dirty="0">
                <a:latin typeface="Arial MT"/>
                <a:cs typeface="Arial MT"/>
              </a:rPr>
              <a:t> </a:t>
            </a:r>
            <a:r>
              <a:rPr sz="2500" dirty="0">
                <a:latin typeface="Arial MT"/>
                <a:cs typeface="Arial MT"/>
              </a:rPr>
              <a:t>specimens</a:t>
            </a:r>
            <a:r>
              <a:rPr sz="2500" spc="370" dirty="0">
                <a:latin typeface="Arial MT"/>
                <a:cs typeface="Arial MT"/>
              </a:rPr>
              <a:t> </a:t>
            </a:r>
            <a:r>
              <a:rPr sz="2500" dirty="0">
                <a:latin typeface="Arial MT"/>
                <a:cs typeface="Arial MT"/>
              </a:rPr>
              <a:t>from</a:t>
            </a:r>
            <a:r>
              <a:rPr sz="2500" spc="85" dirty="0">
                <a:latin typeface="Arial MT"/>
                <a:cs typeface="Arial MT"/>
              </a:rPr>
              <a:t> </a:t>
            </a:r>
            <a:r>
              <a:rPr sz="2500" spc="155" dirty="0">
                <a:latin typeface="Arial MT"/>
                <a:cs typeface="Arial MT"/>
              </a:rPr>
              <a:t>each</a:t>
            </a:r>
            <a:r>
              <a:rPr sz="2500" spc="145" dirty="0">
                <a:latin typeface="Arial MT"/>
                <a:cs typeface="Arial MT"/>
              </a:rPr>
              <a:t> </a:t>
            </a:r>
            <a:r>
              <a:rPr sz="2500" dirty="0">
                <a:latin typeface="Arial MT"/>
                <a:cs typeface="Arial MT"/>
              </a:rPr>
              <a:t>of</a:t>
            </a:r>
            <a:r>
              <a:rPr sz="2500" spc="220" dirty="0">
                <a:latin typeface="Arial MT"/>
                <a:cs typeface="Arial MT"/>
              </a:rPr>
              <a:t> </a:t>
            </a:r>
            <a:r>
              <a:rPr sz="2500" spc="-10" dirty="0">
                <a:latin typeface="Arial MT"/>
                <a:cs typeface="Arial MT"/>
              </a:rPr>
              <a:t>three </a:t>
            </a:r>
            <a:r>
              <a:rPr sz="2500" dirty="0">
                <a:latin typeface="Arial MT"/>
                <a:cs typeface="Arial MT"/>
              </a:rPr>
              <a:t>species,</a:t>
            </a:r>
            <a:r>
              <a:rPr sz="2500" spc="-135" dirty="0">
                <a:latin typeface="Arial MT"/>
                <a:cs typeface="Arial MT"/>
              </a:rPr>
              <a:t> </a:t>
            </a:r>
            <a:r>
              <a:rPr sz="2500" i="1" spc="-180" dirty="0">
                <a:latin typeface="Arial"/>
                <a:cs typeface="Arial"/>
              </a:rPr>
              <a:t>Iris</a:t>
            </a:r>
            <a:r>
              <a:rPr sz="2500" i="1" spc="30" dirty="0">
                <a:latin typeface="Arial"/>
                <a:cs typeface="Arial"/>
              </a:rPr>
              <a:t> </a:t>
            </a:r>
            <a:r>
              <a:rPr sz="2500" i="1" spc="-25" dirty="0">
                <a:latin typeface="Arial"/>
                <a:cs typeface="Arial"/>
              </a:rPr>
              <a:t>setoso</a:t>
            </a:r>
            <a:r>
              <a:rPr sz="3750" i="1" spc="-37" baseline="2222" dirty="0">
                <a:latin typeface="Arial"/>
                <a:cs typeface="Arial"/>
              </a:rPr>
              <a:t>,</a:t>
            </a:r>
            <a:r>
              <a:rPr sz="2500" i="1" spc="-25" dirty="0">
                <a:latin typeface="Arial"/>
                <a:cs typeface="Arial"/>
              </a:rPr>
              <a:t>1.</a:t>
            </a:r>
            <a:r>
              <a:rPr sz="2500" i="1" spc="135" dirty="0">
                <a:latin typeface="Arial"/>
                <a:cs typeface="Arial"/>
              </a:rPr>
              <a:t> </a:t>
            </a:r>
            <a:r>
              <a:rPr sz="2500" i="1" dirty="0">
                <a:latin typeface="Arial"/>
                <a:cs typeface="Arial"/>
              </a:rPr>
              <a:t>versicolor,</a:t>
            </a:r>
            <a:r>
              <a:rPr sz="2500" i="1" spc="120" dirty="0">
                <a:latin typeface="Arial"/>
                <a:cs typeface="Arial"/>
              </a:rPr>
              <a:t> </a:t>
            </a:r>
            <a:r>
              <a:rPr sz="2500" dirty="0">
                <a:latin typeface="Arial MT"/>
                <a:cs typeface="Arial MT"/>
              </a:rPr>
              <a:t>and</a:t>
            </a:r>
            <a:r>
              <a:rPr sz="2500" spc="25" dirty="0">
                <a:latin typeface="Arial MT"/>
                <a:cs typeface="Arial MT"/>
              </a:rPr>
              <a:t> </a:t>
            </a:r>
            <a:r>
              <a:rPr sz="2500" i="1" spc="-420" dirty="0">
                <a:latin typeface="Arial"/>
                <a:cs typeface="Arial"/>
              </a:rPr>
              <a:t>1.</a:t>
            </a:r>
            <a:r>
              <a:rPr sz="2500" i="1" spc="195" dirty="0">
                <a:latin typeface="Arial"/>
                <a:cs typeface="Arial"/>
              </a:rPr>
              <a:t> </a:t>
            </a:r>
            <a:r>
              <a:rPr sz="2500" spc="-10" dirty="0">
                <a:latin typeface="Arial MT"/>
                <a:cs typeface="Arial MT"/>
              </a:rPr>
              <a:t>'virginico.</a:t>
            </a:r>
            <a:endParaRPr sz="2500">
              <a:latin typeface="Arial MT"/>
              <a:cs typeface="Arial MT"/>
            </a:endParaRPr>
          </a:p>
          <a:p>
            <a:pPr marL="12700">
              <a:lnSpc>
                <a:spcPts val="3065"/>
              </a:lnSpc>
              <a:spcBef>
                <a:spcPts val="195"/>
              </a:spcBef>
            </a:pPr>
            <a:r>
              <a:rPr sz="2750" spc="75" dirty="0">
                <a:solidFill>
                  <a:srgbClr val="0001F9"/>
                </a:solidFill>
                <a:latin typeface="Arial MT"/>
                <a:cs typeface="Arial MT"/>
              </a:rPr>
              <a:t>e</a:t>
            </a:r>
            <a:r>
              <a:rPr sz="2750" spc="125" dirty="0">
                <a:solidFill>
                  <a:srgbClr val="0001F9"/>
                </a:solidFill>
                <a:latin typeface="Arial MT"/>
                <a:cs typeface="Arial MT"/>
              </a:rPr>
              <a:t> </a:t>
            </a:r>
            <a:r>
              <a:rPr sz="2750" dirty="0">
                <a:latin typeface="Arial MT"/>
                <a:cs typeface="Arial MT"/>
              </a:rPr>
              <a:t>Download</a:t>
            </a:r>
            <a:r>
              <a:rPr sz="2750" spc="70" dirty="0">
                <a:latin typeface="Arial MT"/>
                <a:cs typeface="Arial MT"/>
              </a:rPr>
              <a:t> </a:t>
            </a:r>
            <a:r>
              <a:rPr sz="2750" dirty="0">
                <a:latin typeface="Arial MT"/>
                <a:cs typeface="Arial MT"/>
              </a:rPr>
              <a:t>the</a:t>
            </a:r>
            <a:r>
              <a:rPr sz="2750" spc="-120" dirty="0">
                <a:latin typeface="Arial MT"/>
                <a:cs typeface="Arial MT"/>
              </a:rPr>
              <a:t> </a:t>
            </a:r>
            <a:r>
              <a:rPr sz="2750" dirty="0">
                <a:latin typeface="Arial MT"/>
                <a:cs typeface="Arial MT"/>
              </a:rPr>
              <a:t>package</a:t>
            </a:r>
            <a:r>
              <a:rPr sz="2750" spc="175" dirty="0">
                <a:latin typeface="Arial MT"/>
                <a:cs typeface="Arial MT"/>
              </a:rPr>
              <a:t> </a:t>
            </a:r>
            <a:r>
              <a:rPr sz="2750" spc="-20" dirty="0">
                <a:latin typeface="Arial MT"/>
                <a:cs typeface="Arial MT"/>
              </a:rPr>
              <a:t>from</a:t>
            </a:r>
            <a:endParaRPr sz="2750">
              <a:latin typeface="Arial MT"/>
              <a:cs typeface="Arial MT"/>
            </a:endParaRPr>
          </a:p>
          <a:p>
            <a:pPr marL="340995">
              <a:lnSpc>
                <a:spcPts val="2945"/>
              </a:lnSpc>
            </a:pPr>
            <a:r>
              <a:rPr sz="2800" u="heavy" spc="-30" dirty="0">
                <a:solidFill>
                  <a:srgbClr val="130C95"/>
                </a:solidFill>
                <a:uFill>
                  <a:solidFill>
                    <a:srgbClr val="342FAC"/>
                  </a:solidFill>
                </a:uFill>
                <a:latin typeface="Arial MT"/>
                <a:cs typeface="Arial MT"/>
                <a:hlinkClick r:id="rId3"/>
              </a:rPr>
              <a:t>http://chien.csie.ncku.edu.tw/web/course/iris</a:t>
            </a:r>
            <a:endParaRPr sz="2800">
              <a:latin typeface="Arial MT"/>
              <a:cs typeface="Arial MT"/>
            </a:endParaRPr>
          </a:p>
          <a:p>
            <a:pPr marL="355600">
              <a:lnSpc>
                <a:spcPts val="3000"/>
              </a:lnSpc>
            </a:pPr>
            <a:r>
              <a:rPr sz="2650" u="heavy" spc="360" dirty="0">
                <a:solidFill>
                  <a:srgbClr val="2316AA"/>
                </a:solidFill>
                <a:uFill>
                  <a:solidFill>
                    <a:srgbClr val="342F70"/>
                  </a:solidFill>
                </a:uFill>
                <a:latin typeface="Arial MT"/>
                <a:cs typeface="Arial MT"/>
              </a:rPr>
              <a:t> </a:t>
            </a:r>
            <a:r>
              <a:rPr sz="2650" u="heavy" spc="-10" dirty="0">
                <a:solidFill>
                  <a:srgbClr val="2316AA"/>
                </a:solidFill>
                <a:uFill>
                  <a:solidFill>
                    <a:srgbClr val="342F70"/>
                  </a:solidFill>
                </a:uFill>
                <a:latin typeface="Arial MT"/>
                <a:cs typeface="Arial MT"/>
              </a:rPr>
              <a:t>svm.ror</a:t>
            </a:r>
            <a:endParaRPr sz="2650">
              <a:latin typeface="Arial MT"/>
              <a:cs typeface="Arial MT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7789C7-4C09-4565-A5E8-33A45AE6715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826909885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625079"/>
            <a:ext cx="9135070" cy="413444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46218" y="5027415"/>
            <a:ext cx="1294804" cy="8036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31968" y="5482829"/>
            <a:ext cx="1009054" cy="19645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7810500" y="5027414"/>
            <a:ext cx="1330960" cy="1402080"/>
            <a:chOff x="6286500" y="5027414"/>
            <a:chExt cx="1330960" cy="140208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93718" y="5732859"/>
              <a:ext cx="723304" cy="892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86500" y="5027414"/>
              <a:ext cx="1330523" cy="140196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864691" y="1774726"/>
            <a:ext cx="3999229" cy="39116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65125" indent="-352425">
              <a:spcBef>
                <a:spcPts val="120"/>
              </a:spcBef>
              <a:buClr>
                <a:srgbClr val="0001FB"/>
              </a:buClr>
              <a:buChar char="•"/>
              <a:tabLst>
                <a:tab pos="365125" algn="l"/>
              </a:tabLst>
            </a:pPr>
            <a:r>
              <a:rPr sz="3200" spc="-45" dirty="0">
                <a:latin typeface="Arial MT"/>
                <a:cs typeface="Arial MT"/>
              </a:rPr>
              <a:t>Attribute</a:t>
            </a:r>
            <a:r>
              <a:rPr sz="3200" spc="-145" dirty="0">
                <a:latin typeface="Arial MT"/>
                <a:cs typeface="Arial MT"/>
              </a:rPr>
              <a:t> </a:t>
            </a:r>
            <a:r>
              <a:rPr sz="3200" spc="-30" dirty="0">
                <a:latin typeface="Arial MT"/>
                <a:cs typeface="Arial MT"/>
              </a:rPr>
              <a:t>lnformotion:</a:t>
            </a:r>
            <a:endParaRPr sz="3200">
              <a:latin typeface="Arial MT"/>
              <a:cs typeface="Arial MT"/>
            </a:endParaRPr>
          </a:p>
          <a:p>
            <a:pPr marL="798195" lvl="1" indent="-330200">
              <a:spcBef>
                <a:spcPts val="75"/>
              </a:spcBef>
              <a:buAutoNum type="arabicPeriod"/>
              <a:tabLst>
                <a:tab pos="798195" algn="l"/>
              </a:tabLst>
            </a:pPr>
            <a:r>
              <a:rPr sz="2800" spc="-130" dirty="0">
                <a:latin typeface="Arial MT"/>
                <a:cs typeface="Arial MT"/>
              </a:rPr>
              <a:t>sepol</a:t>
            </a:r>
            <a:r>
              <a:rPr sz="2800" spc="-50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length</a:t>
            </a:r>
            <a:endParaRPr sz="2800">
              <a:latin typeface="Arial MT"/>
              <a:cs typeface="Arial MT"/>
            </a:endParaRPr>
          </a:p>
          <a:p>
            <a:pPr marL="798830" lvl="1" indent="-328930">
              <a:spcBef>
                <a:spcPts val="170"/>
              </a:spcBef>
              <a:buAutoNum type="arabicPeriod"/>
              <a:tabLst>
                <a:tab pos="798830" algn="l"/>
              </a:tabLst>
            </a:pPr>
            <a:r>
              <a:rPr sz="2750" spc="-75" dirty="0">
                <a:latin typeface="Arial MT"/>
                <a:cs typeface="Arial MT"/>
              </a:rPr>
              <a:t>sepol</a:t>
            </a:r>
            <a:r>
              <a:rPr sz="2750" spc="-95" dirty="0">
                <a:latin typeface="Arial MT"/>
                <a:cs typeface="Arial MT"/>
              </a:rPr>
              <a:t> </a:t>
            </a:r>
            <a:r>
              <a:rPr sz="2750" spc="-10" dirty="0">
                <a:latin typeface="Arial MT"/>
                <a:cs typeface="Arial MT"/>
              </a:rPr>
              <a:t>width</a:t>
            </a:r>
            <a:endParaRPr sz="2750">
              <a:latin typeface="Arial MT"/>
              <a:cs typeface="Arial MT"/>
            </a:endParaRPr>
          </a:p>
          <a:p>
            <a:pPr marL="796290" lvl="1" indent="-339090">
              <a:spcBef>
                <a:spcPts val="234"/>
              </a:spcBef>
              <a:buAutoNum type="arabicPeriod"/>
              <a:tabLst>
                <a:tab pos="796290" algn="l"/>
              </a:tabLst>
            </a:pPr>
            <a:r>
              <a:rPr sz="2700" dirty="0">
                <a:latin typeface="Arial MT"/>
                <a:cs typeface="Arial MT"/>
              </a:rPr>
              <a:t>petal</a:t>
            </a:r>
            <a:r>
              <a:rPr sz="2700" spc="105" dirty="0">
                <a:latin typeface="Arial MT"/>
                <a:cs typeface="Arial MT"/>
              </a:rPr>
              <a:t> </a:t>
            </a:r>
            <a:r>
              <a:rPr sz="2700" spc="-10" dirty="0">
                <a:latin typeface="Arial MT"/>
                <a:cs typeface="Arial MT"/>
              </a:rPr>
              <a:t>length</a:t>
            </a:r>
            <a:endParaRPr sz="2700">
              <a:latin typeface="Arial MT"/>
              <a:cs typeface="Arial MT"/>
            </a:endParaRPr>
          </a:p>
          <a:p>
            <a:pPr marL="795020" lvl="1" indent="-327660">
              <a:spcBef>
                <a:spcPts val="105"/>
              </a:spcBef>
              <a:buAutoNum type="arabicPeriod"/>
              <a:tabLst>
                <a:tab pos="795020" algn="l"/>
              </a:tabLst>
            </a:pPr>
            <a:r>
              <a:rPr sz="2800" dirty="0">
                <a:latin typeface="Arial MT"/>
                <a:cs typeface="Arial MT"/>
              </a:rPr>
              <a:t>petol</a:t>
            </a:r>
            <a:r>
              <a:rPr sz="2800" spc="-85" dirty="0">
                <a:latin typeface="Arial MT"/>
                <a:cs typeface="Arial MT"/>
              </a:rPr>
              <a:t> </a:t>
            </a:r>
            <a:r>
              <a:rPr sz="2800" spc="-10" dirty="0">
                <a:latin typeface="Arial MT"/>
                <a:cs typeface="Arial MT"/>
              </a:rPr>
              <a:t>width</a:t>
            </a:r>
            <a:endParaRPr sz="2800">
              <a:latin typeface="Arial MT"/>
              <a:cs typeface="Arial MT"/>
            </a:endParaRPr>
          </a:p>
          <a:p>
            <a:pPr marL="795655" lvl="1" indent="-330200">
              <a:spcBef>
                <a:spcPts val="35"/>
              </a:spcBef>
              <a:buAutoNum type="arabicPeriod"/>
              <a:tabLst>
                <a:tab pos="795655" algn="l"/>
              </a:tabLst>
            </a:pPr>
            <a:r>
              <a:rPr sz="2850" spc="-50" dirty="0">
                <a:latin typeface="Arial MT"/>
                <a:cs typeface="Arial MT"/>
              </a:rPr>
              <a:t>class:</a:t>
            </a:r>
            <a:endParaRPr sz="2850">
              <a:latin typeface="Arial MT"/>
              <a:cs typeface="Arial MT"/>
            </a:endParaRPr>
          </a:p>
          <a:p>
            <a:pPr marL="1025525">
              <a:spcBef>
                <a:spcPts val="180"/>
              </a:spcBef>
            </a:pPr>
            <a:r>
              <a:rPr sz="2450" spc="-1300" dirty="0">
                <a:latin typeface="Arial MT"/>
                <a:cs typeface="Arial MT"/>
              </a:rPr>
              <a:t>—</a:t>
            </a:r>
            <a:r>
              <a:rPr sz="2450" spc="-220" dirty="0">
                <a:latin typeface="Arial MT"/>
                <a:cs typeface="Arial MT"/>
              </a:rPr>
              <a:t>Iris</a:t>
            </a:r>
            <a:r>
              <a:rPr sz="2450" spc="-55" dirty="0">
                <a:latin typeface="Arial MT"/>
                <a:cs typeface="Arial MT"/>
              </a:rPr>
              <a:t> </a:t>
            </a:r>
            <a:r>
              <a:rPr sz="2450" spc="-105" dirty="0">
                <a:latin typeface="Arial MT"/>
                <a:cs typeface="Arial MT"/>
              </a:rPr>
              <a:t>Setoso</a:t>
            </a:r>
            <a:r>
              <a:rPr sz="2450" spc="-25" dirty="0">
                <a:latin typeface="Arial MT"/>
                <a:cs typeface="Arial MT"/>
              </a:rPr>
              <a:t> </a:t>
            </a:r>
            <a:r>
              <a:rPr sz="2450" dirty="0">
                <a:latin typeface="Arial MT"/>
                <a:cs typeface="Arial MT"/>
              </a:rPr>
              <a:t>=</a:t>
            </a:r>
            <a:r>
              <a:rPr sz="2450" spc="-50" dirty="0">
                <a:latin typeface="Arial MT"/>
                <a:cs typeface="Arial MT"/>
              </a:rPr>
              <a:t> </a:t>
            </a:r>
            <a:r>
              <a:rPr sz="2450" spc="-555" dirty="0">
                <a:latin typeface="Arial MT"/>
                <a:cs typeface="Arial MT"/>
              </a:rPr>
              <a:t>1</a:t>
            </a:r>
            <a:endParaRPr sz="2450">
              <a:latin typeface="Arial MT"/>
              <a:cs typeface="Arial MT"/>
            </a:endParaRPr>
          </a:p>
          <a:p>
            <a:pPr marL="1025525">
              <a:spcBef>
                <a:spcPts val="220"/>
              </a:spcBef>
              <a:tabLst>
                <a:tab pos="3382645" algn="l"/>
              </a:tabLst>
            </a:pPr>
            <a:r>
              <a:rPr sz="2450" spc="-1300" dirty="0">
                <a:latin typeface="Arial MT"/>
                <a:cs typeface="Arial MT"/>
              </a:rPr>
              <a:t>—</a:t>
            </a:r>
            <a:r>
              <a:rPr sz="2450" spc="-195" dirty="0">
                <a:latin typeface="Arial MT"/>
                <a:cs typeface="Arial MT"/>
              </a:rPr>
              <a:t>Iris</a:t>
            </a:r>
            <a:r>
              <a:rPr sz="2450" spc="40" dirty="0">
                <a:latin typeface="Arial MT"/>
                <a:cs typeface="Arial MT"/>
              </a:rPr>
              <a:t> </a:t>
            </a:r>
            <a:r>
              <a:rPr sz="2450" spc="-10" dirty="0">
                <a:latin typeface="Arial MT"/>
                <a:cs typeface="Arial MT"/>
              </a:rPr>
              <a:t>Versicolour</a:t>
            </a:r>
            <a:r>
              <a:rPr sz="2450" dirty="0">
                <a:latin typeface="Arial MT"/>
                <a:cs typeface="Arial MT"/>
              </a:rPr>
              <a:t>	</a:t>
            </a:r>
            <a:r>
              <a:rPr sz="2450" spc="-50" dirty="0">
                <a:latin typeface="Arial MT"/>
                <a:cs typeface="Arial MT"/>
              </a:rPr>
              <a:t>2</a:t>
            </a:r>
            <a:endParaRPr sz="2450">
              <a:latin typeface="Arial MT"/>
              <a:cs typeface="Arial MT"/>
            </a:endParaRPr>
          </a:p>
          <a:p>
            <a:pPr marL="1016000">
              <a:spcBef>
                <a:spcPts val="275"/>
              </a:spcBef>
              <a:tabLst>
                <a:tab pos="3075305" algn="l"/>
              </a:tabLst>
            </a:pPr>
            <a:r>
              <a:rPr sz="2400" spc="-40" dirty="0">
                <a:latin typeface="Arial MT"/>
                <a:cs typeface="Arial MT"/>
              </a:rPr>
              <a:t>-</a:t>
            </a:r>
            <a:r>
              <a:rPr sz="2400" spc="-185" dirty="0">
                <a:latin typeface="Arial MT"/>
                <a:cs typeface="Arial MT"/>
              </a:rPr>
              <a:t> </a:t>
            </a:r>
            <a:r>
              <a:rPr sz="2400" spc="-170" dirty="0">
                <a:latin typeface="Arial MT"/>
                <a:cs typeface="Arial MT"/>
              </a:rPr>
              <a:t>Iris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Virginico</a:t>
            </a:r>
            <a:r>
              <a:rPr sz="2400" dirty="0">
                <a:latin typeface="Arial MT"/>
                <a:cs typeface="Arial MT"/>
              </a:rPr>
              <a:t>	</a:t>
            </a:r>
            <a:r>
              <a:rPr sz="2400" spc="-50" dirty="0">
                <a:latin typeface="Arial MT"/>
                <a:cs typeface="Arial MT"/>
              </a:rPr>
              <a:t>3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0450164-5BBB-4104-94B0-A06AF1D9AC6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845276678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517922"/>
            <a:ext cx="9135070" cy="579536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6360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33575">
              <a:spcBef>
                <a:spcPts val="100"/>
              </a:spcBef>
            </a:pPr>
            <a:r>
              <a:rPr sz="4050" spc="-155" dirty="0">
                <a:solidFill>
                  <a:srgbClr val="0301E6"/>
                </a:solidFill>
              </a:rPr>
              <a:t>Exomples</a:t>
            </a:r>
            <a:endParaRPr sz="405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177683" y="1856395"/>
          <a:ext cx="6933565" cy="4371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4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6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95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01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1310">
                <a:tc>
                  <a:txBody>
                    <a:bodyPr/>
                    <a:lstStyle/>
                    <a:p>
                      <a:pPr marL="37465">
                        <a:lnSpc>
                          <a:spcPts val="2290"/>
                        </a:lnSpc>
                      </a:pPr>
                      <a:r>
                        <a:rPr sz="2100" spc="-25" dirty="0">
                          <a:latin typeface="Times New Roman"/>
                          <a:cs typeface="Times New Roman"/>
                        </a:rPr>
                        <a:t>No.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ts val="2290"/>
                        </a:lnSpc>
                      </a:pPr>
                      <a:r>
                        <a:rPr sz="2100" spc="-10" dirty="0">
                          <a:latin typeface="Times New Roman"/>
                          <a:cs typeface="Times New Roman"/>
                        </a:rPr>
                        <a:t>Sepal.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ts val="2290"/>
                        </a:lnSpc>
                      </a:pPr>
                      <a:r>
                        <a:rPr sz="2100" spc="-10" dirty="0">
                          <a:latin typeface="Times New Roman"/>
                          <a:cs typeface="Times New Roman"/>
                        </a:rPr>
                        <a:t>Sepal.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ts val="2290"/>
                        </a:lnSpc>
                      </a:pPr>
                      <a:r>
                        <a:rPr sz="2100" spc="-10" dirty="0">
                          <a:latin typeface="Times New Roman"/>
                          <a:cs typeface="Times New Roman"/>
                        </a:rPr>
                        <a:t>Petal.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4" algn="ctr">
                        <a:lnSpc>
                          <a:spcPts val="2290"/>
                        </a:lnSpc>
                      </a:pPr>
                      <a:r>
                        <a:rPr sz="2100" spc="-10" dirty="0">
                          <a:latin typeface="Times New Roman"/>
                          <a:cs typeface="Times New Roman"/>
                        </a:rPr>
                        <a:t>Petal.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28295">
                        <a:lnSpc>
                          <a:spcPts val="2290"/>
                        </a:lnSpc>
                      </a:pPr>
                      <a:r>
                        <a:rPr sz="2100" spc="-10" dirty="0">
                          <a:latin typeface="Times New Roman"/>
                          <a:cs typeface="Times New Roman"/>
                        </a:rPr>
                        <a:t>Species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5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3825" algn="ctr">
                        <a:lnSpc>
                          <a:spcPts val="2140"/>
                        </a:lnSpc>
                      </a:pPr>
                      <a:r>
                        <a:rPr sz="2050" spc="-265" dirty="0">
                          <a:latin typeface="Consolas"/>
                          <a:cs typeface="Consolas"/>
                        </a:rPr>
                        <a:t>eng{h</a:t>
                      </a:r>
                      <a:endParaRPr sz="2050">
                        <a:latin typeface="Consolas"/>
                        <a:cs typeface="Consola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40"/>
                        </a:lnSpc>
                      </a:pPr>
                      <a:r>
                        <a:rPr sz="2050" spc="-20" dirty="0">
                          <a:latin typeface="Consolas"/>
                          <a:cs typeface="Consolas"/>
                        </a:rPr>
                        <a:t>widh</a:t>
                      </a:r>
                      <a:endParaRPr sz="2050">
                        <a:latin typeface="Consolas"/>
                        <a:cs typeface="Consola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5570" algn="ctr">
                        <a:lnSpc>
                          <a:spcPts val="2140"/>
                        </a:lnSpc>
                      </a:pPr>
                      <a:r>
                        <a:rPr sz="2050" spc="-20" dirty="0">
                          <a:latin typeface="Consolas"/>
                          <a:cs typeface="Consolas"/>
                        </a:rPr>
                        <a:t>widh</a:t>
                      </a:r>
                      <a:endParaRPr sz="2050">
                        <a:latin typeface="Consolas"/>
                        <a:cs typeface="Consola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0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23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950" spc="-290" dirty="0">
                          <a:latin typeface="Consolas"/>
                          <a:cs typeface="Consolas"/>
                        </a:rPr>
                        <a:t>0.2</a:t>
                      </a:r>
                      <a:endParaRPr sz="1950">
                        <a:latin typeface="Consolas"/>
                        <a:cs typeface="Consolas"/>
                      </a:endParaRPr>
                    </a:p>
                  </a:txBody>
                  <a:tcPr marL="0" marR="0" marT="6985" marB="0"/>
                </a:tc>
                <a:tc>
                  <a:txBody>
                    <a:bodyPr/>
                    <a:lstStyle/>
                    <a:p>
                      <a:pPr marL="40322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950" spc="-285" dirty="0">
                          <a:latin typeface="Consolas"/>
                          <a:cs typeface="Consolas"/>
                        </a:rPr>
                        <a:t>setosa</a:t>
                      </a:r>
                      <a:endParaRPr sz="1950">
                        <a:latin typeface="Consolas"/>
                        <a:cs typeface="Consolas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4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0485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2050" spc="-25" dirty="0">
                          <a:latin typeface="Times New Roman"/>
                          <a:cs typeface="Times New Roman"/>
                        </a:rPr>
                        <a:t>4.9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2667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2050" spc="-25" dirty="0">
                          <a:latin typeface="Times New Roman"/>
                          <a:cs typeface="Times New Roman"/>
                        </a:rPr>
                        <a:t>3.0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26670" marB="0"/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2050" spc="-25" dirty="0">
                          <a:latin typeface="Times New Roman"/>
                          <a:cs typeface="Times New Roman"/>
                        </a:rPr>
                        <a:t>1.4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31115" marB="0"/>
                </a:tc>
                <a:tc>
                  <a:txBody>
                    <a:bodyPr/>
                    <a:lstStyle/>
                    <a:p>
                      <a:pPr marL="10604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2050" spc="-25" dirty="0">
                          <a:latin typeface="Times New Roman"/>
                          <a:cs typeface="Times New Roman"/>
                        </a:rPr>
                        <a:t>0.2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31115" marB="0"/>
                </a:tc>
                <a:tc>
                  <a:txBody>
                    <a:bodyPr/>
                    <a:lstStyle/>
                    <a:p>
                      <a:pPr marL="41275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2050" spc="-10" dirty="0">
                          <a:latin typeface="Times New Roman"/>
                          <a:cs typeface="Times New Roman"/>
                        </a:rPr>
                        <a:t>setosa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3111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960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50" spc="-25" dirty="0">
                          <a:latin typeface="Times New Roman"/>
                          <a:cs typeface="Times New Roman"/>
                        </a:rPr>
                        <a:t>4.7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2794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50" spc="-25" dirty="0">
                          <a:latin typeface="Times New Roman"/>
                          <a:cs typeface="Times New Roman"/>
                        </a:rPr>
                        <a:t>3.2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2794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950" spc="-25" dirty="0">
                          <a:latin typeface="Times New Roman"/>
                          <a:cs typeface="Times New Roman"/>
                        </a:rPr>
                        <a:t>0.2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413384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950" spc="-10" dirty="0">
                          <a:latin typeface="Times New Roman"/>
                          <a:cs typeface="Times New Roman"/>
                        </a:rPr>
                        <a:t>setosa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54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2050" spc="-25" dirty="0">
                          <a:latin typeface="Times New Roman"/>
                          <a:cs typeface="Times New Roman"/>
                        </a:rPr>
                        <a:t>4.6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3301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950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0.2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9369" marB="0"/>
                </a:tc>
                <a:tc>
                  <a:txBody>
                    <a:bodyPr/>
                    <a:lstStyle/>
                    <a:p>
                      <a:pPr marL="41275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setosa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9369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82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sz="2050" spc="-25" dirty="0">
                          <a:latin typeface="Times New Roman"/>
                          <a:cs typeface="Times New Roman"/>
                        </a:rPr>
                        <a:t>76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71120" algn="ctr">
                        <a:lnSpc>
                          <a:spcPct val="100000"/>
                        </a:lnSpc>
                      </a:pPr>
                      <a:r>
                        <a:rPr sz="2050" spc="-25" dirty="0">
                          <a:latin typeface="Times New Roman"/>
                          <a:cs typeface="Times New Roman"/>
                        </a:rPr>
                        <a:t>6.6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50" spc="-25" dirty="0">
                          <a:latin typeface="Times New Roman"/>
                          <a:cs typeface="Times New Roman"/>
                        </a:rPr>
                        <a:t>3.0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R="3810" algn="ctr">
                        <a:lnSpc>
                          <a:spcPct val="100000"/>
                        </a:lnSpc>
                      </a:pPr>
                      <a:r>
                        <a:rPr sz="2050" spc="-25" dirty="0">
                          <a:latin typeface="Times New Roman"/>
                          <a:cs typeface="Times New Roman"/>
                        </a:rPr>
                        <a:t>4.4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110489" algn="ctr">
                        <a:lnSpc>
                          <a:spcPct val="100000"/>
                        </a:lnSpc>
                      </a:pPr>
                      <a:r>
                        <a:rPr sz="2050" spc="-25" dirty="0">
                          <a:latin typeface="Times New Roman"/>
                          <a:cs typeface="Times New Roman"/>
                        </a:rPr>
                        <a:t>1.4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679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2050" spc="-10" dirty="0">
                          <a:latin typeface="Times New Roman"/>
                          <a:cs typeface="Times New Roman"/>
                        </a:rPr>
                        <a:t>versicolor</a:t>
                      </a:r>
                      <a:endParaRPr sz="2050">
                        <a:latin typeface="Times New Roman"/>
                        <a:cs typeface="Times New Roman"/>
                      </a:endParaRPr>
                    </a:p>
                  </a:txBody>
                  <a:tcPr marL="0" marR="0" marT="6794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00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ts val="2285"/>
                        </a:lnSpc>
                      </a:pPr>
                      <a:r>
                        <a:rPr sz="1950" spc="-25" dirty="0">
                          <a:latin typeface="Times New Roman"/>
                          <a:cs typeface="Times New Roman"/>
                        </a:rPr>
                        <a:t>150</a:t>
                      </a:r>
                      <a:endParaRPr sz="195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R="85090" algn="r">
                        <a:lnSpc>
                          <a:spcPts val="2335"/>
                        </a:lnSpc>
                        <a:spcBef>
                          <a:spcPts val="5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virginica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7874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10FDE-226A-4E51-842A-B6FB6808D42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63863589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625079"/>
            <a:ext cx="9135070" cy="402728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227696" y="1546273"/>
            <a:ext cx="4373245" cy="4051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500" dirty="0">
                <a:latin typeface="Arial MT"/>
                <a:cs typeface="Arial MT"/>
              </a:rPr>
              <a:t>Example:</a:t>
            </a:r>
            <a:r>
              <a:rPr sz="2500" spc="-55" dirty="0">
                <a:latin typeface="Arial MT"/>
                <a:cs typeface="Arial MT"/>
              </a:rPr>
              <a:t> </a:t>
            </a:r>
            <a:r>
              <a:rPr sz="2500" spc="-95" dirty="0">
                <a:latin typeface="Arial MT"/>
                <a:cs typeface="Arial MT"/>
              </a:rPr>
              <a:t>SVM</a:t>
            </a:r>
            <a:r>
              <a:rPr sz="2500" spc="-80" dirty="0">
                <a:latin typeface="Arial MT"/>
                <a:cs typeface="Arial MT"/>
              </a:rPr>
              <a:t> </a:t>
            </a:r>
            <a:r>
              <a:rPr sz="2500" spc="-10" dirty="0">
                <a:latin typeface="Arial MT"/>
                <a:cs typeface="Arial MT"/>
              </a:rPr>
              <a:t>(MATLAB</a:t>
            </a:r>
            <a:r>
              <a:rPr sz="2500" spc="140" dirty="0">
                <a:latin typeface="Arial MT"/>
                <a:cs typeface="Arial MT"/>
              </a:rPr>
              <a:t> </a:t>
            </a:r>
            <a:r>
              <a:rPr sz="2500" spc="-10" dirty="0">
                <a:latin typeface="Arial MT"/>
                <a:cs typeface="Arial MT"/>
              </a:rPr>
              <a:t>Tool)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47352" y="1987798"/>
            <a:ext cx="6960870" cy="11258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2995"/>
              </a:lnSpc>
              <a:spcBef>
                <a:spcPts val="130"/>
              </a:spcBef>
            </a:pPr>
            <a:r>
              <a:rPr sz="2850" spc="-254" dirty="0">
                <a:solidFill>
                  <a:srgbClr val="000000"/>
                </a:solidFill>
              </a:rPr>
              <a:t>%Lood</a:t>
            </a:r>
            <a:r>
              <a:rPr sz="2850" spc="50" dirty="0">
                <a:solidFill>
                  <a:srgbClr val="000000"/>
                </a:solidFill>
              </a:rPr>
              <a:t> </a:t>
            </a:r>
            <a:r>
              <a:rPr sz="2850" spc="-80" dirty="0">
                <a:solidFill>
                  <a:srgbClr val="000000"/>
                </a:solidFill>
              </a:rPr>
              <a:t>the</a:t>
            </a:r>
            <a:r>
              <a:rPr sz="2850" spc="-105" dirty="0">
                <a:solidFill>
                  <a:srgbClr val="000000"/>
                </a:solidFill>
              </a:rPr>
              <a:t> </a:t>
            </a:r>
            <a:r>
              <a:rPr sz="2850" spc="-145" dirty="0">
                <a:solidFill>
                  <a:srgbClr val="000000"/>
                </a:solidFill>
              </a:rPr>
              <a:t>sample</a:t>
            </a:r>
            <a:r>
              <a:rPr sz="2850" spc="105" dirty="0">
                <a:solidFill>
                  <a:srgbClr val="000000"/>
                </a:solidFill>
              </a:rPr>
              <a:t> </a:t>
            </a:r>
            <a:r>
              <a:rPr sz="2850" dirty="0">
                <a:solidFill>
                  <a:srgbClr val="000000"/>
                </a:solidFill>
              </a:rPr>
              <a:t>data,</a:t>
            </a:r>
            <a:r>
              <a:rPr sz="2850" spc="-110" dirty="0">
                <a:solidFill>
                  <a:srgbClr val="000000"/>
                </a:solidFill>
              </a:rPr>
              <a:t> </a:t>
            </a:r>
            <a:r>
              <a:rPr sz="2850" spc="-125" dirty="0">
                <a:solidFill>
                  <a:srgbClr val="000000"/>
                </a:solidFill>
              </a:rPr>
              <a:t>which</a:t>
            </a:r>
            <a:r>
              <a:rPr sz="2850" spc="-85" dirty="0">
                <a:solidFill>
                  <a:srgbClr val="000000"/>
                </a:solidFill>
              </a:rPr>
              <a:t> </a:t>
            </a:r>
            <a:r>
              <a:rPr sz="2850" spc="-130" dirty="0">
                <a:solidFill>
                  <a:srgbClr val="000000"/>
                </a:solidFill>
              </a:rPr>
              <a:t>includes</a:t>
            </a:r>
            <a:r>
              <a:rPr sz="2850" spc="-50" dirty="0">
                <a:solidFill>
                  <a:srgbClr val="000000"/>
                </a:solidFill>
              </a:rPr>
              <a:t> </a:t>
            </a:r>
            <a:r>
              <a:rPr sz="2850" spc="-320" dirty="0">
                <a:solidFill>
                  <a:srgbClr val="000000"/>
                </a:solidFill>
              </a:rPr>
              <a:t>Fisher's</a:t>
            </a:r>
            <a:endParaRPr sz="2850"/>
          </a:p>
          <a:p>
            <a:pPr marL="377825" marR="266065" indent="-20320">
              <a:lnSpc>
                <a:spcPct val="77100"/>
              </a:lnSpc>
              <a:spcBef>
                <a:spcPts val="355"/>
              </a:spcBef>
            </a:pPr>
            <a:r>
              <a:rPr sz="2850" spc="-265" dirty="0">
                <a:solidFill>
                  <a:srgbClr val="000000"/>
                </a:solidFill>
              </a:rPr>
              <a:t>iris</a:t>
            </a:r>
            <a:r>
              <a:rPr sz="2850" spc="-20" dirty="0">
                <a:solidFill>
                  <a:srgbClr val="000000"/>
                </a:solidFill>
              </a:rPr>
              <a:t> </a:t>
            </a:r>
            <a:r>
              <a:rPr sz="2850" dirty="0">
                <a:solidFill>
                  <a:srgbClr val="000000"/>
                </a:solidFill>
              </a:rPr>
              <a:t>data</a:t>
            </a:r>
            <a:r>
              <a:rPr sz="2850" spc="-200" dirty="0">
                <a:solidFill>
                  <a:srgbClr val="000000"/>
                </a:solidFill>
              </a:rPr>
              <a:t> </a:t>
            </a:r>
            <a:r>
              <a:rPr sz="2850" spc="-50" dirty="0">
                <a:solidFill>
                  <a:srgbClr val="000000"/>
                </a:solidFill>
              </a:rPr>
              <a:t>of</a:t>
            </a:r>
            <a:r>
              <a:rPr sz="2850" spc="-110" dirty="0">
                <a:solidFill>
                  <a:srgbClr val="000000"/>
                </a:solidFill>
              </a:rPr>
              <a:t> </a:t>
            </a:r>
            <a:r>
              <a:rPr sz="2850" spc="-320" dirty="0">
                <a:solidFill>
                  <a:srgbClr val="000000"/>
                </a:solidFill>
              </a:rPr>
              <a:t>5</a:t>
            </a:r>
            <a:r>
              <a:rPr sz="2850" spc="-100" dirty="0">
                <a:solidFill>
                  <a:srgbClr val="000000"/>
                </a:solidFill>
              </a:rPr>
              <a:t> </a:t>
            </a:r>
            <a:r>
              <a:rPr sz="2850" spc="-165" dirty="0">
                <a:solidFill>
                  <a:srgbClr val="000000"/>
                </a:solidFill>
              </a:rPr>
              <a:t>measurements</a:t>
            </a:r>
            <a:r>
              <a:rPr sz="2850" spc="190" dirty="0">
                <a:solidFill>
                  <a:srgbClr val="000000"/>
                </a:solidFill>
              </a:rPr>
              <a:t> </a:t>
            </a:r>
            <a:r>
              <a:rPr sz="2850" spc="-90" dirty="0">
                <a:solidFill>
                  <a:srgbClr val="000000"/>
                </a:solidFill>
              </a:rPr>
              <a:t>on</a:t>
            </a:r>
            <a:r>
              <a:rPr sz="2850" spc="-110" dirty="0">
                <a:solidFill>
                  <a:srgbClr val="000000"/>
                </a:solidFill>
              </a:rPr>
              <a:t> </a:t>
            </a:r>
            <a:r>
              <a:rPr sz="2850" dirty="0">
                <a:solidFill>
                  <a:srgbClr val="000000"/>
                </a:solidFill>
              </a:rPr>
              <a:t>a</a:t>
            </a:r>
            <a:r>
              <a:rPr sz="2850" spc="-135" dirty="0">
                <a:solidFill>
                  <a:srgbClr val="000000"/>
                </a:solidFill>
              </a:rPr>
              <a:t> </a:t>
            </a:r>
            <a:r>
              <a:rPr sz="2850" spc="-145" dirty="0">
                <a:solidFill>
                  <a:srgbClr val="000000"/>
                </a:solidFill>
              </a:rPr>
              <a:t>sample</a:t>
            </a:r>
            <a:r>
              <a:rPr sz="2850" spc="45" dirty="0">
                <a:solidFill>
                  <a:srgbClr val="000000"/>
                </a:solidFill>
              </a:rPr>
              <a:t> </a:t>
            </a:r>
            <a:r>
              <a:rPr sz="2850" spc="-25" dirty="0">
                <a:solidFill>
                  <a:srgbClr val="000000"/>
                </a:solidFill>
              </a:rPr>
              <a:t>of </a:t>
            </a:r>
            <a:r>
              <a:rPr sz="2850" spc="-340" dirty="0">
                <a:solidFill>
                  <a:srgbClr val="000000"/>
                </a:solidFill>
              </a:rPr>
              <a:t>150</a:t>
            </a:r>
            <a:r>
              <a:rPr sz="2850" spc="-110" dirty="0">
                <a:solidFill>
                  <a:srgbClr val="000000"/>
                </a:solidFill>
              </a:rPr>
              <a:t> </a:t>
            </a:r>
            <a:r>
              <a:rPr sz="2850" spc="-275" dirty="0">
                <a:solidFill>
                  <a:srgbClr val="000000"/>
                </a:solidFill>
              </a:rPr>
              <a:t>irises.</a:t>
            </a:r>
            <a:endParaRPr sz="2850"/>
          </a:p>
        </p:txBody>
      </p:sp>
      <p:sp>
        <p:nvSpPr>
          <p:cNvPr id="5" name="object 5"/>
          <p:cNvSpPr txBox="1"/>
          <p:nvPr/>
        </p:nvSpPr>
        <p:spPr>
          <a:xfrm>
            <a:off x="2847352" y="3058368"/>
            <a:ext cx="7157084" cy="341503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9685">
              <a:lnSpc>
                <a:spcPts val="3180"/>
              </a:lnSpc>
              <a:spcBef>
                <a:spcPts val="130"/>
              </a:spcBef>
            </a:pPr>
            <a:r>
              <a:rPr sz="2750" dirty="0">
                <a:solidFill>
                  <a:srgbClr val="751A2D"/>
                </a:solidFill>
                <a:latin typeface="Arial MT"/>
                <a:cs typeface="Arial MT"/>
              </a:rPr>
              <a:t>load</a:t>
            </a:r>
            <a:r>
              <a:rPr sz="2750" spc="135" dirty="0">
                <a:solidFill>
                  <a:srgbClr val="751A2D"/>
                </a:solidFill>
                <a:latin typeface="Arial MT"/>
                <a:cs typeface="Arial MT"/>
              </a:rPr>
              <a:t> </a:t>
            </a:r>
            <a:r>
              <a:rPr sz="2750" spc="-114" dirty="0">
                <a:solidFill>
                  <a:srgbClr val="721328"/>
                </a:solidFill>
                <a:latin typeface="Arial MT"/>
                <a:cs typeface="Arial MT"/>
              </a:rPr>
              <a:t>fisheriris</a:t>
            </a:r>
            <a:endParaRPr sz="2750">
              <a:latin typeface="Arial MT"/>
              <a:cs typeface="Arial MT"/>
            </a:endParaRPr>
          </a:p>
          <a:p>
            <a:pPr marL="12700">
              <a:lnSpc>
                <a:spcPts val="2910"/>
              </a:lnSpc>
            </a:pPr>
            <a:r>
              <a:rPr sz="2850" spc="-160" dirty="0">
                <a:latin typeface="Arial MT"/>
                <a:cs typeface="Arial MT"/>
              </a:rPr>
              <a:t>%Creote</a:t>
            </a:r>
            <a:r>
              <a:rPr sz="2850" spc="10" dirty="0">
                <a:latin typeface="Arial MT"/>
                <a:cs typeface="Arial MT"/>
              </a:rPr>
              <a:t> </a:t>
            </a:r>
            <a:r>
              <a:rPr sz="2850" dirty="0">
                <a:latin typeface="Arial MT"/>
                <a:cs typeface="Arial MT"/>
              </a:rPr>
              <a:t>data,</a:t>
            </a:r>
            <a:r>
              <a:rPr sz="2850" spc="-190" dirty="0">
                <a:latin typeface="Arial MT"/>
                <a:cs typeface="Arial MT"/>
              </a:rPr>
              <a:t> </a:t>
            </a:r>
            <a:r>
              <a:rPr sz="2850" dirty="0">
                <a:latin typeface="Arial MT"/>
                <a:cs typeface="Arial MT"/>
              </a:rPr>
              <a:t>a</a:t>
            </a:r>
            <a:r>
              <a:rPr sz="2850" spc="-55" dirty="0">
                <a:latin typeface="Arial MT"/>
                <a:cs typeface="Arial MT"/>
              </a:rPr>
              <a:t> </a:t>
            </a:r>
            <a:r>
              <a:rPr sz="2850" spc="-105" dirty="0">
                <a:latin typeface="Arial MT"/>
                <a:cs typeface="Arial MT"/>
              </a:rPr>
              <a:t>two-</a:t>
            </a:r>
            <a:r>
              <a:rPr sz="2850" spc="-85" dirty="0">
                <a:latin typeface="Arial MT"/>
                <a:cs typeface="Arial MT"/>
              </a:rPr>
              <a:t>column</a:t>
            </a:r>
            <a:r>
              <a:rPr sz="2850" spc="-45" dirty="0">
                <a:latin typeface="Arial MT"/>
                <a:cs typeface="Arial MT"/>
              </a:rPr>
              <a:t> </a:t>
            </a:r>
            <a:r>
              <a:rPr sz="2850" spc="-125" dirty="0">
                <a:latin typeface="Arial MT"/>
                <a:cs typeface="Arial MT"/>
              </a:rPr>
              <a:t>matrix</a:t>
            </a:r>
            <a:r>
              <a:rPr sz="2850" spc="-5" dirty="0">
                <a:latin typeface="Arial MT"/>
                <a:cs typeface="Arial MT"/>
              </a:rPr>
              <a:t> </a:t>
            </a:r>
            <a:r>
              <a:rPr sz="2850" spc="-10" dirty="0">
                <a:latin typeface="Arial MT"/>
                <a:cs typeface="Arial MT"/>
              </a:rPr>
              <a:t>containing</a:t>
            </a:r>
            <a:endParaRPr sz="2850">
              <a:latin typeface="Arial MT"/>
              <a:cs typeface="Arial MT"/>
            </a:endParaRPr>
          </a:p>
          <a:p>
            <a:pPr marL="370840">
              <a:lnSpc>
                <a:spcPts val="2650"/>
              </a:lnSpc>
            </a:pPr>
            <a:r>
              <a:rPr sz="2850" spc="-160" dirty="0">
                <a:latin typeface="Arial MT"/>
                <a:cs typeface="Arial MT"/>
              </a:rPr>
              <a:t>sepol</a:t>
            </a:r>
            <a:r>
              <a:rPr sz="2850" spc="-55" dirty="0">
                <a:latin typeface="Arial MT"/>
                <a:cs typeface="Arial MT"/>
              </a:rPr>
              <a:t> </a:t>
            </a:r>
            <a:r>
              <a:rPr sz="2850" spc="-80" dirty="0">
                <a:latin typeface="Arial MT"/>
                <a:cs typeface="Arial MT"/>
              </a:rPr>
              <a:t>length</a:t>
            </a:r>
            <a:r>
              <a:rPr sz="2850" spc="-60" dirty="0">
                <a:latin typeface="Arial MT"/>
                <a:cs typeface="Arial MT"/>
              </a:rPr>
              <a:t> </a:t>
            </a:r>
            <a:r>
              <a:rPr sz="2850" spc="-35" dirty="0">
                <a:latin typeface="Arial MT"/>
                <a:cs typeface="Arial MT"/>
              </a:rPr>
              <a:t>and</a:t>
            </a:r>
            <a:r>
              <a:rPr sz="2850" spc="-114" dirty="0">
                <a:latin typeface="Arial MT"/>
                <a:cs typeface="Arial MT"/>
              </a:rPr>
              <a:t> </a:t>
            </a:r>
            <a:r>
              <a:rPr sz="2850" spc="-135" dirty="0">
                <a:latin typeface="Arial MT"/>
                <a:cs typeface="Arial MT"/>
              </a:rPr>
              <a:t>sepol</a:t>
            </a:r>
            <a:r>
              <a:rPr sz="2850" spc="-40" dirty="0">
                <a:latin typeface="Arial MT"/>
                <a:cs typeface="Arial MT"/>
              </a:rPr>
              <a:t> </a:t>
            </a:r>
            <a:r>
              <a:rPr sz="2850" spc="-90" dirty="0">
                <a:latin typeface="Arial MT"/>
                <a:cs typeface="Arial MT"/>
              </a:rPr>
              <a:t>width</a:t>
            </a:r>
            <a:r>
              <a:rPr sz="2850" spc="-130" dirty="0">
                <a:latin typeface="Arial MT"/>
                <a:cs typeface="Arial MT"/>
              </a:rPr>
              <a:t> </a:t>
            </a:r>
            <a:r>
              <a:rPr sz="2850" spc="-80" dirty="0">
                <a:latin typeface="Arial MT"/>
                <a:cs typeface="Arial MT"/>
              </a:rPr>
              <a:t>measurements</a:t>
            </a:r>
            <a:endParaRPr sz="2850">
              <a:latin typeface="Arial MT"/>
              <a:cs typeface="Arial MT"/>
            </a:endParaRPr>
          </a:p>
          <a:p>
            <a:pPr marL="378460">
              <a:lnSpc>
                <a:spcPts val="2905"/>
              </a:lnSpc>
            </a:pPr>
            <a:r>
              <a:rPr sz="2750" spc="-35" dirty="0">
                <a:latin typeface="Arial MT"/>
                <a:cs typeface="Arial MT"/>
              </a:rPr>
              <a:t>for</a:t>
            </a:r>
            <a:r>
              <a:rPr sz="2750" spc="-135" dirty="0">
                <a:latin typeface="Arial MT"/>
                <a:cs typeface="Arial MT"/>
              </a:rPr>
              <a:t> </a:t>
            </a:r>
            <a:r>
              <a:rPr sz="2750" spc="-265" dirty="0">
                <a:latin typeface="Arial MT"/>
                <a:cs typeface="Arial MT"/>
              </a:rPr>
              <a:t>150</a:t>
            </a:r>
            <a:r>
              <a:rPr sz="2750" spc="-95" dirty="0">
                <a:latin typeface="Arial MT"/>
                <a:cs typeface="Arial MT"/>
              </a:rPr>
              <a:t> </a:t>
            </a:r>
            <a:r>
              <a:rPr sz="2750" spc="-90" dirty="0">
                <a:latin typeface="Arial MT"/>
                <a:cs typeface="Arial MT"/>
              </a:rPr>
              <a:t>irises.</a:t>
            </a:r>
            <a:endParaRPr sz="2750">
              <a:latin typeface="Arial MT"/>
              <a:cs typeface="Arial MT"/>
            </a:endParaRPr>
          </a:p>
          <a:p>
            <a:pPr marL="31115">
              <a:lnSpc>
                <a:spcPts val="3055"/>
              </a:lnSpc>
            </a:pPr>
            <a:r>
              <a:rPr sz="2650" spc="85" dirty="0">
                <a:solidFill>
                  <a:srgbClr val="971D3F"/>
                </a:solidFill>
                <a:latin typeface="Arial MT"/>
                <a:cs typeface="Arial MT"/>
              </a:rPr>
              <a:t>data</a:t>
            </a:r>
            <a:r>
              <a:rPr sz="2650" spc="-40" dirty="0">
                <a:solidFill>
                  <a:srgbClr val="971D3F"/>
                </a:solidFill>
                <a:latin typeface="Arial MT"/>
                <a:cs typeface="Arial MT"/>
              </a:rPr>
              <a:t> </a:t>
            </a:r>
            <a:r>
              <a:rPr sz="2650" dirty="0">
                <a:solidFill>
                  <a:srgbClr val="692A3D"/>
                </a:solidFill>
                <a:latin typeface="Arial MT"/>
                <a:cs typeface="Arial MT"/>
              </a:rPr>
              <a:t>= </a:t>
            </a:r>
            <a:r>
              <a:rPr sz="2650" dirty="0">
                <a:solidFill>
                  <a:srgbClr val="791633"/>
                </a:solidFill>
                <a:latin typeface="Arial MT"/>
                <a:cs typeface="Arial MT"/>
              </a:rPr>
              <a:t>[meos{:.l</a:t>
            </a:r>
            <a:r>
              <a:rPr sz="2650" spc="15" dirty="0">
                <a:solidFill>
                  <a:srgbClr val="791633"/>
                </a:solidFill>
                <a:latin typeface="Arial MT"/>
                <a:cs typeface="Arial MT"/>
              </a:rPr>
              <a:t> </a:t>
            </a:r>
            <a:r>
              <a:rPr sz="2650" dirty="0">
                <a:solidFill>
                  <a:srgbClr val="771A2F"/>
                </a:solidFill>
                <a:latin typeface="Arial MT"/>
                <a:cs typeface="Arial MT"/>
              </a:rPr>
              <a:t>j,</a:t>
            </a:r>
            <a:r>
              <a:rPr sz="2650" spc="-150" dirty="0">
                <a:solidFill>
                  <a:srgbClr val="771A2F"/>
                </a:solidFill>
                <a:latin typeface="Arial MT"/>
                <a:cs typeface="Arial MT"/>
              </a:rPr>
              <a:t> </a:t>
            </a:r>
            <a:r>
              <a:rPr sz="2650" spc="-10" dirty="0">
                <a:solidFill>
                  <a:srgbClr val="702438"/>
                </a:solidFill>
                <a:latin typeface="Arial MT"/>
                <a:cs typeface="Arial MT"/>
              </a:rPr>
              <a:t>meos(:,2j]:</a:t>
            </a:r>
            <a:endParaRPr sz="2650">
              <a:latin typeface="Arial MT"/>
              <a:cs typeface="Arial MT"/>
            </a:endParaRPr>
          </a:p>
          <a:p>
            <a:pPr marL="12700">
              <a:lnSpc>
                <a:spcPts val="2905"/>
              </a:lnSpc>
            </a:pPr>
            <a:r>
              <a:rPr sz="2850" spc="-350" dirty="0">
                <a:latin typeface="Arial MT"/>
                <a:cs typeface="Arial MT"/>
              </a:rPr>
              <a:t>%From</a:t>
            </a:r>
            <a:r>
              <a:rPr sz="2850" spc="100" dirty="0">
                <a:latin typeface="Arial MT"/>
                <a:cs typeface="Arial MT"/>
              </a:rPr>
              <a:t> </a:t>
            </a:r>
            <a:r>
              <a:rPr sz="2850" spc="-114" dirty="0">
                <a:latin typeface="Arial MT"/>
                <a:cs typeface="Arial MT"/>
              </a:rPr>
              <a:t>the</a:t>
            </a:r>
            <a:r>
              <a:rPr sz="2850" spc="-85" dirty="0">
                <a:latin typeface="Arial MT"/>
                <a:cs typeface="Arial MT"/>
              </a:rPr>
              <a:t> </a:t>
            </a:r>
            <a:r>
              <a:rPr sz="2850" spc="-165" dirty="0">
                <a:latin typeface="Arial MT"/>
                <a:cs typeface="Arial MT"/>
              </a:rPr>
              <a:t>species</a:t>
            </a:r>
            <a:r>
              <a:rPr sz="2850" spc="-35" dirty="0">
                <a:latin typeface="Arial MT"/>
                <a:cs typeface="Arial MT"/>
              </a:rPr>
              <a:t> </a:t>
            </a:r>
            <a:r>
              <a:rPr sz="4275" spc="-37" baseline="1949" dirty="0">
                <a:latin typeface="Arial MT"/>
                <a:cs typeface="Arial MT"/>
              </a:rPr>
              <a:t>v</a:t>
            </a:r>
            <a:r>
              <a:rPr sz="2850" spc="-25" dirty="0">
                <a:latin typeface="Arial MT"/>
                <a:cs typeface="Arial MT"/>
              </a:rPr>
              <a:t>ector,</a:t>
            </a:r>
            <a:r>
              <a:rPr sz="2850" spc="-405" dirty="0">
                <a:latin typeface="Arial MT"/>
                <a:cs typeface="Arial MT"/>
              </a:rPr>
              <a:t> </a:t>
            </a:r>
            <a:r>
              <a:rPr sz="2850" spc="-25" dirty="0">
                <a:latin typeface="Arial MT"/>
                <a:cs typeface="Arial MT"/>
              </a:rPr>
              <a:t>create</a:t>
            </a:r>
            <a:r>
              <a:rPr sz="2850" spc="-45" dirty="0">
                <a:latin typeface="Arial MT"/>
                <a:cs typeface="Arial MT"/>
              </a:rPr>
              <a:t> </a:t>
            </a:r>
            <a:r>
              <a:rPr sz="2850" dirty="0">
                <a:latin typeface="Arial MT"/>
                <a:cs typeface="Arial MT"/>
              </a:rPr>
              <a:t>a</a:t>
            </a:r>
            <a:r>
              <a:rPr sz="2850" spc="-120" dirty="0">
                <a:latin typeface="Arial MT"/>
                <a:cs typeface="Arial MT"/>
              </a:rPr>
              <a:t> </a:t>
            </a:r>
            <a:r>
              <a:rPr sz="2850" spc="-100" dirty="0">
                <a:latin typeface="Arial MT"/>
                <a:cs typeface="Arial MT"/>
              </a:rPr>
              <a:t>new </a:t>
            </a:r>
            <a:r>
              <a:rPr sz="2850" spc="-20" dirty="0">
                <a:latin typeface="Arial MT"/>
                <a:cs typeface="Arial MT"/>
              </a:rPr>
              <a:t>column</a:t>
            </a:r>
            <a:endParaRPr sz="2850">
              <a:latin typeface="Arial MT"/>
              <a:cs typeface="Arial MT"/>
            </a:endParaRPr>
          </a:p>
          <a:p>
            <a:pPr marL="377190">
              <a:lnSpc>
                <a:spcPts val="2575"/>
              </a:lnSpc>
            </a:pPr>
            <a:r>
              <a:rPr sz="2850" spc="-70" dirty="0">
                <a:latin typeface="Arial MT"/>
                <a:cs typeface="Arial MT"/>
              </a:rPr>
              <a:t>vector,</a:t>
            </a:r>
            <a:r>
              <a:rPr sz="2850" spc="-100" dirty="0">
                <a:latin typeface="Arial MT"/>
                <a:cs typeface="Arial MT"/>
              </a:rPr>
              <a:t> </a:t>
            </a:r>
            <a:r>
              <a:rPr sz="2850" spc="-150" dirty="0">
                <a:latin typeface="Arial MT"/>
                <a:cs typeface="Arial MT"/>
              </a:rPr>
              <a:t>groups.</a:t>
            </a:r>
            <a:r>
              <a:rPr sz="2850" dirty="0">
                <a:latin typeface="Arial MT"/>
                <a:cs typeface="Arial MT"/>
              </a:rPr>
              <a:t> to</a:t>
            </a:r>
            <a:r>
              <a:rPr sz="2850" spc="-120" dirty="0">
                <a:latin typeface="Arial MT"/>
                <a:cs typeface="Arial MT"/>
              </a:rPr>
              <a:t> </a:t>
            </a:r>
            <a:r>
              <a:rPr sz="2850" spc="-190" dirty="0">
                <a:latin typeface="Arial MT"/>
                <a:cs typeface="Arial MT"/>
              </a:rPr>
              <a:t>classify</a:t>
            </a:r>
            <a:r>
              <a:rPr sz="2850" spc="15" dirty="0">
                <a:latin typeface="Arial MT"/>
                <a:cs typeface="Arial MT"/>
              </a:rPr>
              <a:t> </a:t>
            </a:r>
            <a:r>
              <a:rPr sz="2850" dirty="0">
                <a:latin typeface="Arial MT"/>
                <a:cs typeface="Arial MT"/>
              </a:rPr>
              <a:t>data</a:t>
            </a:r>
            <a:r>
              <a:rPr sz="2850" spc="-180" dirty="0">
                <a:latin typeface="Arial MT"/>
                <a:cs typeface="Arial MT"/>
              </a:rPr>
              <a:t> </a:t>
            </a:r>
            <a:r>
              <a:rPr sz="2850" spc="-45" dirty="0">
                <a:latin typeface="Arial MT"/>
                <a:cs typeface="Arial MT"/>
              </a:rPr>
              <a:t>into</a:t>
            </a:r>
            <a:r>
              <a:rPr sz="2850" spc="-100" dirty="0">
                <a:latin typeface="Arial MT"/>
                <a:cs typeface="Arial MT"/>
              </a:rPr>
              <a:t> </a:t>
            </a:r>
            <a:r>
              <a:rPr sz="2850" spc="-25" dirty="0">
                <a:latin typeface="Arial MT"/>
                <a:cs typeface="Arial MT"/>
              </a:rPr>
              <a:t>two</a:t>
            </a:r>
            <a:endParaRPr sz="2850">
              <a:latin typeface="Arial MT"/>
              <a:cs typeface="Arial MT"/>
            </a:endParaRPr>
          </a:p>
          <a:p>
            <a:pPr marL="370205">
              <a:lnSpc>
                <a:spcPts val="2915"/>
              </a:lnSpc>
            </a:pPr>
            <a:r>
              <a:rPr sz="2900" spc="-190" dirty="0">
                <a:latin typeface="Arial MT"/>
                <a:cs typeface="Arial MT"/>
              </a:rPr>
              <a:t>groups:</a:t>
            </a:r>
            <a:r>
              <a:rPr sz="2900" spc="-114" dirty="0">
                <a:latin typeface="Arial MT"/>
                <a:cs typeface="Arial MT"/>
              </a:rPr>
              <a:t> </a:t>
            </a:r>
            <a:r>
              <a:rPr sz="2900" spc="-260" dirty="0">
                <a:latin typeface="Arial MT"/>
                <a:cs typeface="Arial MT"/>
              </a:rPr>
              <a:t>Setoso</a:t>
            </a:r>
            <a:r>
              <a:rPr sz="2900" spc="100" dirty="0">
                <a:latin typeface="Arial MT"/>
                <a:cs typeface="Arial MT"/>
              </a:rPr>
              <a:t> </a:t>
            </a:r>
            <a:r>
              <a:rPr sz="2900" spc="-40" dirty="0">
                <a:latin typeface="Arial MT"/>
                <a:cs typeface="Arial MT"/>
              </a:rPr>
              <a:t>and</a:t>
            </a:r>
            <a:r>
              <a:rPr sz="2900" spc="-95" dirty="0">
                <a:latin typeface="Arial MT"/>
                <a:cs typeface="Arial MT"/>
              </a:rPr>
              <a:t> </a:t>
            </a:r>
            <a:r>
              <a:rPr sz="2900" spc="-229" dirty="0">
                <a:latin typeface="Arial MT"/>
                <a:cs typeface="Arial MT"/>
              </a:rPr>
              <a:t>non-</a:t>
            </a:r>
            <a:r>
              <a:rPr sz="2900" spc="-40" dirty="0">
                <a:latin typeface="Arial MT"/>
                <a:cs typeface="Arial MT"/>
              </a:rPr>
              <a:t>Setoso.</a:t>
            </a:r>
            <a:endParaRPr sz="2900">
              <a:latin typeface="Arial MT"/>
              <a:cs typeface="Arial MT"/>
            </a:endParaRPr>
          </a:p>
          <a:p>
            <a:pPr marL="30480">
              <a:lnSpc>
                <a:spcPts val="3285"/>
              </a:lnSpc>
            </a:pPr>
            <a:r>
              <a:rPr sz="2850" spc="-165" dirty="0">
                <a:solidFill>
                  <a:srgbClr val="7E0C2D"/>
                </a:solidFill>
                <a:latin typeface="Arial MT"/>
                <a:cs typeface="Arial MT"/>
              </a:rPr>
              <a:t>groups</a:t>
            </a:r>
            <a:r>
              <a:rPr sz="2850" spc="135" dirty="0">
                <a:solidFill>
                  <a:srgbClr val="7E0C2D"/>
                </a:solidFill>
                <a:latin typeface="Arial MT"/>
                <a:cs typeface="Arial MT"/>
              </a:rPr>
              <a:t> </a:t>
            </a:r>
            <a:r>
              <a:rPr sz="2850" spc="-320" dirty="0">
                <a:solidFill>
                  <a:srgbClr val="6E2338"/>
                </a:solidFill>
                <a:latin typeface="Arial MT"/>
                <a:cs typeface="Arial MT"/>
              </a:rPr>
              <a:t>=</a:t>
            </a:r>
            <a:r>
              <a:rPr sz="2850" spc="-145" dirty="0">
                <a:solidFill>
                  <a:srgbClr val="6E2338"/>
                </a:solidFill>
                <a:latin typeface="Arial MT"/>
                <a:cs typeface="Arial MT"/>
              </a:rPr>
              <a:t> </a:t>
            </a:r>
            <a:r>
              <a:rPr sz="2850" spc="-140" dirty="0">
                <a:solidFill>
                  <a:srgbClr val="77213B"/>
                </a:solidFill>
                <a:latin typeface="Arial MT"/>
                <a:cs typeface="Arial MT"/>
              </a:rPr>
              <a:t>ismember|species.</a:t>
            </a:r>
            <a:r>
              <a:rPr sz="2850" spc="-380" dirty="0">
                <a:solidFill>
                  <a:srgbClr val="77213B"/>
                </a:solidFill>
                <a:latin typeface="Arial MT"/>
                <a:cs typeface="Arial MT"/>
              </a:rPr>
              <a:t> </a:t>
            </a:r>
            <a:r>
              <a:rPr sz="2850" spc="-30" dirty="0">
                <a:solidFill>
                  <a:srgbClr val="5B162A"/>
                </a:solidFill>
                <a:latin typeface="Arial MT"/>
                <a:cs typeface="Arial MT"/>
              </a:rPr>
              <a:t>setoso'):</a:t>
            </a:r>
            <a:endParaRPr sz="2850">
              <a:latin typeface="Arial MT"/>
              <a:cs typeface="Arial M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BD7673-7A28-4678-8E71-2B9DF29E089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92252339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48434" y="1756619"/>
            <a:ext cx="7178675" cy="4471737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spcBef>
                <a:spcPts val="390"/>
              </a:spcBef>
            </a:pPr>
            <a:r>
              <a:rPr sz="2650" spc="-85" dirty="0">
                <a:latin typeface="Arial MT"/>
                <a:cs typeface="Arial MT"/>
              </a:rPr>
              <a:t>%RondomIy</a:t>
            </a:r>
            <a:r>
              <a:rPr sz="2650" spc="20" dirty="0">
                <a:latin typeface="Arial MT"/>
                <a:cs typeface="Arial MT"/>
              </a:rPr>
              <a:t> </a:t>
            </a:r>
            <a:r>
              <a:rPr sz="2650" dirty="0">
                <a:latin typeface="Arial MT"/>
                <a:cs typeface="Arial MT"/>
              </a:rPr>
              <a:t>select</a:t>
            </a:r>
            <a:r>
              <a:rPr sz="2650" spc="-20" dirty="0">
                <a:latin typeface="Arial MT"/>
                <a:cs typeface="Arial MT"/>
              </a:rPr>
              <a:t> </a:t>
            </a:r>
            <a:r>
              <a:rPr sz="2650" spc="-10" dirty="0">
                <a:latin typeface="Arial MT"/>
                <a:cs typeface="Arial MT"/>
              </a:rPr>
              <a:t>training</a:t>
            </a:r>
            <a:r>
              <a:rPr sz="2650" spc="-65" dirty="0">
                <a:latin typeface="Arial MT"/>
                <a:cs typeface="Arial MT"/>
              </a:rPr>
              <a:t> </a:t>
            </a:r>
            <a:r>
              <a:rPr sz="2650" spc="70" dirty="0">
                <a:latin typeface="Arial MT"/>
                <a:cs typeface="Arial MT"/>
              </a:rPr>
              <a:t>and</a:t>
            </a:r>
            <a:r>
              <a:rPr sz="2650" spc="-155" dirty="0">
                <a:latin typeface="Arial MT"/>
                <a:cs typeface="Arial MT"/>
              </a:rPr>
              <a:t> </a:t>
            </a:r>
            <a:r>
              <a:rPr sz="2650" spc="-35" dirty="0">
                <a:latin typeface="Arial MT"/>
                <a:cs typeface="Arial MT"/>
              </a:rPr>
              <a:t>test</a:t>
            </a:r>
            <a:r>
              <a:rPr sz="2650" spc="-130" dirty="0">
                <a:latin typeface="Arial MT"/>
                <a:cs typeface="Arial MT"/>
              </a:rPr>
              <a:t> </a:t>
            </a:r>
            <a:r>
              <a:rPr sz="2650" spc="-10" dirty="0">
                <a:latin typeface="Arial MT"/>
                <a:cs typeface="Arial MT"/>
              </a:rPr>
              <a:t>sets.</a:t>
            </a:r>
            <a:endParaRPr sz="2650">
              <a:latin typeface="Arial MT"/>
              <a:cs typeface="Arial MT"/>
            </a:endParaRPr>
          </a:p>
          <a:p>
            <a:pPr marL="45085">
              <a:lnSpc>
                <a:spcPts val="2965"/>
              </a:lnSpc>
              <a:spcBef>
                <a:spcPts val="300"/>
              </a:spcBef>
            </a:pPr>
            <a:r>
              <a:rPr sz="2650" spc="-10" dirty="0">
                <a:solidFill>
                  <a:srgbClr val="6B0523"/>
                </a:solidFill>
                <a:latin typeface="Arial MT"/>
                <a:cs typeface="Arial MT"/>
              </a:rPr>
              <a:t>[train,</a:t>
            </a:r>
            <a:r>
              <a:rPr sz="2650" spc="-65" dirty="0">
                <a:solidFill>
                  <a:srgbClr val="6B0523"/>
                </a:solidFill>
                <a:latin typeface="Arial MT"/>
                <a:cs typeface="Arial MT"/>
              </a:rPr>
              <a:t> </a:t>
            </a:r>
            <a:r>
              <a:rPr sz="2650" spc="-30" dirty="0">
                <a:solidFill>
                  <a:srgbClr val="542631"/>
                </a:solidFill>
                <a:latin typeface="Arial MT"/>
                <a:cs typeface="Arial MT"/>
              </a:rPr>
              <a:t>test]</a:t>
            </a:r>
            <a:r>
              <a:rPr sz="2650" spc="45" dirty="0">
                <a:solidFill>
                  <a:srgbClr val="542631"/>
                </a:solidFill>
                <a:latin typeface="Arial MT"/>
                <a:cs typeface="Arial MT"/>
              </a:rPr>
              <a:t> </a:t>
            </a:r>
            <a:r>
              <a:rPr sz="2650" dirty="0">
                <a:solidFill>
                  <a:srgbClr val="640F1F"/>
                </a:solidFill>
                <a:latin typeface="Arial MT"/>
                <a:cs typeface="Arial MT"/>
              </a:rPr>
              <a:t>=</a:t>
            </a:r>
            <a:r>
              <a:rPr sz="2650" spc="-135" dirty="0">
                <a:solidFill>
                  <a:srgbClr val="640F1F"/>
                </a:solidFill>
                <a:latin typeface="Arial MT"/>
                <a:cs typeface="Arial MT"/>
              </a:rPr>
              <a:t> </a:t>
            </a:r>
            <a:r>
              <a:rPr sz="2650" spc="-30" dirty="0">
                <a:solidFill>
                  <a:srgbClr val="6B112D"/>
                </a:solidFill>
                <a:latin typeface="Arial MT"/>
                <a:cs typeface="Arial MT"/>
              </a:rPr>
              <a:t>crossvalind('hoIdOut’,groupsj:</a:t>
            </a:r>
            <a:r>
              <a:rPr sz="2650" spc="-95" dirty="0">
                <a:solidFill>
                  <a:srgbClr val="6B112D"/>
                </a:solidFill>
                <a:latin typeface="Arial MT"/>
                <a:cs typeface="Arial MT"/>
              </a:rPr>
              <a:t> </a:t>
            </a:r>
            <a:r>
              <a:rPr sz="2650" dirty="0">
                <a:solidFill>
                  <a:srgbClr val="9C3F59"/>
                </a:solidFill>
                <a:latin typeface="Arial MT"/>
                <a:cs typeface="Arial MT"/>
              </a:rPr>
              <a:t>cp</a:t>
            </a:r>
            <a:r>
              <a:rPr sz="2650" spc="185" dirty="0">
                <a:solidFill>
                  <a:srgbClr val="9C3F59"/>
                </a:solidFill>
                <a:latin typeface="Arial MT"/>
                <a:cs typeface="Arial MT"/>
              </a:rPr>
              <a:t> </a:t>
            </a:r>
            <a:r>
              <a:rPr sz="2650" spc="-50" dirty="0">
                <a:solidFill>
                  <a:srgbClr val="641C2F"/>
                </a:solidFill>
                <a:latin typeface="Arial MT"/>
                <a:cs typeface="Arial MT"/>
              </a:rPr>
              <a:t>=</a:t>
            </a:r>
            <a:endParaRPr sz="2650">
              <a:latin typeface="Arial MT"/>
              <a:cs typeface="Arial MT"/>
            </a:endParaRPr>
          </a:p>
          <a:p>
            <a:pPr marL="367030">
              <a:lnSpc>
                <a:spcPts val="3085"/>
              </a:lnSpc>
            </a:pPr>
            <a:r>
              <a:rPr sz="2750" spc="-30" dirty="0">
                <a:solidFill>
                  <a:srgbClr val="64051D"/>
                </a:solidFill>
                <a:latin typeface="Arial MT"/>
                <a:cs typeface="Arial MT"/>
              </a:rPr>
              <a:t>cIossperf(groupsj:</a:t>
            </a:r>
            <a:endParaRPr sz="2750">
              <a:latin typeface="Arial MT"/>
              <a:cs typeface="Arial MT"/>
            </a:endParaRPr>
          </a:p>
          <a:p>
            <a:pPr marL="12700">
              <a:lnSpc>
                <a:spcPts val="3035"/>
              </a:lnSpc>
              <a:spcBef>
                <a:spcPts val="234"/>
              </a:spcBef>
            </a:pPr>
            <a:r>
              <a:rPr sz="2700" spc="-229" dirty="0">
                <a:latin typeface="Arial MT"/>
                <a:cs typeface="Arial MT"/>
              </a:rPr>
              <a:t>%Troin</a:t>
            </a:r>
            <a:r>
              <a:rPr sz="2700" spc="4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on</a:t>
            </a:r>
            <a:r>
              <a:rPr sz="2700" spc="-185" dirty="0">
                <a:latin typeface="Arial MT"/>
                <a:cs typeface="Arial MT"/>
              </a:rPr>
              <a:t> </a:t>
            </a:r>
            <a:r>
              <a:rPr sz="2700" spc="-254" dirty="0">
                <a:latin typeface="Arial MT"/>
                <a:cs typeface="Arial MT"/>
              </a:rPr>
              <a:t>SVM</a:t>
            </a:r>
            <a:r>
              <a:rPr sz="2700" spc="5" dirty="0">
                <a:latin typeface="Arial MT"/>
                <a:cs typeface="Arial MT"/>
              </a:rPr>
              <a:t> </a:t>
            </a:r>
            <a:r>
              <a:rPr sz="2700" spc="-114" dirty="0">
                <a:latin typeface="Arial MT"/>
                <a:cs typeface="Arial MT"/>
              </a:rPr>
              <a:t>clossifier</a:t>
            </a:r>
            <a:r>
              <a:rPr sz="2700" spc="10" dirty="0">
                <a:latin typeface="Arial MT"/>
                <a:cs typeface="Arial MT"/>
              </a:rPr>
              <a:t> </a:t>
            </a:r>
            <a:r>
              <a:rPr sz="2700" spc="-95" dirty="0">
                <a:latin typeface="Arial MT"/>
                <a:cs typeface="Arial MT"/>
              </a:rPr>
              <a:t>using</a:t>
            </a:r>
            <a:r>
              <a:rPr sz="2700" spc="-30" dirty="0">
                <a:latin typeface="Arial MT"/>
                <a:cs typeface="Arial MT"/>
              </a:rPr>
              <a:t> </a:t>
            </a:r>
            <a:r>
              <a:rPr sz="2700" dirty="0">
                <a:latin typeface="Arial MT"/>
                <a:cs typeface="Arial MT"/>
              </a:rPr>
              <a:t>a</a:t>
            </a:r>
            <a:r>
              <a:rPr sz="2700" spc="-105" dirty="0">
                <a:latin typeface="Arial MT"/>
                <a:cs typeface="Arial MT"/>
              </a:rPr>
              <a:t> </a:t>
            </a:r>
            <a:r>
              <a:rPr sz="2700" spc="-45" dirty="0">
                <a:latin typeface="Arial MT"/>
                <a:cs typeface="Arial MT"/>
              </a:rPr>
              <a:t>linear</a:t>
            </a:r>
            <a:r>
              <a:rPr sz="2700" spc="-35" dirty="0">
                <a:latin typeface="Arial MT"/>
                <a:cs typeface="Arial MT"/>
              </a:rPr>
              <a:t> </a:t>
            </a:r>
            <a:r>
              <a:rPr sz="2700" spc="-10" dirty="0">
                <a:latin typeface="Arial MT"/>
                <a:cs typeface="Arial MT"/>
              </a:rPr>
              <a:t>kernel</a:t>
            </a:r>
            <a:endParaRPr sz="2700">
              <a:latin typeface="Arial MT"/>
              <a:cs typeface="Arial MT"/>
            </a:endParaRPr>
          </a:p>
          <a:p>
            <a:pPr marL="377825">
              <a:lnSpc>
                <a:spcPts val="3095"/>
              </a:lnSpc>
            </a:pPr>
            <a:r>
              <a:rPr sz="2750" spc="-10" dirty="0">
                <a:latin typeface="Arial MT"/>
                <a:cs typeface="Arial MT"/>
              </a:rPr>
              <a:t>function</a:t>
            </a:r>
            <a:r>
              <a:rPr sz="2750" spc="-45" dirty="0">
                <a:latin typeface="Arial MT"/>
                <a:cs typeface="Arial MT"/>
              </a:rPr>
              <a:t> </a:t>
            </a:r>
            <a:r>
              <a:rPr sz="2750" dirty="0">
                <a:latin typeface="Arial MT"/>
                <a:cs typeface="Arial MT"/>
              </a:rPr>
              <a:t>and</a:t>
            </a:r>
            <a:r>
              <a:rPr sz="2750" spc="-175" dirty="0">
                <a:latin typeface="Arial MT"/>
                <a:cs typeface="Arial MT"/>
              </a:rPr>
              <a:t> </a:t>
            </a:r>
            <a:r>
              <a:rPr sz="2750" dirty="0">
                <a:latin typeface="Arial MT"/>
                <a:cs typeface="Arial MT"/>
              </a:rPr>
              <a:t>plot</a:t>
            </a:r>
            <a:r>
              <a:rPr sz="2750" spc="-10" dirty="0">
                <a:latin typeface="Arial MT"/>
                <a:cs typeface="Arial MT"/>
              </a:rPr>
              <a:t> </a:t>
            </a:r>
            <a:r>
              <a:rPr sz="2750" dirty="0">
                <a:latin typeface="Arial MT"/>
                <a:cs typeface="Arial MT"/>
              </a:rPr>
              <a:t>the</a:t>
            </a:r>
            <a:r>
              <a:rPr sz="2750" spc="-90" dirty="0">
                <a:latin typeface="Arial MT"/>
                <a:cs typeface="Arial MT"/>
              </a:rPr>
              <a:t> </a:t>
            </a:r>
            <a:r>
              <a:rPr sz="2750" dirty="0">
                <a:latin typeface="Arial MT"/>
                <a:cs typeface="Arial MT"/>
              </a:rPr>
              <a:t>grouped </a:t>
            </a:r>
            <a:r>
              <a:rPr sz="2750" spc="-10" dirty="0">
                <a:latin typeface="Arial MT"/>
                <a:cs typeface="Arial MT"/>
              </a:rPr>
              <a:t>data.</a:t>
            </a:r>
            <a:endParaRPr sz="2750">
              <a:latin typeface="Arial MT"/>
              <a:cs typeface="Arial MT"/>
            </a:endParaRPr>
          </a:p>
          <a:p>
            <a:pPr marL="358775" marR="5080" indent="-337185">
              <a:lnSpc>
                <a:spcPts val="2880"/>
              </a:lnSpc>
              <a:spcBef>
                <a:spcPts val="590"/>
              </a:spcBef>
            </a:pPr>
            <a:r>
              <a:rPr sz="2550" dirty="0">
                <a:solidFill>
                  <a:srgbClr val="69182F"/>
                </a:solidFill>
                <a:latin typeface="Arial MT"/>
                <a:cs typeface="Arial MT"/>
              </a:rPr>
              <a:t>svmt\truct</a:t>
            </a:r>
            <a:r>
              <a:rPr sz="2550" spc="-95" dirty="0">
                <a:solidFill>
                  <a:srgbClr val="69182F"/>
                </a:solidFill>
                <a:latin typeface="Arial MT"/>
                <a:cs typeface="Arial MT"/>
              </a:rPr>
              <a:t> </a:t>
            </a:r>
            <a:r>
              <a:rPr sz="2550" spc="-50" dirty="0">
                <a:solidFill>
                  <a:srgbClr val="6E152D"/>
                </a:solidFill>
                <a:latin typeface="Arial MT"/>
                <a:cs typeface="Arial MT"/>
              </a:rPr>
              <a:t>= </a:t>
            </a:r>
            <a:r>
              <a:rPr sz="2750" spc="-45" dirty="0">
                <a:solidFill>
                  <a:srgbClr val="6B283D"/>
                </a:solidFill>
                <a:latin typeface="Arial MT"/>
                <a:cs typeface="Arial MT"/>
              </a:rPr>
              <a:t>s</a:t>
            </a:r>
            <a:r>
              <a:rPr sz="4125" spc="-67" baseline="2020" dirty="0">
                <a:solidFill>
                  <a:srgbClr val="6B283D"/>
                </a:solidFill>
                <a:latin typeface="Arial MT"/>
                <a:cs typeface="Arial MT"/>
              </a:rPr>
              <a:t>v</a:t>
            </a:r>
            <a:r>
              <a:rPr sz="2750" spc="-45" dirty="0">
                <a:solidFill>
                  <a:srgbClr val="6B283D"/>
                </a:solidFill>
                <a:latin typeface="Arial MT"/>
                <a:cs typeface="Arial MT"/>
              </a:rPr>
              <a:t>mtroin(doto</a:t>
            </a:r>
            <a:r>
              <a:rPr sz="2750" spc="-45" dirty="0">
                <a:solidFill>
                  <a:srgbClr val="7B152D"/>
                </a:solidFill>
                <a:latin typeface="Arial MT"/>
                <a:cs typeface="Arial MT"/>
              </a:rPr>
              <a:t>(train,:j,groups(troinj,'showpIot’,t </a:t>
            </a:r>
            <a:r>
              <a:rPr sz="2600" spc="-10" dirty="0">
                <a:solidFill>
                  <a:srgbClr val="570F23"/>
                </a:solidFill>
                <a:latin typeface="Arial MT"/>
                <a:cs typeface="Arial MT"/>
              </a:rPr>
              <a:t>ruej:</a:t>
            </a:r>
            <a:endParaRPr sz="2600">
              <a:latin typeface="Arial MT"/>
              <a:cs typeface="Arial MT"/>
            </a:endParaRPr>
          </a:p>
          <a:p>
            <a:pPr marL="367030" marR="5080" indent="-332105">
              <a:lnSpc>
                <a:spcPts val="2880"/>
              </a:lnSpc>
              <a:spcBef>
                <a:spcPts val="570"/>
              </a:spcBef>
            </a:pPr>
            <a:r>
              <a:rPr sz="2600" spc="-30" dirty="0">
                <a:solidFill>
                  <a:srgbClr val="642134"/>
                </a:solidFill>
                <a:latin typeface="Arial MT"/>
                <a:cs typeface="Arial MT"/>
              </a:rPr>
              <a:t>title(sprintf(</a:t>
            </a:r>
            <a:r>
              <a:rPr sz="2600" spc="-114" dirty="0">
                <a:solidFill>
                  <a:srgbClr val="642134"/>
                </a:solidFill>
                <a:latin typeface="Arial MT"/>
                <a:cs typeface="Arial MT"/>
              </a:rPr>
              <a:t> </a:t>
            </a:r>
            <a:r>
              <a:rPr sz="2600" spc="-10" dirty="0">
                <a:solidFill>
                  <a:srgbClr val="A71638"/>
                </a:solidFill>
                <a:latin typeface="Arial MT"/>
                <a:cs typeface="Arial MT"/>
              </a:rPr>
              <a:t>Kernel </a:t>
            </a:r>
            <a:r>
              <a:rPr sz="2650" spc="-55" dirty="0">
                <a:solidFill>
                  <a:srgbClr val="750E24"/>
                </a:solidFill>
                <a:latin typeface="Arial MT"/>
                <a:cs typeface="Arial MT"/>
              </a:rPr>
              <a:t>Function:’%s',func2str(</a:t>
            </a:r>
            <a:r>
              <a:rPr sz="3975" spc="-82" baseline="2096" dirty="0">
                <a:solidFill>
                  <a:srgbClr val="750E24"/>
                </a:solidFill>
                <a:latin typeface="Arial MT"/>
                <a:cs typeface="Arial MT"/>
              </a:rPr>
              <a:t>svm</a:t>
            </a:r>
            <a:r>
              <a:rPr sz="2650" spc="-55" dirty="0">
                <a:solidFill>
                  <a:srgbClr val="750E24"/>
                </a:solidFill>
                <a:latin typeface="Arial MT"/>
                <a:cs typeface="Arial MT"/>
              </a:rPr>
              <a:t>Struct.KernelFunctio </a:t>
            </a:r>
            <a:r>
              <a:rPr sz="2650" dirty="0">
                <a:solidFill>
                  <a:srgbClr val="721A2F"/>
                </a:solidFill>
                <a:latin typeface="Arial MT"/>
                <a:cs typeface="Arial MT"/>
              </a:rPr>
              <a:t>nj).</a:t>
            </a:r>
            <a:r>
              <a:rPr sz="2650" spc="-165" dirty="0">
                <a:solidFill>
                  <a:srgbClr val="721A2F"/>
                </a:solidFill>
                <a:latin typeface="Arial MT"/>
                <a:cs typeface="Arial MT"/>
              </a:rPr>
              <a:t> </a:t>
            </a:r>
            <a:r>
              <a:rPr sz="2650" spc="-10" dirty="0">
                <a:solidFill>
                  <a:srgbClr val="701A33"/>
                </a:solidFill>
                <a:latin typeface="Arial MT"/>
                <a:cs typeface="Arial MT"/>
              </a:rPr>
              <a:t>interpreter'.'none'):</a:t>
            </a:r>
            <a:endParaRPr sz="2650">
              <a:latin typeface="Arial MT"/>
              <a:cs typeface="Arial M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F254FB-947E-4C8D-A3C6-59A96B3A985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68442517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5688" y="6045398"/>
            <a:ext cx="5384601" cy="27682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0" y="625079"/>
            <a:ext cx="9135070" cy="53756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441919" y="5148411"/>
            <a:ext cx="368300" cy="2449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500" spc="-25" dirty="0">
                <a:latin typeface="Courier New"/>
                <a:cs typeface="Courier New"/>
              </a:rPr>
              <a:t>25,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6747" y="1737024"/>
            <a:ext cx="2065020" cy="20774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250" spc="-20" dirty="0">
                <a:latin typeface="Arial MT"/>
                <a:cs typeface="Arial MT"/>
              </a:rPr>
              <a:t>Kernel</a:t>
            </a:r>
            <a:r>
              <a:rPr sz="1250" spc="-35" dirty="0">
                <a:latin typeface="Arial MT"/>
                <a:cs typeface="Arial MT"/>
              </a:rPr>
              <a:t> </a:t>
            </a:r>
            <a:r>
              <a:rPr sz="1250" spc="-10" dirty="0">
                <a:latin typeface="Arial MT"/>
                <a:cs typeface="Arial MT"/>
              </a:rPr>
              <a:t>Function:</a:t>
            </a:r>
            <a:r>
              <a:rPr sz="1250" dirty="0">
                <a:latin typeface="Arial MT"/>
                <a:cs typeface="Arial MT"/>
              </a:rPr>
              <a:t> linear</a:t>
            </a:r>
            <a:r>
              <a:rPr sz="1250" spc="150" dirty="0">
                <a:latin typeface="Arial MT"/>
                <a:cs typeface="Arial MT"/>
              </a:rPr>
              <a:t> </a:t>
            </a:r>
            <a:r>
              <a:rPr sz="1250" spc="-25" dirty="0">
                <a:latin typeface="Arial MT"/>
                <a:cs typeface="Arial MT"/>
              </a:rPr>
              <a:t>kernel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59596" y="6134894"/>
            <a:ext cx="234315" cy="20774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250" spc="-25" dirty="0">
                <a:latin typeface="Arial MT"/>
                <a:cs typeface="Arial MT"/>
              </a:rPr>
              <a:t>4.5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78257" y="6134894"/>
            <a:ext cx="107314" cy="20774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250" spc="-50" dirty="0">
                <a:latin typeface="Arial MT"/>
                <a:cs typeface="Arial MT"/>
              </a:rPr>
              <a:t>5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49757" y="6134894"/>
            <a:ext cx="238760" cy="20774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250" spc="-25" dirty="0">
                <a:latin typeface="Arial MT"/>
                <a:cs typeface="Arial MT"/>
              </a:rPr>
              <a:t>5.5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82621" y="6134894"/>
            <a:ext cx="107950" cy="20774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250" spc="-50" dirty="0">
                <a:solidFill>
                  <a:srgbClr val="232323"/>
                </a:solidFill>
                <a:latin typeface="Arial MT"/>
                <a:cs typeface="Arial MT"/>
              </a:rPr>
              <a:t>6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54121" y="6134894"/>
            <a:ext cx="238760" cy="20774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250" spc="-25" dirty="0">
                <a:latin typeface="Arial MT"/>
                <a:cs typeface="Arial MT"/>
              </a:rPr>
              <a:t>6.5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56333" y="2592537"/>
            <a:ext cx="1132840" cy="21480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300" spc="-50" dirty="0">
                <a:latin typeface="Arial MT"/>
                <a:cs typeface="Arial MT"/>
              </a:rPr>
              <a:t>Support</a:t>
            </a:r>
            <a:r>
              <a:rPr sz="1300" spc="85" dirty="0">
                <a:latin typeface="Arial MT"/>
                <a:cs typeface="Arial MT"/>
              </a:rPr>
              <a:t> </a:t>
            </a:r>
            <a:r>
              <a:rPr sz="1300" spc="-50" dirty="0">
                <a:latin typeface="Arial MT"/>
                <a:cs typeface="Arial MT"/>
              </a:rPr>
              <a:t>Vectors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35180" y="6103888"/>
            <a:ext cx="267970" cy="2449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500" spc="-25" dirty="0">
                <a:latin typeface="Courier New"/>
                <a:cs typeface="Courier New"/>
              </a:rPr>
              <a:t>75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B5952B6-BD0F-4998-B55D-727CE048C7D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776134732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81173" y="1142454"/>
            <a:ext cx="495934" cy="509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3150" spc="60" dirty="0">
                <a:latin typeface="Arial MT"/>
                <a:cs typeface="Arial MT"/>
              </a:rPr>
              <a:t>O”</a:t>
            </a:r>
            <a:endParaRPr sz="315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45190" y="1776462"/>
            <a:ext cx="6777355" cy="9366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3600"/>
              </a:lnSpc>
              <a:spcBef>
                <a:spcPts val="120"/>
              </a:spcBef>
            </a:pPr>
            <a:r>
              <a:rPr sz="3150" spc="-425" dirty="0">
                <a:solidFill>
                  <a:srgbClr val="000000"/>
                </a:solidFill>
              </a:rPr>
              <a:t>%Use</a:t>
            </a:r>
            <a:r>
              <a:rPr sz="3150" spc="204" dirty="0">
                <a:solidFill>
                  <a:srgbClr val="000000"/>
                </a:solidFill>
              </a:rPr>
              <a:t> </a:t>
            </a:r>
            <a:r>
              <a:rPr sz="3150" dirty="0">
                <a:solidFill>
                  <a:srgbClr val="000000"/>
                </a:solidFill>
              </a:rPr>
              <a:t>the</a:t>
            </a:r>
            <a:r>
              <a:rPr sz="3150" spc="-220" dirty="0">
                <a:solidFill>
                  <a:srgbClr val="000000"/>
                </a:solidFill>
              </a:rPr>
              <a:t> </a:t>
            </a:r>
            <a:r>
              <a:rPr sz="3150" spc="-1864" dirty="0">
                <a:solidFill>
                  <a:srgbClr val="0E08AE"/>
                </a:solidFill>
              </a:rPr>
              <a:t>c</a:t>
            </a:r>
            <a:r>
              <a:rPr sz="3150" spc="-325" dirty="0">
                <a:solidFill>
                  <a:srgbClr val="1A0F9C"/>
                </a:solidFill>
              </a:rPr>
              <a:t>sv</a:t>
            </a:r>
            <a:r>
              <a:rPr sz="3150" spc="250" dirty="0">
                <a:solidFill>
                  <a:srgbClr val="1A0F9C"/>
                </a:solidFill>
              </a:rPr>
              <a:t> </a:t>
            </a:r>
            <a:r>
              <a:rPr sz="3150" spc="2155" dirty="0">
                <a:solidFill>
                  <a:srgbClr val="0E08AE"/>
                </a:solidFill>
              </a:rPr>
              <a:t>ess</a:t>
            </a:r>
            <a:r>
              <a:rPr sz="3150" spc="-320" dirty="0">
                <a:solidFill>
                  <a:srgbClr val="0E08AE"/>
                </a:solidFill>
              </a:rPr>
              <a:t> </a:t>
            </a:r>
            <a:r>
              <a:rPr sz="3150" dirty="0">
                <a:solidFill>
                  <a:srgbClr val="000000"/>
                </a:solidFill>
              </a:rPr>
              <a:t>function</a:t>
            </a:r>
            <a:r>
              <a:rPr sz="3150" spc="-35" dirty="0">
                <a:solidFill>
                  <a:srgbClr val="000000"/>
                </a:solidFill>
              </a:rPr>
              <a:t> </a:t>
            </a:r>
            <a:r>
              <a:rPr sz="3150" dirty="0">
                <a:solidFill>
                  <a:srgbClr val="000000"/>
                </a:solidFill>
              </a:rPr>
              <a:t>to</a:t>
            </a:r>
            <a:r>
              <a:rPr sz="3150" spc="-60" dirty="0">
                <a:solidFill>
                  <a:srgbClr val="000000"/>
                </a:solidFill>
              </a:rPr>
              <a:t> </a:t>
            </a:r>
            <a:r>
              <a:rPr sz="3150" spc="-105" dirty="0">
                <a:solidFill>
                  <a:srgbClr val="000000"/>
                </a:solidFill>
              </a:rPr>
              <a:t>classify</a:t>
            </a:r>
            <a:endParaRPr sz="3150"/>
          </a:p>
          <a:p>
            <a:pPr marL="377190">
              <a:lnSpc>
                <a:spcPts val="3545"/>
              </a:lnSpc>
            </a:pPr>
            <a:r>
              <a:rPr sz="3100" dirty="0">
                <a:solidFill>
                  <a:srgbClr val="000000"/>
                </a:solidFill>
              </a:rPr>
              <a:t>the</a:t>
            </a:r>
            <a:r>
              <a:rPr sz="3100" spc="-10" dirty="0">
                <a:solidFill>
                  <a:srgbClr val="000000"/>
                </a:solidFill>
              </a:rPr>
              <a:t> </a:t>
            </a:r>
            <a:r>
              <a:rPr sz="3100" spc="-60" dirty="0">
                <a:solidFill>
                  <a:srgbClr val="000000"/>
                </a:solidFill>
              </a:rPr>
              <a:t>test</a:t>
            </a:r>
            <a:r>
              <a:rPr sz="3100" spc="-85" dirty="0">
                <a:solidFill>
                  <a:srgbClr val="000000"/>
                </a:solidFill>
              </a:rPr>
              <a:t> </a:t>
            </a:r>
            <a:r>
              <a:rPr sz="3100" spc="-20" dirty="0">
                <a:solidFill>
                  <a:srgbClr val="000000"/>
                </a:solidFill>
              </a:rPr>
              <a:t>set.</a:t>
            </a:r>
            <a:endParaRPr sz="3100"/>
          </a:p>
        </p:txBody>
      </p:sp>
      <p:sp>
        <p:nvSpPr>
          <p:cNvPr id="4" name="object 4"/>
          <p:cNvSpPr txBox="1"/>
          <p:nvPr/>
        </p:nvSpPr>
        <p:spPr>
          <a:xfrm>
            <a:off x="2845551" y="2714079"/>
            <a:ext cx="7183755" cy="281178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71475" marR="85090" indent="-342900">
              <a:lnSpc>
                <a:spcPts val="3370"/>
              </a:lnSpc>
              <a:spcBef>
                <a:spcPts val="575"/>
              </a:spcBef>
            </a:pPr>
            <a:r>
              <a:rPr sz="3150" spc="-185" dirty="0">
                <a:solidFill>
                  <a:srgbClr val="790A2A"/>
                </a:solidFill>
                <a:latin typeface="Arial MT"/>
                <a:cs typeface="Arial MT"/>
              </a:rPr>
              <a:t>classes</a:t>
            </a:r>
            <a:r>
              <a:rPr sz="3150" spc="-10" dirty="0">
                <a:solidFill>
                  <a:srgbClr val="790A2A"/>
                </a:solidFill>
                <a:latin typeface="Arial MT"/>
                <a:cs typeface="Arial MT"/>
              </a:rPr>
              <a:t> </a:t>
            </a:r>
            <a:r>
              <a:rPr sz="3150" spc="-50" dirty="0">
                <a:solidFill>
                  <a:srgbClr val="67182D"/>
                </a:solidFill>
                <a:latin typeface="Arial MT"/>
                <a:cs typeface="Arial MT"/>
              </a:rPr>
              <a:t>= </a:t>
            </a:r>
            <a:r>
              <a:rPr sz="3100" spc="-55" dirty="0">
                <a:solidFill>
                  <a:srgbClr val="7C0E2D"/>
                </a:solidFill>
                <a:latin typeface="Arial MT"/>
                <a:cs typeface="Arial MT"/>
              </a:rPr>
              <a:t>svmclossify(svmStruct,doto(test,:j,'show </a:t>
            </a:r>
            <a:r>
              <a:rPr sz="3050" spc="-10" dirty="0">
                <a:solidFill>
                  <a:srgbClr val="930728"/>
                </a:solidFill>
                <a:latin typeface="Arial MT"/>
                <a:cs typeface="Arial MT"/>
              </a:rPr>
              <a:t>plot',truej:</a:t>
            </a:r>
            <a:endParaRPr sz="3050">
              <a:latin typeface="Arial MT"/>
              <a:cs typeface="Arial MT"/>
            </a:endParaRPr>
          </a:p>
          <a:p>
            <a:pPr marL="377190" marR="1207135" indent="-365125">
              <a:lnSpc>
                <a:spcPts val="3379"/>
              </a:lnSpc>
              <a:spcBef>
                <a:spcPts val="640"/>
              </a:spcBef>
            </a:pPr>
            <a:r>
              <a:rPr sz="3100" spc="-100" dirty="0">
                <a:latin typeface="Arial MT"/>
                <a:cs typeface="Arial MT"/>
              </a:rPr>
              <a:t>%EvaIuote</a:t>
            </a:r>
            <a:r>
              <a:rPr sz="3100" spc="140" dirty="0">
                <a:latin typeface="Arial MT"/>
                <a:cs typeface="Arial MT"/>
              </a:rPr>
              <a:t> </a:t>
            </a:r>
            <a:r>
              <a:rPr sz="3100" dirty="0">
                <a:latin typeface="Arial MT"/>
                <a:cs typeface="Arial MT"/>
              </a:rPr>
              <a:t>the</a:t>
            </a:r>
            <a:r>
              <a:rPr sz="3100" spc="-70" dirty="0">
                <a:latin typeface="Arial MT"/>
                <a:cs typeface="Arial MT"/>
              </a:rPr>
              <a:t> </a:t>
            </a:r>
            <a:r>
              <a:rPr sz="3100" dirty="0">
                <a:latin typeface="Arial MT"/>
                <a:cs typeface="Arial MT"/>
              </a:rPr>
              <a:t>performance</a:t>
            </a:r>
            <a:r>
              <a:rPr sz="3100" spc="170" dirty="0">
                <a:latin typeface="Arial MT"/>
                <a:cs typeface="Arial MT"/>
              </a:rPr>
              <a:t> </a:t>
            </a:r>
            <a:r>
              <a:rPr sz="3100" dirty="0">
                <a:latin typeface="Arial MT"/>
                <a:cs typeface="Arial MT"/>
              </a:rPr>
              <a:t>of</a:t>
            </a:r>
            <a:r>
              <a:rPr sz="3100" spc="110" dirty="0">
                <a:latin typeface="Arial MT"/>
                <a:cs typeface="Arial MT"/>
              </a:rPr>
              <a:t> </a:t>
            </a:r>
            <a:r>
              <a:rPr sz="3100" spc="-25" dirty="0">
                <a:latin typeface="Arial MT"/>
                <a:cs typeface="Arial MT"/>
              </a:rPr>
              <a:t>the </a:t>
            </a:r>
            <a:r>
              <a:rPr sz="3100" spc="-45" dirty="0">
                <a:latin typeface="Arial MT"/>
                <a:cs typeface="Arial MT"/>
              </a:rPr>
              <a:t>classifier.</a:t>
            </a:r>
            <a:endParaRPr sz="3100">
              <a:latin typeface="Arial MT"/>
              <a:cs typeface="Arial MT"/>
            </a:endParaRPr>
          </a:p>
          <a:p>
            <a:pPr marL="28575">
              <a:spcBef>
                <a:spcPts val="229"/>
              </a:spcBef>
            </a:pPr>
            <a:r>
              <a:rPr sz="3100" spc="-60" dirty="0">
                <a:solidFill>
                  <a:srgbClr val="831A38"/>
                </a:solidFill>
                <a:latin typeface="Arial MT"/>
                <a:cs typeface="Arial MT"/>
              </a:rPr>
              <a:t>clossperf(cp,cIosses,testj: </a:t>
            </a:r>
            <a:r>
              <a:rPr sz="3100" spc="-10" dirty="0">
                <a:solidFill>
                  <a:srgbClr val="800A2D"/>
                </a:solidFill>
                <a:latin typeface="Arial MT"/>
                <a:cs typeface="Arial MT"/>
              </a:rPr>
              <a:t>cp.CorrectRote</a:t>
            </a:r>
            <a:endParaRPr sz="3100">
              <a:latin typeface="Arial MT"/>
              <a:cs typeface="Arial M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CED01-E007-4D2B-986F-7D81F9BF624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54816825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625079"/>
            <a:ext cx="9135070" cy="567928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20190" y="6094959"/>
            <a:ext cx="265430" cy="2449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500" spc="-25" dirty="0">
                <a:latin typeface="Courier New"/>
                <a:cs typeface="Courier New"/>
              </a:rPr>
              <a:t>55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62819" y="6119763"/>
            <a:ext cx="240029" cy="21480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300" spc="-30" dirty="0">
                <a:latin typeface="Arial MT"/>
                <a:cs typeface="Arial MT"/>
              </a:rPr>
              <a:t>6.5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49959" y="1643261"/>
            <a:ext cx="3569970" cy="15487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250" spc="-10" dirty="0">
                <a:latin typeface="Arial MT"/>
                <a:cs typeface="Arial MT"/>
              </a:rPr>
              <a:t>Kernel</a:t>
            </a:r>
            <a:r>
              <a:rPr sz="1250" spc="-2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Function:</a:t>
            </a:r>
            <a:r>
              <a:rPr sz="1250" spc="10" dirty="0">
                <a:latin typeface="Arial MT"/>
                <a:cs typeface="Arial MT"/>
              </a:rPr>
              <a:t> </a:t>
            </a:r>
            <a:r>
              <a:rPr sz="1250" dirty="0">
                <a:latin typeface="Arial MT"/>
                <a:cs typeface="Arial MT"/>
              </a:rPr>
              <a:t>linear</a:t>
            </a:r>
            <a:r>
              <a:rPr sz="1250" spc="180" dirty="0">
                <a:latin typeface="Arial MT"/>
                <a:cs typeface="Arial MT"/>
              </a:rPr>
              <a:t> </a:t>
            </a:r>
            <a:r>
              <a:rPr sz="1250" spc="-10" dirty="0">
                <a:latin typeface="Arial MT"/>
                <a:cs typeface="Arial MT"/>
              </a:rPr>
              <a:t>kernel</a:t>
            </a:r>
            <a:endParaRPr sz="1250">
              <a:latin typeface="Arial MT"/>
              <a:cs typeface="Arial MT"/>
            </a:endParaRPr>
          </a:p>
          <a:p>
            <a:pPr>
              <a:spcBef>
                <a:spcPts val="195"/>
              </a:spcBef>
            </a:pPr>
            <a:endParaRPr sz="1250">
              <a:latin typeface="Arial MT"/>
              <a:cs typeface="Arial MT"/>
            </a:endParaRPr>
          </a:p>
          <a:p>
            <a:pPr marL="2428240"/>
            <a:r>
              <a:rPr sz="1350" dirty="0">
                <a:latin typeface="Arial MT"/>
                <a:cs typeface="Arial MT"/>
              </a:rPr>
              <a:t>0</a:t>
            </a:r>
            <a:r>
              <a:rPr sz="1350" spc="-30" dirty="0">
                <a:latin typeface="Arial MT"/>
                <a:cs typeface="Arial MT"/>
              </a:rPr>
              <a:t> </a:t>
            </a:r>
            <a:r>
              <a:rPr sz="1350" spc="-10" dirty="0">
                <a:latin typeface="Arial MT"/>
                <a:cs typeface="Arial MT"/>
              </a:rPr>
              <a:t>(training)</a:t>
            </a:r>
            <a:endParaRPr sz="1350">
              <a:latin typeface="Arial MT"/>
              <a:cs typeface="Arial MT"/>
            </a:endParaRPr>
          </a:p>
          <a:p>
            <a:pPr>
              <a:spcBef>
                <a:spcPts val="535"/>
              </a:spcBef>
            </a:pPr>
            <a:endParaRPr sz="1350">
              <a:latin typeface="Arial MT"/>
              <a:cs typeface="Arial MT"/>
            </a:endParaRPr>
          </a:p>
          <a:p>
            <a:pPr marL="2425700"/>
            <a:r>
              <a:rPr sz="1300" dirty="0">
                <a:latin typeface="Arial MT"/>
                <a:cs typeface="Arial MT"/>
              </a:rPr>
              <a:t>1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(training)</a:t>
            </a:r>
            <a:endParaRPr sz="1300">
              <a:latin typeface="Arial MT"/>
              <a:cs typeface="Arial MT"/>
            </a:endParaRPr>
          </a:p>
          <a:p>
            <a:pPr marL="2425700">
              <a:spcBef>
                <a:spcPts val="195"/>
              </a:spcBef>
            </a:pPr>
            <a:r>
              <a:rPr sz="1300" dirty="0">
                <a:latin typeface="Arial MT"/>
                <a:cs typeface="Arial MT"/>
              </a:rPr>
              <a:t>1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(classified)</a:t>
            </a:r>
            <a:endParaRPr sz="1300">
              <a:latin typeface="Arial MT"/>
              <a:cs typeface="Arial MT"/>
            </a:endParaRPr>
          </a:p>
          <a:p>
            <a:pPr marL="2425065">
              <a:spcBef>
                <a:spcPts val="135"/>
              </a:spcBef>
            </a:pPr>
            <a:r>
              <a:rPr sz="1400" spc="-70" dirty="0">
                <a:latin typeface="Cambria"/>
                <a:cs typeface="Cambria"/>
              </a:rPr>
              <a:t>Support</a:t>
            </a:r>
            <a:r>
              <a:rPr sz="1400" spc="105" dirty="0">
                <a:latin typeface="Cambria"/>
                <a:cs typeface="Cambria"/>
              </a:rPr>
              <a:t> </a:t>
            </a:r>
            <a:r>
              <a:rPr sz="1400" spc="-40" dirty="0">
                <a:latin typeface="Cambria"/>
                <a:cs typeface="Cambria"/>
              </a:rPr>
              <a:t>Veclors</a:t>
            </a:r>
            <a:endParaRPr sz="140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70899" y="6094959"/>
            <a:ext cx="267970" cy="2449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500" spc="-25" dirty="0">
                <a:latin typeface="Courier New"/>
                <a:cs typeface="Courier New"/>
              </a:rPr>
              <a:t>75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2BD5AD-DE14-4326-8809-1CF105C770D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422294091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625079"/>
            <a:ext cx="9135110" cy="4018915"/>
            <a:chOff x="0" y="625078"/>
            <a:chExt cx="9135110" cy="40189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5078"/>
              <a:ext cx="9135070" cy="10804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58738" y="1693664"/>
              <a:ext cx="0" cy="2950210"/>
            </a:xfrm>
            <a:custGeom>
              <a:avLst/>
              <a:gdLst/>
              <a:ahLst/>
              <a:cxnLst/>
              <a:rect l="l" t="t" r="r" b="b"/>
              <a:pathLst>
                <a:path h="2950210">
                  <a:moveTo>
                    <a:pt x="0" y="294977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51280">
              <a:spcBef>
                <a:spcPts val="95"/>
              </a:spcBef>
            </a:pPr>
            <a:r>
              <a:rPr sz="4250" spc="-270" dirty="0">
                <a:solidFill>
                  <a:srgbClr val="0301FD"/>
                </a:solidFill>
              </a:rPr>
              <a:t>Riply's</a:t>
            </a:r>
            <a:r>
              <a:rPr sz="4250" spc="-25" dirty="0">
                <a:solidFill>
                  <a:srgbClr val="0301FD"/>
                </a:solidFill>
              </a:rPr>
              <a:t> </a:t>
            </a:r>
            <a:r>
              <a:rPr sz="4250" spc="-10" dirty="0">
                <a:solidFill>
                  <a:srgbClr val="0305ED"/>
                </a:solidFill>
              </a:rPr>
              <a:t>doto</a:t>
            </a:r>
            <a:r>
              <a:rPr sz="4250" spc="-180" dirty="0">
                <a:solidFill>
                  <a:srgbClr val="0305ED"/>
                </a:solidFill>
              </a:rPr>
              <a:t> </a:t>
            </a:r>
            <a:r>
              <a:rPr sz="4250" spc="-280" dirty="0">
                <a:solidFill>
                  <a:srgbClr val="0508ED"/>
                </a:solidFill>
              </a:rPr>
              <a:t>set</a:t>
            </a:r>
            <a:endParaRPr sz="4250"/>
          </a:p>
        </p:txBody>
      </p:sp>
      <p:sp>
        <p:nvSpPr>
          <p:cNvPr id="6" name="object 6"/>
          <p:cNvSpPr txBox="1"/>
          <p:nvPr/>
        </p:nvSpPr>
        <p:spPr>
          <a:xfrm>
            <a:off x="2872845" y="1764556"/>
            <a:ext cx="7270750" cy="426783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342265" marR="59690" indent="-329565">
              <a:lnSpc>
                <a:spcPct val="84600"/>
              </a:lnSpc>
              <a:spcBef>
                <a:spcPts val="655"/>
              </a:spcBef>
            </a:pPr>
            <a:r>
              <a:rPr sz="2850" dirty="0">
                <a:solidFill>
                  <a:srgbClr val="0101F9"/>
                </a:solidFill>
                <a:latin typeface="Arial MT"/>
                <a:cs typeface="Arial MT"/>
              </a:rPr>
              <a:t>e</a:t>
            </a:r>
            <a:r>
              <a:rPr sz="2850" spc="15" dirty="0">
                <a:solidFill>
                  <a:srgbClr val="0101F9"/>
                </a:solidFill>
                <a:latin typeface="Arial MT"/>
                <a:cs typeface="Arial MT"/>
              </a:rPr>
              <a:t> </a:t>
            </a:r>
            <a:r>
              <a:rPr sz="2850" spc="-350" dirty="0">
                <a:latin typeface="Arial MT"/>
                <a:cs typeface="Arial MT"/>
              </a:rPr>
              <a:t>The</a:t>
            </a:r>
            <a:r>
              <a:rPr sz="2850" spc="55" dirty="0">
                <a:latin typeface="Arial MT"/>
                <a:cs typeface="Arial MT"/>
              </a:rPr>
              <a:t> </a:t>
            </a:r>
            <a:r>
              <a:rPr sz="2850" spc="-140" dirty="0">
                <a:latin typeface="Arial MT"/>
                <a:cs typeface="Arial MT"/>
              </a:rPr>
              <a:t>well-</a:t>
            </a:r>
            <a:r>
              <a:rPr sz="2850" spc="-145" dirty="0">
                <a:latin typeface="Arial MT"/>
                <a:cs typeface="Arial MT"/>
              </a:rPr>
              <a:t>known</a:t>
            </a:r>
            <a:r>
              <a:rPr sz="2850" spc="85" dirty="0">
                <a:latin typeface="Arial MT"/>
                <a:cs typeface="Arial MT"/>
              </a:rPr>
              <a:t> </a:t>
            </a:r>
            <a:r>
              <a:rPr sz="2850" spc="-204" dirty="0">
                <a:latin typeface="Arial MT"/>
                <a:cs typeface="Arial MT"/>
              </a:rPr>
              <a:t>Ripley</a:t>
            </a:r>
            <a:r>
              <a:rPr sz="2850" spc="5" dirty="0">
                <a:latin typeface="Arial MT"/>
                <a:cs typeface="Arial MT"/>
              </a:rPr>
              <a:t> </a:t>
            </a:r>
            <a:r>
              <a:rPr sz="2850" spc="-50" dirty="0">
                <a:latin typeface="Arial MT"/>
                <a:cs typeface="Arial MT"/>
              </a:rPr>
              <a:t>dataset</a:t>
            </a:r>
            <a:r>
              <a:rPr sz="2850" spc="-45" dirty="0">
                <a:latin typeface="Arial MT"/>
                <a:cs typeface="Arial MT"/>
              </a:rPr>
              <a:t> </a:t>
            </a:r>
            <a:r>
              <a:rPr sz="2850" spc="-10" dirty="0">
                <a:latin typeface="Arial MT"/>
                <a:cs typeface="Arial MT"/>
              </a:rPr>
              <a:t>problem </a:t>
            </a:r>
            <a:r>
              <a:rPr sz="2850" spc="-235" dirty="0">
                <a:latin typeface="Arial MT"/>
                <a:cs typeface="Arial MT"/>
              </a:rPr>
              <a:t>consists</a:t>
            </a:r>
            <a:r>
              <a:rPr sz="2850" spc="40" dirty="0">
                <a:latin typeface="Arial MT"/>
                <a:cs typeface="Arial MT"/>
              </a:rPr>
              <a:t> </a:t>
            </a:r>
            <a:r>
              <a:rPr sz="2850" dirty="0">
                <a:latin typeface="Arial MT"/>
                <a:cs typeface="Arial MT"/>
              </a:rPr>
              <a:t>of</a:t>
            </a:r>
            <a:r>
              <a:rPr sz="2850" spc="-125" dirty="0">
                <a:latin typeface="Arial MT"/>
                <a:cs typeface="Arial MT"/>
              </a:rPr>
              <a:t> </a:t>
            </a:r>
            <a:r>
              <a:rPr sz="2850" spc="-45" dirty="0">
                <a:latin typeface="Arial MT"/>
                <a:cs typeface="Arial MT"/>
              </a:rPr>
              <a:t>two</a:t>
            </a:r>
            <a:r>
              <a:rPr sz="2850" spc="-95" dirty="0">
                <a:latin typeface="Arial MT"/>
                <a:cs typeface="Arial MT"/>
              </a:rPr>
              <a:t> </a:t>
            </a:r>
            <a:r>
              <a:rPr sz="2850" spc="-260" dirty="0">
                <a:latin typeface="Arial MT"/>
                <a:cs typeface="Arial MT"/>
              </a:rPr>
              <a:t>classes</a:t>
            </a:r>
            <a:r>
              <a:rPr sz="2850" spc="65" dirty="0">
                <a:latin typeface="Arial MT"/>
                <a:cs typeface="Arial MT"/>
              </a:rPr>
              <a:t> </a:t>
            </a:r>
            <a:r>
              <a:rPr sz="2850" spc="-125" dirty="0">
                <a:latin typeface="Arial MT"/>
                <a:cs typeface="Arial MT"/>
              </a:rPr>
              <a:t>where</a:t>
            </a:r>
            <a:r>
              <a:rPr sz="2850" spc="20" dirty="0">
                <a:latin typeface="Arial MT"/>
                <a:cs typeface="Arial MT"/>
              </a:rPr>
              <a:t> </a:t>
            </a:r>
            <a:r>
              <a:rPr sz="2850" spc="-45" dirty="0">
                <a:latin typeface="Arial MT"/>
                <a:cs typeface="Arial MT"/>
              </a:rPr>
              <a:t>the</a:t>
            </a:r>
            <a:r>
              <a:rPr sz="2850" spc="-90" dirty="0">
                <a:latin typeface="Arial MT"/>
                <a:cs typeface="Arial MT"/>
              </a:rPr>
              <a:t> </a:t>
            </a:r>
            <a:r>
              <a:rPr sz="2850" dirty="0">
                <a:latin typeface="Arial MT"/>
                <a:cs typeface="Arial MT"/>
              </a:rPr>
              <a:t>data</a:t>
            </a:r>
            <a:r>
              <a:rPr sz="2850" spc="-40" dirty="0">
                <a:latin typeface="Arial MT"/>
                <a:cs typeface="Arial MT"/>
              </a:rPr>
              <a:t> </a:t>
            </a:r>
            <a:r>
              <a:rPr sz="2850" spc="-25" dirty="0">
                <a:latin typeface="Arial MT"/>
                <a:cs typeface="Arial MT"/>
              </a:rPr>
              <a:t>for </a:t>
            </a:r>
            <a:r>
              <a:rPr sz="2900" spc="-10" dirty="0">
                <a:latin typeface="Arial MT"/>
                <a:cs typeface="Arial MT"/>
              </a:rPr>
              <a:t>each</a:t>
            </a:r>
            <a:r>
              <a:rPr sz="2900" spc="-190" dirty="0">
                <a:latin typeface="Arial MT"/>
                <a:cs typeface="Arial MT"/>
              </a:rPr>
              <a:t> </a:t>
            </a:r>
            <a:r>
              <a:rPr sz="2900" spc="-254" dirty="0">
                <a:latin typeface="Arial MT"/>
                <a:cs typeface="Arial MT"/>
              </a:rPr>
              <a:t>class</a:t>
            </a:r>
            <a:r>
              <a:rPr sz="2900" spc="-35" dirty="0">
                <a:latin typeface="Arial MT"/>
                <a:cs typeface="Arial MT"/>
              </a:rPr>
              <a:t> </a:t>
            </a:r>
            <a:r>
              <a:rPr sz="2900" spc="-105" dirty="0">
                <a:latin typeface="Arial MT"/>
                <a:cs typeface="Arial MT"/>
              </a:rPr>
              <a:t>hove</a:t>
            </a:r>
            <a:r>
              <a:rPr sz="2900" spc="-95" dirty="0">
                <a:latin typeface="Arial MT"/>
                <a:cs typeface="Arial MT"/>
              </a:rPr>
              <a:t> </a:t>
            </a:r>
            <a:r>
              <a:rPr sz="2900" spc="-75" dirty="0">
                <a:latin typeface="Arial MT"/>
                <a:cs typeface="Arial MT"/>
              </a:rPr>
              <a:t>been</a:t>
            </a:r>
            <a:r>
              <a:rPr sz="2900" spc="-125" dirty="0">
                <a:latin typeface="Arial MT"/>
                <a:cs typeface="Arial MT"/>
              </a:rPr>
              <a:t> </a:t>
            </a:r>
            <a:r>
              <a:rPr sz="2900" spc="-65" dirty="0">
                <a:latin typeface="Arial MT"/>
                <a:cs typeface="Arial MT"/>
              </a:rPr>
              <a:t>generated</a:t>
            </a:r>
            <a:r>
              <a:rPr sz="2900" spc="-70" dirty="0">
                <a:latin typeface="Arial MT"/>
                <a:cs typeface="Arial MT"/>
              </a:rPr>
              <a:t> </a:t>
            </a:r>
            <a:r>
              <a:rPr sz="2900" spc="-100" dirty="0">
                <a:latin typeface="Arial MT"/>
                <a:cs typeface="Arial MT"/>
              </a:rPr>
              <a:t>by </a:t>
            </a:r>
            <a:r>
              <a:rPr sz="2900" dirty="0">
                <a:latin typeface="Arial MT"/>
                <a:cs typeface="Arial MT"/>
              </a:rPr>
              <a:t>a</a:t>
            </a:r>
            <a:r>
              <a:rPr sz="2900" spc="-125" dirty="0">
                <a:latin typeface="Arial MT"/>
                <a:cs typeface="Arial MT"/>
              </a:rPr>
              <a:t> </a:t>
            </a:r>
            <a:r>
              <a:rPr sz="2900" spc="-140" dirty="0">
                <a:latin typeface="Arial MT"/>
                <a:cs typeface="Arial MT"/>
              </a:rPr>
              <a:t>mixture </a:t>
            </a:r>
            <a:r>
              <a:rPr sz="2800" dirty="0">
                <a:latin typeface="Arial MT"/>
                <a:cs typeface="Arial MT"/>
              </a:rPr>
              <a:t>of</a:t>
            </a:r>
            <a:r>
              <a:rPr sz="2800" spc="-114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two</a:t>
            </a:r>
            <a:r>
              <a:rPr sz="2800" spc="-170" dirty="0">
                <a:latin typeface="Arial MT"/>
                <a:cs typeface="Arial MT"/>
              </a:rPr>
              <a:t> </a:t>
            </a:r>
            <a:r>
              <a:rPr sz="2800" spc="-185" dirty="0">
                <a:latin typeface="Arial MT"/>
                <a:cs typeface="Arial MT"/>
              </a:rPr>
              <a:t>Gaussian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spc="-45" dirty="0">
                <a:latin typeface="Arial MT"/>
                <a:cs typeface="Arial MT"/>
              </a:rPr>
              <a:t>distributions.</a:t>
            </a:r>
            <a:endParaRPr sz="2800">
              <a:latin typeface="Arial MT"/>
              <a:cs typeface="Arial MT"/>
            </a:endParaRPr>
          </a:p>
          <a:p>
            <a:pPr marL="350520" marR="312420" indent="-337820">
              <a:lnSpc>
                <a:spcPts val="2880"/>
              </a:lnSpc>
              <a:spcBef>
                <a:spcPts val="545"/>
              </a:spcBef>
              <a:tabLst>
                <a:tab pos="5915660" algn="l"/>
              </a:tabLst>
            </a:pPr>
            <a:r>
              <a:rPr sz="2800" dirty="0">
                <a:solidFill>
                  <a:srgbClr val="0003F9"/>
                </a:solidFill>
                <a:latin typeface="Arial MT"/>
                <a:cs typeface="Arial MT"/>
              </a:rPr>
              <a:t>e</a:t>
            </a:r>
            <a:r>
              <a:rPr sz="2800" spc="35" dirty="0">
                <a:solidFill>
                  <a:srgbClr val="0003F9"/>
                </a:solidFill>
                <a:latin typeface="Arial MT"/>
                <a:cs typeface="Arial MT"/>
              </a:rPr>
              <a:t> </a:t>
            </a:r>
            <a:r>
              <a:rPr sz="2800" spc="-385" dirty="0">
                <a:latin typeface="Arial MT"/>
                <a:cs typeface="Arial MT"/>
              </a:rPr>
              <a:t>This</a:t>
            </a:r>
            <a:r>
              <a:rPr sz="2800" spc="10" dirty="0">
                <a:latin typeface="Arial MT"/>
                <a:cs typeface="Arial MT"/>
              </a:rPr>
              <a:t> </a:t>
            </a:r>
            <a:r>
              <a:rPr sz="2800" spc="-185" dirty="0">
                <a:latin typeface="Arial MT"/>
                <a:cs typeface="Arial MT"/>
              </a:rPr>
              <a:t>has</a:t>
            </a:r>
            <a:r>
              <a:rPr sz="2800" spc="50" dirty="0">
                <a:latin typeface="Arial MT"/>
                <a:cs typeface="Arial MT"/>
              </a:rPr>
              <a:t> </a:t>
            </a:r>
            <a:r>
              <a:rPr sz="2800" spc="-40" dirty="0">
                <a:latin typeface="Arial MT"/>
                <a:cs typeface="Arial MT"/>
              </a:rPr>
              <a:t>two</a:t>
            </a:r>
            <a:r>
              <a:rPr sz="2800" spc="-135" dirty="0">
                <a:latin typeface="Arial MT"/>
                <a:cs typeface="Arial MT"/>
              </a:rPr>
              <a:t> </a:t>
            </a:r>
            <a:r>
              <a:rPr sz="2800" spc="-80" dirty="0">
                <a:latin typeface="Arial MT"/>
                <a:cs typeface="Arial MT"/>
              </a:rPr>
              <a:t>real-</a:t>
            </a:r>
            <a:r>
              <a:rPr sz="2800" spc="-50" dirty="0">
                <a:latin typeface="Arial MT"/>
                <a:cs typeface="Arial MT"/>
              </a:rPr>
              <a:t>valued</a:t>
            </a:r>
            <a:r>
              <a:rPr sz="2800" spc="55" dirty="0">
                <a:latin typeface="Arial MT"/>
                <a:cs typeface="Arial MT"/>
              </a:rPr>
              <a:t> </a:t>
            </a:r>
            <a:r>
              <a:rPr sz="2800" spc="-110" dirty="0">
                <a:latin typeface="Arial MT"/>
                <a:cs typeface="Arial MT"/>
              </a:rPr>
              <a:t>co-</a:t>
            </a:r>
            <a:r>
              <a:rPr sz="2800" spc="-10" dirty="0">
                <a:latin typeface="Arial MT"/>
                <a:cs typeface="Arial MT"/>
              </a:rPr>
              <a:t>ordinotes</a:t>
            </a:r>
            <a:r>
              <a:rPr sz="2800" dirty="0">
                <a:latin typeface="Arial MT"/>
                <a:cs typeface="Arial MT"/>
              </a:rPr>
              <a:t>	</a:t>
            </a:r>
            <a:r>
              <a:rPr sz="2800" spc="-375" dirty="0">
                <a:latin typeface="Arial MT"/>
                <a:cs typeface="Arial MT"/>
              </a:rPr>
              <a:t>(xs</a:t>
            </a:r>
            <a:r>
              <a:rPr sz="2800" spc="90" dirty="0">
                <a:latin typeface="Arial MT"/>
                <a:cs typeface="Arial MT"/>
              </a:rPr>
              <a:t> </a:t>
            </a:r>
            <a:r>
              <a:rPr sz="2800" spc="-25" dirty="0">
                <a:latin typeface="Arial MT"/>
                <a:cs typeface="Arial MT"/>
              </a:rPr>
              <a:t>and </a:t>
            </a:r>
            <a:r>
              <a:rPr sz="2800" spc="-160" dirty="0">
                <a:latin typeface="Arial MT"/>
                <a:cs typeface="Arial MT"/>
              </a:rPr>
              <a:t>ysj</a:t>
            </a:r>
            <a:r>
              <a:rPr sz="2800" spc="-3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and</a:t>
            </a:r>
            <a:r>
              <a:rPr sz="2800" spc="-195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a</a:t>
            </a:r>
            <a:r>
              <a:rPr sz="2800" spc="-170" dirty="0">
                <a:latin typeface="Arial MT"/>
                <a:cs typeface="Arial MT"/>
              </a:rPr>
              <a:t> </a:t>
            </a:r>
            <a:r>
              <a:rPr sz="2800" spc="-160" dirty="0">
                <a:latin typeface="Arial MT"/>
                <a:cs typeface="Arial MT"/>
              </a:rPr>
              <a:t>class</a:t>
            </a:r>
            <a:r>
              <a:rPr sz="2800" spc="110" dirty="0">
                <a:latin typeface="Arial MT"/>
                <a:cs typeface="Arial MT"/>
              </a:rPr>
              <a:t> </a:t>
            </a:r>
            <a:r>
              <a:rPr sz="2800" dirty="0">
                <a:latin typeface="Arial MT"/>
                <a:cs typeface="Arial MT"/>
              </a:rPr>
              <a:t>(ycj</a:t>
            </a:r>
            <a:r>
              <a:rPr sz="2800" spc="-10" dirty="0">
                <a:latin typeface="Arial MT"/>
                <a:cs typeface="Arial MT"/>
              </a:rPr>
              <a:t> </a:t>
            </a:r>
            <a:r>
              <a:rPr sz="2800" spc="-75" dirty="0">
                <a:latin typeface="Arial MT"/>
                <a:cs typeface="Arial MT"/>
              </a:rPr>
              <a:t>which</a:t>
            </a:r>
            <a:r>
              <a:rPr sz="2800" spc="-114" dirty="0">
                <a:latin typeface="Arial MT"/>
                <a:cs typeface="Arial MT"/>
              </a:rPr>
              <a:t> </a:t>
            </a:r>
            <a:r>
              <a:rPr sz="2800" spc="-345" dirty="0">
                <a:latin typeface="Arial MT"/>
                <a:cs typeface="Arial MT"/>
              </a:rPr>
              <a:t>is</a:t>
            </a:r>
            <a:r>
              <a:rPr sz="2800" spc="-20" dirty="0">
                <a:latin typeface="Arial MT"/>
                <a:cs typeface="Arial MT"/>
              </a:rPr>
              <a:t> </a:t>
            </a:r>
            <a:r>
              <a:rPr sz="2800" spc="-195" dirty="0">
                <a:latin typeface="Arial MT"/>
                <a:cs typeface="Arial MT"/>
              </a:rPr>
              <a:t>0</a:t>
            </a:r>
            <a:r>
              <a:rPr sz="2800" spc="-105" dirty="0">
                <a:latin typeface="Arial MT"/>
                <a:cs typeface="Arial MT"/>
              </a:rPr>
              <a:t> </a:t>
            </a:r>
            <a:r>
              <a:rPr sz="2800" spc="-160" dirty="0">
                <a:latin typeface="Arial MT"/>
                <a:cs typeface="Arial MT"/>
              </a:rPr>
              <a:t>or</a:t>
            </a:r>
            <a:r>
              <a:rPr sz="2800" spc="-35" dirty="0">
                <a:latin typeface="Arial MT"/>
                <a:cs typeface="Arial MT"/>
              </a:rPr>
              <a:t> </a:t>
            </a:r>
            <a:r>
              <a:rPr sz="2800" spc="-25" dirty="0">
                <a:latin typeface="Arial MT"/>
                <a:cs typeface="Arial MT"/>
              </a:rPr>
              <a:t>1.</a:t>
            </a:r>
            <a:endParaRPr sz="2800">
              <a:latin typeface="Arial MT"/>
              <a:cs typeface="Arial MT"/>
            </a:endParaRPr>
          </a:p>
          <a:p>
            <a:pPr marL="739140" indent="-273050">
              <a:spcBef>
                <a:spcPts val="80"/>
              </a:spcBef>
              <a:buClr>
                <a:srgbClr val="FD0008"/>
              </a:buClr>
              <a:buChar char="•"/>
              <a:tabLst>
                <a:tab pos="739140" algn="l"/>
              </a:tabLst>
            </a:pPr>
            <a:r>
              <a:rPr sz="2300" spc="-80" dirty="0">
                <a:latin typeface="Arial MT"/>
                <a:cs typeface="Arial MT"/>
              </a:rPr>
              <a:t>ripIy.tra: </a:t>
            </a:r>
            <a:r>
              <a:rPr sz="2300" spc="-120" dirty="0">
                <a:latin typeface="Arial MT"/>
                <a:cs typeface="Arial MT"/>
              </a:rPr>
              <a:t>has</a:t>
            </a:r>
            <a:r>
              <a:rPr sz="2300" spc="-40" dirty="0">
                <a:latin typeface="Arial MT"/>
                <a:cs typeface="Arial MT"/>
              </a:rPr>
              <a:t> </a:t>
            </a:r>
            <a:r>
              <a:rPr sz="2300" spc="-200" dirty="0">
                <a:latin typeface="Arial MT"/>
                <a:cs typeface="Arial MT"/>
              </a:rPr>
              <a:t>250</a:t>
            </a:r>
            <a:r>
              <a:rPr sz="2300" spc="-110" dirty="0">
                <a:latin typeface="Arial MT"/>
                <a:cs typeface="Arial MT"/>
              </a:rPr>
              <a:t> </a:t>
            </a:r>
            <a:r>
              <a:rPr sz="2300" spc="-135" dirty="0">
                <a:latin typeface="Arial MT"/>
                <a:cs typeface="Arial MT"/>
              </a:rPr>
              <a:t>rows</a:t>
            </a:r>
            <a:r>
              <a:rPr sz="2300" spc="-2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of</a:t>
            </a:r>
            <a:r>
              <a:rPr sz="2300" spc="-4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the</a:t>
            </a:r>
            <a:r>
              <a:rPr sz="2300" spc="-90" dirty="0">
                <a:latin typeface="Arial MT"/>
                <a:cs typeface="Arial MT"/>
              </a:rPr>
              <a:t> </a:t>
            </a:r>
            <a:r>
              <a:rPr sz="2300" spc="-40" dirty="0">
                <a:latin typeface="Arial MT"/>
                <a:cs typeface="Arial MT"/>
              </a:rPr>
              <a:t>training</a:t>
            </a:r>
            <a:r>
              <a:rPr sz="2300" spc="-30" dirty="0">
                <a:latin typeface="Arial MT"/>
                <a:cs typeface="Arial MT"/>
              </a:rPr>
              <a:t> </a:t>
            </a:r>
            <a:r>
              <a:rPr sz="2300" spc="-25" dirty="0">
                <a:latin typeface="Arial MT"/>
                <a:cs typeface="Arial MT"/>
              </a:rPr>
              <a:t>set</a:t>
            </a:r>
            <a:endParaRPr sz="2300">
              <a:latin typeface="Arial MT"/>
              <a:cs typeface="Arial MT"/>
            </a:endParaRPr>
          </a:p>
          <a:p>
            <a:pPr marL="739140" indent="-273050">
              <a:spcBef>
                <a:spcPts val="125"/>
              </a:spcBef>
              <a:buClr>
                <a:srgbClr val="F00700"/>
              </a:buClr>
              <a:buChar char="•"/>
              <a:tabLst>
                <a:tab pos="739140" algn="l"/>
              </a:tabLst>
            </a:pPr>
            <a:r>
              <a:rPr sz="2300" spc="-120" dirty="0">
                <a:latin typeface="Arial MT"/>
                <a:cs typeface="Arial MT"/>
              </a:rPr>
              <a:t>ripIy.tes:</a:t>
            </a:r>
            <a:r>
              <a:rPr sz="2300" spc="-40" dirty="0">
                <a:latin typeface="Arial MT"/>
                <a:cs typeface="Arial MT"/>
              </a:rPr>
              <a:t> </a:t>
            </a:r>
            <a:r>
              <a:rPr sz="2300" spc="-105" dirty="0">
                <a:latin typeface="Arial MT"/>
                <a:cs typeface="Arial MT"/>
              </a:rPr>
              <a:t>has</a:t>
            </a:r>
            <a:r>
              <a:rPr sz="2300" spc="-55" dirty="0">
                <a:latin typeface="Arial MT"/>
                <a:cs typeface="Arial MT"/>
              </a:rPr>
              <a:t> </a:t>
            </a:r>
            <a:r>
              <a:rPr sz="2300" spc="-195" dirty="0">
                <a:latin typeface="Arial MT"/>
                <a:cs typeface="Arial MT"/>
              </a:rPr>
              <a:t>1000</a:t>
            </a:r>
            <a:r>
              <a:rPr sz="2300" spc="-30" dirty="0">
                <a:latin typeface="Arial MT"/>
                <a:cs typeface="Arial MT"/>
              </a:rPr>
              <a:t> </a:t>
            </a:r>
            <a:r>
              <a:rPr sz="2300" spc="-160" dirty="0">
                <a:latin typeface="Arial MT"/>
                <a:cs typeface="Arial MT"/>
              </a:rPr>
              <a:t>rows</a:t>
            </a:r>
            <a:r>
              <a:rPr sz="2300" dirty="0">
                <a:latin typeface="Arial MT"/>
                <a:cs typeface="Arial MT"/>
              </a:rPr>
              <a:t> of</a:t>
            </a:r>
            <a:r>
              <a:rPr sz="2300" spc="-3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the</a:t>
            </a:r>
            <a:r>
              <a:rPr sz="2300" spc="15" dirty="0">
                <a:latin typeface="Arial MT"/>
                <a:cs typeface="Arial MT"/>
              </a:rPr>
              <a:t> </a:t>
            </a:r>
            <a:r>
              <a:rPr sz="2300" spc="-114" dirty="0">
                <a:latin typeface="Arial MT"/>
                <a:cs typeface="Arial MT"/>
              </a:rPr>
              <a:t>test</a:t>
            </a:r>
            <a:r>
              <a:rPr sz="2300" spc="-45" dirty="0">
                <a:latin typeface="Arial MT"/>
                <a:cs typeface="Arial MT"/>
              </a:rPr>
              <a:t> </a:t>
            </a:r>
            <a:r>
              <a:rPr sz="2300" spc="-25" dirty="0">
                <a:latin typeface="Arial MT"/>
                <a:cs typeface="Arial MT"/>
              </a:rPr>
              <a:t>set</a:t>
            </a:r>
            <a:endParaRPr sz="2300">
              <a:latin typeface="Arial MT"/>
              <a:cs typeface="Arial MT"/>
            </a:endParaRPr>
          </a:p>
          <a:p>
            <a:pPr marL="340995" marR="5080" indent="-328930">
              <a:lnSpc>
                <a:spcPts val="2880"/>
              </a:lnSpc>
              <a:spcBef>
                <a:spcPts val="610"/>
              </a:spcBef>
            </a:pPr>
            <a:r>
              <a:rPr sz="2900" dirty="0">
                <a:solidFill>
                  <a:srgbClr val="0003FB"/>
                </a:solidFill>
                <a:latin typeface="Arial MT"/>
                <a:cs typeface="Arial MT"/>
              </a:rPr>
              <a:t>e</a:t>
            </a:r>
            <a:r>
              <a:rPr sz="2900" spc="-25" dirty="0">
                <a:solidFill>
                  <a:srgbClr val="0003FB"/>
                </a:solidFill>
                <a:latin typeface="Arial MT"/>
                <a:cs typeface="Arial MT"/>
              </a:rPr>
              <a:t> </a:t>
            </a:r>
            <a:r>
              <a:rPr sz="2900" spc="-114" dirty="0">
                <a:latin typeface="Arial MT"/>
                <a:cs typeface="Arial MT"/>
              </a:rPr>
              <a:t>Download</a:t>
            </a:r>
            <a:r>
              <a:rPr sz="2900" spc="-20" dirty="0">
                <a:latin typeface="Arial MT"/>
                <a:cs typeface="Arial MT"/>
              </a:rPr>
              <a:t> </a:t>
            </a:r>
            <a:r>
              <a:rPr sz="2900" spc="-80" dirty="0">
                <a:latin typeface="Arial MT"/>
                <a:cs typeface="Arial MT"/>
              </a:rPr>
              <a:t>the</a:t>
            </a:r>
            <a:r>
              <a:rPr sz="2900" spc="-120" dirty="0">
                <a:latin typeface="Arial MT"/>
                <a:cs typeface="Arial MT"/>
              </a:rPr>
              <a:t> </a:t>
            </a:r>
            <a:r>
              <a:rPr sz="2900" spc="-40" dirty="0">
                <a:latin typeface="Arial MT"/>
                <a:cs typeface="Arial MT"/>
              </a:rPr>
              <a:t>package</a:t>
            </a:r>
            <a:r>
              <a:rPr sz="2900" spc="85" dirty="0">
                <a:latin typeface="Arial MT"/>
                <a:cs typeface="Arial MT"/>
              </a:rPr>
              <a:t> </a:t>
            </a:r>
            <a:r>
              <a:rPr sz="2900" spc="-20" dirty="0">
                <a:latin typeface="Arial MT"/>
                <a:cs typeface="Arial MT"/>
              </a:rPr>
              <a:t>from </a:t>
            </a:r>
            <a:r>
              <a:rPr sz="2850" u="heavy" spc="-60" dirty="0">
                <a:solidFill>
                  <a:srgbClr val="0A03C6"/>
                </a:solidFill>
                <a:uFill>
                  <a:solidFill>
                    <a:srgbClr val="342F70"/>
                  </a:solidFill>
                </a:uFill>
                <a:latin typeface="Arial MT"/>
                <a:cs typeface="Arial MT"/>
                <a:hlinkClick r:id="rId3"/>
              </a:rPr>
              <a:t>http://chien.csie.ncku.edu.tw/web/course/stpr</a:t>
            </a:r>
            <a:r>
              <a:rPr sz="2850" spc="-60" dirty="0">
                <a:solidFill>
                  <a:srgbClr val="0A03C6"/>
                </a:solidFill>
                <a:latin typeface="Arial MT"/>
                <a:cs typeface="Arial MT"/>
              </a:rPr>
              <a:t> </a:t>
            </a:r>
            <a:r>
              <a:rPr sz="2800" u="heavy" spc="-10" dirty="0">
                <a:solidFill>
                  <a:srgbClr val="150599"/>
                </a:solidFill>
                <a:uFill>
                  <a:solidFill>
                    <a:srgbClr val="3434AC"/>
                  </a:solidFill>
                </a:uFill>
                <a:latin typeface="Arial MT"/>
                <a:cs typeface="Arial MT"/>
              </a:rPr>
              <a:t>tool.ror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90A3536-2631-4940-87D5-5FE7E4F59B9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4286394215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625079"/>
            <a:ext cx="9135110" cy="4018915"/>
            <a:chOff x="0" y="625078"/>
            <a:chExt cx="9135110" cy="40189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5078"/>
              <a:ext cx="9135070" cy="12501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58738" y="1693664"/>
              <a:ext cx="0" cy="2950210"/>
            </a:xfrm>
            <a:custGeom>
              <a:avLst/>
              <a:gdLst/>
              <a:ahLst/>
              <a:cxnLst/>
              <a:rect l="l" t="t" r="r" b="b"/>
              <a:pathLst>
                <a:path h="2950210">
                  <a:moveTo>
                    <a:pt x="0" y="294977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31910" y="1560660"/>
            <a:ext cx="1265555" cy="4203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2550" spc="-20" dirty="0">
                <a:solidFill>
                  <a:srgbClr val="000000"/>
                </a:solidFill>
              </a:rPr>
              <a:t>Example</a:t>
            </a:r>
            <a:endParaRPr sz="2550"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467696" y="2277070"/>
          <a:ext cx="6208395" cy="4141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2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075">
                <a:tc>
                  <a:txBody>
                    <a:bodyPr/>
                    <a:lstStyle/>
                    <a:p>
                      <a:pPr marL="46355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2000" spc="-25" dirty="0">
                          <a:latin typeface="Consolas"/>
                          <a:cs typeface="Consolas"/>
                        </a:rPr>
                        <a:t>XS</a:t>
                      </a:r>
                      <a:endParaRPr sz="2000">
                        <a:latin typeface="Consolas"/>
                        <a:cs typeface="Consolas"/>
                      </a:endParaRPr>
                    </a:p>
                  </a:txBody>
                  <a:tcPr marL="0" marR="0" marT="81915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3515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2000" spc="-50" dirty="0">
                          <a:latin typeface="Consolas"/>
                          <a:cs typeface="Consolas"/>
                        </a:rPr>
                        <a:t>S</a:t>
                      </a:r>
                      <a:endParaRPr sz="2000">
                        <a:latin typeface="Consolas"/>
                        <a:cs typeface="Consolas"/>
                      </a:endParaRPr>
                    </a:p>
                  </a:txBody>
                  <a:tcPr marL="0" marR="0" marT="81915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18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2400" spc="80" dirty="0">
                          <a:latin typeface="Arial MT"/>
                          <a:cs typeface="Arial MT"/>
                        </a:rPr>
                        <a:t>yc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075">
                <a:tc>
                  <a:txBody>
                    <a:bodyPr/>
                    <a:lstStyle/>
                    <a:p>
                      <a:pPr marR="120014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500" dirty="0">
                          <a:latin typeface="Arial MT"/>
                          <a:cs typeface="Arial MT"/>
                        </a:rPr>
                        <a:t>0.05i</a:t>
                      </a:r>
                      <a:r>
                        <a:rPr sz="2500" spc="-19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500" spc="-10" dirty="0">
                          <a:latin typeface="Arial MT"/>
                          <a:cs typeface="Arial MT"/>
                        </a:rPr>
                        <a:t>00797</a:t>
                      </a:r>
                      <a:endParaRPr sz="2500">
                        <a:latin typeface="Arial MT"/>
                        <a:cs typeface="Arial MT"/>
                      </a:endParaRPr>
                    </a:p>
                  </a:txBody>
                  <a:tcPr marL="0" marR="0" marT="635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60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500" spc="-25" dirty="0">
                          <a:latin typeface="Arial MT"/>
                          <a:cs typeface="Arial MT"/>
                        </a:rPr>
                        <a:t>0.16086i</a:t>
                      </a:r>
                      <a:r>
                        <a:rPr sz="2500" spc="-11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500" spc="-25" dirty="0">
                          <a:latin typeface="Arial MT"/>
                          <a:cs typeface="Arial MT"/>
                        </a:rPr>
                        <a:t>64</a:t>
                      </a:r>
                      <a:endParaRPr sz="2500">
                        <a:latin typeface="Arial MT"/>
                        <a:cs typeface="Arial MT"/>
                      </a:endParaRPr>
                    </a:p>
                  </a:txBody>
                  <a:tcPr marL="0" marR="0" marT="635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algn="ctr">
                        <a:lnSpc>
                          <a:spcPts val="3030"/>
                        </a:lnSpc>
                      </a:pPr>
                      <a:r>
                        <a:rPr sz="2600" spc="-50" dirty="0">
                          <a:latin typeface="Arial MT"/>
                          <a:cs typeface="Arial MT"/>
                        </a:rPr>
                        <a:t>0</a:t>
                      </a:r>
                      <a:endParaRPr sz="2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295">
                <a:tc>
                  <a:txBody>
                    <a:bodyPr/>
                    <a:lstStyle/>
                    <a:p>
                      <a:pPr marR="132715" algn="r">
                        <a:lnSpc>
                          <a:spcPts val="2865"/>
                        </a:lnSpc>
                      </a:pPr>
                      <a:r>
                        <a:rPr sz="2500" spc="-70" dirty="0">
                          <a:latin typeface="Arial MT"/>
                          <a:cs typeface="Arial MT"/>
                        </a:rPr>
                        <a:t>-</a:t>
                      </a:r>
                      <a:r>
                        <a:rPr sz="2500" spc="-10" dirty="0">
                          <a:latin typeface="Arial MT"/>
                          <a:cs typeface="Arial MT"/>
                        </a:rPr>
                        <a:t>0.74807425</a:t>
                      </a:r>
                      <a:endParaRPr sz="2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6060">
                        <a:lnSpc>
                          <a:spcPts val="2865"/>
                        </a:lnSpc>
                      </a:pPr>
                      <a:r>
                        <a:rPr sz="2500" spc="-10" dirty="0">
                          <a:latin typeface="Arial MT"/>
                          <a:cs typeface="Arial MT"/>
                        </a:rPr>
                        <a:t>0.08904024</a:t>
                      </a:r>
                      <a:endParaRPr sz="2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6680" algn="ctr">
                        <a:lnSpc>
                          <a:spcPts val="2865"/>
                        </a:lnSpc>
                      </a:pPr>
                      <a:r>
                        <a:rPr sz="2500" spc="-50" dirty="0">
                          <a:latin typeface="Arial MT"/>
                          <a:cs typeface="Arial MT"/>
                        </a:rPr>
                        <a:t>0</a:t>
                      </a:r>
                      <a:endParaRPr sz="2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295">
                <a:tc>
                  <a:txBody>
                    <a:bodyPr/>
                    <a:lstStyle/>
                    <a:p>
                      <a:pPr marR="147955" algn="r">
                        <a:lnSpc>
                          <a:spcPts val="2900"/>
                        </a:lnSpc>
                      </a:pPr>
                      <a:r>
                        <a:rPr sz="2500" spc="-455" dirty="0">
                          <a:latin typeface="Arial MT"/>
                          <a:cs typeface="Arial MT"/>
                        </a:rPr>
                        <a:t>—</a:t>
                      </a:r>
                      <a:r>
                        <a:rPr sz="2500" spc="-150" dirty="0">
                          <a:latin typeface="Arial MT"/>
                          <a:cs typeface="Arial MT"/>
                        </a:rPr>
                        <a:t>0.77293371</a:t>
                      </a:r>
                      <a:endParaRPr sz="2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6060">
                        <a:lnSpc>
                          <a:spcPts val="2900"/>
                        </a:lnSpc>
                      </a:pPr>
                      <a:r>
                        <a:rPr sz="2500" spc="-10" dirty="0">
                          <a:latin typeface="Arial MT"/>
                          <a:cs typeface="Arial MT"/>
                        </a:rPr>
                        <a:t>0.26317168</a:t>
                      </a:r>
                      <a:endParaRPr sz="2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algn="ctr">
                        <a:lnSpc>
                          <a:spcPts val="2955"/>
                        </a:lnSpc>
                      </a:pPr>
                      <a:r>
                        <a:rPr sz="2600" spc="-50" dirty="0">
                          <a:latin typeface="Arial MT"/>
                          <a:cs typeface="Arial MT"/>
                        </a:rPr>
                        <a:t>0</a:t>
                      </a:r>
                      <a:endParaRPr sz="2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945">
                <a:tc>
                  <a:txBody>
                    <a:bodyPr/>
                    <a:lstStyle/>
                    <a:p>
                      <a:pPr marR="145415" algn="r">
                        <a:lnSpc>
                          <a:spcPts val="2900"/>
                        </a:lnSpc>
                      </a:pPr>
                      <a:r>
                        <a:rPr sz="2500" spc="-10" dirty="0">
                          <a:latin typeface="Arial MT"/>
                          <a:cs typeface="Arial MT"/>
                        </a:rPr>
                        <a:t>0.21837360</a:t>
                      </a:r>
                      <a:endParaRPr sz="2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6060">
                        <a:lnSpc>
                          <a:spcPts val="2900"/>
                        </a:lnSpc>
                      </a:pPr>
                      <a:r>
                        <a:rPr sz="2500" spc="-10" dirty="0">
                          <a:latin typeface="Arial MT"/>
                          <a:cs typeface="Arial MT"/>
                        </a:rPr>
                        <a:t>0.12706142</a:t>
                      </a:r>
                      <a:endParaRPr sz="2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algn="ctr">
                        <a:lnSpc>
                          <a:spcPts val="2955"/>
                        </a:lnSpc>
                      </a:pPr>
                      <a:r>
                        <a:rPr sz="2600" spc="-50" dirty="0">
                          <a:latin typeface="Arial MT"/>
                          <a:cs typeface="Arial MT"/>
                        </a:rPr>
                        <a:t>0</a:t>
                      </a:r>
                      <a:endParaRPr sz="2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2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R="129539" algn="r">
                        <a:lnSpc>
                          <a:spcPts val="2985"/>
                        </a:lnSpc>
                      </a:pPr>
                      <a:r>
                        <a:rPr sz="2500" spc="-70" dirty="0">
                          <a:latin typeface="Arial MT"/>
                          <a:cs typeface="Arial MT"/>
                        </a:rPr>
                        <a:t>-</a:t>
                      </a:r>
                      <a:r>
                        <a:rPr sz="2500" spc="-10" dirty="0">
                          <a:latin typeface="Arial MT"/>
                          <a:cs typeface="Arial MT"/>
                        </a:rPr>
                        <a:t>0.59823393</a:t>
                      </a:r>
                      <a:endParaRPr sz="2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6060">
                        <a:lnSpc>
                          <a:spcPts val="2985"/>
                        </a:lnSpc>
                      </a:pPr>
                      <a:r>
                        <a:rPr sz="2500" spc="-10" dirty="0">
                          <a:latin typeface="Arial MT"/>
                          <a:cs typeface="Arial MT"/>
                        </a:rPr>
                        <a:t>0.98701425</a:t>
                      </a:r>
                      <a:endParaRPr sz="2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 algn="ctr">
                        <a:lnSpc>
                          <a:spcPts val="3005"/>
                        </a:lnSpc>
                      </a:pPr>
                      <a:r>
                        <a:rPr sz="2600" spc="-900" dirty="0">
                          <a:latin typeface="Cambria"/>
                          <a:cs typeface="Cambria"/>
                        </a:rPr>
                        <a:t>1</a:t>
                      </a:r>
                      <a:endParaRPr sz="26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5295">
                <a:tc>
                  <a:txBody>
                    <a:bodyPr/>
                    <a:lstStyle/>
                    <a:p>
                      <a:pPr marR="139700" algn="r">
                        <a:lnSpc>
                          <a:spcPts val="2900"/>
                        </a:lnSpc>
                      </a:pPr>
                      <a:r>
                        <a:rPr sz="2500" spc="-455" dirty="0">
                          <a:latin typeface="Arial MT"/>
                          <a:cs typeface="Arial MT"/>
                        </a:rPr>
                        <a:t>—</a:t>
                      </a:r>
                      <a:r>
                        <a:rPr sz="2500" spc="-145" dirty="0">
                          <a:latin typeface="Arial MT"/>
                          <a:cs typeface="Arial MT"/>
                        </a:rPr>
                        <a:t>0.20194736</a:t>
                      </a:r>
                      <a:endParaRPr sz="2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6060">
                        <a:lnSpc>
                          <a:spcPts val="2900"/>
                        </a:lnSpc>
                      </a:pPr>
                      <a:r>
                        <a:rPr sz="2500" spc="-10" dirty="0">
                          <a:latin typeface="Arial MT"/>
                          <a:cs typeface="Arial MT"/>
                        </a:rPr>
                        <a:t>0.62101680</a:t>
                      </a:r>
                      <a:endParaRPr sz="25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 algn="ctr">
                        <a:lnSpc>
                          <a:spcPts val="2885"/>
                        </a:lnSpc>
                      </a:pPr>
                      <a:r>
                        <a:rPr sz="2600" spc="-900" dirty="0">
                          <a:latin typeface="Cambria"/>
                          <a:cs typeface="Cambria"/>
                        </a:rPr>
                        <a:t>1</a:t>
                      </a:r>
                      <a:endParaRPr sz="26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5295">
                <a:tc>
                  <a:txBody>
                    <a:bodyPr/>
                    <a:lstStyle/>
                    <a:p>
                      <a:pPr marR="139065" algn="r">
                        <a:lnSpc>
                          <a:spcPct val="100000"/>
                        </a:lnSpc>
                      </a:pPr>
                      <a:r>
                        <a:rPr sz="2400" spc="-10" dirty="0">
                          <a:latin typeface="Arial MT"/>
                          <a:cs typeface="Arial MT"/>
                        </a:rPr>
                        <a:t>0.47146103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6695">
                        <a:lnSpc>
                          <a:spcPct val="100000"/>
                        </a:lnSpc>
                      </a:pPr>
                      <a:r>
                        <a:rPr sz="2400" spc="-10" dirty="0">
                          <a:latin typeface="Arial MT"/>
                          <a:cs typeface="Arial MT"/>
                        </a:rPr>
                        <a:t>0.48221146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260" algn="ctr">
                        <a:lnSpc>
                          <a:spcPts val="2865"/>
                        </a:lnSpc>
                      </a:pPr>
                      <a:r>
                        <a:rPr sz="2500" spc="-855" dirty="0">
                          <a:latin typeface="Cambria"/>
                          <a:cs typeface="Cambria"/>
                        </a:rPr>
                        <a:t>1</a:t>
                      </a:r>
                      <a:endParaRPr sz="250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19050">
                      <a:solidFill>
                        <a:srgbClr val="1C1C1C"/>
                      </a:solidFill>
                      <a:prstDash val="solid"/>
                    </a:lnL>
                    <a:lnR w="19050">
                      <a:solidFill>
                        <a:srgbClr val="1C1C1C"/>
                      </a:solidFill>
                      <a:prstDash val="solid"/>
                    </a:lnR>
                    <a:lnT w="19050">
                      <a:solidFill>
                        <a:srgbClr val="1C1C1C"/>
                      </a:solidFill>
                      <a:prstDash val="solid"/>
                    </a:lnT>
                    <a:lnB w="19050">
                      <a:solidFill>
                        <a:srgbClr val="1C1C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6AAF94-6773-4DB5-811F-F5BA958FC58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4174743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5486400"/>
          <a:chOff x="0" y="0"/>
          <a:chExt cx="9753600" cy="54864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78052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625079"/>
            <a:ext cx="9135070" cy="402728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4869" y="472232"/>
            <a:ext cx="10111740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1470">
              <a:spcBef>
                <a:spcPts val="95"/>
              </a:spcBef>
            </a:pPr>
            <a:r>
              <a:rPr spc="-270" dirty="0">
                <a:solidFill>
                  <a:srgbClr val="0000EF"/>
                </a:solidFill>
              </a:rPr>
              <a:t>Evoluated</a:t>
            </a:r>
            <a:r>
              <a:rPr spc="-135" dirty="0">
                <a:solidFill>
                  <a:srgbClr val="0000EF"/>
                </a:solidFill>
              </a:rPr>
              <a:t> </a:t>
            </a:r>
            <a:r>
              <a:rPr spc="-155" dirty="0">
                <a:solidFill>
                  <a:srgbClr val="0301E8"/>
                </a:solidFill>
              </a:rPr>
              <a:t>on</a:t>
            </a:r>
            <a:r>
              <a:rPr spc="-565" dirty="0">
                <a:solidFill>
                  <a:srgbClr val="0301E8"/>
                </a:solidFill>
              </a:rPr>
              <a:t> </a:t>
            </a:r>
            <a:r>
              <a:rPr dirty="0">
                <a:solidFill>
                  <a:srgbClr val="0308F9"/>
                </a:solidFill>
              </a:rPr>
              <a:t>&amp;e</a:t>
            </a:r>
            <a:r>
              <a:rPr spc="-50" dirty="0">
                <a:solidFill>
                  <a:srgbClr val="0308F9"/>
                </a:solidFill>
              </a:rPr>
              <a:t> </a:t>
            </a:r>
            <a:r>
              <a:rPr spc="-405" dirty="0">
                <a:solidFill>
                  <a:srgbClr val="0000E8"/>
                </a:solidFill>
              </a:rPr>
              <a:t>@sltng</a:t>
            </a:r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24114" y="1457234"/>
            <a:ext cx="7581900" cy="462819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R="438784" algn="ctr">
              <a:spcBef>
                <a:spcPts val="790"/>
              </a:spcBef>
            </a:pPr>
            <a:r>
              <a:rPr sz="2500" dirty="0">
                <a:latin typeface="Arial MT"/>
                <a:cs typeface="Arial MT"/>
              </a:rPr>
              <a:t>Example:</a:t>
            </a:r>
            <a:r>
              <a:rPr sz="2500" spc="155" dirty="0">
                <a:latin typeface="Arial MT"/>
                <a:cs typeface="Arial MT"/>
              </a:rPr>
              <a:t> </a:t>
            </a:r>
            <a:r>
              <a:rPr sz="2500" dirty="0">
                <a:latin typeface="Arial MT"/>
                <a:cs typeface="Arial MT"/>
              </a:rPr>
              <a:t>Bayesian</a:t>
            </a:r>
            <a:r>
              <a:rPr sz="2500" spc="105" dirty="0">
                <a:latin typeface="Arial MT"/>
                <a:cs typeface="Arial MT"/>
              </a:rPr>
              <a:t> </a:t>
            </a:r>
            <a:r>
              <a:rPr sz="2500" spc="-10" dirty="0">
                <a:latin typeface="Arial MT"/>
                <a:cs typeface="Arial MT"/>
              </a:rPr>
              <a:t>classifier</a:t>
            </a:r>
            <a:endParaRPr sz="2500">
              <a:latin typeface="Arial MT"/>
              <a:cs typeface="Arial MT"/>
            </a:endParaRPr>
          </a:p>
          <a:p>
            <a:pPr marR="4354830" algn="ctr">
              <a:lnSpc>
                <a:spcPts val="2510"/>
              </a:lnSpc>
              <a:spcBef>
                <a:spcPts val="570"/>
              </a:spcBef>
            </a:pPr>
            <a:r>
              <a:rPr sz="2200" spc="-610" dirty="0">
                <a:latin typeface="Arial MT"/>
                <a:cs typeface="Arial MT"/>
              </a:rPr>
              <a:t>No</a:t>
            </a:r>
            <a:r>
              <a:rPr sz="2200" spc="-35" dirty="0">
                <a:latin typeface="Arial MT"/>
                <a:cs typeface="Arial MT"/>
              </a:rPr>
              <a:t> </a:t>
            </a:r>
            <a:r>
              <a:rPr sz="2200" spc="55" dirty="0">
                <a:latin typeface="Arial MT"/>
                <a:cs typeface="Arial MT"/>
              </a:rPr>
              <a:t>load</a:t>
            </a:r>
            <a:r>
              <a:rPr sz="2200" spc="-130" dirty="0">
                <a:latin typeface="Arial MT"/>
                <a:cs typeface="Arial MT"/>
              </a:rPr>
              <a:t> </a:t>
            </a:r>
            <a:r>
              <a:rPr sz="2200" dirty="0">
                <a:latin typeface="Arial MT"/>
                <a:cs typeface="Arial MT"/>
              </a:rPr>
              <a:t>input</a:t>
            </a:r>
            <a:r>
              <a:rPr sz="2200" spc="25" dirty="0">
                <a:latin typeface="Arial MT"/>
                <a:cs typeface="Arial MT"/>
              </a:rPr>
              <a:t> </a:t>
            </a:r>
            <a:r>
              <a:rPr sz="2200" spc="-10" dirty="0">
                <a:latin typeface="Arial MT"/>
                <a:cs typeface="Arial MT"/>
              </a:rPr>
              <a:t>training</a:t>
            </a:r>
            <a:r>
              <a:rPr sz="2200" spc="60" dirty="0">
                <a:latin typeface="Arial MT"/>
                <a:cs typeface="Arial MT"/>
              </a:rPr>
              <a:t> data</a:t>
            </a:r>
            <a:endParaRPr sz="2200">
              <a:latin typeface="Arial MT"/>
              <a:cs typeface="Arial MT"/>
            </a:endParaRPr>
          </a:p>
          <a:p>
            <a:pPr marR="4366260" algn="ctr">
              <a:lnSpc>
                <a:spcPts val="2160"/>
              </a:lnSpc>
            </a:pPr>
            <a:r>
              <a:rPr sz="2000" spc="-50" dirty="0">
                <a:solidFill>
                  <a:srgbClr val="0C155D"/>
                </a:solidFill>
                <a:latin typeface="Arial MT"/>
                <a:cs typeface="Arial MT"/>
              </a:rPr>
              <a:t>trn</a:t>
            </a:r>
            <a:r>
              <a:rPr sz="2000" spc="-65" dirty="0">
                <a:solidFill>
                  <a:srgbClr val="0C155D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D1C69"/>
                </a:solidFill>
                <a:latin typeface="Arial MT"/>
                <a:cs typeface="Arial MT"/>
              </a:rPr>
              <a:t>=</a:t>
            </a:r>
            <a:r>
              <a:rPr sz="2000" spc="-210" dirty="0">
                <a:solidFill>
                  <a:srgbClr val="1D1C69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8115B"/>
                </a:solidFill>
                <a:latin typeface="Arial MT"/>
                <a:cs typeface="Arial MT"/>
              </a:rPr>
              <a:t>Iood(’ripIy_trn'):</a:t>
            </a:r>
            <a:endParaRPr sz="2000">
              <a:latin typeface="Arial MT"/>
              <a:cs typeface="Arial MT"/>
            </a:endParaRPr>
          </a:p>
          <a:p>
            <a:pPr marR="4389755" algn="ctr">
              <a:lnSpc>
                <a:spcPts val="2155"/>
              </a:lnSpc>
            </a:pPr>
            <a:r>
              <a:rPr sz="2000" dirty="0">
                <a:solidFill>
                  <a:srgbClr val="0A0162"/>
                </a:solidFill>
                <a:latin typeface="Arial MT"/>
                <a:cs typeface="Arial MT"/>
              </a:rPr>
              <a:t>inxl</a:t>
            </a:r>
            <a:r>
              <a:rPr sz="2000" spc="190" dirty="0">
                <a:solidFill>
                  <a:srgbClr val="0A0162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30A5D"/>
                </a:solidFill>
                <a:latin typeface="Arial MT"/>
                <a:cs typeface="Arial MT"/>
              </a:rPr>
              <a:t>= </a:t>
            </a:r>
            <a:r>
              <a:rPr sz="2000" spc="-10" dirty="0">
                <a:solidFill>
                  <a:srgbClr val="000062"/>
                </a:solidFill>
                <a:latin typeface="Arial MT"/>
                <a:cs typeface="Arial MT"/>
              </a:rPr>
              <a:t>find(trn.y==1):</a:t>
            </a:r>
            <a:endParaRPr sz="2000">
              <a:latin typeface="Arial MT"/>
              <a:cs typeface="Arial MT"/>
            </a:endParaRPr>
          </a:p>
          <a:p>
            <a:pPr marR="4385310" algn="ctr">
              <a:lnSpc>
                <a:spcPts val="2165"/>
              </a:lnSpc>
            </a:pPr>
            <a:r>
              <a:rPr sz="2050" spc="-105" dirty="0">
                <a:solidFill>
                  <a:srgbClr val="13086E"/>
                </a:solidFill>
                <a:latin typeface="Arial MT"/>
                <a:cs typeface="Arial MT"/>
              </a:rPr>
              <a:t>inx2</a:t>
            </a:r>
            <a:r>
              <a:rPr sz="2050" spc="-70" dirty="0">
                <a:solidFill>
                  <a:srgbClr val="13086E"/>
                </a:solidFill>
                <a:latin typeface="Arial MT"/>
                <a:cs typeface="Arial MT"/>
              </a:rPr>
              <a:t> </a:t>
            </a:r>
            <a:r>
              <a:rPr sz="2050" dirty="0">
                <a:solidFill>
                  <a:srgbClr val="0F0F48"/>
                </a:solidFill>
                <a:latin typeface="Arial MT"/>
                <a:cs typeface="Arial MT"/>
              </a:rPr>
              <a:t>=</a:t>
            </a:r>
            <a:r>
              <a:rPr sz="2050" spc="-110" dirty="0">
                <a:solidFill>
                  <a:srgbClr val="0F0F48"/>
                </a:solidFill>
                <a:latin typeface="Arial MT"/>
                <a:cs typeface="Arial MT"/>
              </a:rPr>
              <a:t> </a:t>
            </a:r>
            <a:r>
              <a:rPr sz="2050" spc="-10" dirty="0">
                <a:solidFill>
                  <a:srgbClr val="4B4BA8"/>
                </a:solidFill>
                <a:latin typeface="Arial MT"/>
                <a:cs typeface="Arial MT"/>
              </a:rPr>
              <a:t>find(trn.y==2).</a:t>
            </a:r>
            <a:endParaRPr sz="2050">
              <a:latin typeface="Arial MT"/>
              <a:cs typeface="Arial MT"/>
            </a:endParaRPr>
          </a:p>
          <a:p>
            <a:pPr marR="1278890" algn="ctr">
              <a:lnSpc>
                <a:spcPts val="2410"/>
              </a:lnSpc>
            </a:pPr>
            <a:r>
              <a:rPr sz="2300" spc="-310" dirty="0">
                <a:latin typeface="Arial MT"/>
                <a:cs typeface="Arial MT"/>
              </a:rPr>
              <a:t>%</a:t>
            </a:r>
            <a:r>
              <a:rPr sz="2300" spc="-195" dirty="0">
                <a:latin typeface="Arial MT"/>
                <a:cs typeface="Arial MT"/>
              </a:rPr>
              <a:t> </a:t>
            </a:r>
            <a:r>
              <a:rPr sz="2300" spc="-114" dirty="0">
                <a:latin typeface="Arial MT"/>
                <a:cs typeface="Arial MT"/>
              </a:rPr>
              <a:t>Estimotion</a:t>
            </a:r>
            <a:r>
              <a:rPr sz="2300" spc="-4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of</a:t>
            </a:r>
            <a:r>
              <a:rPr sz="2300" spc="-45" dirty="0">
                <a:latin typeface="Arial MT"/>
                <a:cs typeface="Arial MT"/>
              </a:rPr>
              <a:t> </a:t>
            </a:r>
            <a:r>
              <a:rPr sz="2300" spc="-55" dirty="0">
                <a:latin typeface="Arial MT"/>
                <a:cs typeface="Arial MT"/>
              </a:rPr>
              <a:t>class-conditional</a:t>
            </a:r>
            <a:r>
              <a:rPr sz="2300" spc="-105" dirty="0">
                <a:latin typeface="Arial MT"/>
                <a:cs typeface="Arial MT"/>
              </a:rPr>
              <a:t> </a:t>
            </a:r>
            <a:r>
              <a:rPr sz="2300" spc="-95" dirty="0">
                <a:latin typeface="Arial MT"/>
                <a:cs typeface="Arial MT"/>
              </a:rPr>
              <a:t>distributions</a:t>
            </a:r>
            <a:r>
              <a:rPr sz="2300" spc="20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by</a:t>
            </a:r>
            <a:r>
              <a:rPr sz="2300" spc="-145" dirty="0">
                <a:latin typeface="Arial MT"/>
                <a:cs typeface="Arial MT"/>
              </a:rPr>
              <a:t> </a:t>
            </a:r>
            <a:r>
              <a:rPr sz="2300" spc="-340" dirty="0">
                <a:latin typeface="Arial MT"/>
                <a:cs typeface="Arial MT"/>
              </a:rPr>
              <a:t>E/v\</a:t>
            </a:r>
            <a:endParaRPr sz="2300">
              <a:latin typeface="Arial MT"/>
              <a:cs typeface="Arial MT"/>
            </a:endParaRPr>
          </a:p>
          <a:p>
            <a:pPr marL="489584" marR="5080" indent="-6350" algn="ctr">
              <a:lnSpc>
                <a:spcPts val="2180"/>
              </a:lnSpc>
              <a:spcBef>
                <a:spcPts val="165"/>
              </a:spcBef>
              <a:tabLst>
                <a:tab pos="1275080" algn="l"/>
              </a:tabLst>
            </a:pPr>
            <a:r>
              <a:rPr sz="2100" spc="-30" dirty="0">
                <a:solidFill>
                  <a:srgbClr val="4138CF"/>
                </a:solidFill>
                <a:latin typeface="Arial MT"/>
                <a:cs typeface="Arial MT"/>
              </a:rPr>
              <a:t>bayes</a:t>
            </a:r>
            <a:r>
              <a:rPr sz="2100" spc="155" dirty="0">
                <a:solidFill>
                  <a:srgbClr val="4138CF"/>
                </a:solidFill>
                <a:latin typeface="Arial MT"/>
                <a:cs typeface="Arial MT"/>
              </a:rPr>
              <a:t> </a:t>
            </a:r>
            <a:r>
              <a:rPr sz="2100" spc="-65" dirty="0">
                <a:solidFill>
                  <a:srgbClr val="4138CF"/>
                </a:solidFill>
                <a:latin typeface="Arial MT"/>
                <a:cs typeface="Arial MT"/>
              </a:rPr>
              <a:t>model.PcIoss(\)</a:t>
            </a:r>
            <a:r>
              <a:rPr sz="2100" spc="-140" dirty="0">
                <a:solidFill>
                  <a:srgbClr val="4138CF"/>
                </a:solidFill>
                <a:latin typeface="Arial MT"/>
                <a:cs typeface="Arial MT"/>
              </a:rPr>
              <a:t> </a:t>
            </a:r>
            <a:r>
              <a:rPr sz="2100" spc="-40" dirty="0">
                <a:solidFill>
                  <a:srgbClr val="130C82"/>
                </a:solidFill>
                <a:latin typeface="Arial MT"/>
                <a:cs typeface="Arial MT"/>
              </a:rPr>
              <a:t>=</a:t>
            </a:r>
            <a:r>
              <a:rPr sz="2100" spc="-120" dirty="0">
                <a:solidFill>
                  <a:srgbClr val="130C82"/>
                </a:solidFill>
                <a:latin typeface="Arial MT"/>
                <a:cs typeface="Arial MT"/>
              </a:rPr>
              <a:t> </a:t>
            </a:r>
            <a:r>
              <a:rPr sz="2100" spc="-70" dirty="0">
                <a:solidFill>
                  <a:srgbClr val="0C0C6B"/>
                </a:solidFill>
                <a:latin typeface="Arial MT"/>
                <a:cs typeface="Arial MT"/>
              </a:rPr>
              <a:t>emgmm(trn.X(:,inxJ),struct(’ncomp',2)): </a:t>
            </a:r>
            <a:r>
              <a:rPr sz="2100" spc="-10" dirty="0">
                <a:solidFill>
                  <a:srgbClr val="383838"/>
                </a:solidFill>
                <a:latin typeface="Arial MT"/>
                <a:cs typeface="Arial MT"/>
              </a:rPr>
              <a:t>bayes</a:t>
            </a:r>
            <a:r>
              <a:rPr sz="2100" dirty="0">
                <a:solidFill>
                  <a:srgbClr val="383838"/>
                </a:solidFill>
                <a:latin typeface="Arial MT"/>
                <a:cs typeface="Arial MT"/>
              </a:rPr>
              <a:t>	</a:t>
            </a:r>
            <a:r>
              <a:rPr sz="2100" spc="-110" dirty="0">
                <a:solidFill>
                  <a:srgbClr val="383838"/>
                </a:solidFill>
                <a:latin typeface="Arial MT"/>
                <a:cs typeface="Arial MT"/>
              </a:rPr>
              <a:t>model.PcIoss(2)</a:t>
            </a:r>
            <a:r>
              <a:rPr sz="2100" spc="-100" dirty="0">
                <a:solidFill>
                  <a:srgbClr val="383838"/>
                </a:solidFill>
                <a:latin typeface="Arial MT"/>
                <a:cs typeface="Arial MT"/>
              </a:rPr>
              <a:t> </a:t>
            </a:r>
            <a:r>
              <a:rPr sz="2100" spc="-40" dirty="0">
                <a:solidFill>
                  <a:srgbClr val="160A8E"/>
                </a:solidFill>
                <a:latin typeface="Arial MT"/>
                <a:cs typeface="Arial MT"/>
              </a:rPr>
              <a:t>=</a:t>
            </a:r>
            <a:r>
              <a:rPr sz="2100" spc="-60" dirty="0">
                <a:solidFill>
                  <a:srgbClr val="160A8E"/>
                </a:solidFill>
                <a:latin typeface="Arial MT"/>
                <a:cs typeface="Arial MT"/>
              </a:rPr>
              <a:t> </a:t>
            </a:r>
            <a:r>
              <a:rPr sz="2100" spc="-75" dirty="0">
                <a:solidFill>
                  <a:srgbClr val="281C82"/>
                </a:solidFill>
                <a:latin typeface="Arial MT"/>
                <a:cs typeface="Arial MT"/>
              </a:rPr>
              <a:t>emgmm(trn.X(:.inx2).struct('ncomp'.2)):</a:t>
            </a:r>
            <a:endParaRPr sz="2100">
              <a:latin typeface="Arial MT"/>
              <a:cs typeface="Arial MT"/>
            </a:endParaRPr>
          </a:p>
          <a:p>
            <a:pPr marR="5002530" algn="ctr">
              <a:lnSpc>
                <a:spcPts val="2210"/>
              </a:lnSpc>
            </a:pPr>
            <a:r>
              <a:rPr sz="2250" spc="-360" dirty="0">
                <a:latin typeface="Arial MT"/>
                <a:cs typeface="Arial MT"/>
              </a:rPr>
              <a:t>%</a:t>
            </a:r>
            <a:r>
              <a:rPr sz="2250" spc="-80" dirty="0">
                <a:latin typeface="Arial MT"/>
                <a:cs typeface="Arial MT"/>
              </a:rPr>
              <a:t> </a:t>
            </a:r>
            <a:r>
              <a:rPr sz="2250" spc="-90" dirty="0">
                <a:latin typeface="Arial MT"/>
                <a:cs typeface="Arial MT"/>
              </a:rPr>
              <a:t>Estimation</a:t>
            </a:r>
            <a:r>
              <a:rPr sz="2250" spc="-45" dirty="0">
                <a:latin typeface="Arial MT"/>
                <a:cs typeface="Arial MT"/>
              </a:rPr>
              <a:t> </a:t>
            </a:r>
            <a:r>
              <a:rPr sz="2250" dirty="0">
                <a:latin typeface="Arial MT"/>
                <a:cs typeface="Arial MT"/>
              </a:rPr>
              <a:t>of</a:t>
            </a:r>
            <a:r>
              <a:rPr sz="2250" spc="-20" dirty="0">
                <a:latin typeface="Arial MT"/>
                <a:cs typeface="Arial MT"/>
              </a:rPr>
              <a:t> </a:t>
            </a:r>
            <a:r>
              <a:rPr sz="2250" spc="-50" dirty="0">
                <a:latin typeface="Arial MT"/>
                <a:cs typeface="Arial MT"/>
              </a:rPr>
              <a:t>priors</a:t>
            </a:r>
            <a:endParaRPr sz="2250">
              <a:latin typeface="Arial MT"/>
              <a:cs typeface="Arial MT"/>
            </a:endParaRPr>
          </a:p>
          <a:p>
            <a:pPr marL="480695">
              <a:lnSpc>
                <a:spcPts val="2185"/>
              </a:lnSpc>
              <a:tabLst>
                <a:tab pos="814069" algn="l"/>
              </a:tabLst>
            </a:pPr>
            <a:r>
              <a:rPr sz="2050" spc="-25" dirty="0">
                <a:solidFill>
                  <a:srgbClr val="2416D4"/>
                </a:solidFill>
                <a:latin typeface="Arial MT"/>
                <a:cs typeface="Arial MT"/>
              </a:rPr>
              <a:t>nl</a:t>
            </a:r>
            <a:r>
              <a:rPr sz="2050" dirty="0">
                <a:solidFill>
                  <a:srgbClr val="2416D4"/>
                </a:solidFill>
                <a:latin typeface="Arial MT"/>
                <a:cs typeface="Arial MT"/>
              </a:rPr>
              <a:t>	</a:t>
            </a:r>
            <a:r>
              <a:rPr sz="2050" spc="-114" dirty="0">
                <a:solidFill>
                  <a:srgbClr val="130C4F"/>
                </a:solidFill>
                <a:latin typeface="Arial MT"/>
                <a:cs typeface="Arial MT"/>
              </a:rPr>
              <a:t>=</a:t>
            </a:r>
            <a:r>
              <a:rPr sz="2050" spc="-135" dirty="0">
                <a:solidFill>
                  <a:srgbClr val="130C4F"/>
                </a:solidFill>
                <a:latin typeface="Arial MT"/>
                <a:cs typeface="Arial MT"/>
              </a:rPr>
              <a:t> </a:t>
            </a:r>
            <a:r>
              <a:rPr sz="2050" spc="-50" dirty="0">
                <a:solidFill>
                  <a:srgbClr val="0C0359"/>
                </a:solidFill>
                <a:latin typeface="Arial MT"/>
                <a:cs typeface="Arial MT"/>
              </a:rPr>
              <a:t>Iength(inxï</a:t>
            </a:r>
            <a:r>
              <a:rPr sz="2050" spc="-85" dirty="0">
                <a:solidFill>
                  <a:srgbClr val="0C0359"/>
                </a:solidFill>
                <a:latin typeface="Arial MT"/>
                <a:cs typeface="Arial MT"/>
              </a:rPr>
              <a:t> </a:t>
            </a:r>
            <a:r>
              <a:rPr sz="2050" spc="-20" dirty="0">
                <a:solidFill>
                  <a:srgbClr val="18117C"/>
                </a:solidFill>
                <a:latin typeface="Arial MT"/>
                <a:cs typeface="Arial MT"/>
              </a:rPr>
              <a:t>):</a:t>
            </a:r>
            <a:r>
              <a:rPr sz="2050" spc="-85" dirty="0">
                <a:solidFill>
                  <a:srgbClr val="18117C"/>
                </a:solidFill>
                <a:latin typeface="Arial MT"/>
                <a:cs typeface="Arial MT"/>
              </a:rPr>
              <a:t> </a:t>
            </a:r>
            <a:r>
              <a:rPr sz="2050" spc="-65" dirty="0">
                <a:solidFill>
                  <a:srgbClr val="0F0C56"/>
                </a:solidFill>
                <a:latin typeface="Arial MT"/>
                <a:cs typeface="Arial MT"/>
              </a:rPr>
              <a:t>n2</a:t>
            </a:r>
            <a:r>
              <a:rPr sz="2050" spc="-185" dirty="0">
                <a:solidFill>
                  <a:srgbClr val="0F0C56"/>
                </a:solidFill>
                <a:latin typeface="Arial MT"/>
                <a:cs typeface="Arial MT"/>
              </a:rPr>
              <a:t> </a:t>
            </a:r>
            <a:r>
              <a:rPr sz="2050" spc="-20" dirty="0">
                <a:solidFill>
                  <a:srgbClr val="16155B"/>
                </a:solidFill>
                <a:latin typeface="Arial MT"/>
                <a:cs typeface="Arial MT"/>
              </a:rPr>
              <a:t>=</a:t>
            </a:r>
            <a:r>
              <a:rPr sz="2050" spc="-229" dirty="0">
                <a:solidFill>
                  <a:srgbClr val="16155B"/>
                </a:solidFill>
                <a:latin typeface="Arial MT"/>
                <a:cs typeface="Arial MT"/>
              </a:rPr>
              <a:t> </a:t>
            </a:r>
            <a:r>
              <a:rPr sz="2050" spc="-10" dirty="0">
                <a:solidFill>
                  <a:srgbClr val="0A0A4B"/>
                </a:solidFill>
                <a:latin typeface="Arial MT"/>
                <a:cs typeface="Arial MT"/>
              </a:rPr>
              <a:t>Iength(inx2):</a:t>
            </a:r>
            <a:endParaRPr sz="2050">
              <a:latin typeface="Arial MT"/>
              <a:cs typeface="Arial MT"/>
            </a:endParaRPr>
          </a:p>
          <a:p>
            <a:pPr marL="490220">
              <a:lnSpc>
                <a:spcPts val="2095"/>
              </a:lnSpc>
              <a:tabLst>
                <a:tab pos="1275715" algn="l"/>
              </a:tabLst>
            </a:pPr>
            <a:r>
              <a:rPr sz="2000" spc="-10" dirty="0">
                <a:solidFill>
                  <a:srgbClr val="2318C6"/>
                </a:solidFill>
                <a:latin typeface="Arial MT"/>
                <a:cs typeface="Arial MT"/>
              </a:rPr>
              <a:t>bayes</a:t>
            </a:r>
            <a:r>
              <a:rPr sz="2000" dirty="0">
                <a:solidFill>
                  <a:srgbClr val="2318C6"/>
                </a:solidFill>
                <a:latin typeface="Arial MT"/>
                <a:cs typeface="Arial MT"/>
              </a:rPr>
              <a:t>	</a:t>
            </a:r>
            <a:r>
              <a:rPr sz="2000" spc="-40" dirty="0">
                <a:solidFill>
                  <a:srgbClr val="2318C6"/>
                </a:solidFill>
                <a:latin typeface="Arial MT"/>
                <a:cs typeface="Arial MT"/>
              </a:rPr>
              <a:t>model.Prior</a:t>
            </a:r>
            <a:r>
              <a:rPr sz="2000" spc="-10" dirty="0">
                <a:solidFill>
                  <a:srgbClr val="2318C6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60F59"/>
                </a:solidFill>
                <a:latin typeface="Arial MT"/>
                <a:cs typeface="Arial MT"/>
              </a:rPr>
              <a:t>=</a:t>
            </a:r>
            <a:r>
              <a:rPr sz="2000" spc="-135" dirty="0">
                <a:solidFill>
                  <a:srgbClr val="160F59"/>
                </a:solidFill>
                <a:latin typeface="Arial MT"/>
                <a:cs typeface="Arial MT"/>
              </a:rPr>
              <a:t> </a:t>
            </a:r>
            <a:r>
              <a:rPr sz="2000" spc="-30" dirty="0">
                <a:solidFill>
                  <a:srgbClr val="1F1A75"/>
                </a:solidFill>
                <a:latin typeface="Arial MT"/>
                <a:cs typeface="Arial MT"/>
              </a:rPr>
              <a:t>[n1</a:t>
            </a:r>
            <a:r>
              <a:rPr sz="2000" spc="-85" dirty="0">
                <a:solidFill>
                  <a:srgbClr val="1F1A75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80E64"/>
                </a:solidFill>
                <a:latin typeface="Arial MT"/>
                <a:cs typeface="Arial MT"/>
              </a:rPr>
              <a:t>n2]/(nt+n2);</a:t>
            </a:r>
            <a:endParaRPr sz="2000">
              <a:latin typeface="Arial MT"/>
              <a:cs typeface="Arial MT"/>
            </a:endParaRPr>
          </a:p>
          <a:p>
            <a:pPr marL="16510">
              <a:lnSpc>
                <a:spcPts val="2605"/>
              </a:lnSpc>
            </a:pPr>
            <a:r>
              <a:rPr sz="2300" spc="-310" dirty="0">
                <a:latin typeface="Arial MT"/>
                <a:cs typeface="Arial MT"/>
              </a:rPr>
              <a:t>%</a:t>
            </a:r>
            <a:r>
              <a:rPr sz="2300" spc="-195" dirty="0">
                <a:latin typeface="Arial MT"/>
                <a:cs typeface="Arial MT"/>
              </a:rPr>
              <a:t> </a:t>
            </a:r>
            <a:r>
              <a:rPr sz="2300" spc="-70" dirty="0">
                <a:latin typeface="Arial MT"/>
                <a:cs typeface="Arial MT"/>
              </a:rPr>
              <a:t>Evaluation</a:t>
            </a:r>
            <a:r>
              <a:rPr sz="2300" spc="-85" dirty="0">
                <a:latin typeface="Arial MT"/>
                <a:cs typeface="Arial MT"/>
              </a:rPr>
              <a:t> </a:t>
            </a:r>
            <a:r>
              <a:rPr sz="2300" dirty="0">
                <a:latin typeface="Arial MT"/>
                <a:cs typeface="Arial MT"/>
              </a:rPr>
              <a:t>on</a:t>
            </a:r>
            <a:r>
              <a:rPr sz="2300" spc="-135" dirty="0">
                <a:latin typeface="Arial MT"/>
                <a:cs typeface="Arial MT"/>
              </a:rPr>
              <a:t> </a:t>
            </a:r>
            <a:r>
              <a:rPr sz="2300" spc="-75" dirty="0">
                <a:latin typeface="Arial MT"/>
                <a:cs typeface="Arial MT"/>
              </a:rPr>
              <a:t>testing</a:t>
            </a:r>
            <a:r>
              <a:rPr sz="2300" spc="-60" dirty="0">
                <a:latin typeface="Arial MT"/>
                <a:cs typeface="Arial MT"/>
              </a:rPr>
              <a:t> </a:t>
            </a:r>
            <a:r>
              <a:rPr sz="2300" spc="40" dirty="0">
                <a:latin typeface="Arial MT"/>
                <a:cs typeface="Arial MT"/>
              </a:rPr>
              <a:t>data</a:t>
            </a:r>
            <a:endParaRPr sz="2300">
              <a:latin typeface="Arial MT"/>
              <a:cs typeface="Arial MT"/>
            </a:endParaRPr>
          </a:p>
          <a:p>
            <a:pPr marL="494665">
              <a:lnSpc>
                <a:spcPts val="1714"/>
              </a:lnSpc>
              <a:spcBef>
                <a:spcPts val="220"/>
              </a:spcBef>
              <a:tabLst>
                <a:tab pos="994410" algn="l"/>
              </a:tabLst>
            </a:pPr>
            <a:r>
              <a:rPr sz="1500" spc="-25" dirty="0">
                <a:solidFill>
                  <a:srgbClr val="130F5B"/>
                </a:solidFill>
                <a:latin typeface="Arial MT"/>
                <a:cs typeface="Arial MT"/>
              </a:rPr>
              <a:t>tst</a:t>
            </a:r>
            <a:r>
              <a:rPr sz="1500" dirty="0">
                <a:solidFill>
                  <a:srgbClr val="130F5B"/>
                </a:solidFill>
                <a:latin typeface="Arial MT"/>
                <a:cs typeface="Arial MT"/>
              </a:rPr>
              <a:t>	</a:t>
            </a:r>
            <a:r>
              <a:rPr sz="1500" spc="95" dirty="0">
                <a:solidFill>
                  <a:srgbClr val="211A69"/>
                </a:solidFill>
                <a:latin typeface="Arial MT"/>
                <a:cs typeface="Arial MT"/>
              </a:rPr>
              <a:t>lOad</a:t>
            </a:r>
            <a:r>
              <a:rPr sz="1500" spc="95" dirty="0">
                <a:solidFill>
                  <a:srgbClr val="C3C3C3"/>
                </a:solidFill>
                <a:latin typeface="Arial MT"/>
                <a:cs typeface="Arial MT"/>
              </a:rPr>
              <a:t>('ripl'/’_tst')</a:t>
            </a:r>
            <a:r>
              <a:rPr sz="1500" spc="95" dirty="0">
                <a:solidFill>
                  <a:srgbClr val="070156"/>
                </a:solidFill>
                <a:latin typeface="Arial MT"/>
                <a:cs typeface="Arial MT"/>
              </a:rPr>
              <a:t>:</a:t>
            </a:r>
            <a:endParaRPr sz="1500">
              <a:latin typeface="Arial MT"/>
              <a:cs typeface="Arial MT"/>
            </a:endParaRPr>
          </a:p>
          <a:p>
            <a:pPr marL="487680" marR="2981960" indent="-3175">
              <a:lnSpc>
                <a:spcPts val="2180"/>
              </a:lnSpc>
              <a:spcBef>
                <a:spcPts val="220"/>
              </a:spcBef>
              <a:tabLst>
                <a:tab pos="1409700" algn="l"/>
              </a:tabLst>
            </a:pPr>
            <a:r>
              <a:rPr sz="2050" spc="-10" dirty="0">
                <a:solidFill>
                  <a:srgbClr val="6E64ED"/>
                </a:solidFill>
                <a:latin typeface="Arial MT"/>
                <a:cs typeface="Arial MT"/>
              </a:rPr>
              <a:t>ypred</a:t>
            </a:r>
            <a:r>
              <a:rPr sz="2050" dirty="0">
                <a:solidFill>
                  <a:srgbClr val="6E64ED"/>
                </a:solidFill>
                <a:latin typeface="Arial MT"/>
                <a:cs typeface="Arial MT"/>
              </a:rPr>
              <a:t>	</a:t>
            </a:r>
            <a:r>
              <a:rPr sz="2050" spc="-65" dirty="0">
                <a:solidFill>
                  <a:srgbClr val="1A0C80"/>
                </a:solidFill>
                <a:latin typeface="Arial MT"/>
                <a:cs typeface="Arial MT"/>
              </a:rPr>
              <a:t>bayescls(tst.X,bayes</a:t>
            </a:r>
            <a:r>
              <a:rPr sz="2050" spc="170" dirty="0">
                <a:solidFill>
                  <a:srgbClr val="1A0C80"/>
                </a:solidFill>
                <a:latin typeface="Arial MT"/>
                <a:cs typeface="Arial MT"/>
              </a:rPr>
              <a:t> </a:t>
            </a:r>
            <a:r>
              <a:rPr sz="2050" spc="-10" dirty="0">
                <a:solidFill>
                  <a:srgbClr val="1A0C80"/>
                </a:solidFill>
                <a:latin typeface="Arial MT"/>
                <a:cs typeface="Arial MT"/>
              </a:rPr>
              <a:t>model): </a:t>
            </a:r>
            <a:r>
              <a:rPr sz="2050" spc="-10" dirty="0">
                <a:solidFill>
                  <a:srgbClr val="1C1172"/>
                </a:solidFill>
                <a:latin typeface="Arial MT"/>
                <a:cs typeface="Arial MT"/>
              </a:rPr>
              <a:t>cerror(ypred.tst.y)</a:t>
            </a:r>
            <a:endParaRPr sz="2050">
              <a:latin typeface="Arial MT"/>
              <a:cs typeface="Arial M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6821D-D130-4BD7-B2F7-3AAB4284D85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883150467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2929" y="6572250"/>
            <a:ext cx="9135070" cy="2857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7742" y="3768329"/>
            <a:ext cx="17859" cy="2678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72759" y="3768329"/>
            <a:ext cx="17859" cy="2678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99933" y="1133772"/>
            <a:ext cx="195580" cy="4127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2500" spc="-25" dirty="0">
                <a:solidFill>
                  <a:srgbClr val="1F1F1F"/>
                </a:solidFill>
                <a:latin typeface="Arial MT"/>
                <a:cs typeface="Arial MT"/>
              </a:rPr>
              <a:t>..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98642" y="1598116"/>
            <a:ext cx="3157855" cy="4127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2500" dirty="0">
                <a:solidFill>
                  <a:srgbClr val="000000"/>
                </a:solidFill>
              </a:rPr>
              <a:t>Example:</a:t>
            </a:r>
            <a:r>
              <a:rPr sz="2500" spc="245" dirty="0">
                <a:solidFill>
                  <a:srgbClr val="000000"/>
                </a:solidFill>
              </a:rPr>
              <a:t> </a:t>
            </a:r>
            <a:r>
              <a:rPr sz="2500" dirty="0">
                <a:solidFill>
                  <a:srgbClr val="000000"/>
                </a:solidFill>
              </a:rPr>
              <a:t>Binary</a:t>
            </a:r>
            <a:r>
              <a:rPr sz="2500" spc="225" dirty="0">
                <a:solidFill>
                  <a:srgbClr val="000000"/>
                </a:solidFill>
              </a:rPr>
              <a:t> </a:t>
            </a:r>
            <a:r>
              <a:rPr sz="2500" spc="-25" dirty="0">
                <a:solidFill>
                  <a:srgbClr val="000000"/>
                </a:solidFill>
              </a:rPr>
              <a:t>SVM</a:t>
            </a:r>
            <a:endParaRPr sz="2500"/>
          </a:p>
        </p:txBody>
      </p:sp>
      <p:sp>
        <p:nvSpPr>
          <p:cNvPr id="7" name="object 7"/>
          <p:cNvSpPr txBox="1"/>
          <p:nvPr/>
        </p:nvSpPr>
        <p:spPr>
          <a:xfrm>
            <a:off x="3649738" y="2145059"/>
            <a:ext cx="2327275" cy="126111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7145" marR="5080" indent="-5080">
              <a:lnSpc>
                <a:spcPct val="95600"/>
              </a:lnSpc>
              <a:spcBef>
                <a:spcPts val="210"/>
              </a:spcBef>
              <a:tabLst>
                <a:tab pos="598170" algn="l"/>
                <a:tab pos="1816100" algn="l"/>
              </a:tabLst>
            </a:pPr>
            <a:r>
              <a:rPr sz="2100" dirty="0">
                <a:solidFill>
                  <a:srgbClr val="010090"/>
                </a:solidFill>
                <a:latin typeface="Arial MT"/>
                <a:cs typeface="Arial MT"/>
              </a:rPr>
              <a:t>trn</a:t>
            </a:r>
            <a:r>
              <a:rPr sz="2100" spc="-125" dirty="0">
                <a:solidFill>
                  <a:srgbClr val="010090"/>
                </a:solidFill>
                <a:latin typeface="Arial MT"/>
                <a:cs typeface="Arial MT"/>
              </a:rPr>
              <a:t> </a:t>
            </a:r>
            <a:r>
              <a:rPr sz="2100" spc="-50" dirty="0">
                <a:solidFill>
                  <a:srgbClr val="160C80"/>
                </a:solidFill>
                <a:latin typeface="Arial MT"/>
                <a:cs typeface="Arial MT"/>
              </a:rPr>
              <a:t>-</a:t>
            </a:r>
            <a:r>
              <a:rPr sz="2100" dirty="0">
                <a:solidFill>
                  <a:srgbClr val="160C80"/>
                </a:solidFill>
                <a:latin typeface="Arial MT"/>
                <a:cs typeface="Arial MT"/>
              </a:rPr>
              <a:t>	</a:t>
            </a:r>
            <a:r>
              <a:rPr sz="2100" spc="-10" dirty="0">
                <a:solidFill>
                  <a:srgbClr val="6E6DAF"/>
                </a:solidFill>
                <a:latin typeface="Arial MT"/>
                <a:cs typeface="Arial MT"/>
              </a:rPr>
              <a:t>load(’ripIy</a:t>
            </a:r>
            <a:r>
              <a:rPr sz="2100" dirty="0">
                <a:solidFill>
                  <a:srgbClr val="6E6DAF"/>
                </a:solidFill>
                <a:latin typeface="Arial MT"/>
                <a:cs typeface="Arial MT"/>
              </a:rPr>
              <a:t>	</a:t>
            </a:r>
            <a:r>
              <a:rPr sz="2100" spc="-50" dirty="0">
                <a:solidFill>
                  <a:srgbClr val="16139E"/>
                </a:solidFill>
                <a:latin typeface="Arial MT"/>
                <a:cs typeface="Arial MT"/>
              </a:rPr>
              <a:t>trn'); </a:t>
            </a:r>
            <a:r>
              <a:rPr sz="2100" spc="-60" dirty="0">
                <a:solidFill>
                  <a:srgbClr val="1C16AE"/>
                </a:solidFill>
                <a:latin typeface="Arial MT"/>
                <a:cs typeface="Arial MT"/>
              </a:rPr>
              <a:t>options.her</a:t>
            </a:r>
            <a:r>
              <a:rPr sz="2100" spc="5" dirty="0">
                <a:solidFill>
                  <a:srgbClr val="1C16AE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1C166D"/>
                </a:solidFill>
                <a:latin typeface="Arial MT"/>
                <a:cs typeface="Arial MT"/>
              </a:rPr>
              <a:t>=</a:t>
            </a:r>
            <a:r>
              <a:rPr sz="2100" spc="-150" dirty="0">
                <a:solidFill>
                  <a:srgbClr val="1C166D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130775"/>
                </a:solidFill>
                <a:latin typeface="Arial MT"/>
                <a:cs typeface="Arial MT"/>
              </a:rPr>
              <a:t>’rbf“, </a:t>
            </a:r>
            <a:r>
              <a:rPr sz="2100" spc="-55" dirty="0">
                <a:solidFill>
                  <a:srgbClr val="0C0397"/>
                </a:solidFill>
                <a:latin typeface="Arial MT"/>
                <a:cs typeface="Arial MT"/>
              </a:rPr>
              <a:t>options.arg</a:t>
            </a:r>
            <a:r>
              <a:rPr sz="2100" spc="60" dirty="0">
                <a:solidFill>
                  <a:srgbClr val="0C0397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0F0E4D"/>
                </a:solidFill>
                <a:latin typeface="Arial MT"/>
                <a:cs typeface="Arial MT"/>
              </a:rPr>
              <a:t>=</a:t>
            </a:r>
            <a:r>
              <a:rPr sz="2100" spc="-145" dirty="0">
                <a:solidFill>
                  <a:srgbClr val="0F0E4D"/>
                </a:solidFill>
                <a:latin typeface="Arial MT"/>
                <a:cs typeface="Arial MT"/>
              </a:rPr>
              <a:t> </a:t>
            </a:r>
            <a:r>
              <a:rPr sz="2100" spc="-25" dirty="0">
                <a:solidFill>
                  <a:srgbClr val="08017E"/>
                </a:solidFill>
                <a:latin typeface="Arial MT"/>
                <a:cs typeface="Arial MT"/>
              </a:rPr>
              <a:t>1;</a:t>
            </a:r>
            <a:endParaRPr sz="2100">
              <a:latin typeface="Arial MT"/>
              <a:cs typeface="Arial MT"/>
            </a:endParaRPr>
          </a:p>
          <a:p>
            <a:pPr marL="17145">
              <a:lnSpc>
                <a:spcPts val="2390"/>
              </a:lnSpc>
            </a:pPr>
            <a:r>
              <a:rPr sz="2100" spc="-55" dirty="0">
                <a:solidFill>
                  <a:srgbClr val="0F009A"/>
                </a:solidFill>
                <a:latin typeface="Arial MT"/>
                <a:cs typeface="Arial MT"/>
              </a:rPr>
              <a:t>options.C</a:t>
            </a:r>
            <a:r>
              <a:rPr sz="2100" dirty="0">
                <a:solidFill>
                  <a:srgbClr val="0F009A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05073F"/>
                </a:solidFill>
                <a:latin typeface="Arial MT"/>
                <a:cs typeface="Arial MT"/>
              </a:rPr>
              <a:t>=</a:t>
            </a:r>
            <a:r>
              <a:rPr sz="2100" spc="-145" dirty="0">
                <a:solidFill>
                  <a:srgbClr val="05073F"/>
                </a:solidFill>
                <a:latin typeface="Arial MT"/>
                <a:cs typeface="Arial MT"/>
              </a:rPr>
              <a:t> </a:t>
            </a:r>
            <a:r>
              <a:rPr sz="2100" spc="-25" dirty="0">
                <a:solidFill>
                  <a:srgbClr val="0701C4"/>
                </a:solidFill>
                <a:latin typeface="Arial MT"/>
                <a:cs typeface="Arial MT"/>
              </a:rPr>
              <a:t>10;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89274" y="2145059"/>
            <a:ext cx="2859405" cy="1261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55"/>
              </a:lnSpc>
              <a:spcBef>
                <a:spcPts val="100"/>
              </a:spcBef>
            </a:pPr>
            <a:r>
              <a:rPr sz="2100" dirty="0">
                <a:solidFill>
                  <a:srgbClr val="111111"/>
                </a:solidFill>
                <a:latin typeface="Arial MT"/>
                <a:cs typeface="Arial MT"/>
              </a:rPr>
              <a:t>%</a:t>
            </a:r>
            <a:r>
              <a:rPr sz="2100" spc="-150" dirty="0">
                <a:solidFill>
                  <a:srgbClr val="111111"/>
                </a:solidFill>
                <a:latin typeface="Arial MT"/>
                <a:cs typeface="Arial MT"/>
              </a:rPr>
              <a:t> </a:t>
            </a:r>
            <a:r>
              <a:rPr sz="2100" spc="-35" dirty="0">
                <a:latin typeface="Arial MT"/>
                <a:cs typeface="Arial MT"/>
              </a:rPr>
              <a:t>load</a:t>
            </a:r>
            <a:r>
              <a:rPr sz="2100" spc="-110" dirty="0">
                <a:latin typeface="Arial MT"/>
                <a:cs typeface="Arial MT"/>
              </a:rPr>
              <a:t> </a:t>
            </a:r>
            <a:r>
              <a:rPr sz="2100" spc="-40" dirty="0">
                <a:latin typeface="Arial MT"/>
                <a:cs typeface="Arial MT"/>
              </a:rPr>
              <a:t>training</a:t>
            </a:r>
            <a:r>
              <a:rPr sz="2100" spc="30" dirty="0">
                <a:latin typeface="Arial MT"/>
                <a:cs typeface="Arial MT"/>
              </a:rPr>
              <a:t> </a:t>
            </a:r>
            <a:r>
              <a:rPr sz="2100" spc="-20" dirty="0">
                <a:latin typeface="Arial MT"/>
                <a:cs typeface="Arial MT"/>
              </a:rPr>
              <a:t>data</a:t>
            </a:r>
            <a:endParaRPr sz="2100">
              <a:latin typeface="Arial MT"/>
              <a:cs typeface="Arial MT"/>
            </a:endParaRPr>
          </a:p>
          <a:p>
            <a:pPr marL="12700">
              <a:lnSpc>
                <a:spcPts val="2410"/>
              </a:lnSpc>
            </a:pPr>
            <a:r>
              <a:rPr sz="2100" dirty="0">
                <a:latin typeface="Arial MT"/>
                <a:cs typeface="Arial MT"/>
              </a:rPr>
              <a:t>%</a:t>
            </a:r>
            <a:r>
              <a:rPr sz="2100" spc="-145" dirty="0">
                <a:latin typeface="Arial MT"/>
                <a:cs typeface="Arial MT"/>
              </a:rPr>
              <a:t> </a:t>
            </a:r>
            <a:r>
              <a:rPr sz="2100" spc="-40" dirty="0">
                <a:latin typeface="Arial MT"/>
                <a:cs typeface="Arial MT"/>
              </a:rPr>
              <a:t>use</a:t>
            </a:r>
            <a:r>
              <a:rPr sz="2100" spc="-35" dirty="0">
                <a:latin typeface="Arial MT"/>
                <a:cs typeface="Arial MT"/>
              </a:rPr>
              <a:t> </a:t>
            </a:r>
            <a:r>
              <a:rPr sz="2100" spc="-70" dirty="0">
                <a:latin typeface="Arial MT"/>
                <a:cs typeface="Arial MT"/>
              </a:rPr>
              <a:t>RBF</a:t>
            </a:r>
            <a:r>
              <a:rPr sz="2100" spc="-45" dirty="0">
                <a:latin typeface="Arial MT"/>
                <a:cs typeface="Arial MT"/>
              </a:rPr>
              <a:t> </a:t>
            </a:r>
            <a:r>
              <a:rPr sz="2100" spc="-10" dirty="0">
                <a:latin typeface="Arial MT"/>
                <a:cs typeface="Arial MT"/>
              </a:rPr>
              <a:t>kernel</a:t>
            </a:r>
            <a:endParaRPr sz="2100">
              <a:latin typeface="Arial MT"/>
              <a:cs typeface="Arial MT"/>
            </a:endParaRPr>
          </a:p>
          <a:p>
            <a:pPr marL="12700">
              <a:lnSpc>
                <a:spcPts val="2410"/>
              </a:lnSpc>
            </a:pPr>
            <a:r>
              <a:rPr sz="2100" dirty="0">
                <a:latin typeface="Arial MT"/>
                <a:cs typeface="Arial MT"/>
              </a:rPr>
              <a:t>%</a:t>
            </a:r>
            <a:r>
              <a:rPr sz="2100" spc="-150" dirty="0">
                <a:latin typeface="Arial MT"/>
                <a:cs typeface="Arial MT"/>
              </a:rPr>
              <a:t> </a:t>
            </a:r>
            <a:r>
              <a:rPr sz="2100" spc="-30" dirty="0">
                <a:latin typeface="Arial MT"/>
                <a:cs typeface="Arial MT"/>
              </a:rPr>
              <a:t>kernel</a:t>
            </a:r>
            <a:r>
              <a:rPr sz="2100" spc="-35" dirty="0">
                <a:latin typeface="Arial MT"/>
                <a:cs typeface="Arial MT"/>
              </a:rPr>
              <a:t> </a:t>
            </a:r>
            <a:r>
              <a:rPr sz="2100" spc="-10" dirty="0">
                <a:latin typeface="Arial MT"/>
                <a:cs typeface="Arial MT"/>
              </a:rPr>
              <a:t>argument</a:t>
            </a:r>
            <a:endParaRPr sz="2100">
              <a:latin typeface="Arial MT"/>
              <a:cs typeface="Arial MT"/>
            </a:endParaRPr>
          </a:p>
          <a:p>
            <a:pPr marL="12700">
              <a:lnSpc>
                <a:spcPts val="2455"/>
              </a:lnSpc>
            </a:pPr>
            <a:r>
              <a:rPr sz="2100" dirty="0">
                <a:latin typeface="Arial MT"/>
                <a:cs typeface="Arial MT"/>
              </a:rPr>
              <a:t>%</a:t>
            </a:r>
            <a:r>
              <a:rPr sz="2100" spc="-70" dirty="0">
                <a:latin typeface="Arial MT"/>
                <a:cs typeface="Arial MT"/>
              </a:rPr>
              <a:t> </a:t>
            </a:r>
            <a:r>
              <a:rPr sz="2100" spc="-45" dirty="0">
                <a:latin typeface="Arial MT"/>
                <a:cs typeface="Arial MT"/>
              </a:rPr>
              <a:t>regularization</a:t>
            </a:r>
            <a:r>
              <a:rPr sz="2100" spc="-65" dirty="0">
                <a:latin typeface="Arial MT"/>
                <a:cs typeface="Arial MT"/>
              </a:rPr>
              <a:t> </a:t>
            </a:r>
            <a:r>
              <a:rPr sz="2100" spc="-50" dirty="0">
                <a:latin typeface="Arial MT"/>
                <a:cs typeface="Arial MT"/>
              </a:rPr>
              <a:t>constant</a:t>
            </a:r>
            <a:endParaRPr sz="21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29715" y="3678238"/>
            <a:ext cx="2973705" cy="64198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8100" marR="30480" indent="2540">
              <a:lnSpc>
                <a:spcPts val="2390"/>
              </a:lnSpc>
              <a:spcBef>
                <a:spcPts val="235"/>
              </a:spcBef>
              <a:tabLst>
                <a:tab pos="1020444" algn="l"/>
              </a:tabLst>
            </a:pPr>
            <a:r>
              <a:rPr sz="1350" spc="-82" baseline="43209" dirty="0">
                <a:latin typeface="Arial MT"/>
                <a:cs typeface="Arial MT"/>
              </a:rPr>
              <a:t>O</a:t>
            </a:r>
            <a:r>
              <a:rPr sz="2925" spc="-82" baseline="1424" dirty="0">
                <a:latin typeface="Arial MT"/>
                <a:cs typeface="Arial MT"/>
              </a:rPr>
              <a:t>F</a:t>
            </a:r>
            <a:r>
              <a:rPr sz="2925" spc="135" baseline="1424" dirty="0">
                <a:latin typeface="Arial MT"/>
                <a:cs typeface="Arial MT"/>
              </a:rPr>
              <a:t> </a:t>
            </a:r>
            <a:r>
              <a:rPr sz="2925" baseline="1424" dirty="0">
                <a:latin typeface="Arial MT"/>
                <a:cs typeface="Arial MT"/>
              </a:rPr>
              <a:t>train</a:t>
            </a:r>
            <a:r>
              <a:rPr sz="2925" spc="7" baseline="1424" dirty="0">
                <a:latin typeface="Arial MT"/>
                <a:cs typeface="Arial MT"/>
              </a:rPr>
              <a:t> </a:t>
            </a:r>
            <a:r>
              <a:rPr sz="2925" baseline="1424" dirty="0">
                <a:latin typeface="Arial MT"/>
                <a:cs typeface="Arial MT"/>
              </a:rPr>
              <a:t>SVM</a:t>
            </a:r>
            <a:r>
              <a:rPr sz="2925" spc="-60" baseline="1424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classifier </a:t>
            </a:r>
            <a:r>
              <a:rPr sz="2050" spc="-10" dirty="0">
                <a:solidFill>
                  <a:srgbClr val="1A1A95"/>
                </a:solidFill>
                <a:latin typeface="Arial MT"/>
                <a:cs typeface="Arial MT"/>
              </a:rPr>
              <a:t>model</a:t>
            </a:r>
            <a:r>
              <a:rPr sz="2050" spc="-80" dirty="0">
                <a:solidFill>
                  <a:srgbClr val="1A1A95"/>
                </a:solidFill>
                <a:latin typeface="Arial MT"/>
                <a:cs typeface="Arial MT"/>
              </a:rPr>
              <a:t> </a:t>
            </a:r>
            <a:r>
              <a:rPr sz="2050" spc="-50" dirty="0">
                <a:solidFill>
                  <a:srgbClr val="16116B"/>
                </a:solidFill>
                <a:latin typeface="Arial MT"/>
                <a:cs typeface="Arial MT"/>
              </a:rPr>
              <a:t>-</a:t>
            </a:r>
            <a:r>
              <a:rPr sz="2050" dirty="0">
                <a:solidFill>
                  <a:srgbClr val="16116B"/>
                </a:solidFill>
                <a:latin typeface="Arial MT"/>
                <a:cs typeface="Arial MT"/>
              </a:rPr>
              <a:t>	</a:t>
            </a:r>
            <a:r>
              <a:rPr sz="2050" spc="-30" dirty="0">
                <a:solidFill>
                  <a:srgbClr val="080A97"/>
                </a:solidFill>
                <a:latin typeface="Arial MT"/>
                <a:cs typeface="Arial MT"/>
              </a:rPr>
              <a:t>smo(trn,options);</a:t>
            </a:r>
            <a:endParaRPr sz="205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50764" y="4499769"/>
            <a:ext cx="116839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50" spc="-950" dirty="0">
                <a:latin typeface="Arial MT"/>
                <a:cs typeface="Arial MT"/>
              </a:rPr>
              <a:t>O</a:t>
            </a:r>
            <a:endParaRPr sz="205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48287" y="4589067"/>
            <a:ext cx="2180590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50" spc="-20" dirty="0">
                <a:latin typeface="Arial MT"/>
                <a:cs typeface="Arial MT"/>
              </a:rPr>
              <a:t>V</a:t>
            </a:r>
            <a:r>
              <a:rPr sz="2050" spc="-20" dirty="0">
                <a:latin typeface="Arial MT"/>
                <a:cs typeface="Arial MT"/>
              </a:rPr>
              <a:t>isualization</a:t>
            </a:r>
            <a:r>
              <a:rPr sz="2050" spc="-35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figure;</a:t>
            </a:r>
            <a:endParaRPr sz="205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02623" y="4884737"/>
            <a:ext cx="5377815" cy="1568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5244">
              <a:spcBef>
                <a:spcPts val="95"/>
              </a:spcBef>
            </a:pPr>
            <a:r>
              <a:rPr sz="2150" spc="-70" dirty="0">
                <a:solidFill>
                  <a:srgbClr val="150393"/>
                </a:solidFill>
                <a:latin typeface="Arial MT"/>
                <a:cs typeface="Arial MT"/>
              </a:rPr>
              <a:t>ppatterns(trn);</a:t>
            </a:r>
            <a:r>
              <a:rPr sz="2150" spc="-105" dirty="0">
                <a:solidFill>
                  <a:srgbClr val="150393"/>
                </a:solidFill>
                <a:latin typeface="Arial MT"/>
                <a:cs typeface="Arial MT"/>
              </a:rPr>
              <a:t> </a:t>
            </a:r>
            <a:r>
              <a:rPr sz="2150" spc="-10" dirty="0">
                <a:solidFill>
                  <a:srgbClr val="160C83"/>
                </a:solidFill>
                <a:latin typeface="Arial MT"/>
                <a:cs typeface="Arial MT"/>
              </a:rPr>
              <a:t>psvm(model);</a:t>
            </a:r>
            <a:endParaRPr sz="2150">
              <a:latin typeface="Arial MT"/>
              <a:cs typeface="Arial MT"/>
            </a:endParaRPr>
          </a:p>
          <a:p>
            <a:pPr marL="59690">
              <a:spcBef>
                <a:spcPts val="2255"/>
              </a:spcBef>
              <a:tabLst>
                <a:tab pos="1836420" algn="l"/>
              </a:tabLst>
            </a:pPr>
            <a:r>
              <a:rPr sz="2100" spc="-20" dirty="0">
                <a:solidFill>
                  <a:srgbClr val="0C0587"/>
                </a:solidFill>
                <a:latin typeface="Arial MT"/>
                <a:cs typeface="Arial MT"/>
              </a:rPr>
              <a:t>tst</a:t>
            </a:r>
            <a:r>
              <a:rPr sz="2100" spc="-60" dirty="0">
                <a:solidFill>
                  <a:srgbClr val="0C0587"/>
                </a:solidFill>
                <a:latin typeface="Arial MT"/>
                <a:cs typeface="Arial MT"/>
              </a:rPr>
              <a:t> </a:t>
            </a:r>
            <a:r>
              <a:rPr sz="2100" dirty="0">
                <a:solidFill>
                  <a:srgbClr val="18136D"/>
                </a:solidFill>
                <a:latin typeface="Arial MT"/>
                <a:cs typeface="Arial MT"/>
              </a:rPr>
              <a:t>=</a:t>
            </a:r>
            <a:r>
              <a:rPr sz="2100" spc="-125" dirty="0">
                <a:solidFill>
                  <a:srgbClr val="18136D"/>
                </a:solidFill>
                <a:latin typeface="Arial MT"/>
                <a:cs typeface="Arial MT"/>
              </a:rPr>
              <a:t> </a:t>
            </a:r>
            <a:r>
              <a:rPr sz="2100" spc="-10" dirty="0">
                <a:solidFill>
                  <a:srgbClr val="0F0E8C"/>
                </a:solidFill>
                <a:latin typeface="Arial MT"/>
                <a:cs typeface="Arial MT"/>
              </a:rPr>
              <a:t>load('riply</a:t>
            </a:r>
            <a:r>
              <a:rPr sz="2100" dirty="0">
                <a:solidFill>
                  <a:srgbClr val="0F0E8C"/>
                </a:solidFill>
                <a:latin typeface="Arial MT"/>
                <a:cs typeface="Arial MT"/>
              </a:rPr>
              <a:t>	</a:t>
            </a:r>
            <a:r>
              <a:rPr sz="2100" spc="-50" dirty="0">
                <a:solidFill>
                  <a:srgbClr val="160AA8"/>
                </a:solidFill>
                <a:latin typeface="Arial MT"/>
                <a:cs typeface="Arial MT"/>
              </a:rPr>
              <a:t>tst’);</a:t>
            </a:r>
            <a:r>
              <a:rPr sz="2100" spc="-110" dirty="0">
                <a:solidFill>
                  <a:srgbClr val="160AA8"/>
                </a:solidFill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%</a:t>
            </a:r>
            <a:r>
              <a:rPr sz="2100" spc="-150" dirty="0">
                <a:latin typeface="Arial MT"/>
                <a:cs typeface="Arial MT"/>
              </a:rPr>
              <a:t> </a:t>
            </a:r>
            <a:r>
              <a:rPr sz="2100" spc="-45" dirty="0">
                <a:latin typeface="Arial MT"/>
                <a:cs typeface="Arial MT"/>
              </a:rPr>
              <a:t>load</a:t>
            </a:r>
            <a:r>
              <a:rPr sz="2100" spc="-85" dirty="0">
                <a:latin typeface="Arial MT"/>
                <a:cs typeface="Arial MT"/>
              </a:rPr>
              <a:t> </a:t>
            </a:r>
            <a:r>
              <a:rPr sz="2100" spc="-40" dirty="0">
                <a:latin typeface="Arial MT"/>
                <a:cs typeface="Arial MT"/>
              </a:rPr>
              <a:t>testing</a:t>
            </a:r>
            <a:r>
              <a:rPr sz="2100" spc="5" dirty="0">
                <a:latin typeface="Arial MT"/>
                <a:cs typeface="Arial MT"/>
              </a:rPr>
              <a:t> </a:t>
            </a:r>
            <a:r>
              <a:rPr sz="2100" spc="-20" dirty="0">
                <a:latin typeface="Arial MT"/>
                <a:cs typeface="Arial MT"/>
              </a:rPr>
              <a:t>data</a:t>
            </a:r>
            <a:endParaRPr sz="2100">
              <a:latin typeface="Arial MT"/>
              <a:cs typeface="Arial MT"/>
            </a:endParaRPr>
          </a:p>
          <a:p>
            <a:pPr marL="63500" marR="68580" indent="5715">
              <a:spcBef>
                <a:spcPts val="5"/>
              </a:spcBef>
              <a:tabLst>
                <a:tab pos="984885" algn="l"/>
                <a:tab pos="3612515" algn="l"/>
              </a:tabLst>
            </a:pPr>
            <a:r>
              <a:rPr sz="2000" dirty="0">
                <a:solidFill>
                  <a:srgbClr val="180FB1"/>
                </a:solidFill>
                <a:latin typeface="Arial MT"/>
                <a:cs typeface="Arial MT"/>
              </a:rPr>
              <a:t>ypred</a:t>
            </a:r>
            <a:r>
              <a:rPr sz="2000" spc="-60" dirty="0">
                <a:solidFill>
                  <a:srgbClr val="180FB1"/>
                </a:solidFill>
                <a:latin typeface="Arial MT"/>
                <a:cs typeface="Arial MT"/>
              </a:rPr>
              <a:t> </a:t>
            </a:r>
            <a:r>
              <a:rPr sz="2000" spc="-50" dirty="0">
                <a:solidFill>
                  <a:srgbClr val="4242AF"/>
                </a:solidFill>
                <a:latin typeface="Arial MT"/>
                <a:cs typeface="Arial MT"/>
              </a:rPr>
              <a:t>-</a:t>
            </a:r>
            <a:r>
              <a:rPr sz="2000" dirty="0">
                <a:solidFill>
                  <a:srgbClr val="4242AF"/>
                </a:solidFill>
                <a:latin typeface="Arial MT"/>
                <a:cs typeface="Arial MT"/>
              </a:rPr>
              <a:t>	</a:t>
            </a:r>
            <a:r>
              <a:rPr sz="2000" spc="-10" dirty="0">
                <a:solidFill>
                  <a:srgbClr val="231FB1"/>
                </a:solidFill>
                <a:latin typeface="Arial MT"/>
                <a:cs typeface="Arial MT"/>
              </a:rPr>
              <a:t>svmclass(tst.X,model)</a:t>
            </a:r>
            <a:r>
              <a:rPr sz="2000" dirty="0">
                <a:solidFill>
                  <a:srgbClr val="231FB1"/>
                </a:solidFill>
                <a:latin typeface="Arial MT"/>
                <a:cs typeface="Arial MT"/>
              </a:rPr>
              <a:t>	</a:t>
            </a:r>
            <a:r>
              <a:rPr sz="1350" spc="-127" baseline="43209" dirty="0">
                <a:latin typeface="Arial MT"/>
                <a:cs typeface="Arial MT"/>
              </a:rPr>
              <a:t>O</a:t>
            </a:r>
            <a:r>
              <a:rPr sz="2000" spc="-85" dirty="0">
                <a:latin typeface="Arial MT"/>
                <a:cs typeface="Arial MT"/>
              </a:rPr>
              <a:t>F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classify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20" dirty="0">
                <a:latin typeface="Arial MT"/>
                <a:cs typeface="Arial MT"/>
              </a:rPr>
              <a:t>data </a:t>
            </a:r>
            <a:r>
              <a:rPr sz="2000" spc="-35" dirty="0">
                <a:solidFill>
                  <a:srgbClr val="0C0397"/>
                </a:solidFill>
                <a:latin typeface="Arial MT"/>
                <a:cs typeface="Arial MT"/>
              </a:rPr>
              <a:t>cerror(ypred</a:t>
            </a:r>
            <a:r>
              <a:rPr sz="3000" spc="-52" baseline="-8333" dirty="0">
                <a:solidFill>
                  <a:srgbClr val="0C0397"/>
                </a:solidFill>
                <a:latin typeface="Arial MT"/>
                <a:cs typeface="Arial MT"/>
              </a:rPr>
              <a:t>1</a:t>
            </a:r>
            <a:r>
              <a:rPr sz="2000" spc="-35" dirty="0">
                <a:solidFill>
                  <a:srgbClr val="0C0397"/>
                </a:solidFill>
                <a:latin typeface="Arial MT"/>
                <a:cs typeface="Arial MT"/>
              </a:rPr>
              <a:t>tst.y)</a:t>
            </a:r>
            <a:r>
              <a:rPr sz="2000" spc="-185" dirty="0">
                <a:solidFill>
                  <a:srgbClr val="0C0397"/>
                </a:solidFill>
                <a:latin typeface="Arial MT"/>
                <a:cs typeface="Arial MT"/>
              </a:rPr>
              <a:t> </a:t>
            </a:r>
            <a:r>
              <a:rPr sz="2000" spc="140" dirty="0">
                <a:latin typeface="Arial MT"/>
                <a:cs typeface="Arial MT"/>
              </a:rPr>
              <a:t>%</a:t>
            </a:r>
            <a:r>
              <a:rPr sz="2000" spc="-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compute</a:t>
            </a:r>
            <a:r>
              <a:rPr sz="2000" spc="75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error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A8C42C2-8F77-44AB-871F-0687F525E50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4294471056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01060" y="1146175"/>
            <a:ext cx="192405" cy="397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50" spc="-25" dirty="0">
                <a:solidFill>
                  <a:srgbClr val="1F1F1F"/>
                </a:solidFill>
                <a:latin typeface="Arial MT"/>
                <a:cs typeface="Arial MT"/>
              </a:rPr>
              <a:t>..</a:t>
            </a:r>
            <a:endParaRPr sz="245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67388" y="1610518"/>
            <a:ext cx="5614670" cy="397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  <a:tabLst>
                <a:tab pos="1474470" algn="l"/>
              </a:tabLst>
            </a:pPr>
            <a:r>
              <a:rPr sz="2450" spc="-10" dirty="0">
                <a:solidFill>
                  <a:srgbClr val="000000"/>
                </a:solidFill>
              </a:rPr>
              <a:t>Example:</a:t>
            </a:r>
            <a:r>
              <a:rPr sz="2450" dirty="0">
                <a:solidFill>
                  <a:srgbClr val="000000"/>
                </a:solidFill>
              </a:rPr>
              <a:t>	/f-nearest</a:t>
            </a:r>
            <a:r>
              <a:rPr sz="2450" spc="465" dirty="0">
                <a:solidFill>
                  <a:srgbClr val="000000"/>
                </a:solidFill>
              </a:rPr>
              <a:t> </a:t>
            </a:r>
            <a:r>
              <a:rPr sz="2450" dirty="0">
                <a:solidFill>
                  <a:srgbClr val="000000"/>
                </a:solidFill>
              </a:rPr>
              <a:t>neighbor</a:t>
            </a:r>
            <a:r>
              <a:rPr sz="2450" spc="455" dirty="0">
                <a:solidFill>
                  <a:srgbClr val="000000"/>
                </a:solidFill>
              </a:rPr>
              <a:t> </a:t>
            </a:r>
            <a:r>
              <a:rPr sz="2450" spc="45" dirty="0">
                <a:solidFill>
                  <a:srgbClr val="000000"/>
                </a:solidFill>
              </a:rPr>
              <a:t>classifier</a:t>
            </a:r>
            <a:endParaRPr sz="2450"/>
          </a:p>
        </p:txBody>
      </p:sp>
      <p:sp>
        <p:nvSpPr>
          <p:cNvPr id="4" name="object 4"/>
          <p:cNvSpPr txBox="1"/>
          <p:nvPr/>
        </p:nvSpPr>
        <p:spPr>
          <a:xfrm>
            <a:off x="2642343" y="2371277"/>
            <a:ext cx="6602095" cy="40525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46100" marR="1002665" indent="-457834">
              <a:spcBef>
                <a:spcPts val="90"/>
              </a:spcBef>
              <a:tabLst>
                <a:tab pos="2707005" algn="l"/>
              </a:tabLst>
            </a:pPr>
            <a:r>
              <a:rPr sz="1725" spc="-337" baseline="38647" dirty="0">
                <a:latin typeface="Arial MT"/>
                <a:cs typeface="Arial MT"/>
              </a:rPr>
              <a:t>O</a:t>
            </a:r>
            <a:r>
              <a:rPr sz="2400" spc="-225" dirty="0">
                <a:latin typeface="Arial MT"/>
                <a:cs typeface="Arial MT"/>
              </a:rPr>
              <a:t>›9</a:t>
            </a:r>
            <a:r>
              <a:rPr sz="2400" spc="-29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load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training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data</a:t>
            </a:r>
            <a:r>
              <a:rPr sz="2400" spc="-1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and</a:t>
            </a:r>
            <a:r>
              <a:rPr sz="2400" spc="-2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setup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spc="-35" dirty="0">
                <a:latin typeface="Arial MT"/>
                <a:cs typeface="Arial MT"/>
              </a:rPr>
              <a:t>8-</a:t>
            </a:r>
            <a:r>
              <a:rPr sz="2400" dirty="0">
                <a:latin typeface="Arial MT"/>
                <a:cs typeface="Arial MT"/>
              </a:rPr>
              <a:t>NN</a:t>
            </a:r>
            <a:r>
              <a:rPr sz="2400" spc="40" dirty="0">
                <a:latin typeface="Arial MT"/>
                <a:cs typeface="Arial MT"/>
              </a:rPr>
              <a:t> </a:t>
            </a:r>
            <a:r>
              <a:rPr sz="2400" spc="-20" dirty="0">
                <a:latin typeface="Arial MT"/>
                <a:cs typeface="Arial MT"/>
              </a:rPr>
              <a:t>rule </a:t>
            </a:r>
            <a:r>
              <a:rPr sz="2400" dirty="0">
                <a:solidFill>
                  <a:srgbClr val="0A0087"/>
                </a:solidFill>
                <a:latin typeface="Arial MT"/>
                <a:cs typeface="Arial MT"/>
              </a:rPr>
              <a:t>trn</a:t>
            </a:r>
            <a:r>
              <a:rPr sz="2400" spc="-25" dirty="0">
                <a:solidFill>
                  <a:srgbClr val="0A0087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E0875"/>
                </a:solidFill>
                <a:latin typeface="Arial MT"/>
                <a:cs typeface="Arial MT"/>
              </a:rPr>
              <a:t>=</a:t>
            </a:r>
            <a:r>
              <a:rPr sz="2400" spc="-45" dirty="0">
                <a:solidFill>
                  <a:srgbClr val="0E0875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80887"/>
                </a:solidFill>
                <a:latin typeface="Arial MT"/>
                <a:cs typeface="Arial MT"/>
              </a:rPr>
              <a:t>load(’ripIy</a:t>
            </a:r>
            <a:r>
              <a:rPr sz="2400" dirty="0">
                <a:solidFill>
                  <a:srgbClr val="180887"/>
                </a:solidFill>
                <a:latin typeface="Arial MT"/>
                <a:cs typeface="Arial MT"/>
              </a:rPr>
              <a:t>	</a:t>
            </a:r>
            <a:r>
              <a:rPr sz="2400" spc="-10" dirty="0">
                <a:solidFill>
                  <a:srgbClr val="180887"/>
                </a:solidFill>
                <a:latin typeface="Arial MT"/>
                <a:cs typeface="Arial MT"/>
              </a:rPr>
              <a:t>trn');</a:t>
            </a:r>
            <a:endParaRPr sz="2400">
              <a:latin typeface="Arial MT"/>
              <a:cs typeface="Arial MT"/>
            </a:endParaRPr>
          </a:p>
          <a:p>
            <a:pPr marL="549275">
              <a:spcBef>
                <a:spcPts val="5"/>
              </a:spcBef>
            </a:pPr>
            <a:r>
              <a:rPr sz="2400" dirty="0">
                <a:solidFill>
                  <a:srgbClr val="010389"/>
                </a:solidFill>
                <a:latin typeface="Arial MT"/>
                <a:cs typeface="Arial MT"/>
              </a:rPr>
              <a:t>model</a:t>
            </a:r>
            <a:r>
              <a:rPr sz="2400" spc="-25" dirty="0">
                <a:solidFill>
                  <a:srgbClr val="010389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585"/>
                </a:solidFill>
                <a:latin typeface="Arial MT"/>
                <a:cs typeface="Arial MT"/>
              </a:rPr>
              <a:t>=</a:t>
            </a:r>
            <a:r>
              <a:rPr sz="2400" spc="-120" dirty="0">
                <a:solidFill>
                  <a:srgbClr val="070585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0100BC"/>
                </a:solidFill>
                <a:latin typeface="Arial MT"/>
                <a:cs typeface="Arial MT"/>
              </a:rPr>
              <a:t>knnrule(trn,8);</a:t>
            </a:r>
            <a:endParaRPr sz="2400">
              <a:latin typeface="Arial MT"/>
              <a:cs typeface="Arial MT"/>
            </a:endParaRPr>
          </a:p>
          <a:p>
            <a:pPr marL="512445" marR="68580" indent="-424180">
              <a:spcBef>
                <a:spcPts val="5"/>
              </a:spcBef>
            </a:pPr>
            <a:r>
              <a:rPr sz="1725" spc="-44" baseline="38647" dirty="0">
                <a:latin typeface="Arial MT"/>
                <a:cs typeface="Arial MT"/>
              </a:rPr>
              <a:t>O</a:t>
            </a:r>
            <a:r>
              <a:rPr sz="2400" spc="-30" dirty="0">
                <a:latin typeface="Arial MT"/>
                <a:cs typeface="Arial MT"/>
              </a:rPr>
              <a:t>•Lvisualize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decision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boundary</a:t>
            </a:r>
            <a:r>
              <a:rPr sz="2400" spc="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and</a:t>
            </a:r>
            <a:r>
              <a:rPr sz="2400" spc="-1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training</a:t>
            </a:r>
            <a:r>
              <a:rPr sz="2400" spc="-95" dirty="0">
                <a:latin typeface="Arial MT"/>
                <a:cs typeface="Arial MT"/>
              </a:rPr>
              <a:t> </a:t>
            </a:r>
            <a:r>
              <a:rPr sz="2400" spc="-20" dirty="0">
                <a:latin typeface="Arial MT"/>
                <a:cs typeface="Arial MT"/>
              </a:rPr>
              <a:t>data </a:t>
            </a:r>
            <a:r>
              <a:rPr sz="2400" spc="-10" dirty="0">
                <a:solidFill>
                  <a:srgbClr val="150F8C"/>
                </a:solidFill>
                <a:latin typeface="Arial MT"/>
                <a:cs typeface="Arial MT"/>
              </a:rPr>
              <a:t>figure;</a:t>
            </a:r>
            <a:endParaRPr sz="2400">
              <a:latin typeface="Arial MT"/>
              <a:cs typeface="Arial MT"/>
            </a:endParaRPr>
          </a:p>
          <a:p>
            <a:pPr marL="539750">
              <a:lnSpc>
                <a:spcPts val="2860"/>
              </a:lnSpc>
            </a:pPr>
            <a:r>
              <a:rPr sz="2450" spc="-10" dirty="0">
                <a:solidFill>
                  <a:srgbClr val="0300BC"/>
                </a:solidFill>
                <a:latin typeface="Arial MT"/>
                <a:cs typeface="Arial MT"/>
              </a:rPr>
              <a:t>ppatterns(trn);</a:t>
            </a:r>
            <a:endParaRPr sz="2450">
              <a:latin typeface="Arial MT"/>
              <a:cs typeface="Arial MT"/>
            </a:endParaRPr>
          </a:p>
          <a:p>
            <a:pPr marL="539115">
              <a:lnSpc>
                <a:spcPts val="2940"/>
              </a:lnSpc>
            </a:pPr>
            <a:r>
              <a:rPr sz="2500" spc="-10" dirty="0">
                <a:solidFill>
                  <a:srgbClr val="1111E2"/>
                </a:solidFill>
                <a:latin typeface="Arial MT"/>
                <a:cs typeface="Arial MT"/>
              </a:rPr>
              <a:t>pboundary(model)</a:t>
            </a:r>
            <a:r>
              <a:rPr sz="2500" spc="-10" dirty="0">
                <a:solidFill>
                  <a:srgbClr val="1F11AF"/>
                </a:solidFill>
                <a:latin typeface="Arial MT"/>
                <a:cs typeface="Arial MT"/>
              </a:rPr>
              <a:t>;</a:t>
            </a:r>
            <a:endParaRPr sz="2500">
              <a:latin typeface="Arial MT"/>
              <a:cs typeface="Arial MT"/>
            </a:endParaRPr>
          </a:p>
          <a:p>
            <a:pPr marL="78105">
              <a:lnSpc>
                <a:spcPts val="2825"/>
              </a:lnSpc>
            </a:pPr>
            <a:r>
              <a:rPr sz="2400" spc="85" dirty="0">
                <a:latin typeface="Arial MT"/>
                <a:cs typeface="Arial MT"/>
              </a:rPr>
              <a:t>%</a:t>
            </a:r>
            <a:r>
              <a:rPr sz="2400" spc="-17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evaluate</a:t>
            </a:r>
            <a:r>
              <a:rPr sz="2400" spc="5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classifier</a:t>
            </a:r>
            <a:endParaRPr sz="2400">
              <a:latin typeface="Arial MT"/>
              <a:cs typeface="Arial MT"/>
            </a:endParaRPr>
          </a:p>
          <a:p>
            <a:pPr marL="545465">
              <a:lnSpc>
                <a:spcPts val="2945"/>
              </a:lnSpc>
              <a:tabLst>
                <a:tab pos="1209675" algn="l"/>
              </a:tabLst>
            </a:pPr>
            <a:r>
              <a:rPr sz="2500" spc="-25" dirty="0">
                <a:solidFill>
                  <a:srgbClr val="110AAF"/>
                </a:solidFill>
                <a:latin typeface="Arial MT"/>
                <a:cs typeface="Arial MT"/>
              </a:rPr>
              <a:t>tst</a:t>
            </a:r>
            <a:r>
              <a:rPr sz="2500" dirty="0">
                <a:solidFill>
                  <a:srgbClr val="110AAF"/>
                </a:solidFill>
                <a:latin typeface="Arial MT"/>
                <a:cs typeface="Arial MT"/>
              </a:rPr>
              <a:t>	</a:t>
            </a:r>
            <a:r>
              <a:rPr sz="2500" spc="-10" dirty="0">
                <a:solidFill>
                  <a:srgbClr val="281CAF"/>
                </a:solidFill>
                <a:latin typeface="Arial MT"/>
                <a:cs typeface="Arial MT"/>
              </a:rPr>
              <a:t>load(’ripIy_tst');</a:t>
            </a:r>
            <a:endParaRPr sz="2500">
              <a:latin typeface="Arial MT"/>
              <a:cs typeface="Arial MT"/>
            </a:endParaRPr>
          </a:p>
          <a:p>
            <a:pPr marL="546100">
              <a:lnSpc>
                <a:spcPts val="2830"/>
              </a:lnSpc>
            </a:pPr>
            <a:r>
              <a:rPr sz="2400" dirty="0">
                <a:solidFill>
                  <a:srgbClr val="231FE6"/>
                </a:solidFill>
                <a:latin typeface="Arial MT"/>
                <a:cs typeface="Arial MT"/>
              </a:rPr>
              <a:t>ypred</a:t>
            </a:r>
            <a:r>
              <a:rPr sz="2400" spc="-80" dirty="0">
                <a:solidFill>
                  <a:srgbClr val="231FE6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E05A0"/>
                </a:solidFill>
                <a:latin typeface="Arial MT"/>
                <a:cs typeface="Arial MT"/>
              </a:rPr>
              <a:t>=</a:t>
            </a:r>
            <a:r>
              <a:rPr sz="2400" spc="-130" dirty="0">
                <a:solidFill>
                  <a:srgbClr val="0E05A0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C11C8"/>
                </a:solidFill>
                <a:latin typeface="Arial MT"/>
                <a:cs typeface="Arial MT"/>
              </a:rPr>
              <a:t>knnclass(tst</a:t>
            </a:r>
            <a:r>
              <a:rPr sz="2400" spc="90" dirty="0">
                <a:solidFill>
                  <a:srgbClr val="1C11C8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C11C8"/>
                </a:solidFill>
                <a:latin typeface="Arial MT"/>
                <a:cs typeface="Arial MT"/>
              </a:rPr>
              <a:t>X,model);</a:t>
            </a:r>
            <a:endParaRPr sz="2400">
              <a:latin typeface="Arial MT"/>
              <a:cs typeface="Arial MT"/>
            </a:endParaRPr>
          </a:p>
          <a:p>
            <a:pPr marL="539115">
              <a:lnSpc>
                <a:spcPts val="2915"/>
              </a:lnSpc>
            </a:pPr>
            <a:r>
              <a:rPr sz="2450" spc="-10" dirty="0">
                <a:solidFill>
                  <a:srgbClr val="1308B8"/>
                </a:solidFill>
                <a:latin typeface="Arial MT"/>
                <a:cs typeface="Arial MT"/>
              </a:rPr>
              <a:t>cerror(ypred,tst.y)</a:t>
            </a:r>
            <a:endParaRPr sz="2450">
              <a:latin typeface="Arial MT"/>
              <a:cs typeface="Arial M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F5D8D-DFD9-4001-9E65-AACA236EDA3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276870172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4869" y="472232"/>
            <a:ext cx="10111740" cy="5982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97840">
              <a:spcBef>
                <a:spcPts val="105"/>
              </a:spcBef>
            </a:pPr>
            <a:r>
              <a:rPr sz="3800" dirty="0">
                <a:solidFill>
                  <a:srgbClr val="0103EF"/>
                </a:solidFill>
              </a:rPr>
              <a:t>Hond-wri¥en</a:t>
            </a:r>
            <a:r>
              <a:rPr sz="3800" spc="700" dirty="0">
                <a:solidFill>
                  <a:srgbClr val="0103EF"/>
                </a:solidFill>
              </a:rPr>
              <a:t> </a:t>
            </a:r>
            <a:r>
              <a:rPr sz="3800" spc="-10" dirty="0">
                <a:solidFill>
                  <a:srgbClr val="0803F2"/>
                </a:solidFill>
              </a:rPr>
              <a:t>numerols</a:t>
            </a:r>
            <a:endParaRPr sz="3800"/>
          </a:p>
        </p:txBody>
      </p:sp>
      <p:sp>
        <p:nvSpPr>
          <p:cNvPr id="3" name="object 3"/>
          <p:cNvSpPr txBox="1"/>
          <p:nvPr/>
        </p:nvSpPr>
        <p:spPr>
          <a:xfrm>
            <a:off x="2081472" y="1038996"/>
            <a:ext cx="7773670" cy="508762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>
              <a:spcBef>
                <a:spcPts val="985"/>
              </a:spcBef>
            </a:pPr>
            <a:r>
              <a:rPr sz="3100" spc="-25" dirty="0">
                <a:latin typeface="Arial MT"/>
                <a:cs typeface="Arial MT"/>
              </a:rPr>
              <a:t>O”</a:t>
            </a:r>
            <a:endParaRPr sz="3100">
              <a:latin typeface="Arial MT"/>
              <a:cs typeface="Arial MT"/>
            </a:endParaRPr>
          </a:p>
          <a:p>
            <a:pPr marL="1134745" indent="-330200">
              <a:lnSpc>
                <a:spcPts val="3510"/>
              </a:lnSpc>
              <a:spcBef>
                <a:spcPts val="910"/>
              </a:spcBef>
              <a:buClr>
                <a:srgbClr val="0101F6"/>
              </a:buClr>
              <a:buChar char="•"/>
              <a:tabLst>
                <a:tab pos="1134745" algn="l"/>
              </a:tabLst>
            </a:pPr>
            <a:r>
              <a:rPr sz="3150" spc="-180" dirty="0">
                <a:latin typeface="Arial MT"/>
                <a:cs typeface="Arial MT"/>
              </a:rPr>
              <a:t>Pen-</a:t>
            </a:r>
            <a:r>
              <a:rPr sz="3150" spc="-120" dirty="0">
                <a:latin typeface="Arial MT"/>
                <a:cs typeface="Arial MT"/>
              </a:rPr>
              <a:t>Bosed</a:t>
            </a:r>
            <a:r>
              <a:rPr sz="3150" spc="-30" dirty="0">
                <a:latin typeface="Arial MT"/>
                <a:cs typeface="Arial MT"/>
              </a:rPr>
              <a:t> </a:t>
            </a:r>
            <a:r>
              <a:rPr sz="3150" spc="-35" dirty="0">
                <a:latin typeface="Arial MT"/>
                <a:cs typeface="Arial MT"/>
              </a:rPr>
              <a:t>Recognition</a:t>
            </a:r>
            <a:r>
              <a:rPr sz="3150" spc="-2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of</a:t>
            </a:r>
            <a:r>
              <a:rPr sz="3150" spc="-140" dirty="0">
                <a:latin typeface="Arial MT"/>
                <a:cs typeface="Arial MT"/>
              </a:rPr>
              <a:t> </a:t>
            </a:r>
            <a:r>
              <a:rPr sz="3150" spc="-20" dirty="0">
                <a:latin typeface="Arial MT"/>
                <a:cs typeface="Arial MT"/>
              </a:rPr>
              <a:t>Handwritten</a:t>
            </a:r>
            <a:endParaRPr sz="3150">
              <a:latin typeface="Arial MT"/>
              <a:cs typeface="Arial MT"/>
            </a:endParaRPr>
          </a:p>
          <a:p>
            <a:pPr marL="1136650">
              <a:lnSpc>
                <a:spcPts val="3210"/>
              </a:lnSpc>
            </a:pPr>
            <a:r>
              <a:rPr sz="2900" spc="-10" dirty="0">
                <a:latin typeface="Arial MT"/>
                <a:cs typeface="Arial MT"/>
              </a:rPr>
              <a:t>Digits.</a:t>
            </a:r>
            <a:endParaRPr sz="2900">
              <a:latin typeface="Arial MT"/>
              <a:cs typeface="Arial MT"/>
            </a:endParaRPr>
          </a:p>
          <a:p>
            <a:pPr marL="1134110" indent="-328930">
              <a:lnSpc>
                <a:spcPts val="3395"/>
              </a:lnSpc>
              <a:spcBef>
                <a:spcPts val="45"/>
              </a:spcBef>
              <a:buClr>
                <a:srgbClr val="0100FB"/>
              </a:buClr>
              <a:buChar char="•"/>
              <a:tabLst>
                <a:tab pos="1134110" algn="l"/>
              </a:tabLst>
            </a:pPr>
            <a:r>
              <a:rPr sz="3100" spc="-114" dirty="0">
                <a:latin typeface="Arial MT"/>
                <a:cs typeface="Arial MT"/>
              </a:rPr>
              <a:t>Examples</a:t>
            </a:r>
            <a:r>
              <a:rPr sz="3100" spc="150" dirty="0">
                <a:latin typeface="Arial MT"/>
                <a:cs typeface="Arial MT"/>
              </a:rPr>
              <a:t> </a:t>
            </a:r>
            <a:r>
              <a:rPr sz="3100" dirty="0">
                <a:latin typeface="Arial MT"/>
                <a:cs typeface="Arial MT"/>
              </a:rPr>
              <a:t>of</a:t>
            </a:r>
            <a:r>
              <a:rPr sz="3100" spc="80" dirty="0">
                <a:latin typeface="Arial MT"/>
                <a:cs typeface="Arial MT"/>
              </a:rPr>
              <a:t> </a:t>
            </a:r>
            <a:r>
              <a:rPr sz="3100" spc="-75" dirty="0">
                <a:latin typeface="Arial MT"/>
                <a:cs typeface="Arial MT"/>
              </a:rPr>
              <a:t>numerals</a:t>
            </a:r>
            <a:r>
              <a:rPr sz="3100" spc="135" dirty="0">
                <a:latin typeface="Arial MT"/>
                <a:cs typeface="Arial MT"/>
              </a:rPr>
              <a:t> </a:t>
            </a:r>
            <a:r>
              <a:rPr sz="3100" dirty="0">
                <a:latin typeface="Arial MT"/>
                <a:cs typeface="Arial MT"/>
              </a:rPr>
              <a:t>collected</a:t>
            </a:r>
            <a:r>
              <a:rPr sz="3100" spc="185" dirty="0">
                <a:latin typeface="Arial MT"/>
                <a:cs typeface="Arial MT"/>
              </a:rPr>
              <a:t> </a:t>
            </a:r>
            <a:r>
              <a:rPr sz="3100" spc="-20" dirty="0">
                <a:latin typeface="Arial MT"/>
                <a:cs typeface="Arial MT"/>
              </a:rPr>
              <a:t>from</a:t>
            </a:r>
            <a:endParaRPr sz="3100">
              <a:latin typeface="Arial MT"/>
              <a:cs typeface="Arial MT"/>
            </a:endParaRPr>
          </a:p>
          <a:p>
            <a:pPr marL="1143000">
              <a:lnSpc>
                <a:spcPts val="3335"/>
              </a:lnSpc>
            </a:pPr>
            <a:r>
              <a:rPr sz="3050" spc="-195" dirty="0">
                <a:latin typeface="Arial MT"/>
                <a:cs typeface="Arial MT"/>
              </a:rPr>
              <a:t>44</a:t>
            </a:r>
            <a:r>
              <a:rPr sz="3050" spc="-25" dirty="0">
                <a:latin typeface="Arial MT"/>
                <a:cs typeface="Arial MT"/>
              </a:rPr>
              <a:t> </a:t>
            </a:r>
            <a:r>
              <a:rPr sz="3050" dirty="0">
                <a:latin typeface="Arial MT"/>
                <a:cs typeface="Arial MT"/>
              </a:rPr>
              <a:t>different</a:t>
            </a:r>
            <a:r>
              <a:rPr sz="3050" spc="95" dirty="0">
                <a:latin typeface="Arial MT"/>
                <a:cs typeface="Arial MT"/>
              </a:rPr>
              <a:t> </a:t>
            </a:r>
            <a:r>
              <a:rPr sz="3050" spc="-10" dirty="0">
                <a:latin typeface="Arial MT"/>
                <a:cs typeface="Arial MT"/>
              </a:rPr>
              <a:t>persons.</a:t>
            </a:r>
            <a:endParaRPr sz="3050">
              <a:latin typeface="Arial MT"/>
              <a:cs typeface="Arial MT"/>
            </a:endParaRPr>
          </a:p>
          <a:p>
            <a:pPr marL="1533525" marR="107314" lvl="1" indent="-277495">
              <a:lnSpc>
                <a:spcPts val="2600"/>
              </a:lnSpc>
              <a:spcBef>
                <a:spcPts val="545"/>
              </a:spcBef>
              <a:buClr>
                <a:srgbClr val="FD0001"/>
              </a:buClr>
              <a:buChar char="•"/>
              <a:tabLst>
                <a:tab pos="1538605" algn="l"/>
                <a:tab pos="3321050" algn="l"/>
                <a:tab pos="3528695" algn="l"/>
              </a:tabLst>
            </a:pPr>
            <a:r>
              <a:rPr sz="2500" spc="-55" dirty="0">
                <a:latin typeface="Arial MT"/>
                <a:cs typeface="Arial MT"/>
              </a:rPr>
              <a:t>The</a:t>
            </a:r>
            <a:r>
              <a:rPr sz="2500" spc="65" dirty="0">
                <a:latin typeface="Arial MT"/>
                <a:cs typeface="Arial MT"/>
              </a:rPr>
              <a:t> </a:t>
            </a:r>
            <a:r>
              <a:rPr sz="2500" dirty="0">
                <a:latin typeface="Arial MT"/>
                <a:cs typeface="Arial MT"/>
              </a:rPr>
              <a:t>samples</a:t>
            </a:r>
            <a:r>
              <a:rPr sz="2500" spc="120" dirty="0">
                <a:latin typeface="Arial MT"/>
                <a:cs typeface="Arial MT"/>
              </a:rPr>
              <a:t> </a:t>
            </a:r>
            <a:r>
              <a:rPr sz="2500" dirty="0">
                <a:latin typeface="Arial MT"/>
                <a:cs typeface="Arial MT"/>
              </a:rPr>
              <a:t>written</a:t>
            </a:r>
            <a:r>
              <a:rPr sz="2500" spc="110" dirty="0">
                <a:latin typeface="Arial MT"/>
                <a:cs typeface="Arial MT"/>
              </a:rPr>
              <a:t> </a:t>
            </a:r>
            <a:r>
              <a:rPr sz="2500" spc="75" dirty="0">
                <a:latin typeface="Arial MT"/>
                <a:cs typeface="Arial MT"/>
              </a:rPr>
              <a:t>by</a:t>
            </a:r>
            <a:r>
              <a:rPr sz="2500" spc="-55" dirty="0">
                <a:latin typeface="Arial MT"/>
                <a:cs typeface="Arial MT"/>
              </a:rPr>
              <a:t> </a:t>
            </a:r>
            <a:r>
              <a:rPr sz="2500" dirty="0">
                <a:latin typeface="Arial MT"/>
                <a:cs typeface="Arial MT"/>
              </a:rPr>
              <a:t>30</a:t>
            </a:r>
            <a:r>
              <a:rPr sz="2500" spc="-25" dirty="0">
                <a:latin typeface="Arial MT"/>
                <a:cs typeface="Arial MT"/>
              </a:rPr>
              <a:t> </a:t>
            </a:r>
            <a:r>
              <a:rPr sz="2500" spc="-20" dirty="0">
                <a:latin typeface="Arial MT"/>
                <a:cs typeface="Arial MT"/>
              </a:rPr>
              <a:t>writers</a:t>
            </a:r>
            <a:r>
              <a:rPr sz="2500" spc="85" dirty="0">
                <a:latin typeface="Arial MT"/>
                <a:cs typeface="Arial MT"/>
              </a:rPr>
              <a:t> </a:t>
            </a:r>
            <a:r>
              <a:rPr sz="2500" dirty="0">
                <a:latin typeface="Arial MT"/>
                <a:cs typeface="Arial MT"/>
              </a:rPr>
              <a:t>ore</a:t>
            </a:r>
            <a:r>
              <a:rPr sz="2500" spc="40" dirty="0">
                <a:latin typeface="Arial MT"/>
                <a:cs typeface="Arial MT"/>
              </a:rPr>
              <a:t> </a:t>
            </a:r>
            <a:r>
              <a:rPr sz="2500" spc="-20" dirty="0">
                <a:latin typeface="Arial MT"/>
                <a:cs typeface="Arial MT"/>
              </a:rPr>
              <a:t>used 	</a:t>
            </a:r>
            <a:r>
              <a:rPr sz="2500" dirty="0">
                <a:latin typeface="Arial MT"/>
                <a:cs typeface="Arial MT"/>
              </a:rPr>
              <a:t>for</a:t>
            </a:r>
            <a:r>
              <a:rPr sz="2500" spc="75" dirty="0">
                <a:latin typeface="Arial MT"/>
                <a:cs typeface="Arial MT"/>
              </a:rPr>
              <a:t> </a:t>
            </a:r>
            <a:r>
              <a:rPr sz="2500" spc="-10" dirty="0">
                <a:latin typeface="Arial MT"/>
                <a:cs typeface="Arial MT"/>
              </a:rPr>
              <a:t>training.</a:t>
            </a:r>
            <a:r>
              <a:rPr sz="2500" dirty="0">
                <a:latin typeface="Arial MT"/>
                <a:cs typeface="Arial MT"/>
              </a:rPr>
              <a:t>		cross-validation</a:t>
            </a:r>
            <a:r>
              <a:rPr sz="2500" spc="245" dirty="0">
                <a:latin typeface="Arial MT"/>
                <a:cs typeface="Arial MT"/>
              </a:rPr>
              <a:t> </a:t>
            </a:r>
            <a:r>
              <a:rPr sz="2500" spc="145" dirty="0">
                <a:latin typeface="Arial MT"/>
                <a:cs typeface="Arial MT"/>
              </a:rPr>
              <a:t>and</a:t>
            </a:r>
            <a:r>
              <a:rPr sz="2500" spc="305" dirty="0">
                <a:latin typeface="Arial MT"/>
                <a:cs typeface="Arial MT"/>
              </a:rPr>
              <a:t> </a:t>
            </a:r>
            <a:r>
              <a:rPr sz="2500" spc="-10" dirty="0">
                <a:latin typeface="Arial MT"/>
                <a:cs typeface="Arial MT"/>
              </a:rPr>
              <a:t>writer 	</a:t>
            </a:r>
            <a:r>
              <a:rPr sz="2550" spc="75" dirty="0">
                <a:latin typeface="Arial MT"/>
                <a:cs typeface="Arial MT"/>
              </a:rPr>
              <a:t>dependent</a:t>
            </a:r>
            <a:r>
              <a:rPr sz="2550" dirty="0">
                <a:latin typeface="Arial MT"/>
                <a:cs typeface="Arial MT"/>
              </a:rPr>
              <a:t>	</a:t>
            </a:r>
            <a:r>
              <a:rPr sz="2550" spc="-10" dirty="0">
                <a:latin typeface="Arial MT"/>
                <a:cs typeface="Arial MT"/>
              </a:rPr>
              <a:t>testing.</a:t>
            </a:r>
            <a:endParaRPr sz="2550">
              <a:latin typeface="Arial MT"/>
              <a:cs typeface="Arial MT"/>
            </a:endParaRPr>
          </a:p>
          <a:p>
            <a:pPr marL="1532890" marR="114935" lvl="1" indent="-278765">
              <a:lnSpc>
                <a:spcPts val="2600"/>
              </a:lnSpc>
              <a:spcBef>
                <a:spcPts val="565"/>
              </a:spcBef>
              <a:buClr>
                <a:srgbClr val="F60303"/>
              </a:buClr>
              <a:buChar char="•"/>
              <a:tabLst>
                <a:tab pos="1546225" algn="l"/>
              </a:tabLst>
            </a:pPr>
            <a:r>
              <a:rPr sz="2650" spc="-200" dirty="0">
                <a:latin typeface="Arial MT"/>
                <a:cs typeface="Arial MT"/>
              </a:rPr>
              <a:t>The</a:t>
            </a:r>
            <a:r>
              <a:rPr sz="2650" spc="15" dirty="0">
                <a:latin typeface="Arial MT"/>
                <a:cs typeface="Arial MT"/>
              </a:rPr>
              <a:t> </a:t>
            </a:r>
            <a:r>
              <a:rPr sz="2650" spc="-30" dirty="0">
                <a:latin typeface="Arial MT"/>
                <a:cs typeface="Arial MT"/>
              </a:rPr>
              <a:t>digits</a:t>
            </a:r>
            <a:r>
              <a:rPr sz="2650" spc="-105" dirty="0">
                <a:latin typeface="Arial MT"/>
                <a:cs typeface="Arial MT"/>
              </a:rPr>
              <a:t> </a:t>
            </a:r>
            <a:r>
              <a:rPr sz="2650" dirty="0">
                <a:latin typeface="Arial MT"/>
                <a:cs typeface="Arial MT"/>
              </a:rPr>
              <a:t>written</a:t>
            </a:r>
            <a:r>
              <a:rPr sz="2650" spc="-5" dirty="0">
                <a:latin typeface="Arial MT"/>
                <a:cs typeface="Arial MT"/>
              </a:rPr>
              <a:t> </a:t>
            </a:r>
            <a:r>
              <a:rPr sz="2650" dirty="0">
                <a:latin typeface="Arial MT"/>
                <a:cs typeface="Arial MT"/>
              </a:rPr>
              <a:t>by</a:t>
            </a:r>
            <a:r>
              <a:rPr sz="2650" spc="20" dirty="0">
                <a:latin typeface="Arial MT"/>
                <a:cs typeface="Arial MT"/>
              </a:rPr>
              <a:t> </a:t>
            </a:r>
            <a:r>
              <a:rPr sz="2650" dirty="0">
                <a:latin typeface="Arial MT"/>
                <a:cs typeface="Arial MT"/>
              </a:rPr>
              <a:t>the</a:t>
            </a:r>
            <a:r>
              <a:rPr sz="2650" spc="-15" dirty="0">
                <a:latin typeface="Arial MT"/>
                <a:cs typeface="Arial MT"/>
              </a:rPr>
              <a:t> </a:t>
            </a:r>
            <a:r>
              <a:rPr sz="2650" dirty="0">
                <a:latin typeface="Arial MT"/>
                <a:cs typeface="Arial MT"/>
              </a:rPr>
              <a:t>other</a:t>
            </a:r>
            <a:r>
              <a:rPr sz="2650" spc="75" dirty="0">
                <a:latin typeface="Arial MT"/>
                <a:cs typeface="Arial MT"/>
              </a:rPr>
              <a:t> </a:t>
            </a:r>
            <a:r>
              <a:rPr sz="2650" spc="-245" dirty="0">
                <a:latin typeface="Arial MT"/>
                <a:cs typeface="Arial MT"/>
              </a:rPr>
              <a:t>14</a:t>
            </a:r>
            <a:r>
              <a:rPr sz="2650" spc="10" dirty="0">
                <a:latin typeface="Arial MT"/>
                <a:cs typeface="Arial MT"/>
              </a:rPr>
              <a:t> </a:t>
            </a:r>
            <a:r>
              <a:rPr sz="2650" dirty="0">
                <a:latin typeface="Arial MT"/>
                <a:cs typeface="Arial MT"/>
              </a:rPr>
              <a:t>ore</a:t>
            </a:r>
            <a:r>
              <a:rPr sz="2650" spc="-20" dirty="0">
                <a:latin typeface="Arial MT"/>
                <a:cs typeface="Arial MT"/>
              </a:rPr>
              <a:t> </a:t>
            </a:r>
            <a:r>
              <a:rPr sz="2650" spc="-35" dirty="0">
                <a:latin typeface="Arial MT"/>
                <a:cs typeface="Arial MT"/>
              </a:rPr>
              <a:t>used 	</a:t>
            </a:r>
            <a:r>
              <a:rPr sz="2650" dirty="0">
                <a:latin typeface="Arial MT"/>
                <a:cs typeface="Arial MT"/>
              </a:rPr>
              <a:t>for</a:t>
            </a:r>
            <a:r>
              <a:rPr sz="2650" spc="55" dirty="0">
                <a:latin typeface="Arial MT"/>
                <a:cs typeface="Arial MT"/>
              </a:rPr>
              <a:t> </a:t>
            </a:r>
            <a:r>
              <a:rPr sz="2650" spc="-40" dirty="0">
                <a:latin typeface="Arial MT"/>
                <a:cs typeface="Arial MT"/>
              </a:rPr>
              <a:t>writer</a:t>
            </a:r>
            <a:r>
              <a:rPr sz="2650" spc="25" dirty="0">
                <a:latin typeface="Arial MT"/>
                <a:cs typeface="Arial MT"/>
              </a:rPr>
              <a:t> </a:t>
            </a:r>
            <a:r>
              <a:rPr sz="2650" dirty="0">
                <a:latin typeface="Arial MT"/>
                <a:cs typeface="Arial MT"/>
              </a:rPr>
              <a:t>independent</a:t>
            </a:r>
            <a:r>
              <a:rPr sz="2650" spc="300" dirty="0">
                <a:latin typeface="Arial MT"/>
                <a:cs typeface="Arial MT"/>
              </a:rPr>
              <a:t> </a:t>
            </a:r>
            <a:r>
              <a:rPr sz="2650" spc="-10" dirty="0">
                <a:latin typeface="Arial MT"/>
                <a:cs typeface="Arial MT"/>
              </a:rPr>
              <a:t>testing.</a:t>
            </a:r>
            <a:endParaRPr sz="2650">
              <a:latin typeface="Arial MT"/>
              <a:cs typeface="Arial MT"/>
            </a:endParaRPr>
          </a:p>
          <a:p>
            <a:pPr marL="1135380" marR="637540" indent="-330200">
              <a:lnSpc>
                <a:spcPts val="3020"/>
              </a:lnSpc>
              <a:spcBef>
                <a:spcPts val="690"/>
              </a:spcBef>
              <a:buClr>
                <a:srgbClr val="0101FD"/>
              </a:buClr>
              <a:buChar char="•"/>
              <a:tabLst>
                <a:tab pos="1142365" algn="l"/>
              </a:tabLst>
            </a:pPr>
            <a:r>
              <a:rPr sz="3000" dirty="0">
                <a:latin typeface="Arial MT"/>
                <a:cs typeface="Arial MT"/>
              </a:rPr>
              <a:t>Each</a:t>
            </a:r>
            <a:r>
              <a:rPr sz="3000" spc="1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person</a:t>
            </a:r>
            <a:r>
              <a:rPr sz="3000" spc="100" dirty="0">
                <a:latin typeface="Arial MT"/>
                <a:cs typeface="Arial MT"/>
              </a:rPr>
              <a:t> </a:t>
            </a:r>
            <a:r>
              <a:rPr sz="3000" spc="60" dirty="0">
                <a:latin typeface="Arial MT"/>
                <a:cs typeface="Arial MT"/>
              </a:rPr>
              <a:t>drew</a:t>
            </a:r>
            <a:r>
              <a:rPr sz="3000" spc="-5" dirty="0">
                <a:latin typeface="Arial MT"/>
                <a:cs typeface="Arial MT"/>
              </a:rPr>
              <a:t> </a:t>
            </a:r>
            <a:r>
              <a:rPr sz="3000" spc="-90" dirty="0">
                <a:latin typeface="Arial MT"/>
                <a:cs typeface="Arial MT"/>
              </a:rPr>
              <a:t>250</a:t>
            </a:r>
            <a:r>
              <a:rPr sz="3000" spc="-1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examples</a:t>
            </a:r>
            <a:r>
              <a:rPr sz="3000" spc="95" dirty="0">
                <a:latin typeface="Arial MT"/>
                <a:cs typeface="Arial MT"/>
              </a:rPr>
              <a:t> </a:t>
            </a:r>
            <a:r>
              <a:rPr sz="3000" spc="-25" dirty="0">
                <a:latin typeface="Arial MT"/>
                <a:cs typeface="Arial MT"/>
              </a:rPr>
              <a:t>of 	</a:t>
            </a:r>
            <a:r>
              <a:rPr sz="3000" spc="140" dirty="0">
                <a:latin typeface="Arial MT"/>
                <a:cs typeface="Arial MT"/>
              </a:rPr>
              <a:t>each</a:t>
            </a:r>
            <a:r>
              <a:rPr sz="3000" spc="65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of</a:t>
            </a:r>
            <a:r>
              <a:rPr sz="3000" spc="8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numerals</a:t>
            </a:r>
            <a:r>
              <a:rPr sz="3000" spc="16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from</a:t>
            </a:r>
            <a:r>
              <a:rPr sz="3000" spc="17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’0’</a:t>
            </a:r>
            <a:r>
              <a:rPr sz="3000" spc="165" dirty="0">
                <a:latin typeface="Arial MT"/>
                <a:cs typeface="Arial MT"/>
              </a:rPr>
              <a:t> </a:t>
            </a:r>
            <a:r>
              <a:rPr sz="3000" spc="70" dirty="0">
                <a:latin typeface="Arial MT"/>
                <a:cs typeface="Arial MT"/>
              </a:rPr>
              <a:t>to</a:t>
            </a:r>
            <a:r>
              <a:rPr sz="3000" spc="195" dirty="0">
                <a:latin typeface="Arial MT"/>
                <a:cs typeface="Arial MT"/>
              </a:rPr>
              <a:t> </a:t>
            </a:r>
            <a:r>
              <a:rPr sz="3000" spc="75" dirty="0">
                <a:latin typeface="Arial MT"/>
                <a:cs typeface="Arial MT"/>
              </a:rPr>
              <a:t>'9’.</a:t>
            </a:r>
            <a:endParaRPr sz="3000">
              <a:latin typeface="Arial MT"/>
              <a:cs typeface="Arial M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070A11-00BA-401A-BF07-99D5AB06E31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4107127103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625079"/>
            <a:ext cx="9135070" cy="402728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873951" y="1736277"/>
            <a:ext cx="3865245" cy="509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42265" indent="-329565">
              <a:spcBef>
                <a:spcPts val="120"/>
              </a:spcBef>
              <a:buClr>
                <a:srgbClr val="0101F6"/>
              </a:buClr>
              <a:buChar char="•"/>
              <a:tabLst>
                <a:tab pos="342265" algn="l"/>
              </a:tabLst>
            </a:pPr>
            <a:r>
              <a:rPr sz="3150" spc="-40" dirty="0">
                <a:latin typeface="Arial MT"/>
                <a:cs typeface="Arial MT"/>
              </a:rPr>
              <a:t>Number</a:t>
            </a:r>
            <a:r>
              <a:rPr sz="3150" spc="-100" dirty="0">
                <a:latin typeface="Arial MT"/>
                <a:cs typeface="Arial MT"/>
              </a:rPr>
              <a:t> </a:t>
            </a:r>
            <a:r>
              <a:rPr sz="3150" dirty="0">
                <a:latin typeface="Arial MT"/>
                <a:cs typeface="Arial MT"/>
              </a:rPr>
              <a:t>of</a:t>
            </a:r>
            <a:r>
              <a:rPr sz="3150" spc="-220" dirty="0">
                <a:latin typeface="Arial MT"/>
                <a:cs typeface="Arial MT"/>
              </a:rPr>
              <a:t> </a:t>
            </a:r>
            <a:r>
              <a:rPr sz="3150" spc="-95" dirty="0">
                <a:latin typeface="Arial MT"/>
                <a:cs typeface="Arial MT"/>
              </a:rPr>
              <a:t>Instances</a:t>
            </a:r>
            <a:endParaRPr sz="3150">
              <a:latin typeface="Arial MT"/>
              <a:cs typeface="Arial MT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305015" y="2254064"/>
          <a:ext cx="4839335" cy="1186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3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8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7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R="121920" algn="ctr">
                        <a:lnSpc>
                          <a:spcPts val="2960"/>
                        </a:lnSpc>
                      </a:pPr>
                      <a:r>
                        <a:rPr sz="2650" spc="130" dirty="0">
                          <a:solidFill>
                            <a:srgbClr val="F90300"/>
                          </a:solidFill>
                          <a:latin typeface="Arial MT"/>
                          <a:cs typeface="Arial MT"/>
                        </a:rPr>
                        <a:t>e</a:t>
                      </a:r>
                      <a:r>
                        <a:rPr sz="2650" spc="-180" dirty="0">
                          <a:solidFill>
                            <a:srgbClr val="F90300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650" spc="-10" dirty="0">
                          <a:latin typeface="Arial MT"/>
                          <a:cs typeface="Arial MT"/>
                        </a:rPr>
                        <a:t>pendigits.txt</a:t>
                      </a:r>
                      <a:endParaRPr sz="26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7785" algn="r">
                        <a:lnSpc>
                          <a:spcPts val="2960"/>
                        </a:lnSpc>
                      </a:pPr>
                      <a:r>
                        <a:rPr sz="2650" spc="-10" dirty="0">
                          <a:latin typeface="Arial MT"/>
                          <a:cs typeface="Arial MT"/>
                        </a:rPr>
                        <a:t>10992</a:t>
                      </a:r>
                      <a:endParaRPr sz="26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marR="76200" algn="ctr">
                        <a:lnSpc>
                          <a:spcPts val="2980"/>
                        </a:lnSpc>
                      </a:pPr>
                      <a:r>
                        <a:rPr sz="2550" dirty="0">
                          <a:solidFill>
                            <a:srgbClr val="F40103"/>
                          </a:solidFill>
                          <a:latin typeface="Arial MT"/>
                          <a:cs typeface="Arial MT"/>
                        </a:rPr>
                        <a:t>e</a:t>
                      </a:r>
                      <a:r>
                        <a:rPr sz="2550" spc="40" dirty="0">
                          <a:solidFill>
                            <a:srgbClr val="F40103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2550" spc="-10" dirty="0">
                          <a:latin typeface="Arial MT"/>
                          <a:cs typeface="Arial MT"/>
                        </a:rPr>
                        <a:t>pendigits.mo</a:t>
                      </a:r>
                      <a:endParaRPr sz="25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2980"/>
                        </a:lnSpc>
                      </a:pPr>
                      <a:r>
                        <a:rPr sz="2550" spc="-10" dirty="0">
                          <a:latin typeface="Arial MT"/>
                          <a:cs typeface="Arial MT"/>
                        </a:rPr>
                        <a:t>Training</a:t>
                      </a:r>
                      <a:endParaRPr sz="25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980"/>
                        </a:lnSpc>
                      </a:pPr>
                      <a:r>
                        <a:rPr sz="2550" spc="-20" dirty="0">
                          <a:latin typeface="Arial MT"/>
                          <a:cs typeface="Arial MT"/>
                        </a:rPr>
                        <a:t>7494</a:t>
                      </a:r>
                      <a:endParaRPr sz="25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313055" indent="-281305">
                        <a:lnSpc>
                          <a:spcPts val="2980"/>
                        </a:lnSpc>
                        <a:buClr>
                          <a:srgbClr val="F60300"/>
                        </a:buClr>
                        <a:buChar char="•"/>
                        <a:tabLst>
                          <a:tab pos="313055" algn="l"/>
                        </a:tabLst>
                      </a:pPr>
                      <a:r>
                        <a:rPr sz="2600" spc="-10" dirty="0">
                          <a:latin typeface="Arial MT"/>
                          <a:cs typeface="Arial MT"/>
                        </a:rPr>
                        <a:t>pendigits.tes</a:t>
                      </a:r>
                      <a:endParaRPr sz="26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2980"/>
                        </a:lnSpc>
                      </a:pPr>
                      <a:r>
                        <a:rPr sz="2600" spc="-10" dirty="0">
                          <a:latin typeface="Arial MT"/>
                          <a:cs typeface="Arial MT"/>
                        </a:rPr>
                        <a:t>Testing</a:t>
                      </a:r>
                      <a:endParaRPr sz="26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ts val="2980"/>
                        </a:lnSpc>
                      </a:pPr>
                      <a:r>
                        <a:rPr sz="2600" spc="-20" dirty="0">
                          <a:latin typeface="Arial MT"/>
                          <a:cs typeface="Arial MT"/>
                        </a:rPr>
                        <a:t>3498</a:t>
                      </a:r>
                      <a:endParaRPr sz="26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2874611" y="3422998"/>
            <a:ext cx="7084059" cy="25025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42900" indent="-330200">
              <a:spcBef>
                <a:spcPts val="125"/>
              </a:spcBef>
              <a:buClr>
                <a:srgbClr val="0100F6"/>
              </a:buClr>
              <a:buChar char="•"/>
              <a:tabLst>
                <a:tab pos="342900" algn="l"/>
              </a:tabLst>
            </a:pPr>
            <a:r>
              <a:rPr sz="3050" dirty="0">
                <a:latin typeface="Arial MT"/>
                <a:cs typeface="Arial MT"/>
              </a:rPr>
              <a:t>Number</a:t>
            </a:r>
            <a:r>
              <a:rPr sz="3050" spc="50" dirty="0">
                <a:latin typeface="Arial MT"/>
                <a:cs typeface="Arial MT"/>
              </a:rPr>
              <a:t> </a:t>
            </a:r>
            <a:r>
              <a:rPr sz="3050" dirty="0">
                <a:latin typeface="Arial MT"/>
                <a:cs typeface="Arial MT"/>
              </a:rPr>
              <a:t>of</a:t>
            </a:r>
            <a:r>
              <a:rPr sz="3050" spc="100" dirty="0">
                <a:latin typeface="Arial MT"/>
                <a:cs typeface="Arial MT"/>
              </a:rPr>
              <a:t> </a:t>
            </a:r>
            <a:r>
              <a:rPr sz="3050" spc="-10" dirty="0">
                <a:latin typeface="Arial MT"/>
                <a:cs typeface="Arial MT"/>
              </a:rPr>
              <a:t>Attributes</a:t>
            </a:r>
            <a:endParaRPr sz="3050">
              <a:latin typeface="Arial MT"/>
              <a:cs typeface="Arial MT"/>
            </a:endParaRPr>
          </a:p>
          <a:p>
            <a:pPr marL="467359">
              <a:spcBef>
                <a:spcPts val="60"/>
              </a:spcBef>
            </a:pPr>
            <a:r>
              <a:rPr sz="2600" spc="155" dirty="0">
                <a:solidFill>
                  <a:srgbClr val="F60108"/>
                </a:solidFill>
                <a:latin typeface="Arial MT"/>
                <a:cs typeface="Arial MT"/>
              </a:rPr>
              <a:t>e</a:t>
            </a:r>
            <a:r>
              <a:rPr sz="2600" spc="-185" dirty="0">
                <a:solidFill>
                  <a:srgbClr val="F60108"/>
                </a:solidFill>
                <a:latin typeface="Arial MT"/>
                <a:cs typeface="Arial MT"/>
              </a:rPr>
              <a:t> </a:t>
            </a:r>
            <a:r>
              <a:rPr sz="2600" spc="-240" dirty="0">
                <a:latin typeface="Arial MT"/>
                <a:cs typeface="Arial MT"/>
              </a:rPr>
              <a:t>16</a:t>
            </a:r>
            <a:r>
              <a:rPr sz="2600" spc="-55" dirty="0">
                <a:latin typeface="Arial MT"/>
                <a:cs typeface="Arial MT"/>
              </a:rPr>
              <a:t> </a:t>
            </a:r>
            <a:r>
              <a:rPr sz="2600" dirty="0">
                <a:latin typeface="Arial MT"/>
                <a:cs typeface="Arial MT"/>
              </a:rPr>
              <a:t>input+</a:t>
            </a:r>
            <a:r>
              <a:rPr sz="2600" spc="-490" dirty="0">
                <a:latin typeface="Arial MT"/>
                <a:cs typeface="Arial MT"/>
              </a:rPr>
              <a:t> </a:t>
            </a:r>
            <a:r>
              <a:rPr sz="2600" spc="-595" dirty="0">
                <a:latin typeface="Arial MT"/>
                <a:cs typeface="Arial MT"/>
              </a:rPr>
              <a:t>1</a:t>
            </a:r>
            <a:r>
              <a:rPr sz="2600" spc="280" dirty="0">
                <a:latin typeface="Arial MT"/>
                <a:cs typeface="Arial MT"/>
              </a:rPr>
              <a:t> </a:t>
            </a:r>
            <a:r>
              <a:rPr sz="2600" spc="-55" dirty="0">
                <a:latin typeface="Arial MT"/>
                <a:cs typeface="Arial MT"/>
              </a:rPr>
              <a:t>class</a:t>
            </a:r>
            <a:r>
              <a:rPr sz="2600" spc="55" dirty="0">
                <a:latin typeface="Arial MT"/>
                <a:cs typeface="Arial MT"/>
              </a:rPr>
              <a:t> </a:t>
            </a:r>
            <a:r>
              <a:rPr sz="2600" spc="-10" dirty="0">
                <a:latin typeface="Arial MT"/>
                <a:cs typeface="Arial MT"/>
              </a:rPr>
              <a:t>attribute</a:t>
            </a:r>
            <a:endParaRPr sz="2600">
              <a:latin typeface="Arial MT"/>
              <a:cs typeface="Arial MT"/>
            </a:endParaRPr>
          </a:p>
          <a:p>
            <a:pPr marL="340995" indent="-328295">
              <a:spcBef>
                <a:spcPts val="65"/>
              </a:spcBef>
              <a:buClr>
                <a:srgbClr val="0005EF"/>
              </a:buClr>
              <a:buChar char="•"/>
              <a:tabLst>
                <a:tab pos="340995" algn="l"/>
              </a:tabLst>
            </a:pPr>
            <a:r>
              <a:rPr sz="3000" spc="-195" dirty="0">
                <a:latin typeface="Arial MT"/>
                <a:cs typeface="Arial MT"/>
              </a:rPr>
              <a:t>For</a:t>
            </a:r>
            <a:r>
              <a:rPr sz="3000" spc="20" dirty="0">
                <a:latin typeface="Arial MT"/>
                <a:cs typeface="Arial MT"/>
              </a:rPr>
              <a:t> </a:t>
            </a:r>
            <a:r>
              <a:rPr sz="3000" dirty="0">
                <a:latin typeface="Arial MT"/>
                <a:cs typeface="Arial MT"/>
              </a:rPr>
              <a:t>Each</a:t>
            </a:r>
            <a:r>
              <a:rPr sz="3000" spc="140" dirty="0">
                <a:latin typeface="Arial MT"/>
                <a:cs typeface="Arial MT"/>
              </a:rPr>
              <a:t> </a:t>
            </a:r>
            <a:r>
              <a:rPr sz="3000" spc="-10" dirty="0">
                <a:latin typeface="Arial MT"/>
                <a:cs typeface="Arial MT"/>
              </a:rPr>
              <a:t>Attribute:</a:t>
            </a:r>
            <a:endParaRPr sz="3000">
              <a:latin typeface="Arial MT"/>
              <a:cs typeface="Arial MT"/>
            </a:endParaRPr>
          </a:p>
          <a:p>
            <a:pPr marL="748030" lvl="1" indent="-286385">
              <a:lnSpc>
                <a:spcPts val="2940"/>
              </a:lnSpc>
              <a:spcBef>
                <a:spcPts val="20"/>
              </a:spcBef>
              <a:buClr>
                <a:srgbClr val="F70105"/>
              </a:buClr>
              <a:buChar char="•"/>
              <a:tabLst>
                <a:tab pos="748030" algn="l"/>
              </a:tabLst>
            </a:pPr>
            <a:r>
              <a:rPr sz="2650" spc="-110" dirty="0">
                <a:latin typeface="Arial MT"/>
                <a:cs typeface="Arial MT"/>
              </a:rPr>
              <a:t>All</a:t>
            </a:r>
            <a:r>
              <a:rPr sz="2650" spc="-130" dirty="0">
                <a:latin typeface="Arial MT"/>
                <a:cs typeface="Arial MT"/>
              </a:rPr>
              <a:t> </a:t>
            </a:r>
            <a:r>
              <a:rPr sz="2650" dirty="0">
                <a:latin typeface="Arial MT"/>
                <a:cs typeface="Arial MT"/>
              </a:rPr>
              <a:t>input</a:t>
            </a:r>
            <a:r>
              <a:rPr sz="2650" spc="-5" dirty="0">
                <a:latin typeface="Arial MT"/>
                <a:cs typeface="Arial MT"/>
              </a:rPr>
              <a:t> </a:t>
            </a:r>
            <a:r>
              <a:rPr sz="2650" dirty="0">
                <a:latin typeface="Arial MT"/>
                <a:cs typeface="Arial MT"/>
              </a:rPr>
              <a:t>attributes</a:t>
            </a:r>
            <a:r>
              <a:rPr sz="2650" spc="15" dirty="0">
                <a:latin typeface="Arial MT"/>
                <a:cs typeface="Arial MT"/>
              </a:rPr>
              <a:t> </a:t>
            </a:r>
            <a:r>
              <a:rPr sz="2650" dirty="0">
                <a:latin typeface="Arial MT"/>
                <a:cs typeface="Arial MT"/>
              </a:rPr>
              <a:t>ore</a:t>
            </a:r>
            <a:r>
              <a:rPr sz="2650" spc="-90" dirty="0">
                <a:latin typeface="Arial MT"/>
                <a:cs typeface="Arial MT"/>
              </a:rPr>
              <a:t> </a:t>
            </a:r>
            <a:r>
              <a:rPr sz="2650" spc="-35" dirty="0">
                <a:latin typeface="Arial MT"/>
                <a:cs typeface="Arial MT"/>
              </a:rPr>
              <a:t>integers</a:t>
            </a:r>
            <a:r>
              <a:rPr sz="2650" spc="-15" dirty="0">
                <a:latin typeface="Arial MT"/>
                <a:cs typeface="Arial MT"/>
              </a:rPr>
              <a:t> </a:t>
            </a:r>
            <a:r>
              <a:rPr sz="2650" dirty="0">
                <a:latin typeface="Arial MT"/>
                <a:cs typeface="Arial MT"/>
              </a:rPr>
              <a:t>in</a:t>
            </a:r>
            <a:r>
              <a:rPr sz="2650" spc="-150" dirty="0">
                <a:latin typeface="Arial MT"/>
                <a:cs typeface="Arial MT"/>
              </a:rPr>
              <a:t> </a:t>
            </a:r>
            <a:r>
              <a:rPr sz="2650" dirty="0">
                <a:latin typeface="Arial MT"/>
                <a:cs typeface="Arial MT"/>
              </a:rPr>
              <a:t>the</a:t>
            </a:r>
            <a:r>
              <a:rPr sz="2650" spc="-155" dirty="0">
                <a:latin typeface="Arial MT"/>
                <a:cs typeface="Arial MT"/>
              </a:rPr>
              <a:t> </a:t>
            </a:r>
            <a:r>
              <a:rPr sz="2650" spc="-10" dirty="0">
                <a:latin typeface="Arial MT"/>
                <a:cs typeface="Arial MT"/>
              </a:rPr>
              <a:t>range</a:t>
            </a:r>
            <a:endParaRPr sz="2650">
              <a:latin typeface="Arial MT"/>
              <a:cs typeface="Arial MT"/>
            </a:endParaRPr>
          </a:p>
          <a:p>
            <a:pPr marL="734060">
              <a:lnSpc>
                <a:spcPts val="2820"/>
              </a:lnSpc>
            </a:pPr>
            <a:r>
              <a:rPr sz="2550" spc="-10" dirty="0">
                <a:latin typeface="Arial MT"/>
                <a:cs typeface="Arial MT"/>
              </a:rPr>
              <a:t>0..100</a:t>
            </a:r>
            <a:endParaRPr sz="2550">
              <a:latin typeface="Arial MT"/>
              <a:cs typeface="Arial MT"/>
            </a:endParaRPr>
          </a:p>
          <a:p>
            <a:pPr marL="739775" lvl="1" indent="-278130">
              <a:spcBef>
                <a:spcPts val="5"/>
              </a:spcBef>
              <a:buClr>
                <a:srgbClr val="F70300"/>
              </a:buClr>
              <a:buChar char="•"/>
              <a:tabLst>
                <a:tab pos="739775" algn="l"/>
              </a:tabLst>
            </a:pPr>
            <a:r>
              <a:rPr sz="2650" spc="-204" dirty="0">
                <a:latin typeface="Arial MT"/>
                <a:cs typeface="Arial MT"/>
              </a:rPr>
              <a:t>The</a:t>
            </a:r>
            <a:r>
              <a:rPr sz="2650" spc="20" dirty="0">
                <a:latin typeface="Arial MT"/>
                <a:cs typeface="Arial MT"/>
              </a:rPr>
              <a:t> </a:t>
            </a:r>
            <a:r>
              <a:rPr sz="2650" spc="-50" dirty="0">
                <a:latin typeface="Arial MT"/>
                <a:cs typeface="Arial MT"/>
              </a:rPr>
              <a:t>lost</a:t>
            </a:r>
            <a:r>
              <a:rPr sz="2650" spc="-10" dirty="0">
                <a:latin typeface="Arial MT"/>
                <a:cs typeface="Arial MT"/>
              </a:rPr>
              <a:t> </a:t>
            </a:r>
            <a:r>
              <a:rPr sz="2650" dirty="0">
                <a:latin typeface="Arial MT"/>
                <a:cs typeface="Arial MT"/>
              </a:rPr>
              <a:t>attribute</a:t>
            </a:r>
            <a:r>
              <a:rPr sz="2650" spc="-20" dirty="0">
                <a:latin typeface="Arial MT"/>
                <a:cs typeface="Arial MT"/>
              </a:rPr>
              <a:t> </a:t>
            </a:r>
            <a:r>
              <a:rPr sz="2650" spc="-290" dirty="0">
                <a:latin typeface="Arial MT"/>
                <a:cs typeface="Arial MT"/>
              </a:rPr>
              <a:t>is</a:t>
            </a:r>
            <a:r>
              <a:rPr sz="2650" spc="75" dirty="0">
                <a:latin typeface="Arial MT"/>
                <a:cs typeface="Arial MT"/>
              </a:rPr>
              <a:t> </a:t>
            </a:r>
            <a:r>
              <a:rPr sz="2650" dirty="0">
                <a:latin typeface="Arial MT"/>
                <a:cs typeface="Arial MT"/>
              </a:rPr>
              <a:t>the</a:t>
            </a:r>
            <a:r>
              <a:rPr sz="2650" spc="-5" dirty="0">
                <a:latin typeface="Arial MT"/>
                <a:cs typeface="Arial MT"/>
              </a:rPr>
              <a:t> </a:t>
            </a:r>
            <a:r>
              <a:rPr sz="2650" spc="-105" dirty="0">
                <a:latin typeface="Arial MT"/>
                <a:cs typeface="Arial MT"/>
              </a:rPr>
              <a:t>class</a:t>
            </a:r>
            <a:r>
              <a:rPr sz="2650" spc="75" dirty="0">
                <a:latin typeface="Arial MT"/>
                <a:cs typeface="Arial MT"/>
              </a:rPr>
              <a:t> </a:t>
            </a:r>
            <a:r>
              <a:rPr sz="2650" spc="95" dirty="0">
                <a:latin typeface="Arial MT"/>
                <a:cs typeface="Arial MT"/>
              </a:rPr>
              <a:t>code</a:t>
            </a:r>
            <a:r>
              <a:rPr sz="2650" dirty="0">
                <a:latin typeface="Arial MT"/>
                <a:cs typeface="Arial MT"/>
              </a:rPr>
              <a:t> </a:t>
            </a:r>
            <a:r>
              <a:rPr sz="2650" spc="-20" dirty="0">
                <a:latin typeface="Arial MT"/>
                <a:cs typeface="Arial MT"/>
              </a:rPr>
              <a:t>0..9</a:t>
            </a:r>
            <a:endParaRPr sz="2650">
              <a:latin typeface="Arial MT"/>
              <a:cs typeface="Arial M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14DFF-0C37-4E45-A88A-A206714BCE6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425046755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250406" y="1988343"/>
          <a:ext cx="6117589" cy="43814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3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1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3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384">
                <a:tc>
                  <a:txBody>
                    <a:bodyPr/>
                    <a:lstStyle/>
                    <a:p>
                      <a:pPr marL="35560" algn="ctr">
                        <a:lnSpc>
                          <a:spcPts val="2675"/>
                        </a:lnSpc>
                      </a:pPr>
                      <a:r>
                        <a:rPr sz="2250" spc="-10" dirty="0">
                          <a:latin typeface="Arial MT"/>
                          <a:cs typeface="Arial MT"/>
                        </a:rPr>
                        <a:t>Class</a:t>
                      </a:r>
                      <a:endParaRPr sz="22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ts val="2675"/>
                        </a:lnSpc>
                      </a:pPr>
                      <a:r>
                        <a:rPr sz="2250" spc="-95" dirty="0">
                          <a:latin typeface="Arial MT"/>
                          <a:cs typeface="Arial MT"/>
                        </a:rPr>
                        <a:t>Training</a:t>
                      </a:r>
                      <a:r>
                        <a:rPr sz="2250" spc="-3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250" spc="-25" dirty="0">
                          <a:latin typeface="Arial MT"/>
                          <a:cs typeface="Arial MT"/>
                        </a:rPr>
                        <a:t>set</a:t>
                      </a:r>
                      <a:endParaRPr sz="22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ts val="2675"/>
                        </a:lnSpc>
                      </a:pPr>
                      <a:r>
                        <a:rPr sz="2250" spc="-125" dirty="0">
                          <a:latin typeface="Arial MT"/>
                          <a:cs typeface="Arial MT"/>
                        </a:rPr>
                        <a:t>Testing</a:t>
                      </a:r>
                      <a:r>
                        <a:rPr sz="2250" spc="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250" spc="-25" dirty="0">
                          <a:latin typeface="Arial MT"/>
                          <a:cs typeface="Arial MT"/>
                        </a:rPr>
                        <a:t>set</a:t>
                      </a:r>
                      <a:endParaRPr sz="22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670">
                <a:tc>
                  <a:txBody>
                    <a:bodyPr/>
                    <a:lstStyle/>
                    <a:p>
                      <a:pPr marL="44450" algn="ctr">
                        <a:lnSpc>
                          <a:spcPts val="2585"/>
                        </a:lnSpc>
                      </a:pPr>
                      <a:r>
                        <a:rPr sz="2250" spc="-50" dirty="0">
                          <a:latin typeface="Arial MT"/>
                          <a:cs typeface="Arial MT"/>
                        </a:rPr>
                        <a:t>0</a:t>
                      </a:r>
                      <a:endParaRPr sz="22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ts val="2575"/>
                        </a:lnSpc>
                      </a:pPr>
                      <a:r>
                        <a:rPr sz="2200" spc="-25" dirty="0">
                          <a:latin typeface="Arial MT"/>
                          <a:cs typeface="Arial MT"/>
                        </a:rPr>
                        <a:t>780</a:t>
                      </a:r>
                      <a:endParaRPr sz="22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ts val="2575"/>
                        </a:lnSpc>
                      </a:pPr>
                      <a:r>
                        <a:rPr sz="2200" spc="-25" dirty="0">
                          <a:latin typeface="Arial MT"/>
                          <a:cs typeface="Arial MT"/>
                        </a:rPr>
                        <a:t>363</a:t>
                      </a:r>
                      <a:endParaRPr sz="22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7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990" algn="ctr">
                        <a:lnSpc>
                          <a:spcPts val="2425"/>
                        </a:lnSpc>
                      </a:pPr>
                      <a:r>
                        <a:rPr sz="2050" spc="-25" dirty="0">
                          <a:latin typeface="Arial MT"/>
                          <a:cs typeface="Arial MT"/>
                        </a:rPr>
                        <a:t>779</a:t>
                      </a:r>
                      <a:endParaRPr sz="20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ts val="2425"/>
                        </a:lnSpc>
                      </a:pPr>
                      <a:r>
                        <a:rPr sz="2050" spc="-25" dirty="0">
                          <a:latin typeface="Arial MT"/>
                          <a:cs typeface="Arial MT"/>
                        </a:rPr>
                        <a:t>364</a:t>
                      </a:r>
                      <a:endParaRPr sz="20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050" spc="-50" dirty="0">
                          <a:latin typeface="Arial MT"/>
                          <a:cs typeface="Arial MT"/>
                        </a:rPr>
                        <a:t>2</a:t>
                      </a:r>
                      <a:endParaRPr sz="2050">
                        <a:latin typeface="Arial MT"/>
                        <a:cs typeface="Arial MT"/>
                      </a:endParaRPr>
                    </a:p>
                  </a:txBody>
                  <a:tcPr marL="0" marR="0" marT="127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515" algn="ctr">
                        <a:lnSpc>
                          <a:spcPts val="2490"/>
                        </a:lnSpc>
                      </a:pPr>
                      <a:r>
                        <a:rPr sz="2150" spc="-25" dirty="0">
                          <a:latin typeface="Arial MT"/>
                          <a:cs typeface="Arial MT"/>
                        </a:rPr>
                        <a:t>780</a:t>
                      </a:r>
                      <a:endParaRPr sz="21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490"/>
                        </a:lnSpc>
                      </a:pPr>
                      <a:r>
                        <a:rPr sz="2150" spc="-25" dirty="0">
                          <a:latin typeface="Arial MT"/>
                          <a:cs typeface="Arial MT"/>
                        </a:rPr>
                        <a:t>364</a:t>
                      </a:r>
                      <a:endParaRPr sz="21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495">
                <a:tc>
                  <a:txBody>
                    <a:bodyPr/>
                    <a:lstStyle/>
                    <a:p>
                      <a:pPr marL="44450" algn="ctr">
                        <a:lnSpc>
                          <a:spcPts val="2550"/>
                        </a:lnSpc>
                      </a:pPr>
                      <a:r>
                        <a:rPr sz="2200" spc="-50" dirty="0">
                          <a:latin typeface="Arial MT"/>
                          <a:cs typeface="Arial MT"/>
                        </a:rPr>
                        <a:t>3</a:t>
                      </a:r>
                      <a:endParaRPr sz="22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 algn="ctr">
                        <a:lnSpc>
                          <a:spcPts val="2540"/>
                        </a:lnSpc>
                      </a:pPr>
                      <a:r>
                        <a:rPr sz="2150" spc="-180" dirty="0">
                          <a:latin typeface="Arial MT"/>
                          <a:cs typeface="Arial MT"/>
                        </a:rPr>
                        <a:t>7J</a:t>
                      </a:r>
                      <a:r>
                        <a:rPr sz="2150" spc="-27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150" spc="-50" dirty="0">
                          <a:latin typeface="Arial MT"/>
                          <a:cs typeface="Arial MT"/>
                        </a:rPr>
                        <a:t>9</a:t>
                      </a:r>
                      <a:endParaRPr sz="21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ts val="2540"/>
                        </a:lnSpc>
                      </a:pPr>
                      <a:r>
                        <a:rPr sz="2150" spc="-25" dirty="0">
                          <a:latin typeface="Arial MT"/>
                          <a:cs typeface="Arial MT"/>
                        </a:rPr>
                        <a:t>336</a:t>
                      </a:r>
                      <a:endParaRPr sz="21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715">
                <a:tc>
                  <a:txBody>
                    <a:bodyPr/>
                    <a:lstStyle/>
                    <a:p>
                      <a:pPr marL="53340" algn="ctr">
                        <a:lnSpc>
                          <a:spcPts val="2425"/>
                        </a:lnSpc>
                      </a:pPr>
                      <a:r>
                        <a:rPr sz="2050" spc="-50" dirty="0">
                          <a:latin typeface="Arial MT"/>
                          <a:cs typeface="Arial MT"/>
                        </a:rPr>
                        <a:t>4</a:t>
                      </a:r>
                      <a:endParaRPr sz="20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ts val="2435"/>
                        </a:lnSpc>
                      </a:pPr>
                      <a:r>
                        <a:rPr sz="2100" spc="-25" dirty="0">
                          <a:latin typeface="Arial MT"/>
                          <a:cs typeface="Arial MT"/>
                        </a:rPr>
                        <a:t>780</a:t>
                      </a:r>
                      <a:endParaRPr sz="21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ts val="2435"/>
                        </a:lnSpc>
                      </a:pPr>
                      <a:r>
                        <a:rPr sz="2100" spc="-25" dirty="0">
                          <a:latin typeface="Arial MT"/>
                          <a:cs typeface="Arial MT"/>
                        </a:rPr>
                        <a:t>364</a:t>
                      </a:r>
                      <a:endParaRPr sz="21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670">
                <a:tc>
                  <a:txBody>
                    <a:bodyPr/>
                    <a:lstStyle/>
                    <a:p>
                      <a:pPr marL="40005" algn="ctr">
                        <a:lnSpc>
                          <a:spcPts val="2605"/>
                        </a:lnSpc>
                      </a:pPr>
                      <a:r>
                        <a:rPr sz="2350" spc="-50" dirty="0">
                          <a:latin typeface="Arial MT"/>
                          <a:cs typeface="Arial MT"/>
                        </a:rPr>
                        <a:t>5</a:t>
                      </a:r>
                      <a:endParaRPr sz="23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ts val="2575"/>
                        </a:lnSpc>
                      </a:pPr>
                      <a:r>
                        <a:rPr sz="2200" spc="-25" dirty="0">
                          <a:latin typeface="Arial MT"/>
                          <a:cs typeface="Arial MT"/>
                        </a:rPr>
                        <a:t>720</a:t>
                      </a:r>
                      <a:endParaRPr sz="22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ts val="2575"/>
                        </a:lnSpc>
                      </a:pPr>
                      <a:r>
                        <a:rPr sz="2200" spc="-25" dirty="0">
                          <a:latin typeface="Arial MT"/>
                          <a:cs typeface="Arial MT"/>
                        </a:rPr>
                        <a:t>335</a:t>
                      </a:r>
                      <a:endParaRPr sz="22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ts val="2435"/>
                        </a:lnSpc>
                      </a:pPr>
                      <a:r>
                        <a:rPr sz="2100" spc="-25" dirty="0">
                          <a:latin typeface="Arial MT"/>
                          <a:cs typeface="Arial MT"/>
                        </a:rPr>
                        <a:t>720</a:t>
                      </a:r>
                      <a:endParaRPr sz="21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ts val="2435"/>
                        </a:lnSpc>
                      </a:pPr>
                      <a:r>
                        <a:rPr sz="2100" spc="-25" dirty="0">
                          <a:latin typeface="Arial MT"/>
                          <a:cs typeface="Arial MT"/>
                        </a:rPr>
                        <a:t>336</a:t>
                      </a:r>
                      <a:endParaRPr sz="21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715">
                <a:tc>
                  <a:txBody>
                    <a:bodyPr/>
                    <a:lstStyle/>
                    <a:p>
                      <a:pPr marL="47625" algn="ctr">
                        <a:lnSpc>
                          <a:spcPts val="2485"/>
                        </a:lnSpc>
                      </a:pPr>
                      <a:r>
                        <a:rPr sz="2350" spc="-50" dirty="0">
                          <a:latin typeface="Arial MT"/>
                          <a:cs typeface="Arial MT"/>
                        </a:rPr>
                        <a:t>7</a:t>
                      </a:r>
                      <a:endParaRPr sz="23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ts val="2435"/>
                        </a:lnSpc>
                      </a:pPr>
                      <a:r>
                        <a:rPr sz="2100" spc="-25" dirty="0">
                          <a:latin typeface="Arial MT"/>
                          <a:cs typeface="Arial MT"/>
                        </a:rPr>
                        <a:t>778</a:t>
                      </a:r>
                      <a:endParaRPr sz="21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ts val="2435"/>
                        </a:lnSpc>
                      </a:pPr>
                      <a:r>
                        <a:rPr sz="2100" spc="-25" dirty="0">
                          <a:latin typeface="Arial MT"/>
                          <a:cs typeface="Arial MT"/>
                        </a:rPr>
                        <a:t>364</a:t>
                      </a:r>
                      <a:endParaRPr sz="21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7670">
                <a:tc>
                  <a:txBody>
                    <a:bodyPr/>
                    <a:lstStyle/>
                    <a:p>
                      <a:pPr marL="44450" algn="ctr">
                        <a:lnSpc>
                          <a:spcPts val="2565"/>
                        </a:lnSpc>
                      </a:pPr>
                      <a:r>
                        <a:rPr sz="2150" spc="-50" dirty="0">
                          <a:latin typeface="Arial MT"/>
                          <a:cs typeface="Arial MT"/>
                        </a:rPr>
                        <a:t>8</a:t>
                      </a:r>
                      <a:endParaRPr sz="21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ts val="2540"/>
                        </a:lnSpc>
                      </a:pPr>
                      <a:r>
                        <a:rPr sz="2200" spc="-204" dirty="0">
                          <a:latin typeface="Arial MT"/>
                          <a:cs typeface="Arial MT"/>
                        </a:rPr>
                        <a:t>7J</a:t>
                      </a:r>
                      <a:r>
                        <a:rPr sz="2200" spc="-29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200" spc="-50" dirty="0">
                          <a:latin typeface="Arial MT"/>
                          <a:cs typeface="Arial MT"/>
                        </a:rPr>
                        <a:t>9</a:t>
                      </a:r>
                      <a:endParaRPr sz="22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ts val="2540"/>
                        </a:lnSpc>
                      </a:pPr>
                      <a:r>
                        <a:rPr sz="2200" spc="-25" dirty="0">
                          <a:latin typeface="Arial MT"/>
                          <a:cs typeface="Arial MT"/>
                        </a:rPr>
                        <a:t>336</a:t>
                      </a:r>
                      <a:endParaRPr sz="22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pPr marL="50800" algn="ctr">
                        <a:lnSpc>
                          <a:spcPts val="2445"/>
                        </a:lnSpc>
                      </a:pPr>
                      <a:r>
                        <a:rPr sz="2150" spc="-50" dirty="0">
                          <a:latin typeface="Arial MT"/>
                          <a:cs typeface="Arial MT"/>
                        </a:rPr>
                        <a:t>9</a:t>
                      </a:r>
                      <a:endParaRPr sz="21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ts val="2425"/>
                        </a:lnSpc>
                      </a:pPr>
                      <a:r>
                        <a:rPr sz="2050" spc="-114" dirty="0">
                          <a:latin typeface="Arial MT"/>
                          <a:cs typeface="Arial MT"/>
                        </a:rPr>
                        <a:t>7J</a:t>
                      </a:r>
                      <a:r>
                        <a:rPr sz="2050" spc="-2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2050" spc="-50" dirty="0">
                          <a:latin typeface="Arial MT"/>
                          <a:cs typeface="Arial MT"/>
                        </a:rPr>
                        <a:t>9</a:t>
                      </a:r>
                      <a:endParaRPr sz="20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ts val="2425"/>
                        </a:lnSpc>
                      </a:pPr>
                      <a:r>
                        <a:rPr sz="2050" spc="-25" dirty="0">
                          <a:latin typeface="Arial MT"/>
                          <a:cs typeface="Arial MT"/>
                        </a:rPr>
                        <a:t>336</a:t>
                      </a:r>
                      <a:endParaRPr sz="20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28575">
                      <a:solidFill>
                        <a:srgbClr val="1C1C1C"/>
                      </a:solidFill>
                      <a:prstDash val="solid"/>
                    </a:lnL>
                    <a:lnR w="28575">
                      <a:solidFill>
                        <a:srgbClr val="1C1C1C"/>
                      </a:solidFill>
                      <a:prstDash val="solid"/>
                    </a:lnR>
                    <a:lnT w="28575">
                      <a:solidFill>
                        <a:srgbClr val="1C1C1C"/>
                      </a:solidFill>
                      <a:prstDash val="solid"/>
                    </a:lnT>
                    <a:lnB w="28575">
                      <a:solidFill>
                        <a:srgbClr val="1C1C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56484" y="2893219"/>
            <a:ext cx="71437" cy="18752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87599" y="814040"/>
            <a:ext cx="504825" cy="4051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09880" indent="-309880">
              <a:spcBef>
                <a:spcPts val="90"/>
              </a:spcBef>
              <a:buClr>
                <a:srgbClr val="0F0F0F"/>
              </a:buClr>
              <a:buChar char="•"/>
              <a:tabLst>
                <a:tab pos="309880" algn="l"/>
              </a:tabLst>
            </a:pPr>
            <a:r>
              <a:rPr sz="2500" spc="-95" dirty="0">
                <a:latin typeface="Arial MT"/>
                <a:cs typeface="Arial MT"/>
              </a:rPr>
              <a:t>*.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92303" y="1425724"/>
            <a:ext cx="104139" cy="4051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spcBef>
                <a:spcPts val="90"/>
              </a:spcBef>
            </a:pPr>
            <a:r>
              <a:rPr sz="2500" spc="-100" dirty="0">
                <a:solidFill>
                  <a:srgbClr val="565656"/>
                </a:solidFill>
                <a:latin typeface="Arial MT"/>
                <a:cs typeface="Arial MT"/>
              </a:rPr>
              <a:t>''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62444" y="1425724"/>
            <a:ext cx="2843530" cy="4051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500" dirty="0">
                <a:latin typeface="Arial MT"/>
                <a:cs typeface="Arial MT"/>
              </a:rPr>
              <a:t>Number</a:t>
            </a:r>
            <a:r>
              <a:rPr sz="2500" spc="155" dirty="0">
                <a:latin typeface="Arial MT"/>
                <a:cs typeface="Arial MT"/>
              </a:rPr>
              <a:t> </a:t>
            </a:r>
            <a:r>
              <a:rPr sz="2500" dirty="0">
                <a:latin typeface="Arial MT"/>
                <a:cs typeface="Arial MT"/>
              </a:rPr>
              <a:t>of</a:t>
            </a:r>
            <a:r>
              <a:rPr sz="2500" spc="85" dirty="0">
                <a:latin typeface="Arial MT"/>
                <a:cs typeface="Arial MT"/>
              </a:rPr>
              <a:t> </a:t>
            </a:r>
            <a:r>
              <a:rPr sz="2500" spc="-10" dirty="0">
                <a:latin typeface="Arial MT"/>
                <a:cs typeface="Arial MT"/>
              </a:rPr>
              <a:t>example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3D9ABD-42F4-42EB-94C7-EFA4B3E2261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733335184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5133" y="1393032"/>
            <a:ext cx="2178843" cy="58042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86673" y="2057499"/>
            <a:ext cx="7011670" cy="3994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915">
              <a:lnSpc>
                <a:spcPts val="2425"/>
              </a:lnSpc>
              <a:spcBef>
                <a:spcPts val="100"/>
              </a:spcBef>
              <a:tabLst>
                <a:tab pos="3173095" algn="l"/>
                <a:tab pos="3530600" algn="l"/>
              </a:tabLst>
            </a:pPr>
            <a:r>
              <a:rPr sz="2050" spc="-20" dirty="0">
                <a:latin typeface="Arial MT"/>
                <a:cs typeface="Arial MT"/>
              </a:rPr>
              <a:t>47,100,</a:t>
            </a:r>
            <a:r>
              <a:rPr sz="2050" spc="-65" dirty="0">
                <a:latin typeface="Arial MT"/>
                <a:cs typeface="Arial MT"/>
              </a:rPr>
              <a:t> </a:t>
            </a:r>
            <a:r>
              <a:rPr sz="2050" spc="-20" dirty="0">
                <a:latin typeface="Arial MT"/>
                <a:cs typeface="Arial MT"/>
              </a:rPr>
              <a:t>27,</a:t>
            </a:r>
            <a:r>
              <a:rPr sz="2050" spc="-120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81,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57,</a:t>
            </a:r>
            <a:r>
              <a:rPr sz="2050" spc="-13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37,</a:t>
            </a:r>
            <a:r>
              <a:rPr sz="2050" spc="-105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26,</a:t>
            </a:r>
            <a:r>
              <a:rPr sz="2050" dirty="0">
                <a:latin typeface="Arial MT"/>
                <a:cs typeface="Arial MT"/>
              </a:rPr>
              <a:t>	</a:t>
            </a:r>
            <a:r>
              <a:rPr sz="2050" spc="-25" dirty="0">
                <a:latin typeface="Arial MT"/>
                <a:cs typeface="Arial MT"/>
              </a:rPr>
              <a:t>0,</a:t>
            </a:r>
            <a:r>
              <a:rPr sz="2050" dirty="0">
                <a:latin typeface="Arial MT"/>
                <a:cs typeface="Arial MT"/>
              </a:rPr>
              <a:t>	0,</a:t>
            </a:r>
            <a:r>
              <a:rPr sz="2050" spc="-120" dirty="0">
                <a:latin typeface="Arial MT"/>
                <a:cs typeface="Arial MT"/>
              </a:rPr>
              <a:t> </a:t>
            </a:r>
            <a:r>
              <a:rPr sz="2050" spc="-20" dirty="0">
                <a:latin typeface="Arial MT"/>
                <a:cs typeface="Arial MT"/>
              </a:rPr>
              <a:t>23,</a:t>
            </a:r>
            <a:r>
              <a:rPr sz="2050" spc="-12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56,</a:t>
            </a:r>
            <a:r>
              <a:rPr sz="2050" spc="-140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53,100,</a:t>
            </a:r>
            <a:r>
              <a:rPr sz="2050" spc="-4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90,</a:t>
            </a:r>
            <a:r>
              <a:rPr sz="2050" spc="-8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40,</a:t>
            </a:r>
            <a:r>
              <a:rPr sz="2050" spc="-114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98,</a:t>
            </a:r>
            <a:r>
              <a:rPr sz="2050" spc="-130" dirty="0">
                <a:latin typeface="Arial MT"/>
                <a:cs typeface="Arial MT"/>
              </a:rPr>
              <a:t> </a:t>
            </a:r>
            <a:r>
              <a:rPr sz="2050" spc="-50" dirty="0">
                <a:latin typeface="Arial MT"/>
                <a:cs typeface="Arial MT"/>
              </a:rPr>
              <a:t>8</a:t>
            </a:r>
            <a:endParaRPr sz="2050">
              <a:latin typeface="Arial MT"/>
              <a:cs typeface="Arial MT"/>
            </a:endParaRPr>
          </a:p>
          <a:p>
            <a:pPr marL="154940">
              <a:lnSpc>
                <a:spcPts val="2390"/>
              </a:lnSpc>
              <a:tabLst>
                <a:tab pos="4798060" algn="l"/>
                <a:tab pos="5578475" algn="l"/>
                <a:tab pos="6424295" algn="l"/>
              </a:tabLst>
            </a:pPr>
            <a:r>
              <a:rPr sz="2050" dirty="0">
                <a:latin typeface="Arial MT"/>
                <a:cs typeface="Arial MT"/>
              </a:rPr>
              <a:t>0,</a:t>
            </a:r>
            <a:r>
              <a:rPr sz="2050" spc="-14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89,</a:t>
            </a:r>
            <a:r>
              <a:rPr sz="2050" spc="-130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27,100,</a:t>
            </a:r>
            <a:r>
              <a:rPr sz="2050" spc="-5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42,</a:t>
            </a:r>
            <a:r>
              <a:rPr sz="2050" spc="-8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75,</a:t>
            </a:r>
            <a:r>
              <a:rPr sz="2050" spc="-9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29,</a:t>
            </a:r>
            <a:r>
              <a:rPr sz="2050" spc="-75" dirty="0">
                <a:latin typeface="Arial MT"/>
                <a:cs typeface="Arial MT"/>
              </a:rPr>
              <a:t> </a:t>
            </a:r>
            <a:r>
              <a:rPr sz="2050" spc="-40" dirty="0">
                <a:latin typeface="Arial MT"/>
                <a:cs typeface="Arial MT"/>
              </a:rPr>
              <a:t>45,</a:t>
            </a:r>
            <a:r>
              <a:rPr sz="2050" spc="-10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15,</a:t>
            </a:r>
            <a:r>
              <a:rPr sz="2050" spc="-135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15,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37,</a:t>
            </a:r>
            <a:r>
              <a:rPr sz="2050" dirty="0">
                <a:latin typeface="Arial MT"/>
                <a:cs typeface="Arial MT"/>
              </a:rPr>
              <a:t>	0,</a:t>
            </a:r>
            <a:r>
              <a:rPr sz="2050" spc="-50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69,</a:t>
            </a:r>
            <a:r>
              <a:rPr sz="2050" dirty="0">
                <a:latin typeface="Arial MT"/>
                <a:cs typeface="Arial MT"/>
              </a:rPr>
              <a:t>	</a:t>
            </a:r>
            <a:r>
              <a:rPr sz="2050" spc="-10" dirty="0">
                <a:latin typeface="Arial MT"/>
                <a:cs typeface="Arial MT"/>
              </a:rPr>
              <a:t>2,100,</a:t>
            </a:r>
            <a:r>
              <a:rPr sz="2050" dirty="0">
                <a:latin typeface="Arial MT"/>
                <a:cs typeface="Arial MT"/>
              </a:rPr>
              <a:t>	6,</a:t>
            </a:r>
            <a:r>
              <a:rPr sz="2050" spc="-110" dirty="0">
                <a:latin typeface="Arial MT"/>
                <a:cs typeface="Arial MT"/>
              </a:rPr>
              <a:t> </a:t>
            </a:r>
            <a:r>
              <a:rPr sz="2050" spc="-50" dirty="0">
                <a:latin typeface="Arial MT"/>
                <a:cs typeface="Arial MT"/>
              </a:rPr>
              <a:t>2</a:t>
            </a:r>
            <a:endParaRPr sz="2050">
              <a:latin typeface="Arial MT"/>
              <a:cs typeface="Arial MT"/>
            </a:endParaRPr>
          </a:p>
          <a:p>
            <a:pPr marL="154940">
              <a:lnSpc>
                <a:spcPts val="2390"/>
              </a:lnSpc>
              <a:tabLst>
                <a:tab pos="6566534" algn="l"/>
              </a:tabLst>
            </a:pPr>
            <a:r>
              <a:rPr sz="2050" dirty="0">
                <a:latin typeface="Arial MT"/>
                <a:cs typeface="Arial MT"/>
              </a:rPr>
              <a:t>0,</a:t>
            </a:r>
            <a:r>
              <a:rPr sz="2050" spc="-13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57,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31,</a:t>
            </a:r>
            <a:r>
              <a:rPr sz="2050" spc="-105" dirty="0">
                <a:latin typeface="Arial MT"/>
                <a:cs typeface="Arial MT"/>
              </a:rPr>
              <a:t> </a:t>
            </a:r>
            <a:r>
              <a:rPr sz="2050" spc="-20" dirty="0">
                <a:latin typeface="Arial MT"/>
                <a:cs typeface="Arial MT"/>
              </a:rPr>
              <a:t>68,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72,</a:t>
            </a:r>
            <a:r>
              <a:rPr sz="2050" spc="-100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90,100,100,</a:t>
            </a:r>
            <a:r>
              <a:rPr sz="2050" spc="-8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76,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75,</a:t>
            </a:r>
            <a:r>
              <a:rPr sz="2050" spc="-105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50,</a:t>
            </a:r>
            <a:r>
              <a:rPr sz="2050" spc="-11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51,</a:t>
            </a:r>
            <a:r>
              <a:rPr sz="2050" spc="-105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28,</a:t>
            </a:r>
            <a:r>
              <a:rPr sz="2050" spc="-85" dirty="0">
                <a:latin typeface="Arial MT"/>
                <a:cs typeface="Arial MT"/>
              </a:rPr>
              <a:t> </a:t>
            </a:r>
            <a:r>
              <a:rPr sz="2050" spc="-20" dirty="0">
                <a:latin typeface="Arial MT"/>
                <a:cs typeface="Arial MT"/>
              </a:rPr>
              <a:t>25,</a:t>
            </a:r>
            <a:r>
              <a:rPr sz="2050" spc="-110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16,</a:t>
            </a:r>
            <a:r>
              <a:rPr sz="2050" dirty="0">
                <a:latin typeface="Arial MT"/>
                <a:cs typeface="Arial MT"/>
              </a:rPr>
              <a:t>	</a:t>
            </a:r>
            <a:r>
              <a:rPr sz="2050" spc="-50" dirty="0">
                <a:latin typeface="Arial MT"/>
                <a:cs typeface="Arial MT"/>
              </a:rPr>
              <a:t>0,</a:t>
            </a:r>
            <a:r>
              <a:rPr sz="2050" spc="-95" dirty="0">
                <a:latin typeface="Arial MT"/>
                <a:cs typeface="Arial MT"/>
              </a:rPr>
              <a:t> </a:t>
            </a:r>
            <a:r>
              <a:rPr sz="2050" spc="-50" dirty="0">
                <a:latin typeface="Arial MT"/>
                <a:cs typeface="Arial MT"/>
              </a:rPr>
              <a:t>1</a:t>
            </a:r>
            <a:endParaRPr sz="2050">
              <a:latin typeface="Arial MT"/>
              <a:cs typeface="Arial MT"/>
            </a:endParaRPr>
          </a:p>
          <a:p>
            <a:pPr marL="154940">
              <a:lnSpc>
                <a:spcPts val="2410"/>
              </a:lnSpc>
              <a:tabLst>
                <a:tab pos="1001394" algn="l"/>
                <a:tab pos="1771014" algn="l"/>
                <a:tab pos="6414770" algn="l"/>
              </a:tabLst>
            </a:pPr>
            <a:r>
              <a:rPr sz="2050" spc="-10" dirty="0">
                <a:latin typeface="Arial MT"/>
                <a:cs typeface="Arial MT"/>
              </a:rPr>
              <a:t>0,100,</a:t>
            </a:r>
            <a:r>
              <a:rPr sz="2050" dirty="0">
                <a:latin typeface="Arial MT"/>
                <a:cs typeface="Arial MT"/>
              </a:rPr>
              <a:t>	7,</a:t>
            </a:r>
            <a:r>
              <a:rPr sz="2050" spc="-114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92,</a:t>
            </a:r>
            <a:r>
              <a:rPr sz="2050" dirty="0">
                <a:latin typeface="Arial MT"/>
                <a:cs typeface="Arial MT"/>
              </a:rPr>
              <a:t>	5,</a:t>
            </a:r>
            <a:r>
              <a:rPr sz="2050" spc="-85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68,</a:t>
            </a:r>
            <a:r>
              <a:rPr sz="2050" spc="-12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19,</a:t>
            </a:r>
            <a:r>
              <a:rPr sz="2050" spc="-75" dirty="0">
                <a:latin typeface="Arial MT"/>
                <a:cs typeface="Arial MT"/>
              </a:rPr>
              <a:t> </a:t>
            </a:r>
            <a:r>
              <a:rPr sz="2050" spc="-40" dirty="0">
                <a:latin typeface="Arial MT"/>
                <a:cs typeface="Arial MT"/>
              </a:rPr>
              <a:t>45,</a:t>
            </a:r>
            <a:r>
              <a:rPr sz="2050" spc="-10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86,</a:t>
            </a:r>
            <a:r>
              <a:rPr sz="2050" spc="-135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34,100,</a:t>
            </a:r>
            <a:r>
              <a:rPr sz="2050" spc="20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45,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74,</a:t>
            </a:r>
            <a:r>
              <a:rPr sz="2050" spc="-90" dirty="0">
                <a:latin typeface="Arial MT"/>
                <a:cs typeface="Arial MT"/>
              </a:rPr>
              <a:t> </a:t>
            </a:r>
            <a:r>
              <a:rPr sz="2050" spc="-20" dirty="0">
                <a:latin typeface="Arial MT"/>
                <a:cs typeface="Arial MT"/>
              </a:rPr>
              <a:t>23,</a:t>
            </a:r>
            <a:r>
              <a:rPr sz="2050" spc="-110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67,</a:t>
            </a:r>
            <a:r>
              <a:rPr sz="2050" dirty="0">
                <a:latin typeface="Arial MT"/>
                <a:cs typeface="Arial MT"/>
              </a:rPr>
              <a:t>	0,</a:t>
            </a:r>
            <a:r>
              <a:rPr sz="2050" spc="-65" dirty="0">
                <a:latin typeface="Arial MT"/>
                <a:cs typeface="Arial MT"/>
              </a:rPr>
              <a:t> </a:t>
            </a:r>
            <a:r>
              <a:rPr sz="2050" spc="-50" dirty="0">
                <a:latin typeface="Arial MT"/>
                <a:cs typeface="Arial MT"/>
              </a:rPr>
              <a:t>4</a:t>
            </a:r>
            <a:endParaRPr sz="2050">
              <a:latin typeface="Arial MT"/>
              <a:cs typeface="Arial MT"/>
            </a:endParaRPr>
          </a:p>
          <a:p>
            <a:pPr marL="154940">
              <a:lnSpc>
                <a:spcPts val="2410"/>
              </a:lnSpc>
              <a:tabLst>
                <a:tab pos="6566534" algn="l"/>
              </a:tabLst>
            </a:pPr>
            <a:r>
              <a:rPr sz="2050" dirty="0">
                <a:latin typeface="Arial MT"/>
                <a:cs typeface="Arial MT"/>
              </a:rPr>
              <a:t>0,</a:t>
            </a:r>
            <a:r>
              <a:rPr sz="2050" spc="-14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67,</a:t>
            </a:r>
            <a:r>
              <a:rPr sz="2050" spc="-13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49,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spc="-30" dirty="0">
                <a:latin typeface="Arial MT"/>
                <a:cs typeface="Arial MT"/>
              </a:rPr>
              <a:t>83,100,100,</a:t>
            </a:r>
            <a:r>
              <a:rPr sz="2050" spc="-10" dirty="0">
                <a:latin typeface="Arial MT"/>
                <a:cs typeface="Arial MT"/>
              </a:rPr>
              <a:t> 81,</a:t>
            </a:r>
            <a:r>
              <a:rPr sz="2050" spc="-130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80,</a:t>
            </a:r>
            <a:r>
              <a:rPr sz="2050" spc="-13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60,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60,</a:t>
            </a:r>
            <a:r>
              <a:rPr sz="2050" spc="-95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40,</a:t>
            </a:r>
            <a:r>
              <a:rPr sz="2050" spc="-8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40,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33,</a:t>
            </a:r>
            <a:r>
              <a:rPr sz="2050" spc="-114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20,</a:t>
            </a:r>
            <a:r>
              <a:rPr sz="2050" spc="-85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47,</a:t>
            </a:r>
            <a:r>
              <a:rPr sz="2050" dirty="0">
                <a:latin typeface="Arial MT"/>
                <a:cs typeface="Arial MT"/>
              </a:rPr>
              <a:t>	</a:t>
            </a:r>
            <a:r>
              <a:rPr sz="2050" spc="-50" dirty="0">
                <a:latin typeface="Arial MT"/>
                <a:cs typeface="Arial MT"/>
              </a:rPr>
              <a:t>0,</a:t>
            </a:r>
            <a:r>
              <a:rPr sz="2050" spc="-95" dirty="0">
                <a:latin typeface="Arial MT"/>
                <a:cs typeface="Arial MT"/>
              </a:rPr>
              <a:t> </a:t>
            </a:r>
            <a:r>
              <a:rPr sz="2050" spc="-50" dirty="0">
                <a:latin typeface="Arial MT"/>
                <a:cs typeface="Arial MT"/>
              </a:rPr>
              <a:t>1</a:t>
            </a:r>
            <a:endParaRPr sz="2050">
              <a:latin typeface="Arial MT"/>
              <a:cs typeface="Arial MT"/>
            </a:endParaRPr>
          </a:p>
          <a:p>
            <a:pPr marL="12700">
              <a:lnSpc>
                <a:spcPts val="2390"/>
              </a:lnSpc>
              <a:tabLst>
                <a:tab pos="3682365" algn="l"/>
                <a:tab pos="4878705" algn="l"/>
              </a:tabLst>
            </a:pPr>
            <a:r>
              <a:rPr sz="2050" spc="-20" dirty="0">
                <a:latin typeface="Arial MT"/>
                <a:cs typeface="Arial MT"/>
              </a:rPr>
              <a:t>100,100,</a:t>
            </a:r>
            <a:r>
              <a:rPr sz="2050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88,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99,</a:t>
            </a:r>
            <a:r>
              <a:rPr sz="2050" spc="-140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49,</a:t>
            </a:r>
            <a:r>
              <a:rPr sz="2050" spc="-114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74,</a:t>
            </a:r>
            <a:r>
              <a:rPr sz="2050" spc="-10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17,</a:t>
            </a:r>
            <a:r>
              <a:rPr sz="2050" spc="-145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47,</a:t>
            </a:r>
            <a:r>
              <a:rPr sz="2050" dirty="0">
                <a:latin typeface="Arial MT"/>
                <a:cs typeface="Arial MT"/>
              </a:rPr>
              <a:t>	0,</a:t>
            </a:r>
            <a:r>
              <a:rPr sz="2050" spc="-10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16,</a:t>
            </a:r>
            <a:r>
              <a:rPr sz="2050" spc="-105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37,</a:t>
            </a:r>
            <a:r>
              <a:rPr sz="2050" dirty="0">
                <a:latin typeface="Arial MT"/>
                <a:cs typeface="Arial MT"/>
              </a:rPr>
              <a:t>	0,</a:t>
            </a:r>
            <a:r>
              <a:rPr sz="2050" spc="-14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73,</a:t>
            </a:r>
            <a:r>
              <a:rPr sz="2050" spc="-9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16,</a:t>
            </a:r>
            <a:r>
              <a:rPr sz="2050" spc="-100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20,</a:t>
            </a:r>
            <a:r>
              <a:rPr sz="2050" spc="-75" dirty="0">
                <a:latin typeface="Arial MT"/>
                <a:cs typeface="Arial MT"/>
              </a:rPr>
              <a:t> </a:t>
            </a:r>
            <a:r>
              <a:rPr sz="2050" spc="-20" dirty="0">
                <a:latin typeface="Arial MT"/>
                <a:cs typeface="Arial MT"/>
              </a:rPr>
              <a:t>20,</a:t>
            </a:r>
            <a:r>
              <a:rPr sz="2050" spc="-95" dirty="0">
                <a:latin typeface="Arial MT"/>
                <a:cs typeface="Arial MT"/>
              </a:rPr>
              <a:t> </a:t>
            </a:r>
            <a:r>
              <a:rPr sz="2050" spc="-50" dirty="0">
                <a:latin typeface="Arial MT"/>
                <a:cs typeface="Arial MT"/>
              </a:rPr>
              <a:t>6</a:t>
            </a:r>
            <a:endParaRPr sz="2050">
              <a:latin typeface="Arial MT"/>
              <a:cs typeface="Arial MT"/>
            </a:endParaRPr>
          </a:p>
          <a:p>
            <a:pPr marL="154940">
              <a:lnSpc>
                <a:spcPts val="2410"/>
              </a:lnSpc>
              <a:tabLst>
                <a:tab pos="994410" algn="l"/>
                <a:tab pos="6494780" algn="l"/>
              </a:tabLst>
            </a:pPr>
            <a:r>
              <a:rPr sz="2050" spc="-10" dirty="0">
                <a:latin typeface="Arial MT"/>
                <a:cs typeface="Arial MT"/>
              </a:rPr>
              <a:t>0,100,</a:t>
            </a:r>
            <a:r>
              <a:rPr sz="2050" dirty="0">
                <a:latin typeface="Arial MT"/>
                <a:cs typeface="Arial MT"/>
              </a:rPr>
              <a:t>	3,</a:t>
            </a:r>
            <a:r>
              <a:rPr sz="2050" spc="-14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72,</a:t>
            </a:r>
            <a:r>
              <a:rPr sz="2050" spc="-100" dirty="0">
                <a:latin typeface="Arial MT"/>
                <a:cs typeface="Arial MT"/>
              </a:rPr>
              <a:t> </a:t>
            </a:r>
            <a:r>
              <a:rPr sz="2050" spc="-20" dirty="0">
                <a:latin typeface="Arial MT"/>
                <a:cs typeface="Arial MT"/>
              </a:rPr>
              <a:t>26,</a:t>
            </a:r>
            <a:r>
              <a:rPr sz="2050" spc="-12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35,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85,</a:t>
            </a:r>
            <a:r>
              <a:rPr sz="2050" spc="-120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35,100,</a:t>
            </a:r>
            <a:r>
              <a:rPr sz="2050" spc="-35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71,</a:t>
            </a:r>
            <a:r>
              <a:rPr sz="2050" spc="-12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73,</a:t>
            </a:r>
            <a:r>
              <a:rPr sz="2050" spc="-10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97,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65,</a:t>
            </a:r>
            <a:r>
              <a:rPr sz="2050" spc="-75" dirty="0">
                <a:latin typeface="Arial MT"/>
                <a:cs typeface="Arial MT"/>
              </a:rPr>
              <a:t> </a:t>
            </a:r>
            <a:r>
              <a:rPr sz="2050" spc="-40" dirty="0">
                <a:latin typeface="Arial MT"/>
                <a:cs typeface="Arial MT"/>
              </a:rPr>
              <a:t>49,</a:t>
            </a:r>
            <a:r>
              <a:rPr sz="2050" spc="-105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66,</a:t>
            </a:r>
            <a:r>
              <a:rPr sz="2050" dirty="0">
                <a:latin typeface="Arial MT"/>
                <a:cs typeface="Arial MT"/>
              </a:rPr>
              <a:t>	0,</a:t>
            </a:r>
            <a:r>
              <a:rPr sz="2050" spc="-135" dirty="0">
                <a:latin typeface="Arial MT"/>
                <a:cs typeface="Arial MT"/>
              </a:rPr>
              <a:t> </a:t>
            </a:r>
            <a:r>
              <a:rPr sz="2050" spc="-50" dirty="0">
                <a:latin typeface="Arial MT"/>
                <a:cs typeface="Arial MT"/>
              </a:rPr>
              <a:t>4</a:t>
            </a:r>
            <a:endParaRPr sz="2050">
              <a:latin typeface="Arial MT"/>
              <a:cs typeface="Arial MT"/>
            </a:endParaRPr>
          </a:p>
          <a:p>
            <a:pPr marL="154940">
              <a:lnSpc>
                <a:spcPts val="2410"/>
              </a:lnSpc>
              <a:tabLst>
                <a:tab pos="925830" algn="l"/>
                <a:tab pos="2101850" algn="l"/>
                <a:tab pos="2878455" algn="l"/>
                <a:tab pos="5905500" algn="l"/>
              </a:tabLst>
            </a:pPr>
            <a:r>
              <a:rPr sz="2050" dirty="0">
                <a:latin typeface="Arial MT"/>
                <a:cs typeface="Arial MT"/>
              </a:rPr>
              <a:t>0,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39,</a:t>
            </a:r>
            <a:r>
              <a:rPr sz="2050" dirty="0">
                <a:latin typeface="Arial MT"/>
                <a:cs typeface="Arial MT"/>
              </a:rPr>
              <a:t>	2,</a:t>
            </a:r>
            <a:r>
              <a:rPr sz="2050" spc="-110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62,</a:t>
            </a:r>
            <a:r>
              <a:rPr sz="2050" spc="-90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11,</a:t>
            </a:r>
            <a:r>
              <a:rPr sz="2050" dirty="0">
                <a:latin typeface="Arial MT"/>
                <a:cs typeface="Arial MT"/>
              </a:rPr>
              <a:t>	5,</a:t>
            </a:r>
            <a:r>
              <a:rPr sz="2050" spc="-50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63,</a:t>
            </a:r>
            <a:r>
              <a:rPr sz="2050" dirty="0">
                <a:latin typeface="Arial MT"/>
                <a:cs typeface="Arial MT"/>
              </a:rPr>
              <a:t>	</a:t>
            </a:r>
            <a:r>
              <a:rPr sz="2050" spc="-25" dirty="0">
                <a:latin typeface="Arial MT"/>
                <a:cs typeface="Arial MT"/>
              </a:rPr>
              <a:t>0,100,</a:t>
            </a:r>
            <a:r>
              <a:rPr sz="2050" spc="-9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43,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89,</a:t>
            </a:r>
            <a:r>
              <a:rPr sz="2050" spc="-135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99,</a:t>
            </a:r>
            <a:r>
              <a:rPr sz="2050" spc="-135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36,100,</a:t>
            </a:r>
            <a:r>
              <a:rPr sz="2050" dirty="0">
                <a:latin typeface="Arial MT"/>
                <a:cs typeface="Arial MT"/>
              </a:rPr>
              <a:t>	0,</a:t>
            </a:r>
            <a:r>
              <a:rPr sz="2050" spc="-14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57,</a:t>
            </a:r>
            <a:r>
              <a:rPr sz="2050" spc="-70" dirty="0">
                <a:latin typeface="Arial MT"/>
                <a:cs typeface="Arial MT"/>
              </a:rPr>
              <a:t> </a:t>
            </a:r>
            <a:r>
              <a:rPr sz="2050" spc="-50" dirty="0">
                <a:latin typeface="Arial MT"/>
                <a:cs typeface="Arial MT"/>
              </a:rPr>
              <a:t>0</a:t>
            </a:r>
            <a:endParaRPr sz="2050">
              <a:latin typeface="Arial MT"/>
              <a:cs typeface="Arial MT"/>
            </a:endParaRPr>
          </a:p>
          <a:p>
            <a:pPr marL="83820">
              <a:lnSpc>
                <a:spcPts val="2390"/>
              </a:lnSpc>
              <a:tabLst>
                <a:tab pos="3110865" algn="l"/>
                <a:tab pos="3466465" algn="l"/>
                <a:tab pos="4235450" algn="l"/>
              </a:tabLst>
            </a:pPr>
            <a:r>
              <a:rPr sz="2050" spc="-10" dirty="0">
                <a:latin typeface="Arial MT"/>
                <a:cs typeface="Arial MT"/>
              </a:rPr>
              <a:t>13,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89,</a:t>
            </a:r>
            <a:r>
              <a:rPr sz="2050" spc="-13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12,</a:t>
            </a:r>
            <a:r>
              <a:rPr sz="2050" spc="-110" dirty="0">
                <a:latin typeface="Arial MT"/>
                <a:cs typeface="Arial MT"/>
              </a:rPr>
              <a:t> </a:t>
            </a:r>
            <a:r>
              <a:rPr sz="2050" spc="-20" dirty="0">
                <a:latin typeface="Arial MT"/>
                <a:cs typeface="Arial MT"/>
              </a:rPr>
              <a:t>50,</a:t>
            </a:r>
            <a:r>
              <a:rPr sz="2050" spc="-10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72,</a:t>
            </a:r>
            <a:r>
              <a:rPr sz="2050" spc="-8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38,</a:t>
            </a:r>
            <a:r>
              <a:rPr sz="2050" spc="-105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56,</a:t>
            </a:r>
            <a:r>
              <a:rPr sz="2050" dirty="0">
                <a:latin typeface="Arial MT"/>
                <a:cs typeface="Arial MT"/>
              </a:rPr>
              <a:t>	</a:t>
            </a:r>
            <a:r>
              <a:rPr sz="2050" spc="-25" dirty="0">
                <a:latin typeface="Arial MT"/>
                <a:cs typeface="Arial MT"/>
              </a:rPr>
              <a:t>0,</a:t>
            </a:r>
            <a:r>
              <a:rPr sz="2050" dirty="0">
                <a:latin typeface="Arial MT"/>
                <a:cs typeface="Arial MT"/>
              </a:rPr>
              <a:t>	</a:t>
            </a:r>
            <a:r>
              <a:rPr sz="2050" spc="-45" dirty="0">
                <a:latin typeface="Arial MT"/>
                <a:cs typeface="Arial MT"/>
              </a:rPr>
              <a:t>4,</a:t>
            </a:r>
            <a:r>
              <a:rPr sz="2050" spc="-95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17,</a:t>
            </a:r>
            <a:r>
              <a:rPr sz="2050" dirty="0">
                <a:latin typeface="Arial MT"/>
                <a:cs typeface="Arial MT"/>
              </a:rPr>
              <a:t>	0,</a:t>
            </a:r>
            <a:r>
              <a:rPr sz="2050" spc="-12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61,</a:t>
            </a:r>
            <a:r>
              <a:rPr sz="2050" spc="-105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32,</a:t>
            </a:r>
            <a:r>
              <a:rPr sz="2050" spc="-114" dirty="0">
                <a:latin typeface="Arial MT"/>
                <a:cs typeface="Arial MT"/>
              </a:rPr>
              <a:t> </a:t>
            </a:r>
            <a:r>
              <a:rPr sz="2050" spc="-30" dirty="0">
                <a:latin typeface="Arial MT"/>
                <a:cs typeface="Arial MT"/>
              </a:rPr>
              <a:t>94,100,100,</a:t>
            </a:r>
            <a:r>
              <a:rPr sz="2050" spc="15" dirty="0">
                <a:latin typeface="Arial MT"/>
                <a:cs typeface="Arial MT"/>
              </a:rPr>
              <a:t> </a:t>
            </a:r>
            <a:r>
              <a:rPr sz="2050" spc="-50" dirty="0">
                <a:latin typeface="Arial MT"/>
                <a:cs typeface="Arial MT"/>
              </a:rPr>
              <a:t>5</a:t>
            </a:r>
            <a:endParaRPr sz="2050">
              <a:latin typeface="Arial MT"/>
              <a:cs typeface="Arial MT"/>
            </a:endParaRPr>
          </a:p>
          <a:p>
            <a:pPr marL="83820">
              <a:lnSpc>
                <a:spcPts val="2390"/>
              </a:lnSpc>
              <a:tabLst>
                <a:tab pos="1913889" algn="l"/>
                <a:tab pos="3110865" algn="l"/>
              </a:tabLst>
            </a:pPr>
            <a:r>
              <a:rPr sz="2050" spc="-10" dirty="0">
                <a:latin typeface="Arial MT"/>
                <a:cs typeface="Arial MT"/>
              </a:rPr>
              <a:t>57,100,</a:t>
            </a:r>
            <a:r>
              <a:rPr sz="2050" spc="-100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22,</a:t>
            </a:r>
            <a:r>
              <a:rPr sz="2050" spc="-114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72,</a:t>
            </a:r>
            <a:r>
              <a:rPr sz="2050" dirty="0">
                <a:latin typeface="Arial MT"/>
                <a:cs typeface="Arial MT"/>
              </a:rPr>
              <a:t>	0,</a:t>
            </a:r>
            <a:r>
              <a:rPr sz="2050" spc="-14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31,</a:t>
            </a:r>
            <a:r>
              <a:rPr sz="2050" spc="-40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25,</a:t>
            </a:r>
            <a:r>
              <a:rPr sz="2050" dirty="0">
                <a:latin typeface="Arial MT"/>
                <a:cs typeface="Arial MT"/>
              </a:rPr>
              <a:t>	0,</a:t>
            </a:r>
            <a:r>
              <a:rPr sz="2050" spc="-135" dirty="0">
                <a:latin typeface="Arial MT"/>
                <a:cs typeface="Arial MT"/>
              </a:rPr>
              <a:t> </a:t>
            </a:r>
            <a:r>
              <a:rPr sz="2050" spc="-40" dirty="0">
                <a:latin typeface="Arial MT"/>
                <a:cs typeface="Arial MT"/>
              </a:rPr>
              <a:t>75,</a:t>
            </a:r>
            <a:r>
              <a:rPr sz="2050" spc="-105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13,100,</a:t>
            </a:r>
            <a:r>
              <a:rPr sz="2050" spc="-2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50,</a:t>
            </a:r>
            <a:r>
              <a:rPr sz="2050" spc="-14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75,</a:t>
            </a:r>
            <a:r>
              <a:rPr sz="2050" spc="-10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87,</a:t>
            </a:r>
            <a:r>
              <a:rPr sz="2050" spc="-100" dirty="0">
                <a:latin typeface="Arial MT"/>
                <a:cs typeface="Arial MT"/>
              </a:rPr>
              <a:t> </a:t>
            </a:r>
            <a:r>
              <a:rPr sz="2050" spc="-20" dirty="0">
                <a:latin typeface="Arial MT"/>
                <a:cs typeface="Arial MT"/>
              </a:rPr>
              <a:t>26,</a:t>
            </a:r>
            <a:r>
              <a:rPr sz="2050" spc="-11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85,</a:t>
            </a:r>
            <a:r>
              <a:rPr sz="2050" spc="-130" dirty="0">
                <a:latin typeface="Arial MT"/>
                <a:cs typeface="Arial MT"/>
              </a:rPr>
              <a:t> </a:t>
            </a:r>
            <a:r>
              <a:rPr sz="2050" spc="-50" dirty="0">
                <a:latin typeface="Arial MT"/>
                <a:cs typeface="Arial MT"/>
              </a:rPr>
              <a:t>0</a:t>
            </a:r>
            <a:endParaRPr sz="2050">
              <a:latin typeface="Arial MT"/>
              <a:cs typeface="Arial MT"/>
            </a:endParaRPr>
          </a:p>
          <a:p>
            <a:pPr marL="81915">
              <a:lnSpc>
                <a:spcPts val="2410"/>
              </a:lnSpc>
              <a:tabLst>
                <a:tab pos="1913889" algn="l"/>
                <a:tab pos="5789295" algn="l"/>
                <a:tab pos="6557645" algn="l"/>
              </a:tabLst>
            </a:pPr>
            <a:r>
              <a:rPr sz="2050" dirty="0">
                <a:latin typeface="Arial MT"/>
                <a:cs typeface="Arial MT"/>
              </a:rPr>
              <a:t>74,</a:t>
            </a:r>
            <a:r>
              <a:rPr sz="2050" spc="-10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87,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31,100,</a:t>
            </a:r>
            <a:r>
              <a:rPr sz="2050" dirty="0">
                <a:latin typeface="Arial MT"/>
                <a:cs typeface="Arial MT"/>
              </a:rPr>
              <a:t>	0,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69,</a:t>
            </a:r>
            <a:r>
              <a:rPr sz="2050" spc="-100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62,</a:t>
            </a:r>
            <a:r>
              <a:rPr sz="2050" spc="-100" dirty="0">
                <a:latin typeface="Arial MT"/>
                <a:cs typeface="Arial MT"/>
              </a:rPr>
              <a:t> </a:t>
            </a:r>
            <a:r>
              <a:rPr sz="2050" spc="-20" dirty="0">
                <a:latin typeface="Arial MT"/>
                <a:cs typeface="Arial MT"/>
              </a:rPr>
              <a:t>64,100,</a:t>
            </a:r>
            <a:r>
              <a:rPr sz="2050" spc="-30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79,100,</a:t>
            </a:r>
            <a:r>
              <a:rPr sz="2050" spc="-6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38,</a:t>
            </a:r>
            <a:r>
              <a:rPr sz="2050" spc="-114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84,</a:t>
            </a:r>
            <a:r>
              <a:rPr sz="2050" dirty="0">
                <a:latin typeface="Arial MT"/>
                <a:cs typeface="Arial MT"/>
              </a:rPr>
              <a:t>	0,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18,</a:t>
            </a:r>
            <a:r>
              <a:rPr sz="2050" dirty="0">
                <a:latin typeface="Arial MT"/>
                <a:cs typeface="Arial MT"/>
              </a:rPr>
              <a:t>	1,</a:t>
            </a:r>
            <a:r>
              <a:rPr sz="2050" spc="-60" dirty="0">
                <a:latin typeface="Arial MT"/>
                <a:cs typeface="Arial MT"/>
              </a:rPr>
              <a:t> </a:t>
            </a:r>
            <a:r>
              <a:rPr sz="2050" spc="-50" dirty="0">
                <a:latin typeface="Arial MT"/>
                <a:cs typeface="Arial MT"/>
              </a:rPr>
              <a:t>9</a:t>
            </a:r>
            <a:endParaRPr sz="2050">
              <a:latin typeface="Arial MT"/>
              <a:cs typeface="Arial MT"/>
            </a:endParaRPr>
          </a:p>
          <a:p>
            <a:pPr marL="90805">
              <a:lnSpc>
                <a:spcPts val="2410"/>
              </a:lnSpc>
              <a:tabLst>
                <a:tab pos="3110865" algn="l"/>
                <a:tab pos="6137910" algn="l"/>
              </a:tabLst>
            </a:pPr>
            <a:r>
              <a:rPr sz="2050" spc="-40" dirty="0">
                <a:latin typeface="Arial MT"/>
                <a:cs typeface="Arial MT"/>
              </a:rPr>
              <a:t>48,</a:t>
            </a:r>
            <a:r>
              <a:rPr sz="2050" spc="-10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96,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62,</a:t>
            </a:r>
            <a:r>
              <a:rPr sz="2050" spc="-110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65,</a:t>
            </a:r>
            <a:r>
              <a:rPr sz="2050" spc="-11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88,</a:t>
            </a:r>
            <a:r>
              <a:rPr sz="2050" spc="-9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27,</a:t>
            </a:r>
            <a:r>
              <a:rPr sz="2050" spc="-100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21,</a:t>
            </a:r>
            <a:r>
              <a:rPr sz="2050" dirty="0">
                <a:latin typeface="Arial MT"/>
                <a:cs typeface="Arial MT"/>
              </a:rPr>
              <a:t>	0,</a:t>
            </a:r>
            <a:r>
              <a:rPr sz="2050" spc="-114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21,</a:t>
            </a:r>
            <a:r>
              <a:rPr sz="2050" spc="-130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33,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79,</a:t>
            </a:r>
            <a:r>
              <a:rPr sz="2050" spc="-105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67,100,100,</a:t>
            </a:r>
            <a:r>
              <a:rPr sz="2050" dirty="0">
                <a:latin typeface="Arial MT"/>
                <a:cs typeface="Arial MT"/>
              </a:rPr>
              <a:t>	0,</a:t>
            </a:r>
            <a:r>
              <a:rPr sz="2050" spc="-14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85,</a:t>
            </a:r>
            <a:r>
              <a:rPr sz="2050" spc="-60" dirty="0">
                <a:latin typeface="Arial MT"/>
                <a:cs typeface="Arial MT"/>
              </a:rPr>
              <a:t> </a:t>
            </a:r>
            <a:r>
              <a:rPr sz="2050" spc="-50" dirty="0">
                <a:latin typeface="Arial MT"/>
                <a:cs typeface="Arial MT"/>
              </a:rPr>
              <a:t>8</a:t>
            </a:r>
            <a:endParaRPr sz="2050">
              <a:latin typeface="Arial MT"/>
              <a:cs typeface="Arial MT"/>
            </a:endParaRPr>
          </a:p>
          <a:p>
            <a:pPr marL="12700">
              <a:lnSpc>
                <a:spcPts val="2425"/>
              </a:lnSpc>
              <a:tabLst>
                <a:tab pos="5807075" algn="l"/>
                <a:tab pos="6155690" algn="l"/>
                <a:tab pos="6506845" algn="l"/>
              </a:tabLst>
            </a:pPr>
            <a:r>
              <a:rPr sz="2050" spc="-20" dirty="0">
                <a:latin typeface="Arial MT"/>
                <a:cs typeface="Arial MT"/>
              </a:rPr>
              <a:t>100,100,</a:t>
            </a:r>
            <a:r>
              <a:rPr sz="2050" spc="-1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72,</a:t>
            </a:r>
            <a:r>
              <a:rPr sz="2050" spc="-10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99,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36,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78,</a:t>
            </a:r>
            <a:r>
              <a:rPr sz="2050" spc="-100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34,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spc="-20" dirty="0">
                <a:latin typeface="Arial MT"/>
                <a:cs typeface="Arial MT"/>
              </a:rPr>
              <a:t>54,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79,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47,</a:t>
            </a:r>
            <a:r>
              <a:rPr sz="2050" spc="-100" dirty="0">
                <a:latin typeface="Arial MT"/>
                <a:cs typeface="Arial MT"/>
              </a:rPr>
              <a:t> </a:t>
            </a:r>
            <a:r>
              <a:rPr sz="2050" spc="-10" dirty="0">
                <a:latin typeface="Arial MT"/>
                <a:cs typeface="Arial MT"/>
              </a:rPr>
              <a:t>64,</a:t>
            </a:r>
            <a:r>
              <a:rPr sz="2050" spc="-114" dirty="0">
                <a:latin typeface="Arial MT"/>
                <a:cs typeface="Arial MT"/>
              </a:rPr>
              <a:t> </a:t>
            </a:r>
            <a:r>
              <a:rPr sz="2050" dirty="0">
                <a:latin typeface="Arial MT"/>
                <a:cs typeface="Arial MT"/>
              </a:rPr>
              <a:t>13,</a:t>
            </a:r>
            <a:r>
              <a:rPr sz="2050" spc="-125" dirty="0">
                <a:latin typeface="Arial MT"/>
                <a:cs typeface="Arial MT"/>
              </a:rPr>
              <a:t> </a:t>
            </a:r>
            <a:r>
              <a:rPr sz="2050" spc="-25" dirty="0">
                <a:latin typeface="Arial MT"/>
                <a:cs typeface="Arial MT"/>
              </a:rPr>
              <a:t>19,</a:t>
            </a:r>
            <a:r>
              <a:rPr sz="2050" dirty="0">
                <a:latin typeface="Arial MT"/>
                <a:cs typeface="Arial MT"/>
              </a:rPr>
              <a:t>	</a:t>
            </a:r>
            <a:r>
              <a:rPr sz="2050" spc="-25" dirty="0">
                <a:latin typeface="Arial MT"/>
                <a:cs typeface="Arial MT"/>
              </a:rPr>
              <a:t>0,</a:t>
            </a:r>
            <a:r>
              <a:rPr sz="2050" dirty="0">
                <a:latin typeface="Arial MT"/>
                <a:cs typeface="Arial MT"/>
              </a:rPr>
              <a:t>	</a:t>
            </a:r>
            <a:r>
              <a:rPr sz="2050" spc="-25" dirty="0">
                <a:latin typeface="Arial MT"/>
                <a:cs typeface="Arial MT"/>
              </a:rPr>
              <a:t>0,</a:t>
            </a:r>
            <a:r>
              <a:rPr sz="2050" dirty="0">
                <a:latin typeface="Arial MT"/>
                <a:cs typeface="Arial MT"/>
              </a:rPr>
              <a:t>	2,</a:t>
            </a:r>
            <a:r>
              <a:rPr sz="2050" spc="-80" dirty="0">
                <a:latin typeface="Arial MT"/>
                <a:cs typeface="Arial MT"/>
              </a:rPr>
              <a:t> </a:t>
            </a:r>
            <a:r>
              <a:rPr sz="2050" spc="-50" dirty="0">
                <a:latin typeface="Arial MT"/>
                <a:cs typeface="Arial MT"/>
              </a:rPr>
              <a:t>5</a:t>
            </a:r>
            <a:endParaRPr sz="2050">
              <a:latin typeface="Arial MT"/>
              <a:cs typeface="Arial M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02985-F4DB-45B3-90DA-18BA7838985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119653620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4869" y="472231"/>
            <a:ext cx="10111740" cy="596508"/>
          </a:xfrm>
          <a:prstGeom prst="rect">
            <a:avLst/>
          </a:prstGeom>
        </p:spPr>
        <p:txBody>
          <a:bodyPr vert="horz" wrap="square" lIns="0" tIns="64959" rIns="0" bIns="0" rtlCol="0">
            <a:spAutoFit/>
          </a:bodyPr>
          <a:lstStyle/>
          <a:p>
            <a:pPr marL="209550">
              <a:spcBef>
                <a:spcPts val="114"/>
              </a:spcBef>
            </a:pPr>
            <a:r>
              <a:rPr sz="3450" dirty="0">
                <a:solidFill>
                  <a:srgbClr val="0807EF"/>
                </a:solidFill>
              </a:rPr>
              <a:t>Instollotion</a:t>
            </a:r>
            <a:r>
              <a:rPr sz="3450" spc="20" dirty="0">
                <a:solidFill>
                  <a:srgbClr val="0807EF"/>
                </a:solidFill>
              </a:rPr>
              <a:t> </a:t>
            </a:r>
            <a:r>
              <a:rPr sz="3450" spc="-10" dirty="0">
                <a:solidFill>
                  <a:srgbClr val="0501EB"/>
                </a:solidFill>
              </a:rPr>
              <a:t>for</a:t>
            </a:r>
            <a:r>
              <a:rPr sz="3450" spc="-155" dirty="0">
                <a:solidFill>
                  <a:srgbClr val="0501EB"/>
                </a:solidFill>
              </a:rPr>
              <a:t> </a:t>
            </a:r>
            <a:r>
              <a:rPr sz="3450" spc="-285" dirty="0">
                <a:solidFill>
                  <a:srgbClr val="0000F6"/>
                </a:solidFill>
              </a:rPr>
              <a:t>MATLAB</a:t>
            </a:r>
            <a:r>
              <a:rPr sz="3450" spc="75" dirty="0">
                <a:solidFill>
                  <a:srgbClr val="0000F6"/>
                </a:solidFill>
              </a:rPr>
              <a:t> </a:t>
            </a:r>
            <a:r>
              <a:rPr sz="3450" spc="140" dirty="0">
                <a:solidFill>
                  <a:srgbClr val="0803ED"/>
                </a:solidFill>
              </a:rPr>
              <a:t>code</a:t>
            </a:r>
            <a:endParaRPr sz="3450"/>
          </a:p>
        </p:txBody>
      </p:sp>
      <p:sp>
        <p:nvSpPr>
          <p:cNvPr id="3" name="object 3"/>
          <p:cNvSpPr txBox="1"/>
          <p:nvPr/>
        </p:nvSpPr>
        <p:spPr>
          <a:xfrm>
            <a:off x="2081773" y="1154857"/>
            <a:ext cx="498475" cy="4946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3050" spc="125" dirty="0">
                <a:latin typeface="Arial MT"/>
                <a:cs typeface="Arial MT"/>
              </a:rPr>
              <a:t>O”</a:t>
            </a:r>
            <a:endParaRPr sz="305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72301" y="1744217"/>
            <a:ext cx="5718175" cy="174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38455" indent="-323850">
              <a:lnSpc>
                <a:spcPts val="3520"/>
              </a:lnSpc>
              <a:spcBef>
                <a:spcPts val="125"/>
              </a:spcBef>
              <a:buClr>
                <a:srgbClr val="0101F9"/>
              </a:buClr>
              <a:buChar char="•"/>
              <a:tabLst>
                <a:tab pos="338455" algn="l"/>
              </a:tabLst>
            </a:pPr>
            <a:r>
              <a:rPr sz="3050" spc="-95" dirty="0">
                <a:latin typeface="Arial MT"/>
                <a:cs typeface="Arial MT"/>
              </a:rPr>
              <a:t>Install</a:t>
            </a:r>
            <a:r>
              <a:rPr sz="3050" spc="-50" dirty="0">
                <a:latin typeface="Arial MT"/>
                <a:cs typeface="Arial MT"/>
              </a:rPr>
              <a:t> </a:t>
            </a:r>
            <a:r>
              <a:rPr sz="3050" spc="-290" dirty="0">
                <a:latin typeface="Arial MT"/>
                <a:cs typeface="Arial MT"/>
              </a:rPr>
              <a:t>MATLAB</a:t>
            </a:r>
            <a:r>
              <a:rPr sz="3050" spc="80" dirty="0">
                <a:latin typeface="Arial MT"/>
                <a:cs typeface="Arial MT"/>
              </a:rPr>
              <a:t> </a:t>
            </a:r>
            <a:r>
              <a:rPr sz="3050" dirty="0">
                <a:latin typeface="Arial MT"/>
                <a:cs typeface="Arial MT"/>
              </a:rPr>
              <a:t>in</a:t>
            </a:r>
            <a:r>
              <a:rPr sz="3050" spc="-185" dirty="0">
                <a:latin typeface="Arial MT"/>
                <a:cs typeface="Arial MT"/>
              </a:rPr>
              <a:t> </a:t>
            </a:r>
            <a:r>
              <a:rPr sz="3050" dirty="0">
                <a:latin typeface="Arial MT"/>
                <a:cs typeface="Arial MT"/>
              </a:rPr>
              <a:t>your</a:t>
            </a:r>
            <a:r>
              <a:rPr sz="3050" spc="-40" dirty="0">
                <a:latin typeface="Arial MT"/>
                <a:cs typeface="Arial MT"/>
              </a:rPr>
              <a:t> </a:t>
            </a:r>
            <a:r>
              <a:rPr sz="3050" spc="-10" dirty="0">
                <a:latin typeface="Arial MT"/>
                <a:cs typeface="Arial MT"/>
              </a:rPr>
              <a:t>mochine.</a:t>
            </a:r>
            <a:endParaRPr sz="3050">
              <a:latin typeface="Arial MT"/>
              <a:cs typeface="Arial MT"/>
            </a:endParaRPr>
          </a:p>
          <a:p>
            <a:pPr marL="337820" marR="140335" indent="-325755">
              <a:lnSpc>
                <a:spcPct val="75600"/>
              </a:lnSpc>
              <a:spcBef>
                <a:spcPts val="855"/>
              </a:spcBef>
              <a:buChar char="•"/>
              <a:tabLst>
                <a:tab pos="337820" algn="l"/>
                <a:tab pos="340995" algn="l"/>
                <a:tab pos="1041400" algn="l"/>
                <a:tab pos="3730625" algn="l"/>
                <a:tab pos="5447030" algn="l"/>
              </a:tabLst>
            </a:pPr>
            <a:r>
              <a:rPr sz="3400" dirty="0">
                <a:solidFill>
                  <a:srgbClr val="0001F9"/>
                </a:solidFill>
                <a:latin typeface="Arial MT"/>
                <a:cs typeface="Arial MT"/>
              </a:rPr>
              <a:t>	</a:t>
            </a:r>
            <a:r>
              <a:rPr sz="3400" spc="-130" dirty="0">
                <a:latin typeface="Arial MT"/>
                <a:cs typeface="Arial MT"/>
              </a:rPr>
              <a:t>Downlood</a:t>
            </a:r>
            <a:r>
              <a:rPr sz="3400" spc="-110" dirty="0">
                <a:latin typeface="Arial MT"/>
                <a:cs typeface="Arial MT"/>
              </a:rPr>
              <a:t> </a:t>
            </a:r>
            <a:r>
              <a:rPr sz="3400" spc="-145" dirty="0">
                <a:latin typeface="Arial MT"/>
                <a:cs typeface="Arial MT"/>
              </a:rPr>
              <a:t>the</a:t>
            </a:r>
            <a:r>
              <a:rPr sz="3400" spc="-90" dirty="0">
                <a:latin typeface="Arial MT"/>
                <a:cs typeface="Arial MT"/>
              </a:rPr>
              <a:t> </a:t>
            </a:r>
            <a:r>
              <a:rPr sz="3400" spc="-25" dirty="0">
                <a:latin typeface="Arial MT"/>
                <a:cs typeface="Arial MT"/>
              </a:rPr>
              <a:t>pockoge</a:t>
            </a:r>
            <a:r>
              <a:rPr sz="3400" spc="-145" dirty="0">
                <a:latin typeface="Arial MT"/>
                <a:cs typeface="Arial MT"/>
              </a:rPr>
              <a:t> </a:t>
            </a:r>
            <a:r>
              <a:rPr sz="3400" spc="-20" dirty="0">
                <a:latin typeface="Arial MT"/>
                <a:cs typeface="Arial MT"/>
              </a:rPr>
              <a:t>from </a:t>
            </a:r>
            <a:r>
              <a:rPr sz="3350" spc="-25" dirty="0">
                <a:solidFill>
                  <a:srgbClr val="0C0FA1"/>
                </a:solidFill>
                <a:latin typeface="Arial MT"/>
                <a:cs typeface="Arial MT"/>
              </a:rPr>
              <a:t>htt</a:t>
            </a:r>
            <a:r>
              <a:rPr sz="3350" dirty="0">
                <a:solidFill>
                  <a:srgbClr val="0C0FA1"/>
                </a:solidFill>
                <a:latin typeface="Arial MT"/>
                <a:cs typeface="Arial MT"/>
              </a:rPr>
              <a:t>	</a:t>
            </a:r>
            <a:r>
              <a:rPr sz="3350" dirty="0">
                <a:solidFill>
                  <a:srgbClr val="150AC1"/>
                </a:solidFill>
                <a:latin typeface="Arial MT"/>
                <a:cs typeface="Arial MT"/>
              </a:rPr>
              <a:t>://chien</a:t>
            </a:r>
            <a:r>
              <a:rPr sz="3350" spc="-190" dirty="0">
                <a:solidFill>
                  <a:srgbClr val="150AC1"/>
                </a:solidFill>
                <a:latin typeface="Arial MT"/>
                <a:cs typeface="Arial MT"/>
              </a:rPr>
              <a:t> </a:t>
            </a:r>
            <a:r>
              <a:rPr sz="3350" spc="-229" dirty="0">
                <a:solidFill>
                  <a:srgbClr val="1A0CA8"/>
                </a:solidFill>
                <a:latin typeface="Arial MT"/>
                <a:cs typeface="Arial MT"/>
              </a:rPr>
              <a:t>csie</a:t>
            </a:r>
            <a:r>
              <a:rPr sz="3350" dirty="0">
                <a:solidFill>
                  <a:srgbClr val="1A0CA8"/>
                </a:solidFill>
                <a:latin typeface="Arial MT"/>
                <a:cs typeface="Arial MT"/>
              </a:rPr>
              <a:t> </a:t>
            </a:r>
            <a:r>
              <a:rPr sz="3350" spc="-60" dirty="0">
                <a:solidFill>
                  <a:srgbClr val="1611C4"/>
                </a:solidFill>
                <a:latin typeface="Arial MT"/>
                <a:cs typeface="Arial MT"/>
              </a:rPr>
              <a:t>n</a:t>
            </a:r>
            <a:r>
              <a:rPr sz="3350" dirty="0">
                <a:solidFill>
                  <a:srgbClr val="1611C4"/>
                </a:solidFill>
                <a:latin typeface="Arial MT"/>
                <a:cs typeface="Arial MT"/>
              </a:rPr>
              <a:t>	</a:t>
            </a:r>
            <a:r>
              <a:rPr sz="3350" spc="-290" dirty="0">
                <a:solidFill>
                  <a:srgbClr val="1611C4"/>
                </a:solidFill>
                <a:latin typeface="Arial MT"/>
                <a:cs typeface="Arial MT"/>
              </a:rPr>
              <a:t>ku</a:t>
            </a:r>
            <a:r>
              <a:rPr sz="3350" spc="-10" dirty="0">
                <a:solidFill>
                  <a:srgbClr val="1611C4"/>
                </a:solidFill>
                <a:latin typeface="Arial MT"/>
                <a:cs typeface="Arial MT"/>
              </a:rPr>
              <a:t> </a:t>
            </a:r>
            <a:r>
              <a:rPr sz="3350" spc="-120" dirty="0">
                <a:solidFill>
                  <a:srgbClr val="130C99"/>
                </a:solidFill>
                <a:latin typeface="Arial MT"/>
                <a:cs typeface="Arial MT"/>
              </a:rPr>
              <a:t>edu</a:t>
            </a:r>
            <a:r>
              <a:rPr sz="3350" spc="-215" dirty="0">
                <a:solidFill>
                  <a:srgbClr val="130C99"/>
                </a:solidFill>
                <a:latin typeface="Arial MT"/>
                <a:cs typeface="Arial MT"/>
              </a:rPr>
              <a:t> </a:t>
            </a:r>
            <a:r>
              <a:rPr sz="3350" spc="-50" dirty="0">
                <a:solidFill>
                  <a:srgbClr val="0F08A3"/>
                </a:solidFill>
                <a:latin typeface="Arial MT"/>
                <a:cs typeface="Arial MT"/>
              </a:rPr>
              <a:t>I</a:t>
            </a:r>
            <a:r>
              <a:rPr sz="3350" dirty="0">
                <a:solidFill>
                  <a:srgbClr val="0F08A3"/>
                </a:solidFill>
                <a:latin typeface="Arial MT"/>
                <a:cs typeface="Arial MT"/>
              </a:rPr>
              <a:t>	</a:t>
            </a:r>
            <a:r>
              <a:rPr sz="3350" spc="-50" dirty="0">
                <a:solidFill>
                  <a:srgbClr val="160A90"/>
                </a:solidFill>
                <a:latin typeface="Arial MT"/>
                <a:cs typeface="Arial MT"/>
              </a:rPr>
              <a:t>/ </a:t>
            </a:r>
            <a:r>
              <a:rPr sz="3300" spc="-190" dirty="0">
                <a:solidFill>
                  <a:srgbClr val="0A03AF"/>
                </a:solidFill>
                <a:latin typeface="Arial MT"/>
                <a:cs typeface="Arial MT"/>
              </a:rPr>
              <a:t>urse/MATLABArsenol.ror</a:t>
            </a:r>
            <a:endParaRPr sz="33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46536" y="2564260"/>
            <a:ext cx="1092835" cy="5391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3350" spc="-10" dirty="0">
                <a:solidFill>
                  <a:srgbClr val="1813AE"/>
                </a:solidFill>
                <a:latin typeface="Arial MT"/>
                <a:cs typeface="Arial MT"/>
              </a:rPr>
              <a:t>eb/co</a:t>
            </a:r>
            <a:endParaRPr sz="335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74610" y="3479056"/>
            <a:ext cx="6835140" cy="247713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343535" marR="456565" indent="-330200">
              <a:lnSpc>
                <a:spcPts val="3020"/>
              </a:lnSpc>
              <a:spcBef>
                <a:spcPts val="565"/>
              </a:spcBef>
              <a:buClr>
                <a:srgbClr val="0101FD"/>
              </a:buClr>
              <a:buChar char="•"/>
              <a:tabLst>
                <a:tab pos="351155" algn="l"/>
              </a:tabLst>
            </a:pPr>
            <a:r>
              <a:rPr sz="2850" spc="-10" dirty="0">
                <a:latin typeface="Arial MT"/>
                <a:cs typeface="Arial MT"/>
              </a:rPr>
              <a:t>Unzip</a:t>
            </a:r>
            <a:r>
              <a:rPr sz="2850" spc="130" dirty="0">
                <a:latin typeface="Arial MT"/>
                <a:cs typeface="Arial MT"/>
              </a:rPr>
              <a:t> </a:t>
            </a:r>
            <a:r>
              <a:rPr sz="2850" spc="114" dirty="0">
                <a:latin typeface="Arial MT"/>
                <a:cs typeface="Arial MT"/>
              </a:rPr>
              <a:t>the</a:t>
            </a:r>
            <a:r>
              <a:rPr sz="2850" spc="-85" dirty="0">
                <a:latin typeface="Arial MT"/>
                <a:cs typeface="Arial MT"/>
              </a:rPr>
              <a:t> </a:t>
            </a:r>
            <a:r>
              <a:rPr sz="2850" dirty="0">
                <a:latin typeface="Arial MT"/>
                <a:cs typeface="Arial MT"/>
              </a:rPr>
              <a:t>.zip</a:t>
            </a:r>
            <a:r>
              <a:rPr sz="2850" spc="45" dirty="0">
                <a:latin typeface="Arial MT"/>
                <a:cs typeface="Arial MT"/>
              </a:rPr>
              <a:t> </a:t>
            </a:r>
            <a:r>
              <a:rPr sz="2850" spc="-30" dirty="0">
                <a:latin typeface="Arial MT"/>
                <a:cs typeface="Arial MT"/>
              </a:rPr>
              <a:t>files</a:t>
            </a:r>
            <a:r>
              <a:rPr sz="2850" spc="-65" dirty="0">
                <a:latin typeface="Arial MT"/>
                <a:cs typeface="Arial MT"/>
              </a:rPr>
              <a:t> </a:t>
            </a:r>
            <a:r>
              <a:rPr sz="2850" spc="95" dirty="0">
                <a:latin typeface="Arial MT"/>
                <a:cs typeface="Arial MT"/>
              </a:rPr>
              <a:t>into</a:t>
            </a:r>
            <a:r>
              <a:rPr sz="2850" spc="5" dirty="0">
                <a:latin typeface="Arial MT"/>
                <a:cs typeface="Arial MT"/>
              </a:rPr>
              <a:t> </a:t>
            </a:r>
            <a:r>
              <a:rPr sz="2850" spc="170" dirty="0">
                <a:latin typeface="Arial MT"/>
                <a:cs typeface="Arial MT"/>
              </a:rPr>
              <a:t>a</a:t>
            </a:r>
            <a:r>
              <a:rPr sz="2850" spc="5" dirty="0">
                <a:latin typeface="Arial MT"/>
                <a:cs typeface="Arial MT"/>
              </a:rPr>
              <a:t> </a:t>
            </a:r>
            <a:r>
              <a:rPr sz="2850" spc="45" dirty="0">
                <a:latin typeface="Arial MT"/>
                <a:cs typeface="Arial MT"/>
              </a:rPr>
              <a:t>arbitrary 	</a:t>
            </a:r>
            <a:r>
              <a:rPr sz="2850" spc="85" dirty="0">
                <a:latin typeface="Arial MT"/>
                <a:cs typeface="Arial MT"/>
              </a:rPr>
              <a:t>directory,</a:t>
            </a:r>
            <a:r>
              <a:rPr sz="2850" spc="45" dirty="0">
                <a:latin typeface="Arial MT"/>
                <a:cs typeface="Arial MT"/>
              </a:rPr>
              <a:t> </a:t>
            </a:r>
            <a:r>
              <a:rPr sz="2850" dirty="0">
                <a:latin typeface="Arial MT"/>
                <a:cs typeface="Arial MT"/>
              </a:rPr>
              <a:t>soy</a:t>
            </a:r>
            <a:r>
              <a:rPr sz="2850" spc="145" dirty="0">
                <a:latin typeface="Arial MT"/>
                <a:cs typeface="Arial MT"/>
              </a:rPr>
              <a:t> </a:t>
            </a:r>
            <a:r>
              <a:rPr sz="2850" spc="-50" dirty="0">
                <a:latin typeface="Arial MT"/>
                <a:cs typeface="Arial MT"/>
              </a:rPr>
              <a:t>$fv\ATLABArsenoIRoot</a:t>
            </a:r>
            <a:endParaRPr sz="2850">
              <a:latin typeface="Arial MT"/>
              <a:cs typeface="Arial MT"/>
            </a:endParaRPr>
          </a:p>
          <a:p>
            <a:pPr marL="341630" marR="5080" indent="-329565">
              <a:lnSpc>
                <a:spcPct val="80100"/>
              </a:lnSpc>
              <a:spcBef>
                <a:spcPts val="770"/>
              </a:spcBef>
              <a:buChar char="•"/>
              <a:tabLst>
                <a:tab pos="341630" algn="l"/>
                <a:tab pos="354965" algn="l"/>
              </a:tabLst>
            </a:pPr>
            <a:r>
              <a:rPr sz="3050" dirty="0">
                <a:solidFill>
                  <a:srgbClr val="0101F4"/>
                </a:solidFill>
                <a:latin typeface="Arial MT"/>
                <a:cs typeface="Arial MT"/>
              </a:rPr>
              <a:t>	</a:t>
            </a:r>
            <a:r>
              <a:rPr sz="3050" spc="65" dirty="0">
                <a:latin typeface="Arial MT"/>
                <a:cs typeface="Arial MT"/>
              </a:rPr>
              <a:t>Add</a:t>
            </a:r>
            <a:r>
              <a:rPr sz="3050" spc="95" dirty="0">
                <a:latin typeface="Arial MT"/>
                <a:cs typeface="Arial MT"/>
              </a:rPr>
              <a:t> </a:t>
            </a:r>
            <a:r>
              <a:rPr sz="3050" dirty="0">
                <a:latin typeface="Arial MT"/>
                <a:cs typeface="Arial MT"/>
              </a:rPr>
              <a:t>the</a:t>
            </a:r>
            <a:r>
              <a:rPr sz="3050" spc="40" dirty="0">
                <a:latin typeface="Arial MT"/>
                <a:cs typeface="Arial MT"/>
              </a:rPr>
              <a:t> </a:t>
            </a:r>
            <a:r>
              <a:rPr sz="3050" spc="114" dirty="0">
                <a:latin typeface="Arial MT"/>
                <a:cs typeface="Arial MT"/>
              </a:rPr>
              <a:t>path</a:t>
            </a:r>
            <a:r>
              <a:rPr sz="3050" spc="-35" dirty="0">
                <a:latin typeface="Arial MT"/>
                <a:cs typeface="Arial MT"/>
              </a:rPr>
              <a:t> </a:t>
            </a:r>
            <a:r>
              <a:rPr sz="3050" spc="-80" dirty="0">
                <a:latin typeface="Arial MT"/>
                <a:cs typeface="Arial MT"/>
              </a:rPr>
              <a:t>$MATLABArsenolRoot </a:t>
            </a:r>
            <a:r>
              <a:rPr sz="3100" dirty="0">
                <a:latin typeface="Arial MT"/>
                <a:cs typeface="Arial MT"/>
              </a:rPr>
              <a:t>ond</a:t>
            </a:r>
            <a:r>
              <a:rPr sz="3100" spc="-90" dirty="0">
                <a:latin typeface="Arial MT"/>
                <a:cs typeface="Arial MT"/>
              </a:rPr>
              <a:t> </a:t>
            </a:r>
            <a:r>
              <a:rPr sz="3100" spc="-175" dirty="0">
                <a:latin typeface="Arial MT"/>
                <a:cs typeface="Arial MT"/>
              </a:rPr>
              <a:t>its</a:t>
            </a:r>
            <a:r>
              <a:rPr sz="3100" spc="-75" dirty="0">
                <a:latin typeface="Arial MT"/>
                <a:cs typeface="Arial MT"/>
              </a:rPr>
              <a:t> </a:t>
            </a:r>
            <a:r>
              <a:rPr sz="3100" spc="-85" dirty="0">
                <a:latin typeface="Arial MT"/>
                <a:cs typeface="Arial MT"/>
              </a:rPr>
              <a:t>subfolders</a:t>
            </a:r>
            <a:r>
              <a:rPr sz="3100" spc="90" dirty="0">
                <a:latin typeface="Arial MT"/>
                <a:cs typeface="Arial MT"/>
              </a:rPr>
              <a:t> </a:t>
            </a:r>
            <a:r>
              <a:rPr sz="3100" spc="-20" dirty="0">
                <a:latin typeface="Arial MT"/>
                <a:cs typeface="Arial MT"/>
              </a:rPr>
              <a:t>in</a:t>
            </a:r>
            <a:r>
              <a:rPr sz="3100" spc="-130" dirty="0">
                <a:latin typeface="Arial MT"/>
                <a:cs typeface="Arial MT"/>
              </a:rPr>
              <a:t> </a:t>
            </a:r>
            <a:r>
              <a:rPr sz="3100" spc="-290" dirty="0">
                <a:latin typeface="Arial MT"/>
                <a:cs typeface="Arial MT"/>
              </a:rPr>
              <a:t>MATLAB.</a:t>
            </a:r>
            <a:r>
              <a:rPr sz="3100" spc="204" dirty="0">
                <a:latin typeface="Arial MT"/>
                <a:cs typeface="Arial MT"/>
              </a:rPr>
              <a:t> </a:t>
            </a:r>
            <a:r>
              <a:rPr sz="3100" spc="-365" dirty="0">
                <a:latin typeface="Arial MT"/>
                <a:cs typeface="Arial MT"/>
              </a:rPr>
              <a:t>Use </a:t>
            </a:r>
            <a:r>
              <a:rPr sz="3200" spc="45" dirty="0">
                <a:latin typeface="Arial MT"/>
                <a:cs typeface="Arial MT"/>
              </a:rPr>
              <a:t>oddpoth</a:t>
            </a:r>
            <a:r>
              <a:rPr sz="3200" spc="-35" dirty="0">
                <a:latin typeface="Arial MT"/>
                <a:cs typeface="Arial MT"/>
              </a:rPr>
              <a:t> </a:t>
            </a:r>
            <a:r>
              <a:rPr sz="3200" dirty="0">
                <a:latin typeface="Arial MT"/>
                <a:cs typeface="Arial MT"/>
              </a:rPr>
              <a:t>command</a:t>
            </a:r>
            <a:r>
              <a:rPr sz="3200" spc="160" dirty="0">
                <a:latin typeface="Arial MT"/>
                <a:cs typeface="Arial MT"/>
              </a:rPr>
              <a:t> </a:t>
            </a:r>
            <a:r>
              <a:rPr sz="3200" spc="-125" dirty="0">
                <a:latin typeface="Arial MT"/>
                <a:cs typeface="Arial MT"/>
              </a:rPr>
              <a:t>or</a:t>
            </a:r>
            <a:r>
              <a:rPr sz="3200" spc="-65" dirty="0">
                <a:latin typeface="Arial MT"/>
                <a:cs typeface="Arial MT"/>
              </a:rPr>
              <a:t> </a:t>
            </a:r>
            <a:r>
              <a:rPr sz="3200" spc="-55" dirty="0">
                <a:latin typeface="Arial MT"/>
                <a:cs typeface="Arial MT"/>
              </a:rPr>
              <a:t>menu</a:t>
            </a:r>
            <a:r>
              <a:rPr sz="3200" spc="-15" dirty="0">
                <a:latin typeface="Arial MT"/>
                <a:cs typeface="Arial MT"/>
              </a:rPr>
              <a:t> </a:t>
            </a:r>
            <a:r>
              <a:rPr sz="3200" spc="-225" dirty="0">
                <a:latin typeface="Arial MT"/>
                <a:cs typeface="Arial MT"/>
              </a:rPr>
              <a:t>File-</a:t>
            </a:r>
            <a:r>
              <a:rPr sz="3200" spc="-310" dirty="0">
                <a:latin typeface="Arial MT"/>
                <a:cs typeface="Arial MT"/>
              </a:rPr>
              <a:t>&gt;Set </a:t>
            </a:r>
            <a:r>
              <a:rPr sz="3150" spc="-10" dirty="0">
                <a:latin typeface="Arial MT"/>
                <a:cs typeface="Arial MT"/>
              </a:rPr>
              <a:t>Path.</a:t>
            </a:r>
            <a:endParaRPr sz="3150">
              <a:latin typeface="Arial MT"/>
              <a:cs typeface="Arial MT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836981E-20C2-4F0C-B43C-04928D02F05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930911175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6120" y="3143250"/>
            <a:ext cx="0" cy="3176270"/>
          </a:xfrm>
          <a:custGeom>
            <a:avLst/>
            <a:gdLst/>
            <a:ahLst/>
            <a:cxnLst/>
            <a:rect l="l" t="t" r="r" b="b"/>
            <a:pathLst>
              <a:path h="3176270">
                <a:moveTo>
                  <a:pt x="0" y="3175993"/>
                </a:moveTo>
                <a:lnTo>
                  <a:pt x="0" y="0"/>
                </a:lnTo>
              </a:path>
            </a:pathLst>
          </a:custGeom>
          <a:ln w="14882">
            <a:solidFill>
              <a:srgbClr val="1818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628679" y="3143250"/>
            <a:ext cx="4935220" cy="3176270"/>
            <a:chOff x="4104679" y="3143250"/>
            <a:chExt cx="4935220" cy="3176270"/>
          </a:xfrm>
        </p:grpSpPr>
        <p:sp>
          <p:nvSpPr>
            <p:cNvPr id="4" name="object 4"/>
            <p:cNvSpPr/>
            <p:nvPr/>
          </p:nvSpPr>
          <p:spPr>
            <a:xfrm>
              <a:off x="9032378" y="3143250"/>
              <a:ext cx="0" cy="3176270"/>
            </a:xfrm>
            <a:custGeom>
              <a:avLst/>
              <a:gdLst/>
              <a:ahLst/>
              <a:cxnLst/>
              <a:rect l="l" t="t" r="r" b="b"/>
              <a:pathLst>
                <a:path h="3176270">
                  <a:moveTo>
                    <a:pt x="0" y="3175993"/>
                  </a:moveTo>
                  <a:lnTo>
                    <a:pt x="0" y="0"/>
                  </a:lnTo>
                </a:path>
              </a:pathLst>
            </a:custGeom>
            <a:ln w="14882">
              <a:solidFill>
                <a:srgbClr val="1818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04679" y="3150691"/>
              <a:ext cx="4935220" cy="0"/>
            </a:xfrm>
            <a:custGeom>
              <a:avLst/>
              <a:gdLst/>
              <a:ahLst/>
              <a:cxnLst/>
              <a:rect l="l" t="t" r="r" b="b"/>
              <a:pathLst>
                <a:path w="4935220">
                  <a:moveTo>
                    <a:pt x="0" y="0"/>
                  </a:moveTo>
                  <a:lnTo>
                    <a:pt x="4935143" y="0"/>
                  </a:lnTo>
                </a:path>
              </a:pathLst>
            </a:custGeom>
            <a:ln w="14882">
              <a:solidFill>
                <a:srgbClr val="1818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54869" y="472232"/>
            <a:ext cx="10111740" cy="6912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76910">
              <a:spcBef>
                <a:spcPts val="110"/>
              </a:spcBef>
            </a:pPr>
            <a:r>
              <a:rPr dirty="0">
                <a:solidFill>
                  <a:srgbClr val="0101F2"/>
                </a:solidFill>
              </a:rPr>
              <a:t>How</a:t>
            </a:r>
            <a:r>
              <a:rPr spc="80" dirty="0">
                <a:solidFill>
                  <a:srgbClr val="0101F2"/>
                </a:solidFill>
              </a:rPr>
              <a:t> </a:t>
            </a:r>
            <a:r>
              <a:rPr spc="90" dirty="0">
                <a:solidFill>
                  <a:srgbClr val="0100F0"/>
                </a:solidFill>
              </a:rPr>
              <a:t>to</a:t>
            </a:r>
            <a:r>
              <a:rPr spc="5" dirty="0">
                <a:solidFill>
                  <a:srgbClr val="0100F0"/>
                </a:solidFill>
              </a:rPr>
              <a:t> </a:t>
            </a:r>
            <a:r>
              <a:rPr dirty="0">
                <a:solidFill>
                  <a:srgbClr val="0C0CF6"/>
                </a:solidFill>
              </a:rPr>
              <a:t>use</a:t>
            </a:r>
            <a:r>
              <a:rPr spc="-15" dirty="0">
                <a:solidFill>
                  <a:srgbClr val="0C0CF6"/>
                </a:solidFill>
              </a:rPr>
              <a:t> </a:t>
            </a:r>
            <a:r>
              <a:rPr spc="-25" dirty="0"/>
              <a:t>clossifiers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741899" y="4656533"/>
            <a:ext cx="1930400" cy="26802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650" dirty="0">
                <a:latin typeface="Arial MT"/>
                <a:cs typeface="Arial MT"/>
              </a:rPr>
              <a:t>Classify</a:t>
            </a:r>
            <a:r>
              <a:rPr sz="1650" spc="310" dirty="0">
                <a:latin typeface="Arial MT"/>
                <a:cs typeface="Arial MT"/>
              </a:rPr>
              <a:t> </a:t>
            </a:r>
            <a:r>
              <a:rPr sz="1650" spc="-10" dirty="0">
                <a:latin typeface="Arial MT"/>
                <a:cs typeface="Arial MT"/>
              </a:rPr>
              <a:t>pengigit.txt</a:t>
            </a:r>
            <a:endParaRPr sz="165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32832" y="1647230"/>
            <a:ext cx="7936230" cy="1818639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indent="1270">
              <a:lnSpc>
                <a:spcPts val="1930"/>
              </a:lnSpc>
              <a:spcBef>
                <a:spcPts val="215"/>
              </a:spcBef>
              <a:tabLst>
                <a:tab pos="491490" algn="l"/>
                <a:tab pos="1198245" algn="l"/>
              </a:tabLst>
            </a:pPr>
            <a:r>
              <a:rPr sz="1650" spc="-20" dirty="0">
                <a:solidFill>
                  <a:srgbClr val="1301B5"/>
                </a:solidFill>
                <a:latin typeface="Arial MT"/>
                <a:cs typeface="Arial MT"/>
              </a:rPr>
              <a:t>test</a:t>
            </a:r>
            <a:r>
              <a:rPr sz="1650" dirty="0">
                <a:solidFill>
                  <a:srgbClr val="1301B5"/>
                </a:solidFill>
                <a:latin typeface="Arial MT"/>
                <a:cs typeface="Arial MT"/>
              </a:rPr>
              <a:t>	</a:t>
            </a:r>
            <a:r>
              <a:rPr sz="1650" spc="20" dirty="0">
                <a:solidFill>
                  <a:srgbClr val="0F11C3"/>
                </a:solidFill>
                <a:latin typeface="Arial MT"/>
                <a:cs typeface="Arial MT"/>
              </a:rPr>
              <a:t>classify('classify</a:t>
            </a:r>
            <a:r>
              <a:rPr sz="1650" spc="135" dirty="0">
                <a:solidFill>
                  <a:srgbClr val="0F11C3"/>
                </a:solidFill>
                <a:latin typeface="Arial MT"/>
                <a:cs typeface="Arial MT"/>
              </a:rPr>
              <a:t> </a:t>
            </a:r>
            <a:r>
              <a:rPr sz="1650" spc="20" dirty="0">
                <a:solidFill>
                  <a:srgbClr val="1A03AC"/>
                </a:solidFill>
                <a:latin typeface="Arial MT"/>
                <a:cs typeface="Arial MT"/>
              </a:rPr>
              <a:t>-I</a:t>
            </a:r>
            <a:r>
              <a:rPr sz="1650" spc="90" dirty="0">
                <a:solidFill>
                  <a:srgbClr val="1A03AC"/>
                </a:solidFill>
                <a:latin typeface="Arial MT"/>
                <a:cs typeface="Arial MT"/>
              </a:rPr>
              <a:t> </a:t>
            </a:r>
            <a:r>
              <a:rPr sz="1650" spc="20" dirty="0">
                <a:solidFill>
                  <a:srgbClr val="13039A"/>
                </a:solidFill>
                <a:latin typeface="Arial MT"/>
                <a:cs typeface="Arial MT"/>
              </a:rPr>
              <a:t>input</a:t>
            </a:r>
            <a:r>
              <a:rPr sz="1650" spc="100" dirty="0">
                <a:solidFill>
                  <a:srgbClr val="13039A"/>
                </a:solidFill>
                <a:latin typeface="Arial MT"/>
                <a:cs typeface="Arial MT"/>
              </a:rPr>
              <a:t>  </a:t>
            </a:r>
            <a:r>
              <a:rPr sz="1650" spc="20" dirty="0">
                <a:solidFill>
                  <a:srgbClr val="1808A5"/>
                </a:solidFill>
                <a:latin typeface="Arial MT"/>
                <a:cs typeface="Arial MT"/>
              </a:rPr>
              <a:t>file</a:t>
            </a:r>
            <a:r>
              <a:rPr sz="1650" spc="90" dirty="0">
                <a:solidFill>
                  <a:srgbClr val="1808A5"/>
                </a:solidFill>
                <a:latin typeface="Arial MT"/>
                <a:cs typeface="Arial MT"/>
              </a:rPr>
              <a:t> </a:t>
            </a:r>
            <a:r>
              <a:rPr sz="1650" spc="20" dirty="0">
                <a:solidFill>
                  <a:srgbClr val="0A00BA"/>
                </a:solidFill>
                <a:latin typeface="Arial MT"/>
                <a:cs typeface="Arial MT"/>
              </a:rPr>
              <a:t>[general</a:t>
            </a:r>
            <a:r>
              <a:rPr sz="1650" spc="110" dirty="0">
                <a:solidFill>
                  <a:srgbClr val="0A00BA"/>
                </a:solidFill>
                <a:latin typeface="Arial MT"/>
                <a:cs typeface="Arial MT"/>
              </a:rPr>
              <a:t>  </a:t>
            </a:r>
            <a:r>
              <a:rPr sz="1650" spc="45" dirty="0">
                <a:solidFill>
                  <a:srgbClr val="1613B5"/>
                </a:solidFill>
                <a:latin typeface="Arial MT"/>
                <a:cs typeface="Arial MT"/>
              </a:rPr>
              <a:t>option]</a:t>
            </a:r>
            <a:r>
              <a:rPr sz="1650" spc="210" dirty="0">
                <a:solidFill>
                  <a:srgbClr val="1613B5"/>
                </a:solidFill>
                <a:latin typeface="Arial MT"/>
                <a:cs typeface="Arial MT"/>
              </a:rPr>
              <a:t> </a:t>
            </a:r>
            <a:r>
              <a:rPr sz="1650" spc="10" dirty="0">
                <a:solidFill>
                  <a:srgbClr val="0C00BF"/>
                </a:solidFill>
                <a:latin typeface="Arial MT"/>
                <a:cs typeface="Arial MT"/>
              </a:rPr>
              <a:t>[-</a:t>
            </a:r>
            <a:r>
              <a:rPr sz="1650" spc="20" dirty="0">
                <a:solidFill>
                  <a:srgbClr val="0C00BF"/>
                </a:solidFill>
                <a:latin typeface="Arial MT"/>
                <a:cs typeface="Arial MT"/>
              </a:rPr>
              <a:t>-</a:t>
            </a:r>
            <a:r>
              <a:rPr sz="1650" spc="95" dirty="0">
                <a:solidFill>
                  <a:srgbClr val="0C00BF"/>
                </a:solidFill>
                <a:latin typeface="Arial MT"/>
                <a:cs typeface="Arial MT"/>
              </a:rPr>
              <a:t> </a:t>
            </a:r>
            <a:r>
              <a:rPr sz="1650" spc="-10" dirty="0">
                <a:solidFill>
                  <a:srgbClr val="0501C8"/>
                </a:solidFill>
                <a:latin typeface="Arial MT"/>
                <a:cs typeface="Arial MT"/>
              </a:rPr>
              <a:t>EvaluationMethod</a:t>
            </a:r>
            <a:r>
              <a:rPr sz="1650" spc="500" dirty="0">
                <a:solidFill>
                  <a:srgbClr val="0501C8"/>
                </a:solidFill>
                <a:latin typeface="Arial MT"/>
                <a:cs typeface="Arial MT"/>
              </a:rPr>
              <a:t> </a:t>
            </a:r>
            <a:r>
              <a:rPr sz="1650" spc="-10" dirty="0">
                <a:solidFill>
                  <a:srgbClr val="0A00A8"/>
                </a:solidFill>
                <a:latin typeface="Arial MT"/>
                <a:cs typeface="Arial MT"/>
              </a:rPr>
              <a:t>[evaluation</a:t>
            </a:r>
            <a:r>
              <a:rPr sz="1650" dirty="0">
                <a:solidFill>
                  <a:srgbClr val="0A00A8"/>
                </a:solidFill>
                <a:latin typeface="Arial MT"/>
                <a:cs typeface="Arial MT"/>
              </a:rPr>
              <a:t>	</a:t>
            </a:r>
            <a:r>
              <a:rPr sz="1650" dirty="0">
                <a:solidFill>
                  <a:srgbClr val="180CAC"/>
                </a:solidFill>
                <a:latin typeface="Arial MT"/>
                <a:cs typeface="Arial MT"/>
              </a:rPr>
              <a:t>options]]</a:t>
            </a:r>
            <a:r>
              <a:rPr sz="1650" spc="290" dirty="0">
                <a:solidFill>
                  <a:srgbClr val="180CAC"/>
                </a:solidFill>
                <a:latin typeface="Arial MT"/>
                <a:cs typeface="Arial MT"/>
              </a:rPr>
              <a:t> </a:t>
            </a:r>
            <a:r>
              <a:rPr sz="1650" dirty="0">
                <a:solidFill>
                  <a:srgbClr val="1C1197"/>
                </a:solidFill>
                <a:latin typeface="Arial MT"/>
                <a:cs typeface="Arial MT"/>
              </a:rPr>
              <a:t>...</a:t>
            </a:r>
            <a:r>
              <a:rPr sz="1650" spc="35" dirty="0">
                <a:solidFill>
                  <a:srgbClr val="1C1197"/>
                </a:solidFill>
                <a:latin typeface="Arial MT"/>
                <a:cs typeface="Arial MT"/>
              </a:rPr>
              <a:t> </a:t>
            </a:r>
            <a:r>
              <a:rPr sz="1650" dirty="0">
                <a:solidFill>
                  <a:srgbClr val="11089C"/>
                </a:solidFill>
                <a:latin typeface="Arial MT"/>
                <a:cs typeface="Arial MT"/>
              </a:rPr>
              <a:t>[--</a:t>
            </a:r>
            <a:r>
              <a:rPr sz="1650" spc="125" dirty="0">
                <a:solidFill>
                  <a:srgbClr val="11089C"/>
                </a:solidFill>
                <a:latin typeface="Arial MT"/>
                <a:cs typeface="Arial MT"/>
              </a:rPr>
              <a:t> </a:t>
            </a:r>
            <a:r>
              <a:rPr sz="1650" dirty="0">
                <a:solidFill>
                  <a:srgbClr val="1C0FBF"/>
                </a:solidFill>
                <a:latin typeface="Arial MT"/>
                <a:cs typeface="Arial MT"/>
              </a:rPr>
              <a:t>ClassifierWrapper</a:t>
            </a:r>
            <a:r>
              <a:rPr sz="1650" spc="295" dirty="0">
                <a:solidFill>
                  <a:srgbClr val="1C0FBF"/>
                </a:solidFill>
                <a:latin typeface="Arial MT"/>
                <a:cs typeface="Arial MT"/>
              </a:rPr>
              <a:t> </a:t>
            </a:r>
            <a:r>
              <a:rPr sz="1650" dirty="0">
                <a:solidFill>
                  <a:srgbClr val="1A0AB5"/>
                </a:solidFill>
                <a:latin typeface="Arial MT"/>
                <a:cs typeface="Arial MT"/>
              </a:rPr>
              <a:t>[param]</a:t>
            </a:r>
            <a:r>
              <a:rPr sz="1650" spc="315" dirty="0">
                <a:solidFill>
                  <a:srgbClr val="1A0AB5"/>
                </a:solidFill>
                <a:latin typeface="Arial MT"/>
                <a:cs typeface="Arial MT"/>
              </a:rPr>
              <a:t> </a:t>
            </a:r>
            <a:r>
              <a:rPr sz="1650" dirty="0">
                <a:solidFill>
                  <a:srgbClr val="1C157C"/>
                </a:solidFill>
                <a:latin typeface="Arial MT"/>
                <a:cs typeface="Arial MT"/>
              </a:rPr>
              <a:t>]</a:t>
            </a:r>
            <a:r>
              <a:rPr sz="1650" spc="145" dirty="0">
                <a:solidFill>
                  <a:srgbClr val="1C157C"/>
                </a:solidFill>
                <a:latin typeface="Arial MT"/>
                <a:cs typeface="Arial MT"/>
              </a:rPr>
              <a:t> </a:t>
            </a:r>
            <a:r>
              <a:rPr sz="1650" spc="-30" dirty="0">
                <a:solidFill>
                  <a:srgbClr val="16039C"/>
                </a:solidFill>
                <a:latin typeface="Arial MT"/>
                <a:cs typeface="Arial MT"/>
              </a:rPr>
              <a:t>-</a:t>
            </a:r>
            <a:r>
              <a:rPr sz="1650" dirty="0">
                <a:solidFill>
                  <a:srgbClr val="16039C"/>
                </a:solidFill>
                <a:latin typeface="Arial MT"/>
                <a:cs typeface="Arial MT"/>
              </a:rPr>
              <a:t>-</a:t>
            </a:r>
            <a:r>
              <a:rPr sz="1650" spc="165" dirty="0">
                <a:solidFill>
                  <a:srgbClr val="16039C"/>
                </a:solidFill>
                <a:latin typeface="Arial MT"/>
                <a:cs typeface="Arial MT"/>
              </a:rPr>
              <a:t> </a:t>
            </a:r>
            <a:r>
              <a:rPr sz="1650" dirty="0">
                <a:solidFill>
                  <a:srgbClr val="0300DB"/>
                </a:solidFill>
                <a:latin typeface="Arial MT"/>
                <a:cs typeface="Arial MT"/>
              </a:rPr>
              <a:t>BaseClassifier</a:t>
            </a:r>
            <a:r>
              <a:rPr sz="1650" spc="235" dirty="0">
                <a:solidFill>
                  <a:srgbClr val="0300DB"/>
                </a:solidFill>
                <a:latin typeface="Arial MT"/>
                <a:cs typeface="Arial MT"/>
              </a:rPr>
              <a:t> </a:t>
            </a:r>
            <a:r>
              <a:rPr sz="1650" dirty="0">
                <a:solidFill>
                  <a:srgbClr val="1507A3"/>
                </a:solidFill>
                <a:latin typeface="Arial MT"/>
                <a:cs typeface="Arial MT"/>
              </a:rPr>
              <a:t>[param]</a:t>
            </a:r>
            <a:r>
              <a:rPr sz="1650" spc="229" dirty="0">
                <a:solidFill>
                  <a:srgbClr val="1507A3"/>
                </a:solidFill>
                <a:latin typeface="Arial MT"/>
                <a:cs typeface="Arial MT"/>
              </a:rPr>
              <a:t> </a:t>
            </a:r>
            <a:r>
              <a:rPr sz="1650" spc="-25" dirty="0">
                <a:solidFill>
                  <a:srgbClr val="181C9E"/>
                </a:solidFill>
                <a:latin typeface="Arial MT"/>
                <a:cs typeface="Arial MT"/>
              </a:rPr>
              <a:t>);</a:t>
            </a:r>
            <a:endParaRPr sz="1650">
              <a:latin typeface="Arial MT"/>
              <a:cs typeface="Arial MT"/>
            </a:endParaRPr>
          </a:p>
          <a:p>
            <a:pPr marL="52069">
              <a:spcBef>
                <a:spcPts val="1655"/>
              </a:spcBef>
            </a:pPr>
            <a:r>
              <a:rPr sz="1900" spc="-10" dirty="0">
                <a:latin typeface="Arial MT"/>
                <a:cs typeface="Arial MT"/>
              </a:rPr>
              <a:t>Example</a:t>
            </a:r>
            <a:r>
              <a:rPr sz="1900" spc="-85" dirty="0">
                <a:latin typeface="Arial MT"/>
                <a:cs typeface="Arial MT"/>
              </a:rPr>
              <a:t> </a:t>
            </a:r>
            <a:r>
              <a:rPr sz="1900" spc="-50" dirty="0">
                <a:latin typeface="Arial MT"/>
                <a:cs typeface="Arial MT"/>
              </a:rPr>
              <a:t>1</a:t>
            </a:r>
            <a:endParaRPr sz="1900">
              <a:latin typeface="Arial MT"/>
              <a:cs typeface="Arial MT"/>
            </a:endParaRPr>
          </a:p>
          <a:p>
            <a:pPr marL="31750">
              <a:spcBef>
                <a:spcPts val="1195"/>
              </a:spcBef>
              <a:tabLst>
                <a:tab pos="526415" algn="l"/>
              </a:tabLst>
            </a:pPr>
            <a:r>
              <a:rPr spc="-20" dirty="0">
                <a:solidFill>
                  <a:srgbClr val="0F00B8"/>
                </a:solidFill>
                <a:latin typeface="Arial MT"/>
                <a:cs typeface="Arial MT"/>
              </a:rPr>
              <a:t>test</a:t>
            </a:r>
            <a:r>
              <a:rPr dirty="0">
                <a:solidFill>
                  <a:srgbClr val="0F00B8"/>
                </a:solidFill>
                <a:latin typeface="Arial MT"/>
                <a:cs typeface="Arial MT"/>
              </a:rPr>
              <a:t>	</a:t>
            </a:r>
            <a:r>
              <a:rPr dirty="0">
                <a:solidFill>
                  <a:srgbClr val="1D0F9C"/>
                </a:solidFill>
                <a:latin typeface="Arial MT"/>
                <a:cs typeface="Arial MT"/>
              </a:rPr>
              <a:t>classify('classify</a:t>
            </a:r>
            <a:r>
              <a:rPr spc="-45" dirty="0">
                <a:solidFill>
                  <a:srgbClr val="1D0F9C"/>
                </a:solidFill>
                <a:latin typeface="Arial MT"/>
                <a:cs typeface="Arial MT"/>
              </a:rPr>
              <a:t> </a:t>
            </a:r>
            <a:r>
              <a:rPr spc="-55" dirty="0">
                <a:solidFill>
                  <a:srgbClr val="706EA8"/>
                </a:solidFill>
                <a:latin typeface="Arial MT"/>
                <a:cs typeface="Arial MT"/>
              </a:rPr>
              <a:t>-</a:t>
            </a:r>
            <a:r>
              <a:rPr dirty="0">
                <a:solidFill>
                  <a:srgbClr val="706EA8"/>
                </a:solidFill>
                <a:latin typeface="Arial MT"/>
                <a:cs typeface="Arial MT"/>
              </a:rPr>
              <a:t>t</a:t>
            </a:r>
            <a:r>
              <a:rPr spc="-70" dirty="0">
                <a:solidFill>
                  <a:srgbClr val="706EA8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0E0C82"/>
                </a:solidFill>
                <a:latin typeface="Arial MT"/>
                <a:cs typeface="Arial MT"/>
              </a:rPr>
              <a:t>pendigits.txt</a:t>
            </a:r>
            <a:r>
              <a:rPr spc="185" dirty="0">
                <a:solidFill>
                  <a:srgbClr val="0E0C82"/>
                </a:solidFill>
                <a:latin typeface="Arial MT"/>
                <a:cs typeface="Arial MT"/>
              </a:rPr>
              <a:t> </a:t>
            </a:r>
            <a:r>
              <a:rPr spc="-60" dirty="0">
                <a:solidFill>
                  <a:srgbClr val="7772B3"/>
                </a:solidFill>
                <a:latin typeface="Arial MT"/>
                <a:cs typeface="Arial MT"/>
              </a:rPr>
              <a:t>-</a:t>
            </a:r>
            <a:r>
              <a:rPr dirty="0">
                <a:solidFill>
                  <a:srgbClr val="7772B3"/>
                </a:solidFill>
                <a:latin typeface="Arial MT"/>
                <a:cs typeface="Arial MT"/>
              </a:rPr>
              <a:t>sf </a:t>
            </a:r>
            <a:r>
              <a:rPr dirty="0">
                <a:solidFill>
                  <a:srgbClr val="1C11B6"/>
                </a:solidFill>
                <a:latin typeface="Arial MT"/>
                <a:cs typeface="Arial MT"/>
              </a:rPr>
              <a:t>1</a:t>
            </a:r>
            <a:r>
              <a:rPr spc="40" dirty="0">
                <a:solidFill>
                  <a:srgbClr val="1C11B6"/>
                </a:solidFill>
                <a:latin typeface="Arial MT"/>
                <a:cs typeface="Arial MT"/>
              </a:rPr>
              <a:t> </a:t>
            </a:r>
            <a:r>
              <a:rPr spc="-80" dirty="0">
                <a:solidFill>
                  <a:srgbClr val="7270AC"/>
                </a:solidFill>
                <a:latin typeface="Arial MT"/>
                <a:cs typeface="Arial MT"/>
              </a:rPr>
              <a:t>-</a:t>
            </a:r>
            <a:r>
              <a:rPr dirty="0">
                <a:solidFill>
                  <a:srgbClr val="7270AC"/>
                </a:solidFill>
                <a:latin typeface="Arial MT"/>
                <a:cs typeface="Arial MT"/>
              </a:rPr>
              <a:t>- </a:t>
            </a:r>
            <a:r>
              <a:rPr dirty="0">
                <a:solidFill>
                  <a:srgbClr val="0F05A3"/>
                </a:solidFill>
                <a:latin typeface="Arial MT"/>
                <a:cs typeface="Arial MT"/>
              </a:rPr>
              <a:t>LibSVM</a:t>
            </a:r>
            <a:r>
              <a:rPr spc="55" dirty="0">
                <a:solidFill>
                  <a:srgbClr val="0F05A3"/>
                </a:solidFill>
                <a:latin typeface="Arial MT"/>
                <a:cs typeface="Arial MT"/>
              </a:rPr>
              <a:t> </a:t>
            </a:r>
            <a:r>
              <a:rPr spc="-30" dirty="0">
                <a:solidFill>
                  <a:srgbClr val="7472AC"/>
                </a:solidFill>
                <a:latin typeface="Arial MT"/>
                <a:cs typeface="Arial MT"/>
              </a:rPr>
              <a:t>-</a:t>
            </a:r>
            <a:r>
              <a:rPr dirty="0">
                <a:solidFill>
                  <a:srgbClr val="7472AC"/>
                </a:solidFill>
                <a:latin typeface="Arial MT"/>
                <a:cs typeface="Arial MT"/>
              </a:rPr>
              <a:t>Kernel</a:t>
            </a:r>
            <a:r>
              <a:rPr spc="-20" dirty="0">
                <a:solidFill>
                  <a:srgbClr val="7472AC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80CA0"/>
                </a:solidFill>
                <a:latin typeface="Arial MT"/>
                <a:cs typeface="Arial MT"/>
              </a:rPr>
              <a:t>0</a:t>
            </a:r>
            <a:r>
              <a:rPr spc="-35" dirty="0">
                <a:solidFill>
                  <a:srgbClr val="180CA0"/>
                </a:solidFill>
                <a:latin typeface="Arial MT"/>
                <a:cs typeface="Arial MT"/>
              </a:rPr>
              <a:t> </a:t>
            </a:r>
            <a:r>
              <a:rPr spc="-25" dirty="0">
                <a:solidFill>
                  <a:srgbClr val="7274AA"/>
                </a:solidFill>
                <a:latin typeface="Arial MT"/>
                <a:cs typeface="Arial MT"/>
              </a:rPr>
              <a:t>-</a:t>
            </a:r>
            <a:r>
              <a:rPr spc="-10" dirty="0">
                <a:solidFill>
                  <a:srgbClr val="7274AA"/>
                </a:solidFill>
                <a:latin typeface="Arial MT"/>
                <a:cs typeface="Arial MT"/>
              </a:rPr>
              <a:t>CostFactor</a:t>
            </a:r>
            <a:r>
              <a:rPr spc="40" dirty="0">
                <a:solidFill>
                  <a:srgbClr val="7274AA"/>
                </a:solidFill>
                <a:latin typeface="Arial MT"/>
                <a:cs typeface="Arial MT"/>
              </a:rPr>
              <a:t> </a:t>
            </a:r>
            <a:r>
              <a:rPr spc="30" dirty="0">
                <a:solidFill>
                  <a:srgbClr val="15059A"/>
                </a:solidFill>
                <a:latin typeface="Arial MT"/>
                <a:cs typeface="Arial MT"/>
              </a:rPr>
              <a:t>3')</a:t>
            </a:r>
            <a:r>
              <a:rPr spc="30" dirty="0">
                <a:solidFill>
                  <a:srgbClr val="261C67"/>
                </a:solidFill>
                <a:latin typeface="Arial MT"/>
                <a:cs typeface="Arial MT"/>
              </a:rPr>
              <a:t>;</a:t>
            </a:r>
            <a:endParaRPr>
              <a:latin typeface="Arial MT"/>
              <a:cs typeface="Arial MT"/>
            </a:endParaRPr>
          </a:p>
          <a:p>
            <a:pPr marL="3223895">
              <a:spcBef>
                <a:spcPts val="685"/>
              </a:spcBef>
            </a:pPr>
            <a:r>
              <a:rPr dirty="0">
                <a:latin typeface="Arial MT"/>
                <a:cs typeface="Arial MT"/>
              </a:rPr>
              <a:t>Prec:0.979803,</a:t>
            </a:r>
            <a:r>
              <a:rPr spc="-40" dirty="0">
                <a:latin typeface="Arial MT"/>
                <a:cs typeface="Arial MT"/>
              </a:rPr>
              <a:t> </a:t>
            </a:r>
            <a:r>
              <a:rPr spc="-20" dirty="0">
                <a:latin typeface="Arial MT"/>
                <a:cs typeface="Arial MT"/>
              </a:rPr>
              <a:t>Rec:0.979803,</a:t>
            </a:r>
            <a:r>
              <a:rPr spc="90" dirty="0">
                <a:latin typeface="Arial MT"/>
                <a:cs typeface="Arial MT"/>
              </a:rPr>
              <a:t> </a:t>
            </a:r>
            <a:r>
              <a:rPr spc="-10" dirty="0">
                <a:latin typeface="Arial MT"/>
                <a:cs typeface="Arial MT"/>
              </a:rPr>
              <a:t>Err:0.020197</a:t>
            </a:r>
            <a:endParaRPr>
              <a:latin typeface="Arial MT"/>
              <a:cs typeface="Arial MT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5911338" y="3464559"/>
          <a:ext cx="4587240" cy="1366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3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57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81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46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73685"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900" spc="-25" dirty="0">
                          <a:latin typeface="Arial MT"/>
                          <a:cs typeface="Arial MT"/>
                        </a:rPr>
                        <a:t>566</a:t>
                      </a:r>
                      <a:endParaRPr sz="1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ts val="2060"/>
                        </a:lnSpc>
                      </a:pPr>
                      <a:r>
                        <a:rPr sz="1900" spc="-50" dirty="0">
                          <a:latin typeface="Arial MT"/>
                          <a:cs typeface="Arial MT"/>
                        </a:rPr>
                        <a:t>0</a:t>
                      </a:r>
                      <a:endParaRPr sz="1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9845" algn="r">
                        <a:lnSpc>
                          <a:spcPts val="2060"/>
                        </a:lnSpc>
                      </a:pPr>
                      <a:r>
                        <a:rPr sz="1900" spc="-25" dirty="0">
                          <a:latin typeface="Arial MT"/>
                          <a:cs typeface="Arial MT"/>
                        </a:rPr>
                        <a:t>10</a:t>
                      </a:r>
                      <a:endParaRPr sz="1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ts val="2060"/>
                        </a:lnSpc>
                      </a:pPr>
                      <a:r>
                        <a:rPr sz="1900" spc="-50" dirty="0">
                          <a:latin typeface="Arial MT"/>
                          <a:cs typeface="Arial MT"/>
                        </a:rPr>
                        <a:t>0</a:t>
                      </a:r>
                      <a:endParaRPr sz="1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2400" algn="r">
                        <a:lnSpc>
                          <a:spcPts val="2060"/>
                        </a:lnSpc>
                      </a:pPr>
                      <a:r>
                        <a:rPr sz="1900" spc="-50" dirty="0">
                          <a:latin typeface="Arial MT"/>
                          <a:cs typeface="Arial MT"/>
                        </a:rPr>
                        <a:t>1</a:t>
                      </a:r>
                      <a:endParaRPr sz="1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ts val="2060"/>
                        </a:lnSpc>
                      </a:pPr>
                      <a:r>
                        <a:rPr sz="1900" spc="-50" dirty="0">
                          <a:latin typeface="Arial MT"/>
                          <a:cs typeface="Arial MT"/>
                        </a:rPr>
                        <a:t>0</a:t>
                      </a:r>
                      <a:endParaRPr sz="1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60"/>
                        </a:lnSpc>
                      </a:pPr>
                      <a:r>
                        <a:rPr sz="1900" spc="-50" dirty="0">
                          <a:latin typeface="Arial MT"/>
                          <a:cs typeface="Arial MT"/>
                        </a:rPr>
                        <a:t>0</a:t>
                      </a:r>
                      <a:endParaRPr sz="1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ts val="2060"/>
                        </a:lnSpc>
                      </a:pPr>
                      <a:r>
                        <a:rPr sz="1900" spc="-50" dirty="0">
                          <a:latin typeface="Arial MT"/>
                          <a:cs typeface="Arial MT"/>
                        </a:rPr>
                        <a:t>2</a:t>
                      </a:r>
                      <a:endParaRPr sz="1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2060"/>
                        </a:lnSpc>
                      </a:pPr>
                      <a:r>
                        <a:rPr sz="1900" spc="-50" dirty="0">
                          <a:latin typeface="Arial MT"/>
                          <a:cs typeface="Arial MT"/>
                        </a:rPr>
                        <a:t>0</a:t>
                      </a:r>
                      <a:endParaRPr sz="1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2060"/>
                        </a:lnSpc>
                      </a:pPr>
                      <a:r>
                        <a:rPr sz="1900" spc="-50" dirty="0">
                          <a:latin typeface="Arial MT"/>
                          <a:cs typeface="Arial MT"/>
                        </a:rPr>
                        <a:t>1</a:t>
                      </a:r>
                      <a:endParaRPr sz="1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>
                        <a:lnSpc>
                          <a:spcPts val="2080"/>
                        </a:lnSpc>
                      </a:pPr>
                      <a:r>
                        <a:rPr sz="1850" spc="-50" dirty="0">
                          <a:latin typeface="Arial MT"/>
                          <a:cs typeface="Arial MT"/>
                        </a:rPr>
                        <a:t>0</a:t>
                      </a:r>
                      <a:endParaRPr sz="1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7785" algn="r">
                        <a:lnSpc>
                          <a:spcPts val="2080"/>
                        </a:lnSpc>
                      </a:pPr>
                      <a:r>
                        <a:rPr sz="1850" spc="-25" dirty="0">
                          <a:latin typeface="Arial MT"/>
                          <a:cs typeface="Arial MT"/>
                        </a:rPr>
                        <a:t>547</a:t>
                      </a:r>
                      <a:endParaRPr sz="1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2729">
                        <a:lnSpc>
                          <a:spcPts val="2080"/>
                        </a:lnSpc>
                      </a:pPr>
                      <a:r>
                        <a:rPr sz="1850" spc="-50" dirty="0">
                          <a:latin typeface="Arial MT"/>
                          <a:cs typeface="Arial MT"/>
                        </a:rPr>
                        <a:t>0</a:t>
                      </a:r>
                      <a:endParaRPr sz="1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ts val="2080"/>
                        </a:lnSpc>
                      </a:pPr>
                      <a:r>
                        <a:rPr sz="1850" spc="-50" dirty="0">
                          <a:latin typeface="Arial MT"/>
                          <a:cs typeface="Arial MT"/>
                        </a:rPr>
                        <a:t>0</a:t>
                      </a:r>
                      <a:endParaRPr sz="1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9225" algn="r">
                        <a:lnSpc>
                          <a:spcPts val="2080"/>
                        </a:lnSpc>
                      </a:pPr>
                      <a:r>
                        <a:rPr sz="1850" spc="-50" dirty="0">
                          <a:latin typeface="Arial MT"/>
                          <a:cs typeface="Arial MT"/>
                        </a:rPr>
                        <a:t>0</a:t>
                      </a:r>
                      <a:endParaRPr sz="1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ts val="2080"/>
                        </a:lnSpc>
                      </a:pPr>
                      <a:r>
                        <a:rPr sz="1850" spc="-50" dirty="0">
                          <a:latin typeface="Arial MT"/>
                          <a:cs typeface="Arial MT"/>
                        </a:rPr>
                        <a:t>1</a:t>
                      </a:r>
                      <a:endParaRPr sz="1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80"/>
                        </a:lnSpc>
                      </a:pPr>
                      <a:r>
                        <a:rPr sz="1850" spc="-50" dirty="0">
                          <a:latin typeface="Arial MT"/>
                          <a:cs typeface="Arial MT"/>
                        </a:rPr>
                        <a:t>0</a:t>
                      </a:r>
                      <a:endParaRPr sz="1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 algn="ctr">
                        <a:lnSpc>
                          <a:spcPts val="2080"/>
                        </a:lnSpc>
                      </a:pPr>
                      <a:r>
                        <a:rPr sz="1850" spc="-50" dirty="0">
                          <a:latin typeface="Arial MT"/>
                          <a:cs typeface="Arial MT"/>
                        </a:rPr>
                        <a:t>0</a:t>
                      </a:r>
                      <a:endParaRPr sz="1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80"/>
                        </a:lnSpc>
                      </a:pPr>
                      <a:r>
                        <a:rPr sz="1850" spc="-25" dirty="0">
                          <a:latin typeface="Arial MT"/>
                          <a:cs typeface="Arial MT"/>
                        </a:rPr>
                        <a:t>22</a:t>
                      </a:r>
                      <a:endParaRPr sz="1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3020" algn="r">
                        <a:lnSpc>
                          <a:spcPts val="2080"/>
                        </a:lnSpc>
                      </a:pPr>
                      <a:r>
                        <a:rPr sz="1850" spc="-50" dirty="0">
                          <a:latin typeface="Arial MT"/>
                          <a:cs typeface="Arial MT"/>
                        </a:rPr>
                        <a:t>0</a:t>
                      </a:r>
                      <a:endParaRPr sz="18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4445" algn="ctr">
                        <a:lnSpc>
                          <a:spcPts val="2070"/>
                        </a:lnSpc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10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0979">
                        <a:lnSpc>
                          <a:spcPts val="2070"/>
                        </a:lnSpc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3655" algn="r">
                        <a:lnSpc>
                          <a:spcPts val="2070"/>
                        </a:lnSpc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565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4290" algn="r">
                        <a:lnSpc>
                          <a:spcPts val="2070"/>
                        </a:lnSpc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1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8590" algn="r">
                        <a:lnSpc>
                          <a:spcPts val="2070"/>
                        </a:lnSpc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2070"/>
                        </a:lnSpc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0"/>
                        </a:lnSpc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ts val="2070"/>
                        </a:lnSpc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1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2070"/>
                        </a:lnSpc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2384" algn="r">
                        <a:lnSpc>
                          <a:spcPts val="2070"/>
                        </a:lnSpc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0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430"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2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400" algn="ctr">
                        <a:lnSpc>
                          <a:spcPts val="1989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ts val="1989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9209" algn="r">
                        <a:lnSpc>
                          <a:spcPts val="1989"/>
                        </a:lnSpc>
                      </a:pPr>
                      <a:r>
                        <a:rPr sz="1750" spc="-25" dirty="0">
                          <a:latin typeface="Arial MT"/>
                          <a:cs typeface="Arial MT"/>
                        </a:rPr>
                        <a:t>534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7955" algn="r">
                        <a:lnSpc>
                          <a:spcPts val="1989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1989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4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ts val="1989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989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3815" algn="r">
                        <a:lnSpc>
                          <a:spcPts val="1989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1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955">
                <a:tc>
                  <a:txBody>
                    <a:bodyPr/>
                    <a:lstStyle/>
                    <a:p>
                      <a:pPr algn="ctr">
                        <a:lnSpc>
                          <a:spcPts val="2070"/>
                        </a:lnSpc>
                      </a:pPr>
                      <a:r>
                        <a:rPr sz="1900" spc="-50" dirty="0">
                          <a:latin typeface="Arial MT"/>
                          <a:cs typeface="Arial MT"/>
                        </a:rPr>
                        <a:t>0</a:t>
                      </a:r>
                      <a:endParaRPr sz="1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ts val="2070"/>
                        </a:lnSpc>
                      </a:pPr>
                      <a:r>
                        <a:rPr sz="1900" spc="-50" dirty="0">
                          <a:latin typeface="Arial MT"/>
                          <a:cs typeface="Arial MT"/>
                        </a:rPr>
                        <a:t>0</a:t>
                      </a:r>
                      <a:endParaRPr sz="1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ts val="2070"/>
                        </a:lnSpc>
                      </a:pPr>
                      <a:r>
                        <a:rPr sz="1900" spc="-50" dirty="0">
                          <a:latin typeface="Arial MT"/>
                          <a:cs typeface="Arial MT"/>
                        </a:rPr>
                        <a:t>0</a:t>
                      </a:r>
                      <a:endParaRPr sz="1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2070"/>
                        </a:lnSpc>
                      </a:pPr>
                      <a:r>
                        <a:rPr sz="1900" spc="-50" dirty="0">
                          <a:latin typeface="Arial MT"/>
                          <a:cs typeface="Arial MT"/>
                        </a:rPr>
                        <a:t>1</a:t>
                      </a:r>
                      <a:endParaRPr sz="1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3670" algn="r">
                        <a:lnSpc>
                          <a:spcPts val="2070"/>
                        </a:lnSpc>
                      </a:pPr>
                      <a:r>
                        <a:rPr sz="1900" spc="-25" dirty="0">
                          <a:latin typeface="Arial MT"/>
                          <a:cs typeface="Arial MT"/>
                        </a:rPr>
                        <a:t>557</a:t>
                      </a:r>
                      <a:endParaRPr sz="1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2070"/>
                        </a:lnSpc>
                      </a:pPr>
                      <a:r>
                        <a:rPr sz="1900" spc="-50" dirty="0">
                          <a:latin typeface="Arial MT"/>
                          <a:cs typeface="Arial MT"/>
                        </a:rPr>
                        <a:t>0</a:t>
                      </a:r>
                      <a:endParaRPr sz="1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70"/>
                        </a:lnSpc>
                      </a:pPr>
                      <a:r>
                        <a:rPr sz="1900" spc="-50" dirty="0">
                          <a:latin typeface="Arial MT"/>
                          <a:cs typeface="Arial MT"/>
                        </a:rPr>
                        <a:t>0</a:t>
                      </a:r>
                      <a:endParaRPr sz="1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560" algn="ctr">
                        <a:lnSpc>
                          <a:spcPts val="2070"/>
                        </a:lnSpc>
                      </a:pPr>
                      <a:r>
                        <a:rPr sz="1900" spc="-50" dirty="0">
                          <a:latin typeface="Arial MT"/>
                          <a:cs typeface="Arial MT"/>
                        </a:rPr>
                        <a:t>0</a:t>
                      </a:r>
                      <a:endParaRPr sz="1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2070"/>
                        </a:lnSpc>
                      </a:pPr>
                      <a:r>
                        <a:rPr sz="1900" spc="-50" dirty="0">
                          <a:latin typeface="Arial MT"/>
                          <a:cs typeface="Arial MT"/>
                        </a:rPr>
                        <a:t>0</a:t>
                      </a:r>
                      <a:endParaRPr sz="1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070"/>
                        </a:lnSpc>
                      </a:pPr>
                      <a:r>
                        <a:rPr sz="1900" spc="-50" dirty="0">
                          <a:latin typeface="Arial MT"/>
                          <a:cs typeface="Arial MT"/>
                        </a:rPr>
                        <a:t>0</a:t>
                      </a:r>
                      <a:endParaRPr sz="19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1719834" y="4833097"/>
          <a:ext cx="8912860" cy="1477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6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1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33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1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21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70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74040">
                <a:tc>
                  <a:txBody>
                    <a:bodyPr/>
                    <a:lstStyle/>
                    <a:p>
                      <a:pPr marL="35560">
                        <a:lnSpc>
                          <a:spcPts val="1889"/>
                        </a:lnSpc>
                        <a:spcBef>
                          <a:spcPts val="650"/>
                        </a:spcBef>
                      </a:pPr>
                      <a:r>
                        <a:rPr sz="1650" dirty="0">
                          <a:latin typeface="Arial MT"/>
                          <a:cs typeface="Arial MT"/>
                        </a:rPr>
                        <a:t>Shuffle</a:t>
                      </a:r>
                      <a:r>
                        <a:rPr sz="1650" spc="16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50" dirty="0">
                          <a:latin typeface="Arial MT"/>
                          <a:cs typeface="Arial MT"/>
                        </a:rPr>
                        <a:t>the</a:t>
                      </a:r>
                      <a:r>
                        <a:rPr sz="1650" spc="7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50" dirty="0">
                          <a:latin typeface="Arial MT"/>
                          <a:cs typeface="Arial MT"/>
                        </a:rPr>
                        <a:t>data</a:t>
                      </a:r>
                      <a:r>
                        <a:rPr sz="1650" spc="11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50" dirty="0">
                          <a:latin typeface="Arial MT"/>
                          <a:cs typeface="Arial MT"/>
                        </a:rPr>
                        <a:t>before</a:t>
                      </a:r>
                      <a:r>
                        <a:rPr sz="1650" spc="114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50" spc="-10" dirty="0">
                          <a:latin typeface="Arial MT"/>
                          <a:cs typeface="Arial MT"/>
                        </a:rPr>
                        <a:t>classfication</a:t>
                      </a:r>
                      <a:endParaRPr sz="1650">
                        <a:latin typeface="Arial MT"/>
                        <a:cs typeface="Arial MT"/>
                      </a:endParaRPr>
                    </a:p>
                    <a:p>
                      <a:pPr marL="31750">
                        <a:lnSpc>
                          <a:spcPts val="1880"/>
                        </a:lnSpc>
                      </a:pPr>
                      <a:r>
                        <a:rPr sz="1750" dirty="0">
                          <a:latin typeface="Arial MT"/>
                          <a:cs typeface="Arial MT"/>
                        </a:rPr>
                        <a:t>(’-</a:t>
                      </a:r>
                      <a:r>
                        <a:rPr sz="1750" spc="-10" dirty="0">
                          <a:latin typeface="Arial MT"/>
                          <a:cs typeface="Arial MT"/>
                        </a:rPr>
                        <a:t>sf1’)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82550" marB="0"/>
                </a:tc>
                <a:tc>
                  <a:txBody>
                    <a:bodyPr/>
                    <a:lstStyle/>
                    <a:p>
                      <a:pPr marL="432434">
                        <a:lnSpc>
                          <a:spcPts val="2100"/>
                        </a:lnSpc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0</a:t>
                      </a:r>
                      <a:endParaRPr sz="1800">
                        <a:latin typeface="Arial MT"/>
                        <a:cs typeface="Arial MT"/>
                      </a:endParaRPr>
                    </a:p>
                    <a:p>
                      <a:pPr marL="43243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0</a:t>
                      </a:r>
                      <a:endParaRPr sz="1800">
                        <a:latin typeface="Arial MT"/>
                        <a:cs typeface="Arial M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ts val="2100"/>
                        </a:lnSpc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0</a:t>
                      </a:r>
                      <a:endParaRPr sz="1800">
                        <a:latin typeface="Arial MT"/>
                        <a:cs typeface="Arial MT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5095">
                        <a:lnSpc>
                          <a:spcPts val="2100"/>
                        </a:lnSpc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1</a:t>
                      </a:r>
                      <a:endParaRPr sz="1800">
                        <a:latin typeface="Arial MT"/>
                        <a:cs typeface="Arial MT"/>
                      </a:endParaRPr>
                    </a:p>
                    <a:p>
                      <a:pPr marL="13208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ts val="2100"/>
                        </a:lnSpc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0</a:t>
                      </a:r>
                      <a:endParaRPr sz="1800">
                        <a:latin typeface="Arial MT"/>
                        <a:cs typeface="Arial MT"/>
                      </a:endParaRPr>
                    </a:p>
                    <a:p>
                      <a:pPr marL="12446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9050" algn="ctr">
                        <a:lnSpc>
                          <a:spcPts val="2100"/>
                        </a:lnSpc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514</a:t>
                      </a:r>
                      <a:endParaRPr sz="1800">
                        <a:latin typeface="Arial MT"/>
                        <a:cs typeface="Arial MT"/>
                      </a:endParaRPr>
                    </a:p>
                    <a:p>
                      <a:pPr marR="2222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0" algn="r">
                        <a:lnSpc>
                          <a:spcPts val="2100"/>
                        </a:lnSpc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1</a:t>
                      </a:r>
                      <a:endParaRPr sz="1800">
                        <a:latin typeface="Arial MT"/>
                        <a:cs typeface="Arial MT"/>
                      </a:endParaRPr>
                    </a:p>
                    <a:p>
                      <a:pPr marR="26670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750" spc="-25" dirty="0">
                          <a:latin typeface="Arial MT"/>
                          <a:cs typeface="Arial MT"/>
                        </a:rPr>
                        <a:t>543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2735">
                        <a:lnSpc>
                          <a:spcPts val="2100"/>
                        </a:lnSpc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0</a:t>
                      </a:r>
                      <a:endParaRPr sz="1800">
                        <a:latin typeface="Arial MT"/>
                        <a:cs typeface="Arial MT"/>
                      </a:endParaRPr>
                    </a:p>
                    <a:p>
                      <a:pPr marL="29337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7170">
                        <a:lnSpc>
                          <a:spcPts val="2100"/>
                        </a:lnSpc>
                      </a:pPr>
                      <a:r>
                        <a:rPr sz="1800" spc="-25" dirty="0">
                          <a:latin typeface="Arial MT"/>
                          <a:cs typeface="Arial MT"/>
                        </a:rPr>
                        <a:t>12</a:t>
                      </a:r>
                      <a:endParaRPr sz="1800">
                        <a:latin typeface="Arial MT"/>
                        <a:cs typeface="Arial MT"/>
                      </a:endParaRPr>
                    </a:p>
                    <a:p>
                      <a:pPr marL="28067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1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ts val="2100"/>
                        </a:lnSpc>
                      </a:pPr>
                      <a:r>
                        <a:rPr sz="1800" spc="-50" dirty="0">
                          <a:latin typeface="Arial MT"/>
                          <a:cs typeface="Arial MT"/>
                        </a:rPr>
                        <a:t>3</a:t>
                      </a:r>
                      <a:endParaRPr sz="1800">
                        <a:latin typeface="Arial MT"/>
                        <a:cs typeface="Arial MT"/>
                      </a:endParaRPr>
                    </a:p>
                    <a:p>
                      <a:pPr marR="1016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5560">
                        <a:lnSpc>
                          <a:spcPts val="1889"/>
                        </a:lnSpc>
                      </a:pPr>
                      <a:r>
                        <a:rPr sz="1750" spc="-25" dirty="0">
                          <a:latin typeface="Arial MT"/>
                          <a:cs typeface="Arial MT"/>
                        </a:rPr>
                        <a:t>50%-</a:t>
                      </a:r>
                      <a:r>
                        <a:rPr sz="1750" spc="-20" dirty="0">
                          <a:latin typeface="Arial MT"/>
                          <a:cs typeface="Arial MT"/>
                        </a:rPr>
                        <a:t>50</a:t>
                      </a:r>
                      <a:r>
                        <a:rPr sz="1275" spc="-30" baseline="32679" dirty="0">
                          <a:latin typeface="Arial MT"/>
                          <a:cs typeface="Arial MT"/>
                        </a:rPr>
                        <a:t>D</a:t>
                      </a:r>
                      <a:r>
                        <a:rPr sz="1750" spc="-20" dirty="0">
                          <a:latin typeface="Arial MT"/>
                          <a:cs typeface="Arial MT"/>
                        </a:rPr>
                        <a:t>âtrain-</a:t>
                      </a:r>
                      <a:r>
                        <a:rPr sz="1750" spc="-10" dirty="0">
                          <a:latin typeface="Arial MT"/>
                          <a:cs typeface="Arial MT"/>
                        </a:rPr>
                        <a:t>testspIit(default)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8110" algn="r">
                        <a:lnSpc>
                          <a:spcPts val="1889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4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9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1889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ts val="1889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1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ts val="1889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1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8905">
                        <a:lnSpc>
                          <a:spcPts val="1889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 algn="ctr">
                        <a:lnSpc>
                          <a:spcPts val="1889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9"/>
                        </a:lnSpc>
                      </a:pPr>
                      <a:r>
                        <a:rPr sz="1750" spc="-25" dirty="0">
                          <a:latin typeface="Arial MT"/>
                          <a:cs typeface="Arial MT"/>
                        </a:rPr>
                        <a:t>562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47955" algn="r">
                        <a:lnSpc>
                          <a:spcPts val="1889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ts val="1889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2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37465">
                        <a:lnSpc>
                          <a:spcPts val="2030"/>
                        </a:lnSpc>
                      </a:pPr>
                      <a:r>
                        <a:rPr sz="1750" spc="-10" dirty="0">
                          <a:latin typeface="Arial MT"/>
                          <a:cs typeface="Arial MT"/>
                        </a:rPr>
                        <a:t>LinearKernelSupportVectorMachine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7000" algn="r">
                        <a:lnSpc>
                          <a:spcPts val="2030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30"/>
                        </a:lnSpc>
                      </a:pPr>
                      <a:r>
                        <a:rPr sz="1750" spc="-25" dirty="0">
                          <a:latin typeface="Arial MT"/>
                          <a:cs typeface="Arial MT"/>
                        </a:rPr>
                        <a:t>10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3675">
                        <a:lnSpc>
                          <a:spcPts val="2030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4310">
                        <a:lnSpc>
                          <a:spcPts val="2030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2030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1770">
                        <a:lnSpc>
                          <a:spcPts val="2030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5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 algn="ctr">
                        <a:lnSpc>
                          <a:spcPts val="2030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2030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3670" algn="r">
                        <a:lnSpc>
                          <a:spcPts val="2030"/>
                        </a:lnSpc>
                      </a:pPr>
                      <a:r>
                        <a:rPr sz="1750" spc="-25" dirty="0">
                          <a:latin typeface="Arial MT"/>
                          <a:cs typeface="Arial MT"/>
                        </a:rPr>
                        <a:t>484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9050" algn="ctr">
                        <a:lnSpc>
                          <a:spcPts val="2030"/>
                        </a:lnSpc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1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10">
                  <a:txBody>
                    <a:bodyPr/>
                    <a:lstStyle/>
                    <a:p>
                      <a:pPr marL="432434">
                        <a:lnSpc>
                          <a:spcPts val="2050"/>
                        </a:lnSpc>
                        <a:tabLst>
                          <a:tab pos="881380" algn="l"/>
                          <a:tab pos="1388110" algn="l"/>
                          <a:tab pos="1828164" algn="l"/>
                          <a:tab pos="2272030" algn="l"/>
                          <a:tab pos="2718435" algn="l"/>
                          <a:tab pos="3227070" algn="l"/>
                          <a:tab pos="3667760" algn="l"/>
                          <a:tab pos="4111625" algn="l"/>
                        </a:tabLst>
                      </a:pP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r>
                        <a:rPr sz="175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750" spc="-50" dirty="0">
                          <a:latin typeface="Arial MT"/>
                          <a:cs typeface="Arial MT"/>
                        </a:rPr>
                        <a:t>2</a:t>
                      </a:r>
                      <a:r>
                        <a:rPr sz="175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r>
                        <a:rPr sz="175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750" spc="-50" dirty="0">
                          <a:latin typeface="Arial MT"/>
                          <a:cs typeface="Arial MT"/>
                        </a:rPr>
                        <a:t>1</a:t>
                      </a:r>
                      <a:r>
                        <a:rPr sz="175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r>
                        <a:rPr sz="175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750" spc="-50" dirty="0">
                          <a:latin typeface="Arial MT"/>
                          <a:cs typeface="Arial MT"/>
                        </a:rPr>
                        <a:t>8</a:t>
                      </a:r>
                      <a:r>
                        <a:rPr sz="175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750" spc="-50" dirty="0">
                          <a:latin typeface="Arial MT"/>
                          <a:cs typeface="Arial MT"/>
                        </a:rPr>
                        <a:t>0</a:t>
                      </a:r>
                      <a:r>
                        <a:rPr sz="175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750" spc="-50" dirty="0">
                          <a:latin typeface="Arial MT"/>
                          <a:cs typeface="Arial MT"/>
                        </a:rPr>
                        <a:t>1</a:t>
                      </a:r>
                      <a:r>
                        <a:rPr sz="1750" dirty="0">
                          <a:latin typeface="Arial MT"/>
                          <a:cs typeface="Arial MT"/>
                        </a:rPr>
                        <a:t>	</a:t>
                      </a:r>
                      <a:r>
                        <a:rPr sz="1750" spc="235" dirty="0">
                          <a:latin typeface="Arial MT"/>
                          <a:cs typeface="Arial MT"/>
                        </a:rPr>
                        <a:t>0513</a:t>
                      </a:r>
                      <a:endParaRPr sz="17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B w="19050">
                      <a:solidFill>
                        <a:srgbClr val="18181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9BF8FFF-C941-4764-8062-0791CFF043B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641307033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3359" y="1062633"/>
            <a:ext cx="508992" cy="50006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601052" y="1297484"/>
            <a:ext cx="104775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950" spc="-434" dirty="0">
                <a:solidFill>
                  <a:srgbClr val="4F4F4F"/>
                </a:solidFill>
                <a:latin typeface="Arial MT"/>
                <a:cs typeface="Arial MT"/>
              </a:rPr>
              <a:t>”*</a:t>
            </a:r>
            <a:endParaRPr sz="195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25476" y="1485007"/>
            <a:ext cx="1895475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94310" algn="l"/>
                <a:tab pos="744855" algn="l"/>
              </a:tabLst>
            </a:pPr>
            <a:r>
              <a:rPr sz="1950" spc="-50" dirty="0">
                <a:solidFill>
                  <a:srgbClr val="5D5D5D"/>
                </a:solidFill>
              </a:rPr>
              <a:t>'</a:t>
            </a:r>
            <a:r>
              <a:rPr sz="1950" dirty="0">
                <a:solidFill>
                  <a:srgbClr val="5D5D5D"/>
                </a:solidFill>
              </a:rPr>
              <a:t>	</a:t>
            </a:r>
            <a:r>
              <a:rPr sz="1950" dirty="0">
                <a:solidFill>
                  <a:srgbClr val="363636"/>
                </a:solidFill>
              </a:rPr>
              <a:t>*</a:t>
            </a:r>
            <a:r>
              <a:rPr sz="1950" spc="215" dirty="0">
                <a:solidFill>
                  <a:srgbClr val="363636"/>
                </a:solidFill>
              </a:rPr>
              <a:t> </a:t>
            </a:r>
            <a:r>
              <a:rPr sz="1950" spc="-50" dirty="0">
                <a:solidFill>
                  <a:srgbClr val="333333"/>
                </a:solidFill>
              </a:rPr>
              <a:t>”</a:t>
            </a:r>
            <a:r>
              <a:rPr sz="1950" dirty="0">
                <a:solidFill>
                  <a:srgbClr val="333333"/>
                </a:solidFill>
              </a:rPr>
              <a:t>	</a:t>
            </a:r>
            <a:r>
              <a:rPr sz="1950" spc="-45" dirty="0">
                <a:solidFill>
                  <a:srgbClr val="000000"/>
                </a:solidFill>
              </a:rPr>
              <a:t>Example</a:t>
            </a:r>
            <a:r>
              <a:rPr sz="1950" spc="-35" dirty="0">
                <a:solidFill>
                  <a:srgbClr val="000000"/>
                </a:solidFill>
              </a:rPr>
              <a:t> </a:t>
            </a:r>
            <a:r>
              <a:rPr sz="1950" spc="-50" dirty="0">
                <a:solidFill>
                  <a:srgbClr val="000000"/>
                </a:solidFill>
              </a:rPr>
              <a:t>2</a:t>
            </a:r>
            <a:endParaRPr sz="1950"/>
          </a:p>
        </p:txBody>
      </p:sp>
      <p:sp>
        <p:nvSpPr>
          <p:cNvPr id="5" name="object 5"/>
          <p:cNvSpPr txBox="1"/>
          <p:nvPr/>
        </p:nvSpPr>
        <p:spPr>
          <a:xfrm>
            <a:off x="2764572" y="1934965"/>
            <a:ext cx="7832090" cy="12376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4775">
              <a:lnSpc>
                <a:spcPts val="2180"/>
              </a:lnSpc>
              <a:spcBef>
                <a:spcPts val="105"/>
              </a:spcBef>
            </a:pPr>
            <a:r>
              <a:rPr sz="1850" spc="-20" dirty="0">
                <a:latin typeface="Arial MT"/>
                <a:cs typeface="Arial MT"/>
              </a:rPr>
              <a:t>Classify</a:t>
            </a:r>
            <a:r>
              <a:rPr sz="1850" spc="-60" dirty="0">
                <a:latin typeface="Arial MT"/>
                <a:cs typeface="Arial MT"/>
              </a:rPr>
              <a:t> </a:t>
            </a:r>
            <a:r>
              <a:rPr sz="1850" spc="-10" dirty="0">
                <a:latin typeface="Arial MT"/>
                <a:cs typeface="Arial MT"/>
              </a:rPr>
              <a:t>pendigits.txt</a:t>
            </a:r>
            <a:endParaRPr sz="1850">
              <a:latin typeface="Arial MT"/>
              <a:cs typeface="Arial MT"/>
            </a:endParaRPr>
          </a:p>
          <a:p>
            <a:pPr marL="107950" marR="3877945" indent="2540">
              <a:lnSpc>
                <a:spcPts val="2180"/>
              </a:lnSpc>
              <a:spcBef>
                <a:spcPts val="65"/>
              </a:spcBef>
            </a:pPr>
            <a:r>
              <a:rPr sz="1850" spc="-35" dirty="0">
                <a:latin typeface="Arial MT"/>
                <a:cs typeface="Arial MT"/>
              </a:rPr>
              <a:t>Training</a:t>
            </a:r>
            <a:r>
              <a:rPr sz="1850" spc="-75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the</a:t>
            </a:r>
            <a:r>
              <a:rPr sz="1850" spc="-100" dirty="0">
                <a:latin typeface="Arial MT"/>
                <a:cs typeface="Arial MT"/>
              </a:rPr>
              <a:t> </a:t>
            </a:r>
            <a:r>
              <a:rPr sz="1850" spc="-20" dirty="0">
                <a:latin typeface="Arial MT"/>
                <a:cs typeface="Arial MT"/>
              </a:rPr>
              <a:t>model</a:t>
            </a:r>
            <a:r>
              <a:rPr sz="1850" spc="-60" dirty="0">
                <a:latin typeface="Arial MT"/>
                <a:cs typeface="Arial MT"/>
              </a:rPr>
              <a:t> </a:t>
            </a:r>
            <a:r>
              <a:rPr sz="1850" spc="-20" dirty="0">
                <a:latin typeface="Arial MT"/>
                <a:cs typeface="Arial MT"/>
              </a:rPr>
              <a:t>using</a:t>
            </a:r>
            <a:r>
              <a:rPr sz="1850" spc="-95" dirty="0">
                <a:latin typeface="Arial MT"/>
                <a:cs typeface="Arial MT"/>
              </a:rPr>
              <a:t> </a:t>
            </a:r>
            <a:r>
              <a:rPr sz="1850" spc="-25" dirty="0">
                <a:latin typeface="Arial MT"/>
                <a:cs typeface="Arial MT"/>
              </a:rPr>
              <a:t>pendigits.tea </a:t>
            </a:r>
            <a:r>
              <a:rPr sz="1850" spc="-20" dirty="0">
                <a:latin typeface="Arial MT"/>
                <a:cs typeface="Arial MT"/>
              </a:rPr>
              <a:t>Linear</a:t>
            </a:r>
            <a:r>
              <a:rPr sz="1850" spc="-60" dirty="0">
                <a:latin typeface="Arial MT"/>
                <a:cs typeface="Arial MT"/>
              </a:rPr>
              <a:t> </a:t>
            </a:r>
            <a:r>
              <a:rPr sz="1850" spc="-20" dirty="0">
                <a:latin typeface="Arial MT"/>
                <a:cs typeface="Arial MT"/>
              </a:rPr>
              <a:t>Kernel</a:t>
            </a:r>
            <a:r>
              <a:rPr sz="1850" spc="-40" dirty="0">
                <a:latin typeface="Arial MT"/>
                <a:cs typeface="Arial MT"/>
              </a:rPr>
              <a:t> </a:t>
            </a:r>
            <a:r>
              <a:rPr sz="1850" spc="-30" dirty="0">
                <a:latin typeface="Arial MT"/>
                <a:cs typeface="Arial MT"/>
              </a:rPr>
              <a:t>Support</a:t>
            </a:r>
            <a:r>
              <a:rPr sz="1850" spc="10" dirty="0">
                <a:latin typeface="Arial MT"/>
                <a:cs typeface="Arial MT"/>
              </a:rPr>
              <a:t> </a:t>
            </a:r>
            <a:r>
              <a:rPr sz="1850" spc="-50" dirty="0">
                <a:latin typeface="Arial MT"/>
                <a:cs typeface="Arial MT"/>
              </a:rPr>
              <a:t>Vector</a:t>
            </a:r>
            <a:r>
              <a:rPr sz="1850" spc="-20" dirty="0">
                <a:latin typeface="Arial MT"/>
                <a:cs typeface="Arial MT"/>
              </a:rPr>
              <a:t> </a:t>
            </a:r>
            <a:r>
              <a:rPr sz="1850" spc="-35" dirty="0">
                <a:latin typeface="Arial MT"/>
                <a:cs typeface="Arial MT"/>
              </a:rPr>
              <a:t>Machine</a:t>
            </a:r>
            <a:endParaRPr sz="1850">
              <a:latin typeface="Arial MT"/>
              <a:cs typeface="Arial MT"/>
            </a:endParaRPr>
          </a:p>
          <a:p>
            <a:pPr marL="12700">
              <a:spcBef>
                <a:spcPts val="1545"/>
              </a:spcBef>
            </a:pPr>
            <a:r>
              <a:rPr sz="1150" dirty="0">
                <a:solidFill>
                  <a:srgbClr val="565656"/>
                </a:solidFill>
                <a:latin typeface="Arial MT"/>
                <a:cs typeface="Arial MT"/>
              </a:rPr>
              <a:t>classify(strcat(’classify</a:t>
            </a:r>
            <a:r>
              <a:rPr sz="1150" spc="90" dirty="0">
                <a:solidFill>
                  <a:srgbClr val="565656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797997"/>
                </a:solidFill>
                <a:latin typeface="Arial MT"/>
                <a:cs typeface="Arial MT"/>
              </a:rPr>
              <a:t>-I</a:t>
            </a:r>
            <a:r>
              <a:rPr sz="1150" spc="-35" dirty="0">
                <a:solidFill>
                  <a:srgbClr val="797997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2D2D87"/>
                </a:solidFill>
                <a:latin typeface="Arial MT"/>
                <a:cs typeface="Arial MT"/>
              </a:rPr>
              <a:t>pendigits.tra</a:t>
            </a:r>
            <a:r>
              <a:rPr sz="1150" spc="229" dirty="0">
                <a:solidFill>
                  <a:srgbClr val="2D2D87"/>
                </a:solidFill>
                <a:latin typeface="Arial MT"/>
                <a:cs typeface="Arial MT"/>
              </a:rPr>
              <a:t> </a:t>
            </a:r>
            <a:r>
              <a:rPr sz="1150" spc="-20" dirty="0">
                <a:solidFill>
                  <a:srgbClr val="8580A8"/>
                </a:solidFill>
                <a:latin typeface="Arial MT"/>
                <a:cs typeface="Arial MT"/>
              </a:rPr>
              <a:t>-</a:t>
            </a:r>
            <a:r>
              <a:rPr sz="1150" dirty="0">
                <a:solidFill>
                  <a:srgbClr val="8580A8"/>
                </a:solidFill>
                <a:latin typeface="Arial MT"/>
                <a:cs typeface="Arial MT"/>
              </a:rPr>
              <a:t>-</a:t>
            </a:r>
            <a:r>
              <a:rPr sz="1150" spc="120" dirty="0">
                <a:solidFill>
                  <a:srgbClr val="8580A8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5B54A1"/>
                </a:solidFill>
                <a:latin typeface="Arial MT"/>
                <a:cs typeface="Arial MT"/>
              </a:rPr>
              <a:t>Train</a:t>
            </a:r>
            <a:r>
              <a:rPr sz="1150" spc="475" dirty="0">
                <a:solidFill>
                  <a:srgbClr val="5B54A1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7972C1"/>
                </a:solidFill>
                <a:latin typeface="Arial MT"/>
                <a:cs typeface="Arial MT"/>
              </a:rPr>
              <a:t>Only</a:t>
            </a:r>
            <a:r>
              <a:rPr sz="1150" spc="170" dirty="0">
                <a:solidFill>
                  <a:srgbClr val="7972C1"/>
                </a:solidFill>
                <a:latin typeface="Arial MT"/>
                <a:cs typeface="Arial MT"/>
              </a:rPr>
              <a:t> </a:t>
            </a:r>
            <a:r>
              <a:rPr sz="1150" spc="-30" dirty="0">
                <a:solidFill>
                  <a:srgbClr val="85829E"/>
                </a:solidFill>
                <a:latin typeface="Arial MT"/>
                <a:cs typeface="Arial MT"/>
              </a:rPr>
              <a:t>-</a:t>
            </a:r>
            <a:r>
              <a:rPr sz="1150" dirty="0">
                <a:solidFill>
                  <a:srgbClr val="85829E"/>
                </a:solidFill>
                <a:latin typeface="Arial MT"/>
                <a:cs typeface="Arial MT"/>
              </a:rPr>
              <a:t>m</a:t>
            </a:r>
            <a:r>
              <a:rPr sz="1150" spc="114" dirty="0">
                <a:solidFill>
                  <a:srgbClr val="85829E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242424"/>
                </a:solidFill>
                <a:latin typeface="Arial MT"/>
                <a:cs typeface="Arial MT"/>
              </a:rPr>
              <a:t>pendigits.!ibSVM.</a:t>
            </a:r>
            <a:r>
              <a:rPr sz="1150" dirty="0">
                <a:solidFill>
                  <a:srgbClr val="6E69BF"/>
                </a:solidFill>
                <a:latin typeface="Arial MT"/>
                <a:cs typeface="Arial MT"/>
              </a:rPr>
              <a:t>model</a:t>
            </a:r>
            <a:r>
              <a:rPr sz="1150" spc="190" dirty="0">
                <a:solidFill>
                  <a:srgbClr val="6E69BF"/>
                </a:solidFill>
                <a:latin typeface="Arial MT"/>
                <a:cs typeface="Arial MT"/>
              </a:rPr>
              <a:t> </a:t>
            </a:r>
            <a:r>
              <a:rPr sz="1150" spc="-55" dirty="0">
                <a:solidFill>
                  <a:srgbClr val="8C87A8"/>
                </a:solidFill>
                <a:latin typeface="Arial MT"/>
                <a:cs typeface="Arial MT"/>
              </a:rPr>
              <a:t>-</a:t>
            </a:r>
            <a:r>
              <a:rPr sz="1150" dirty="0">
                <a:solidFill>
                  <a:srgbClr val="8C87A8"/>
                </a:solidFill>
                <a:latin typeface="Arial MT"/>
                <a:cs typeface="Arial MT"/>
              </a:rPr>
              <a:t>-</a:t>
            </a:r>
            <a:r>
              <a:rPr sz="1150" spc="135" dirty="0">
                <a:solidFill>
                  <a:srgbClr val="8C87A8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706BB5"/>
                </a:solidFill>
                <a:latin typeface="Arial MT"/>
                <a:cs typeface="Arial MT"/>
              </a:rPr>
              <a:t>LibSVM</a:t>
            </a:r>
            <a:r>
              <a:rPr sz="1150" spc="100" dirty="0">
                <a:solidFill>
                  <a:srgbClr val="706BB5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8C8CA8"/>
                </a:solidFill>
                <a:latin typeface="Arial MT"/>
                <a:cs typeface="Arial MT"/>
              </a:rPr>
              <a:t>-Kernel</a:t>
            </a:r>
            <a:r>
              <a:rPr sz="1150" spc="180" dirty="0">
                <a:solidFill>
                  <a:srgbClr val="8C8CA8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33316B"/>
                </a:solidFill>
                <a:latin typeface="Arial MT"/>
                <a:cs typeface="Arial MT"/>
              </a:rPr>
              <a:t>0</a:t>
            </a:r>
            <a:r>
              <a:rPr sz="1150" spc="170" dirty="0">
                <a:solidFill>
                  <a:srgbClr val="33316B"/>
                </a:solidFill>
                <a:latin typeface="Arial MT"/>
                <a:cs typeface="Arial MT"/>
              </a:rPr>
              <a:t> </a:t>
            </a:r>
            <a:r>
              <a:rPr sz="1150" dirty="0">
                <a:solidFill>
                  <a:srgbClr val="77778C"/>
                </a:solidFill>
                <a:latin typeface="Arial MT"/>
                <a:cs typeface="Arial MT"/>
              </a:rPr>
              <a:t>-CostFactor</a:t>
            </a:r>
            <a:r>
              <a:rPr sz="1150" spc="235" dirty="0">
                <a:solidFill>
                  <a:srgbClr val="77778C"/>
                </a:solidFill>
                <a:latin typeface="Arial MT"/>
                <a:cs typeface="Arial MT"/>
              </a:rPr>
              <a:t> </a:t>
            </a:r>
            <a:r>
              <a:rPr sz="1150" spc="-10" dirty="0">
                <a:solidFill>
                  <a:srgbClr val="8787A7"/>
                </a:solidFill>
                <a:latin typeface="Arial MT"/>
                <a:cs typeface="Arial MT"/>
              </a:rPr>
              <a:t>3'))</a:t>
            </a:r>
            <a:r>
              <a:rPr sz="1150" spc="-10" dirty="0">
                <a:solidFill>
                  <a:srgbClr val="423F5D"/>
                </a:solidFill>
                <a:latin typeface="Arial MT"/>
                <a:cs typeface="Arial MT"/>
              </a:rPr>
              <a:t>;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28442" y="2968327"/>
            <a:ext cx="264795" cy="1923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150" spc="-20" dirty="0">
                <a:solidFill>
                  <a:srgbClr val="4F49A0"/>
                </a:solidFill>
                <a:latin typeface="Arial MT"/>
                <a:cs typeface="Arial MT"/>
              </a:rPr>
              <a:t>test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28223" y="3383310"/>
            <a:ext cx="8117840" cy="23423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43865">
              <a:spcBef>
                <a:spcPts val="105"/>
              </a:spcBef>
            </a:pPr>
            <a:r>
              <a:rPr dirty="0">
                <a:solidFill>
                  <a:srgbClr val="1605AC"/>
                </a:solidFill>
                <a:latin typeface="Arial MT"/>
                <a:cs typeface="Arial MT"/>
              </a:rPr>
              <a:t>Error</a:t>
            </a:r>
            <a:r>
              <a:rPr spc="65" dirty="0">
                <a:solidFill>
                  <a:srgbClr val="1605AC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5B5995"/>
                </a:solidFill>
                <a:latin typeface="Arial MT"/>
                <a:cs typeface="Arial MT"/>
              </a:rPr>
              <a:t>-</a:t>
            </a:r>
            <a:r>
              <a:rPr spc="360" dirty="0">
                <a:solidFill>
                  <a:srgbClr val="5B5995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30895"/>
                </a:solidFill>
                <a:latin typeface="Arial MT"/>
                <a:cs typeface="Arial MT"/>
              </a:rPr>
              <a:t>0.009608</a:t>
            </a:r>
            <a:endParaRPr>
              <a:latin typeface="Arial MT"/>
              <a:cs typeface="Arial MT"/>
            </a:endParaRPr>
          </a:p>
          <a:p>
            <a:pPr marL="441325">
              <a:lnSpc>
                <a:spcPts val="2180"/>
              </a:lnSpc>
              <a:spcBef>
                <a:spcPts val="1765"/>
              </a:spcBef>
            </a:pPr>
            <a:r>
              <a:rPr sz="1850" spc="-20" dirty="0">
                <a:latin typeface="Arial MT"/>
                <a:cs typeface="Arial MT"/>
              </a:rPr>
              <a:t>Classify</a:t>
            </a:r>
            <a:r>
              <a:rPr sz="1850" spc="-60" dirty="0">
                <a:latin typeface="Arial MT"/>
                <a:cs typeface="Arial MT"/>
              </a:rPr>
              <a:t> </a:t>
            </a:r>
            <a:r>
              <a:rPr sz="1850" spc="-10" dirty="0">
                <a:latin typeface="Arial MT"/>
                <a:cs typeface="Arial MT"/>
              </a:rPr>
              <a:t>pendigits.txt</a:t>
            </a:r>
            <a:endParaRPr sz="1850">
              <a:latin typeface="Arial MT"/>
              <a:cs typeface="Arial MT"/>
            </a:endParaRPr>
          </a:p>
          <a:p>
            <a:pPr marL="444500" marR="824865" indent="2540">
              <a:lnSpc>
                <a:spcPts val="2180"/>
              </a:lnSpc>
              <a:spcBef>
                <a:spcPts val="65"/>
              </a:spcBef>
            </a:pPr>
            <a:r>
              <a:rPr sz="1850" spc="-60" dirty="0">
                <a:latin typeface="Arial MT"/>
                <a:cs typeface="Arial MT"/>
              </a:rPr>
              <a:t>Testing</a:t>
            </a:r>
            <a:r>
              <a:rPr sz="1850" spc="-50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the</a:t>
            </a:r>
            <a:r>
              <a:rPr sz="1850" spc="-85" dirty="0">
                <a:latin typeface="Arial MT"/>
                <a:cs typeface="Arial MT"/>
              </a:rPr>
              <a:t> </a:t>
            </a:r>
            <a:r>
              <a:rPr sz="1850" spc="-20" dirty="0">
                <a:latin typeface="Arial MT"/>
                <a:cs typeface="Arial MT"/>
              </a:rPr>
              <a:t>new</a:t>
            </a:r>
            <a:r>
              <a:rPr sz="1850" spc="-30" dirty="0">
                <a:latin typeface="Arial MT"/>
                <a:cs typeface="Arial MT"/>
              </a:rPr>
              <a:t> </a:t>
            </a:r>
            <a:r>
              <a:rPr sz="1850" spc="-20" dirty="0">
                <a:latin typeface="Arial MT"/>
                <a:cs typeface="Arial MT"/>
              </a:rPr>
              <a:t>data</a:t>
            </a:r>
            <a:r>
              <a:rPr sz="1850" spc="-85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for</a:t>
            </a:r>
            <a:r>
              <a:rPr sz="1850" spc="-120" dirty="0">
                <a:latin typeface="Arial MT"/>
                <a:cs typeface="Arial MT"/>
              </a:rPr>
              <a:t> </a:t>
            </a:r>
            <a:r>
              <a:rPr sz="1850" spc="-30" dirty="0">
                <a:latin typeface="Arial MT"/>
                <a:cs typeface="Arial MT"/>
              </a:rPr>
              <a:t>pendigits.tes</a:t>
            </a:r>
            <a:r>
              <a:rPr sz="1850" spc="45" dirty="0">
                <a:latin typeface="Arial MT"/>
                <a:cs typeface="Arial MT"/>
              </a:rPr>
              <a:t> </a:t>
            </a:r>
            <a:r>
              <a:rPr sz="1850" spc="-20" dirty="0">
                <a:latin typeface="Arial MT"/>
                <a:cs typeface="Arial MT"/>
              </a:rPr>
              <a:t>using</a:t>
            </a:r>
            <a:r>
              <a:rPr sz="1850" spc="-70" dirty="0">
                <a:latin typeface="Arial MT"/>
                <a:cs typeface="Arial MT"/>
              </a:rPr>
              <a:t> </a:t>
            </a:r>
            <a:r>
              <a:rPr sz="1850" spc="-20" dirty="0">
                <a:latin typeface="Arial MT"/>
                <a:cs typeface="Arial MT"/>
              </a:rPr>
              <a:t>pendigits.IibSVM.model Linear</a:t>
            </a:r>
            <a:r>
              <a:rPr sz="1850" spc="-60" dirty="0">
                <a:latin typeface="Arial MT"/>
                <a:cs typeface="Arial MT"/>
              </a:rPr>
              <a:t> </a:t>
            </a:r>
            <a:r>
              <a:rPr sz="1850" spc="-20" dirty="0">
                <a:latin typeface="Arial MT"/>
                <a:cs typeface="Arial MT"/>
              </a:rPr>
              <a:t>Kernel</a:t>
            </a:r>
            <a:r>
              <a:rPr sz="1850" spc="-40" dirty="0">
                <a:latin typeface="Arial MT"/>
                <a:cs typeface="Arial MT"/>
              </a:rPr>
              <a:t> </a:t>
            </a:r>
            <a:r>
              <a:rPr sz="1850" spc="-30" dirty="0">
                <a:latin typeface="Arial MT"/>
                <a:cs typeface="Arial MT"/>
              </a:rPr>
              <a:t>Support</a:t>
            </a:r>
            <a:r>
              <a:rPr sz="1850" spc="10" dirty="0">
                <a:latin typeface="Arial MT"/>
                <a:cs typeface="Arial MT"/>
              </a:rPr>
              <a:t> </a:t>
            </a:r>
            <a:r>
              <a:rPr sz="1850" spc="-50" dirty="0">
                <a:latin typeface="Arial MT"/>
                <a:cs typeface="Arial MT"/>
              </a:rPr>
              <a:t>Vector</a:t>
            </a:r>
            <a:r>
              <a:rPr sz="1850" spc="-20" dirty="0">
                <a:latin typeface="Arial MT"/>
                <a:cs typeface="Arial MT"/>
              </a:rPr>
              <a:t> </a:t>
            </a:r>
            <a:r>
              <a:rPr sz="1850" spc="-10" dirty="0">
                <a:latin typeface="Arial MT"/>
                <a:cs typeface="Arial MT"/>
              </a:rPr>
              <a:t>Machine</a:t>
            </a:r>
            <a:endParaRPr sz="1850">
              <a:latin typeface="Arial MT"/>
              <a:cs typeface="Arial MT"/>
            </a:endParaRPr>
          </a:p>
          <a:p>
            <a:pPr marL="12700">
              <a:spcBef>
                <a:spcPts val="1445"/>
              </a:spcBef>
            </a:pPr>
            <a:r>
              <a:rPr sz="1250" dirty="0">
                <a:solidFill>
                  <a:srgbClr val="7467D6"/>
                </a:solidFill>
                <a:latin typeface="Arial MT"/>
                <a:cs typeface="Arial MT"/>
              </a:rPr>
              <a:t>test</a:t>
            </a:r>
            <a:r>
              <a:rPr sz="1250" spc="185" dirty="0">
                <a:solidFill>
                  <a:srgbClr val="7467D6"/>
                </a:solidFill>
                <a:latin typeface="Arial MT"/>
                <a:cs typeface="Arial MT"/>
              </a:rPr>
              <a:t> </a:t>
            </a:r>
            <a:r>
              <a:rPr sz="1250" spc="-40" dirty="0">
                <a:solidFill>
                  <a:srgbClr val="56508A"/>
                </a:solidFill>
                <a:latin typeface="Arial MT"/>
                <a:cs typeface="Arial MT"/>
              </a:rPr>
              <a:t>c1assify(strcat(’classify</a:t>
            </a:r>
            <a:r>
              <a:rPr sz="1250" spc="340" dirty="0">
                <a:solidFill>
                  <a:srgbClr val="56508A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181154"/>
                </a:solidFill>
                <a:latin typeface="Arial MT"/>
                <a:cs typeface="Arial MT"/>
              </a:rPr>
              <a:t>t</a:t>
            </a:r>
            <a:r>
              <a:rPr sz="1250" spc="-20" dirty="0">
                <a:solidFill>
                  <a:srgbClr val="181154"/>
                </a:solidFill>
                <a:latin typeface="Arial MT"/>
                <a:cs typeface="Arial MT"/>
              </a:rPr>
              <a:t> </a:t>
            </a:r>
            <a:r>
              <a:rPr sz="1250" spc="-30" dirty="0">
                <a:solidFill>
                  <a:srgbClr val="2D2A72"/>
                </a:solidFill>
                <a:latin typeface="Arial MT"/>
                <a:cs typeface="Arial MT"/>
              </a:rPr>
              <a:t>pendigits.tes</a:t>
            </a:r>
            <a:r>
              <a:rPr sz="1250" spc="5" dirty="0">
                <a:solidFill>
                  <a:srgbClr val="2D2A72"/>
                </a:solidFill>
                <a:latin typeface="Arial MT"/>
                <a:cs typeface="Arial MT"/>
              </a:rPr>
              <a:t> </a:t>
            </a:r>
            <a:r>
              <a:rPr sz="1250" spc="-80" dirty="0">
                <a:solidFill>
                  <a:srgbClr val="606060"/>
                </a:solidFill>
                <a:latin typeface="Arial MT"/>
                <a:cs typeface="Arial MT"/>
              </a:rPr>
              <a:t>-</a:t>
            </a:r>
            <a:r>
              <a:rPr sz="1250" dirty="0">
                <a:solidFill>
                  <a:srgbClr val="606060"/>
                </a:solidFill>
                <a:latin typeface="Arial MT"/>
                <a:cs typeface="Arial MT"/>
              </a:rPr>
              <a:t>-</a:t>
            </a:r>
            <a:r>
              <a:rPr sz="1250" spc="10" dirty="0">
                <a:solidFill>
                  <a:srgbClr val="606060"/>
                </a:solidFill>
                <a:latin typeface="Arial MT"/>
                <a:cs typeface="Arial MT"/>
              </a:rPr>
              <a:t> </a:t>
            </a:r>
            <a:r>
              <a:rPr sz="1250" spc="-30" dirty="0">
                <a:solidFill>
                  <a:srgbClr val="180F7C"/>
                </a:solidFill>
                <a:latin typeface="Arial MT"/>
                <a:cs typeface="Arial MT"/>
              </a:rPr>
              <a:t>Test</a:t>
            </a:r>
            <a:r>
              <a:rPr sz="1250" spc="254" dirty="0">
                <a:solidFill>
                  <a:srgbClr val="180F7C"/>
                </a:solidFill>
                <a:latin typeface="Arial MT"/>
                <a:cs typeface="Arial MT"/>
              </a:rPr>
              <a:t> </a:t>
            </a:r>
            <a:r>
              <a:rPr sz="1250" spc="-10" dirty="0">
                <a:solidFill>
                  <a:srgbClr val="6664AF"/>
                </a:solidFill>
                <a:latin typeface="Arial MT"/>
                <a:cs typeface="Arial MT"/>
              </a:rPr>
              <a:t>Only </a:t>
            </a:r>
            <a:r>
              <a:rPr sz="1250" spc="-60" dirty="0">
                <a:solidFill>
                  <a:srgbClr val="5D5B75"/>
                </a:solidFill>
                <a:latin typeface="Arial MT"/>
                <a:cs typeface="Arial MT"/>
              </a:rPr>
              <a:t>-</a:t>
            </a:r>
            <a:r>
              <a:rPr sz="1250" spc="-135" dirty="0">
                <a:solidFill>
                  <a:srgbClr val="5D5B75"/>
                </a:solidFill>
                <a:latin typeface="Arial MT"/>
                <a:cs typeface="Arial MT"/>
              </a:rPr>
              <a:t>m</a:t>
            </a:r>
            <a:r>
              <a:rPr sz="1250" spc="20" dirty="0">
                <a:solidFill>
                  <a:srgbClr val="5D5B75"/>
                </a:solidFill>
                <a:latin typeface="Arial MT"/>
                <a:cs typeface="Arial MT"/>
              </a:rPr>
              <a:t> </a:t>
            </a:r>
            <a:r>
              <a:rPr sz="1250" spc="-30" dirty="0">
                <a:solidFill>
                  <a:srgbClr val="313131"/>
                </a:solidFill>
                <a:latin typeface="Arial MT"/>
                <a:cs typeface="Arial MT"/>
              </a:rPr>
              <a:t>pend‹gits.libSVM.model</a:t>
            </a:r>
            <a:r>
              <a:rPr sz="1250" spc="180" dirty="0">
                <a:solidFill>
                  <a:srgbClr val="313131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827E93"/>
                </a:solidFill>
                <a:latin typeface="Arial MT"/>
                <a:cs typeface="Arial MT"/>
              </a:rPr>
              <a:t>-</a:t>
            </a:r>
            <a:r>
              <a:rPr sz="1250" spc="-45" dirty="0">
                <a:solidFill>
                  <a:srgbClr val="827E93"/>
                </a:solidFill>
                <a:latin typeface="Arial MT"/>
                <a:cs typeface="Arial MT"/>
              </a:rPr>
              <a:t> </a:t>
            </a:r>
            <a:r>
              <a:rPr sz="1250" spc="-25" dirty="0">
                <a:solidFill>
                  <a:srgbClr val="4D4493"/>
                </a:solidFill>
                <a:latin typeface="Arial MT"/>
                <a:cs typeface="Arial MT"/>
              </a:rPr>
              <a:t>LibSVM</a:t>
            </a:r>
            <a:r>
              <a:rPr sz="1250" spc="-50" dirty="0">
                <a:solidFill>
                  <a:srgbClr val="4D4493"/>
                </a:solidFill>
                <a:latin typeface="Arial MT"/>
                <a:cs typeface="Arial MT"/>
              </a:rPr>
              <a:t> </a:t>
            </a:r>
            <a:r>
              <a:rPr sz="1250" spc="-40" dirty="0">
                <a:solidFill>
                  <a:srgbClr val="8580A5"/>
                </a:solidFill>
                <a:latin typeface="Arial MT"/>
                <a:cs typeface="Arial MT"/>
              </a:rPr>
              <a:t>-</a:t>
            </a:r>
            <a:r>
              <a:rPr sz="1250" spc="-30" dirty="0">
                <a:solidFill>
                  <a:srgbClr val="8580A5"/>
                </a:solidFill>
                <a:latin typeface="Arial MT"/>
                <a:cs typeface="Arial MT"/>
              </a:rPr>
              <a:t>Kernel</a:t>
            </a:r>
            <a:r>
              <a:rPr sz="1250" spc="5" dirty="0">
                <a:solidFill>
                  <a:srgbClr val="8580A5"/>
                </a:solidFill>
                <a:latin typeface="Arial MT"/>
                <a:cs typeface="Arial MT"/>
              </a:rPr>
              <a:t> </a:t>
            </a:r>
            <a:r>
              <a:rPr sz="1250" dirty="0">
                <a:solidFill>
                  <a:srgbClr val="2A245B"/>
                </a:solidFill>
                <a:latin typeface="Arial MT"/>
                <a:cs typeface="Arial MT"/>
              </a:rPr>
              <a:t>0</a:t>
            </a:r>
            <a:r>
              <a:rPr sz="1250" spc="-15" dirty="0">
                <a:solidFill>
                  <a:srgbClr val="2A245B"/>
                </a:solidFill>
                <a:latin typeface="Arial MT"/>
                <a:cs typeface="Arial MT"/>
              </a:rPr>
              <a:t> </a:t>
            </a:r>
            <a:r>
              <a:rPr sz="1250" spc="-35" dirty="0">
                <a:solidFill>
                  <a:srgbClr val="524D64"/>
                </a:solidFill>
                <a:latin typeface="Arial MT"/>
                <a:cs typeface="Arial MT"/>
              </a:rPr>
              <a:t>-CostFactor</a:t>
            </a:r>
            <a:r>
              <a:rPr sz="1250" spc="45" dirty="0">
                <a:solidFill>
                  <a:srgbClr val="524D64"/>
                </a:solidFill>
                <a:latin typeface="Arial MT"/>
                <a:cs typeface="Arial MT"/>
              </a:rPr>
              <a:t> </a:t>
            </a:r>
            <a:r>
              <a:rPr sz="1250" spc="-10" dirty="0">
                <a:solidFill>
                  <a:srgbClr val="342889"/>
                </a:solidFill>
                <a:latin typeface="Arial MT"/>
                <a:cs typeface="Arial MT"/>
              </a:rPr>
              <a:t>3'));</a:t>
            </a:r>
            <a:endParaRPr sz="1250">
              <a:latin typeface="Arial MT"/>
              <a:cs typeface="Arial MT"/>
            </a:endParaRPr>
          </a:p>
          <a:p>
            <a:pPr>
              <a:spcBef>
                <a:spcPts val="990"/>
              </a:spcBef>
            </a:pPr>
            <a:endParaRPr sz="1250">
              <a:latin typeface="Arial MT"/>
              <a:cs typeface="Arial MT"/>
            </a:endParaRPr>
          </a:p>
          <a:p>
            <a:pPr marL="524510"/>
            <a:r>
              <a:rPr sz="1750" u="heavy" dirty="0">
                <a:solidFill>
                  <a:srgbClr val="0300A5"/>
                </a:solidFill>
                <a:uFill>
                  <a:solidFill>
                    <a:srgbClr val="6464AF"/>
                  </a:solidFill>
                </a:uFill>
                <a:latin typeface="Arial MT"/>
                <a:cs typeface="Arial MT"/>
              </a:rPr>
              <a:t>Error</a:t>
            </a:r>
            <a:r>
              <a:rPr sz="1750" u="heavy" spc="150" dirty="0">
                <a:solidFill>
                  <a:srgbClr val="0300A5"/>
                </a:solidFill>
                <a:uFill>
                  <a:solidFill>
                    <a:srgbClr val="6464AF"/>
                  </a:solidFill>
                </a:uFill>
                <a:latin typeface="Arial MT"/>
                <a:cs typeface="Arial MT"/>
              </a:rPr>
              <a:t> </a:t>
            </a:r>
            <a:r>
              <a:rPr sz="1750" u="heavy" dirty="0">
                <a:solidFill>
                  <a:srgbClr val="464472"/>
                </a:solidFill>
                <a:uFill>
                  <a:solidFill>
                    <a:srgbClr val="6464AF"/>
                  </a:solidFill>
                </a:uFill>
                <a:latin typeface="Arial MT"/>
                <a:cs typeface="Arial MT"/>
              </a:rPr>
              <a:t>-</a:t>
            </a:r>
            <a:r>
              <a:rPr sz="1750" u="heavy" spc="335" dirty="0">
                <a:solidFill>
                  <a:srgbClr val="464472"/>
                </a:solidFill>
                <a:uFill>
                  <a:solidFill>
                    <a:srgbClr val="6464AF"/>
                  </a:solidFill>
                </a:uFill>
                <a:latin typeface="Arial MT"/>
                <a:cs typeface="Arial MT"/>
              </a:rPr>
              <a:t> </a:t>
            </a:r>
            <a:r>
              <a:rPr sz="1750" u="heavy" spc="-10" dirty="0">
                <a:solidFill>
                  <a:srgbClr val="0F0591"/>
                </a:solidFill>
                <a:uFill>
                  <a:solidFill>
                    <a:srgbClr val="6464AF"/>
                  </a:solidFill>
                </a:uFill>
                <a:latin typeface="Arial MT"/>
                <a:cs typeface="Arial MT"/>
              </a:rPr>
              <a:t>0.069754</a:t>
            </a:r>
            <a:endParaRPr sz="1750">
              <a:latin typeface="Arial MT"/>
              <a:cs typeface="Arial M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70B8FA-119B-4B80-AA08-873A970D5FD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245860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625079"/>
            <a:ext cx="9135070" cy="402728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58410" y="1500138"/>
            <a:ext cx="116014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900" spc="-10" dirty="0">
                <a:solidFill>
                  <a:srgbClr val="000000"/>
                </a:solidFill>
              </a:rPr>
              <a:t>Example</a:t>
            </a:r>
            <a:r>
              <a:rPr sz="1900" spc="-100" dirty="0">
                <a:solidFill>
                  <a:srgbClr val="000000"/>
                </a:solidFill>
              </a:rPr>
              <a:t> </a:t>
            </a:r>
            <a:r>
              <a:rPr sz="1900" spc="-50" dirty="0">
                <a:solidFill>
                  <a:srgbClr val="000000"/>
                </a:solidFill>
              </a:rPr>
              <a:t>3</a:t>
            </a:r>
            <a:endParaRPr sz="1900"/>
          </a:p>
        </p:txBody>
      </p:sp>
      <p:sp>
        <p:nvSpPr>
          <p:cNvPr id="4" name="object 4"/>
          <p:cNvSpPr txBox="1"/>
          <p:nvPr/>
        </p:nvSpPr>
        <p:spPr>
          <a:xfrm>
            <a:off x="2534617" y="1928763"/>
            <a:ext cx="7812405" cy="26873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14655">
              <a:lnSpc>
                <a:spcPts val="2235"/>
              </a:lnSpc>
              <a:spcBef>
                <a:spcPts val="105"/>
              </a:spcBef>
            </a:pPr>
            <a:r>
              <a:rPr sz="1900" spc="-55" dirty="0">
                <a:latin typeface="Arial MT"/>
                <a:cs typeface="Arial MT"/>
              </a:rPr>
              <a:t>Classify</a:t>
            </a:r>
            <a:r>
              <a:rPr sz="1900" spc="-3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pendigits.txt</a:t>
            </a:r>
            <a:endParaRPr sz="1900">
              <a:latin typeface="Arial MT"/>
              <a:cs typeface="Arial MT"/>
            </a:endParaRPr>
          </a:p>
          <a:p>
            <a:pPr marL="417195">
              <a:lnSpc>
                <a:spcPts val="2105"/>
              </a:lnSpc>
            </a:pPr>
            <a:r>
              <a:rPr sz="1850" spc="-10" dirty="0">
                <a:latin typeface="Arial MT"/>
                <a:cs typeface="Arial MT"/>
              </a:rPr>
              <a:t>Do</a:t>
            </a:r>
            <a:r>
              <a:rPr sz="1850" spc="-100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not</a:t>
            </a:r>
            <a:r>
              <a:rPr sz="1850" spc="-70" dirty="0">
                <a:latin typeface="Arial MT"/>
                <a:cs typeface="Arial MT"/>
              </a:rPr>
              <a:t> </a:t>
            </a:r>
            <a:r>
              <a:rPr sz="1850" spc="-30" dirty="0">
                <a:latin typeface="Arial MT"/>
                <a:cs typeface="Arial MT"/>
              </a:rPr>
              <a:t>shuffle</a:t>
            </a:r>
            <a:r>
              <a:rPr sz="1850" spc="-95" dirty="0">
                <a:latin typeface="Arial MT"/>
                <a:cs typeface="Arial MT"/>
              </a:rPr>
              <a:t> </a:t>
            </a:r>
            <a:r>
              <a:rPr sz="1850" dirty="0">
                <a:latin typeface="Arial MT"/>
                <a:cs typeface="Arial MT"/>
              </a:rPr>
              <a:t>the</a:t>
            </a:r>
            <a:r>
              <a:rPr sz="1850" spc="-125" dirty="0">
                <a:latin typeface="Arial MT"/>
                <a:cs typeface="Arial MT"/>
              </a:rPr>
              <a:t> </a:t>
            </a:r>
            <a:r>
              <a:rPr sz="1850" spc="-20" dirty="0">
                <a:latin typeface="Arial MT"/>
                <a:cs typeface="Arial MT"/>
              </a:rPr>
              <a:t>data</a:t>
            </a:r>
            <a:endParaRPr sz="1850">
              <a:latin typeface="Arial MT"/>
              <a:cs typeface="Arial MT"/>
            </a:endParaRPr>
          </a:p>
          <a:p>
            <a:pPr marL="407034">
              <a:lnSpc>
                <a:spcPts val="2195"/>
              </a:lnSpc>
            </a:pPr>
            <a:r>
              <a:rPr sz="1950" spc="-110" dirty="0">
                <a:latin typeface="Arial MT"/>
                <a:cs typeface="Arial MT"/>
              </a:rPr>
              <a:t>Use</a:t>
            </a:r>
            <a:r>
              <a:rPr sz="1950" spc="-25" dirty="0">
                <a:latin typeface="Arial MT"/>
                <a:cs typeface="Arial MT"/>
              </a:rPr>
              <a:t> </a:t>
            </a:r>
            <a:r>
              <a:rPr sz="1950" spc="-55" dirty="0">
                <a:latin typeface="Arial MT"/>
                <a:cs typeface="Arial MT"/>
              </a:rPr>
              <a:t>first</a:t>
            </a:r>
            <a:r>
              <a:rPr sz="1950" spc="-80" dirty="0">
                <a:latin typeface="Arial MT"/>
                <a:cs typeface="Arial MT"/>
              </a:rPr>
              <a:t> </a:t>
            </a:r>
            <a:r>
              <a:rPr sz="1950" spc="-105" dirty="0">
                <a:latin typeface="Arial MT"/>
                <a:cs typeface="Arial MT"/>
              </a:rPr>
              <a:t>7494</a:t>
            </a:r>
            <a:r>
              <a:rPr sz="1950" spc="-30" dirty="0">
                <a:latin typeface="Arial MT"/>
                <a:cs typeface="Arial MT"/>
              </a:rPr>
              <a:t> </a:t>
            </a:r>
            <a:r>
              <a:rPr sz="1950" spc="-75" dirty="0">
                <a:latin typeface="Arial MT"/>
                <a:cs typeface="Arial MT"/>
              </a:rPr>
              <a:t>data</a:t>
            </a:r>
            <a:r>
              <a:rPr sz="1950" spc="-60" dirty="0">
                <a:latin typeface="Arial MT"/>
                <a:cs typeface="Arial MT"/>
              </a:rPr>
              <a:t> </a:t>
            </a:r>
            <a:r>
              <a:rPr sz="1950" spc="-50" dirty="0">
                <a:latin typeface="Arial MT"/>
                <a:cs typeface="Arial MT"/>
              </a:rPr>
              <a:t>as</a:t>
            </a:r>
            <a:r>
              <a:rPr sz="1950" spc="-85" dirty="0">
                <a:latin typeface="Arial MT"/>
                <a:cs typeface="Arial MT"/>
              </a:rPr>
              <a:t> </a:t>
            </a:r>
            <a:r>
              <a:rPr sz="1950" spc="-80" dirty="0">
                <a:latin typeface="Arial MT"/>
                <a:cs typeface="Arial MT"/>
              </a:rPr>
              <a:t>training,</a:t>
            </a:r>
            <a:r>
              <a:rPr sz="1950" spc="20" dirty="0">
                <a:latin typeface="Arial MT"/>
                <a:cs typeface="Arial MT"/>
              </a:rPr>
              <a:t> </a:t>
            </a:r>
            <a:r>
              <a:rPr sz="1950" spc="-75" dirty="0">
                <a:latin typeface="Arial MT"/>
                <a:cs typeface="Arial MT"/>
              </a:rPr>
              <a:t>the</a:t>
            </a:r>
            <a:r>
              <a:rPr sz="1950" spc="-40" dirty="0">
                <a:latin typeface="Arial MT"/>
                <a:cs typeface="Arial MT"/>
              </a:rPr>
              <a:t> </a:t>
            </a:r>
            <a:r>
              <a:rPr sz="1950" spc="-65" dirty="0">
                <a:latin typeface="Arial MT"/>
                <a:cs typeface="Arial MT"/>
              </a:rPr>
              <a:t>rest</a:t>
            </a:r>
            <a:r>
              <a:rPr sz="1950" spc="35" dirty="0">
                <a:latin typeface="Arial MT"/>
                <a:cs typeface="Arial MT"/>
              </a:rPr>
              <a:t> </a:t>
            </a:r>
            <a:r>
              <a:rPr sz="1950" spc="-110" dirty="0">
                <a:latin typeface="Arial MT"/>
                <a:cs typeface="Arial MT"/>
              </a:rPr>
              <a:t>as</a:t>
            </a:r>
            <a:r>
              <a:rPr sz="1950" spc="-45" dirty="0">
                <a:latin typeface="Arial MT"/>
                <a:cs typeface="Arial MT"/>
              </a:rPr>
              <a:t> </a:t>
            </a:r>
            <a:r>
              <a:rPr sz="1950" spc="-10" dirty="0">
                <a:latin typeface="Arial MT"/>
                <a:cs typeface="Arial MT"/>
              </a:rPr>
              <a:t>testing</a:t>
            </a:r>
            <a:endParaRPr sz="1950">
              <a:latin typeface="Arial MT"/>
              <a:cs typeface="Arial MT"/>
            </a:endParaRPr>
          </a:p>
          <a:p>
            <a:pPr marL="418465">
              <a:lnSpc>
                <a:spcPts val="2155"/>
              </a:lnSpc>
            </a:pPr>
            <a:r>
              <a:rPr sz="1900" spc="-60" dirty="0">
                <a:latin typeface="Arial MT"/>
                <a:cs typeface="Arial MT"/>
              </a:rPr>
              <a:t>Apply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dirty="0">
                <a:latin typeface="Arial MT"/>
                <a:cs typeface="Arial MT"/>
              </a:rPr>
              <a:t>a</a:t>
            </a:r>
            <a:r>
              <a:rPr sz="1900" spc="-130" dirty="0">
                <a:latin typeface="Arial MT"/>
                <a:cs typeface="Arial MT"/>
              </a:rPr>
              <a:t> </a:t>
            </a:r>
            <a:r>
              <a:rPr sz="1900" spc="-75" dirty="0">
                <a:latin typeface="Arial MT"/>
                <a:cs typeface="Arial MT"/>
              </a:rPr>
              <a:t>multi-</a:t>
            </a:r>
            <a:r>
              <a:rPr sz="1900" spc="-30" dirty="0">
                <a:latin typeface="Arial MT"/>
                <a:cs typeface="Arial MT"/>
              </a:rPr>
              <a:t>class</a:t>
            </a:r>
            <a:r>
              <a:rPr sz="1900" spc="90" dirty="0">
                <a:latin typeface="Arial MT"/>
                <a:cs typeface="Arial MT"/>
              </a:rPr>
              <a:t> </a:t>
            </a:r>
            <a:r>
              <a:rPr sz="1900" spc="-55" dirty="0">
                <a:latin typeface="Arial MT"/>
                <a:cs typeface="Arial MT"/>
              </a:rPr>
              <a:t>classification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wrapper</a:t>
            </a:r>
            <a:endParaRPr sz="1900">
              <a:latin typeface="Arial MT"/>
              <a:cs typeface="Arial MT"/>
            </a:endParaRPr>
          </a:p>
          <a:p>
            <a:pPr marL="416559">
              <a:lnSpc>
                <a:spcPts val="2230"/>
              </a:lnSpc>
              <a:tabLst>
                <a:tab pos="2275205" algn="l"/>
              </a:tabLst>
            </a:pPr>
            <a:r>
              <a:rPr sz="1900" spc="-100" dirty="0">
                <a:latin typeface="Arial MT"/>
                <a:cs typeface="Arial MT"/>
              </a:rPr>
              <a:t>RBF</a:t>
            </a:r>
            <a:r>
              <a:rPr sz="1900" spc="-50" dirty="0">
                <a:latin typeface="Arial MT"/>
                <a:cs typeface="Arial MT"/>
              </a:rPr>
              <a:t> Kernel</a:t>
            </a:r>
            <a:r>
              <a:rPr sz="1900" spc="-45" dirty="0">
                <a:latin typeface="Arial MT"/>
                <a:cs typeface="Arial MT"/>
              </a:rPr>
              <a:t> </a:t>
            </a:r>
            <a:r>
              <a:rPr sz="1900" spc="-25" dirty="0">
                <a:latin typeface="Arial MT"/>
                <a:cs typeface="Arial MT"/>
              </a:rPr>
              <a:t>SVM</a:t>
            </a:r>
            <a:r>
              <a:rPr sz="1900" dirty="0">
                <a:latin typeface="Arial MT"/>
                <a:cs typeface="Arial MT"/>
              </a:rPr>
              <a:t>	</a:t>
            </a:r>
            <a:r>
              <a:rPr sz="1900" spc="-60" dirty="0">
                <a:latin typeface="Arial MT"/>
                <a:cs typeface="Arial MT"/>
              </a:rPr>
              <a:t>LIGHT</a:t>
            </a:r>
            <a:r>
              <a:rPr sz="1900" spc="-75" dirty="0">
                <a:latin typeface="Arial MT"/>
                <a:cs typeface="Arial MT"/>
              </a:rPr>
              <a:t> </a:t>
            </a:r>
            <a:r>
              <a:rPr sz="1900" spc="-70" dirty="0">
                <a:latin typeface="Arial MT"/>
                <a:cs typeface="Arial MT"/>
              </a:rPr>
              <a:t>Support</a:t>
            </a:r>
            <a:r>
              <a:rPr sz="1900" spc="40" dirty="0">
                <a:latin typeface="Arial MT"/>
                <a:cs typeface="Arial MT"/>
              </a:rPr>
              <a:t> </a:t>
            </a:r>
            <a:r>
              <a:rPr sz="1900" spc="-75" dirty="0">
                <a:latin typeface="Arial MT"/>
                <a:cs typeface="Arial MT"/>
              </a:rPr>
              <a:t>Vector</a:t>
            </a:r>
            <a:r>
              <a:rPr sz="1900" spc="10" dirty="0">
                <a:latin typeface="Arial MT"/>
                <a:cs typeface="Arial MT"/>
              </a:rPr>
              <a:t> </a:t>
            </a:r>
            <a:r>
              <a:rPr sz="1900" spc="-10" dirty="0">
                <a:latin typeface="Arial MT"/>
                <a:cs typeface="Arial MT"/>
              </a:rPr>
              <a:t>Machine</a:t>
            </a:r>
            <a:endParaRPr sz="1900">
              <a:latin typeface="Arial MT"/>
              <a:cs typeface="Arial MT"/>
            </a:endParaRPr>
          </a:p>
          <a:p>
            <a:pPr marL="12700">
              <a:lnSpc>
                <a:spcPts val="1910"/>
              </a:lnSpc>
              <a:spcBef>
                <a:spcPts val="1605"/>
              </a:spcBef>
              <a:tabLst>
                <a:tab pos="1194435" algn="l"/>
                <a:tab pos="2249805" algn="l"/>
                <a:tab pos="3923665" algn="l"/>
              </a:tabLst>
            </a:pPr>
            <a:r>
              <a:rPr sz="1600" dirty="0">
                <a:solidFill>
                  <a:srgbClr val="0A005D"/>
                </a:solidFill>
                <a:latin typeface="Arial MT"/>
                <a:cs typeface="Arial MT"/>
              </a:rPr>
              <a:t>test</a:t>
            </a:r>
            <a:r>
              <a:rPr sz="1600" spc="430" dirty="0">
                <a:solidFill>
                  <a:srgbClr val="0A005D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5B56AC"/>
                </a:solidFill>
                <a:latin typeface="Arial MT"/>
                <a:cs typeface="Arial MT"/>
              </a:rPr>
              <a:t>cîassiÎ</a:t>
            </a:r>
            <a:r>
              <a:rPr sz="1600" dirty="0">
                <a:solidFill>
                  <a:srgbClr val="5B56AC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4B3FAE"/>
                </a:solidFill>
                <a:latin typeface="Arial MT"/>
                <a:cs typeface="Arial MT"/>
              </a:rPr>
              <a:t>'classif</a:t>
            </a:r>
            <a:r>
              <a:rPr sz="1600" dirty="0">
                <a:solidFill>
                  <a:srgbClr val="4B3FAE"/>
                </a:solidFill>
                <a:latin typeface="Arial MT"/>
                <a:cs typeface="Arial MT"/>
              </a:rPr>
              <a:t>	</a:t>
            </a:r>
            <a:r>
              <a:rPr sz="1600" spc="-10" dirty="0">
                <a:solidFill>
                  <a:srgbClr val="0C0579"/>
                </a:solidFill>
                <a:latin typeface="Arial MT"/>
                <a:cs typeface="Arial MT"/>
              </a:rPr>
              <a:t>endiqits.txt</a:t>
            </a:r>
            <a:r>
              <a:rPr sz="1600" spc="90" dirty="0">
                <a:solidFill>
                  <a:srgbClr val="0C0579"/>
                </a:solidFill>
                <a:latin typeface="Arial MT"/>
                <a:cs typeface="Arial MT"/>
              </a:rPr>
              <a:t> </a:t>
            </a:r>
            <a:r>
              <a:rPr sz="1600" spc="-55" dirty="0">
                <a:solidFill>
                  <a:srgbClr val="7C7BA1"/>
                </a:solidFill>
                <a:latin typeface="Arial MT"/>
                <a:cs typeface="Arial MT"/>
              </a:rPr>
              <a:t>-</a:t>
            </a:r>
            <a:r>
              <a:rPr sz="1600" dirty="0">
                <a:solidFill>
                  <a:srgbClr val="7C7BA1"/>
                </a:solidFill>
                <a:latin typeface="Arial MT"/>
                <a:cs typeface="Arial MT"/>
              </a:rPr>
              <a:t>sf</a:t>
            </a:r>
            <a:r>
              <a:rPr sz="1600" spc="55" dirty="0">
                <a:solidFill>
                  <a:srgbClr val="7C7BA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706DC3"/>
                </a:solidFill>
                <a:latin typeface="Arial MT"/>
                <a:cs typeface="Arial MT"/>
              </a:rPr>
              <a:t>0</a:t>
            </a:r>
            <a:r>
              <a:rPr sz="1600" spc="-65" dirty="0">
                <a:solidFill>
                  <a:srgbClr val="706DC3"/>
                </a:solidFill>
                <a:latin typeface="Arial MT"/>
                <a:cs typeface="Arial MT"/>
              </a:rPr>
              <a:t> </a:t>
            </a:r>
            <a:r>
              <a:rPr sz="1600" spc="-50" dirty="0">
                <a:solidFill>
                  <a:srgbClr val="3D3475"/>
                </a:solidFill>
                <a:latin typeface="Arial MT"/>
                <a:cs typeface="Arial MT"/>
              </a:rPr>
              <a:t>-</a:t>
            </a:r>
            <a:r>
              <a:rPr sz="1600" dirty="0">
                <a:solidFill>
                  <a:srgbClr val="3D3475"/>
                </a:solidFill>
                <a:latin typeface="Arial MT"/>
                <a:cs typeface="Arial MT"/>
              </a:rPr>
              <a:t>	</a:t>
            </a:r>
            <a:r>
              <a:rPr sz="1600" dirty="0">
                <a:solidFill>
                  <a:srgbClr val="3B3495"/>
                </a:solidFill>
                <a:latin typeface="Arial MT"/>
                <a:cs typeface="Arial MT"/>
              </a:rPr>
              <a:t>train</a:t>
            </a:r>
            <a:r>
              <a:rPr sz="1600" spc="380" dirty="0">
                <a:solidFill>
                  <a:srgbClr val="3B3495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10790"/>
                </a:solidFill>
                <a:latin typeface="Arial MT"/>
                <a:cs typeface="Arial MT"/>
              </a:rPr>
              <a:t>test</a:t>
            </a:r>
            <a:r>
              <a:rPr sz="1600" spc="355" dirty="0">
                <a:solidFill>
                  <a:srgbClr val="110790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0A0080"/>
                </a:solidFill>
                <a:latin typeface="Arial MT"/>
                <a:cs typeface="Arial MT"/>
              </a:rPr>
              <a:t>validate</a:t>
            </a:r>
            <a:r>
              <a:rPr sz="1600" spc="90" dirty="0">
                <a:solidFill>
                  <a:srgbClr val="0A0080"/>
                </a:solidFill>
                <a:latin typeface="Arial MT"/>
                <a:cs typeface="Arial MT"/>
              </a:rPr>
              <a:t> </a:t>
            </a:r>
            <a:r>
              <a:rPr sz="1600" spc="-70" dirty="0">
                <a:solidFill>
                  <a:srgbClr val="1D1360"/>
                </a:solidFill>
                <a:latin typeface="Arial MT"/>
                <a:cs typeface="Arial MT"/>
              </a:rPr>
              <a:t>-</a:t>
            </a:r>
            <a:r>
              <a:rPr sz="1600" dirty="0">
                <a:solidFill>
                  <a:srgbClr val="1D1360"/>
                </a:solidFill>
                <a:latin typeface="Arial MT"/>
                <a:cs typeface="Arial MT"/>
              </a:rPr>
              <a:t>t</a:t>
            </a:r>
            <a:r>
              <a:rPr sz="1600" spc="-20" dirty="0">
                <a:solidFill>
                  <a:srgbClr val="1D1360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srgbClr val="231F82"/>
                </a:solidFill>
                <a:latin typeface="Arial MT"/>
                <a:cs typeface="Arial MT"/>
              </a:rPr>
              <a:t>7494</a:t>
            </a:r>
            <a:endParaRPr sz="1600">
              <a:latin typeface="Arial MT"/>
              <a:cs typeface="Arial MT"/>
            </a:endParaRPr>
          </a:p>
          <a:p>
            <a:pPr marL="18415">
              <a:lnSpc>
                <a:spcPts val="1910"/>
              </a:lnSpc>
              <a:tabLst>
                <a:tab pos="1972310" algn="l"/>
              </a:tabLst>
            </a:pPr>
            <a:r>
              <a:rPr sz="1600" spc="-55" dirty="0">
                <a:solidFill>
                  <a:srgbClr val="150C4B"/>
                </a:solidFill>
                <a:latin typeface="Arial MT"/>
                <a:cs typeface="Arial MT"/>
              </a:rPr>
              <a:t>-</a:t>
            </a:r>
            <a:r>
              <a:rPr sz="1600" dirty="0">
                <a:solidFill>
                  <a:srgbClr val="150C4B"/>
                </a:solidFill>
                <a:latin typeface="Arial MT"/>
                <a:cs typeface="Arial MT"/>
              </a:rPr>
              <a:t>-</a:t>
            </a:r>
            <a:r>
              <a:rPr sz="1600" spc="25" dirty="0">
                <a:solidFill>
                  <a:srgbClr val="150C4B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F187E"/>
                </a:solidFill>
                <a:latin typeface="Arial MT"/>
                <a:cs typeface="Arial MT"/>
              </a:rPr>
              <a:t>train</a:t>
            </a:r>
            <a:r>
              <a:rPr sz="1600" spc="395" dirty="0">
                <a:solidFill>
                  <a:srgbClr val="1F187E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5B52BD"/>
                </a:solidFill>
                <a:latin typeface="Arial MT"/>
                <a:cs typeface="Arial MT"/>
              </a:rPr>
              <a:t>test</a:t>
            </a:r>
            <a:r>
              <a:rPr sz="1600" spc="470" dirty="0">
                <a:solidFill>
                  <a:srgbClr val="5B52BD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F139A"/>
                </a:solidFill>
                <a:latin typeface="Arial MT"/>
                <a:cs typeface="Arial MT"/>
              </a:rPr>
              <a:t>multiple</a:t>
            </a:r>
            <a:r>
              <a:rPr sz="1600" dirty="0">
                <a:solidFill>
                  <a:srgbClr val="1F139A"/>
                </a:solidFill>
                <a:latin typeface="Arial MT"/>
                <a:cs typeface="Arial MT"/>
              </a:rPr>
              <a:t>	</a:t>
            </a:r>
            <a:r>
              <a:rPr sz="1600" dirty="0">
                <a:solidFill>
                  <a:srgbClr val="4D46B8"/>
                </a:solidFill>
                <a:latin typeface="Arial MT"/>
                <a:cs typeface="Arial MT"/>
              </a:rPr>
              <a:t>class</a:t>
            </a:r>
            <a:r>
              <a:rPr sz="1600" spc="-15" dirty="0">
                <a:solidFill>
                  <a:srgbClr val="4D46B8"/>
                </a:solidFill>
                <a:latin typeface="Arial MT"/>
                <a:cs typeface="Arial MT"/>
              </a:rPr>
              <a:t> </a:t>
            </a:r>
            <a:r>
              <a:rPr sz="1600" spc="-55" dirty="0">
                <a:solidFill>
                  <a:srgbClr val="1F1652"/>
                </a:solidFill>
                <a:latin typeface="Arial MT"/>
                <a:cs typeface="Arial MT"/>
              </a:rPr>
              <a:t>-</a:t>
            </a:r>
            <a:r>
              <a:rPr sz="1600" dirty="0">
                <a:solidFill>
                  <a:srgbClr val="1F1652"/>
                </a:solidFill>
                <a:latin typeface="Arial MT"/>
                <a:cs typeface="Arial MT"/>
              </a:rPr>
              <a:t>-</a:t>
            </a:r>
            <a:r>
              <a:rPr sz="1600" spc="-10" dirty="0">
                <a:solidFill>
                  <a:srgbClr val="1F165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3189E"/>
                </a:solidFill>
                <a:latin typeface="Arial MT"/>
                <a:cs typeface="Arial MT"/>
              </a:rPr>
              <a:t>SVM</a:t>
            </a:r>
            <a:r>
              <a:rPr sz="1600" spc="345" dirty="0">
                <a:solidFill>
                  <a:srgbClr val="23189E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F1AAC"/>
                </a:solidFill>
                <a:latin typeface="Arial MT"/>
                <a:cs typeface="Arial MT"/>
              </a:rPr>
              <a:t>LIGHT</a:t>
            </a:r>
            <a:r>
              <a:rPr sz="1600" spc="30" dirty="0">
                <a:solidFill>
                  <a:srgbClr val="1F1AAC"/>
                </a:solidFill>
                <a:latin typeface="Arial MT"/>
                <a:cs typeface="Arial MT"/>
              </a:rPr>
              <a:t> </a:t>
            </a:r>
            <a:r>
              <a:rPr sz="1600" spc="-35" dirty="0">
                <a:solidFill>
                  <a:srgbClr val="1A1152"/>
                </a:solidFill>
                <a:latin typeface="Arial MT"/>
                <a:cs typeface="Arial MT"/>
              </a:rPr>
              <a:t>-</a:t>
            </a:r>
            <a:r>
              <a:rPr sz="1600" spc="-10" dirty="0">
                <a:solidFill>
                  <a:srgbClr val="1A1152"/>
                </a:solidFill>
                <a:latin typeface="Arial MT"/>
                <a:cs typeface="Arial MT"/>
              </a:rPr>
              <a:t>Kernel</a:t>
            </a:r>
            <a:r>
              <a:rPr sz="1600" spc="20" dirty="0">
                <a:solidFill>
                  <a:srgbClr val="1A1152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08008A"/>
                </a:solidFill>
                <a:latin typeface="Arial MT"/>
                <a:cs typeface="Arial MT"/>
              </a:rPr>
              <a:t>2</a:t>
            </a:r>
            <a:r>
              <a:rPr sz="1600" spc="-80" dirty="0">
                <a:solidFill>
                  <a:srgbClr val="08008A"/>
                </a:solidFill>
                <a:latin typeface="Arial MT"/>
                <a:cs typeface="Arial MT"/>
              </a:rPr>
              <a:t> </a:t>
            </a:r>
            <a:r>
              <a:rPr sz="1600" spc="-25" dirty="0">
                <a:solidFill>
                  <a:srgbClr val="231C5E"/>
                </a:solidFill>
                <a:latin typeface="Arial MT"/>
                <a:cs typeface="Arial MT"/>
              </a:rPr>
              <a:t>-</a:t>
            </a:r>
            <a:r>
              <a:rPr sz="1600" spc="-10" dirty="0">
                <a:solidFill>
                  <a:srgbClr val="231C5E"/>
                </a:solidFill>
                <a:latin typeface="Arial MT"/>
                <a:cs typeface="Arial MT"/>
              </a:rPr>
              <a:t>KernelParam</a:t>
            </a:r>
            <a:r>
              <a:rPr sz="1600" spc="110" dirty="0">
                <a:solidFill>
                  <a:srgbClr val="231C5E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C0E8A"/>
                </a:solidFill>
                <a:latin typeface="Arial MT"/>
                <a:cs typeface="Arial MT"/>
              </a:rPr>
              <a:t>0.01</a:t>
            </a:r>
            <a:r>
              <a:rPr sz="1600" spc="15" dirty="0">
                <a:solidFill>
                  <a:srgbClr val="1C0E8A"/>
                </a:solidFill>
                <a:latin typeface="Arial MT"/>
                <a:cs typeface="Arial MT"/>
              </a:rPr>
              <a:t> </a:t>
            </a:r>
            <a:r>
              <a:rPr sz="1600" spc="-30" dirty="0">
                <a:solidFill>
                  <a:srgbClr val="1A1360"/>
                </a:solidFill>
                <a:latin typeface="Arial MT"/>
                <a:cs typeface="Arial MT"/>
              </a:rPr>
              <a:t>-</a:t>
            </a:r>
            <a:r>
              <a:rPr sz="1600" spc="-10" dirty="0">
                <a:solidFill>
                  <a:srgbClr val="1A1360"/>
                </a:solidFill>
                <a:latin typeface="Arial MT"/>
                <a:cs typeface="Arial MT"/>
              </a:rPr>
              <a:t>CostFactor</a:t>
            </a:r>
            <a:r>
              <a:rPr sz="1600" spc="125" dirty="0">
                <a:solidFill>
                  <a:srgbClr val="1A1360"/>
                </a:solidFill>
                <a:latin typeface="Arial MT"/>
                <a:cs typeface="Arial MT"/>
              </a:rPr>
              <a:t> </a:t>
            </a:r>
            <a:r>
              <a:rPr sz="1600" spc="-25" dirty="0">
                <a:solidFill>
                  <a:srgbClr val="6960D8"/>
                </a:solidFill>
                <a:latin typeface="Arial MT"/>
                <a:cs typeface="Arial MT"/>
              </a:rPr>
              <a:t>3'</a:t>
            </a:r>
            <a:endParaRPr sz="1600">
              <a:latin typeface="Arial MT"/>
              <a:cs typeface="Arial MT"/>
            </a:endParaRPr>
          </a:p>
          <a:p>
            <a:pPr>
              <a:spcBef>
                <a:spcPts val="660"/>
              </a:spcBef>
            </a:pPr>
            <a:endParaRPr sz="1600">
              <a:latin typeface="Arial MT"/>
              <a:cs typeface="Arial MT"/>
            </a:endParaRPr>
          </a:p>
          <a:p>
            <a:pPr marL="489584"/>
            <a:r>
              <a:rPr sz="1750" dirty="0">
                <a:solidFill>
                  <a:srgbClr val="130C93"/>
                </a:solidFill>
                <a:latin typeface="Arial MT"/>
                <a:cs typeface="Arial MT"/>
              </a:rPr>
              <a:t>Error</a:t>
            </a:r>
            <a:r>
              <a:rPr sz="1750" spc="155" dirty="0">
                <a:solidFill>
                  <a:srgbClr val="130C93"/>
                </a:solidFill>
                <a:latin typeface="Arial MT"/>
                <a:cs typeface="Arial MT"/>
              </a:rPr>
              <a:t> </a:t>
            </a:r>
            <a:r>
              <a:rPr sz="1750" dirty="0">
                <a:solidFill>
                  <a:srgbClr val="332A8E"/>
                </a:solidFill>
                <a:latin typeface="Arial MT"/>
                <a:cs typeface="Arial MT"/>
              </a:rPr>
              <a:t>-</a:t>
            </a:r>
            <a:r>
              <a:rPr sz="1750" spc="405" dirty="0">
                <a:solidFill>
                  <a:srgbClr val="332A8E"/>
                </a:solidFill>
                <a:latin typeface="Arial MT"/>
                <a:cs typeface="Arial MT"/>
              </a:rPr>
              <a:t> </a:t>
            </a:r>
            <a:r>
              <a:rPr sz="1750" spc="-10" dirty="0">
                <a:solidFill>
                  <a:srgbClr val="0C0372"/>
                </a:solidFill>
                <a:latin typeface="Arial MT"/>
                <a:cs typeface="Arial MT"/>
              </a:rPr>
              <a:t>0.047170</a:t>
            </a:r>
            <a:endParaRPr sz="1750">
              <a:latin typeface="Arial MT"/>
              <a:cs typeface="Arial M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E61F8-C364-4DAF-83E3-B9C8C74D246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spcBef>
                <a:spcPts val="10"/>
              </a:spcBef>
            </a:pPr>
            <a:r>
              <a:rPr lang="en-GB" kern="0">
                <a:solidFill>
                  <a:prstClr val="black"/>
                </a:solidFill>
              </a:rPr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449930589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>
            <a:extLst>
              <a:ext uri="{FF2B5EF4-FFF2-40B4-BE49-F238E27FC236}">
                <a16:creationId xmlns:a16="http://schemas.microsoft.com/office/drawing/2014/main" id="{767359E5-FAE7-46E5-A75D-EBB300D62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6165" y="2999972"/>
            <a:ext cx="7652084" cy="58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1588" b="1" dirty="0">
                <a:solidFill>
                  <a:srgbClr val="000000"/>
                </a:solidFill>
              </a:rPr>
              <a:t>Week: 16 &amp; 17</a:t>
            </a:r>
          </a:p>
          <a:p>
            <a:pPr algn="ctr"/>
            <a:r>
              <a:rPr lang="en-GB" sz="1600" dirty="0"/>
              <a:t>Course Review and Final Exam Preparation</a:t>
            </a:r>
            <a:endParaRPr lang="en-GB" altLang="en-US" sz="1588" b="1" dirty="0"/>
          </a:p>
        </p:txBody>
      </p:sp>
    </p:spTree>
    <p:extLst>
      <p:ext uri="{BB962C8B-B14F-4D97-AF65-F5344CB8AC3E}">
        <p14:creationId xmlns:p14="http://schemas.microsoft.com/office/powerpoint/2010/main" val="158626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427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885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305613-0A4C-4F95-B6AB-C9825D7F1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067230"/>
              </p:ext>
            </p:extLst>
          </p:nvPr>
        </p:nvGraphicFramePr>
        <p:xfrm>
          <a:off x="3018408" y="1186518"/>
          <a:ext cx="5637321" cy="42341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55345">
                  <a:extLst>
                    <a:ext uri="{9D8B030D-6E8A-4147-A177-3AD203B41FA5}">
                      <a16:colId xmlns:a16="http://schemas.microsoft.com/office/drawing/2014/main" val="505747199"/>
                    </a:ext>
                  </a:extLst>
                </a:gridCol>
                <a:gridCol w="3627373">
                  <a:extLst>
                    <a:ext uri="{9D8B030D-6E8A-4147-A177-3AD203B41FA5}">
                      <a16:colId xmlns:a16="http://schemas.microsoft.com/office/drawing/2014/main" val="1774302502"/>
                    </a:ext>
                  </a:extLst>
                </a:gridCol>
                <a:gridCol w="754603">
                  <a:extLst>
                    <a:ext uri="{9D8B030D-6E8A-4147-A177-3AD203B41FA5}">
                      <a16:colId xmlns:a16="http://schemas.microsoft.com/office/drawing/2014/main" val="9040994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/>
                      <a:r>
                        <a:rPr lang="en-US" sz="1100" b="1" dirty="0">
                          <a:latin typeface="Times New Roman"/>
                        </a:rPr>
                        <a:t>Topic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100" b="1" dirty="0">
                          <a:latin typeface="Times New Roman"/>
                        </a:rPr>
                        <a:t>Details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100" b="1" dirty="0">
                          <a:latin typeface="Times New Roman"/>
                        </a:rPr>
                        <a:t>CLOs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16848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Introduction to Pattern Recognition</a:t>
                      </a:r>
                      <a:endParaRPr lang="en-GB" sz="1100" dirty="0">
                        <a:effectLst/>
                      </a:endParaRPr>
                    </a:p>
                    <a:p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Definition and history of pattern recognition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Basic concepts and goals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Applications and impact in various fields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CLO1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7387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Statistical Pattern Recognition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Statistical methods in pattern recognition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Bayesian decision theory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Maximum likelihood estimation</a:t>
                      </a:r>
                      <a:endParaRPr lang="en-GB" sz="1100" dirty="0">
                        <a:effectLst/>
                      </a:endParaRPr>
                    </a:p>
                    <a:p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CLO2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609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Feature Extraction and Selection</a:t>
                      </a:r>
                      <a:endParaRPr lang="en-GB" sz="1100">
                        <a:effectLst/>
                      </a:endParaRPr>
                    </a:p>
                    <a:p>
                      <a:r>
                        <a:rPr lang="en-US" sz="14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>
                          <a:effectLst/>
                        </a:rPr>
                        <a:t>Methods of feature extraction</a:t>
                      </a:r>
                      <a:endParaRPr lang="en-GB" sz="110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>
                          <a:effectLst/>
                        </a:rPr>
                        <a:t>Feature selection techniques</a:t>
                      </a:r>
                      <a:endParaRPr lang="en-GB" sz="110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>
                          <a:effectLst/>
                        </a:rPr>
                        <a:t>Principal Component Analysis (PCA)</a:t>
                      </a:r>
                      <a:endParaRPr lang="en-GB" sz="1100">
                        <a:effectLst/>
                      </a:endParaRPr>
                    </a:p>
                    <a:p>
                      <a:r>
                        <a:rPr lang="en-US" sz="14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CLO3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7328749"/>
                  </a:ext>
                </a:extLst>
              </a:tr>
              <a:tr h="744220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Clustering Techniques</a:t>
                      </a:r>
                      <a:endParaRPr lang="en-GB" sz="1100">
                        <a:effectLst/>
                      </a:endParaRPr>
                    </a:p>
                    <a:p>
                      <a:r>
                        <a:rPr lang="en-US" sz="14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>
                          <a:effectLst/>
                        </a:rPr>
                        <a:t>K-means clustering</a:t>
                      </a:r>
                      <a:endParaRPr lang="en-GB" sz="110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>
                          <a:effectLst/>
                        </a:rPr>
                        <a:t>Hierarchical clustering</a:t>
                      </a:r>
                      <a:endParaRPr lang="en-GB" sz="110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>
                          <a:effectLst/>
                        </a:rPr>
                        <a:t>Evaluation of clustering results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CLO4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buFont typeface="Wingdings" panose="05000000000000000000" pitchFamily="2" charset="2"/>
                        <a:buNone/>
                      </a:pP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3043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Classification Algorithms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>
                          <a:effectLst/>
                        </a:rPr>
                        <a:t>Linear classifiers</a:t>
                      </a:r>
                      <a:endParaRPr lang="en-GB" sz="110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>
                          <a:effectLst/>
                        </a:rPr>
                        <a:t>Support Vector Machines (SVM)</a:t>
                      </a:r>
                      <a:endParaRPr lang="en-GB" sz="110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>
                          <a:effectLst/>
                        </a:rPr>
                        <a:t>Neural Networks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CLO4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buFont typeface="Wingdings" panose="05000000000000000000" pitchFamily="2" charset="2"/>
                        <a:buNone/>
                      </a:pP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84270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Hidden Markov Models (HMM)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Fundamentals of HMM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Application of HMM in pattern recognition</a:t>
                      </a:r>
                      <a:endParaRPr lang="en-GB" sz="1100" dirty="0">
                        <a:effectLst/>
                      </a:endParaRPr>
                    </a:p>
                    <a:p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CLO5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62131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A641771-7B40-40BF-80DD-3F26584A5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4520" y="494878"/>
            <a:ext cx="1961332" cy="44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20574" tIns="57132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Course Summary: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743FF7-FB55-416D-BA5A-F0DC83DA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643420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408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82700DA-3952-4708-AA3A-31F01D94DE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960129"/>
              </p:ext>
            </p:extLst>
          </p:nvPr>
        </p:nvGraphicFramePr>
        <p:xfrm>
          <a:off x="2175691" y="1226820"/>
          <a:ext cx="7207250" cy="30784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304356">
                  <a:extLst>
                    <a:ext uri="{9D8B030D-6E8A-4147-A177-3AD203B41FA5}">
                      <a16:colId xmlns:a16="http://schemas.microsoft.com/office/drawing/2014/main" val="306959518"/>
                    </a:ext>
                  </a:extLst>
                </a:gridCol>
                <a:gridCol w="4864963">
                  <a:extLst>
                    <a:ext uri="{9D8B030D-6E8A-4147-A177-3AD203B41FA5}">
                      <a16:colId xmlns:a16="http://schemas.microsoft.com/office/drawing/2014/main" val="1966131266"/>
                    </a:ext>
                  </a:extLst>
                </a:gridCol>
                <a:gridCol w="1037931">
                  <a:extLst>
                    <a:ext uri="{9D8B030D-6E8A-4147-A177-3AD203B41FA5}">
                      <a16:colId xmlns:a16="http://schemas.microsoft.com/office/drawing/2014/main" val="28990099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/>
                      <a:r>
                        <a:rPr lang="en-US" sz="1100" b="1" dirty="0">
                          <a:latin typeface="Times New Roman"/>
                        </a:rPr>
                        <a:t>Topic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100" b="1" dirty="0">
                          <a:latin typeface="Times New Roman"/>
                        </a:rPr>
                        <a:t>Details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100" b="1" dirty="0">
                          <a:latin typeface="Times New Roman"/>
                        </a:rPr>
                        <a:t>CLOs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1475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Neural Networks and Deep Learning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Introduction to neural networks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Deep learning basics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Convolutional Neural Networks (CNNs)</a:t>
                      </a:r>
                      <a:endParaRPr lang="en-GB" sz="1100" dirty="0">
                        <a:effectLst/>
                      </a:endParaRPr>
                    </a:p>
                    <a:p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CLO6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905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Ensemble Methods</a:t>
                      </a:r>
                      <a:endParaRPr lang="en-GB" sz="11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Bagging and boosting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Random forests</a:t>
                      </a:r>
                      <a:endParaRPr lang="en-GB" sz="11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CLO6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buFont typeface="Wingdings" panose="05000000000000000000" pitchFamily="2" charset="2"/>
                        <a:buNone/>
                      </a:pPr>
                      <a:endParaRPr lang="en-GB" sz="11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168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Applications of Pattern Recognition</a:t>
                      </a:r>
                      <a:endParaRPr lang="en-GB" sz="11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>
                          <a:effectLst/>
                        </a:rPr>
                        <a:t>Real-world applications</a:t>
                      </a:r>
                      <a:endParaRPr lang="en-GB" sz="110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>
                          <a:effectLst/>
                        </a:rPr>
                        <a:t>Ethical considerations and societal impact</a:t>
                      </a:r>
                      <a:endParaRPr lang="en-GB" sz="1100">
                        <a:effectLst/>
                      </a:endParaRPr>
                    </a:p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CLO7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520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Hands-on Projects and Practical Implementation</a:t>
                      </a:r>
                      <a:endParaRPr lang="en-GB" sz="11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100">
                          <a:effectLst/>
                        </a:rPr>
                        <a:t>Implementation of machine learning algorithms using libraries such as TensorFlow, PyTorch, scikit-learn, etc.</a:t>
                      </a:r>
                      <a:endParaRPr lang="en-GB" sz="1100">
                        <a:effectLst/>
                      </a:endParaRPr>
                    </a:p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100">
                          <a:effectLst/>
                        </a:rPr>
                        <a:t>Hands-on projects to apply AI and ML techniques to real-world datasets</a:t>
                      </a:r>
                      <a:endParaRPr lang="en-GB" sz="1100">
                        <a:effectLst/>
                      </a:endParaRPr>
                    </a:p>
                    <a:p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CLO7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7587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Advanced Topics (Optional):</a:t>
                      </a:r>
                      <a:endParaRPr lang="en-GB" sz="1100" dirty="0">
                        <a:effectLst/>
                      </a:endParaRPr>
                    </a:p>
                    <a:p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Wingdings" panose="05000000000000000000" pitchFamily="2" charset="2"/>
                        <a:buChar char=""/>
                      </a:pPr>
                      <a:r>
                        <a:rPr lang="en-US" sz="1200" dirty="0">
                          <a:effectLst/>
                        </a:rPr>
                        <a:t>Emerging trends and future directions</a:t>
                      </a:r>
                      <a:endParaRPr lang="en-GB" sz="1100" dirty="0">
                        <a:effectLst/>
                      </a:endParaRPr>
                    </a:p>
                    <a:p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CLO7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33742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9B0FAD5-1104-4A1F-8810-546DC6DF8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542" y="503756"/>
            <a:ext cx="1961332" cy="44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20574" tIns="57132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Course Summary: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BA7797-4E45-4BAD-A8E8-6E410F9F4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3647597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064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9753600" cy="7315200"/>
          <a:chOff x="0" y="0"/>
          <a:chExt cx="9753600" cy="731520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>
            <a:extLst>
              <a:ext uri="{FF2B5EF4-FFF2-40B4-BE49-F238E27FC236}">
                <a16:creationId xmlns:a16="http://schemas.microsoft.com/office/drawing/2014/main" id="{767359E5-FAE7-46E5-A75D-EBB300D62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274" y="2983653"/>
            <a:ext cx="7652084" cy="89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1588" b="1" dirty="0">
                <a:solidFill>
                  <a:srgbClr val="000000"/>
                </a:solidFill>
              </a:rPr>
              <a:t>Week: 03</a:t>
            </a:r>
            <a:br>
              <a:rPr lang="en-GB" altLang="en-US" sz="1588" b="1" dirty="0">
                <a:solidFill>
                  <a:srgbClr val="000000"/>
                </a:solidFill>
              </a:rPr>
            </a:b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Feature Extraction and Selection</a:t>
            </a:r>
            <a:endParaRPr lang="en-GB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Apply feature extraction and selection techniques.</a:t>
            </a:r>
            <a:endParaRPr lang="en-GB" altLang="en-US" sz="1588" b="1" dirty="0"/>
          </a:p>
        </p:txBody>
      </p:sp>
    </p:spTree>
    <p:extLst>
      <p:ext uri="{BB962C8B-B14F-4D97-AF65-F5344CB8AC3E}">
        <p14:creationId xmlns:p14="http://schemas.microsoft.com/office/powerpoint/2010/main" val="1368647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43B2EA-F50C-45C5-927A-BC2AB1F942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368871"/>
              </p:ext>
            </p:extLst>
          </p:nvPr>
        </p:nvGraphicFramePr>
        <p:xfrm>
          <a:off x="2655385" y="1280257"/>
          <a:ext cx="7439025" cy="404749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3297747449"/>
                    </a:ext>
                  </a:extLst>
                </a:gridCol>
                <a:gridCol w="5038725">
                  <a:extLst>
                    <a:ext uri="{9D8B030D-6E8A-4147-A177-3AD203B41FA5}">
                      <a16:colId xmlns:a16="http://schemas.microsoft.com/office/drawing/2014/main" val="2472556501"/>
                    </a:ext>
                  </a:extLst>
                </a:gridCol>
              </a:tblGrid>
              <a:tr h="217170">
                <a:tc>
                  <a:txBody>
                    <a:bodyPr/>
                    <a:lstStyle/>
                    <a:p>
                      <a:pPr marL="742950" algn="l">
                        <a:lnSpc>
                          <a:spcPts val="1365"/>
                        </a:lnSpc>
                      </a:pPr>
                      <a:r>
                        <a:rPr lang="en-US" sz="1200" dirty="0">
                          <a:effectLst/>
                        </a:rPr>
                        <a:t>Category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43305" algn="l">
                        <a:lnSpc>
                          <a:spcPts val="1365"/>
                        </a:lnSpc>
                      </a:pPr>
                      <a:r>
                        <a:rPr lang="en-US" sz="1200" dirty="0">
                          <a:effectLst/>
                        </a:rPr>
                        <a:t>Details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1634765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742950" algn="l">
                        <a:lnSpc>
                          <a:spcPts val="1365"/>
                        </a:lnSpc>
                      </a:pPr>
                      <a:r>
                        <a:rPr lang="en-US" sz="1200" dirty="0">
                          <a:effectLst/>
                        </a:rPr>
                        <a:t>Conducted Textbook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effectLst/>
                        </a:rPr>
                        <a:t>Duda, R. O., Hart, P. E., &amp; Stork, D. G. (2000). Pattern Classification. Wiley.</a:t>
                      </a:r>
                      <a:endParaRPr lang="en-GB" sz="1100">
                        <a:effectLst/>
                      </a:endParaRPr>
                    </a:p>
                    <a:p>
                      <a:pPr marL="342900" lvl="0" indent="-342900" algn="l"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effectLst/>
                        </a:rPr>
                        <a:t>Bishop, C. M. (2006). Pattern Recognition and Machine Learning. Springer.</a:t>
                      </a:r>
                      <a:endParaRPr lang="en-GB" sz="1100">
                        <a:effectLst/>
                      </a:endParaRPr>
                    </a:p>
                    <a:p>
                      <a:pPr marL="67945" algn="l">
                        <a:lnSpc>
                          <a:spcPts val="1365"/>
                        </a:lnSpc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100">
                        <a:effectLst/>
                      </a:endParaRPr>
                    </a:p>
                    <a:p>
                      <a:pPr marL="67945" algn="l">
                        <a:lnSpc>
                          <a:spcPts val="1365"/>
                        </a:lnSpc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9934678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742950" algn="l">
                        <a:lnSpc>
                          <a:spcPts val="1365"/>
                        </a:lnSpc>
                      </a:pPr>
                      <a:r>
                        <a:rPr lang="en-US" sz="1200">
                          <a:effectLst/>
                        </a:rPr>
                        <a:t>Reference Books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Wingdings" panose="05000000000000000000" pitchFamily="2" charset="2"/>
                        <a:buChar char=""/>
                      </a:pPr>
                      <a:r>
                        <a:rPr lang="en-US" sz="1200">
                          <a:effectLst/>
                        </a:rPr>
                        <a:t>Theodoridis, S., &amp; Koutroumbas, K. (2009). Pattern Recognition. Academic Press.</a:t>
                      </a:r>
                      <a:endParaRPr lang="en-GB" sz="1100">
                        <a:effectLst/>
                      </a:endParaRPr>
                    </a:p>
                    <a:p>
                      <a:pPr marL="342900" lvl="0" indent="-342900" algn="l">
                        <a:buFont typeface="Wingdings" panose="05000000000000000000" pitchFamily="2" charset="2"/>
                        <a:buChar char=""/>
                      </a:pPr>
                      <a:r>
                        <a:rPr lang="en-US" sz="1200">
                          <a:effectLst/>
                        </a:rPr>
                        <a:t>Hastie, T., Tibshirani, R., &amp; Friedman, J. (2009). The Elements of Statistical Learning. Springer.</a:t>
                      </a:r>
                      <a:endParaRPr lang="en-GB" sz="1100">
                        <a:effectLst/>
                        <a:latin typeface="Symbol" panose="05050102010706020507" pitchFamily="18" charset="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8139692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742950" algn="l">
                        <a:lnSpc>
                          <a:spcPts val="1365"/>
                        </a:lnSpc>
                      </a:pPr>
                      <a:r>
                        <a:rPr lang="en-US" sz="1200">
                          <a:effectLst/>
                        </a:rPr>
                        <a:t>Other Resources: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</a:rPr>
                        <a:t>Online Resources: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 algn="l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</a:rPr>
                        <a:t>Coursera: Machine Learning and Pattern Recognition courses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 algn="l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</a:rPr>
                        <a:t>edX: Data Science and Machine Learning programs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 algn="l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</a:rPr>
                        <a:t>Kaggle: Datasets and competitions for hands-on practice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 algn="l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</a:rPr>
                        <a:t>Scikit-learn Documentation: Comprehensive guide for machine learning in Python</a:t>
                      </a:r>
                      <a:endParaRPr lang="en-GB" sz="1100" dirty="0">
                        <a:effectLst/>
                      </a:endParaRPr>
                    </a:p>
                    <a:p>
                      <a:pPr algn="l"/>
                      <a:r>
                        <a:rPr lang="en-US" sz="1200" dirty="0">
                          <a:effectLst/>
                        </a:rPr>
                        <a:t>Journals and Conferences: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 algn="l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</a:rPr>
                        <a:t>IEEE Transactions on Pattern Analysis and Machine Intelligence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 algn="l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</a:rPr>
                        <a:t>Journal of Machine Learning Research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 algn="l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</a:rPr>
                        <a:t>International Conference on Pattern Recognition (ICPR)</a:t>
                      </a:r>
                      <a:endParaRPr lang="en-GB" sz="1100" dirty="0">
                        <a:effectLst/>
                      </a:endParaRPr>
                    </a:p>
                    <a:p>
                      <a:pPr marL="342900" lvl="0" indent="-342900" algn="l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</a:rPr>
                        <a:t>Conference on Neural Information Processing Systems (</a:t>
                      </a:r>
                      <a:r>
                        <a:rPr lang="en-US" sz="1200" dirty="0" err="1">
                          <a:effectLst/>
                        </a:rPr>
                        <a:t>NeurIPS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011357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1D528DB-2894-4072-BBFF-2A8FB2E93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3691" y="669363"/>
            <a:ext cx="2989972" cy="57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45985" tIns="82524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Textbooks and other resources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6865829-9A83-420A-9BA6-3B43E2D07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7999104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0266" y="-30559"/>
            <a:ext cx="10779467" cy="1208824"/>
          </a:xfrm>
          <a:prstGeom prst="rect">
            <a:avLst/>
          </a:prstGeom>
        </p:spPr>
        <p:txBody>
          <a:bodyPr vert="horz" wrap="square" lIns="0" tIns="572293" rIns="0" bIns="0" rtlCol="0">
            <a:spAutoFit/>
          </a:bodyPr>
          <a:lstStyle/>
          <a:p>
            <a:pPr marL="1490980">
              <a:spcBef>
                <a:spcPts val="100"/>
              </a:spcBef>
            </a:pPr>
            <a:r>
              <a:rPr sz="4100" dirty="0">
                <a:solidFill>
                  <a:srgbClr val="2F34C3"/>
                </a:solidFill>
              </a:rPr>
              <a:t>What</a:t>
            </a:r>
            <a:r>
              <a:rPr sz="4100" spc="220" dirty="0">
                <a:solidFill>
                  <a:srgbClr val="2F34C3"/>
                </a:solidFill>
              </a:rPr>
              <a:t> </a:t>
            </a:r>
            <a:r>
              <a:rPr sz="4100" dirty="0">
                <a:solidFill>
                  <a:srgbClr val="3334CD"/>
                </a:solidFill>
              </a:rPr>
              <a:t>is</a:t>
            </a:r>
            <a:r>
              <a:rPr sz="4100" spc="280" dirty="0">
                <a:solidFill>
                  <a:srgbClr val="3334CD"/>
                </a:solidFill>
              </a:rPr>
              <a:t> </a:t>
            </a:r>
            <a:r>
              <a:rPr sz="4100" spc="90" dirty="0">
                <a:solidFill>
                  <a:srgbClr val="342FCA"/>
                </a:solidFill>
              </a:rPr>
              <a:t>the</a:t>
            </a:r>
            <a:r>
              <a:rPr sz="4100" spc="-90" dirty="0">
                <a:solidFill>
                  <a:srgbClr val="342FCA"/>
                </a:solidFill>
              </a:rPr>
              <a:t> </a:t>
            </a:r>
            <a:r>
              <a:rPr sz="4100" spc="85" dirty="0">
                <a:solidFill>
                  <a:srgbClr val="3634D4"/>
                </a:solidFill>
              </a:rPr>
              <a:t>concept?</a:t>
            </a:r>
            <a:endParaRPr sz="4100"/>
          </a:p>
        </p:txBody>
      </p:sp>
      <p:sp>
        <p:nvSpPr>
          <p:cNvPr id="3" name="object 3"/>
          <p:cNvSpPr txBox="1"/>
          <p:nvPr/>
        </p:nvSpPr>
        <p:spPr>
          <a:xfrm>
            <a:off x="2052812" y="1512595"/>
            <a:ext cx="1804035" cy="312420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33020" algn="ctr">
              <a:spcBef>
                <a:spcPts val="670"/>
              </a:spcBef>
            </a:pPr>
            <a:r>
              <a:rPr sz="31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banana</a:t>
            </a:r>
            <a:endParaRPr sz="3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635" algn="ctr">
              <a:spcBef>
                <a:spcPts val="535"/>
              </a:spcBef>
            </a:pP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+</a:t>
            </a:r>
            <a:r>
              <a:rPr sz="2850" kern="0" spc="-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grapefruit</a:t>
            </a:r>
            <a:endParaRPr sz="28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333375" indent="-311785">
              <a:spcBef>
                <a:spcPts val="625"/>
              </a:spcBef>
              <a:buFontTx/>
              <a:buChar char="-"/>
              <a:tabLst>
                <a:tab pos="333375" algn="l"/>
              </a:tabLst>
            </a:pP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firetruck</a:t>
            </a:r>
            <a:endParaRPr sz="28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2700">
              <a:spcBef>
                <a:spcPts val="520"/>
              </a:spcBef>
            </a:pPr>
            <a:r>
              <a:rPr sz="29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+</a:t>
            </a:r>
            <a:r>
              <a:rPr sz="2950" kern="0" spc="-11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9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airplane</a:t>
            </a:r>
            <a:endParaRPr sz="29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360045" indent="-338455">
              <a:spcBef>
                <a:spcPts val="555"/>
              </a:spcBef>
              <a:buFontTx/>
              <a:buChar char="-"/>
              <a:tabLst>
                <a:tab pos="360045" algn="l"/>
              </a:tabLst>
            </a:pPr>
            <a:r>
              <a:rPr sz="29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duck</a:t>
            </a:r>
            <a:endParaRPr sz="29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360045" indent="-338455">
              <a:spcBef>
                <a:spcPts val="530"/>
              </a:spcBef>
              <a:buFontTx/>
              <a:buChar char="-"/>
              <a:tabLst>
                <a:tab pos="360045" algn="l"/>
              </a:tabLst>
            </a:pPr>
            <a:r>
              <a:rPr sz="29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fire</a:t>
            </a:r>
            <a:endParaRPr sz="29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19821" y="1525380"/>
            <a:ext cx="2268855" cy="295084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>
              <a:spcBef>
                <a:spcPts val="869"/>
              </a:spcBef>
            </a:pPr>
            <a:r>
              <a:rPr sz="3150" kern="0" spc="110" dirty="0">
                <a:solidFill>
                  <a:sysClr val="windowText" lastClr="000000"/>
                </a:solidFill>
                <a:latin typeface="Arial MT"/>
                <a:cs typeface="Arial MT"/>
              </a:rPr>
              <a:t>+</a:t>
            </a:r>
            <a:r>
              <a:rPr sz="31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31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graduation</a:t>
            </a:r>
            <a:endParaRPr sz="31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21590">
              <a:spcBef>
                <a:spcPts val="795"/>
              </a:spcBef>
            </a:pPr>
            <a:r>
              <a:rPr sz="3250" kern="0" spc="-285" dirty="0">
                <a:solidFill>
                  <a:sysClr val="windowText" lastClr="000000"/>
                </a:solidFill>
                <a:latin typeface="Arial MT"/>
                <a:cs typeface="Arial MT"/>
              </a:rPr>
              <a:t>-r</a:t>
            </a:r>
            <a:r>
              <a:rPr sz="3250" kern="0" spc="27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32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yellow</a:t>
            </a:r>
            <a:endParaRPr sz="32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R="708660" algn="r">
              <a:spcBef>
                <a:spcPts val="690"/>
              </a:spcBef>
            </a:pPr>
            <a:r>
              <a:rPr sz="33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basket</a:t>
            </a:r>
            <a:endParaRPr sz="33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R="647700" algn="r">
              <a:spcBef>
                <a:spcPts val="690"/>
              </a:spcBef>
            </a:pPr>
            <a:r>
              <a:rPr sz="31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+</a:t>
            </a:r>
            <a:r>
              <a:rPr sz="3150" kern="0" spc="1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31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garden</a:t>
            </a:r>
            <a:endParaRPr sz="31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375920">
              <a:spcBef>
                <a:spcPts val="760"/>
              </a:spcBef>
            </a:pPr>
            <a:r>
              <a:rPr sz="32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class</a:t>
            </a:r>
            <a:endParaRPr sz="32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17643-BDE9-40FF-AC38-254D8119287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30227980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50977" y="1902024"/>
            <a:ext cx="5625703" cy="39112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30266" y="-30559"/>
            <a:ext cx="10779467" cy="1253057"/>
          </a:xfrm>
          <a:prstGeom prst="rect">
            <a:avLst/>
          </a:prstGeom>
        </p:spPr>
        <p:txBody>
          <a:bodyPr vert="horz" wrap="square" lIns="0" tIns="593238" rIns="0" bIns="0" rtlCol="0">
            <a:spAutoFit/>
          </a:bodyPr>
          <a:lstStyle/>
          <a:p>
            <a:pPr marL="1767205">
              <a:spcBef>
                <a:spcPts val="95"/>
              </a:spcBef>
            </a:pPr>
            <a:r>
              <a:rPr sz="4250" dirty="0">
                <a:solidFill>
                  <a:srgbClr val="3836C8"/>
                </a:solidFill>
              </a:rPr>
              <a:t>What</a:t>
            </a:r>
            <a:r>
              <a:rPr sz="4250" spc="-90" dirty="0">
                <a:solidFill>
                  <a:srgbClr val="3836C8"/>
                </a:solidFill>
              </a:rPr>
              <a:t> </a:t>
            </a:r>
            <a:r>
              <a:rPr sz="4250" dirty="0">
                <a:solidFill>
                  <a:srgbClr val="3431C6"/>
                </a:solidFill>
              </a:rPr>
              <a:t>is</a:t>
            </a:r>
            <a:r>
              <a:rPr sz="4250" spc="-40" dirty="0">
                <a:solidFill>
                  <a:srgbClr val="3431C6"/>
                </a:solidFill>
              </a:rPr>
              <a:t> </a:t>
            </a:r>
            <a:r>
              <a:rPr sz="4250" spc="-10" dirty="0">
                <a:solidFill>
                  <a:srgbClr val="3633D1"/>
                </a:solidFill>
              </a:rPr>
              <a:t>Similarity?</a:t>
            </a:r>
            <a:endParaRPr sz="42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0DDEC-D2BA-4D0A-901A-05E9BCE376F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8365134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0266" y="-30559"/>
            <a:ext cx="10779467" cy="1208824"/>
          </a:xfrm>
          <a:prstGeom prst="rect">
            <a:avLst/>
          </a:prstGeom>
        </p:spPr>
        <p:txBody>
          <a:bodyPr vert="horz" wrap="square" lIns="0" tIns="572293" rIns="0" bIns="0" rtlCol="0">
            <a:spAutoFit/>
          </a:bodyPr>
          <a:lstStyle/>
          <a:p>
            <a:pPr marL="1247775">
              <a:spcBef>
                <a:spcPts val="100"/>
              </a:spcBef>
            </a:pPr>
            <a:r>
              <a:rPr sz="4100" spc="65" dirty="0">
                <a:solidFill>
                  <a:srgbClr val="3131CD"/>
                </a:solidFill>
              </a:rPr>
              <a:t>Classifier</a:t>
            </a:r>
            <a:r>
              <a:rPr sz="4100" spc="465" dirty="0">
                <a:solidFill>
                  <a:srgbClr val="3131CD"/>
                </a:solidFill>
              </a:rPr>
              <a:t> </a:t>
            </a:r>
            <a:r>
              <a:rPr sz="4100" spc="95" dirty="0">
                <a:solidFill>
                  <a:srgbClr val="3433CC"/>
                </a:solidFill>
              </a:rPr>
              <a:t>Construction</a:t>
            </a:r>
            <a:endParaRPr sz="4100"/>
          </a:p>
        </p:txBody>
      </p:sp>
      <p:sp>
        <p:nvSpPr>
          <p:cNvPr id="3" name="object 3"/>
          <p:cNvSpPr txBox="1"/>
          <p:nvPr/>
        </p:nvSpPr>
        <p:spPr>
          <a:xfrm>
            <a:off x="2574104" y="1617216"/>
            <a:ext cx="6909434" cy="3492623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72390" marR="5080" indent="-60325">
              <a:lnSpc>
                <a:spcPts val="3379"/>
              </a:lnSpc>
              <a:spcBef>
                <a:spcPts val="275"/>
              </a:spcBef>
            </a:pP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Objective:</a:t>
            </a:r>
            <a:r>
              <a:rPr sz="2850" kern="0" spc="-1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Construct</a:t>
            </a:r>
            <a:r>
              <a:rPr sz="2850" kern="0" spc="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</a:t>
            </a:r>
            <a:r>
              <a:rPr sz="2850" kern="0" spc="-20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classifier</a:t>
            </a:r>
            <a:r>
              <a:rPr sz="2850" kern="0" spc="8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for</a:t>
            </a:r>
            <a:r>
              <a:rPr sz="2850" kern="0" spc="-10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2850" kern="0" spc="-1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data such</a:t>
            </a:r>
            <a:r>
              <a:rPr sz="2850" kern="0" spc="-1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that</a:t>
            </a:r>
            <a:r>
              <a:rPr sz="2850" kern="0" spc="-1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predictive</a:t>
            </a:r>
            <a:r>
              <a:rPr sz="285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accuracy</a:t>
            </a:r>
            <a:r>
              <a:rPr sz="2850" kern="0" spc="-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is</a:t>
            </a:r>
            <a:r>
              <a:rPr sz="2850" kern="0" spc="-1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maximized</a:t>
            </a:r>
            <a:endParaRPr sz="28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>
              <a:spcBef>
                <a:spcPts val="1255"/>
              </a:spcBef>
            </a:pPr>
            <a:endParaRPr sz="28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581025" indent="-402590">
              <a:spcBef>
                <a:spcPts val="5"/>
              </a:spcBef>
              <a:buFontTx/>
              <a:buAutoNum type="arabicPeriod"/>
              <a:tabLst>
                <a:tab pos="581025" algn="l"/>
              </a:tabLst>
            </a:pP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Prepare/collect</a:t>
            </a:r>
            <a:r>
              <a:rPr sz="2800" kern="0" spc="-1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training</a:t>
            </a:r>
            <a:r>
              <a:rPr sz="2800" kern="0" spc="-1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instances</a:t>
            </a:r>
            <a:endParaRPr sz="28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866775" lvl="1" indent="-231140">
              <a:spcBef>
                <a:spcPts val="665"/>
              </a:spcBef>
              <a:buFontTx/>
              <a:buChar char="•"/>
              <a:tabLst>
                <a:tab pos="866775" algn="l"/>
              </a:tabLst>
            </a:pPr>
            <a:r>
              <a:rPr sz="28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Generate/select</a:t>
            </a:r>
            <a:r>
              <a:rPr sz="2850" kern="0" spc="-1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descriptive</a:t>
            </a:r>
            <a:r>
              <a:rPr sz="2850" kern="0" spc="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endParaRPr sz="28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868680" lvl="1" indent="-232410">
              <a:spcBef>
                <a:spcPts val="640"/>
              </a:spcBef>
              <a:buFontTx/>
              <a:buChar char="•"/>
              <a:tabLst>
                <a:tab pos="868680" algn="l"/>
              </a:tabLst>
            </a:pP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Collect</a:t>
            </a:r>
            <a:r>
              <a:rPr sz="2800" kern="0" spc="-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and</a:t>
            </a:r>
            <a:r>
              <a:rPr sz="2800" kern="0" spc="-1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label</a:t>
            </a:r>
            <a:r>
              <a:rPr sz="2800" kern="0" spc="-10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instances</a:t>
            </a:r>
            <a:endParaRPr sz="28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573405" indent="-384175">
              <a:spcBef>
                <a:spcPts val="695"/>
              </a:spcBef>
              <a:buFontTx/>
              <a:buAutoNum type="arabicPeriod"/>
              <a:tabLst>
                <a:tab pos="573405" algn="l"/>
              </a:tabLst>
            </a:pP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Construct</a:t>
            </a:r>
            <a:r>
              <a:rPr sz="2750" kern="0" spc="27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</a:t>
            </a:r>
            <a:r>
              <a:rPr sz="2750" kern="0" spc="-7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classifier</a:t>
            </a:r>
            <a:endParaRPr sz="27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C7EF7-B2F1-49F2-8E4F-AFD998358E9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18338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22849" y="147786"/>
            <a:ext cx="4303395" cy="658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150" dirty="0">
                <a:solidFill>
                  <a:srgbClr val="3633CC"/>
                </a:solidFill>
              </a:rPr>
              <a:t>Creating</a:t>
            </a:r>
            <a:r>
              <a:rPr sz="4150" spc="270" dirty="0">
                <a:solidFill>
                  <a:srgbClr val="3633CC"/>
                </a:solidFill>
              </a:rPr>
              <a:t> </a:t>
            </a:r>
            <a:r>
              <a:rPr sz="4150" spc="-10" dirty="0">
                <a:solidFill>
                  <a:srgbClr val="3133C8"/>
                </a:solidFill>
              </a:rPr>
              <a:t>Features</a:t>
            </a:r>
            <a:endParaRPr sz="4150"/>
          </a:p>
        </p:txBody>
      </p:sp>
      <p:sp>
        <p:nvSpPr>
          <p:cNvPr id="3" name="object 3"/>
          <p:cNvSpPr txBox="1"/>
          <p:nvPr/>
        </p:nvSpPr>
        <p:spPr>
          <a:xfrm>
            <a:off x="2057039" y="1229271"/>
            <a:ext cx="8267700" cy="42144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4490" indent="-351790">
              <a:spcBef>
                <a:spcPts val="90"/>
              </a:spcBef>
              <a:buFontTx/>
              <a:buChar char="•"/>
              <a:tabLst>
                <a:tab pos="364490" algn="l"/>
              </a:tabLst>
            </a:pPr>
            <a:r>
              <a:rPr sz="2500" kern="0" spc="100" dirty="0">
                <a:solidFill>
                  <a:sysClr val="windowText" lastClr="000000"/>
                </a:solidFill>
                <a:latin typeface="Arial MT"/>
                <a:cs typeface="Arial MT"/>
              </a:rPr>
              <a:t>“Good”</a:t>
            </a:r>
            <a:r>
              <a:rPr sz="2500" kern="0" spc="1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r>
              <a:rPr sz="2500" kern="0" spc="1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are</a:t>
            </a:r>
            <a:r>
              <a:rPr sz="2500" kern="0" spc="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250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key</a:t>
            </a:r>
            <a:r>
              <a:rPr sz="2500" kern="0" spc="1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spc="90" dirty="0">
                <a:solidFill>
                  <a:sysClr val="windowText" lastClr="000000"/>
                </a:solidFill>
                <a:latin typeface="Arial MT"/>
                <a:cs typeface="Arial MT"/>
              </a:rPr>
              <a:t>to</a:t>
            </a:r>
            <a:r>
              <a:rPr sz="2500" kern="0" spc="-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accurate</a:t>
            </a:r>
            <a:r>
              <a:rPr sz="2500" kern="0" spc="2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generalization</a:t>
            </a: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362585" indent="-349885">
              <a:lnSpc>
                <a:spcPts val="2875"/>
              </a:lnSpc>
              <a:spcBef>
                <a:spcPts val="2745"/>
              </a:spcBef>
              <a:buFontTx/>
              <a:buChar char="•"/>
              <a:tabLst>
                <a:tab pos="362585" algn="l"/>
              </a:tabLst>
            </a:pPr>
            <a:r>
              <a:rPr sz="245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Domain</a:t>
            </a:r>
            <a:r>
              <a:rPr sz="245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knowledge</a:t>
            </a:r>
            <a:r>
              <a:rPr sz="245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can</a:t>
            </a:r>
            <a:r>
              <a:rPr sz="2450" kern="0" spc="-1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be</a:t>
            </a:r>
            <a:r>
              <a:rPr sz="2450" kern="0" spc="-1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used</a:t>
            </a:r>
            <a:r>
              <a:rPr sz="245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to</a:t>
            </a:r>
            <a:r>
              <a:rPr sz="2450" kern="0" spc="-1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generate</a:t>
            </a:r>
            <a:r>
              <a:rPr sz="245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</a:t>
            </a:r>
            <a:r>
              <a:rPr sz="2450" kern="0" spc="-17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feature</a:t>
            </a:r>
            <a:r>
              <a:rPr sz="245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set</a:t>
            </a:r>
            <a:endParaRPr sz="24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59460" lvl="1" indent="-292735">
              <a:lnSpc>
                <a:spcPts val="2450"/>
              </a:lnSpc>
              <a:buFontTx/>
              <a:buChar char="—"/>
              <a:tabLst>
                <a:tab pos="759460" algn="l"/>
              </a:tabLst>
            </a:pPr>
            <a:r>
              <a:rPr sz="210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Medical</a:t>
            </a:r>
            <a:r>
              <a:rPr sz="2100" kern="0" spc="-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Example:</a:t>
            </a:r>
            <a:r>
              <a:rPr sz="2100" kern="0" spc="-7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results</a:t>
            </a:r>
            <a:r>
              <a:rPr sz="2100" kern="0" spc="-9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sz="2100" kern="0" spc="-1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blood</a:t>
            </a:r>
            <a:r>
              <a:rPr sz="2100" kern="0" spc="-10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tests,</a:t>
            </a:r>
            <a:r>
              <a:rPr sz="2100" kern="0" spc="-9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age,</a:t>
            </a:r>
            <a:r>
              <a:rPr sz="2100" kern="0" spc="-1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55" dirty="0">
                <a:solidFill>
                  <a:sysClr val="windowText" lastClr="000000"/>
                </a:solidFill>
                <a:latin typeface="Arial MT"/>
                <a:cs typeface="Arial MT"/>
              </a:rPr>
              <a:t>smoking</a:t>
            </a:r>
            <a:r>
              <a:rPr sz="21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history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56285" lvl="1" indent="-289560">
              <a:lnSpc>
                <a:spcPts val="2105"/>
              </a:lnSpc>
              <a:buFontTx/>
              <a:buChar char="—"/>
              <a:tabLst>
                <a:tab pos="756285" algn="l"/>
              </a:tabLst>
            </a:pPr>
            <a:r>
              <a:rPr sz="20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Game</a:t>
            </a:r>
            <a:r>
              <a:rPr sz="2050" kern="0" spc="-11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0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Playing</a:t>
            </a:r>
            <a:r>
              <a:rPr sz="205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0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example:</a:t>
            </a:r>
            <a:r>
              <a:rPr sz="2050" kern="0" spc="-1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0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number</a:t>
            </a:r>
            <a:r>
              <a:rPr sz="2050" kern="0" spc="-9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sz="2050" kern="0" spc="-11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pieces</a:t>
            </a:r>
            <a:r>
              <a:rPr sz="205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0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on</a:t>
            </a:r>
            <a:r>
              <a:rPr sz="2050" kern="0" spc="-1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0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2050" kern="0" spc="-1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0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board,</a:t>
            </a:r>
            <a:r>
              <a:rPr sz="2050" kern="0" spc="-7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0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control</a:t>
            </a:r>
            <a:r>
              <a:rPr sz="2050" kern="0" spc="-8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0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endParaRPr sz="20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56920">
              <a:lnSpc>
                <a:spcPts val="2230"/>
              </a:lnSpc>
            </a:pPr>
            <a:r>
              <a:rPr sz="215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the center </a:t>
            </a:r>
            <a:r>
              <a:rPr sz="215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sz="215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50" kern="0" spc="-100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215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board</a:t>
            </a:r>
            <a:endParaRPr sz="21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361950" indent="-349250">
              <a:lnSpc>
                <a:spcPts val="2905"/>
              </a:lnSpc>
              <a:spcBef>
                <a:spcPts val="2270"/>
              </a:spcBef>
              <a:buFontTx/>
              <a:buChar char="•"/>
              <a:tabLst>
                <a:tab pos="361950" algn="l"/>
              </a:tabLst>
            </a:pPr>
            <a:r>
              <a:rPr sz="250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Data</a:t>
            </a:r>
            <a:r>
              <a:rPr sz="2500" kern="0" spc="-10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might</a:t>
            </a:r>
            <a:r>
              <a:rPr sz="25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not</a:t>
            </a:r>
            <a:r>
              <a:rPr sz="2500" kern="0" spc="-11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be</a:t>
            </a:r>
            <a:r>
              <a:rPr sz="2500" kern="0" spc="-1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in</a:t>
            </a:r>
            <a:r>
              <a:rPr sz="2500" kern="0" spc="-1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vector</a:t>
            </a:r>
            <a:r>
              <a:rPr sz="2500" kern="0" spc="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form</a:t>
            </a: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57555" lvl="1" indent="-290830">
              <a:lnSpc>
                <a:spcPts val="2445"/>
              </a:lnSpc>
              <a:buFontTx/>
              <a:buChar char="—"/>
              <a:tabLst>
                <a:tab pos="757555" algn="l"/>
              </a:tabLst>
            </a:pPr>
            <a:r>
              <a:rPr sz="2150" kern="0" spc="-95" dirty="0">
                <a:solidFill>
                  <a:sysClr val="windowText" lastClr="000000"/>
                </a:solidFill>
                <a:latin typeface="Arial MT"/>
                <a:cs typeface="Arial MT"/>
              </a:rPr>
              <a:t>Example:</a:t>
            </a:r>
            <a:r>
              <a:rPr sz="2150" kern="0" spc="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50" kern="0" spc="-130" dirty="0">
                <a:solidFill>
                  <a:sysClr val="windowText" lastClr="000000"/>
                </a:solidFill>
                <a:latin typeface="Arial MT"/>
                <a:cs typeface="Arial MT"/>
              </a:rPr>
              <a:t>spam</a:t>
            </a:r>
            <a:r>
              <a:rPr sz="21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classification</a:t>
            </a:r>
            <a:endParaRPr sz="21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162685" marR="118110" lvl="2" indent="-235585">
              <a:lnSpc>
                <a:spcPct val="74000"/>
              </a:lnSpc>
              <a:spcBef>
                <a:spcPts val="555"/>
              </a:spcBef>
              <a:buFontTx/>
              <a:buChar char="•"/>
              <a:tabLst>
                <a:tab pos="1162685" algn="l"/>
                <a:tab pos="1171575" algn="l"/>
              </a:tabLst>
            </a:pPr>
            <a:r>
              <a:rPr sz="19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	“Bag</a:t>
            </a:r>
            <a:r>
              <a:rPr sz="1900" kern="0" spc="-1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sz="1900" kern="0" spc="-10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0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words”:</a:t>
            </a:r>
            <a:r>
              <a:rPr sz="19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00" kern="0" spc="-65" dirty="0">
                <a:solidFill>
                  <a:sysClr val="windowText" lastClr="000000"/>
                </a:solidFill>
                <a:latin typeface="Arial MT"/>
                <a:cs typeface="Arial MT"/>
              </a:rPr>
              <a:t>throw </a:t>
            </a:r>
            <a:r>
              <a:rPr sz="19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out</a:t>
            </a:r>
            <a:r>
              <a:rPr sz="19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00" kern="0" spc="-70" dirty="0">
                <a:solidFill>
                  <a:sysClr val="windowText" lastClr="000000"/>
                </a:solidFill>
                <a:latin typeface="Arial MT"/>
                <a:cs typeface="Arial MT"/>
              </a:rPr>
              <a:t>order,</a:t>
            </a:r>
            <a:r>
              <a:rPr sz="1900" kern="0" spc="-6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keep</a:t>
            </a:r>
            <a:r>
              <a:rPr sz="1900" kern="0" spc="-7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0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count</a:t>
            </a:r>
            <a:r>
              <a:rPr sz="19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sz="1900" kern="0" spc="-6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00" kern="0" spc="-70" dirty="0">
                <a:solidFill>
                  <a:sysClr val="windowText" lastClr="000000"/>
                </a:solidFill>
                <a:latin typeface="Arial MT"/>
                <a:cs typeface="Arial MT"/>
              </a:rPr>
              <a:t>how</a:t>
            </a:r>
            <a:r>
              <a:rPr sz="19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00" kern="0" spc="-80" dirty="0">
                <a:solidFill>
                  <a:sysClr val="windowText" lastClr="000000"/>
                </a:solidFill>
                <a:latin typeface="Arial MT"/>
                <a:cs typeface="Arial MT"/>
              </a:rPr>
              <a:t>many</a:t>
            </a:r>
            <a:r>
              <a:rPr sz="19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0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times</a:t>
            </a:r>
            <a:r>
              <a:rPr sz="19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each </a:t>
            </a:r>
            <a:r>
              <a:rPr sz="19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word</a:t>
            </a:r>
            <a:r>
              <a:rPr sz="190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appears.</a:t>
            </a:r>
            <a:endParaRPr sz="19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160780">
              <a:lnSpc>
                <a:spcPts val="1905"/>
              </a:lnSpc>
            </a:pPr>
            <a:r>
              <a:rPr sz="1950" kern="0" spc="-90" dirty="0">
                <a:solidFill>
                  <a:sysClr val="windowText" lastClr="000000"/>
                </a:solidFill>
                <a:latin typeface="Arial MT"/>
                <a:cs typeface="Arial MT"/>
              </a:rPr>
              <a:t>Sequence:</a:t>
            </a:r>
            <a:r>
              <a:rPr sz="195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50" kern="0" spc="-114" dirty="0">
                <a:solidFill>
                  <a:sysClr val="windowText" lastClr="000000"/>
                </a:solidFill>
                <a:latin typeface="Arial MT"/>
                <a:cs typeface="Arial MT"/>
              </a:rPr>
              <a:t>one</a:t>
            </a:r>
            <a:r>
              <a:rPr sz="19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5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feature</a:t>
            </a:r>
            <a:r>
              <a:rPr sz="1950" kern="0" spc="-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5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for</a:t>
            </a:r>
            <a:r>
              <a:rPr sz="19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50" kern="0" spc="-65" dirty="0">
                <a:solidFill>
                  <a:sysClr val="windowText" lastClr="000000"/>
                </a:solidFill>
                <a:latin typeface="Arial MT"/>
                <a:cs typeface="Arial MT"/>
              </a:rPr>
              <a:t>first </a:t>
            </a:r>
            <a:r>
              <a:rPr sz="195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letter</a:t>
            </a:r>
            <a:r>
              <a:rPr sz="195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in</a:t>
            </a:r>
            <a:r>
              <a:rPr sz="195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50" kern="0" spc="-80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1950" kern="0" spc="-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50" kern="0" spc="-85" dirty="0">
                <a:solidFill>
                  <a:sysClr val="windowText" lastClr="000000"/>
                </a:solidFill>
                <a:latin typeface="Arial MT"/>
                <a:cs typeface="Arial MT"/>
              </a:rPr>
              <a:t>email,</a:t>
            </a:r>
            <a:r>
              <a:rPr sz="195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50" kern="0" spc="-80" dirty="0">
                <a:solidFill>
                  <a:sysClr val="windowText" lastClr="000000"/>
                </a:solidFill>
                <a:latin typeface="Arial MT"/>
                <a:cs typeface="Arial MT"/>
              </a:rPr>
              <a:t>one</a:t>
            </a:r>
            <a:r>
              <a:rPr sz="195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5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for</a:t>
            </a:r>
            <a:r>
              <a:rPr sz="195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second</a:t>
            </a:r>
            <a:endParaRPr sz="19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156970">
              <a:lnSpc>
                <a:spcPts val="1980"/>
              </a:lnSpc>
            </a:pPr>
            <a:r>
              <a:rPr sz="190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letter,</a:t>
            </a:r>
            <a:r>
              <a:rPr sz="1900" kern="0" spc="-6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etc.</a:t>
            </a:r>
            <a:endParaRPr sz="19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154430" lvl="2" indent="-226695">
              <a:lnSpc>
                <a:spcPts val="2140"/>
              </a:lnSpc>
              <a:buFontTx/>
              <a:buChar char="•"/>
              <a:tabLst>
                <a:tab pos="1154430" algn="l"/>
              </a:tabLst>
            </a:pP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Ngrams:</a:t>
            </a:r>
            <a:r>
              <a:rPr kern="0" spc="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one</a:t>
            </a:r>
            <a:r>
              <a:rPr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feature</a:t>
            </a:r>
            <a:r>
              <a:rPr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for</a:t>
            </a:r>
            <a:r>
              <a:rPr kern="0" spc="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every</a:t>
            </a:r>
            <a:r>
              <a:rPr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unique</a:t>
            </a:r>
            <a:r>
              <a:rPr kern="0" spc="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string</a:t>
            </a:r>
            <a:r>
              <a:rPr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n</a:t>
            </a:r>
            <a:r>
              <a:rPr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endParaRPr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7C31A-CB08-4492-B0E6-1791F2CB149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31943598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0266" y="-30559"/>
            <a:ext cx="10779467" cy="1207391"/>
          </a:xfrm>
          <a:prstGeom prst="rect">
            <a:avLst/>
          </a:prstGeom>
        </p:spPr>
        <p:txBody>
          <a:bodyPr vert="horz" wrap="square" lIns="0" tIns="578494" rIns="0" bIns="0" rtlCol="0">
            <a:spAutoFit/>
          </a:bodyPr>
          <a:lstStyle/>
          <a:p>
            <a:pPr marL="919480">
              <a:spcBef>
                <a:spcPts val="100"/>
              </a:spcBef>
            </a:pPr>
            <a:r>
              <a:rPr sz="4050" dirty="0">
                <a:solidFill>
                  <a:srgbClr val="3636CF"/>
                </a:solidFill>
              </a:rPr>
              <a:t>What</a:t>
            </a:r>
            <a:r>
              <a:rPr sz="4050" spc="240" dirty="0">
                <a:solidFill>
                  <a:srgbClr val="3636CF"/>
                </a:solidFill>
              </a:rPr>
              <a:t> </a:t>
            </a:r>
            <a:r>
              <a:rPr sz="4050" dirty="0">
                <a:solidFill>
                  <a:srgbClr val="2B2FC6"/>
                </a:solidFill>
              </a:rPr>
              <a:t>is</a:t>
            </a:r>
            <a:r>
              <a:rPr sz="4050" spc="470" dirty="0">
                <a:solidFill>
                  <a:srgbClr val="2B2FC6"/>
                </a:solidFill>
              </a:rPr>
              <a:t> </a:t>
            </a:r>
            <a:r>
              <a:rPr sz="4050" spc="45" dirty="0">
                <a:solidFill>
                  <a:srgbClr val="3436CF"/>
                </a:solidFill>
              </a:rPr>
              <a:t>feature</a:t>
            </a:r>
            <a:r>
              <a:rPr sz="4050" spc="290" dirty="0">
                <a:solidFill>
                  <a:srgbClr val="3436CF"/>
                </a:solidFill>
              </a:rPr>
              <a:t> </a:t>
            </a:r>
            <a:r>
              <a:rPr sz="4050" spc="90" dirty="0">
                <a:solidFill>
                  <a:srgbClr val="2A2FC3"/>
                </a:solidFill>
              </a:rPr>
              <a:t>selection?</a:t>
            </a:r>
            <a:endParaRPr sz="4050"/>
          </a:p>
        </p:txBody>
      </p:sp>
      <p:sp>
        <p:nvSpPr>
          <p:cNvPr id="3" name="object 3"/>
          <p:cNvSpPr txBox="1"/>
          <p:nvPr/>
        </p:nvSpPr>
        <p:spPr>
          <a:xfrm>
            <a:off x="2054400" y="2050305"/>
            <a:ext cx="7234555" cy="88900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360045" marR="5080" indent="-347980">
              <a:lnSpc>
                <a:spcPts val="3340"/>
              </a:lnSpc>
              <a:spcBef>
                <a:spcPts val="305"/>
              </a:spcBef>
              <a:buFontTx/>
              <a:buChar char="•"/>
              <a:tabLst>
                <a:tab pos="360045" algn="l"/>
              </a:tabLst>
            </a:pPr>
            <a:r>
              <a:rPr sz="28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Reducing</a:t>
            </a:r>
            <a:r>
              <a:rPr sz="2850" kern="0" spc="-9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285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feature</a:t>
            </a:r>
            <a:r>
              <a:rPr sz="285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space</a:t>
            </a:r>
            <a:r>
              <a:rPr sz="2850" kern="0" spc="-1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by</a:t>
            </a:r>
            <a:r>
              <a:rPr sz="2850" kern="0" spc="-1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throwing</a:t>
            </a:r>
            <a:r>
              <a:rPr sz="285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out </a:t>
            </a: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some</a:t>
            </a:r>
            <a:r>
              <a:rPr sz="2850" kern="0" spc="-8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sz="2850" kern="0" spc="-10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285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endParaRPr sz="28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7FA95-5B24-47ED-8698-7C8251A48C2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41826428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25341" y="286197"/>
            <a:ext cx="7303770" cy="658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150" dirty="0">
                <a:solidFill>
                  <a:srgbClr val="2F34BF"/>
                </a:solidFill>
              </a:rPr>
              <a:t>Reasons</a:t>
            </a:r>
            <a:r>
              <a:rPr sz="4150" spc="145" dirty="0">
                <a:solidFill>
                  <a:srgbClr val="2F34BF"/>
                </a:solidFill>
              </a:rPr>
              <a:t> </a:t>
            </a:r>
            <a:r>
              <a:rPr sz="4150" spc="60" dirty="0">
                <a:solidFill>
                  <a:srgbClr val="3131CA"/>
                </a:solidFill>
              </a:rPr>
              <a:t>for</a:t>
            </a:r>
            <a:r>
              <a:rPr sz="4150" spc="25" dirty="0">
                <a:solidFill>
                  <a:srgbClr val="3131CA"/>
                </a:solidFill>
              </a:rPr>
              <a:t> </a:t>
            </a:r>
            <a:r>
              <a:rPr sz="4150" dirty="0"/>
              <a:t>Feature</a:t>
            </a:r>
            <a:r>
              <a:rPr sz="4150" spc="-5" dirty="0"/>
              <a:t> </a:t>
            </a:r>
            <a:r>
              <a:rPr sz="4150" spc="-10" dirty="0">
                <a:solidFill>
                  <a:srgbClr val="3836CA"/>
                </a:solidFill>
              </a:rPr>
              <a:t>Selection</a:t>
            </a:r>
            <a:endParaRPr sz="4150"/>
          </a:p>
        </p:txBody>
      </p:sp>
      <p:sp>
        <p:nvSpPr>
          <p:cNvPr id="3" name="object 3"/>
          <p:cNvSpPr txBox="1"/>
          <p:nvPr/>
        </p:nvSpPr>
        <p:spPr>
          <a:xfrm>
            <a:off x="2016300" y="1200992"/>
            <a:ext cx="7761605" cy="4899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05130" indent="-353695">
              <a:spcBef>
                <a:spcPts val="130"/>
              </a:spcBef>
              <a:buFontTx/>
              <a:buChar char="•"/>
              <a:tabLst>
                <a:tab pos="405130" algn="l"/>
              </a:tabLst>
            </a:pP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Want</a:t>
            </a:r>
            <a:r>
              <a:rPr sz="2750" kern="0" spc="1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to</a:t>
            </a:r>
            <a:r>
              <a:rPr sz="2750" kern="0" spc="9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find</a:t>
            </a:r>
            <a:r>
              <a:rPr sz="2750" kern="0" spc="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spc="135" dirty="0">
                <a:solidFill>
                  <a:sysClr val="windowText" lastClr="000000"/>
                </a:solidFill>
                <a:latin typeface="Arial MT"/>
                <a:cs typeface="Arial MT"/>
              </a:rPr>
              <a:t>which</a:t>
            </a:r>
            <a:r>
              <a:rPr sz="2750" kern="0" spc="1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r>
              <a:rPr sz="2750" kern="0" spc="1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are</a:t>
            </a:r>
            <a:r>
              <a:rPr sz="2750" kern="0" spc="10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relevant</a:t>
            </a:r>
            <a:endParaRPr sz="27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802005" lvl="1" indent="-285750">
              <a:lnSpc>
                <a:spcPts val="2125"/>
              </a:lnSpc>
              <a:spcBef>
                <a:spcPts val="40"/>
              </a:spcBef>
              <a:buFontTx/>
              <a:buChar char="—"/>
              <a:tabLst>
                <a:tab pos="802005" algn="l"/>
              </a:tabLst>
            </a:pP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Domain</a:t>
            </a:r>
            <a:r>
              <a:rPr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 specialist</a:t>
            </a:r>
            <a:r>
              <a:rPr kern="0" spc="8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not</a:t>
            </a:r>
            <a:r>
              <a:rPr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sure</a:t>
            </a:r>
            <a:r>
              <a:rPr kern="0" spc="-8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which</a:t>
            </a:r>
            <a:r>
              <a:rPr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factors</a:t>
            </a:r>
            <a:r>
              <a:rPr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are</a:t>
            </a:r>
            <a:r>
              <a:rPr kern="0" spc="-1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predictive</a:t>
            </a:r>
            <a:r>
              <a:rPr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disease</a:t>
            </a:r>
            <a:endParaRPr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99465" lvl="1" indent="-292100">
              <a:lnSpc>
                <a:spcPts val="1964"/>
              </a:lnSpc>
              <a:buFontTx/>
              <a:buChar char="—"/>
              <a:tabLst>
                <a:tab pos="799465" algn="l"/>
              </a:tabLst>
            </a:pPr>
            <a:r>
              <a:rPr sz="185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Common</a:t>
            </a:r>
            <a:r>
              <a:rPr sz="1850" kern="0" spc="-9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practice:</a:t>
            </a:r>
            <a:r>
              <a:rPr sz="1850" kern="0" spc="-8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throw</a:t>
            </a:r>
            <a:r>
              <a:rPr sz="185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in</a:t>
            </a:r>
            <a:r>
              <a:rPr sz="1850" kern="0" spc="-10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every</a:t>
            </a:r>
            <a:r>
              <a:rPr sz="185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feature</a:t>
            </a:r>
            <a:r>
              <a:rPr sz="1850" kern="0" spc="-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you</a:t>
            </a:r>
            <a:r>
              <a:rPr sz="1850" kern="0" spc="-10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can</a:t>
            </a:r>
            <a:r>
              <a:rPr sz="1850" kern="0" spc="-10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think</a:t>
            </a:r>
            <a:r>
              <a:rPr sz="1850" kern="0" spc="-9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of,</a:t>
            </a:r>
            <a:r>
              <a:rPr sz="1850" kern="0" spc="-1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let</a:t>
            </a:r>
            <a:r>
              <a:rPr sz="1850" kern="0" spc="-8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feature</a:t>
            </a:r>
            <a:endParaRPr sz="18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803910">
              <a:lnSpc>
                <a:spcPts val="1935"/>
              </a:lnSpc>
            </a:pPr>
            <a:r>
              <a:rPr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selection</a:t>
            </a:r>
            <a:r>
              <a:rPr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get</a:t>
            </a:r>
            <a:r>
              <a:rPr kern="0" spc="-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rid</a:t>
            </a:r>
            <a:r>
              <a:rPr kern="0" spc="-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useless</a:t>
            </a:r>
            <a:r>
              <a:rPr kern="0" spc="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ones</a:t>
            </a:r>
            <a:endParaRPr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04495" indent="-353695">
              <a:lnSpc>
                <a:spcPts val="3195"/>
              </a:lnSpc>
              <a:spcBef>
                <a:spcPts val="275"/>
              </a:spcBef>
              <a:buFontTx/>
              <a:buChar char="•"/>
              <a:tabLst>
                <a:tab pos="404495" algn="l"/>
              </a:tabLst>
            </a:pPr>
            <a:r>
              <a:rPr sz="28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Want</a:t>
            </a:r>
            <a:r>
              <a:rPr sz="2850" kern="0" spc="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to</a:t>
            </a:r>
            <a:r>
              <a:rPr sz="285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maximize</a:t>
            </a:r>
            <a:r>
              <a:rPr sz="2850" kern="0" spc="10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60" dirty="0">
                <a:solidFill>
                  <a:sysClr val="windowText" lastClr="000000"/>
                </a:solidFill>
                <a:latin typeface="Arial MT"/>
                <a:cs typeface="Arial MT"/>
              </a:rPr>
              <a:t>accuracy,</a:t>
            </a:r>
            <a:r>
              <a:rPr sz="2850" kern="0" spc="9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by</a:t>
            </a:r>
            <a:r>
              <a:rPr sz="2850" kern="0" spc="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removing</a:t>
            </a:r>
            <a:endParaRPr sz="28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393700">
              <a:lnSpc>
                <a:spcPts val="3235"/>
              </a:lnSpc>
            </a:pPr>
            <a:r>
              <a:rPr sz="29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irrelevant</a:t>
            </a:r>
            <a:r>
              <a:rPr sz="290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9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and</a:t>
            </a:r>
            <a:r>
              <a:rPr sz="2900" kern="0" spc="-1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90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noisy</a:t>
            </a:r>
            <a:r>
              <a:rPr sz="2900" kern="0" spc="-1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9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endParaRPr sz="29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800735" lvl="1" indent="-293370">
              <a:lnSpc>
                <a:spcPts val="2190"/>
              </a:lnSpc>
              <a:buFontTx/>
              <a:buChar char="—"/>
              <a:tabLst>
                <a:tab pos="800735" algn="l"/>
                <a:tab pos="4866005" algn="l"/>
              </a:tabLst>
            </a:pPr>
            <a:r>
              <a:rPr sz="1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For</a:t>
            </a:r>
            <a:r>
              <a:rPr sz="185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5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Spam,</a:t>
            </a:r>
            <a:r>
              <a:rPr sz="185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create</a:t>
            </a:r>
            <a:r>
              <a:rPr sz="1850" kern="0" spc="-7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</a:t>
            </a:r>
            <a:r>
              <a:rPr sz="1850" kern="0" spc="-1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feature</a:t>
            </a:r>
            <a:r>
              <a:rPr sz="185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for</a:t>
            </a:r>
            <a:r>
              <a:rPr sz="1850" kern="0" spc="-9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each</a:t>
            </a:r>
            <a:r>
              <a:rPr sz="185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sz="1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	10</a:t>
            </a:r>
            <a:r>
              <a:rPr kern="0" baseline="25462" dirty="0">
                <a:solidFill>
                  <a:sysClr val="windowText" lastClr="000000"/>
                </a:solidFill>
                <a:latin typeface="Arial MT"/>
                <a:cs typeface="Arial MT"/>
              </a:rPr>
              <a:t>5</a:t>
            </a:r>
            <a:r>
              <a:rPr kern="0" spc="97" baseline="25462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English</a:t>
            </a:r>
            <a:r>
              <a:rPr sz="1850" kern="0" spc="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words</a:t>
            </a:r>
            <a:endParaRPr sz="18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96925" lvl="1" indent="-289560">
              <a:lnSpc>
                <a:spcPts val="2145"/>
              </a:lnSpc>
              <a:buFontTx/>
              <a:buChar char="—"/>
              <a:tabLst>
                <a:tab pos="796925" algn="l"/>
              </a:tabLst>
            </a:pP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Training with</a:t>
            </a:r>
            <a:r>
              <a:rPr kern="0" spc="-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all</a:t>
            </a:r>
            <a:r>
              <a:rPr kern="0" spc="-10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r>
              <a:rPr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computationally</a:t>
            </a:r>
            <a:r>
              <a:rPr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expensive</a:t>
            </a:r>
            <a:endParaRPr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98830" lvl="1" indent="-282575">
              <a:spcBef>
                <a:spcPts val="15"/>
              </a:spcBef>
              <a:buClr>
                <a:srgbClr val="0C0C0C"/>
              </a:buClr>
              <a:buFontTx/>
              <a:buChar char="—"/>
              <a:tabLst>
                <a:tab pos="798830" algn="l"/>
              </a:tabLst>
            </a:pP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Irrelevant</a:t>
            </a:r>
            <a:r>
              <a:rPr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r>
              <a:rPr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Arial MT"/>
                <a:cs typeface="Arial MT"/>
              </a:rPr>
              <a:t>hurt</a:t>
            </a:r>
            <a:r>
              <a:rPr kern="0" spc="-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kern="0" spc="-10" dirty="0">
                <a:solidFill>
                  <a:srgbClr val="C11C13"/>
                </a:solidFill>
                <a:latin typeface="Arial MT"/>
                <a:cs typeface="Arial MT"/>
              </a:rPr>
              <a:t>generalization</a:t>
            </a:r>
            <a:endParaRPr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396875" marR="749300" indent="-346710">
              <a:lnSpc>
                <a:spcPct val="88900"/>
              </a:lnSpc>
              <a:spcBef>
                <a:spcPts val="655"/>
              </a:spcBef>
              <a:buFontTx/>
              <a:buChar char="•"/>
              <a:tabLst>
                <a:tab pos="396875" algn="l"/>
              </a:tabLst>
            </a:pPr>
            <a:r>
              <a:rPr sz="28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r>
              <a:rPr sz="285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have</a:t>
            </a:r>
            <a:r>
              <a:rPr sz="2850" kern="0" spc="-10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associated</a:t>
            </a:r>
            <a:r>
              <a:rPr sz="2850" kern="0" spc="-1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costs,</a:t>
            </a:r>
            <a:r>
              <a:rPr sz="2850" kern="0" spc="-10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want</a:t>
            </a:r>
            <a:r>
              <a:rPr sz="2850" kern="0" spc="-1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to </a:t>
            </a:r>
            <a:r>
              <a:rPr sz="2850" kern="0" spc="60" dirty="0">
                <a:solidFill>
                  <a:sysClr val="windowText" lastClr="000000"/>
                </a:solidFill>
                <a:latin typeface="Arial MT"/>
                <a:cs typeface="Arial MT"/>
              </a:rPr>
              <a:t>optimize</a:t>
            </a:r>
            <a:r>
              <a:rPr sz="2850" kern="0" spc="1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70" dirty="0">
                <a:solidFill>
                  <a:sysClr val="windowText" lastClr="000000"/>
                </a:solidFill>
                <a:latin typeface="Arial MT"/>
                <a:cs typeface="Arial MT"/>
              </a:rPr>
              <a:t>accuracy</a:t>
            </a:r>
            <a:r>
              <a:rPr sz="2850" kern="0" spc="3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110" dirty="0">
                <a:solidFill>
                  <a:sysClr val="windowText" lastClr="000000"/>
                </a:solidFill>
                <a:latin typeface="Arial MT"/>
                <a:cs typeface="Arial MT"/>
              </a:rPr>
              <a:t>with</a:t>
            </a:r>
            <a:r>
              <a:rPr sz="2850" kern="0" spc="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least</a:t>
            </a:r>
            <a:r>
              <a:rPr sz="2850" kern="0" spc="2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expensive </a:t>
            </a:r>
            <a:r>
              <a:rPr sz="2850" kern="0" spc="40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endParaRPr sz="28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800100" lvl="1" indent="-292735">
              <a:lnSpc>
                <a:spcPts val="2115"/>
              </a:lnSpc>
              <a:buFontTx/>
              <a:buChar char="—"/>
              <a:tabLst>
                <a:tab pos="800100" algn="l"/>
              </a:tabLst>
            </a:pPr>
            <a:r>
              <a:rPr sz="1950" kern="0" spc="-110" dirty="0">
                <a:solidFill>
                  <a:sysClr val="windowText" lastClr="000000"/>
                </a:solidFill>
                <a:latin typeface="Arial MT"/>
                <a:cs typeface="Arial MT"/>
              </a:rPr>
              <a:t>Embedded</a:t>
            </a:r>
            <a:r>
              <a:rPr sz="19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50" kern="0" spc="-85" dirty="0">
                <a:solidFill>
                  <a:sysClr val="windowText" lastClr="000000"/>
                </a:solidFill>
                <a:latin typeface="Arial MT"/>
                <a:cs typeface="Arial MT"/>
              </a:rPr>
              <a:t>systems</a:t>
            </a:r>
            <a:r>
              <a:rPr sz="1950" kern="0" spc="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50" kern="0" spc="-85" dirty="0">
                <a:solidFill>
                  <a:sysClr val="windowText" lastClr="000000"/>
                </a:solidFill>
                <a:latin typeface="Arial MT"/>
                <a:cs typeface="Arial MT"/>
              </a:rPr>
              <a:t>with</a:t>
            </a:r>
            <a:r>
              <a:rPr sz="195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50" kern="0" spc="-80" dirty="0">
                <a:solidFill>
                  <a:sysClr val="windowText" lastClr="000000"/>
                </a:solidFill>
                <a:latin typeface="Arial MT"/>
                <a:cs typeface="Arial MT"/>
              </a:rPr>
              <a:t>limited</a:t>
            </a:r>
            <a:r>
              <a:rPr sz="1950" kern="0" spc="-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9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resources</a:t>
            </a:r>
            <a:endParaRPr sz="19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203325" lvl="2" indent="-234315">
              <a:lnSpc>
                <a:spcPts val="1935"/>
              </a:lnSpc>
              <a:buFontTx/>
              <a:buChar char="•"/>
              <a:tabLst>
                <a:tab pos="1203325" algn="l"/>
              </a:tabLst>
            </a:pPr>
            <a:r>
              <a:rPr sz="1700" kern="0" spc="-70" dirty="0">
                <a:solidFill>
                  <a:sysClr val="windowText" lastClr="000000"/>
                </a:solidFill>
                <a:latin typeface="Arial MT"/>
                <a:cs typeface="Arial MT"/>
              </a:rPr>
              <a:t>Voice</a:t>
            </a:r>
            <a:r>
              <a:rPr sz="170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recognition</a:t>
            </a:r>
            <a:r>
              <a:rPr sz="1700" kern="0" spc="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on</a:t>
            </a:r>
            <a:r>
              <a:rPr sz="170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a</a:t>
            </a:r>
            <a:r>
              <a:rPr sz="1700" kern="0" spc="-10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0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cell</a:t>
            </a:r>
            <a:r>
              <a:rPr sz="1700" kern="0" spc="-8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phone</a:t>
            </a:r>
            <a:endParaRPr sz="17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197610" lvl="2" indent="-227965">
              <a:lnSpc>
                <a:spcPts val="1935"/>
              </a:lnSpc>
              <a:buFontTx/>
              <a:buChar char="•"/>
              <a:tabLst>
                <a:tab pos="1197610" algn="l"/>
              </a:tabLst>
            </a:pPr>
            <a:r>
              <a:rPr sz="16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Branch</a:t>
            </a:r>
            <a:r>
              <a:rPr sz="165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prediction</a:t>
            </a:r>
            <a:r>
              <a:rPr sz="16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 in</a:t>
            </a:r>
            <a:r>
              <a:rPr sz="1650" kern="0" spc="-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</a:t>
            </a:r>
            <a:r>
              <a:rPr sz="165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5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CPU</a:t>
            </a:r>
            <a:r>
              <a:rPr sz="165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(4K</a:t>
            </a:r>
            <a:r>
              <a:rPr sz="165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50" kern="0" spc="-120" dirty="0">
                <a:solidFill>
                  <a:sysClr val="windowText" lastClr="000000"/>
                </a:solidFill>
                <a:latin typeface="Arial MT"/>
                <a:cs typeface="Arial MT"/>
              </a:rPr>
              <a:t>cOde</a:t>
            </a:r>
            <a:r>
              <a:rPr sz="1650" kern="0" spc="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limit)</a:t>
            </a:r>
            <a:endParaRPr sz="16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57D46-7B07-4A58-8CA7-4625940CED9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7086735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0266" y="-30559"/>
            <a:ext cx="10779467" cy="1208824"/>
          </a:xfrm>
          <a:prstGeom prst="rect">
            <a:avLst/>
          </a:prstGeom>
        </p:spPr>
        <p:txBody>
          <a:bodyPr vert="horz" wrap="square" lIns="0" tIns="572293" rIns="0" bIns="0" rtlCol="0">
            <a:spAutoFit/>
          </a:bodyPr>
          <a:lstStyle/>
          <a:p>
            <a:pPr marL="2511425">
              <a:spcBef>
                <a:spcPts val="100"/>
              </a:spcBef>
            </a:pPr>
            <a:r>
              <a:rPr sz="4100" spc="70" dirty="0">
                <a:solidFill>
                  <a:srgbClr val="3636CA"/>
                </a:solidFill>
              </a:rPr>
              <a:t>Terminology</a:t>
            </a:r>
            <a:endParaRPr sz="4100"/>
          </a:p>
        </p:txBody>
      </p:sp>
      <p:sp>
        <p:nvSpPr>
          <p:cNvPr id="3" name="object 3"/>
          <p:cNvSpPr txBox="1"/>
          <p:nvPr/>
        </p:nvSpPr>
        <p:spPr>
          <a:xfrm>
            <a:off x="2118592" y="1800275"/>
            <a:ext cx="7534275" cy="37941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67665" indent="-339090">
              <a:lnSpc>
                <a:spcPts val="3290"/>
              </a:lnSpc>
              <a:spcBef>
                <a:spcPts val="130"/>
              </a:spcBef>
              <a:buFontTx/>
              <a:buChar char="•"/>
              <a:tabLst>
                <a:tab pos="367665" algn="l"/>
              </a:tabLst>
            </a:pP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Univariate</a:t>
            </a:r>
            <a:r>
              <a:rPr sz="2850" kern="0" spc="19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50" dirty="0">
                <a:solidFill>
                  <a:sysClr val="windowText" lastClr="000000"/>
                </a:solidFill>
                <a:latin typeface="Arial MT"/>
                <a:cs typeface="Arial MT"/>
              </a:rPr>
              <a:t>method:</a:t>
            </a:r>
            <a:r>
              <a:rPr sz="2850" kern="0" spc="1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considers</a:t>
            </a:r>
            <a:r>
              <a:rPr sz="2850" kern="0" spc="20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one</a:t>
            </a:r>
            <a:r>
              <a:rPr sz="2850" kern="0" spc="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variable</a:t>
            </a:r>
            <a:endParaRPr sz="28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374650">
              <a:lnSpc>
                <a:spcPts val="3170"/>
              </a:lnSpc>
            </a:pP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(feature)</a:t>
            </a:r>
            <a:r>
              <a:rPr sz="2750" kern="0" spc="2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at</a:t>
            </a:r>
            <a:r>
              <a:rPr sz="2750" kern="0" spc="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spc="75" dirty="0">
                <a:solidFill>
                  <a:sysClr val="windowText" lastClr="000000"/>
                </a:solidFill>
                <a:latin typeface="Arial MT"/>
                <a:cs typeface="Arial MT"/>
              </a:rPr>
              <a:t>a</a:t>
            </a:r>
            <a:r>
              <a:rPr sz="2750" kern="0" spc="-1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time</a:t>
            </a:r>
            <a:endParaRPr sz="27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368935" marR="351790" indent="-340360">
              <a:lnSpc>
                <a:spcPts val="3020"/>
              </a:lnSpc>
              <a:spcBef>
                <a:spcPts val="655"/>
              </a:spcBef>
              <a:buFontTx/>
              <a:buChar char="•"/>
              <a:tabLst>
                <a:tab pos="374015" algn="l"/>
              </a:tabLst>
            </a:pPr>
            <a:r>
              <a:rPr sz="2850" kern="0" spc="55" dirty="0">
                <a:solidFill>
                  <a:sysClr val="windowText" lastClr="000000"/>
                </a:solidFill>
                <a:latin typeface="Arial MT"/>
                <a:cs typeface="Arial MT"/>
              </a:rPr>
              <a:t>Multivariate</a:t>
            </a:r>
            <a:r>
              <a:rPr sz="2850" kern="0" spc="7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80" dirty="0">
                <a:solidFill>
                  <a:sysClr val="windowText" lastClr="000000"/>
                </a:solidFill>
                <a:latin typeface="Arial MT"/>
                <a:cs typeface="Arial MT"/>
              </a:rPr>
              <a:t>method:</a:t>
            </a:r>
            <a:r>
              <a:rPr sz="2850" kern="0" spc="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considers</a:t>
            </a:r>
            <a:r>
              <a:rPr sz="2850" kern="0" spc="1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subsets</a:t>
            </a:r>
            <a:r>
              <a:rPr sz="2850" kern="0" spc="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of 	</a:t>
            </a:r>
            <a:r>
              <a:rPr sz="28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variables</a:t>
            </a:r>
            <a:r>
              <a:rPr sz="285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(features)</a:t>
            </a:r>
            <a:r>
              <a:rPr sz="2850" kern="0" spc="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together</a:t>
            </a:r>
            <a:endParaRPr sz="28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364490" marR="817880" indent="-352425">
              <a:lnSpc>
                <a:spcPts val="3020"/>
              </a:lnSpc>
              <a:spcBef>
                <a:spcPts val="710"/>
              </a:spcBef>
              <a:buFontTx/>
              <a:buChar char="•"/>
              <a:tabLst>
                <a:tab pos="372110" algn="l"/>
                <a:tab pos="4013835" algn="l"/>
              </a:tabLst>
            </a:pPr>
            <a:r>
              <a:rPr sz="2950" kern="0" spc="95" dirty="0">
                <a:solidFill>
                  <a:sysClr val="windowText" lastClr="000000"/>
                </a:solidFill>
                <a:latin typeface="Calibri"/>
                <a:cs typeface="Calibri"/>
              </a:rPr>
              <a:t>Filter</a:t>
            </a:r>
            <a:r>
              <a:rPr sz="2950" kern="0" spc="17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950" kern="0" spc="95" dirty="0">
                <a:solidFill>
                  <a:sysClr val="windowText" lastClr="000000"/>
                </a:solidFill>
                <a:latin typeface="Calibri"/>
                <a:cs typeface="Calibri"/>
              </a:rPr>
              <a:t>method:</a:t>
            </a:r>
            <a:r>
              <a:rPr sz="2950" kern="0" spc="28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ranks</a:t>
            </a:r>
            <a:r>
              <a:rPr sz="2950" kern="0" spc="25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features</a:t>
            </a:r>
            <a:r>
              <a:rPr sz="2950" kern="0" spc="30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or</a:t>
            </a:r>
            <a:r>
              <a:rPr sz="2950" kern="0" spc="15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95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feature 	</a:t>
            </a:r>
            <a:r>
              <a:rPr sz="3000" kern="0" spc="45" dirty="0">
                <a:solidFill>
                  <a:sysClr val="windowText" lastClr="000000"/>
                </a:solidFill>
                <a:latin typeface="Calibri"/>
                <a:cs typeface="Calibri"/>
              </a:rPr>
              <a:t>subsets</a:t>
            </a:r>
            <a:r>
              <a:rPr sz="3000" kern="0" spc="21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independently</a:t>
            </a:r>
            <a:r>
              <a:rPr sz="30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	</a:t>
            </a:r>
            <a:r>
              <a:rPr sz="3000" kern="0" spc="-30" dirty="0">
                <a:solidFill>
                  <a:sysClr val="windowText" lastClr="000000"/>
                </a:solidFill>
                <a:latin typeface="Calibri"/>
                <a:cs typeface="Calibri"/>
              </a:rPr>
              <a:t>of</a:t>
            </a:r>
            <a:r>
              <a:rPr sz="3000" kern="0" spc="-3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the</a:t>
            </a:r>
            <a:r>
              <a:rPr sz="3000" kern="0" spc="-15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predictor 	</a:t>
            </a:r>
            <a:r>
              <a:rPr sz="290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(classifier)</a:t>
            </a:r>
            <a:endParaRPr sz="29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74015" marR="5080" indent="-345440">
              <a:lnSpc>
                <a:spcPts val="3020"/>
              </a:lnSpc>
              <a:spcBef>
                <a:spcPts val="715"/>
              </a:spcBef>
              <a:buFontTx/>
              <a:buChar char="•"/>
              <a:tabLst>
                <a:tab pos="375285" algn="l"/>
              </a:tabLst>
            </a:pP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Wrapper</a:t>
            </a:r>
            <a:r>
              <a:rPr sz="2800" kern="0" spc="16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spc="110" dirty="0">
                <a:solidFill>
                  <a:sysClr val="windowText" lastClr="000000"/>
                </a:solidFill>
                <a:latin typeface="Arial MT"/>
                <a:cs typeface="Arial MT"/>
              </a:rPr>
              <a:t>method:</a:t>
            </a:r>
            <a:r>
              <a:rPr sz="2800" kern="0" spc="1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uses</a:t>
            </a:r>
            <a:r>
              <a:rPr sz="2800" kern="0" spc="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</a:t>
            </a:r>
            <a:r>
              <a:rPr sz="2800" kern="0" spc="-11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classifier</a:t>
            </a:r>
            <a:r>
              <a:rPr sz="2800" kern="0" spc="2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to</a:t>
            </a:r>
            <a:r>
              <a:rPr sz="2800" kern="0" spc="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assess 	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r>
              <a:rPr sz="28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or</a:t>
            </a:r>
            <a:r>
              <a:rPr sz="2800" kern="0" spc="-11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feature</a:t>
            </a:r>
            <a:r>
              <a:rPr sz="280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subsets</a:t>
            </a:r>
            <a:endParaRPr sz="28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E3AC2-B567-42DE-A353-15562829664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39971845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0266" y="-30559"/>
            <a:ext cx="10779467" cy="1285467"/>
          </a:xfrm>
          <a:prstGeom prst="rect">
            <a:avLst/>
          </a:prstGeom>
        </p:spPr>
        <p:txBody>
          <a:bodyPr vert="horz" wrap="square" lIns="0" tIns="648195" rIns="0" bIns="0" rtlCol="0">
            <a:spAutoFit/>
          </a:bodyPr>
          <a:lstStyle/>
          <a:p>
            <a:pPr marL="3034665">
              <a:spcBef>
                <a:spcPts val="100"/>
              </a:spcBef>
            </a:pPr>
            <a:r>
              <a:rPr sz="4100" spc="95" dirty="0">
                <a:solidFill>
                  <a:srgbClr val="3131C6"/>
                </a:solidFill>
              </a:rPr>
              <a:t>Filtering</a:t>
            </a:r>
            <a:endParaRPr sz="4100"/>
          </a:p>
        </p:txBody>
      </p:sp>
      <p:sp>
        <p:nvSpPr>
          <p:cNvPr id="3" name="object 3"/>
          <p:cNvSpPr txBox="1"/>
          <p:nvPr/>
        </p:nvSpPr>
        <p:spPr>
          <a:xfrm>
            <a:off x="1902594" y="1529655"/>
            <a:ext cx="8223884" cy="368690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71475" indent="-358775">
              <a:spcBef>
                <a:spcPts val="130"/>
              </a:spcBef>
              <a:buFontTx/>
              <a:buChar char="•"/>
              <a:tabLst>
                <a:tab pos="371475" algn="l"/>
              </a:tabLst>
            </a:pP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Advantages:</a:t>
            </a:r>
            <a:endParaRPr sz="28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60730" lvl="1" indent="-368300">
              <a:spcBef>
                <a:spcPts val="15"/>
              </a:spcBef>
              <a:buFontTx/>
              <a:buChar char="—"/>
              <a:tabLst>
                <a:tab pos="760730" algn="l"/>
              </a:tabLst>
            </a:pP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Fast,</a:t>
            </a: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 simple</a:t>
            </a:r>
            <a:r>
              <a:rPr sz="2800" kern="0" spc="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to</a:t>
            </a:r>
            <a:r>
              <a:rPr sz="2800" kern="0" spc="-1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apply</a:t>
            </a:r>
            <a:endParaRPr sz="28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0" lvl="1">
              <a:spcBef>
                <a:spcPts val="120"/>
              </a:spcBef>
              <a:buFont typeface="Arial MT"/>
              <a:buChar char="—"/>
            </a:pPr>
            <a:endParaRPr sz="28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360680" indent="-347980">
              <a:buFontTx/>
              <a:buChar char="•"/>
              <a:tabLst>
                <a:tab pos="360680" algn="l"/>
              </a:tabLst>
            </a:pP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Disadvantages:</a:t>
            </a:r>
            <a:endParaRPr sz="28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60095" marR="1017905" lvl="1" indent="-359410">
              <a:lnSpc>
                <a:spcPts val="2670"/>
              </a:lnSpc>
              <a:spcBef>
                <a:spcPts val="670"/>
              </a:spcBef>
              <a:buFontTx/>
              <a:buChar char="—"/>
              <a:tabLst>
                <a:tab pos="760095" algn="l"/>
                <a:tab pos="762635" algn="l"/>
              </a:tabLst>
            </a:pP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	Doesn’</a:t>
            </a:r>
            <a:r>
              <a:rPr sz="2750" kern="0" spc="-8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</a:t>
            </a:r>
            <a:r>
              <a:rPr sz="2750" kern="0" spc="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take</a:t>
            </a:r>
            <a:r>
              <a:rPr sz="2750" kern="0" spc="1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into</a:t>
            </a:r>
            <a:r>
              <a:rPr sz="2750" kern="0" spc="6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account</a:t>
            </a:r>
            <a:r>
              <a:rPr sz="2750" kern="0" spc="3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which</a:t>
            </a:r>
            <a:r>
              <a:rPr sz="2750" kern="0" spc="1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learning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algorithm</a:t>
            </a:r>
            <a:r>
              <a:rPr sz="2750" kern="0" spc="2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will</a:t>
            </a:r>
            <a:r>
              <a:rPr sz="2750" kern="0" spc="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be</a:t>
            </a:r>
            <a:r>
              <a:rPr sz="2750" kern="0" spc="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used</a:t>
            </a:r>
            <a:endParaRPr sz="27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55650" marR="5080" lvl="1" indent="-350520">
              <a:lnSpc>
                <a:spcPct val="74300"/>
              </a:lnSpc>
              <a:spcBef>
                <a:spcPts val="800"/>
              </a:spcBef>
              <a:buFontTx/>
              <a:buChar char="—"/>
              <a:tabLst>
                <a:tab pos="755650" algn="l"/>
                <a:tab pos="757555" algn="l"/>
                <a:tab pos="2244090" algn="l"/>
                <a:tab pos="6879590" algn="l"/>
              </a:tabLst>
            </a:pPr>
            <a:r>
              <a:rPr sz="2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	</a:t>
            </a:r>
            <a:r>
              <a:rPr sz="2950" kern="0" spc="90" dirty="0">
                <a:solidFill>
                  <a:sysClr val="windowText" lastClr="000000"/>
                </a:solidFill>
                <a:latin typeface="Calibri"/>
                <a:cs typeface="Calibri"/>
              </a:rPr>
              <a:t>Doesn’</a:t>
            </a:r>
            <a:r>
              <a:rPr sz="2950" kern="0" spc="-13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t</a:t>
            </a:r>
            <a:r>
              <a:rPr sz="295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take</a:t>
            </a:r>
            <a:r>
              <a:rPr sz="2950" kern="0" spc="13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950" kern="0" spc="-20" dirty="0">
                <a:solidFill>
                  <a:sysClr val="windowText" lastClr="000000"/>
                </a:solidFill>
                <a:latin typeface="Calibri"/>
                <a:cs typeface="Calibri"/>
              </a:rPr>
              <a:t>into</a:t>
            </a:r>
            <a:r>
              <a:rPr sz="2950" kern="0" spc="6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account</a:t>
            </a:r>
            <a:r>
              <a:rPr sz="2950" kern="0" spc="14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95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correlations</a:t>
            </a:r>
            <a:r>
              <a:rPr sz="2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	</a:t>
            </a:r>
            <a:r>
              <a:rPr sz="2950" kern="0" spc="-30" dirty="0">
                <a:solidFill>
                  <a:sysClr val="windowText" lastClr="000000"/>
                </a:solidFill>
                <a:latin typeface="Calibri"/>
                <a:cs typeface="Calibri"/>
              </a:rPr>
              <a:t>between </a:t>
            </a:r>
            <a:r>
              <a:rPr sz="300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features,</a:t>
            </a:r>
            <a:r>
              <a:rPr sz="30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	just</a:t>
            </a:r>
            <a:r>
              <a:rPr sz="3000" kern="0" spc="-9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kern="0" spc="-40" dirty="0">
                <a:solidFill>
                  <a:sysClr val="windowText" lastClr="000000"/>
                </a:solidFill>
                <a:latin typeface="Calibri"/>
                <a:cs typeface="Calibri"/>
              </a:rPr>
              <a:t>correlation</a:t>
            </a:r>
            <a:r>
              <a:rPr sz="3000" kern="0" spc="6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of</a:t>
            </a:r>
            <a:r>
              <a:rPr sz="3000" kern="0" spc="2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kern="0" spc="50" dirty="0">
                <a:solidFill>
                  <a:sysClr val="windowText" lastClr="000000"/>
                </a:solidFill>
                <a:latin typeface="Calibri"/>
                <a:cs typeface="Calibri"/>
              </a:rPr>
              <a:t>each</a:t>
            </a:r>
            <a:r>
              <a:rPr sz="3000" kern="0" spc="-6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feature</a:t>
            </a:r>
            <a:r>
              <a:rPr sz="30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to</a:t>
            </a:r>
            <a:r>
              <a:rPr sz="3000" kern="0" spc="-4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kern="0" spc="-25" dirty="0">
                <a:solidFill>
                  <a:sysClr val="windowText" lastClr="000000"/>
                </a:solidFill>
                <a:latin typeface="Calibri"/>
                <a:cs typeface="Calibri"/>
              </a:rPr>
              <a:t>the </a:t>
            </a:r>
            <a:r>
              <a:rPr sz="3050" kern="0" spc="100" dirty="0">
                <a:solidFill>
                  <a:sysClr val="windowText" lastClr="000000"/>
                </a:solidFill>
                <a:latin typeface="Calibri"/>
                <a:cs typeface="Calibri"/>
              </a:rPr>
              <a:t>class</a:t>
            </a:r>
            <a:r>
              <a:rPr sz="3050" kern="0" spc="9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5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label</a:t>
            </a:r>
            <a:endParaRPr sz="305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B9A02-635F-4E13-8DF5-66119ED27E8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9676372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2414" y="1500188"/>
            <a:ext cx="3429000" cy="309860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30266" y="-30559"/>
            <a:ext cx="10779467" cy="902249"/>
          </a:xfrm>
          <a:prstGeom prst="rect">
            <a:avLst/>
          </a:prstGeom>
        </p:spPr>
        <p:txBody>
          <a:bodyPr vert="horz" wrap="square" lIns="0" tIns="268683" rIns="0" bIns="0" rtlCol="0">
            <a:spAutoFit/>
          </a:bodyPr>
          <a:lstStyle/>
          <a:p>
            <a:pPr marL="439420">
              <a:spcBef>
                <a:spcPts val="100"/>
              </a:spcBef>
            </a:pPr>
            <a:r>
              <a:rPr sz="4100" spc="114" dirty="0">
                <a:solidFill>
                  <a:srgbClr val="2F31D1"/>
                </a:solidFill>
              </a:rPr>
              <a:t>Individual</a:t>
            </a:r>
            <a:r>
              <a:rPr sz="4100" spc="260" dirty="0">
                <a:solidFill>
                  <a:srgbClr val="2F31D1"/>
                </a:solidFill>
              </a:rPr>
              <a:t> </a:t>
            </a:r>
            <a:r>
              <a:rPr sz="4100" dirty="0">
                <a:solidFill>
                  <a:srgbClr val="363ACF"/>
                </a:solidFill>
              </a:rPr>
              <a:t>Feature</a:t>
            </a:r>
            <a:r>
              <a:rPr sz="4100" spc="70" dirty="0">
                <a:solidFill>
                  <a:srgbClr val="363ACF"/>
                </a:solidFill>
              </a:rPr>
              <a:t> </a:t>
            </a:r>
            <a:r>
              <a:rPr sz="4100" spc="40" dirty="0">
                <a:solidFill>
                  <a:srgbClr val="3431D1"/>
                </a:solidFill>
              </a:rPr>
              <a:t>Irrelevance</a:t>
            </a:r>
            <a:endParaRPr sz="4100"/>
          </a:p>
        </p:txBody>
      </p:sp>
      <p:sp>
        <p:nvSpPr>
          <p:cNvPr id="4" name="object 4"/>
          <p:cNvSpPr txBox="1"/>
          <p:nvPr/>
        </p:nvSpPr>
        <p:spPr>
          <a:xfrm>
            <a:off x="1902536" y="2820239"/>
            <a:ext cx="826769" cy="87693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spcBef>
                <a:spcPts val="480"/>
              </a:spcBef>
            </a:pPr>
            <a:r>
              <a:rPr sz="245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densit</a:t>
            </a:r>
            <a:endParaRPr sz="24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22225">
              <a:spcBef>
                <a:spcPts val="385"/>
              </a:spcBef>
            </a:pPr>
            <a:r>
              <a:rPr sz="2500" kern="0" spc="-620" dirty="0">
                <a:solidFill>
                  <a:sysClr val="windowText" lastClr="000000"/>
                </a:solidFill>
                <a:latin typeface="Arial MT"/>
                <a:cs typeface="Arial MT"/>
              </a:rPr>
              <a:t>Y</a:t>
            </a: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53651" y="4921696"/>
            <a:ext cx="216535" cy="2603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60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Xi</a:t>
            </a:r>
            <a:endParaRPr sz="16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82883" y="1464668"/>
            <a:ext cx="931544" cy="951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420"/>
              </a:lnSpc>
              <a:spcBef>
                <a:spcPts val="95"/>
              </a:spcBef>
            </a:pPr>
            <a:r>
              <a:rPr sz="2150" kern="0" spc="-95" dirty="0">
                <a:solidFill>
                  <a:sysClr val="windowText" lastClr="000000"/>
                </a:solidFill>
                <a:latin typeface="Arial MT"/>
                <a:cs typeface="Arial MT"/>
              </a:rPr>
              <a:t>Legend:</a:t>
            </a:r>
            <a:endParaRPr sz="21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22860">
              <a:lnSpc>
                <a:spcPts val="2510"/>
              </a:lnSpc>
            </a:pPr>
            <a:r>
              <a:rPr sz="2250" kern="0" spc="-25" dirty="0">
                <a:solidFill>
                  <a:srgbClr val="A3161D"/>
                </a:solidFill>
                <a:latin typeface="Arial MT"/>
                <a:cs typeface="Arial MT"/>
              </a:rPr>
              <a:t>Y=1</a:t>
            </a:r>
            <a:endParaRPr sz="22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22860">
              <a:lnSpc>
                <a:spcPts val="2370"/>
              </a:lnSpc>
            </a:pPr>
            <a:r>
              <a:rPr sz="2000" kern="0" spc="-25" dirty="0">
                <a:solidFill>
                  <a:srgbClr val="0A0CAF"/>
                </a:solidFill>
                <a:latin typeface="Arial MT"/>
                <a:cs typeface="Arial MT"/>
              </a:rPr>
              <a:t>Y=-</a:t>
            </a:r>
            <a:r>
              <a:rPr sz="2000" kern="0" spc="-50" dirty="0">
                <a:solidFill>
                  <a:srgbClr val="0A0CAF"/>
                </a:solidFill>
                <a:latin typeface="Arial MT"/>
                <a:cs typeface="Arial MT"/>
              </a:rPr>
              <a:t>1</a:t>
            </a:r>
            <a:endParaRPr sz="20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43416" y="2530275"/>
            <a:ext cx="2724150" cy="397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50" kern="0" spc="-70" dirty="0">
                <a:solidFill>
                  <a:sysClr val="windowText" lastClr="000000"/>
                </a:solidFill>
                <a:latin typeface="Arial MT"/>
                <a:cs typeface="Arial MT"/>
              </a:rPr>
              <a:t>P(X;,</a:t>
            </a:r>
            <a:r>
              <a:rPr sz="245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Y)</a:t>
            </a:r>
            <a:r>
              <a:rPr sz="2450" kern="0" spc="-9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=</a:t>
            </a:r>
            <a:r>
              <a:rPr sz="2450" kern="0" spc="-1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50" kern="0" spc="-80" dirty="0">
                <a:solidFill>
                  <a:sysClr val="windowText" lastClr="000000"/>
                </a:solidFill>
                <a:latin typeface="Arial MT"/>
                <a:cs typeface="Arial MT"/>
              </a:rPr>
              <a:t>P(X;)</a:t>
            </a:r>
            <a:r>
              <a:rPr sz="2450" kern="0" spc="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5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P(Y)</a:t>
            </a:r>
            <a:endParaRPr sz="24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41980" y="2835456"/>
            <a:ext cx="1369060" cy="104013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spcBef>
                <a:spcPts val="1105"/>
              </a:spcBef>
            </a:pPr>
            <a:r>
              <a:rPr sz="2550" kern="0" spc="-130" dirty="0">
                <a:solidFill>
                  <a:sysClr val="windowText" lastClr="000000"/>
                </a:solidFill>
                <a:latin typeface="Arial MT"/>
                <a:cs typeface="Arial MT"/>
              </a:rPr>
              <a:t>P(X;|</a:t>
            </a:r>
            <a:r>
              <a:rPr sz="255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Y)</a:t>
            </a:r>
            <a:endParaRPr sz="25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3335">
              <a:spcBef>
                <a:spcPts val="925"/>
              </a:spcBef>
            </a:pPr>
            <a:r>
              <a:rPr sz="2500" kern="0" spc="-105" dirty="0">
                <a:solidFill>
                  <a:srgbClr val="BF1821"/>
                </a:solidFill>
                <a:latin typeface="Arial MT"/>
                <a:cs typeface="Arial MT"/>
              </a:rPr>
              <a:t>P(X;|</a:t>
            </a:r>
            <a:r>
              <a:rPr sz="2500" kern="0" spc="-65" dirty="0">
                <a:solidFill>
                  <a:srgbClr val="BF1821"/>
                </a:solidFill>
                <a:latin typeface="Arial MT"/>
                <a:cs typeface="Arial MT"/>
              </a:rPr>
              <a:t> </a:t>
            </a:r>
            <a:r>
              <a:rPr sz="2500" kern="0" spc="-95" dirty="0">
                <a:solidFill>
                  <a:srgbClr val="CD130F"/>
                </a:solidFill>
                <a:latin typeface="Arial MT"/>
                <a:cs typeface="Arial MT"/>
              </a:rPr>
              <a:t>Y=1)</a:t>
            </a: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82823" y="2771725"/>
            <a:ext cx="1873250" cy="1104265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L="38100">
              <a:spcBef>
                <a:spcPts val="1360"/>
              </a:spcBef>
            </a:pPr>
            <a:r>
              <a:rPr sz="25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P(X</a:t>
            </a:r>
            <a:r>
              <a:rPr sz="3825" kern="0" spc="-15" baseline="-14161" dirty="0">
                <a:solidFill>
                  <a:sysClr val="windowText" lastClr="000000"/>
                </a:solidFill>
                <a:latin typeface="Arial MT"/>
                <a:cs typeface="Arial MT"/>
              </a:rPr>
              <a:t>i)</a:t>
            </a:r>
            <a:endParaRPr sz="3825" kern="0" baseline="-14161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386715">
              <a:spcBef>
                <a:spcPts val="1170"/>
              </a:spcBef>
            </a:pPr>
            <a:r>
              <a:rPr sz="3750" kern="0" spc="-44" baseline="1111" dirty="0">
                <a:solidFill>
                  <a:srgbClr val="0A0AAA"/>
                </a:solidFill>
                <a:latin typeface="Arial MT"/>
                <a:cs typeface="Arial MT"/>
              </a:rPr>
              <a:t>P(</a:t>
            </a:r>
            <a:r>
              <a:rPr sz="2500" kern="0" spc="-30" dirty="0">
                <a:solidFill>
                  <a:srgbClr val="0A0AAA"/>
                </a:solidFill>
                <a:latin typeface="Arial MT"/>
                <a:cs typeface="Arial MT"/>
              </a:rPr>
              <a:t>X</a:t>
            </a:r>
            <a:r>
              <a:rPr sz="3750" kern="0" spc="-44" baseline="-12222" dirty="0">
                <a:solidFill>
                  <a:srgbClr val="0A0AAA"/>
                </a:solidFill>
                <a:latin typeface="Arial MT"/>
                <a:cs typeface="Arial MT"/>
              </a:rPr>
              <a:t>iI</a:t>
            </a:r>
            <a:r>
              <a:rPr sz="3750" kern="0" spc="-472" baseline="-12222" dirty="0">
                <a:solidFill>
                  <a:srgbClr val="0A0AAA"/>
                </a:solidFill>
                <a:latin typeface="Arial MT"/>
                <a:cs typeface="Arial MT"/>
              </a:rPr>
              <a:t> </a:t>
            </a:r>
            <a:r>
              <a:rPr sz="2500" kern="0" spc="-120" dirty="0">
                <a:solidFill>
                  <a:srgbClr val="0A07B5"/>
                </a:solidFill>
                <a:latin typeface="Arial MT"/>
                <a:cs typeface="Arial MT"/>
              </a:rPr>
              <a:t>Y=-</a:t>
            </a:r>
            <a:r>
              <a:rPr sz="2500" kern="0" spc="-25" dirty="0">
                <a:solidFill>
                  <a:srgbClr val="0A07B5"/>
                </a:solidFill>
                <a:latin typeface="Arial MT"/>
                <a:cs typeface="Arial MT"/>
              </a:rPr>
              <a:t>1)</a:t>
            </a: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D941587-11F9-4E29-B5FE-BC29D4BA51E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7267981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2257" y="1375171"/>
            <a:ext cx="4902398" cy="46166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8267" y="2277071"/>
            <a:ext cx="3170039" cy="361652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703344" y="6008191"/>
            <a:ext cx="798195" cy="0"/>
          </a:xfrm>
          <a:custGeom>
            <a:avLst/>
            <a:gdLst/>
            <a:ahLst/>
            <a:cxnLst/>
            <a:rect l="l" t="t" r="r" b="b"/>
            <a:pathLst>
              <a:path w="798195">
                <a:moveTo>
                  <a:pt x="0" y="0"/>
                </a:moveTo>
                <a:lnTo>
                  <a:pt x="797719" y="0"/>
                </a:lnTo>
              </a:path>
            </a:pathLst>
          </a:custGeom>
          <a:ln w="20835">
            <a:solidFill>
              <a:srgbClr val="0808C8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8765977" y="5999261"/>
            <a:ext cx="798195" cy="0"/>
          </a:xfrm>
          <a:custGeom>
            <a:avLst/>
            <a:gdLst/>
            <a:ahLst/>
            <a:cxnLst/>
            <a:rect l="l" t="t" r="r" b="b"/>
            <a:pathLst>
              <a:path w="798195">
                <a:moveTo>
                  <a:pt x="0" y="0"/>
                </a:moveTo>
                <a:lnTo>
                  <a:pt x="797719" y="0"/>
                </a:lnTo>
              </a:path>
            </a:pathLst>
          </a:custGeom>
          <a:ln w="20835">
            <a:solidFill>
              <a:srgbClr val="C31C1C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30266" y="-30559"/>
            <a:ext cx="10779467" cy="1260430"/>
          </a:xfrm>
          <a:prstGeom prst="rect">
            <a:avLst/>
          </a:prstGeom>
        </p:spPr>
        <p:txBody>
          <a:bodyPr vert="horz" wrap="square" lIns="0" tIns="585300" rIns="0" bIns="0" rtlCol="0">
            <a:spAutoFit/>
          </a:bodyPr>
          <a:lstStyle/>
          <a:p>
            <a:pPr marL="516890">
              <a:spcBef>
                <a:spcPts val="95"/>
              </a:spcBef>
            </a:pPr>
            <a:r>
              <a:rPr dirty="0"/>
              <a:t>Individual</a:t>
            </a:r>
            <a:r>
              <a:rPr spc="-85" dirty="0"/>
              <a:t> </a:t>
            </a:r>
            <a:r>
              <a:rPr spc="-80" dirty="0">
                <a:solidFill>
                  <a:srgbClr val="3336C4"/>
                </a:solidFill>
              </a:rPr>
              <a:t>Feature</a:t>
            </a:r>
            <a:r>
              <a:rPr spc="-20" dirty="0">
                <a:solidFill>
                  <a:srgbClr val="3336C4"/>
                </a:solidFill>
              </a:rPr>
              <a:t> </a:t>
            </a:r>
            <a:r>
              <a:rPr spc="-85" dirty="0">
                <a:solidFill>
                  <a:srgbClr val="3131CD"/>
                </a:solidFill>
              </a:rPr>
              <a:t>Relevance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300319" y="1433909"/>
            <a:ext cx="678815" cy="4273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260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ROC</a:t>
            </a:r>
            <a:endParaRPr sz="26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85453" y="1793826"/>
            <a:ext cx="751205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265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curve</a:t>
            </a:r>
            <a:endParaRPr sz="26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3727" y="5945633"/>
            <a:ext cx="1714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20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0</a:t>
            </a:r>
            <a:endParaRPr sz="22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76438" y="6125467"/>
            <a:ext cx="1895475" cy="4127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2500" kern="0" dirty="0">
                <a:solidFill>
                  <a:srgbClr val="0003F2"/>
                </a:solidFill>
                <a:latin typeface="Arial MT"/>
                <a:cs typeface="Arial MT"/>
              </a:rPr>
              <a:t>1-</a:t>
            </a:r>
            <a:r>
              <a:rPr sz="2500" kern="0" spc="-100" dirty="0">
                <a:solidFill>
                  <a:srgbClr val="0003F2"/>
                </a:solidFill>
                <a:latin typeface="Arial MT"/>
                <a:cs typeface="Arial MT"/>
              </a:rPr>
              <a:t> </a:t>
            </a:r>
            <a:r>
              <a:rPr sz="2500" kern="0" spc="40" dirty="0">
                <a:solidFill>
                  <a:srgbClr val="0803DA"/>
                </a:solidFill>
                <a:latin typeface="Arial MT"/>
                <a:cs typeface="Arial MT"/>
              </a:rPr>
              <a:t>Specificity</a:t>
            </a: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03198" y="5955308"/>
            <a:ext cx="173355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5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1</a:t>
            </a:r>
            <a:endParaRPr sz="20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54104" y="1762819"/>
            <a:ext cx="1076325" cy="4724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  <a:tabLst>
                <a:tab pos="673100" algn="l"/>
              </a:tabLst>
            </a:pPr>
            <a:r>
              <a:rPr sz="2900" kern="0" spc="-25" dirty="0">
                <a:solidFill>
                  <a:srgbClr val="0A08D3"/>
                </a:solidFill>
                <a:latin typeface="Arial MT"/>
                <a:cs typeface="Arial MT"/>
              </a:rPr>
              <a:t>^’-</a:t>
            </a:r>
            <a:r>
              <a:rPr sz="2900" kern="0" dirty="0">
                <a:solidFill>
                  <a:srgbClr val="0A08D3"/>
                </a:solidFill>
                <a:latin typeface="Arial MT"/>
                <a:cs typeface="Arial MT"/>
              </a:rPr>
              <a:t>	</a:t>
            </a:r>
            <a:r>
              <a:rPr sz="2900" kern="0" spc="-25" dirty="0">
                <a:solidFill>
                  <a:srgbClr val="D8130F"/>
                </a:solidFill>
                <a:latin typeface="Arial MT"/>
                <a:cs typeface="Arial MT"/>
              </a:rPr>
              <a:t>^’*</a:t>
            </a:r>
            <a:endParaRPr sz="29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10111" y="5909171"/>
            <a:ext cx="260985" cy="3829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350" kern="0" spc="-35" dirty="0">
                <a:solidFill>
                  <a:srgbClr val="1108B8"/>
                </a:solidFill>
                <a:latin typeface="Arial MT"/>
                <a:cs typeface="Arial MT"/>
              </a:rPr>
              <a:t>s-</a:t>
            </a:r>
            <a:endParaRPr sz="23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990956" y="5909171"/>
            <a:ext cx="340995" cy="3829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350" kern="0" spc="-85" dirty="0">
                <a:solidFill>
                  <a:srgbClr val="C61D1A"/>
                </a:solidFill>
                <a:latin typeface="Arial MT"/>
                <a:cs typeface="Arial MT"/>
              </a:rPr>
              <a:t>5+</a:t>
            </a:r>
            <a:endParaRPr sz="23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27253" y="6245274"/>
            <a:ext cx="232410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X¡</a:t>
            </a:r>
            <a:endParaRPr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825DC94-A919-4B77-A085-1000DB0B607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2640465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3E44DCE-E4BF-4994-A028-3294D3CE4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079959"/>
              </p:ext>
            </p:extLst>
          </p:nvPr>
        </p:nvGraphicFramePr>
        <p:xfrm>
          <a:off x="1918335" y="3573766"/>
          <a:ext cx="8355330" cy="15925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1783080">
                  <a:extLst>
                    <a:ext uri="{9D8B030D-6E8A-4147-A177-3AD203B41FA5}">
                      <a16:colId xmlns:a16="http://schemas.microsoft.com/office/drawing/2014/main" val="327445773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002724749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1158551892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531156359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490475157"/>
                    </a:ext>
                  </a:extLst>
                </a:gridCol>
              </a:tblGrid>
              <a:tr h="350520">
                <a:tc>
                  <a:txBody>
                    <a:bodyPr/>
                    <a:lstStyle/>
                    <a:p>
                      <a:pPr marL="69850">
                        <a:lnSpc>
                          <a:spcPts val="1340"/>
                        </a:lnSpc>
                      </a:pPr>
                      <a:r>
                        <a:rPr lang="en-US" sz="1200">
                          <a:effectLst/>
                        </a:rPr>
                        <a:t>Bloom's</a:t>
                      </a:r>
                      <a:r>
                        <a:rPr lang="en-US" sz="1200" spc="-1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Category</a:t>
                      </a:r>
                      <a:endParaRPr lang="en-GB" sz="1100">
                        <a:effectLst/>
                      </a:endParaRPr>
                    </a:p>
                    <a:p>
                      <a:pPr marL="69850">
                        <a:lnSpc>
                          <a:spcPts val="1320"/>
                        </a:lnSpc>
                      </a:pPr>
                      <a:r>
                        <a:rPr lang="en-US" sz="1200">
                          <a:effectLst/>
                        </a:rPr>
                        <a:t>Marks</a:t>
                      </a:r>
                      <a:r>
                        <a:rPr lang="en-US" sz="1200" spc="-10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(out</a:t>
                      </a:r>
                      <a:r>
                        <a:rPr lang="en-US" sz="1200" spc="-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of</a:t>
                      </a:r>
                      <a:r>
                        <a:rPr lang="en-US" sz="1200" spc="-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90)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45110" marR="240665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Tests</a:t>
                      </a:r>
                      <a:endParaRPr lang="en-GB" sz="1100" dirty="0">
                        <a:effectLst/>
                      </a:endParaRPr>
                    </a:p>
                    <a:p>
                      <a:pPr marL="245110" marR="240665" algn="ctr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(45)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4455" marR="81915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Assignments</a:t>
                      </a:r>
                      <a:endParaRPr lang="en-GB" sz="1100" dirty="0">
                        <a:effectLst/>
                      </a:endParaRPr>
                    </a:p>
                    <a:p>
                      <a:pPr marL="84455" marR="80645" algn="ctr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(15)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40970" marR="137160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Quizzes</a:t>
                      </a:r>
                      <a:endParaRPr lang="en-GB" sz="1100" dirty="0">
                        <a:effectLst/>
                      </a:endParaRPr>
                    </a:p>
                    <a:p>
                      <a:pPr marL="140970" marR="137160" algn="ctr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(15)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66115" marR="666115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Attendance</a:t>
                      </a:r>
                      <a:endParaRPr lang="en-GB" sz="1100">
                        <a:effectLst/>
                      </a:endParaRPr>
                    </a:p>
                    <a:p>
                      <a:pPr marL="666115" marR="665480" algn="ctr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(15)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4551967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marL="69850">
                        <a:lnSpc>
                          <a:spcPts val="1280"/>
                        </a:lnSpc>
                      </a:pPr>
                      <a:r>
                        <a:rPr lang="en-US" sz="1200">
                          <a:effectLst/>
                        </a:rPr>
                        <a:t>Remember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280"/>
                        </a:lnSpc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4455" marR="81280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03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/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/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0081413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marL="69850">
                        <a:lnSpc>
                          <a:spcPts val="1280"/>
                        </a:lnSpc>
                      </a:pPr>
                      <a:r>
                        <a:rPr lang="en-US" sz="1200">
                          <a:effectLst/>
                        </a:rPr>
                        <a:t>Understand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280"/>
                        </a:lnSpc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4455" marR="81280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04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 marR="318135" algn="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05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/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899892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marL="69850">
                        <a:lnSpc>
                          <a:spcPts val="1280"/>
                        </a:lnSpc>
                      </a:pPr>
                      <a:r>
                        <a:rPr lang="en-US" sz="1200">
                          <a:effectLst/>
                        </a:rPr>
                        <a:t>Apply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43840" marR="240665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4455" marR="81280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05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 marR="318135" algn="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05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/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5320288"/>
                  </a:ext>
                </a:extLst>
              </a:tr>
              <a:tr h="176530">
                <a:tc>
                  <a:txBody>
                    <a:bodyPr/>
                    <a:lstStyle/>
                    <a:p>
                      <a:pPr marL="69850">
                        <a:lnSpc>
                          <a:spcPts val="1290"/>
                        </a:lnSpc>
                      </a:pPr>
                      <a:r>
                        <a:rPr lang="en-US" sz="1200">
                          <a:effectLst/>
                        </a:rPr>
                        <a:t>Analyze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43840" marR="240665" algn="ctr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/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/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/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9813016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marL="69850">
                        <a:lnSpc>
                          <a:spcPts val="1280"/>
                        </a:lnSpc>
                      </a:pPr>
                      <a:r>
                        <a:rPr lang="en-US" sz="1200">
                          <a:effectLst/>
                        </a:rPr>
                        <a:t>Evaluate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280"/>
                        </a:lnSpc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84455" marR="81280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03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 marR="318135" algn="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05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/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7710837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marL="69850">
                        <a:lnSpc>
                          <a:spcPts val="1280"/>
                        </a:lnSpc>
                      </a:pPr>
                      <a:r>
                        <a:rPr lang="en-US" sz="1200">
                          <a:effectLst/>
                        </a:rPr>
                        <a:t>Create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280"/>
                        </a:lnSpc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/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/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/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669762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8544741-A37C-4D5B-AEA3-A036907C6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341615"/>
              </p:ext>
            </p:extLst>
          </p:nvPr>
        </p:nvGraphicFramePr>
        <p:xfrm>
          <a:off x="2645995" y="1240868"/>
          <a:ext cx="5218430" cy="126428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2435225">
                  <a:extLst>
                    <a:ext uri="{9D8B030D-6E8A-4147-A177-3AD203B41FA5}">
                      <a16:colId xmlns:a16="http://schemas.microsoft.com/office/drawing/2014/main" val="1091556475"/>
                    </a:ext>
                  </a:extLst>
                </a:gridCol>
                <a:gridCol w="2783205">
                  <a:extLst>
                    <a:ext uri="{9D8B030D-6E8A-4147-A177-3AD203B41FA5}">
                      <a16:colId xmlns:a16="http://schemas.microsoft.com/office/drawing/2014/main" val="161712584"/>
                    </a:ext>
                  </a:extLst>
                </a:gridCol>
              </a:tblGrid>
              <a:tr h="180340">
                <a:tc>
                  <a:txBody>
                    <a:bodyPr/>
                    <a:lstStyle/>
                    <a:p>
                      <a:pPr marL="69850">
                        <a:lnSpc>
                          <a:spcPts val="1280"/>
                        </a:lnSpc>
                      </a:pPr>
                      <a:r>
                        <a:rPr lang="en-US" sz="1200">
                          <a:effectLst/>
                        </a:rPr>
                        <a:t>Bloom's</a:t>
                      </a:r>
                      <a:r>
                        <a:rPr lang="en-US" sz="1200" spc="-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Category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98220" marR="993140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Test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0407569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marL="69850">
                        <a:lnSpc>
                          <a:spcPts val="1280"/>
                        </a:lnSpc>
                      </a:pPr>
                      <a:r>
                        <a:rPr lang="en-US" sz="1200">
                          <a:effectLst/>
                        </a:rPr>
                        <a:t>Remember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280"/>
                        </a:lnSpc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8544679"/>
                  </a:ext>
                </a:extLst>
              </a:tr>
              <a:tr h="182245">
                <a:tc>
                  <a:txBody>
                    <a:bodyPr/>
                    <a:lstStyle/>
                    <a:p>
                      <a:pPr marL="69850">
                        <a:lnSpc>
                          <a:spcPts val="1290"/>
                        </a:lnSpc>
                      </a:pPr>
                      <a:r>
                        <a:rPr lang="en-US" sz="1200">
                          <a:effectLst/>
                        </a:rPr>
                        <a:t>Understand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290"/>
                        </a:lnSpc>
                      </a:pPr>
                      <a:r>
                        <a:rPr lang="en-US" sz="1200" dirty="0">
                          <a:effectLst/>
                        </a:rPr>
                        <a:t>7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9786503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marL="69850">
                        <a:lnSpc>
                          <a:spcPts val="1280"/>
                        </a:lnSpc>
                      </a:pPr>
                      <a:r>
                        <a:rPr lang="en-US" sz="1200">
                          <a:effectLst/>
                        </a:rPr>
                        <a:t>Apply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98220" marR="992505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0321958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marL="69850">
                        <a:lnSpc>
                          <a:spcPts val="1280"/>
                        </a:lnSpc>
                      </a:pPr>
                      <a:r>
                        <a:rPr lang="en-US" sz="1200">
                          <a:effectLst/>
                        </a:rPr>
                        <a:t>Analyze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98220" marR="992505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8664478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marL="69850">
                        <a:lnSpc>
                          <a:spcPts val="1280"/>
                        </a:lnSpc>
                      </a:pPr>
                      <a:r>
                        <a:rPr lang="en-US" sz="1200">
                          <a:effectLst/>
                        </a:rPr>
                        <a:t>Evaluate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280"/>
                        </a:lnSpc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3759076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marL="69850">
                        <a:lnSpc>
                          <a:spcPts val="1280"/>
                        </a:lnSpc>
                      </a:pPr>
                      <a:r>
                        <a:rPr lang="en-US" sz="1200" dirty="0">
                          <a:effectLst/>
                        </a:rPr>
                        <a:t>Create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280"/>
                        </a:lnSpc>
                      </a:pPr>
                      <a:r>
                        <a:rPr lang="en-US" sz="1200" dirty="0">
                          <a:effectLst/>
                        </a:rPr>
                        <a:t>5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8047490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FE3283F1-2961-4171-B069-051CE580E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2045" y="474602"/>
            <a:ext cx="123204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3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3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3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3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3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3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3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3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3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038475" algn="l"/>
              </a:tabLst>
            </a:pPr>
            <a:r>
              <a:rPr lang="en-US" altLang="en-US" b="1" dirty="0"/>
              <a:t>CIE- Continuous Internal Evaluation (90 Marks)</a:t>
            </a:r>
            <a:endParaRPr lang="en-GB" alt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C0D5B6-41D1-4FF5-88BB-F849516A2E4A}"/>
              </a:ext>
            </a:extLst>
          </p:cNvPr>
          <p:cNvSpPr txBox="1"/>
          <p:nvPr/>
        </p:nvSpPr>
        <p:spPr>
          <a:xfrm>
            <a:off x="1282045" y="2708837"/>
            <a:ext cx="6801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038475" algn="l"/>
              </a:tabLst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SEE- Semester End Examination (60 Marks)</a:t>
            </a:r>
            <a:endParaRPr kumimoji="0" lang="en-GB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6FD7BC-FD5E-4738-93D7-1C5FE8B21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0865711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74149" y="323652"/>
            <a:ext cx="5578475" cy="65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100" spc="50" dirty="0">
                <a:solidFill>
                  <a:srgbClr val="3331CA"/>
                </a:solidFill>
              </a:rPr>
              <a:t>Univariate</a:t>
            </a:r>
            <a:r>
              <a:rPr sz="4100" spc="315" dirty="0">
                <a:solidFill>
                  <a:srgbClr val="3331CA"/>
                </a:solidFill>
              </a:rPr>
              <a:t> </a:t>
            </a:r>
            <a:r>
              <a:rPr sz="4100" spc="-10" dirty="0">
                <a:solidFill>
                  <a:srgbClr val="2F31C1"/>
                </a:solidFill>
              </a:rPr>
              <a:t>Dependence</a:t>
            </a:r>
            <a:endParaRPr sz="4100"/>
          </a:p>
        </p:txBody>
      </p:sp>
      <p:sp>
        <p:nvSpPr>
          <p:cNvPr id="3" name="object 3"/>
          <p:cNvSpPr txBox="1"/>
          <p:nvPr/>
        </p:nvSpPr>
        <p:spPr>
          <a:xfrm>
            <a:off x="2340664" y="1211860"/>
            <a:ext cx="7399020" cy="312483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382270" indent="-369570">
              <a:spcBef>
                <a:spcPts val="695"/>
              </a:spcBef>
              <a:buFontTx/>
              <a:buChar char="•"/>
              <a:tabLst>
                <a:tab pos="382270" algn="l"/>
              </a:tabLst>
            </a:pPr>
            <a:r>
              <a:rPr sz="305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Independence:</a:t>
            </a:r>
            <a:endParaRPr sz="305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R="591820" algn="ctr">
              <a:spcBef>
                <a:spcPts val="565"/>
              </a:spcBef>
            </a:pPr>
            <a:r>
              <a:rPr sz="2800" kern="0" spc="215" dirty="0">
                <a:solidFill>
                  <a:sysClr val="windowText" lastClr="000000"/>
                </a:solidFill>
                <a:latin typeface="Calibri"/>
                <a:cs typeface="Calibri"/>
              </a:rPr>
              <a:t>P(X,</a:t>
            </a:r>
            <a:r>
              <a:rPr sz="2800" kern="0" spc="19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800" kern="0" spc="215" dirty="0">
                <a:solidFill>
                  <a:sysClr val="windowText" lastClr="000000"/>
                </a:solidFill>
                <a:latin typeface="Calibri"/>
                <a:cs typeface="Calibri"/>
              </a:rPr>
              <a:t>Y)</a:t>
            </a:r>
            <a:r>
              <a:rPr sz="2800" kern="0" spc="35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800" kern="0" spc="265" dirty="0">
                <a:solidFill>
                  <a:sysClr val="windowText" lastClr="000000"/>
                </a:solidFill>
                <a:latin typeface="Calibri"/>
                <a:cs typeface="Calibri"/>
              </a:rPr>
              <a:t>=</a:t>
            </a:r>
            <a:r>
              <a:rPr sz="2800" kern="0" spc="4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800" kern="0" spc="225" dirty="0">
                <a:solidFill>
                  <a:sysClr val="windowText" lastClr="000000"/>
                </a:solidFill>
                <a:latin typeface="Calibri"/>
                <a:cs typeface="Calibri"/>
              </a:rPr>
              <a:t>P(X)</a:t>
            </a:r>
            <a:r>
              <a:rPr sz="2800" kern="0" spc="235" dirty="0">
                <a:solidFill>
                  <a:sysClr val="windowText" lastClr="000000"/>
                </a:solidFill>
                <a:latin typeface="Calibri"/>
                <a:cs typeface="Calibri"/>
              </a:rPr>
              <a:t> P(Y)</a:t>
            </a:r>
            <a:endParaRPr sz="28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>
              <a:spcBef>
                <a:spcPts val="1290"/>
              </a:spcBef>
            </a:pPr>
            <a:endParaRPr sz="28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79095" indent="-349250">
              <a:buFontTx/>
              <a:buChar char="•"/>
              <a:tabLst>
                <a:tab pos="379095" algn="l"/>
              </a:tabLst>
            </a:pPr>
            <a:r>
              <a:rPr sz="285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Measures</a:t>
            </a:r>
            <a:r>
              <a:rPr sz="285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sz="2850" kern="0" spc="-10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dependence:</a:t>
            </a:r>
            <a:endParaRPr sz="28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80415" lvl="1" indent="-374650">
              <a:spcBef>
                <a:spcPts val="590"/>
              </a:spcBef>
              <a:buFontTx/>
              <a:buChar char="—"/>
              <a:tabLst>
                <a:tab pos="780415" algn="l"/>
              </a:tabLst>
            </a:pPr>
            <a:r>
              <a:rPr sz="28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Mutual</a:t>
            </a:r>
            <a:r>
              <a:rPr sz="2850" kern="0" spc="-1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Information</a:t>
            </a:r>
            <a:r>
              <a:rPr sz="2850" kern="0" spc="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(see</a:t>
            </a:r>
            <a:r>
              <a:rPr sz="2850" kern="0" spc="-18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notes</a:t>
            </a:r>
            <a:r>
              <a:rPr sz="2850" kern="0" spc="-1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from</a:t>
            </a:r>
            <a:r>
              <a:rPr sz="2850" kern="0" spc="-1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board)</a:t>
            </a:r>
            <a:endParaRPr sz="28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80415" lvl="1" indent="-374650">
              <a:spcBef>
                <a:spcPts val="655"/>
              </a:spcBef>
              <a:buFontTx/>
              <a:buChar char="—"/>
              <a:tabLst>
                <a:tab pos="780415" algn="l"/>
              </a:tabLst>
            </a:pPr>
            <a:r>
              <a:rPr sz="285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Correlation</a:t>
            </a:r>
            <a:r>
              <a:rPr sz="2850" kern="0" spc="1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(see</a:t>
            </a:r>
            <a:r>
              <a:rPr sz="2850" kern="0" spc="-18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notes</a:t>
            </a:r>
            <a:r>
              <a:rPr sz="2850" kern="0" spc="-8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from</a:t>
            </a:r>
            <a:r>
              <a:rPr sz="2850" kern="0" spc="-1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board)</a:t>
            </a:r>
            <a:endParaRPr sz="28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09C5D-46F3-4A48-824B-D71305063E2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2485704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35329" y="4027289"/>
            <a:ext cx="2446733" cy="191988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51040" y="1794866"/>
            <a:ext cx="2464593" cy="209847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44258" y="1687711"/>
            <a:ext cx="3027164" cy="224135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534668" y="4036219"/>
            <a:ext cx="0" cy="1943735"/>
          </a:xfrm>
          <a:custGeom>
            <a:avLst/>
            <a:gdLst/>
            <a:ahLst/>
            <a:cxnLst/>
            <a:rect l="l" t="t" r="r" b="b"/>
            <a:pathLst>
              <a:path h="1943735">
                <a:moveTo>
                  <a:pt x="0" y="1943696"/>
                </a:moveTo>
                <a:lnTo>
                  <a:pt x="0" y="0"/>
                </a:lnTo>
              </a:path>
            </a:pathLst>
          </a:custGeom>
          <a:ln w="14882">
            <a:solidFill>
              <a:srgbClr val="3F3F3F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527227" y="4015383"/>
            <a:ext cx="2461895" cy="2155190"/>
            <a:chOff x="2003226" y="4015383"/>
            <a:chExt cx="2461895" cy="2155190"/>
          </a:xfrm>
        </p:grpSpPr>
        <p:sp>
          <p:nvSpPr>
            <p:cNvPr id="7" name="object 7"/>
            <p:cNvSpPr/>
            <p:nvPr/>
          </p:nvSpPr>
          <p:spPr>
            <a:xfrm>
              <a:off x="4457402" y="4036218"/>
              <a:ext cx="0" cy="1943735"/>
            </a:xfrm>
            <a:custGeom>
              <a:avLst/>
              <a:gdLst/>
              <a:ahLst/>
              <a:cxnLst/>
              <a:rect l="l" t="t" r="r" b="b"/>
              <a:pathLst>
                <a:path h="1943735">
                  <a:moveTo>
                    <a:pt x="0" y="1943696"/>
                  </a:moveTo>
                  <a:lnTo>
                    <a:pt x="0" y="0"/>
                  </a:lnTo>
                </a:path>
              </a:pathLst>
            </a:custGeom>
            <a:ln w="14882">
              <a:solidFill>
                <a:srgbClr val="3F3F3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003226" y="4043660"/>
              <a:ext cx="2461895" cy="0"/>
            </a:xfrm>
            <a:custGeom>
              <a:avLst/>
              <a:gdLst/>
              <a:ahLst/>
              <a:cxnLst/>
              <a:rect l="l" t="t" r="r" b="b"/>
              <a:pathLst>
                <a:path w="2461895">
                  <a:moveTo>
                    <a:pt x="0" y="0"/>
                  </a:moveTo>
                  <a:lnTo>
                    <a:pt x="2461618" y="0"/>
                  </a:lnTo>
                </a:path>
              </a:pathLst>
            </a:custGeom>
            <a:ln w="14882">
              <a:solidFill>
                <a:srgbClr val="3F3F3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003226" y="5972472"/>
              <a:ext cx="2461895" cy="0"/>
            </a:xfrm>
            <a:custGeom>
              <a:avLst/>
              <a:gdLst/>
              <a:ahLst/>
              <a:cxnLst/>
              <a:rect l="l" t="t" r="r" b="b"/>
              <a:pathLst>
                <a:path w="2461895">
                  <a:moveTo>
                    <a:pt x="0" y="0"/>
                  </a:moveTo>
                  <a:lnTo>
                    <a:pt x="2461618" y="0"/>
                  </a:lnTo>
                </a:path>
              </a:pathLst>
            </a:custGeom>
            <a:ln w="14882">
              <a:solidFill>
                <a:srgbClr val="3F3F3F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053828" y="4025801"/>
              <a:ext cx="2396490" cy="0"/>
            </a:xfrm>
            <a:custGeom>
              <a:avLst/>
              <a:gdLst/>
              <a:ahLst/>
              <a:cxnLst/>
              <a:rect l="l" t="t" r="r" b="b"/>
              <a:pathLst>
                <a:path w="2396490">
                  <a:moveTo>
                    <a:pt x="0" y="0"/>
                  </a:moveTo>
                  <a:lnTo>
                    <a:pt x="2396133" y="0"/>
                  </a:lnTo>
                </a:path>
              </a:pathLst>
            </a:custGeom>
            <a:ln w="208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94929" y="4223741"/>
              <a:ext cx="1553766" cy="53578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7070" y="4714875"/>
              <a:ext cx="1589483" cy="37504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19945" y="5143500"/>
              <a:ext cx="1401960" cy="7947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9304" y="5982890"/>
              <a:ext cx="169664" cy="18752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808491" y="2515145"/>
            <a:ext cx="619760" cy="4051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5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P(X)</a:t>
            </a: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99856" y="4586832"/>
            <a:ext cx="221615" cy="4051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5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Y</a:t>
            </a: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23297" y="5801519"/>
            <a:ext cx="1421130" cy="622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735">
              <a:lnSpc>
                <a:spcPts val="2200"/>
              </a:lnSpc>
              <a:spcBef>
                <a:spcPts val="105"/>
              </a:spcBef>
            </a:pPr>
            <a:r>
              <a:rPr sz="1850" kern="0" spc="35" dirty="0">
                <a:solidFill>
                  <a:sysClr val="windowText" lastClr="000000"/>
                </a:solidFill>
                <a:latin typeface="Arial MT"/>
                <a:cs typeface="Arial MT"/>
              </a:rPr>
              <a:t>R=0.00</a:t>
            </a:r>
            <a:r>
              <a:rPr sz="2250" kern="0" spc="52" baseline="-18518" dirty="0">
                <a:solidFill>
                  <a:sysClr val="windowText" lastClr="000000"/>
                </a:solidFill>
                <a:latin typeface="Arial MT"/>
                <a:cs typeface="Arial MT"/>
              </a:rPr>
              <a:t>0</a:t>
            </a:r>
            <a:r>
              <a:rPr sz="2775" kern="0" spc="52" baseline="-15015" dirty="0">
                <a:solidFill>
                  <a:sysClr val="windowText" lastClr="000000"/>
                </a:solidFill>
                <a:latin typeface="Arial MT"/>
                <a:cs typeface="Arial MT"/>
              </a:rPr>
              <a:t>2</a:t>
            </a:r>
            <a:endParaRPr sz="2775" kern="0" baseline="-15015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38100">
              <a:lnSpc>
                <a:spcPts val="2500"/>
              </a:lnSpc>
            </a:pPr>
            <a:r>
              <a:rPr sz="210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MI=1.65</a:t>
            </a:r>
            <a:r>
              <a:rPr sz="2100" kern="0" spc="-9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0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nat</a:t>
            </a:r>
            <a:endParaRPr sz="21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230266" y="-30559"/>
            <a:ext cx="10779467" cy="1146868"/>
          </a:xfrm>
          <a:prstGeom prst="rect">
            <a:avLst/>
          </a:prstGeom>
        </p:spPr>
        <p:txBody>
          <a:bodyPr vert="horz" wrap="square" lIns="0" tIns="449976" rIns="0" bIns="0" rtlCol="0">
            <a:spAutoFit/>
          </a:bodyPr>
          <a:lstStyle/>
          <a:p>
            <a:pPr marL="1727835">
              <a:spcBef>
                <a:spcPts val="90"/>
              </a:spcBef>
            </a:pPr>
            <a:r>
              <a:rPr sz="4500" spc="-85" dirty="0">
                <a:solidFill>
                  <a:srgbClr val="3434CD"/>
                </a:solidFill>
              </a:rPr>
              <a:t>Correlation</a:t>
            </a:r>
            <a:r>
              <a:rPr sz="4500" spc="-125" dirty="0">
                <a:solidFill>
                  <a:srgbClr val="3434CD"/>
                </a:solidFill>
              </a:rPr>
              <a:t> </a:t>
            </a:r>
            <a:r>
              <a:rPr sz="4500" spc="-160" dirty="0">
                <a:solidFill>
                  <a:srgbClr val="282FBD"/>
                </a:solidFill>
              </a:rPr>
              <a:t>and</a:t>
            </a:r>
            <a:r>
              <a:rPr sz="4500" spc="-175" dirty="0">
                <a:solidFill>
                  <a:srgbClr val="282FBD"/>
                </a:solidFill>
              </a:rPr>
              <a:t> </a:t>
            </a:r>
            <a:r>
              <a:rPr sz="4500" spc="-280" dirty="0">
                <a:solidFill>
                  <a:srgbClr val="382DD1"/>
                </a:solidFill>
              </a:rPr>
              <a:t>MI</a:t>
            </a:r>
            <a:endParaRPr sz="4500"/>
          </a:p>
        </p:txBody>
      </p:sp>
      <p:sp>
        <p:nvSpPr>
          <p:cNvPr id="19" name="object 19"/>
          <p:cNvSpPr txBox="1"/>
          <p:nvPr/>
        </p:nvSpPr>
        <p:spPr>
          <a:xfrm>
            <a:off x="7404894" y="5927774"/>
            <a:ext cx="18351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200" kern="0" spc="-50" dirty="0">
                <a:solidFill>
                  <a:sysClr val="windowText" lastClr="000000"/>
                </a:solidFill>
                <a:latin typeface="Consolas"/>
                <a:cs typeface="Consolas"/>
              </a:rPr>
              <a:t>Y</a:t>
            </a:r>
            <a:endParaRPr sz="2200" kern="0">
              <a:solidFill>
                <a:sysClr val="windowText" lastClr="000000"/>
              </a:solidFill>
              <a:latin typeface="Consolas"/>
              <a:cs typeface="Consola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929255" y="1289546"/>
            <a:ext cx="1367790" cy="648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95"/>
              </a:lnSpc>
              <a:spcBef>
                <a:spcPts val="100"/>
              </a:spcBef>
            </a:pPr>
            <a:r>
              <a:rPr sz="20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R=0.02</a:t>
            </a:r>
            <a:endParaRPr sz="20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588645">
              <a:lnSpc>
                <a:spcPts val="2515"/>
              </a:lnSpc>
            </a:pPr>
            <a:r>
              <a:rPr sz="2150" kern="0" spc="-100" dirty="0">
                <a:solidFill>
                  <a:sysClr val="windowText" lastClr="000000"/>
                </a:solidFill>
                <a:latin typeface="Arial MT"/>
                <a:cs typeface="Arial MT"/>
              </a:rPr>
              <a:t>.03</a:t>
            </a:r>
            <a:r>
              <a:rPr sz="215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50" kern="0" spc="-65" dirty="0">
                <a:solidFill>
                  <a:sysClr val="windowText" lastClr="000000"/>
                </a:solidFill>
                <a:latin typeface="Arial MT"/>
                <a:cs typeface="Arial MT"/>
              </a:rPr>
              <a:t>nat</a:t>
            </a:r>
            <a:endParaRPr sz="21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023554" y="4649341"/>
            <a:ext cx="619760" cy="4051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5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P(Y)</a:t>
            </a: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669D6F7E-6056-4003-B359-1D2295310D5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38813023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0" y="3679031"/>
            <a:ext cx="2089546" cy="210740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67437" y="3679031"/>
            <a:ext cx="2089546" cy="210740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0000" y="1500187"/>
            <a:ext cx="2080616" cy="208954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67437" y="1500187"/>
            <a:ext cx="2080616" cy="208954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70672" y="4393406"/>
            <a:ext cx="196453" cy="22324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82001" y="2196703"/>
            <a:ext cx="196453" cy="22324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230266" y="-30559"/>
            <a:ext cx="10779467" cy="907338"/>
          </a:xfrm>
          <a:prstGeom prst="rect">
            <a:avLst/>
          </a:prstGeom>
        </p:spPr>
        <p:txBody>
          <a:bodyPr vert="horz" wrap="square" lIns="0" tIns="243243" rIns="0" bIns="0" rtlCol="0">
            <a:spAutoFit/>
          </a:bodyPr>
          <a:lstStyle/>
          <a:p>
            <a:pPr marL="1468120">
              <a:spcBef>
                <a:spcPts val="95"/>
              </a:spcBef>
            </a:pPr>
            <a:r>
              <a:rPr sz="4300" dirty="0">
                <a:solidFill>
                  <a:srgbClr val="3B34C6"/>
                </a:solidFill>
              </a:rPr>
              <a:t>Gaussian</a:t>
            </a:r>
            <a:r>
              <a:rPr sz="4300" spc="-220" dirty="0">
                <a:solidFill>
                  <a:srgbClr val="3B34C6"/>
                </a:solidFill>
              </a:rPr>
              <a:t> </a:t>
            </a:r>
            <a:r>
              <a:rPr sz="6450" spc="97" baseline="1291" dirty="0">
                <a:solidFill>
                  <a:srgbClr val="3131CD"/>
                </a:solidFill>
              </a:rPr>
              <a:t>D</a:t>
            </a:r>
            <a:r>
              <a:rPr sz="4300" spc="65" dirty="0">
                <a:solidFill>
                  <a:srgbClr val="3131CD"/>
                </a:solidFill>
              </a:rPr>
              <a:t>is</a:t>
            </a:r>
            <a:r>
              <a:rPr sz="6450" spc="97" baseline="1291" dirty="0">
                <a:solidFill>
                  <a:srgbClr val="3131CD"/>
                </a:solidFill>
              </a:rPr>
              <a:t>tributi</a:t>
            </a:r>
            <a:r>
              <a:rPr sz="4300" spc="65" dirty="0">
                <a:solidFill>
                  <a:srgbClr val="3131CD"/>
                </a:solidFill>
              </a:rPr>
              <a:t>o</a:t>
            </a:r>
            <a:r>
              <a:rPr sz="6450" spc="97" baseline="1291" dirty="0">
                <a:solidFill>
                  <a:srgbClr val="3131CD"/>
                </a:solidFill>
              </a:rPr>
              <a:t>n</a:t>
            </a:r>
            <a:endParaRPr sz="6450" baseline="1291"/>
          </a:p>
        </p:txBody>
      </p:sp>
      <p:sp>
        <p:nvSpPr>
          <p:cNvPr id="9" name="object 9"/>
          <p:cNvSpPr txBox="1"/>
          <p:nvPr/>
        </p:nvSpPr>
        <p:spPr>
          <a:xfrm>
            <a:off x="3076862" y="2208807"/>
            <a:ext cx="620395" cy="397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5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P(X)</a:t>
            </a:r>
            <a:endParaRPr sz="24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99835" y="6013846"/>
            <a:ext cx="3580129" cy="4127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>
              <a:spcBef>
                <a:spcPts val="140"/>
              </a:spcBef>
            </a:pPr>
            <a:r>
              <a:rPr sz="250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MI(X,</a:t>
            </a:r>
            <a:r>
              <a:rPr sz="2500" kern="0" spc="-1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Y)</a:t>
            </a:r>
            <a:r>
              <a:rPr sz="2500" kern="0" spc="-1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spc="55" dirty="0">
                <a:solidFill>
                  <a:sysClr val="windowText" lastClr="000000"/>
                </a:solidFill>
                <a:latin typeface="Arial MT"/>
                <a:cs typeface="Arial MT"/>
              </a:rPr>
              <a:t>=</a:t>
            </a:r>
            <a:r>
              <a:rPr sz="2500" kern="0" spc="-18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•(1/2)</a:t>
            </a:r>
            <a:r>
              <a:rPr sz="2500" kern="0" spc="-9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lag(1•R</a:t>
            </a:r>
            <a:r>
              <a:rPr sz="2475" kern="0" spc="-15" baseline="26936" dirty="0">
                <a:solidFill>
                  <a:sysClr val="windowText" lastClr="000000"/>
                </a:solidFill>
                <a:latin typeface="Arial MT"/>
                <a:cs typeface="Arial MT"/>
              </a:rPr>
              <a:t>2</a:t>
            </a:r>
            <a:r>
              <a:rPr sz="25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)</a:t>
            </a: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45856" y="4358134"/>
            <a:ext cx="620395" cy="390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P(Y)</a:t>
            </a:r>
            <a:endParaRPr sz="24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7B30E4D-5895-49AF-A1CA-54EF63B583E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9509134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81687" y="4911328"/>
            <a:ext cx="223242" cy="27682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65539" y="1330523"/>
            <a:ext cx="3714750" cy="20002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22851" y="767953"/>
            <a:ext cx="500062" cy="50899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4747616" y="5936753"/>
            <a:ext cx="1297940" cy="0"/>
          </a:xfrm>
          <a:custGeom>
            <a:avLst/>
            <a:gdLst/>
            <a:ahLst/>
            <a:cxnLst/>
            <a:rect l="l" t="t" r="r" b="b"/>
            <a:pathLst>
              <a:path w="1297939">
                <a:moveTo>
                  <a:pt x="0" y="0"/>
                </a:moveTo>
                <a:lnTo>
                  <a:pt x="1297781" y="0"/>
                </a:lnTo>
              </a:path>
            </a:pathLst>
          </a:custGeom>
          <a:ln w="3175">
            <a:solidFill>
              <a:srgbClr val="181800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76217" y="31948"/>
            <a:ext cx="17780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400" i="1" spc="-50" dirty="0">
                <a:solidFill>
                  <a:srgbClr val="110F9A"/>
                </a:solidFill>
                <a:latin typeface="Arial"/>
                <a:cs typeface="Arial"/>
              </a:rPr>
              <a:t>.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34000" y="572195"/>
            <a:ext cx="136398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400" kern="0" spc="-160" dirty="0">
                <a:solidFill>
                  <a:srgbClr val="3431CD"/>
                </a:solidFill>
                <a:latin typeface="Arial MT"/>
                <a:cs typeface="Arial MT"/>
              </a:rPr>
              <a:t>T-</a:t>
            </a:r>
            <a:r>
              <a:rPr sz="4400" kern="0" spc="-95" dirty="0">
                <a:solidFill>
                  <a:srgbClr val="3431CD"/>
                </a:solidFill>
                <a:latin typeface="Arial MT"/>
                <a:cs typeface="Arial MT"/>
              </a:rPr>
              <a:t>test</a:t>
            </a:r>
            <a:endParaRPr sz="44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84965" y="1515523"/>
            <a:ext cx="3001010" cy="909955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2540000">
              <a:spcBef>
                <a:spcPts val="1195"/>
              </a:spcBef>
            </a:pPr>
            <a:r>
              <a:rPr sz="1950" kern="0" spc="-60" dirty="0">
                <a:solidFill>
                  <a:srgbClr val="CD0C0C"/>
                </a:solidFill>
                <a:latin typeface="Arial MT"/>
                <a:cs typeface="Arial MT"/>
              </a:rPr>
              <a:t>P(X,</a:t>
            </a:r>
            <a:endParaRPr sz="19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2700">
              <a:spcBef>
                <a:spcPts val="1130"/>
              </a:spcBef>
            </a:pPr>
            <a:r>
              <a:rPr sz="2000" kern="0" spc="-40" dirty="0">
                <a:solidFill>
                  <a:srgbClr val="131380"/>
                </a:solidFill>
                <a:latin typeface="Arial MT"/>
                <a:cs typeface="Arial MT"/>
              </a:rPr>
              <a:t>P(X</a:t>
            </a:r>
            <a:r>
              <a:rPr sz="2000" kern="0" spc="-150" dirty="0">
                <a:solidFill>
                  <a:srgbClr val="131380"/>
                </a:solidFill>
                <a:latin typeface="Arial MT"/>
                <a:cs typeface="Arial MT"/>
              </a:rPr>
              <a:t> </a:t>
            </a:r>
            <a:r>
              <a:rPr sz="2000" kern="0" spc="-40" dirty="0">
                <a:solidFill>
                  <a:srgbClr val="7270C8"/>
                </a:solidFill>
                <a:latin typeface="Arial MT"/>
                <a:cs typeface="Arial MT"/>
              </a:rPr>
              <a:t>|Y=-</a:t>
            </a:r>
            <a:r>
              <a:rPr sz="2000" kern="0" spc="-25" dirty="0">
                <a:solidFill>
                  <a:srgbClr val="7270C8"/>
                </a:solidFill>
                <a:latin typeface="Arial MT"/>
                <a:cs typeface="Arial MT"/>
              </a:rPr>
              <a:t>1)</a:t>
            </a:r>
            <a:endParaRPr sz="20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61205" y="3902721"/>
            <a:ext cx="6720205" cy="18522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9870" indent="-188595">
              <a:spcBef>
                <a:spcPts val="90"/>
              </a:spcBef>
              <a:buFontTx/>
              <a:buChar char="•"/>
              <a:tabLst>
                <a:tab pos="229870" algn="l"/>
                <a:tab pos="6321425" algn="l"/>
              </a:tabLst>
            </a:pP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Normally</a:t>
            </a:r>
            <a:r>
              <a:rPr sz="240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distributed</a:t>
            </a:r>
            <a:r>
              <a:rPr sz="24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classes,</a:t>
            </a:r>
            <a:r>
              <a:rPr sz="240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equal</a:t>
            </a:r>
            <a:r>
              <a:rPr sz="2400" kern="0" spc="-1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variance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	?</a:t>
            </a:r>
            <a:r>
              <a:rPr sz="2400" kern="0" spc="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spc="-75" baseline="24305" dirty="0">
                <a:solidFill>
                  <a:sysClr val="windowText" lastClr="000000"/>
                </a:solidFill>
                <a:latin typeface="Arial MT"/>
                <a:cs typeface="Arial MT"/>
              </a:rPr>
              <a:t>2</a:t>
            </a:r>
            <a:endParaRPr sz="2400" kern="0" baseline="24305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38100">
              <a:spcBef>
                <a:spcPts val="5"/>
              </a:spcBef>
              <a:tabLst>
                <a:tab pos="4669155" algn="l"/>
              </a:tabLst>
            </a:pPr>
            <a:r>
              <a:rPr sz="24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unknown;</a:t>
            </a:r>
            <a:r>
              <a:rPr sz="2400" kern="0" spc="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estimated</a:t>
            </a:r>
            <a:r>
              <a:rPr sz="2400" kern="0" spc="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from</a:t>
            </a:r>
            <a:r>
              <a:rPr sz="24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data</a:t>
            </a:r>
            <a:r>
              <a:rPr sz="240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as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	?</a:t>
            </a:r>
            <a:r>
              <a:rPr sz="240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baseline="24305" dirty="0">
                <a:solidFill>
                  <a:sysClr val="windowText" lastClr="000000"/>
                </a:solidFill>
                <a:latin typeface="Arial MT"/>
                <a:cs typeface="Arial MT"/>
              </a:rPr>
              <a:t>2</a:t>
            </a:r>
            <a:r>
              <a:rPr sz="2400" kern="0" spc="487" baseline="243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i,</a:t>
            </a:r>
            <a:r>
              <a:rPr sz="2175" kern="0" spc="-15" baseline="-21072" dirty="0">
                <a:solidFill>
                  <a:sysClr val="windowText" lastClr="000000"/>
                </a:solidFill>
                <a:latin typeface="Arial MT"/>
                <a:cs typeface="Arial MT"/>
              </a:rPr>
              <a:t>h</a:t>
            </a:r>
            <a:r>
              <a:rPr sz="24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i</a:t>
            </a:r>
            <a:r>
              <a:rPr sz="2400" kern="0" spc="-15" baseline="-19097" dirty="0">
                <a:solidFill>
                  <a:sysClr val="windowText" lastClr="000000"/>
                </a:solidFill>
                <a:latin typeface="Arial MT"/>
                <a:cs typeface="Arial MT"/>
              </a:rPr>
              <a:t>n</a:t>
            </a:r>
            <a:r>
              <a:rPr sz="24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.</a:t>
            </a:r>
            <a:endParaRPr sz="24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229870" indent="-188595">
              <a:spcBef>
                <a:spcPts val="1460"/>
              </a:spcBef>
              <a:buFontTx/>
              <a:buChar char="•"/>
              <a:tabLst>
                <a:tab pos="229870" algn="l"/>
              </a:tabLst>
            </a:pPr>
            <a:r>
              <a:rPr sz="23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Null</a:t>
            </a:r>
            <a:r>
              <a:rPr sz="2350" kern="0" spc="7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hypothesis</a:t>
            </a:r>
            <a:r>
              <a:rPr sz="2350" kern="0" spc="1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350" kern="0" spc="70" dirty="0">
                <a:solidFill>
                  <a:sysClr val="windowText" lastClr="000000"/>
                </a:solidFill>
                <a:latin typeface="Arial MT"/>
                <a:cs typeface="Arial MT"/>
              </a:rPr>
              <a:t>H</a:t>
            </a:r>
            <a:r>
              <a:rPr sz="2475" kern="0" spc="104" baseline="-21885" dirty="0">
                <a:solidFill>
                  <a:sysClr val="windowText" lastClr="000000"/>
                </a:solidFill>
                <a:latin typeface="Arial MT"/>
                <a:cs typeface="Arial MT"/>
              </a:rPr>
              <a:t>0</a:t>
            </a:r>
            <a:r>
              <a:rPr sz="2350" kern="0" spc="70" dirty="0">
                <a:solidFill>
                  <a:sysClr val="windowText" lastClr="000000"/>
                </a:solidFill>
                <a:latin typeface="Arial MT"/>
                <a:cs typeface="Arial MT"/>
              </a:rPr>
              <a:t>:</a:t>
            </a:r>
            <a:r>
              <a:rPr sz="2350" kern="0" spc="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</a:t>
            </a:r>
            <a:r>
              <a:rPr sz="2350" kern="0" spc="-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3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+</a:t>
            </a:r>
            <a:r>
              <a:rPr sz="2350" kern="0" spc="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35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=</a:t>
            </a:r>
            <a:endParaRPr sz="23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228600" indent="-186690">
              <a:spcBef>
                <a:spcPts val="1585"/>
              </a:spcBef>
              <a:buFontTx/>
              <a:buChar char="•"/>
              <a:tabLst>
                <a:tab pos="228600" algn="l"/>
              </a:tabLst>
            </a:pPr>
            <a:r>
              <a:rPr sz="2300" kern="0" spc="80" dirty="0">
                <a:solidFill>
                  <a:sysClr val="windowText" lastClr="000000"/>
                </a:solidFill>
                <a:latin typeface="Arial MT"/>
                <a:cs typeface="Arial MT"/>
              </a:rPr>
              <a:t>T</a:t>
            </a:r>
            <a:r>
              <a:rPr sz="2300" kern="0" spc="7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statistic:</a:t>
            </a:r>
            <a:r>
              <a:rPr sz="2300" kern="0" spc="2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If</a:t>
            </a:r>
            <a:r>
              <a:rPr sz="2300" kern="0" spc="8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300" kern="0" spc="50" dirty="0">
                <a:solidFill>
                  <a:sysClr val="windowText" lastClr="000000"/>
                </a:solidFill>
                <a:latin typeface="Arial MT"/>
                <a:cs typeface="Arial MT"/>
              </a:rPr>
              <a:t>H</a:t>
            </a:r>
            <a:r>
              <a:rPr sz="2400" kern="0" spc="75" baseline="-19097" dirty="0">
                <a:solidFill>
                  <a:sysClr val="windowText" lastClr="000000"/>
                </a:solidFill>
                <a:latin typeface="Arial MT"/>
                <a:cs typeface="Arial MT"/>
              </a:rPr>
              <a:t>0</a:t>
            </a:r>
            <a:r>
              <a:rPr sz="2400" kern="0" spc="-60" baseline="-1909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is</a:t>
            </a:r>
            <a:r>
              <a:rPr sz="2300" kern="0" spc="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3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true,</a:t>
            </a:r>
            <a:endParaRPr sz="23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25069" y="6004669"/>
            <a:ext cx="524510" cy="375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300" kern="0" spc="-350" dirty="0">
                <a:solidFill>
                  <a:sysClr val="windowText" lastClr="000000"/>
                </a:solidFill>
                <a:latin typeface="Arial MT"/>
                <a:cs typeface="Arial MT"/>
              </a:rPr>
              <a:t>within</a:t>
            </a:r>
            <a:endParaRPr sz="23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44959" y="5933232"/>
            <a:ext cx="4817110" cy="375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spcBef>
                <a:spcPts val="95"/>
              </a:spcBef>
              <a:tabLst>
                <a:tab pos="1546860" algn="l"/>
                <a:tab pos="1739264" algn="l"/>
                <a:tab pos="2881630" algn="l"/>
              </a:tabLst>
            </a:pPr>
            <a:r>
              <a:rPr sz="2300" kern="0" spc="65" dirty="0">
                <a:solidFill>
                  <a:sysClr val="windowText" lastClr="000000"/>
                </a:solidFill>
                <a:latin typeface="Arial MT"/>
                <a:cs typeface="Arial MT"/>
              </a:rPr>
              <a:t>t= </a:t>
            </a:r>
            <a:r>
              <a:rPr sz="23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(I</a:t>
            </a:r>
            <a:r>
              <a:rPr sz="2300" kern="0" spc="1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3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+</a:t>
            </a:r>
            <a:r>
              <a:rPr sz="2300" kern="0" spc="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300" kern="0" dirty="0">
                <a:solidFill>
                  <a:srgbClr val="0F0C00"/>
                </a:solidFill>
                <a:latin typeface="Arial MT"/>
                <a:cs typeface="Arial MT"/>
              </a:rPr>
              <a:t>-</a:t>
            </a:r>
            <a:r>
              <a:rPr sz="2300" kern="0" spc="365" dirty="0">
                <a:solidFill>
                  <a:srgbClr val="0F0C00"/>
                </a:solidFill>
                <a:latin typeface="Arial MT"/>
                <a:cs typeface="Arial MT"/>
              </a:rPr>
              <a:t> </a:t>
            </a:r>
            <a:r>
              <a:rPr sz="3450" kern="0" baseline="-13285" dirty="0">
                <a:solidFill>
                  <a:sysClr val="windowText" lastClr="000000"/>
                </a:solidFill>
                <a:latin typeface="Arial MT"/>
                <a:cs typeface="Arial MT"/>
              </a:rPr>
              <a:t>'-</a:t>
            </a:r>
            <a:r>
              <a:rPr sz="3450" kern="0" spc="-75" baseline="-13285" dirty="0">
                <a:solidFill>
                  <a:sysClr val="windowText" lastClr="000000"/>
                </a:solidFill>
                <a:latin typeface="Arial MT"/>
                <a:cs typeface="Arial MT"/>
              </a:rPr>
              <a:t>)</a:t>
            </a:r>
            <a:r>
              <a:rPr sz="3450" kern="0" baseline="-13285" dirty="0">
                <a:solidFill>
                  <a:sysClr val="windowText" lastClr="000000"/>
                </a:solidFill>
                <a:latin typeface="Arial MT"/>
                <a:cs typeface="Arial MT"/>
              </a:rPr>
              <a:t>	</a:t>
            </a:r>
            <a:r>
              <a:rPr sz="3450" kern="0" spc="-922" baseline="-13285" dirty="0">
                <a:solidFill>
                  <a:sysClr val="windowText" lastClr="000000"/>
                </a:solidFill>
                <a:latin typeface="Arial MT"/>
                <a:cs typeface="Arial MT"/>
              </a:rPr>
              <a:t>(</a:t>
            </a:r>
            <a:r>
              <a:rPr sz="3450" kern="0" baseline="-13285" dirty="0">
                <a:solidFill>
                  <a:sysClr val="windowText" lastClr="000000"/>
                </a:solidFill>
                <a:latin typeface="Arial MT"/>
                <a:cs typeface="Arial MT"/>
              </a:rPr>
              <a:t>	</a:t>
            </a:r>
            <a:r>
              <a:rPr sz="3450" kern="0" spc="-1492" baseline="-13285" dirty="0">
                <a:solidFill>
                  <a:sysClr val="windowText" lastClr="000000"/>
                </a:solidFill>
                <a:latin typeface="Arial MT"/>
                <a:cs typeface="Arial MT"/>
              </a:rPr>
              <a:t>?</a:t>
            </a:r>
            <a:r>
              <a:rPr sz="3450" kern="0" baseline="-13285" dirty="0">
                <a:solidFill>
                  <a:sysClr val="windowText" lastClr="000000"/>
                </a:solidFill>
                <a:latin typeface="Arial MT"/>
                <a:cs typeface="Arial MT"/>
              </a:rPr>
              <a:t>	</a:t>
            </a:r>
            <a:r>
              <a:rPr sz="3450" kern="0" spc="157" baseline="-13285" dirty="0">
                <a:solidFill>
                  <a:sysClr val="windowText" lastClr="000000"/>
                </a:solidFill>
                <a:latin typeface="Arial MT"/>
                <a:cs typeface="Arial MT"/>
              </a:rPr>
              <a:t>,</a:t>
            </a:r>
            <a:r>
              <a:rPr sz="3450" kern="0" spc="157" baseline="1207" dirty="0">
                <a:solidFill>
                  <a:sysClr val="windowText" lastClr="000000"/>
                </a:solidFill>
                <a:latin typeface="Arial MT"/>
                <a:cs typeface="Arial MT"/>
              </a:rPr>
              <a:t>§’m*+1/f'o'm</a:t>
            </a:r>
            <a:endParaRPr sz="3450" kern="0" baseline="1207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92114" y="6280745"/>
            <a:ext cx="3639185" cy="397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  <a:tabLst>
                <a:tab pos="2908935" algn="l"/>
              </a:tabLst>
            </a:pPr>
            <a:r>
              <a:rPr sz="24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S†uden†mm*+m--</a:t>
            </a:r>
            <a:r>
              <a:rPr sz="245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a</a:t>
            </a:r>
            <a:r>
              <a:rPr sz="24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	</a:t>
            </a:r>
            <a:r>
              <a:rPr sz="24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d.f.m</a:t>
            </a:r>
            <a:endParaRPr sz="24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FBA2E4E-EA23-4CC5-9942-396A91C930A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28228019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68146" y="219224"/>
            <a:ext cx="6206490" cy="1276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865"/>
              </a:lnSpc>
              <a:spcBef>
                <a:spcPts val="100"/>
              </a:spcBef>
            </a:pPr>
            <a:r>
              <a:rPr sz="4150" dirty="0">
                <a:solidFill>
                  <a:srgbClr val="3333C8"/>
                </a:solidFill>
              </a:rPr>
              <a:t>Other</a:t>
            </a:r>
            <a:r>
              <a:rPr sz="4150" spc="270" dirty="0">
                <a:solidFill>
                  <a:srgbClr val="3333C8"/>
                </a:solidFill>
              </a:rPr>
              <a:t> </a:t>
            </a:r>
            <a:r>
              <a:rPr sz="4150" dirty="0">
                <a:solidFill>
                  <a:srgbClr val="2D2BCA"/>
                </a:solidFill>
              </a:rPr>
              <a:t>ideas</a:t>
            </a:r>
            <a:r>
              <a:rPr sz="4150" spc="70" dirty="0">
                <a:solidFill>
                  <a:srgbClr val="2D2BCA"/>
                </a:solidFill>
              </a:rPr>
              <a:t> </a:t>
            </a:r>
            <a:r>
              <a:rPr sz="4150" spc="95" dirty="0">
                <a:solidFill>
                  <a:srgbClr val="2F31CA"/>
                </a:solidFill>
              </a:rPr>
              <a:t>for</a:t>
            </a:r>
            <a:r>
              <a:rPr sz="4150" spc="125" dirty="0">
                <a:solidFill>
                  <a:srgbClr val="2F31CA"/>
                </a:solidFill>
              </a:rPr>
              <a:t> </a:t>
            </a:r>
            <a:r>
              <a:rPr sz="4150" spc="-10" dirty="0">
                <a:solidFill>
                  <a:srgbClr val="3133C8"/>
                </a:solidFill>
              </a:rPr>
              <a:t>Univariate</a:t>
            </a:r>
            <a:endParaRPr sz="4150"/>
          </a:p>
          <a:p>
            <a:pPr marR="1905" algn="ctr">
              <a:lnSpc>
                <a:spcPts val="4985"/>
              </a:lnSpc>
            </a:pPr>
            <a:r>
              <a:rPr sz="4250" spc="-10" dirty="0">
                <a:solidFill>
                  <a:srgbClr val="342FC4"/>
                </a:solidFill>
              </a:rPr>
              <a:t>Feature</a:t>
            </a:r>
            <a:r>
              <a:rPr sz="4250" spc="-225" dirty="0">
                <a:solidFill>
                  <a:srgbClr val="342FC4"/>
                </a:solidFill>
              </a:rPr>
              <a:t> </a:t>
            </a:r>
            <a:r>
              <a:rPr sz="4250" spc="-10" dirty="0">
                <a:solidFill>
                  <a:srgbClr val="3131C8"/>
                </a:solidFill>
              </a:rPr>
              <a:t>Selection?</a:t>
            </a:r>
            <a:endParaRPr sz="425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0392FF-B283-4B86-8D74-EE0B8BC0C3C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22261644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0946" y="1830586"/>
            <a:ext cx="2812851" cy="292000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10313" y="1821656"/>
            <a:ext cx="2812851" cy="284857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44008" y="250031"/>
            <a:ext cx="553640" cy="39290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67501" y="2759274"/>
            <a:ext cx="1393031" cy="98226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53700" y="-30559"/>
            <a:ext cx="6101715" cy="1317027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 marR="5080" indent="1270">
              <a:lnSpc>
                <a:spcPts val="4780"/>
              </a:lnSpc>
              <a:spcBef>
                <a:spcPts val="670"/>
              </a:spcBef>
              <a:tabLst>
                <a:tab pos="3101975" algn="l"/>
              </a:tabLst>
            </a:pPr>
            <a:r>
              <a:rPr sz="4400" spc="-10" dirty="0">
                <a:solidFill>
                  <a:srgbClr val="3133CC"/>
                </a:solidFill>
              </a:rPr>
              <a:t>Consideri</a:t>
            </a:r>
            <a:r>
              <a:rPr sz="4400" dirty="0">
                <a:solidFill>
                  <a:srgbClr val="3133CC"/>
                </a:solidFill>
              </a:rPr>
              <a:t>	</a:t>
            </a:r>
            <a:r>
              <a:rPr sz="4400" spc="-60" dirty="0">
                <a:solidFill>
                  <a:srgbClr val="3434CD"/>
                </a:solidFill>
              </a:rPr>
              <a:t>each</a:t>
            </a:r>
            <a:r>
              <a:rPr sz="4400" spc="-240" dirty="0">
                <a:solidFill>
                  <a:srgbClr val="3434CD"/>
                </a:solidFill>
              </a:rPr>
              <a:t> </a:t>
            </a:r>
            <a:r>
              <a:rPr sz="4400" spc="-85" dirty="0">
                <a:solidFill>
                  <a:srgbClr val="3131C3"/>
                </a:solidFill>
              </a:rPr>
              <a:t>feature </a:t>
            </a:r>
            <a:r>
              <a:rPr sz="4400" spc="-70" dirty="0">
                <a:solidFill>
                  <a:srgbClr val="3438CD"/>
                </a:solidFill>
              </a:rPr>
              <a:t>alone</a:t>
            </a:r>
            <a:r>
              <a:rPr sz="4400" spc="-240" dirty="0">
                <a:solidFill>
                  <a:srgbClr val="3438CD"/>
                </a:solidFill>
              </a:rPr>
              <a:t> </a:t>
            </a:r>
            <a:r>
              <a:rPr sz="4400" spc="-65" dirty="0">
                <a:solidFill>
                  <a:srgbClr val="3431C3"/>
                </a:solidFill>
              </a:rPr>
              <a:t>may</a:t>
            </a:r>
            <a:r>
              <a:rPr sz="4400" spc="-215" dirty="0">
                <a:solidFill>
                  <a:srgbClr val="3431C3"/>
                </a:solidFill>
              </a:rPr>
              <a:t> </a:t>
            </a:r>
            <a:r>
              <a:rPr sz="4400" spc="-20" dirty="0">
                <a:solidFill>
                  <a:srgbClr val="3836CF"/>
                </a:solidFill>
              </a:rPr>
              <a:t>fail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3685707" y="5423743"/>
            <a:ext cx="3695700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i="1" kern="0" spc="-60" dirty="0">
                <a:solidFill>
                  <a:srgbClr val="3D34A5"/>
                </a:solidFill>
                <a:latin typeface="Arial"/>
                <a:cs typeface="Arial"/>
              </a:rPr>
              <a:t>Guyon-</a:t>
            </a:r>
            <a:r>
              <a:rPr i="1" kern="0" spc="-50" dirty="0">
                <a:solidFill>
                  <a:srgbClr val="3D34A5"/>
                </a:solidFill>
                <a:latin typeface="Arial"/>
                <a:cs typeface="Arial"/>
              </a:rPr>
              <a:t>Elieaeeff,</a:t>
            </a:r>
            <a:r>
              <a:rPr i="1" kern="0" spc="-160" dirty="0">
                <a:solidFill>
                  <a:srgbClr val="3D34A5"/>
                </a:solidFill>
                <a:latin typeface="Arial"/>
                <a:cs typeface="Arial"/>
              </a:rPr>
              <a:t> </a:t>
            </a:r>
            <a:r>
              <a:rPr i="1" kern="0" spc="-105" dirty="0">
                <a:solidFill>
                  <a:srgbClr val="3636AE"/>
                </a:solidFill>
                <a:latin typeface="Arial"/>
                <a:cs typeface="Arial"/>
              </a:rPr>
              <a:t>üMLR</a:t>
            </a:r>
            <a:r>
              <a:rPr i="1" kern="0" spc="-100" dirty="0">
                <a:solidFill>
                  <a:srgbClr val="3636AE"/>
                </a:solidFill>
                <a:latin typeface="Arial"/>
                <a:cs typeface="Arial"/>
              </a:rPr>
              <a:t> </a:t>
            </a:r>
            <a:r>
              <a:rPr i="1" kern="0" spc="-85" dirty="0">
                <a:solidFill>
                  <a:srgbClr val="3A36BA"/>
                </a:solidFill>
                <a:latin typeface="Arial"/>
                <a:cs typeface="Arial"/>
              </a:rPr>
              <a:t>2004;</a:t>
            </a:r>
            <a:r>
              <a:rPr i="1" kern="0" spc="-5" dirty="0">
                <a:solidFill>
                  <a:srgbClr val="3A36BA"/>
                </a:solidFill>
                <a:latin typeface="Arial"/>
                <a:cs typeface="Arial"/>
              </a:rPr>
              <a:t> </a:t>
            </a:r>
            <a:r>
              <a:rPr i="1" kern="0" spc="-20" dirty="0">
                <a:solidFill>
                  <a:srgbClr val="3636B5"/>
                </a:solidFill>
                <a:latin typeface="Arial"/>
                <a:cs typeface="Arial"/>
              </a:rPr>
              <a:t>Springer</a:t>
            </a:r>
            <a:endParaRPr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37350" y="5423743"/>
            <a:ext cx="368300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i="1" kern="0" spc="-10" dirty="0">
                <a:solidFill>
                  <a:srgbClr val="3B34BA"/>
                </a:solidFill>
                <a:latin typeface="Arial"/>
                <a:cs typeface="Arial"/>
              </a:rPr>
              <a:t>fł9fi</a:t>
            </a:r>
            <a:endParaRPr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44D4170-77E4-47A5-9496-CA08057A301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6511144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0266" y="-30559"/>
            <a:ext cx="10779467" cy="1216197"/>
          </a:xfrm>
          <a:prstGeom prst="rect">
            <a:avLst/>
          </a:prstGeom>
        </p:spPr>
        <p:txBody>
          <a:bodyPr vert="horz" wrap="square" lIns="0" tIns="564355" rIns="0" bIns="0" rtlCol="0">
            <a:spAutoFit/>
          </a:bodyPr>
          <a:lstStyle/>
          <a:p>
            <a:pPr marL="662940">
              <a:spcBef>
                <a:spcPts val="100"/>
              </a:spcBef>
            </a:pPr>
            <a:r>
              <a:rPr sz="4200" spc="45" dirty="0">
                <a:solidFill>
                  <a:srgbClr val="3133CA"/>
                </a:solidFill>
              </a:rPr>
              <a:t>Multivariate</a:t>
            </a:r>
            <a:r>
              <a:rPr sz="4200" spc="10" dirty="0">
                <a:solidFill>
                  <a:srgbClr val="3133CA"/>
                </a:solidFill>
              </a:rPr>
              <a:t> </a:t>
            </a:r>
            <a:r>
              <a:rPr sz="4200" spc="70" dirty="0">
                <a:solidFill>
                  <a:srgbClr val="3131C8"/>
                </a:solidFill>
              </a:rPr>
              <a:t>Filt</a:t>
            </a:r>
            <a:r>
              <a:rPr sz="6300" spc="104" baseline="-1322" dirty="0">
                <a:solidFill>
                  <a:srgbClr val="3131C8"/>
                </a:solidFill>
              </a:rPr>
              <a:t>e</a:t>
            </a:r>
            <a:r>
              <a:rPr sz="4200" spc="70" dirty="0">
                <a:solidFill>
                  <a:srgbClr val="3131C8"/>
                </a:solidFill>
              </a:rPr>
              <a:t>r</a:t>
            </a:r>
            <a:r>
              <a:rPr sz="4200" spc="-140" dirty="0">
                <a:solidFill>
                  <a:srgbClr val="3131C8"/>
                </a:solidFill>
              </a:rPr>
              <a:t> </a:t>
            </a:r>
            <a:r>
              <a:rPr sz="4200" spc="-10" dirty="0">
                <a:solidFill>
                  <a:srgbClr val="332FD4"/>
                </a:solidFill>
              </a:rPr>
              <a:t>Methods?</a:t>
            </a:r>
            <a:endParaRPr sz="42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43517-4A26-4A59-BD5B-BFB064BED4D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38605131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0266" y="-30559"/>
            <a:ext cx="10779467" cy="1285467"/>
          </a:xfrm>
          <a:prstGeom prst="rect">
            <a:avLst/>
          </a:prstGeom>
        </p:spPr>
        <p:txBody>
          <a:bodyPr vert="horz" wrap="square" lIns="0" tIns="648195" rIns="0" bIns="0" rtlCol="0">
            <a:spAutoFit/>
          </a:bodyPr>
          <a:lstStyle/>
          <a:p>
            <a:pPr marL="3034665">
              <a:spcBef>
                <a:spcPts val="100"/>
              </a:spcBef>
            </a:pPr>
            <a:r>
              <a:rPr sz="4100" spc="95" dirty="0">
                <a:solidFill>
                  <a:srgbClr val="3131C6"/>
                </a:solidFill>
              </a:rPr>
              <a:t>Filtering</a:t>
            </a:r>
            <a:endParaRPr sz="4100"/>
          </a:p>
        </p:txBody>
      </p:sp>
      <p:sp>
        <p:nvSpPr>
          <p:cNvPr id="3" name="object 3"/>
          <p:cNvSpPr txBox="1"/>
          <p:nvPr/>
        </p:nvSpPr>
        <p:spPr>
          <a:xfrm>
            <a:off x="1902594" y="1529655"/>
            <a:ext cx="8223884" cy="368690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71475" indent="-358775">
              <a:spcBef>
                <a:spcPts val="130"/>
              </a:spcBef>
              <a:buFontTx/>
              <a:buChar char="•"/>
              <a:tabLst>
                <a:tab pos="371475" algn="l"/>
              </a:tabLst>
            </a:pP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Advantages:</a:t>
            </a:r>
            <a:endParaRPr sz="28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60730" lvl="1" indent="-368300">
              <a:spcBef>
                <a:spcPts val="15"/>
              </a:spcBef>
              <a:buFontTx/>
              <a:buChar char="—"/>
              <a:tabLst>
                <a:tab pos="760730" algn="l"/>
              </a:tabLst>
            </a:pP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Fast,</a:t>
            </a: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 simple</a:t>
            </a:r>
            <a:r>
              <a:rPr sz="2800" kern="0" spc="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to</a:t>
            </a:r>
            <a:r>
              <a:rPr sz="2800" kern="0" spc="-1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apply</a:t>
            </a:r>
            <a:endParaRPr sz="28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0" lvl="1">
              <a:spcBef>
                <a:spcPts val="120"/>
              </a:spcBef>
              <a:buFont typeface="Arial MT"/>
              <a:buChar char="—"/>
            </a:pPr>
            <a:endParaRPr sz="28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360680" indent="-347980">
              <a:buFontTx/>
              <a:buChar char="•"/>
              <a:tabLst>
                <a:tab pos="360680" algn="l"/>
              </a:tabLst>
            </a:pP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Disadvantages:</a:t>
            </a:r>
            <a:endParaRPr sz="28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60095" marR="1017905" lvl="1" indent="-359410">
              <a:lnSpc>
                <a:spcPts val="2670"/>
              </a:lnSpc>
              <a:spcBef>
                <a:spcPts val="670"/>
              </a:spcBef>
              <a:buFontTx/>
              <a:buChar char="—"/>
              <a:tabLst>
                <a:tab pos="760095" algn="l"/>
                <a:tab pos="762635" algn="l"/>
              </a:tabLst>
            </a:pP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	Doesn’</a:t>
            </a:r>
            <a:r>
              <a:rPr sz="2750" kern="0" spc="-8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</a:t>
            </a:r>
            <a:r>
              <a:rPr sz="2750" kern="0" spc="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take</a:t>
            </a:r>
            <a:r>
              <a:rPr sz="2750" kern="0" spc="1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into</a:t>
            </a:r>
            <a:r>
              <a:rPr sz="2750" kern="0" spc="6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account</a:t>
            </a:r>
            <a:r>
              <a:rPr sz="2750" kern="0" spc="3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which</a:t>
            </a:r>
            <a:r>
              <a:rPr sz="2750" kern="0" spc="1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learning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algorithm</a:t>
            </a:r>
            <a:r>
              <a:rPr sz="2750" kern="0" spc="2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will</a:t>
            </a:r>
            <a:r>
              <a:rPr sz="2750" kern="0" spc="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be</a:t>
            </a:r>
            <a:r>
              <a:rPr sz="2750" kern="0" spc="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7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used</a:t>
            </a:r>
            <a:endParaRPr sz="27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55650" marR="5080" lvl="1" indent="-350520">
              <a:lnSpc>
                <a:spcPct val="74300"/>
              </a:lnSpc>
              <a:spcBef>
                <a:spcPts val="800"/>
              </a:spcBef>
              <a:buFontTx/>
              <a:buChar char="—"/>
              <a:tabLst>
                <a:tab pos="755650" algn="l"/>
                <a:tab pos="757555" algn="l"/>
                <a:tab pos="2244090" algn="l"/>
                <a:tab pos="6879590" algn="l"/>
              </a:tabLst>
            </a:pPr>
            <a:r>
              <a:rPr sz="2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	</a:t>
            </a:r>
            <a:r>
              <a:rPr sz="2950" kern="0" spc="90" dirty="0">
                <a:solidFill>
                  <a:sysClr val="windowText" lastClr="000000"/>
                </a:solidFill>
                <a:latin typeface="Calibri"/>
                <a:cs typeface="Calibri"/>
              </a:rPr>
              <a:t>Doesn’</a:t>
            </a:r>
            <a:r>
              <a:rPr sz="2950" kern="0" spc="-13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t</a:t>
            </a:r>
            <a:r>
              <a:rPr sz="295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take</a:t>
            </a:r>
            <a:r>
              <a:rPr sz="2950" kern="0" spc="13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950" kern="0" spc="-20" dirty="0">
                <a:solidFill>
                  <a:sysClr val="windowText" lastClr="000000"/>
                </a:solidFill>
                <a:latin typeface="Calibri"/>
                <a:cs typeface="Calibri"/>
              </a:rPr>
              <a:t>into</a:t>
            </a:r>
            <a:r>
              <a:rPr sz="2950" kern="0" spc="6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account</a:t>
            </a:r>
            <a:r>
              <a:rPr sz="2950" kern="0" spc="14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95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correlations</a:t>
            </a:r>
            <a:r>
              <a:rPr sz="2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	</a:t>
            </a:r>
            <a:r>
              <a:rPr sz="2950" kern="0" spc="-30" dirty="0">
                <a:solidFill>
                  <a:sysClr val="windowText" lastClr="000000"/>
                </a:solidFill>
                <a:latin typeface="Calibri"/>
                <a:cs typeface="Calibri"/>
              </a:rPr>
              <a:t>between </a:t>
            </a:r>
            <a:r>
              <a:rPr sz="300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features,</a:t>
            </a:r>
            <a:r>
              <a:rPr sz="30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	just</a:t>
            </a:r>
            <a:r>
              <a:rPr sz="3000" kern="0" spc="-9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kern="0" spc="-40" dirty="0">
                <a:solidFill>
                  <a:sysClr val="windowText" lastClr="000000"/>
                </a:solidFill>
                <a:latin typeface="Calibri"/>
                <a:cs typeface="Calibri"/>
              </a:rPr>
              <a:t>correlation</a:t>
            </a:r>
            <a:r>
              <a:rPr sz="3000" kern="0" spc="6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of</a:t>
            </a:r>
            <a:r>
              <a:rPr sz="3000" kern="0" spc="2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kern="0" spc="50" dirty="0">
                <a:solidFill>
                  <a:sysClr val="windowText" lastClr="000000"/>
                </a:solidFill>
                <a:latin typeface="Calibri"/>
                <a:cs typeface="Calibri"/>
              </a:rPr>
              <a:t>each</a:t>
            </a:r>
            <a:r>
              <a:rPr sz="3000" kern="0" spc="-6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feature</a:t>
            </a:r>
            <a:r>
              <a:rPr sz="30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to</a:t>
            </a:r>
            <a:r>
              <a:rPr sz="3000" kern="0" spc="-4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kern="0" spc="-25" dirty="0">
                <a:solidFill>
                  <a:sysClr val="windowText" lastClr="000000"/>
                </a:solidFill>
                <a:latin typeface="Calibri"/>
                <a:cs typeface="Calibri"/>
              </a:rPr>
              <a:t>the </a:t>
            </a:r>
            <a:r>
              <a:rPr sz="3050" kern="0" spc="100" dirty="0">
                <a:solidFill>
                  <a:sysClr val="windowText" lastClr="000000"/>
                </a:solidFill>
                <a:latin typeface="Calibri"/>
                <a:cs typeface="Calibri"/>
              </a:rPr>
              <a:t>class</a:t>
            </a:r>
            <a:r>
              <a:rPr sz="3050" kern="0" spc="9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5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label</a:t>
            </a:r>
            <a:endParaRPr sz="305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8AEDB-7F77-442E-9A5E-ECE8E726968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1731563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2289" y="5125642"/>
            <a:ext cx="1357312" cy="11608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31468" y="4705945"/>
            <a:ext cx="4652366" cy="11876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91055" y="5045274"/>
            <a:ext cx="973335" cy="12501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02656" y="2214562"/>
            <a:ext cx="3643312" cy="100905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80227" y="2652117"/>
            <a:ext cx="982265" cy="12501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901491" y="1391245"/>
            <a:ext cx="1012190" cy="4572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2800" kern="0" spc="95" dirty="0">
                <a:solidFill>
                  <a:sysClr val="windowText" lastClr="000000"/>
                </a:solidFill>
                <a:latin typeface="Arial MT"/>
                <a:cs typeface="Arial MT"/>
              </a:rPr>
              <a:t>Filter:</a:t>
            </a:r>
            <a:endParaRPr sz="28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230266" y="-30559"/>
            <a:ext cx="10779467" cy="1216989"/>
          </a:xfrm>
          <a:prstGeom prst="rect">
            <a:avLst/>
          </a:prstGeom>
        </p:spPr>
        <p:txBody>
          <a:bodyPr vert="horz" wrap="square" lIns="0" tIns="557519" rIns="0" bIns="0" rtlCol="0">
            <a:spAutoFit/>
          </a:bodyPr>
          <a:lstStyle/>
          <a:p>
            <a:pPr marL="827405">
              <a:spcBef>
                <a:spcPts val="95"/>
              </a:spcBef>
            </a:pPr>
            <a:r>
              <a:rPr sz="4250" spc="-10" dirty="0">
                <a:solidFill>
                  <a:srgbClr val="36389C"/>
                </a:solidFill>
              </a:rPr>
              <a:t>Feature</a:t>
            </a:r>
            <a:r>
              <a:rPr sz="4250" spc="-130" dirty="0">
                <a:solidFill>
                  <a:srgbClr val="36389C"/>
                </a:solidFill>
              </a:rPr>
              <a:t> </a:t>
            </a:r>
            <a:r>
              <a:rPr sz="4250" dirty="0">
                <a:solidFill>
                  <a:srgbClr val="313193"/>
                </a:solidFill>
              </a:rPr>
              <a:t>Selection</a:t>
            </a:r>
            <a:r>
              <a:rPr sz="4250" spc="-105" dirty="0">
                <a:solidFill>
                  <a:srgbClr val="313193"/>
                </a:solidFill>
              </a:rPr>
              <a:t> </a:t>
            </a:r>
            <a:r>
              <a:rPr sz="4250" spc="-10" dirty="0">
                <a:solidFill>
                  <a:srgbClr val="34339A"/>
                </a:solidFill>
              </a:rPr>
              <a:t>Methods</a:t>
            </a:r>
            <a:endParaRPr sz="4250"/>
          </a:p>
        </p:txBody>
      </p:sp>
      <p:sp>
        <p:nvSpPr>
          <p:cNvPr id="9" name="object 9"/>
          <p:cNvSpPr txBox="1"/>
          <p:nvPr/>
        </p:nvSpPr>
        <p:spPr>
          <a:xfrm>
            <a:off x="2297414" y="2309763"/>
            <a:ext cx="1077595" cy="2603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6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All</a:t>
            </a:r>
            <a:r>
              <a:rPr sz="1600" kern="0" spc="-8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endParaRPr sz="16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08747" y="3440608"/>
            <a:ext cx="1561465" cy="4572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2800" kern="0" spc="40" dirty="0">
                <a:solidFill>
                  <a:sysClr val="windowText" lastClr="000000"/>
                </a:solidFill>
                <a:latin typeface="Arial MT"/>
                <a:cs typeface="Arial MT"/>
              </a:rPr>
              <a:t>Wrapper:</a:t>
            </a:r>
            <a:endParaRPr sz="28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43598" y="2213075"/>
            <a:ext cx="2304415" cy="678391"/>
          </a:xfrm>
          <a:prstGeom prst="rect">
            <a:avLst/>
          </a:prstGeom>
          <a:ln w="14882">
            <a:solidFill>
              <a:srgbClr val="1C1C1C"/>
            </a:solidFill>
          </a:ln>
        </p:spPr>
        <p:txBody>
          <a:bodyPr vert="horz" wrap="square" lIns="0" tIns="62230" rIns="0" bIns="0" rtlCol="0">
            <a:spAutoFit/>
          </a:bodyPr>
          <a:lstStyle/>
          <a:p>
            <a:pPr>
              <a:spcBef>
                <a:spcPts val="490"/>
              </a:spcBef>
            </a:pPr>
            <a:endParaRPr sz="20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44450" algn="ctr"/>
            <a:r>
              <a:rPr sz="20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Filter</a:t>
            </a:r>
            <a:endParaRPr sz="20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63480" y="4621808"/>
            <a:ext cx="845185" cy="536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ts val="2065"/>
              </a:lnSpc>
              <a:spcBef>
                <a:spcPts val="105"/>
              </a:spcBef>
            </a:pPr>
            <a:r>
              <a:rPr sz="17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Feature</a:t>
            </a:r>
            <a:endParaRPr sz="17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R="65405" algn="r">
              <a:lnSpc>
                <a:spcPts val="1945"/>
              </a:lnSpc>
            </a:pPr>
            <a:r>
              <a:rPr sz="1650" u="heavy" kern="0" spc="95" dirty="0">
                <a:solidFill>
                  <a:sysClr val="windowText" lastClr="000000"/>
                </a:solidFill>
                <a:uFill>
                  <a:solidFill>
                    <a:srgbClr val="0C0C0C"/>
                  </a:solidFill>
                </a:uFill>
                <a:latin typeface="Arial MT"/>
                <a:cs typeface="Arial MT"/>
              </a:rPr>
              <a:t>  </a:t>
            </a:r>
            <a:r>
              <a:rPr sz="1650" u="heavy" kern="0" spc="-40" dirty="0">
                <a:solidFill>
                  <a:sysClr val="windowText" lastClr="000000"/>
                </a:solidFill>
                <a:uFill>
                  <a:solidFill>
                    <a:srgbClr val="0C0C0C"/>
                  </a:solidFill>
                </a:uFill>
                <a:latin typeface="Arial MT"/>
                <a:cs typeface="Arial MT"/>
              </a:rPr>
              <a:t>Subset</a:t>
            </a:r>
            <a:endParaRPr sz="16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24212" y="4839593"/>
            <a:ext cx="1076325" cy="26802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6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All</a:t>
            </a:r>
            <a:r>
              <a:rPr sz="1650" kern="0" spc="-11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5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endParaRPr sz="16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72160" y="4838401"/>
            <a:ext cx="1170305" cy="489236"/>
          </a:xfrm>
          <a:prstGeom prst="rect">
            <a:avLst/>
          </a:prstGeom>
          <a:ln w="20835">
            <a:solidFill>
              <a:srgbClr val="030303"/>
            </a:solidFill>
          </a:ln>
        </p:spPr>
        <p:txBody>
          <a:bodyPr vert="horz" wrap="square" lIns="0" tIns="156845" rIns="0" bIns="0" rtlCol="0">
            <a:spAutoFit/>
          </a:bodyPr>
          <a:lstStyle/>
          <a:p>
            <a:pPr marL="200025">
              <a:spcBef>
                <a:spcPts val="1235"/>
              </a:spcBef>
            </a:pPr>
            <a:r>
              <a:rPr sz="21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Search</a:t>
            </a:r>
            <a:endParaRPr sz="21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00060" y="2143819"/>
            <a:ext cx="811530" cy="5308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075"/>
              </a:lnSpc>
              <a:spcBef>
                <a:spcPts val="105"/>
              </a:spcBef>
            </a:pPr>
            <a:r>
              <a:rPr sz="1750" kern="0" spc="-80" dirty="0">
                <a:solidFill>
                  <a:sysClr val="windowText" lastClr="000000"/>
                </a:solidFill>
                <a:latin typeface="Arial MT"/>
                <a:cs typeface="Arial MT"/>
              </a:rPr>
              <a:t>Selected</a:t>
            </a:r>
            <a:endParaRPr sz="17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4604">
              <a:lnSpc>
                <a:spcPts val="1895"/>
              </a:lnSpc>
            </a:pPr>
            <a:r>
              <a:rPr sz="16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endParaRPr sz="16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40300" y="4731246"/>
            <a:ext cx="1419860" cy="776495"/>
          </a:xfrm>
          <a:prstGeom prst="rect">
            <a:avLst/>
          </a:prstGeom>
          <a:ln w="14882">
            <a:solidFill>
              <a:srgbClr val="030303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295910" marR="126364" indent="-3175">
              <a:lnSpc>
                <a:spcPts val="1900"/>
              </a:lnSpc>
              <a:spcBef>
                <a:spcPts val="355"/>
              </a:spcBef>
            </a:pPr>
            <a:r>
              <a:rPr sz="16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Supervised </a:t>
            </a:r>
            <a:r>
              <a:rPr sz="16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Learning Algorithm</a:t>
            </a:r>
            <a:endParaRPr sz="16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84055" y="5896769"/>
            <a:ext cx="1347470" cy="25263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5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Criterion</a:t>
            </a:r>
            <a:r>
              <a:rPr sz="1550" kern="0" spc="2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5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Value</a:t>
            </a:r>
            <a:endParaRPr sz="15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52964" y="2257722"/>
            <a:ext cx="1402080" cy="830484"/>
          </a:xfrm>
          <a:prstGeom prst="rect">
            <a:avLst/>
          </a:prstGeom>
          <a:ln w="20835">
            <a:solidFill>
              <a:srgbClr val="1C1C1C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248285" marR="154940" indent="-127000">
              <a:lnSpc>
                <a:spcPct val="98500"/>
              </a:lnSpc>
              <a:spcBef>
                <a:spcPts val="120"/>
              </a:spcBef>
            </a:pPr>
            <a:r>
              <a:rPr sz="17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Supervised </a:t>
            </a:r>
            <a:r>
              <a:rPr sz="1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Learning </a:t>
            </a:r>
            <a:r>
              <a:rPr sz="17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Algorithm</a:t>
            </a:r>
            <a:endParaRPr sz="17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28471" y="2255440"/>
            <a:ext cx="833119" cy="293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75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ciassifier</a:t>
            </a:r>
            <a:endParaRPr sz="17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627161" y="2795686"/>
            <a:ext cx="810260" cy="5435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3335" marR="5080" indent="-1270">
              <a:lnSpc>
                <a:spcPts val="1970"/>
              </a:lnSpc>
              <a:spcBef>
                <a:spcPts val="280"/>
              </a:spcBef>
            </a:pPr>
            <a:r>
              <a:rPr sz="1750" kern="0" spc="-90" dirty="0">
                <a:solidFill>
                  <a:sysClr val="windowText" lastClr="000000"/>
                </a:solidFill>
                <a:latin typeface="Arial MT"/>
                <a:cs typeface="Arial MT"/>
              </a:rPr>
              <a:t>Selected </a:t>
            </a:r>
            <a:r>
              <a:rPr sz="175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endParaRPr sz="17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036718" y="4665763"/>
            <a:ext cx="1314450" cy="834267"/>
          </a:xfrm>
          <a:prstGeom prst="rect">
            <a:avLst/>
          </a:prstGeom>
          <a:ln w="38695">
            <a:solidFill>
              <a:srgbClr val="030303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208279" marR="54610" indent="1905">
              <a:lnSpc>
                <a:spcPct val="93700"/>
              </a:lnSpc>
              <a:spcBef>
                <a:spcPts val="245"/>
              </a:spcBef>
            </a:pPr>
            <a:r>
              <a:rPr sz="17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Feature </a:t>
            </a:r>
            <a:r>
              <a:rPr sz="1950" kern="0" spc="-100" dirty="0">
                <a:solidFill>
                  <a:sysClr val="windowText" lastClr="000000"/>
                </a:solidFill>
                <a:latin typeface="Arial MT"/>
                <a:cs typeface="Arial MT"/>
              </a:rPr>
              <a:t>Evaluation </a:t>
            </a:r>
            <a:r>
              <a:rPr sz="1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Criterion</a:t>
            </a:r>
            <a:endParaRPr sz="18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527970" y="4666455"/>
            <a:ext cx="833755" cy="293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750" kern="0" spc="-85" dirty="0">
                <a:solidFill>
                  <a:sysClr val="windowText" lastClr="000000"/>
                </a:solidFill>
                <a:latin typeface="Arial MT"/>
                <a:cs typeface="Arial MT"/>
              </a:rPr>
              <a:t>Classifier</a:t>
            </a:r>
            <a:endParaRPr sz="17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528503" y="5194300"/>
            <a:ext cx="803910" cy="5257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115"/>
              </a:lnSpc>
              <a:spcBef>
                <a:spcPts val="105"/>
              </a:spcBef>
            </a:pPr>
            <a:r>
              <a:rPr sz="1850" kern="0" spc="-135" dirty="0">
                <a:solidFill>
                  <a:sysClr val="windowText" lastClr="000000"/>
                </a:solidFill>
                <a:latin typeface="Arial MT"/>
                <a:cs typeface="Arial MT"/>
              </a:rPr>
              <a:t>Selected</a:t>
            </a:r>
            <a:endParaRPr sz="18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5240">
              <a:lnSpc>
                <a:spcPts val="1814"/>
              </a:lnSpc>
            </a:pPr>
            <a:r>
              <a:rPr sz="160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endParaRPr sz="16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04FA9FB2-CE16-4FC1-AA6F-BFAA01D2791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19026909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0238" y="739130"/>
            <a:ext cx="840105" cy="5359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685">
              <a:lnSpc>
                <a:spcPts val="2005"/>
              </a:lnSpc>
              <a:spcBef>
                <a:spcPts val="105"/>
              </a:spcBef>
            </a:pPr>
            <a:r>
              <a:rPr sz="17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Feature</a:t>
            </a:r>
            <a:endParaRPr sz="17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2700">
              <a:lnSpc>
                <a:spcPts val="2005"/>
              </a:lnSpc>
            </a:pPr>
            <a:r>
              <a:rPr sz="1700" u="heavy" kern="0" spc="45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 </a:t>
            </a:r>
            <a:r>
              <a:rPr sz="1700" u="heavy" kern="0" spc="-1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Subset</a:t>
            </a:r>
            <a:endParaRPr sz="17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66649" y="944513"/>
            <a:ext cx="1141095" cy="275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spcBef>
                <a:spcPts val="105"/>
              </a:spcBef>
            </a:pPr>
            <a:r>
              <a:rPr sz="2550" kern="0" spc="-67" baseline="6535" dirty="0">
                <a:solidFill>
                  <a:sysClr val="windowText" lastClr="000000"/>
                </a:solidFill>
                <a:latin typeface="Arial MT"/>
                <a:cs typeface="Arial MT"/>
              </a:rPr>
              <a:t>All</a:t>
            </a:r>
            <a:r>
              <a:rPr sz="2550" kern="0" spc="-112" baseline="65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0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endParaRPr sz="17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13195" y="838101"/>
            <a:ext cx="815340" cy="25263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2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C</a:t>
            </a:r>
            <a:r>
              <a:rPr sz="11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l</a:t>
            </a:r>
            <a:r>
              <a:rPr sz="15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assifier</a:t>
            </a:r>
            <a:endParaRPr sz="15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65181" y="873819"/>
            <a:ext cx="918210" cy="7579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74625">
              <a:lnSpc>
                <a:spcPts val="1750"/>
              </a:lnSpc>
              <a:spcBef>
                <a:spcPts val="110"/>
              </a:spcBef>
            </a:pPr>
            <a:r>
              <a:rPr sz="13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U</a:t>
            </a:r>
            <a:r>
              <a:rPr sz="2325" kern="0" spc="-30" baseline="10752" dirty="0">
                <a:solidFill>
                  <a:sysClr val="windowText" lastClr="000000"/>
                </a:solidFill>
                <a:latin typeface="Arial MT"/>
                <a:cs typeface="Arial MT"/>
              </a:rPr>
              <a:t>p</a:t>
            </a:r>
            <a:r>
              <a:rPr sz="9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Et</a:t>
            </a:r>
            <a:endParaRPr sz="9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5085" marR="30480" indent="-7620">
              <a:lnSpc>
                <a:spcPts val="1970"/>
              </a:lnSpc>
              <a:spcBef>
                <a:spcPts val="15"/>
              </a:spcBef>
            </a:pPr>
            <a:r>
              <a:rPr sz="17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Learning </a:t>
            </a:r>
            <a:r>
              <a:rPr sz="1700" kern="0" spc="-80" dirty="0">
                <a:solidFill>
                  <a:sysClr val="windowText" lastClr="000000"/>
                </a:solidFill>
                <a:latin typeface="Arial MT"/>
                <a:cs typeface="Arial MT"/>
              </a:rPr>
              <a:t>Algorithm</a:t>
            </a:r>
            <a:endParaRPr sz="17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01302" y="838100"/>
            <a:ext cx="1077595" cy="78105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indent="3175">
              <a:lnSpc>
                <a:spcPct val="99800"/>
              </a:lnSpc>
              <a:spcBef>
                <a:spcPts val="114"/>
              </a:spcBef>
            </a:pPr>
            <a:r>
              <a:rPr sz="1550" kern="0" spc="90" dirty="0">
                <a:solidFill>
                  <a:sysClr val="windowText" lastClr="000000"/>
                </a:solidFill>
                <a:latin typeface="Arial MT"/>
                <a:cs typeface="Arial MT"/>
              </a:rPr>
              <a:t>Feature </a:t>
            </a:r>
            <a:r>
              <a:rPr sz="17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EValuation Criterion</a:t>
            </a:r>
            <a:endParaRPr sz="17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97167" y="1332955"/>
            <a:ext cx="808990" cy="503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905"/>
              </a:lnSpc>
              <a:spcBef>
                <a:spcPts val="105"/>
              </a:spcBef>
            </a:pPr>
            <a:r>
              <a:rPr sz="17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Selected</a:t>
            </a:r>
            <a:endParaRPr sz="17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3970">
              <a:lnSpc>
                <a:spcPts val="1845"/>
              </a:lnSpc>
            </a:pPr>
            <a:r>
              <a:rPr sz="165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endParaRPr sz="16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60506" y="2006152"/>
            <a:ext cx="1348105" cy="2603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Criterion</a:t>
            </a:r>
            <a:r>
              <a:rPr sz="160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Value</a:t>
            </a:r>
            <a:endParaRPr sz="16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35114" y="4563517"/>
            <a:ext cx="418465" cy="390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AB</a:t>
            </a:r>
            <a:endParaRPr sz="24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49556" y="4551114"/>
            <a:ext cx="438784" cy="4051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500" kern="0" spc="-85" dirty="0">
                <a:solidFill>
                  <a:sysClr val="windowText" lastClr="000000"/>
                </a:solidFill>
                <a:latin typeface="Arial MT"/>
                <a:cs typeface="Arial MT"/>
              </a:rPr>
              <a:t>BD</a:t>
            </a: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54343" y="2452638"/>
            <a:ext cx="6831330" cy="11708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5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Search</a:t>
            </a:r>
            <a:r>
              <a:rPr sz="25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Method:</a:t>
            </a:r>
            <a:r>
              <a:rPr sz="25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sequential</a:t>
            </a:r>
            <a:r>
              <a:rPr sz="2500" kern="0" spc="1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spc="-55" dirty="0">
                <a:solidFill>
                  <a:sysClr val="windowText" lastClr="000000"/>
                </a:solidFill>
                <a:latin typeface="Arial MT"/>
                <a:cs typeface="Arial MT"/>
              </a:rPr>
              <a:t>backward</a:t>
            </a:r>
            <a:r>
              <a:rPr sz="2500" kern="0" spc="8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elimination</a:t>
            </a: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>
              <a:spcBef>
                <a:spcPts val="80"/>
              </a:spcBef>
            </a:pP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70180">
              <a:tabLst>
                <a:tab pos="4125595" algn="l"/>
                <a:tab pos="6182995" algn="l"/>
              </a:tabLst>
            </a:pPr>
            <a:r>
              <a:rPr sz="24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ABC</a:t>
            </a:r>
            <a:r>
              <a:rPr sz="24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	</a:t>
            </a:r>
            <a:r>
              <a:rPr sz="24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ACD</a:t>
            </a:r>
            <a:r>
              <a:rPr sz="24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	</a:t>
            </a:r>
            <a:r>
              <a:rPr sz="245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BCD</a:t>
            </a:r>
            <a:endParaRPr sz="24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A7C0176-DB2C-4B8B-9A00-84964A87FE4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1824410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E8F6915-BB4D-4E9E-A6E5-47E864A32F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229136"/>
              </p:ext>
            </p:extLst>
          </p:nvPr>
        </p:nvGraphicFramePr>
        <p:xfrm>
          <a:off x="2303010" y="1069707"/>
          <a:ext cx="8026263" cy="52349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623511">
                  <a:extLst>
                    <a:ext uri="{9D8B030D-6E8A-4147-A177-3AD203B41FA5}">
                      <a16:colId xmlns:a16="http://schemas.microsoft.com/office/drawing/2014/main" val="512424101"/>
                    </a:ext>
                  </a:extLst>
                </a:gridCol>
                <a:gridCol w="554477">
                  <a:extLst>
                    <a:ext uri="{9D8B030D-6E8A-4147-A177-3AD203B41FA5}">
                      <a16:colId xmlns:a16="http://schemas.microsoft.com/office/drawing/2014/main" val="2731230228"/>
                    </a:ext>
                  </a:extLst>
                </a:gridCol>
                <a:gridCol w="797668">
                  <a:extLst>
                    <a:ext uri="{9D8B030D-6E8A-4147-A177-3AD203B41FA5}">
                      <a16:colId xmlns:a16="http://schemas.microsoft.com/office/drawing/2014/main" val="685160716"/>
                    </a:ext>
                  </a:extLst>
                </a:gridCol>
                <a:gridCol w="2101174">
                  <a:extLst>
                    <a:ext uri="{9D8B030D-6E8A-4147-A177-3AD203B41FA5}">
                      <a16:colId xmlns:a16="http://schemas.microsoft.com/office/drawing/2014/main" val="1242738889"/>
                    </a:ext>
                  </a:extLst>
                </a:gridCol>
                <a:gridCol w="1656215">
                  <a:extLst>
                    <a:ext uri="{9D8B030D-6E8A-4147-A177-3AD203B41FA5}">
                      <a16:colId xmlns:a16="http://schemas.microsoft.com/office/drawing/2014/main" val="3237071023"/>
                    </a:ext>
                  </a:extLst>
                </a:gridCol>
                <a:gridCol w="1146609">
                  <a:extLst>
                    <a:ext uri="{9D8B030D-6E8A-4147-A177-3AD203B41FA5}">
                      <a16:colId xmlns:a16="http://schemas.microsoft.com/office/drawing/2014/main" val="3589407184"/>
                    </a:ext>
                  </a:extLst>
                </a:gridCol>
                <a:gridCol w="1146609">
                  <a:extLst>
                    <a:ext uri="{9D8B030D-6E8A-4147-A177-3AD203B41FA5}">
                      <a16:colId xmlns:a16="http://schemas.microsoft.com/office/drawing/2014/main" val="1043391233"/>
                    </a:ext>
                  </a:extLst>
                </a:gridCol>
              </a:tblGrid>
              <a:tr h="252251"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 no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Week no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Class no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Topics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Teaching Learning Strategy(s)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Assessment Strategy(s)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Alignment to CLO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25840424"/>
                  </a:ext>
                </a:extLst>
              </a:tr>
              <a:tr h="819817">
                <a:tc>
                  <a:txBody>
                    <a:bodyPr/>
                    <a:lstStyle/>
                    <a:p>
                      <a:r>
                        <a:rPr lang="en-GB" sz="1200"/>
                        <a:t>1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1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1, 2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Introduction to Pattern Recognition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Describe pattern recognition concepts, history, and applications.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multimedia, group discussion, interactive sessions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Feedback, Q&amp;A, assessment of LOs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CLO1</a:t>
                      </a:r>
                    </a:p>
                  </a:txBody>
                  <a:tcPr marL="63063" marR="63063" marT="31531" marB="31531" anchor="ctr"/>
                </a:tc>
                <a:extLst>
                  <a:ext uri="{0D108BD9-81ED-4DB2-BD59-A6C34878D82A}">
                    <a16:rowId xmlns:a16="http://schemas.microsoft.com/office/drawing/2014/main" val="3128893956"/>
                  </a:ext>
                </a:extLst>
              </a:tr>
              <a:tr h="819817">
                <a:tc>
                  <a:txBody>
                    <a:bodyPr/>
                    <a:lstStyle/>
                    <a:p>
                      <a:r>
                        <a:rPr lang="en-GB" sz="1200"/>
                        <a:t>2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2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3, 4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Statistical Pattern Recognition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Explain statistical methods in pattern recognition.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multimedia, practical examples, simulations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Feedback, Q&amp;A, quizzes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CLO2</a:t>
                      </a:r>
                    </a:p>
                  </a:txBody>
                  <a:tcPr marL="63063" marR="63063" marT="31531" marB="31531" anchor="ctr"/>
                </a:tc>
                <a:extLst>
                  <a:ext uri="{0D108BD9-81ED-4DB2-BD59-A6C34878D82A}">
                    <a16:rowId xmlns:a16="http://schemas.microsoft.com/office/drawing/2014/main" val="874469385"/>
                  </a:ext>
                </a:extLst>
              </a:tr>
              <a:tr h="819817">
                <a:tc>
                  <a:txBody>
                    <a:bodyPr/>
                    <a:lstStyle/>
                    <a:p>
                      <a:r>
                        <a:rPr lang="en-GB" sz="1200"/>
                        <a:t>3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3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5, 6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Feature Extraction and Selection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Apply feature extraction and selection techniques.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multimedia, hands-on practice, case studies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Midterm Quiz #1, assessment of LOs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CLO2</a:t>
                      </a:r>
                    </a:p>
                  </a:txBody>
                  <a:tcPr marL="63063" marR="63063" marT="31531" marB="31531" anchor="ctr"/>
                </a:tc>
                <a:extLst>
                  <a:ext uri="{0D108BD9-81ED-4DB2-BD59-A6C34878D82A}">
                    <a16:rowId xmlns:a16="http://schemas.microsoft.com/office/drawing/2014/main" val="2879520456"/>
                  </a:ext>
                </a:extLst>
              </a:tr>
              <a:tr h="819817">
                <a:tc>
                  <a:txBody>
                    <a:bodyPr/>
                    <a:lstStyle/>
                    <a:p>
                      <a:r>
                        <a:rPr lang="en-GB" sz="1200"/>
                        <a:t>4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4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7, 8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Clustering Techniques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Explain and apply clustering techniques.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multimedia, interactive sessions, group work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Feedback, Q&amp;A, assessment of LOs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CLO2</a:t>
                      </a:r>
                    </a:p>
                  </a:txBody>
                  <a:tcPr marL="63063" marR="63063" marT="31531" marB="31531" anchor="ctr"/>
                </a:tc>
                <a:extLst>
                  <a:ext uri="{0D108BD9-81ED-4DB2-BD59-A6C34878D82A}">
                    <a16:rowId xmlns:a16="http://schemas.microsoft.com/office/drawing/2014/main" val="3762447371"/>
                  </a:ext>
                </a:extLst>
              </a:tr>
              <a:tr h="819817">
                <a:tc>
                  <a:txBody>
                    <a:bodyPr/>
                    <a:lstStyle/>
                    <a:p>
                      <a:r>
                        <a:rPr lang="en-GB" sz="1200"/>
                        <a:t>5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5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9, 10</a:t>
                      </a:r>
                    </a:p>
                  </a:txBody>
                  <a:tcPr marL="63063" marR="63063" marT="31531" marB="31531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Classification Algorithms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Discuss and implement classification algorithms.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multimedia, interactive sessions, simulations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Midterm Quiz #1, feedback, assessment of LOs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CLO2, CLO3</a:t>
                      </a:r>
                    </a:p>
                  </a:txBody>
                  <a:tcPr marL="63063" marR="63063" marT="31531" marB="31531" anchor="ctr"/>
                </a:tc>
                <a:extLst>
                  <a:ext uri="{0D108BD9-81ED-4DB2-BD59-A6C34878D82A}">
                    <a16:rowId xmlns:a16="http://schemas.microsoft.com/office/drawing/2014/main" val="1062859033"/>
                  </a:ext>
                </a:extLst>
              </a:tr>
            </a:tbl>
          </a:graphicData>
        </a:graphic>
      </p:graphicFrame>
      <p:sp>
        <p:nvSpPr>
          <p:cNvPr id="19" name="Rectangle 1">
            <a:extLst>
              <a:ext uri="{FF2B5EF4-FFF2-40B4-BE49-F238E27FC236}">
                <a16:creationId xmlns:a16="http://schemas.microsoft.com/office/drawing/2014/main" id="{73189D4B-FEB5-4C7F-A2D4-CD0110EF4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7577" y="553353"/>
            <a:ext cx="823913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latin typeface="Times New Roman" panose="02020603050405020304" pitchFamily="18" charset="0"/>
              </a:rPr>
              <a:t>Course Plan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E976D0-E5B4-4A02-A71E-B5C6E73A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8987598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0238" y="739130"/>
            <a:ext cx="840105" cy="5359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685">
              <a:lnSpc>
                <a:spcPts val="2005"/>
              </a:lnSpc>
              <a:spcBef>
                <a:spcPts val="105"/>
              </a:spcBef>
            </a:pPr>
            <a:r>
              <a:rPr sz="17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Feature</a:t>
            </a:r>
            <a:endParaRPr sz="17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2700">
              <a:lnSpc>
                <a:spcPts val="2005"/>
              </a:lnSpc>
            </a:pPr>
            <a:r>
              <a:rPr sz="1700" u="heavy" kern="0" spc="45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 </a:t>
            </a:r>
            <a:r>
              <a:rPr sz="1700" u="heavy" kern="0" spc="-1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Subset</a:t>
            </a:r>
            <a:endParaRPr sz="17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66649" y="944513"/>
            <a:ext cx="1141095" cy="275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spcBef>
                <a:spcPts val="105"/>
              </a:spcBef>
            </a:pPr>
            <a:r>
              <a:rPr sz="2550" kern="0" spc="-67" baseline="6535" dirty="0">
                <a:solidFill>
                  <a:sysClr val="windowText" lastClr="000000"/>
                </a:solidFill>
                <a:latin typeface="Arial MT"/>
                <a:cs typeface="Arial MT"/>
              </a:rPr>
              <a:t>All</a:t>
            </a:r>
            <a:r>
              <a:rPr sz="2550" kern="0" spc="-112" baseline="65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0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endParaRPr sz="17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13195" y="838101"/>
            <a:ext cx="815340" cy="25263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2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C</a:t>
            </a:r>
            <a:r>
              <a:rPr sz="11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l</a:t>
            </a:r>
            <a:r>
              <a:rPr sz="15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assifier</a:t>
            </a:r>
            <a:endParaRPr sz="15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65181" y="873819"/>
            <a:ext cx="918210" cy="7579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74625">
              <a:lnSpc>
                <a:spcPts val="1750"/>
              </a:lnSpc>
              <a:spcBef>
                <a:spcPts val="110"/>
              </a:spcBef>
            </a:pPr>
            <a:r>
              <a:rPr sz="13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U</a:t>
            </a:r>
            <a:r>
              <a:rPr sz="2325" kern="0" spc="-30" baseline="10752" dirty="0">
                <a:solidFill>
                  <a:sysClr val="windowText" lastClr="000000"/>
                </a:solidFill>
                <a:latin typeface="Arial MT"/>
                <a:cs typeface="Arial MT"/>
              </a:rPr>
              <a:t>p</a:t>
            </a:r>
            <a:r>
              <a:rPr sz="9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Et</a:t>
            </a:r>
            <a:endParaRPr sz="9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5085" marR="30480" indent="-7620">
              <a:lnSpc>
                <a:spcPts val="1970"/>
              </a:lnSpc>
              <a:spcBef>
                <a:spcPts val="15"/>
              </a:spcBef>
            </a:pPr>
            <a:r>
              <a:rPr sz="17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Learning </a:t>
            </a:r>
            <a:r>
              <a:rPr sz="1700" kern="0" spc="-80" dirty="0">
                <a:solidFill>
                  <a:sysClr val="windowText" lastClr="000000"/>
                </a:solidFill>
                <a:latin typeface="Arial MT"/>
                <a:cs typeface="Arial MT"/>
              </a:rPr>
              <a:t>Algorithm</a:t>
            </a:r>
            <a:endParaRPr sz="17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01302" y="838100"/>
            <a:ext cx="1077595" cy="78105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indent="3175">
              <a:lnSpc>
                <a:spcPct val="99800"/>
              </a:lnSpc>
              <a:spcBef>
                <a:spcPts val="114"/>
              </a:spcBef>
            </a:pPr>
            <a:r>
              <a:rPr sz="1550" kern="0" spc="90" dirty="0">
                <a:solidFill>
                  <a:sysClr val="windowText" lastClr="000000"/>
                </a:solidFill>
                <a:latin typeface="Arial MT"/>
                <a:cs typeface="Arial MT"/>
              </a:rPr>
              <a:t>Feature </a:t>
            </a:r>
            <a:r>
              <a:rPr sz="17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EValuation Criterion</a:t>
            </a:r>
            <a:endParaRPr sz="17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97167" y="1332955"/>
            <a:ext cx="808990" cy="503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905"/>
              </a:lnSpc>
              <a:spcBef>
                <a:spcPts val="105"/>
              </a:spcBef>
            </a:pPr>
            <a:r>
              <a:rPr sz="17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Selected</a:t>
            </a:r>
            <a:endParaRPr sz="17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3970">
              <a:lnSpc>
                <a:spcPts val="1845"/>
              </a:lnSpc>
            </a:pPr>
            <a:r>
              <a:rPr sz="165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endParaRPr sz="16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60506" y="2006152"/>
            <a:ext cx="1348105" cy="2603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Criterion</a:t>
            </a:r>
            <a:r>
              <a:rPr sz="160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Value</a:t>
            </a:r>
            <a:endParaRPr sz="16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35114" y="4563517"/>
            <a:ext cx="418465" cy="390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AB</a:t>
            </a:r>
            <a:endParaRPr sz="24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49556" y="4551114"/>
            <a:ext cx="438784" cy="4051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500" kern="0" spc="-85" dirty="0">
                <a:solidFill>
                  <a:sysClr val="windowText" lastClr="000000"/>
                </a:solidFill>
                <a:latin typeface="Arial MT"/>
                <a:cs typeface="Arial MT"/>
              </a:rPr>
              <a:t>BD</a:t>
            </a: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54343" y="2452638"/>
            <a:ext cx="6831330" cy="11708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5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Search</a:t>
            </a:r>
            <a:r>
              <a:rPr sz="25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Method:</a:t>
            </a:r>
            <a:r>
              <a:rPr sz="25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sequential</a:t>
            </a:r>
            <a:r>
              <a:rPr sz="2500" kern="0" spc="1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spc="-55" dirty="0">
                <a:solidFill>
                  <a:sysClr val="windowText" lastClr="000000"/>
                </a:solidFill>
                <a:latin typeface="Arial MT"/>
                <a:cs typeface="Arial MT"/>
              </a:rPr>
              <a:t>backward</a:t>
            </a:r>
            <a:r>
              <a:rPr sz="2500" kern="0" spc="8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elimination</a:t>
            </a: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>
              <a:spcBef>
                <a:spcPts val="80"/>
              </a:spcBef>
            </a:pP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70180">
              <a:tabLst>
                <a:tab pos="4125595" algn="l"/>
                <a:tab pos="6182995" algn="l"/>
              </a:tabLst>
            </a:pPr>
            <a:r>
              <a:rPr sz="24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ABC</a:t>
            </a:r>
            <a:r>
              <a:rPr sz="24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	</a:t>
            </a:r>
            <a:r>
              <a:rPr sz="24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ACD</a:t>
            </a:r>
            <a:r>
              <a:rPr sz="24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	</a:t>
            </a:r>
            <a:r>
              <a:rPr sz="245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BCD</a:t>
            </a:r>
            <a:endParaRPr sz="24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94258D6-E87D-45E8-98EA-4B701A13714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33944891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0238" y="739130"/>
            <a:ext cx="840105" cy="5359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685">
              <a:lnSpc>
                <a:spcPts val="2005"/>
              </a:lnSpc>
              <a:spcBef>
                <a:spcPts val="105"/>
              </a:spcBef>
            </a:pPr>
            <a:r>
              <a:rPr sz="17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Feature</a:t>
            </a:r>
            <a:endParaRPr sz="17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2700">
              <a:lnSpc>
                <a:spcPts val="2005"/>
              </a:lnSpc>
            </a:pPr>
            <a:r>
              <a:rPr sz="1700" u="heavy" kern="0" spc="45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  </a:t>
            </a:r>
            <a:r>
              <a:rPr sz="1700" u="heavy" kern="0" spc="-1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Subset</a:t>
            </a:r>
            <a:endParaRPr sz="17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66649" y="944513"/>
            <a:ext cx="1141095" cy="275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spcBef>
                <a:spcPts val="105"/>
              </a:spcBef>
            </a:pPr>
            <a:r>
              <a:rPr sz="2550" kern="0" spc="-67" baseline="6535" dirty="0">
                <a:solidFill>
                  <a:sysClr val="windowText" lastClr="000000"/>
                </a:solidFill>
                <a:latin typeface="Arial MT"/>
                <a:cs typeface="Arial MT"/>
              </a:rPr>
              <a:t>All</a:t>
            </a:r>
            <a:r>
              <a:rPr sz="2550" kern="0" spc="-112" baseline="65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0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endParaRPr sz="17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13195" y="838101"/>
            <a:ext cx="815340" cy="25263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2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C</a:t>
            </a:r>
            <a:r>
              <a:rPr sz="11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l</a:t>
            </a:r>
            <a:r>
              <a:rPr sz="15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assifier</a:t>
            </a:r>
            <a:endParaRPr sz="15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65181" y="873819"/>
            <a:ext cx="918210" cy="7579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74625">
              <a:lnSpc>
                <a:spcPts val="1750"/>
              </a:lnSpc>
              <a:spcBef>
                <a:spcPts val="110"/>
              </a:spcBef>
            </a:pPr>
            <a:r>
              <a:rPr sz="13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U</a:t>
            </a:r>
            <a:r>
              <a:rPr sz="2325" kern="0" spc="-30" baseline="10752" dirty="0">
                <a:solidFill>
                  <a:sysClr val="windowText" lastClr="000000"/>
                </a:solidFill>
                <a:latin typeface="Arial MT"/>
                <a:cs typeface="Arial MT"/>
              </a:rPr>
              <a:t>p</a:t>
            </a:r>
            <a:r>
              <a:rPr sz="9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Et</a:t>
            </a:r>
            <a:endParaRPr sz="9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5085" marR="30480" indent="-7620">
              <a:lnSpc>
                <a:spcPts val="1970"/>
              </a:lnSpc>
              <a:spcBef>
                <a:spcPts val="15"/>
              </a:spcBef>
            </a:pPr>
            <a:r>
              <a:rPr sz="17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Learning </a:t>
            </a:r>
            <a:r>
              <a:rPr sz="1700" kern="0" spc="-80" dirty="0">
                <a:solidFill>
                  <a:sysClr val="windowText" lastClr="000000"/>
                </a:solidFill>
                <a:latin typeface="Arial MT"/>
                <a:cs typeface="Arial MT"/>
              </a:rPr>
              <a:t>Algorithm</a:t>
            </a:r>
            <a:endParaRPr sz="17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01302" y="838100"/>
            <a:ext cx="1077595" cy="78105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indent="3175">
              <a:lnSpc>
                <a:spcPct val="99800"/>
              </a:lnSpc>
              <a:spcBef>
                <a:spcPts val="114"/>
              </a:spcBef>
            </a:pPr>
            <a:r>
              <a:rPr sz="1550" kern="0" spc="90" dirty="0">
                <a:solidFill>
                  <a:sysClr val="windowText" lastClr="000000"/>
                </a:solidFill>
                <a:latin typeface="Arial MT"/>
                <a:cs typeface="Arial MT"/>
              </a:rPr>
              <a:t>Feature </a:t>
            </a:r>
            <a:r>
              <a:rPr sz="17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EValuation Criterion</a:t>
            </a:r>
            <a:endParaRPr sz="17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97167" y="1332955"/>
            <a:ext cx="808990" cy="503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905"/>
              </a:lnSpc>
              <a:spcBef>
                <a:spcPts val="105"/>
              </a:spcBef>
            </a:pPr>
            <a:r>
              <a:rPr sz="17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Selected</a:t>
            </a:r>
            <a:endParaRPr sz="17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3970">
              <a:lnSpc>
                <a:spcPts val="1845"/>
              </a:lnSpc>
            </a:pPr>
            <a:r>
              <a:rPr sz="165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endParaRPr sz="16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60506" y="2006152"/>
            <a:ext cx="1348105" cy="2603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Criterion</a:t>
            </a:r>
            <a:r>
              <a:rPr sz="160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Value</a:t>
            </a:r>
            <a:endParaRPr sz="16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35114" y="4563517"/>
            <a:ext cx="418465" cy="390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AB</a:t>
            </a:r>
            <a:endParaRPr sz="24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49556" y="4551114"/>
            <a:ext cx="438784" cy="4051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500" kern="0" spc="-85" dirty="0">
                <a:solidFill>
                  <a:sysClr val="windowText" lastClr="000000"/>
                </a:solidFill>
                <a:latin typeface="Arial MT"/>
                <a:cs typeface="Arial MT"/>
              </a:rPr>
              <a:t>BD</a:t>
            </a: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54343" y="2452638"/>
            <a:ext cx="6831330" cy="11708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5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Search</a:t>
            </a:r>
            <a:r>
              <a:rPr sz="250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Method:</a:t>
            </a:r>
            <a:r>
              <a:rPr sz="25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sequential</a:t>
            </a:r>
            <a:r>
              <a:rPr sz="2500" kern="0" spc="1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spc="-55" dirty="0">
                <a:solidFill>
                  <a:sysClr val="windowText" lastClr="000000"/>
                </a:solidFill>
                <a:latin typeface="Arial MT"/>
                <a:cs typeface="Arial MT"/>
              </a:rPr>
              <a:t>backward</a:t>
            </a:r>
            <a:r>
              <a:rPr sz="2500" kern="0" spc="8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elimination</a:t>
            </a: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>
              <a:spcBef>
                <a:spcPts val="80"/>
              </a:spcBef>
            </a:pP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70180">
              <a:tabLst>
                <a:tab pos="4125595" algn="l"/>
                <a:tab pos="6182995" algn="l"/>
              </a:tabLst>
            </a:pPr>
            <a:r>
              <a:rPr sz="24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ABC</a:t>
            </a:r>
            <a:r>
              <a:rPr sz="24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	</a:t>
            </a:r>
            <a:r>
              <a:rPr sz="24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ACD</a:t>
            </a:r>
            <a:r>
              <a:rPr sz="24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	</a:t>
            </a:r>
            <a:r>
              <a:rPr sz="245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BCD</a:t>
            </a:r>
            <a:endParaRPr sz="24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72C268A-DDE7-4509-88FF-D04C54C00F7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2745274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58320" y="2928937"/>
            <a:ext cx="3357562" cy="323254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12023" y="2303858"/>
            <a:ext cx="1178718" cy="9822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34417" y="479178"/>
            <a:ext cx="7791450" cy="12490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55600" marR="5080" indent="-343535">
              <a:lnSpc>
                <a:spcPct val="99500"/>
              </a:lnSpc>
              <a:spcBef>
                <a:spcPts val="120"/>
              </a:spcBef>
              <a:buFontTx/>
              <a:buChar char="•"/>
              <a:tabLst>
                <a:tab pos="355600" algn="l"/>
              </a:tabLst>
            </a:pPr>
            <a:r>
              <a:rPr sz="1600" kern="0" spc="45" dirty="0">
                <a:solidFill>
                  <a:sysClr val="windowText" lastClr="000000"/>
                </a:solidFill>
                <a:latin typeface="Arial MT"/>
                <a:cs typeface="Arial MT"/>
              </a:rPr>
              <a:t>Forward</a:t>
            </a:r>
            <a:r>
              <a:rPr sz="1600" kern="0" spc="-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spc="55" dirty="0">
                <a:solidFill>
                  <a:sysClr val="windowText" lastClr="000000"/>
                </a:solidFill>
                <a:latin typeface="Arial MT"/>
                <a:cs typeface="Arial MT"/>
              </a:rPr>
              <a:t>or</a:t>
            </a:r>
            <a:r>
              <a:rPr sz="1600" kern="0" spc="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backward</a:t>
            </a:r>
            <a:r>
              <a:rPr sz="1600" kern="0" spc="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spc="50" dirty="0">
                <a:solidFill>
                  <a:sysClr val="windowText" lastClr="000000"/>
                </a:solidFill>
                <a:latin typeface="Arial MT"/>
                <a:cs typeface="Arial MT"/>
              </a:rPr>
              <a:t>selection?</a:t>
            </a:r>
            <a:r>
              <a:rPr sz="1600" kern="0" spc="7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sz="1600" kern="0" spc="1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1600" kern="0" spc="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three</a:t>
            </a:r>
            <a:r>
              <a:rPr sz="1600" kern="0" spc="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variables</a:t>
            </a:r>
            <a:r>
              <a:rPr sz="1600" kern="0" spc="9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sz="1600" kern="0" spc="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this</a:t>
            </a:r>
            <a:r>
              <a:rPr sz="1600" kern="0" spc="-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example,</a:t>
            </a:r>
            <a:r>
              <a:rPr sz="1600" kern="0" spc="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1600" kern="0" spc="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third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one</a:t>
            </a:r>
            <a:r>
              <a:rPr sz="1600" kern="0" spc="-6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separates</a:t>
            </a:r>
            <a:r>
              <a:rPr sz="1600" kern="0" spc="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160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two</a:t>
            </a:r>
            <a:r>
              <a:rPr sz="1600" kern="0" spc="-6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classes</a:t>
            </a:r>
            <a:r>
              <a:rPr sz="16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best</a:t>
            </a:r>
            <a:r>
              <a:rPr sz="160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by</a:t>
            </a:r>
            <a:r>
              <a:rPr sz="160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itself</a:t>
            </a:r>
            <a:r>
              <a:rPr sz="1600" kern="0" spc="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(bottom</a:t>
            </a:r>
            <a:r>
              <a:rPr sz="1600" kern="0" spc="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right</a:t>
            </a:r>
            <a:r>
              <a:rPr sz="160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histogram). It</a:t>
            </a:r>
            <a:r>
              <a:rPr sz="16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is</a:t>
            </a:r>
            <a:r>
              <a:rPr sz="1600" kern="0" spc="-1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therefore </a:t>
            </a:r>
            <a:r>
              <a:rPr sz="16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1650" kern="0" spc="-1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5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best</a:t>
            </a:r>
            <a:r>
              <a:rPr sz="1650" kern="0" spc="-8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candidate</a:t>
            </a:r>
            <a:r>
              <a:rPr sz="16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in</a:t>
            </a:r>
            <a:r>
              <a:rPr sz="1650" kern="0" spc="-8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</a:t>
            </a:r>
            <a:r>
              <a:rPr sz="1650" kern="0" spc="-11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forward</a:t>
            </a:r>
            <a:r>
              <a:rPr sz="1650" kern="0" spc="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5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selection</a:t>
            </a:r>
            <a:r>
              <a:rPr sz="165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5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prOcess.</a:t>
            </a:r>
            <a:r>
              <a:rPr sz="1650" kern="0" spc="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Still,</a:t>
            </a:r>
            <a:r>
              <a:rPr sz="165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1650" kern="0" spc="-7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two</a:t>
            </a:r>
            <a:r>
              <a:rPr sz="1650" kern="0" spc="-1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other</a:t>
            </a:r>
            <a:r>
              <a:rPr sz="16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variables</a:t>
            </a:r>
            <a:r>
              <a:rPr sz="165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are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better</a:t>
            </a:r>
            <a:r>
              <a:rPr sz="16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taken</a:t>
            </a:r>
            <a:r>
              <a:rPr sz="16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together</a:t>
            </a:r>
            <a:r>
              <a:rPr sz="1600" kern="0" spc="1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than</a:t>
            </a:r>
            <a:r>
              <a:rPr sz="16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any</a:t>
            </a:r>
            <a:r>
              <a:rPr sz="16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subset</a:t>
            </a:r>
            <a:r>
              <a:rPr sz="1600" kern="0" spc="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sz="16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two</a:t>
            </a:r>
            <a:r>
              <a:rPr sz="1600" kern="0" spc="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including</a:t>
            </a:r>
            <a:r>
              <a:rPr sz="1600" kern="0" spc="-10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it.</a:t>
            </a:r>
            <a:r>
              <a:rPr sz="1600" kern="0" spc="-5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</a:t>
            </a:r>
            <a:r>
              <a:rPr sz="1600" kern="0" spc="-7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backward</a:t>
            </a:r>
            <a:r>
              <a:rPr sz="1600" kern="0" spc="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selection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method</a:t>
            </a:r>
            <a:r>
              <a:rPr sz="160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may</a:t>
            </a:r>
            <a:r>
              <a:rPr sz="160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perform better</a:t>
            </a:r>
            <a:r>
              <a:rPr sz="1600" kern="0" spc="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in</a:t>
            </a:r>
            <a:r>
              <a:rPr sz="1600" kern="0" spc="-8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this</a:t>
            </a:r>
            <a:r>
              <a:rPr sz="16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case.</a:t>
            </a:r>
            <a:endParaRPr sz="16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80A79-E195-41A0-8A1F-1430993F3A7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13747396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54696" y="147786"/>
            <a:ext cx="3235325" cy="658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150" dirty="0">
                <a:solidFill>
                  <a:srgbClr val="3634D4"/>
                </a:solidFill>
              </a:rPr>
              <a:t>Model</a:t>
            </a:r>
            <a:r>
              <a:rPr sz="4150" spc="105" dirty="0">
                <a:solidFill>
                  <a:srgbClr val="3634D4"/>
                </a:solidFill>
              </a:rPr>
              <a:t> </a:t>
            </a:r>
            <a:r>
              <a:rPr sz="4150" spc="-10" dirty="0">
                <a:solidFill>
                  <a:srgbClr val="3136D3"/>
                </a:solidFill>
              </a:rPr>
              <a:t>search</a:t>
            </a:r>
            <a:endParaRPr sz="4150"/>
          </a:p>
        </p:txBody>
      </p:sp>
      <p:sp>
        <p:nvSpPr>
          <p:cNvPr id="3" name="object 3"/>
          <p:cNvSpPr txBox="1"/>
          <p:nvPr/>
        </p:nvSpPr>
        <p:spPr>
          <a:xfrm>
            <a:off x="2016630" y="921907"/>
            <a:ext cx="7552055" cy="3611879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399415" indent="-349250">
              <a:spcBef>
                <a:spcPts val="790"/>
              </a:spcBef>
              <a:buFontTx/>
              <a:buChar char="•"/>
              <a:tabLst>
                <a:tab pos="399415" algn="l"/>
              </a:tabLst>
            </a:pP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More</a:t>
            </a:r>
            <a:r>
              <a:rPr sz="2850" kern="0" spc="-1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sophisticated</a:t>
            </a:r>
            <a:r>
              <a:rPr sz="2850" kern="0" spc="-6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search</a:t>
            </a:r>
            <a:r>
              <a:rPr sz="2850" kern="0" spc="-1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strategies</a:t>
            </a:r>
            <a:r>
              <a:rPr sz="2850" kern="0" spc="1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exist</a:t>
            </a:r>
            <a:endParaRPr sz="28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96925" lvl="1" indent="-317500">
              <a:spcBef>
                <a:spcPts val="545"/>
              </a:spcBef>
              <a:buFontTx/>
              <a:buChar char="—"/>
              <a:tabLst>
                <a:tab pos="796925" algn="l"/>
              </a:tabLst>
            </a:pPr>
            <a:r>
              <a:rPr sz="240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Best-</a:t>
            </a:r>
            <a:r>
              <a:rPr sz="24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first</a:t>
            </a:r>
            <a:r>
              <a:rPr sz="2400" kern="0" spc="1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search</a:t>
            </a:r>
            <a:endParaRPr sz="24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95655" lvl="1" indent="-323850">
              <a:spcBef>
                <a:spcPts val="550"/>
              </a:spcBef>
              <a:buFontTx/>
              <a:buChar char="—"/>
              <a:tabLst>
                <a:tab pos="795655" algn="l"/>
              </a:tabLst>
            </a:pPr>
            <a:r>
              <a:rPr sz="24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Stochastic</a:t>
            </a:r>
            <a:r>
              <a:rPr sz="2450" kern="0" spc="1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4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search</a:t>
            </a:r>
            <a:endParaRPr sz="24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98830" lvl="1" indent="-314960">
              <a:lnSpc>
                <a:spcPts val="2875"/>
              </a:lnSpc>
              <a:spcBef>
                <a:spcPts val="490"/>
              </a:spcBef>
              <a:buFontTx/>
              <a:buChar char="—"/>
              <a:tabLst>
                <a:tab pos="798830" algn="l"/>
                <a:tab pos="1432560" algn="l"/>
              </a:tabLst>
            </a:pPr>
            <a:r>
              <a:rPr sz="2500" kern="0" spc="-385" dirty="0">
                <a:solidFill>
                  <a:sysClr val="windowText" lastClr="000000"/>
                </a:solidFill>
                <a:latin typeface="Calibri"/>
                <a:cs typeface="Calibri"/>
              </a:rPr>
              <a:t>See</a:t>
            </a:r>
            <a:r>
              <a:rPr sz="25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	“Wrappers</a:t>
            </a:r>
            <a:r>
              <a:rPr sz="2500" kern="0" spc="34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for</a:t>
            </a:r>
            <a:r>
              <a:rPr sz="2500" kern="0" spc="204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Feature</a:t>
            </a:r>
            <a:r>
              <a:rPr sz="2500" kern="0" spc="26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500" kern="0" spc="75" dirty="0">
                <a:solidFill>
                  <a:sysClr val="windowText" lastClr="000000"/>
                </a:solidFill>
                <a:latin typeface="Calibri"/>
                <a:cs typeface="Calibri"/>
              </a:rPr>
              <a:t>Subset</a:t>
            </a:r>
            <a:r>
              <a:rPr sz="2500" kern="0" spc="28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50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Selection”,</a:t>
            </a:r>
            <a:endParaRPr sz="25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791845">
              <a:lnSpc>
                <a:spcPts val="2995"/>
              </a:lnSpc>
            </a:pPr>
            <a:r>
              <a:rPr sz="26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Kohavi</a:t>
            </a:r>
            <a:r>
              <a:rPr sz="2600" kern="0" spc="24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6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and</a:t>
            </a:r>
            <a:r>
              <a:rPr sz="2600" kern="0" spc="11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600" kern="0" spc="55" dirty="0">
                <a:solidFill>
                  <a:sysClr val="windowText" lastClr="000000"/>
                </a:solidFill>
                <a:latin typeface="Calibri"/>
                <a:cs typeface="Calibri"/>
              </a:rPr>
              <a:t>John</a:t>
            </a:r>
            <a:r>
              <a:rPr sz="2600" kern="0" spc="16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600" kern="0" spc="-20" dirty="0">
                <a:solidFill>
                  <a:sysClr val="windowText" lastClr="000000"/>
                </a:solidFill>
                <a:latin typeface="Calibri"/>
                <a:cs typeface="Calibri"/>
              </a:rPr>
              <a:t>1997</a:t>
            </a:r>
            <a:endParaRPr sz="26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91795" marR="43180" indent="-341630">
              <a:lnSpc>
                <a:spcPts val="3300"/>
              </a:lnSpc>
              <a:spcBef>
                <a:spcPts val="810"/>
              </a:spcBef>
              <a:buFontTx/>
              <a:buChar char="•"/>
              <a:tabLst>
                <a:tab pos="394335" algn="l"/>
              </a:tabLst>
            </a:pP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Other</a:t>
            </a:r>
            <a:r>
              <a:rPr sz="2800" kern="0" spc="-6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objective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functions</a:t>
            </a:r>
            <a:r>
              <a:rPr sz="280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exist</a:t>
            </a: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which</a:t>
            </a:r>
            <a:r>
              <a:rPr sz="2800" kern="0" spc="-6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add</a:t>
            </a:r>
            <a:r>
              <a:rPr sz="2800" kern="0" spc="-1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a 	</a:t>
            </a:r>
            <a:r>
              <a:rPr sz="28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model-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complexity</a:t>
            </a:r>
            <a:r>
              <a:rPr sz="2800" kern="0" spc="-1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penalty</a:t>
            </a:r>
            <a:r>
              <a:rPr sz="2800" kern="0" spc="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to</a:t>
            </a:r>
            <a:r>
              <a:rPr sz="280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2800" kern="0" spc="-9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training</a:t>
            </a:r>
            <a:r>
              <a:rPr sz="280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error</a:t>
            </a:r>
            <a:endParaRPr sz="28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802005" lvl="1" indent="-294640">
              <a:spcBef>
                <a:spcPts val="805"/>
              </a:spcBef>
              <a:buFontTx/>
              <a:buChar char="—"/>
              <a:tabLst>
                <a:tab pos="802005" algn="l"/>
                <a:tab pos="1298575" algn="l"/>
              </a:tabLst>
            </a:pPr>
            <a:r>
              <a:rPr sz="2200" kern="0" spc="30" dirty="0">
                <a:solidFill>
                  <a:sysClr val="windowText" lastClr="000000"/>
                </a:solidFill>
                <a:latin typeface="Arial MT"/>
                <a:cs typeface="Arial MT"/>
              </a:rPr>
              <a:t>AI</a:t>
            </a:r>
            <a:r>
              <a:rPr sz="22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	</a:t>
            </a:r>
            <a:r>
              <a:rPr sz="3300" kern="0" spc="-960" baseline="-6313" dirty="0">
                <a:solidFill>
                  <a:sysClr val="windowText" lastClr="000000"/>
                </a:solidFill>
                <a:latin typeface="Arial MT"/>
                <a:cs typeface="Arial MT"/>
              </a:rPr>
              <a:t>1</a:t>
            </a:r>
            <a:r>
              <a:rPr sz="3300" kern="0" spc="300" baseline="-631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200" kern="0" spc="55" dirty="0">
                <a:solidFill>
                  <a:sysClr val="windowText" lastClr="000000"/>
                </a:solidFill>
                <a:latin typeface="Arial MT"/>
                <a:cs typeface="Arial MT"/>
              </a:rPr>
              <a:t>BIC</a:t>
            </a:r>
            <a:endParaRPr sz="22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2404B-66D6-4BCD-81DF-F06AE043C65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20500435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8875" y="2205633"/>
            <a:ext cx="857250" cy="49113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363517" y="5168800"/>
            <a:ext cx="235585" cy="0"/>
          </a:xfrm>
          <a:custGeom>
            <a:avLst/>
            <a:gdLst/>
            <a:ahLst/>
            <a:cxnLst/>
            <a:rect l="l" t="t" r="r" b="b"/>
            <a:pathLst>
              <a:path w="235585">
                <a:moveTo>
                  <a:pt x="0" y="0"/>
                </a:moveTo>
                <a:lnTo>
                  <a:pt x="235148" y="0"/>
                </a:lnTo>
              </a:path>
            </a:pathLst>
          </a:custGeom>
          <a:ln w="3175">
            <a:solidFill>
              <a:srgbClr val="1C1C1C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63517" y="5097363"/>
            <a:ext cx="235585" cy="0"/>
          </a:xfrm>
          <a:custGeom>
            <a:avLst/>
            <a:gdLst/>
            <a:ahLst/>
            <a:cxnLst/>
            <a:rect l="l" t="t" r="r" b="b"/>
            <a:pathLst>
              <a:path w="235585">
                <a:moveTo>
                  <a:pt x="0" y="0"/>
                </a:moveTo>
                <a:lnTo>
                  <a:pt x="235148" y="0"/>
                </a:lnTo>
              </a:path>
            </a:pathLst>
          </a:custGeom>
          <a:ln w="3175">
            <a:solidFill>
              <a:srgbClr val="1C1C1C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10001" y="3775769"/>
            <a:ext cx="244475" cy="0"/>
          </a:xfrm>
          <a:custGeom>
            <a:avLst/>
            <a:gdLst/>
            <a:ahLst/>
            <a:cxnLst/>
            <a:rect l="l" t="t" r="r" b="b"/>
            <a:pathLst>
              <a:path w="244475">
                <a:moveTo>
                  <a:pt x="0" y="0"/>
                </a:moveTo>
                <a:lnTo>
                  <a:pt x="244078" y="0"/>
                </a:lnTo>
              </a:path>
            </a:pathLst>
          </a:custGeom>
          <a:ln w="20835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36782" y="153987"/>
            <a:ext cx="3521075" cy="65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100" spc="75" dirty="0">
                <a:solidFill>
                  <a:srgbClr val="3331CA"/>
                </a:solidFill>
              </a:rPr>
              <a:t>Regularization</a:t>
            </a:r>
            <a:endParaRPr sz="410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2211189" y="1157336"/>
            <a:ext cx="10601960" cy="4135106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370840" marR="5080" indent="-343535">
              <a:lnSpc>
                <a:spcPts val="3340"/>
              </a:lnSpc>
              <a:spcBef>
                <a:spcPts val="305"/>
              </a:spcBef>
              <a:buChar char="•"/>
              <a:tabLst>
                <a:tab pos="370840" algn="l"/>
                <a:tab pos="375285" algn="l"/>
              </a:tabLst>
            </a:pPr>
            <a:r>
              <a:rPr dirty="0"/>
              <a:t>	</a:t>
            </a:r>
            <a:r>
              <a:rPr spc="-30" dirty="0"/>
              <a:t>Regularization:</a:t>
            </a:r>
            <a:r>
              <a:rPr spc="-180" dirty="0"/>
              <a:t> </a:t>
            </a:r>
            <a:r>
              <a:rPr dirty="0"/>
              <a:t>add</a:t>
            </a:r>
            <a:r>
              <a:rPr spc="-195" dirty="0"/>
              <a:t> </a:t>
            </a:r>
            <a:r>
              <a:rPr spc="-25" dirty="0"/>
              <a:t>model</a:t>
            </a:r>
            <a:r>
              <a:rPr spc="-114" dirty="0"/>
              <a:t> </a:t>
            </a:r>
            <a:r>
              <a:rPr spc="-35" dirty="0"/>
              <a:t>complexity</a:t>
            </a:r>
            <a:r>
              <a:rPr spc="80" dirty="0"/>
              <a:t> </a:t>
            </a:r>
            <a:r>
              <a:rPr spc="-25" dirty="0"/>
              <a:t>penalty</a:t>
            </a:r>
            <a:r>
              <a:rPr spc="-5" dirty="0"/>
              <a:t> </a:t>
            </a:r>
            <a:r>
              <a:rPr spc="-25" dirty="0"/>
              <a:t>to </a:t>
            </a:r>
            <a:r>
              <a:rPr spc="-20" dirty="0"/>
              <a:t>training</a:t>
            </a:r>
            <a:r>
              <a:rPr spc="-110" dirty="0"/>
              <a:t> </a:t>
            </a:r>
            <a:r>
              <a:rPr spc="-10" dirty="0"/>
              <a:t>error.</a:t>
            </a:r>
          </a:p>
          <a:p>
            <a:pPr>
              <a:spcBef>
                <a:spcPts val="1850"/>
              </a:spcBef>
              <a:buFont typeface="Arial MT"/>
              <a:buChar char="•"/>
            </a:pPr>
            <a:endParaRPr spc="-10" dirty="0"/>
          </a:p>
          <a:p>
            <a:pPr marL="917575" algn="ctr">
              <a:lnSpc>
                <a:spcPts val="2155"/>
              </a:lnSpc>
            </a:pPr>
            <a:r>
              <a:rPr sz="1800" spc="-114" dirty="0">
                <a:solidFill>
                  <a:srgbClr val="181818"/>
                </a:solidFill>
                <a:latin typeface="Cambria"/>
                <a:cs typeface="Cambria"/>
              </a:rPr>
              <a:t>i—</a:t>
            </a:r>
            <a:r>
              <a:rPr sz="1800" spc="-50" dirty="0">
                <a:solidFill>
                  <a:srgbClr val="181818"/>
                </a:solidFill>
                <a:latin typeface="Cambria"/>
                <a:cs typeface="Cambria"/>
              </a:rPr>
              <a:t>1</a:t>
            </a:r>
            <a:endParaRPr sz="1800">
              <a:latin typeface="Cambria"/>
              <a:cs typeface="Cambria"/>
            </a:endParaRPr>
          </a:p>
          <a:p>
            <a:pPr marL="370840">
              <a:lnSpc>
                <a:spcPts val="3415"/>
              </a:lnSpc>
            </a:pPr>
            <a:r>
              <a:rPr dirty="0">
                <a:latin typeface="Calibri"/>
                <a:cs typeface="Calibri"/>
              </a:rPr>
              <a:t>for</a:t>
            </a:r>
            <a:r>
              <a:rPr spc="250" dirty="0">
                <a:latin typeface="Calibri"/>
                <a:cs typeface="Calibri"/>
              </a:rPr>
              <a:t> </a:t>
            </a:r>
            <a:r>
              <a:rPr spc="105" dirty="0">
                <a:latin typeface="Calibri"/>
                <a:cs typeface="Calibri"/>
              </a:rPr>
              <a:t>some</a:t>
            </a:r>
            <a:r>
              <a:rPr spc="25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constant</a:t>
            </a:r>
            <a:r>
              <a:rPr spc="415" dirty="0">
                <a:latin typeface="Calibri"/>
                <a:cs typeface="Calibri"/>
              </a:rPr>
              <a:t> </a:t>
            </a:r>
            <a:r>
              <a:rPr spc="-50" dirty="0">
                <a:latin typeface="Calibri"/>
                <a:cs typeface="Calibri"/>
              </a:rPr>
              <a:t>C</a:t>
            </a:r>
          </a:p>
          <a:p>
            <a:pPr marL="373380" indent="-360680">
              <a:spcBef>
                <a:spcPts val="555"/>
              </a:spcBef>
              <a:buChar char="•"/>
              <a:tabLst>
                <a:tab pos="373380" algn="l"/>
                <a:tab pos="1273175" algn="l"/>
                <a:tab pos="2146935" algn="l"/>
                <a:tab pos="3636010" algn="l"/>
              </a:tabLst>
            </a:pPr>
            <a:r>
              <a:rPr spc="25" dirty="0">
                <a:latin typeface="Calibri"/>
                <a:cs typeface="Calibri"/>
              </a:rPr>
              <a:t>Now</a:t>
            </a:r>
            <a:r>
              <a:rPr dirty="0">
                <a:latin typeface="Calibri"/>
                <a:cs typeface="Calibri"/>
              </a:rPr>
              <a:t>	</a:t>
            </a:r>
            <a:r>
              <a:rPr spc="-25" dirty="0">
                <a:latin typeface="Calibri"/>
                <a:cs typeface="Calibri"/>
              </a:rPr>
              <a:t>?fi</a:t>
            </a:r>
            <a:r>
              <a:rPr dirty="0">
                <a:latin typeface="Calibri"/>
                <a:cs typeface="Calibri"/>
              </a:rPr>
              <a:t>	</a:t>
            </a:r>
            <a:r>
              <a:rPr spc="175" dirty="0">
                <a:latin typeface="Calibri"/>
                <a:cs typeface="Calibri"/>
              </a:rPr>
              <a:t>argmin</a:t>
            </a:r>
            <a:r>
              <a:rPr dirty="0">
                <a:latin typeface="Calibri"/>
                <a:cs typeface="Calibri"/>
              </a:rPr>
              <a:t>	</a:t>
            </a:r>
            <a:r>
              <a:rPr spc="275" dirty="0">
                <a:latin typeface="Calibri"/>
                <a:cs typeface="Calibri"/>
              </a:rPr>
              <a:t>/(tr)</a:t>
            </a:r>
          </a:p>
          <a:p>
            <a:pPr marL="375285" indent="-347980">
              <a:lnSpc>
                <a:spcPts val="3340"/>
              </a:lnSpc>
              <a:spcBef>
                <a:spcPts val="620"/>
              </a:spcBef>
              <a:buChar char="•"/>
              <a:tabLst>
                <a:tab pos="375285" algn="l"/>
              </a:tabLst>
            </a:pPr>
            <a:r>
              <a:rPr spc="-30" dirty="0"/>
              <a:t>Regularization</a:t>
            </a:r>
            <a:r>
              <a:rPr spc="-110" dirty="0"/>
              <a:t> </a:t>
            </a:r>
            <a:r>
              <a:rPr dirty="0"/>
              <a:t>forces</a:t>
            </a:r>
            <a:r>
              <a:rPr spc="-30" dirty="0"/>
              <a:t> weights</a:t>
            </a:r>
            <a:r>
              <a:rPr spc="-75" dirty="0"/>
              <a:t> </a:t>
            </a:r>
            <a:r>
              <a:rPr dirty="0"/>
              <a:t>to</a:t>
            </a:r>
            <a:r>
              <a:rPr spc="-175" dirty="0"/>
              <a:t> </a:t>
            </a:r>
            <a:r>
              <a:rPr dirty="0"/>
              <a:t>be</a:t>
            </a:r>
            <a:r>
              <a:rPr spc="-90" dirty="0"/>
              <a:t> </a:t>
            </a:r>
            <a:r>
              <a:rPr spc="-20" dirty="0"/>
              <a:t>small,</a:t>
            </a:r>
            <a:r>
              <a:rPr spc="-95" dirty="0"/>
              <a:t> </a:t>
            </a:r>
            <a:r>
              <a:rPr spc="-25" dirty="0"/>
              <a:t>but</a:t>
            </a:r>
          </a:p>
          <a:p>
            <a:pPr marL="372745">
              <a:lnSpc>
                <a:spcPts val="3520"/>
              </a:lnSpc>
            </a:pPr>
            <a:r>
              <a:rPr sz="3000" spc="-85" dirty="0"/>
              <a:t>does</a:t>
            </a:r>
            <a:r>
              <a:rPr sz="3000" spc="-125" dirty="0"/>
              <a:t> </a:t>
            </a:r>
            <a:r>
              <a:rPr sz="3000" dirty="0"/>
              <a:t>it</a:t>
            </a:r>
            <a:r>
              <a:rPr sz="3000" spc="-200" dirty="0"/>
              <a:t> </a:t>
            </a:r>
            <a:r>
              <a:rPr sz="3000" spc="-85" dirty="0"/>
              <a:t>force</a:t>
            </a:r>
            <a:r>
              <a:rPr sz="3000" spc="-50" dirty="0"/>
              <a:t> </a:t>
            </a:r>
            <a:r>
              <a:rPr sz="3000" spc="-100" dirty="0"/>
              <a:t>weights</a:t>
            </a:r>
            <a:r>
              <a:rPr sz="3000" spc="-65" dirty="0"/>
              <a:t> </a:t>
            </a:r>
            <a:r>
              <a:rPr sz="3000" spc="-75" dirty="0"/>
              <a:t>to</a:t>
            </a:r>
            <a:r>
              <a:rPr sz="3000" spc="-130" dirty="0"/>
              <a:t> </a:t>
            </a:r>
            <a:r>
              <a:rPr sz="3000" spc="-20" dirty="0"/>
              <a:t>be</a:t>
            </a:r>
            <a:r>
              <a:rPr sz="3000" spc="-190" dirty="0"/>
              <a:t> </a:t>
            </a:r>
            <a:r>
              <a:rPr sz="3000" spc="-100" dirty="0"/>
              <a:t>exactly</a:t>
            </a:r>
            <a:r>
              <a:rPr sz="3000" spc="-55" dirty="0"/>
              <a:t> </a:t>
            </a:r>
            <a:r>
              <a:rPr sz="3000" i="1" spc="-20" dirty="0">
                <a:latin typeface="Arial"/>
                <a:cs typeface="Arial"/>
              </a:rPr>
              <a:t>zero?</a:t>
            </a:r>
            <a:endParaRPr sz="3000">
              <a:latin typeface="Arial"/>
              <a:cs typeface="Arial"/>
            </a:endParaRPr>
          </a:p>
          <a:p>
            <a:pPr marL="484505">
              <a:lnSpc>
                <a:spcPts val="2870"/>
              </a:lnSpc>
              <a:spcBef>
                <a:spcPts val="500"/>
              </a:spcBef>
              <a:tabLst>
                <a:tab pos="1677035" algn="l"/>
              </a:tabLst>
            </a:pPr>
            <a:r>
              <a:rPr sz="2450" i="1" spc="-1105" dirty="0">
                <a:latin typeface="Arial"/>
                <a:cs typeface="Arial"/>
              </a:rPr>
              <a:t>—</a:t>
            </a:r>
            <a:r>
              <a:rPr sz="2450" i="1" spc="-30" dirty="0">
                <a:latin typeface="Arial"/>
                <a:cs typeface="Arial"/>
              </a:rPr>
              <a:t> </a:t>
            </a:r>
            <a:r>
              <a:rPr sz="2450" spc="-490" dirty="0"/>
              <a:t>u/</a:t>
            </a:r>
            <a:r>
              <a:rPr sz="2450" dirty="0"/>
              <a:t>	0</a:t>
            </a:r>
            <a:r>
              <a:rPr sz="2450" spc="-40" dirty="0"/>
              <a:t> </a:t>
            </a:r>
            <a:r>
              <a:rPr sz="2450" dirty="0"/>
              <a:t>is</a:t>
            </a:r>
            <a:r>
              <a:rPr sz="2450" spc="-120" dirty="0"/>
              <a:t> </a:t>
            </a:r>
            <a:r>
              <a:rPr sz="2450" spc="-35" dirty="0"/>
              <a:t>equivalent</a:t>
            </a:r>
            <a:r>
              <a:rPr sz="2450" spc="60" dirty="0"/>
              <a:t> </a:t>
            </a:r>
            <a:r>
              <a:rPr sz="2450" dirty="0"/>
              <a:t>to</a:t>
            </a:r>
            <a:r>
              <a:rPr sz="2450" spc="-114" dirty="0"/>
              <a:t> </a:t>
            </a:r>
            <a:r>
              <a:rPr sz="2450" spc="-35" dirty="0"/>
              <a:t>removing</a:t>
            </a:r>
            <a:r>
              <a:rPr sz="2450" spc="110" dirty="0"/>
              <a:t> </a:t>
            </a:r>
            <a:r>
              <a:rPr sz="2450" spc="-25" dirty="0"/>
              <a:t>feature</a:t>
            </a:r>
            <a:r>
              <a:rPr sz="2450" spc="-45" dirty="0"/>
              <a:t> </a:t>
            </a:r>
            <a:r>
              <a:rPr sz="2450" dirty="0"/>
              <a:t>f</a:t>
            </a:r>
            <a:r>
              <a:rPr sz="2450" spc="-55" dirty="0"/>
              <a:t> </a:t>
            </a:r>
            <a:r>
              <a:rPr sz="2450" spc="-20" dirty="0"/>
              <a:t>from</a:t>
            </a:r>
            <a:r>
              <a:rPr sz="2450" spc="-70" dirty="0"/>
              <a:t> </a:t>
            </a:r>
            <a:r>
              <a:rPr sz="2450" spc="-25" dirty="0"/>
              <a:t>the</a:t>
            </a:r>
            <a:endParaRPr sz="2450">
              <a:latin typeface="Arial"/>
              <a:cs typeface="Arial"/>
            </a:endParaRPr>
          </a:p>
          <a:p>
            <a:pPr marL="775970">
              <a:lnSpc>
                <a:spcPts val="2930"/>
              </a:lnSpc>
            </a:pPr>
            <a:r>
              <a:rPr sz="2500" spc="-10" dirty="0"/>
              <a:t>model</a:t>
            </a:r>
            <a:endParaRPr sz="250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EEEE33-99A3-4E7F-98A5-9AEBBE1AC42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24305967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8875" y="2205633"/>
            <a:ext cx="857250" cy="49113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363517" y="5168800"/>
            <a:ext cx="235585" cy="0"/>
          </a:xfrm>
          <a:custGeom>
            <a:avLst/>
            <a:gdLst/>
            <a:ahLst/>
            <a:cxnLst/>
            <a:rect l="l" t="t" r="r" b="b"/>
            <a:pathLst>
              <a:path w="235585">
                <a:moveTo>
                  <a:pt x="0" y="0"/>
                </a:moveTo>
                <a:lnTo>
                  <a:pt x="235148" y="0"/>
                </a:lnTo>
              </a:path>
            </a:pathLst>
          </a:custGeom>
          <a:ln w="3175">
            <a:solidFill>
              <a:srgbClr val="1C1C1C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63517" y="5097363"/>
            <a:ext cx="235585" cy="0"/>
          </a:xfrm>
          <a:custGeom>
            <a:avLst/>
            <a:gdLst/>
            <a:ahLst/>
            <a:cxnLst/>
            <a:rect l="l" t="t" r="r" b="b"/>
            <a:pathLst>
              <a:path w="235585">
                <a:moveTo>
                  <a:pt x="0" y="0"/>
                </a:moveTo>
                <a:lnTo>
                  <a:pt x="235148" y="0"/>
                </a:lnTo>
              </a:path>
            </a:pathLst>
          </a:custGeom>
          <a:ln w="3175">
            <a:solidFill>
              <a:srgbClr val="1C1C1C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10001" y="3775769"/>
            <a:ext cx="244475" cy="0"/>
          </a:xfrm>
          <a:custGeom>
            <a:avLst/>
            <a:gdLst/>
            <a:ahLst/>
            <a:cxnLst/>
            <a:rect l="l" t="t" r="r" b="b"/>
            <a:pathLst>
              <a:path w="244475">
                <a:moveTo>
                  <a:pt x="0" y="0"/>
                </a:moveTo>
                <a:lnTo>
                  <a:pt x="244078" y="0"/>
                </a:lnTo>
              </a:path>
            </a:pathLst>
          </a:custGeom>
          <a:ln w="20835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36782" y="153987"/>
            <a:ext cx="3521075" cy="65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100" spc="75" dirty="0">
                <a:solidFill>
                  <a:srgbClr val="3331CA"/>
                </a:solidFill>
              </a:rPr>
              <a:t>Regularization</a:t>
            </a:r>
            <a:endParaRPr sz="410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2211189" y="1157336"/>
            <a:ext cx="10601960" cy="4135106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370840" marR="5080" indent="-343535">
              <a:lnSpc>
                <a:spcPts val="3340"/>
              </a:lnSpc>
              <a:spcBef>
                <a:spcPts val="305"/>
              </a:spcBef>
              <a:buChar char="•"/>
              <a:tabLst>
                <a:tab pos="370840" algn="l"/>
                <a:tab pos="375285" algn="l"/>
              </a:tabLst>
            </a:pPr>
            <a:r>
              <a:rPr dirty="0"/>
              <a:t>	</a:t>
            </a:r>
            <a:r>
              <a:rPr spc="-30" dirty="0"/>
              <a:t>Regularization:</a:t>
            </a:r>
            <a:r>
              <a:rPr spc="-180" dirty="0"/>
              <a:t> </a:t>
            </a:r>
            <a:r>
              <a:rPr dirty="0"/>
              <a:t>add</a:t>
            </a:r>
            <a:r>
              <a:rPr spc="-195" dirty="0"/>
              <a:t> </a:t>
            </a:r>
            <a:r>
              <a:rPr spc="-25" dirty="0"/>
              <a:t>model</a:t>
            </a:r>
            <a:r>
              <a:rPr spc="-114" dirty="0"/>
              <a:t> </a:t>
            </a:r>
            <a:r>
              <a:rPr spc="-35" dirty="0"/>
              <a:t>complexity</a:t>
            </a:r>
            <a:r>
              <a:rPr spc="80" dirty="0"/>
              <a:t> </a:t>
            </a:r>
            <a:r>
              <a:rPr spc="-25" dirty="0"/>
              <a:t>penalty</a:t>
            </a:r>
            <a:r>
              <a:rPr spc="-5" dirty="0"/>
              <a:t> </a:t>
            </a:r>
            <a:r>
              <a:rPr spc="-25" dirty="0"/>
              <a:t>to </a:t>
            </a:r>
            <a:r>
              <a:rPr spc="-20" dirty="0"/>
              <a:t>training</a:t>
            </a:r>
            <a:r>
              <a:rPr spc="-110" dirty="0"/>
              <a:t> </a:t>
            </a:r>
            <a:r>
              <a:rPr spc="-10" dirty="0"/>
              <a:t>error.</a:t>
            </a:r>
          </a:p>
          <a:p>
            <a:pPr>
              <a:spcBef>
                <a:spcPts val="1850"/>
              </a:spcBef>
              <a:buFont typeface="Arial MT"/>
              <a:buChar char="•"/>
            </a:pPr>
            <a:endParaRPr spc="-10" dirty="0"/>
          </a:p>
          <a:p>
            <a:pPr marL="917575" algn="ctr">
              <a:lnSpc>
                <a:spcPts val="2155"/>
              </a:lnSpc>
            </a:pPr>
            <a:r>
              <a:rPr sz="1800" spc="-114" dirty="0">
                <a:solidFill>
                  <a:srgbClr val="181818"/>
                </a:solidFill>
                <a:latin typeface="Cambria"/>
                <a:cs typeface="Cambria"/>
              </a:rPr>
              <a:t>i—</a:t>
            </a:r>
            <a:r>
              <a:rPr sz="1800" spc="-50" dirty="0">
                <a:solidFill>
                  <a:srgbClr val="181818"/>
                </a:solidFill>
                <a:latin typeface="Cambria"/>
                <a:cs typeface="Cambria"/>
              </a:rPr>
              <a:t>1</a:t>
            </a:r>
            <a:endParaRPr sz="1800">
              <a:latin typeface="Cambria"/>
              <a:cs typeface="Cambria"/>
            </a:endParaRPr>
          </a:p>
          <a:p>
            <a:pPr marL="370840">
              <a:lnSpc>
                <a:spcPts val="3415"/>
              </a:lnSpc>
            </a:pPr>
            <a:r>
              <a:rPr dirty="0">
                <a:latin typeface="Calibri"/>
                <a:cs typeface="Calibri"/>
              </a:rPr>
              <a:t>for</a:t>
            </a:r>
            <a:r>
              <a:rPr spc="250" dirty="0">
                <a:latin typeface="Calibri"/>
                <a:cs typeface="Calibri"/>
              </a:rPr>
              <a:t> </a:t>
            </a:r>
            <a:r>
              <a:rPr spc="105" dirty="0">
                <a:latin typeface="Calibri"/>
                <a:cs typeface="Calibri"/>
              </a:rPr>
              <a:t>some</a:t>
            </a:r>
            <a:r>
              <a:rPr spc="25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constant</a:t>
            </a:r>
            <a:r>
              <a:rPr spc="415" dirty="0">
                <a:latin typeface="Calibri"/>
                <a:cs typeface="Calibri"/>
              </a:rPr>
              <a:t> </a:t>
            </a:r>
            <a:r>
              <a:rPr spc="-50" dirty="0">
                <a:latin typeface="Calibri"/>
                <a:cs typeface="Calibri"/>
              </a:rPr>
              <a:t>C</a:t>
            </a:r>
          </a:p>
          <a:p>
            <a:pPr marL="373380" indent="-360680">
              <a:spcBef>
                <a:spcPts val="555"/>
              </a:spcBef>
              <a:buChar char="•"/>
              <a:tabLst>
                <a:tab pos="373380" algn="l"/>
                <a:tab pos="1273175" algn="l"/>
                <a:tab pos="2146935" algn="l"/>
                <a:tab pos="3636010" algn="l"/>
              </a:tabLst>
            </a:pPr>
            <a:r>
              <a:rPr spc="25" dirty="0">
                <a:latin typeface="Calibri"/>
                <a:cs typeface="Calibri"/>
              </a:rPr>
              <a:t>Now</a:t>
            </a:r>
            <a:r>
              <a:rPr dirty="0">
                <a:latin typeface="Calibri"/>
                <a:cs typeface="Calibri"/>
              </a:rPr>
              <a:t>	</a:t>
            </a:r>
            <a:r>
              <a:rPr spc="-25" dirty="0">
                <a:latin typeface="Calibri"/>
                <a:cs typeface="Calibri"/>
              </a:rPr>
              <a:t>?fi</a:t>
            </a:r>
            <a:r>
              <a:rPr dirty="0">
                <a:latin typeface="Calibri"/>
                <a:cs typeface="Calibri"/>
              </a:rPr>
              <a:t>	</a:t>
            </a:r>
            <a:r>
              <a:rPr spc="175" dirty="0">
                <a:latin typeface="Calibri"/>
                <a:cs typeface="Calibri"/>
              </a:rPr>
              <a:t>argmin</a:t>
            </a:r>
            <a:r>
              <a:rPr dirty="0">
                <a:latin typeface="Calibri"/>
                <a:cs typeface="Calibri"/>
              </a:rPr>
              <a:t>	</a:t>
            </a:r>
            <a:r>
              <a:rPr spc="275" dirty="0">
                <a:latin typeface="Calibri"/>
                <a:cs typeface="Calibri"/>
              </a:rPr>
              <a:t>/(tr)</a:t>
            </a:r>
          </a:p>
          <a:p>
            <a:pPr marL="375285" indent="-347980">
              <a:lnSpc>
                <a:spcPts val="3340"/>
              </a:lnSpc>
              <a:spcBef>
                <a:spcPts val="620"/>
              </a:spcBef>
              <a:buChar char="•"/>
              <a:tabLst>
                <a:tab pos="375285" algn="l"/>
              </a:tabLst>
            </a:pPr>
            <a:r>
              <a:rPr spc="-30" dirty="0"/>
              <a:t>Regularization</a:t>
            </a:r>
            <a:r>
              <a:rPr spc="-110" dirty="0"/>
              <a:t> </a:t>
            </a:r>
            <a:r>
              <a:rPr dirty="0"/>
              <a:t>forces</a:t>
            </a:r>
            <a:r>
              <a:rPr spc="-30" dirty="0"/>
              <a:t> weights</a:t>
            </a:r>
            <a:r>
              <a:rPr spc="-75" dirty="0"/>
              <a:t> </a:t>
            </a:r>
            <a:r>
              <a:rPr dirty="0"/>
              <a:t>to</a:t>
            </a:r>
            <a:r>
              <a:rPr spc="-175" dirty="0"/>
              <a:t> </a:t>
            </a:r>
            <a:r>
              <a:rPr dirty="0"/>
              <a:t>be</a:t>
            </a:r>
            <a:r>
              <a:rPr spc="-90" dirty="0"/>
              <a:t> </a:t>
            </a:r>
            <a:r>
              <a:rPr spc="-20" dirty="0"/>
              <a:t>small,</a:t>
            </a:r>
            <a:r>
              <a:rPr spc="-95" dirty="0"/>
              <a:t> </a:t>
            </a:r>
            <a:r>
              <a:rPr spc="-25" dirty="0"/>
              <a:t>but</a:t>
            </a:r>
          </a:p>
          <a:p>
            <a:pPr marL="372745">
              <a:lnSpc>
                <a:spcPts val="3520"/>
              </a:lnSpc>
            </a:pPr>
            <a:r>
              <a:rPr sz="3000" spc="-85" dirty="0"/>
              <a:t>does</a:t>
            </a:r>
            <a:r>
              <a:rPr sz="3000" spc="-125" dirty="0"/>
              <a:t> </a:t>
            </a:r>
            <a:r>
              <a:rPr sz="3000" dirty="0"/>
              <a:t>it</a:t>
            </a:r>
            <a:r>
              <a:rPr sz="3000" spc="-200" dirty="0"/>
              <a:t> </a:t>
            </a:r>
            <a:r>
              <a:rPr sz="3000" spc="-85" dirty="0"/>
              <a:t>force</a:t>
            </a:r>
            <a:r>
              <a:rPr sz="3000" spc="-50" dirty="0"/>
              <a:t> </a:t>
            </a:r>
            <a:r>
              <a:rPr sz="3000" spc="-100" dirty="0"/>
              <a:t>weights</a:t>
            </a:r>
            <a:r>
              <a:rPr sz="3000" spc="-65" dirty="0"/>
              <a:t> </a:t>
            </a:r>
            <a:r>
              <a:rPr sz="3000" spc="-75" dirty="0"/>
              <a:t>to</a:t>
            </a:r>
            <a:r>
              <a:rPr sz="3000" spc="-130" dirty="0"/>
              <a:t> </a:t>
            </a:r>
            <a:r>
              <a:rPr sz="3000" spc="-20" dirty="0"/>
              <a:t>be</a:t>
            </a:r>
            <a:r>
              <a:rPr sz="3000" spc="-190" dirty="0"/>
              <a:t> </a:t>
            </a:r>
            <a:r>
              <a:rPr sz="3000" spc="-100" dirty="0"/>
              <a:t>exactly</a:t>
            </a:r>
            <a:r>
              <a:rPr sz="3000" spc="-55" dirty="0"/>
              <a:t> </a:t>
            </a:r>
            <a:r>
              <a:rPr sz="3000" i="1" spc="-20" dirty="0">
                <a:latin typeface="Arial"/>
                <a:cs typeface="Arial"/>
              </a:rPr>
              <a:t>zero?</a:t>
            </a:r>
            <a:endParaRPr sz="3000">
              <a:latin typeface="Arial"/>
              <a:cs typeface="Arial"/>
            </a:endParaRPr>
          </a:p>
          <a:p>
            <a:pPr marL="484505">
              <a:lnSpc>
                <a:spcPts val="2870"/>
              </a:lnSpc>
              <a:spcBef>
                <a:spcPts val="500"/>
              </a:spcBef>
              <a:tabLst>
                <a:tab pos="1677035" algn="l"/>
              </a:tabLst>
            </a:pPr>
            <a:r>
              <a:rPr sz="2450" i="1" spc="-1105" dirty="0">
                <a:latin typeface="Arial"/>
                <a:cs typeface="Arial"/>
              </a:rPr>
              <a:t>—</a:t>
            </a:r>
            <a:r>
              <a:rPr sz="2450" i="1" spc="-30" dirty="0">
                <a:latin typeface="Arial"/>
                <a:cs typeface="Arial"/>
              </a:rPr>
              <a:t> </a:t>
            </a:r>
            <a:r>
              <a:rPr sz="2450" spc="-490" dirty="0"/>
              <a:t>u/</a:t>
            </a:r>
            <a:r>
              <a:rPr sz="2450" dirty="0"/>
              <a:t>	0</a:t>
            </a:r>
            <a:r>
              <a:rPr sz="2450" spc="-40" dirty="0"/>
              <a:t> </a:t>
            </a:r>
            <a:r>
              <a:rPr sz="2450" dirty="0"/>
              <a:t>is</a:t>
            </a:r>
            <a:r>
              <a:rPr sz="2450" spc="-120" dirty="0"/>
              <a:t> </a:t>
            </a:r>
            <a:r>
              <a:rPr sz="2450" spc="-35" dirty="0"/>
              <a:t>equivalent</a:t>
            </a:r>
            <a:r>
              <a:rPr sz="2450" spc="60" dirty="0"/>
              <a:t> </a:t>
            </a:r>
            <a:r>
              <a:rPr sz="2450" dirty="0"/>
              <a:t>to</a:t>
            </a:r>
            <a:r>
              <a:rPr sz="2450" spc="-114" dirty="0"/>
              <a:t> </a:t>
            </a:r>
            <a:r>
              <a:rPr sz="2450" spc="-35" dirty="0"/>
              <a:t>removing</a:t>
            </a:r>
            <a:r>
              <a:rPr sz="2450" spc="110" dirty="0"/>
              <a:t> </a:t>
            </a:r>
            <a:r>
              <a:rPr sz="2450" spc="-25" dirty="0"/>
              <a:t>feature</a:t>
            </a:r>
            <a:r>
              <a:rPr sz="2450" spc="-45" dirty="0"/>
              <a:t> </a:t>
            </a:r>
            <a:r>
              <a:rPr sz="2450" dirty="0"/>
              <a:t>f</a:t>
            </a:r>
            <a:r>
              <a:rPr sz="2450" spc="-55" dirty="0"/>
              <a:t> </a:t>
            </a:r>
            <a:r>
              <a:rPr sz="2450" spc="-20" dirty="0"/>
              <a:t>from</a:t>
            </a:r>
            <a:r>
              <a:rPr sz="2450" spc="-70" dirty="0"/>
              <a:t> </a:t>
            </a:r>
            <a:r>
              <a:rPr sz="2450" spc="-25" dirty="0"/>
              <a:t>the</a:t>
            </a:r>
            <a:endParaRPr sz="2450">
              <a:latin typeface="Arial"/>
              <a:cs typeface="Arial"/>
            </a:endParaRPr>
          </a:p>
          <a:p>
            <a:pPr marL="775970">
              <a:lnSpc>
                <a:spcPts val="2930"/>
              </a:lnSpc>
            </a:pPr>
            <a:r>
              <a:rPr sz="2500" spc="-10" dirty="0"/>
              <a:t>model</a:t>
            </a:r>
            <a:endParaRPr sz="250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F5AD99D-F7E2-4719-ABD7-E3461118ED4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9838809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7550" y="761206"/>
            <a:ext cx="7104380" cy="65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100" spc="-30" dirty="0">
                <a:solidFill>
                  <a:srgbClr val="3631C8"/>
                </a:solidFill>
              </a:rPr>
              <a:t>Kernel</a:t>
            </a:r>
            <a:r>
              <a:rPr sz="4100" spc="-195" dirty="0">
                <a:solidFill>
                  <a:srgbClr val="3631C8"/>
                </a:solidFill>
              </a:rPr>
              <a:t> </a:t>
            </a:r>
            <a:r>
              <a:rPr sz="4100" spc="-40" dirty="0">
                <a:solidFill>
                  <a:srgbClr val="3131C8"/>
                </a:solidFill>
              </a:rPr>
              <a:t>Methods</a:t>
            </a:r>
            <a:r>
              <a:rPr sz="4100" spc="-70" dirty="0">
                <a:solidFill>
                  <a:srgbClr val="3131C8"/>
                </a:solidFill>
              </a:rPr>
              <a:t> </a:t>
            </a:r>
            <a:r>
              <a:rPr sz="4100" spc="-25" dirty="0">
                <a:solidFill>
                  <a:srgbClr val="3B38BC"/>
                </a:solidFill>
              </a:rPr>
              <a:t>(Quick</a:t>
            </a:r>
            <a:r>
              <a:rPr sz="4100" spc="-190" dirty="0">
                <a:solidFill>
                  <a:srgbClr val="3B38BC"/>
                </a:solidFill>
              </a:rPr>
              <a:t> </a:t>
            </a:r>
            <a:r>
              <a:rPr sz="4100" spc="-110" dirty="0">
                <a:solidFill>
                  <a:srgbClr val="3336BA"/>
                </a:solidFill>
              </a:rPr>
              <a:t>Review)</a:t>
            </a:r>
            <a:endParaRPr sz="4100"/>
          </a:p>
        </p:txBody>
      </p:sp>
      <p:sp>
        <p:nvSpPr>
          <p:cNvPr id="3" name="object 3"/>
          <p:cNvSpPr txBox="1"/>
          <p:nvPr/>
        </p:nvSpPr>
        <p:spPr>
          <a:xfrm>
            <a:off x="1982962" y="2002928"/>
            <a:ext cx="7643495" cy="277050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47345" marR="1205230" indent="-335280">
              <a:lnSpc>
                <a:spcPts val="3300"/>
              </a:lnSpc>
              <a:spcBef>
                <a:spcPts val="290"/>
              </a:spcBef>
              <a:buFontTx/>
              <a:buChar char="•"/>
              <a:tabLst>
                <a:tab pos="347345" algn="l"/>
                <a:tab pos="360680" algn="l"/>
              </a:tabLst>
            </a:pP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	</a:t>
            </a: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Expanding</a:t>
            </a:r>
            <a:r>
              <a:rPr sz="2800" kern="0" spc="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feature</a:t>
            </a:r>
            <a:r>
              <a:rPr sz="2800" kern="0" spc="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space</a:t>
            </a:r>
            <a:r>
              <a:rPr sz="2800" kern="0" spc="-1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gives</a:t>
            </a:r>
            <a:r>
              <a:rPr sz="2800" kern="0" spc="-1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us</a:t>
            </a:r>
            <a:r>
              <a:rPr sz="2800" kern="0" spc="-1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new </a:t>
            </a: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potentially</a:t>
            </a:r>
            <a:r>
              <a:rPr sz="2800" kern="0" spc="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useful</a:t>
            </a:r>
            <a:r>
              <a:rPr sz="28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features</a:t>
            </a:r>
            <a:endParaRPr sz="28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349885" marR="5080" indent="-337820">
              <a:lnSpc>
                <a:spcPts val="3379"/>
              </a:lnSpc>
              <a:spcBef>
                <a:spcPts val="720"/>
              </a:spcBef>
              <a:buFontTx/>
              <a:buChar char="•"/>
              <a:tabLst>
                <a:tab pos="349885" algn="l"/>
                <a:tab pos="353060" algn="l"/>
              </a:tabLst>
            </a:pP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	</a:t>
            </a:r>
            <a:r>
              <a:rPr sz="28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Kernel</a:t>
            </a:r>
            <a:r>
              <a:rPr sz="285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methods</a:t>
            </a:r>
            <a:r>
              <a:rPr sz="285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let</a:t>
            </a:r>
            <a:r>
              <a:rPr sz="2850" kern="0" spc="-1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us</a:t>
            </a:r>
            <a:r>
              <a:rPr sz="2850" kern="0" spc="-7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work</a:t>
            </a:r>
            <a:r>
              <a:rPr sz="2850" kern="0" spc="-8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implicitly</a:t>
            </a:r>
            <a:r>
              <a:rPr sz="2850" kern="0" spc="2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in</a:t>
            </a:r>
            <a:r>
              <a:rPr sz="2850" kern="0" spc="-1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</a:t>
            </a:r>
            <a:r>
              <a:rPr sz="2850" kern="0" spc="-18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high- </a:t>
            </a:r>
            <a:r>
              <a:rPr sz="285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dimensional </a:t>
            </a: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feature</a:t>
            </a:r>
            <a:r>
              <a:rPr sz="2850" kern="0" spc="-9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space</a:t>
            </a:r>
            <a:endParaRPr sz="28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46125" marR="506730" indent="-304800">
              <a:lnSpc>
                <a:spcPts val="3410"/>
              </a:lnSpc>
              <a:spcBef>
                <a:spcPts val="600"/>
              </a:spcBef>
              <a:tabLst>
                <a:tab pos="2757805" algn="l"/>
              </a:tabLst>
            </a:pPr>
            <a:r>
              <a:rPr sz="3000" kern="0" spc="-950" dirty="0">
                <a:solidFill>
                  <a:sysClr val="windowText" lastClr="000000"/>
                </a:solidFill>
                <a:latin typeface="Calibri"/>
                <a:cs typeface="Calibri"/>
              </a:rPr>
              <a:t>—</a:t>
            </a:r>
            <a:r>
              <a:rPr sz="3000" kern="0" spc="2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All</a:t>
            </a:r>
            <a:r>
              <a:rPr sz="3000" kern="0" spc="-12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calculations</a:t>
            </a:r>
            <a:r>
              <a:rPr sz="3000" kern="0" spc="19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kern="0" spc="-45" dirty="0">
                <a:solidFill>
                  <a:sysClr val="windowText" lastClr="000000"/>
                </a:solidFill>
                <a:latin typeface="Calibri"/>
                <a:cs typeface="Calibri"/>
              </a:rPr>
              <a:t>performed</a:t>
            </a:r>
            <a:r>
              <a:rPr sz="3000" kern="0" spc="20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quickly</a:t>
            </a:r>
            <a:r>
              <a:rPr sz="3000" kern="0" spc="14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in</a:t>
            </a:r>
            <a:r>
              <a:rPr sz="3000" kern="0" spc="-4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3000" kern="0" spc="-20" dirty="0">
                <a:solidFill>
                  <a:sysClr val="windowText" lastClr="000000"/>
                </a:solidFill>
                <a:latin typeface="Calibri"/>
                <a:cs typeface="Calibri"/>
              </a:rPr>
              <a:t>low- </a:t>
            </a:r>
            <a:r>
              <a:rPr sz="300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dimensional</a:t>
            </a:r>
            <a:r>
              <a:rPr sz="30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	</a:t>
            </a:r>
            <a:r>
              <a:rPr sz="3000" kern="0" spc="65" dirty="0">
                <a:solidFill>
                  <a:sysClr val="windowText" lastClr="000000"/>
                </a:solidFill>
                <a:latin typeface="Calibri"/>
                <a:cs typeface="Calibri"/>
              </a:rPr>
              <a:t>space</a:t>
            </a:r>
            <a:endParaRPr sz="30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C2621-D039-48D6-AEEA-359F7EABE8D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1750587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9876" y="4277321"/>
            <a:ext cx="187523" cy="23217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50977" y="4397871"/>
            <a:ext cx="71437" cy="19198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247555" y="4268392"/>
            <a:ext cx="401955" cy="330835"/>
            <a:chOff x="2723554" y="4268391"/>
            <a:chExt cx="401955" cy="33083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71812" y="4268391"/>
              <a:ext cx="53578" cy="1294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23554" y="4397871"/>
              <a:ext cx="383976" cy="20091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953001" y="4214813"/>
            <a:ext cx="410845" cy="339725"/>
            <a:chOff x="3429000" y="4214812"/>
            <a:chExt cx="410845" cy="33972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46858" y="4214812"/>
              <a:ext cx="392906" cy="18305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29000" y="4397871"/>
              <a:ext cx="178593" cy="15626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5810251" y="4214813"/>
            <a:ext cx="410845" cy="339725"/>
            <a:chOff x="4286250" y="4214812"/>
            <a:chExt cx="410845" cy="33972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95179" y="4214812"/>
              <a:ext cx="401835" cy="18305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86250" y="4397871"/>
              <a:ext cx="178593" cy="156269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6667500" y="4214813"/>
            <a:ext cx="419734" cy="339725"/>
            <a:chOff x="5143500" y="4214812"/>
            <a:chExt cx="419734" cy="339725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61358" y="4214812"/>
              <a:ext cx="401835" cy="18305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43500" y="4397871"/>
              <a:ext cx="178593" cy="156269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8096250" y="1928813"/>
            <a:ext cx="1045210" cy="920115"/>
            <a:chOff x="6572250" y="1928812"/>
            <a:chExt cx="1045210" cy="920115"/>
          </a:xfrm>
        </p:grpSpPr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72250" y="2178843"/>
              <a:ext cx="1044773" cy="40183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77633" y="1928812"/>
              <a:ext cx="589359" cy="36611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02648" y="2544960"/>
              <a:ext cx="500062" cy="303609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998024" y="3411141"/>
            <a:ext cx="1651991" cy="339328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3050976" y="4259461"/>
            <a:ext cx="464820" cy="339725"/>
            <a:chOff x="1526976" y="4259460"/>
            <a:chExt cx="464820" cy="339725"/>
          </a:xfrm>
        </p:grpSpPr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26976" y="4259460"/>
              <a:ext cx="178593" cy="13841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51991" y="4357687"/>
              <a:ext cx="339328" cy="241101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613547" y="4268391"/>
            <a:ext cx="357187" cy="330398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024312" y="4259460"/>
            <a:ext cx="437554" cy="330398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220892" y="4286250"/>
            <a:ext cx="419695" cy="27682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078142" y="4286251"/>
            <a:ext cx="428625" cy="303609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828359" y="4357688"/>
            <a:ext cx="250031" cy="24110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248055" y="4357688"/>
            <a:ext cx="366117" cy="241101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935392" y="4286251"/>
            <a:ext cx="750093" cy="303609"/>
          </a:xfrm>
          <a:prstGeom prst="rect">
            <a:avLst/>
          </a:prstGeom>
        </p:spPr>
      </p:pic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3620116" y="353169"/>
            <a:ext cx="4868545" cy="658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150" dirty="0">
                <a:solidFill>
                  <a:srgbClr val="3331CA"/>
                </a:solidFill>
              </a:rPr>
              <a:t>Feature</a:t>
            </a:r>
            <a:r>
              <a:rPr sz="4150" spc="-10" dirty="0">
                <a:solidFill>
                  <a:srgbClr val="3331CA"/>
                </a:solidFill>
              </a:rPr>
              <a:t> </a:t>
            </a:r>
            <a:r>
              <a:rPr sz="4150" spc="-10" dirty="0">
                <a:solidFill>
                  <a:srgbClr val="3131CA"/>
                </a:solidFill>
              </a:rPr>
              <a:t>Engin</a:t>
            </a:r>
            <a:r>
              <a:rPr sz="6225" spc="-15" baseline="-1338" dirty="0">
                <a:solidFill>
                  <a:srgbClr val="3131CA"/>
                </a:solidFill>
              </a:rPr>
              <a:t>ee</a:t>
            </a:r>
            <a:r>
              <a:rPr sz="4150" spc="-10" dirty="0">
                <a:solidFill>
                  <a:srgbClr val="3131CA"/>
                </a:solidFill>
              </a:rPr>
              <a:t>ring</a:t>
            </a:r>
            <a:endParaRPr sz="4150"/>
          </a:p>
        </p:txBody>
      </p:sp>
      <p:sp>
        <p:nvSpPr>
          <p:cNvPr id="32" name="object 32"/>
          <p:cNvSpPr txBox="1"/>
          <p:nvPr/>
        </p:nvSpPr>
        <p:spPr>
          <a:xfrm>
            <a:off x="2038224" y="1252091"/>
            <a:ext cx="4612640" cy="33331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73380" indent="-360680">
              <a:lnSpc>
                <a:spcPts val="3329"/>
              </a:lnSpc>
              <a:spcBef>
                <a:spcPts val="125"/>
              </a:spcBef>
              <a:buFontTx/>
              <a:buChar char="•"/>
              <a:tabLst>
                <a:tab pos="373380" algn="l"/>
              </a:tabLst>
            </a:pPr>
            <a:r>
              <a:rPr sz="2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Linear</a:t>
            </a:r>
            <a:r>
              <a:rPr sz="2950" kern="0" spc="434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9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models:</a:t>
            </a:r>
            <a:r>
              <a:rPr sz="2950" kern="0" spc="43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95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convenient,</a:t>
            </a:r>
            <a:endParaRPr sz="295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72110">
              <a:lnSpc>
                <a:spcPts val="3210"/>
              </a:lnSpc>
            </a:pPr>
            <a:r>
              <a:rPr sz="28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fairly</a:t>
            </a:r>
            <a:r>
              <a:rPr sz="2850" kern="0" spc="26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broad,</a:t>
            </a:r>
            <a:r>
              <a:rPr sz="2850" kern="0" spc="28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8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but</a:t>
            </a:r>
            <a:r>
              <a:rPr sz="2850" kern="0" spc="27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85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limited</a:t>
            </a:r>
            <a:endParaRPr sz="285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74015" marR="274955" indent="-346075">
              <a:lnSpc>
                <a:spcPct val="85400"/>
              </a:lnSpc>
              <a:spcBef>
                <a:spcPts val="725"/>
              </a:spcBef>
              <a:buFontTx/>
              <a:buChar char="•"/>
              <a:tabLst>
                <a:tab pos="374015" algn="l"/>
                <a:tab pos="382905" algn="l"/>
              </a:tabLst>
            </a:pPr>
            <a:r>
              <a:rPr sz="29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	</a:t>
            </a:r>
            <a:r>
              <a:rPr sz="2950" kern="0" spc="-175" dirty="0">
                <a:solidFill>
                  <a:sysClr val="windowText" lastClr="000000"/>
                </a:solidFill>
                <a:latin typeface="Arial MT"/>
                <a:cs typeface="Arial MT"/>
              </a:rPr>
              <a:t>We</a:t>
            </a:r>
            <a:r>
              <a:rPr sz="295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95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can</a:t>
            </a:r>
            <a:r>
              <a:rPr sz="2950" kern="0" spc="-1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950" kern="0" spc="-90" dirty="0">
                <a:solidFill>
                  <a:sysClr val="windowText" lastClr="000000"/>
                </a:solidFill>
                <a:latin typeface="Arial MT"/>
                <a:cs typeface="Arial MT"/>
              </a:rPr>
              <a:t>increase</a:t>
            </a:r>
            <a:r>
              <a:rPr sz="2950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95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the </a:t>
            </a:r>
            <a:r>
              <a:rPr sz="290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expressiveness</a:t>
            </a:r>
            <a:r>
              <a:rPr sz="2900" kern="0" spc="-1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9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sz="2900" kern="0" spc="-10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9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linear </a:t>
            </a:r>
            <a:r>
              <a:rPr sz="2950" kern="0" spc="-90" dirty="0">
                <a:solidFill>
                  <a:sysClr val="windowText" lastClr="000000"/>
                </a:solidFill>
                <a:latin typeface="Arial MT"/>
                <a:cs typeface="Arial MT"/>
              </a:rPr>
              <a:t>models</a:t>
            </a:r>
            <a:r>
              <a:rPr sz="2950" kern="0" spc="-11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95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by</a:t>
            </a:r>
            <a:r>
              <a:rPr sz="2950" kern="0" spc="-18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95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expanding</a:t>
            </a:r>
            <a:r>
              <a:rPr sz="29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95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the </a:t>
            </a:r>
            <a:r>
              <a:rPr sz="3050" kern="0" spc="-120" dirty="0">
                <a:solidFill>
                  <a:sysClr val="windowText" lastClr="000000"/>
                </a:solidFill>
                <a:latin typeface="Arial MT"/>
                <a:cs typeface="Arial MT"/>
              </a:rPr>
              <a:t>feature</a:t>
            </a:r>
            <a:r>
              <a:rPr sz="3050" kern="0" spc="-4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305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space.</a:t>
            </a:r>
            <a:endParaRPr sz="305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485775">
              <a:spcBef>
                <a:spcPts val="55"/>
              </a:spcBef>
            </a:pPr>
            <a:r>
              <a:rPr sz="2500" kern="0" spc="-1175" dirty="0">
                <a:solidFill>
                  <a:sysClr val="windowText" lastClr="000000"/>
                </a:solidFill>
                <a:latin typeface="Arial MT"/>
                <a:cs typeface="Arial MT"/>
              </a:rPr>
              <a:t>—</a:t>
            </a:r>
            <a:r>
              <a:rPr sz="2500" kern="0" spc="29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5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E.g.</a:t>
            </a: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771525" algn="ctr">
              <a:spcBef>
                <a:spcPts val="415"/>
              </a:spcBef>
            </a:pPr>
            <a:r>
              <a:rPr sz="2600" kern="0" spc="-325" dirty="0">
                <a:solidFill>
                  <a:sysClr val="windowText" lastClr="000000"/>
                </a:solidFill>
                <a:latin typeface="Cambria"/>
                <a:cs typeface="Cambria"/>
              </a:rPr>
              <a:t>1</a:t>
            </a:r>
            <a:endParaRPr sz="2600" kern="0">
              <a:solidFill>
                <a:sysClr val="windowText" lastClr="000000"/>
              </a:solidFill>
              <a:latin typeface="Cambria"/>
              <a:cs typeface="Cambri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538652" y="1252090"/>
            <a:ext cx="683895" cy="8610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76200">
              <a:lnSpc>
                <a:spcPts val="3329"/>
              </a:lnSpc>
              <a:spcBef>
                <a:spcPts val="125"/>
              </a:spcBef>
              <a:tabLst>
                <a:tab pos="584200" algn="l"/>
              </a:tabLst>
            </a:pPr>
            <a:r>
              <a:rPr sz="2950" kern="0" spc="-25" dirty="0">
                <a:solidFill>
                  <a:srgbClr val="030ADD"/>
                </a:solidFill>
                <a:latin typeface="Calibri"/>
                <a:cs typeface="Calibri"/>
              </a:rPr>
              <a:t>,</a:t>
            </a:r>
            <a:r>
              <a:rPr sz="2950" kern="0" spc="-25" dirty="0">
                <a:solidFill>
                  <a:srgbClr val="0805EF"/>
                </a:solidFill>
                <a:latin typeface="Calibri"/>
                <a:cs typeface="Calibri"/>
              </a:rPr>
              <a:t>,</a:t>
            </a:r>
            <a:r>
              <a:rPr sz="2950" kern="0" dirty="0">
                <a:solidFill>
                  <a:srgbClr val="0805EF"/>
                </a:solidFill>
                <a:latin typeface="Calibri"/>
                <a:cs typeface="Calibri"/>
              </a:rPr>
              <a:t>	</a:t>
            </a:r>
            <a:r>
              <a:rPr sz="2950" kern="0" spc="-850" dirty="0">
                <a:solidFill>
                  <a:srgbClr val="0300DD"/>
                </a:solidFill>
                <a:latin typeface="Calibri"/>
                <a:cs typeface="Calibri"/>
              </a:rPr>
              <a:t>•</a:t>
            </a:r>
            <a:endParaRPr sz="295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2700">
              <a:lnSpc>
                <a:spcPts val="3210"/>
              </a:lnSpc>
            </a:pPr>
            <a:r>
              <a:rPr sz="2850" kern="0" spc="-25" dirty="0">
                <a:solidFill>
                  <a:srgbClr val="0308DD"/>
                </a:solidFill>
                <a:latin typeface="Calibri"/>
                <a:cs typeface="Calibri"/>
              </a:rPr>
              <a:t>..</a:t>
            </a:r>
            <a:endParaRPr sz="285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736654" y="2881759"/>
            <a:ext cx="122555" cy="479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950" kern="0" spc="-50" dirty="0">
                <a:solidFill>
                  <a:srgbClr val="0003DF"/>
                </a:solidFill>
                <a:latin typeface="Arial MT"/>
                <a:cs typeface="Arial MT"/>
              </a:rPr>
              <a:t>.</a:t>
            </a:r>
            <a:endParaRPr sz="29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05457" y="3723381"/>
            <a:ext cx="68580" cy="4127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2500" kern="0" spc="-695" dirty="0">
                <a:solidFill>
                  <a:srgbClr val="646464"/>
                </a:solidFill>
                <a:latin typeface="Arial MT"/>
                <a:cs typeface="Arial MT"/>
              </a:rPr>
              <a:t>*</a:t>
            </a: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996568" y="4152998"/>
            <a:ext cx="637540" cy="293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427355" algn="l"/>
              </a:tabLst>
            </a:pPr>
            <a:r>
              <a:rPr sz="175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2</a:t>
            </a:r>
            <a:r>
              <a:rPr sz="175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	</a:t>
            </a:r>
            <a:r>
              <a:rPr sz="1600" kern="0" spc="-25" dirty="0">
                <a:solidFill>
                  <a:sysClr val="windowText" lastClr="000000"/>
                </a:solidFill>
                <a:latin typeface="Calibri"/>
                <a:cs typeface="Calibri"/>
              </a:rPr>
              <a:t>21</a:t>
            </a:r>
            <a:endParaRPr sz="16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449866" y="4543921"/>
            <a:ext cx="6207125" cy="1243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9410" indent="-307975">
              <a:spcBef>
                <a:spcPts val="90"/>
              </a:spcBef>
              <a:buFontTx/>
              <a:buChar char="—"/>
              <a:tabLst>
                <a:tab pos="359410" algn="l"/>
              </a:tabLst>
            </a:pPr>
            <a:r>
              <a:rPr sz="24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Now</a:t>
            </a:r>
            <a:r>
              <a:rPr sz="2450" kern="0" spc="22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feature</a:t>
            </a:r>
            <a:r>
              <a:rPr sz="2450" kern="0" spc="19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450" kern="0" spc="130" dirty="0">
                <a:solidFill>
                  <a:sysClr val="windowText" lastClr="000000"/>
                </a:solidFill>
                <a:latin typeface="Calibri"/>
                <a:cs typeface="Calibri"/>
              </a:rPr>
              <a:t>space</a:t>
            </a:r>
            <a:r>
              <a:rPr sz="2450" kern="0" spc="18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450" kern="0" spc="85" dirty="0">
                <a:solidFill>
                  <a:sysClr val="windowText" lastClr="000000"/>
                </a:solidFill>
                <a:latin typeface="Calibri"/>
                <a:cs typeface="Calibri"/>
              </a:rPr>
              <a:t>is</a:t>
            </a:r>
            <a:r>
              <a:rPr sz="2450" kern="0" spc="15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450" kern="0" spc="229" dirty="0">
                <a:solidFill>
                  <a:sysClr val="windowText" lastClr="000000"/>
                </a:solidFill>
                <a:latin typeface="Calibri"/>
                <a:cs typeface="Calibri"/>
              </a:rPr>
              <a:t>R</a:t>
            </a:r>
            <a:r>
              <a:rPr sz="2625" kern="0" spc="345" baseline="23809" dirty="0">
                <a:solidFill>
                  <a:sysClr val="windowText" lastClr="000000"/>
                </a:solidFill>
                <a:latin typeface="Calibri"/>
                <a:cs typeface="Calibri"/>
              </a:rPr>
              <a:t>6</a:t>
            </a:r>
            <a:r>
              <a:rPr sz="2625" kern="0" spc="270" baseline="23809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rather</a:t>
            </a:r>
            <a:r>
              <a:rPr sz="2450" kern="0" spc="18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450" kern="0" dirty="0">
                <a:solidFill>
                  <a:sysClr val="windowText" lastClr="000000"/>
                </a:solidFill>
                <a:latin typeface="Calibri"/>
                <a:cs typeface="Calibri"/>
              </a:rPr>
              <a:t>than</a:t>
            </a:r>
            <a:r>
              <a:rPr sz="2450" kern="0" spc="13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450" kern="0" spc="210" dirty="0">
                <a:solidFill>
                  <a:sysClr val="windowText" lastClr="000000"/>
                </a:solidFill>
                <a:latin typeface="Calibri"/>
                <a:cs typeface="Calibri"/>
              </a:rPr>
              <a:t>R</a:t>
            </a:r>
            <a:r>
              <a:rPr sz="2400" kern="0" spc="315" baseline="26041" dirty="0">
                <a:solidFill>
                  <a:sysClr val="windowText" lastClr="000000"/>
                </a:solidFill>
                <a:latin typeface="Calibri"/>
                <a:cs typeface="Calibri"/>
              </a:rPr>
              <a:t>2</a:t>
            </a:r>
            <a:endParaRPr sz="2400" kern="0" baseline="26041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67665" indent="-316865">
              <a:spcBef>
                <a:spcPts val="175"/>
              </a:spcBef>
              <a:buFontTx/>
              <a:buChar char="—"/>
              <a:tabLst>
                <a:tab pos="367665" algn="l"/>
              </a:tabLst>
            </a:pPr>
            <a:r>
              <a:rPr sz="2500" kern="0" spc="65" dirty="0">
                <a:solidFill>
                  <a:sysClr val="windowText" lastClr="000000"/>
                </a:solidFill>
                <a:latin typeface="Calibri"/>
                <a:cs typeface="Calibri"/>
              </a:rPr>
              <a:t>Example</a:t>
            </a:r>
            <a:r>
              <a:rPr sz="2500" kern="0" spc="26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500" i="1" kern="0" dirty="0">
                <a:solidFill>
                  <a:sysClr val="windowText" lastClr="000000"/>
                </a:solidFill>
                <a:latin typeface="Calibri"/>
                <a:cs typeface="Calibri"/>
              </a:rPr>
              <a:t>linear </a:t>
            </a:r>
            <a:r>
              <a:rPr sz="25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predictor</a:t>
            </a:r>
            <a:r>
              <a:rPr sz="2500" kern="0" spc="254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in</a:t>
            </a:r>
            <a:r>
              <a:rPr sz="2500" kern="0" spc="8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these</a:t>
            </a:r>
            <a:r>
              <a:rPr sz="2500" kern="0" spc="14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500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features:</a:t>
            </a:r>
            <a:endParaRPr sz="25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416559">
              <a:spcBef>
                <a:spcPts val="480"/>
              </a:spcBef>
              <a:tabLst>
                <a:tab pos="1086485" algn="l"/>
                <a:tab pos="1428750" algn="l"/>
              </a:tabLst>
            </a:pPr>
            <a:r>
              <a:rPr sz="2500" kern="0" spc="-50" dirty="0">
                <a:solidFill>
                  <a:sysClr val="windowText" lastClr="000000"/>
                </a:solidFill>
                <a:latin typeface="Calibri"/>
                <a:cs typeface="Calibri"/>
              </a:rPr>
              <a:t>y</a:t>
            </a:r>
            <a:r>
              <a:rPr sz="25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	</a:t>
            </a:r>
            <a:r>
              <a:rPr sz="2500" kern="0" spc="-25" dirty="0">
                <a:solidFill>
                  <a:sysClr val="windowText" lastClr="000000"/>
                </a:solidFill>
                <a:latin typeface="Calibri"/>
                <a:cs typeface="Calibri"/>
              </a:rPr>
              <a:t>t1</a:t>
            </a:r>
            <a:r>
              <a:rPr sz="25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	</a:t>
            </a:r>
            <a:r>
              <a:rPr sz="2500" kern="0" spc="100" dirty="0">
                <a:solidFill>
                  <a:sysClr val="windowText" lastClr="000000"/>
                </a:solidFill>
                <a:latin typeface="Calibri"/>
                <a:cs typeface="Calibri"/>
              </a:rPr>
              <a:t>0</a:t>
            </a:r>
            <a:r>
              <a:rPr sz="2500" kern="0" spc="31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0</a:t>
            </a:r>
            <a:r>
              <a:rPr sz="2500" kern="0" spc="30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0</a:t>
            </a:r>
            <a:r>
              <a:rPr sz="2500" kern="0" spc="30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-</a:t>
            </a:r>
            <a:r>
              <a:rPr sz="2500" kern="0" spc="85" dirty="0">
                <a:solidFill>
                  <a:sysClr val="windowText" lastClr="000000"/>
                </a:solidFill>
                <a:latin typeface="Calibri"/>
                <a:cs typeface="Calibri"/>
              </a:rPr>
              <a:t>1</a:t>
            </a:r>
            <a:r>
              <a:rPr sz="2500" kern="0" spc="32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500" kern="0" spc="70" dirty="0">
                <a:solidFill>
                  <a:sysClr val="windowText" lastClr="000000"/>
                </a:solidFill>
                <a:latin typeface="Calibri"/>
                <a:cs typeface="Calibri"/>
              </a:rPr>
              <a:t>-</a:t>
            </a:r>
            <a:r>
              <a:rPr sz="2500" kern="0" spc="90" dirty="0">
                <a:solidFill>
                  <a:sysClr val="windowText" lastClr="000000"/>
                </a:solidFill>
                <a:latin typeface="Calibri"/>
                <a:cs typeface="Calibri"/>
              </a:rPr>
              <a:t>1j</a:t>
            </a:r>
            <a:r>
              <a:rPr sz="2500" kern="0" spc="14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500" kern="0" spc="-800" dirty="0">
                <a:solidFill>
                  <a:sysClr val="windowText" lastClr="000000"/>
                </a:solidFill>
                <a:latin typeface="Calibri"/>
                <a:cs typeface="Calibri"/>
              </a:rPr>
              <a:t>•</a:t>
            </a:r>
            <a:r>
              <a:rPr sz="2500" kern="0" spc="41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500" kern="0" spc="425" dirty="0">
                <a:solidFill>
                  <a:sysClr val="windowText" lastClr="000000"/>
                </a:solidFill>
                <a:latin typeface="Calibri"/>
                <a:cs typeface="Calibri"/>
              </a:rPr>
              <a:t>4(x)</a:t>
            </a:r>
            <a:r>
              <a:rPr sz="2500" kern="0" spc="204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500" kern="0" dirty="0">
                <a:solidFill>
                  <a:srgbClr val="343434"/>
                </a:solidFill>
                <a:latin typeface="Calibri"/>
                <a:cs typeface="Calibri"/>
              </a:rPr>
              <a:t>—</a:t>
            </a:r>
            <a:r>
              <a:rPr sz="2500" kern="0" spc="215" dirty="0">
                <a:solidFill>
                  <a:srgbClr val="343434"/>
                </a:solidFill>
                <a:latin typeface="Calibri"/>
                <a:cs typeface="Calibri"/>
              </a:rPr>
              <a:t> </a:t>
            </a:r>
            <a:r>
              <a:rPr sz="2500" kern="0" dirty="0">
                <a:solidFill>
                  <a:sysClr val="windowText" lastClr="000000"/>
                </a:solidFill>
                <a:latin typeface="Calibri"/>
                <a:cs typeface="Calibri"/>
              </a:rPr>
              <a:t>1</a:t>
            </a:r>
            <a:r>
              <a:rPr sz="2500" kern="0" spc="26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500" kern="0" spc="-1055" dirty="0">
                <a:solidFill>
                  <a:sysClr val="windowText" lastClr="000000"/>
                </a:solidFill>
                <a:latin typeface="Calibri"/>
                <a:cs typeface="Calibri"/>
              </a:rPr>
              <a:t>—</a:t>
            </a:r>
            <a:r>
              <a:rPr sz="2500" kern="0" spc="980" dirty="0">
                <a:solidFill>
                  <a:sysClr val="windowText" lastClr="000000"/>
                </a:solidFill>
                <a:latin typeface="Calibri"/>
                <a:cs typeface="Calibri"/>
              </a:rPr>
              <a:t>z</a:t>
            </a:r>
            <a:r>
              <a:rPr sz="1500" kern="0" spc="980" dirty="0">
                <a:solidFill>
                  <a:sysClr val="windowText" lastClr="000000"/>
                </a:solidFill>
                <a:latin typeface="Calibri"/>
                <a:cs typeface="Calibri"/>
              </a:rPr>
              <a:t>2</a:t>
            </a:r>
            <a:r>
              <a:rPr sz="1500" kern="0" spc="52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2500" kern="0" spc="-985" dirty="0">
                <a:solidFill>
                  <a:sysClr val="windowText" lastClr="000000"/>
                </a:solidFill>
                <a:latin typeface="Calibri"/>
                <a:cs typeface="Calibri"/>
              </a:rPr>
              <a:t>—</a:t>
            </a:r>
            <a:r>
              <a:rPr sz="2500" kern="0" spc="985" dirty="0">
                <a:solidFill>
                  <a:sysClr val="windowText" lastClr="000000"/>
                </a:solidFill>
                <a:latin typeface="Calibri"/>
                <a:cs typeface="Calibri"/>
              </a:rPr>
              <a:t>z</a:t>
            </a:r>
            <a:r>
              <a:rPr sz="2475" kern="0" spc="1477" baseline="-23569" dirty="0">
                <a:solidFill>
                  <a:sysClr val="windowText" lastClr="000000"/>
                </a:solidFill>
                <a:latin typeface="Calibri"/>
                <a:cs typeface="Calibri"/>
              </a:rPr>
              <a:t>2</a:t>
            </a:r>
            <a:endParaRPr sz="2475" kern="0" baseline="-23569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447C78AC-8B0D-41B5-8AF2-71B25611D8C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39367541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0266" y="-30559"/>
            <a:ext cx="10779467" cy="1205748"/>
          </a:xfrm>
          <a:prstGeom prst="rect">
            <a:avLst/>
          </a:prstGeom>
        </p:spPr>
        <p:txBody>
          <a:bodyPr vert="horz" wrap="square" lIns="0" tIns="561627" rIns="0" bIns="0" rtlCol="0">
            <a:spAutoFit/>
          </a:bodyPr>
          <a:lstStyle/>
          <a:p>
            <a:pPr marL="1705610">
              <a:spcBef>
                <a:spcPts val="100"/>
              </a:spcBef>
            </a:pPr>
            <a:r>
              <a:rPr sz="4150" spc="-125" dirty="0"/>
              <a:t>END</a:t>
            </a:r>
            <a:r>
              <a:rPr sz="4150" spc="-165" dirty="0"/>
              <a:t> </a:t>
            </a:r>
            <a:r>
              <a:rPr sz="4150" dirty="0">
                <a:solidFill>
                  <a:srgbClr val="3633CC"/>
                </a:solidFill>
              </a:rPr>
              <a:t>OF</a:t>
            </a:r>
            <a:r>
              <a:rPr sz="4150" spc="-275" dirty="0">
                <a:solidFill>
                  <a:srgbClr val="3633CC"/>
                </a:solidFill>
              </a:rPr>
              <a:t> </a:t>
            </a:r>
            <a:r>
              <a:rPr sz="4150" spc="-40" dirty="0"/>
              <a:t>MATERIAL</a:t>
            </a:r>
            <a:endParaRPr sz="4150"/>
          </a:p>
        </p:txBody>
      </p:sp>
      <p:sp>
        <p:nvSpPr>
          <p:cNvPr id="3" name="object 3"/>
          <p:cNvSpPr txBox="1"/>
          <p:nvPr/>
        </p:nvSpPr>
        <p:spPr>
          <a:xfrm>
            <a:off x="2286902" y="1998464"/>
            <a:ext cx="7177405" cy="13100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55600" marR="5080" indent="-343535">
              <a:lnSpc>
                <a:spcPct val="99900"/>
              </a:lnSpc>
              <a:spcBef>
                <a:spcPts val="135"/>
              </a:spcBef>
              <a:buFontTx/>
              <a:buChar char="•"/>
              <a:tabLst>
                <a:tab pos="355600" algn="l"/>
                <a:tab pos="359410" algn="l"/>
              </a:tabLst>
            </a:pP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	</a:t>
            </a: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Follow</a:t>
            </a:r>
            <a:r>
              <a:rPr sz="280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up</a:t>
            </a:r>
            <a:r>
              <a:rPr sz="2800" kern="0" spc="-1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slides</a:t>
            </a:r>
            <a:r>
              <a:rPr sz="28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require</a:t>
            </a:r>
            <a:r>
              <a:rPr sz="28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knowledge</a:t>
            </a:r>
            <a:r>
              <a:rPr sz="2800" kern="0" spc="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sz="280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spc="-25" dirty="0">
                <a:solidFill>
                  <a:sysClr val="windowText" lastClr="000000"/>
                </a:solidFill>
                <a:latin typeface="Arial MT"/>
                <a:cs typeface="Arial MT"/>
              </a:rPr>
              <a:t>ROC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and</a:t>
            </a:r>
            <a:r>
              <a:rPr sz="2800" kern="0" spc="-19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L1,</a:t>
            </a:r>
            <a:r>
              <a:rPr sz="2800" kern="0" spc="-9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L2</a:t>
            </a:r>
            <a:r>
              <a:rPr sz="2800" kern="0" spc="-9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Norms</a:t>
            </a:r>
            <a:r>
              <a:rPr sz="2800" kern="0" spc="6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spc="-1260" dirty="0">
                <a:solidFill>
                  <a:sysClr val="windowText" lastClr="000000"/>
                </a:solidFill>
                <a:latin typeface="Arial MT"/>
                <a:cs typeface="Arial MT"/>
              </a:rPr>
              <a:t>—</a:t>
            </a:r>
            <a:r>
              <a:rPr sz="2800" kern="0" spc="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have</a:t>
            </a:r>
            <a:r>
              <a:rPr sz="2800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not</a:t>
            </a:r>
            <a:r>
              <a:rPr sz="2800" kern="0" spc="1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yet</a:t>
            </a:r>
            <a:r>
              <a:rPr sz="280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covered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these</a:t>
            </a:r>
            <a:r>
              <a:rPr sz="2800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ideas</a:t>
            </a:r>
            <a:r>
              <a:rPr sz="2800" kern="0" spc="-1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in</a:t>
            </a:r>
            <a:r>
              <a:rPr sz="2800" kern="0" spc="-7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Fall</a:t>
            </a:r>
            <a:r>
              <a:rPr sz="2800" kern="0" spc="-9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800" kern="0" spc="-20" dirty="0">
                <a:solidFill>
                  <a:sysClr val="windowText" lastClr="000000"/>
                </a:solidFill>
                <a:latin typeface="Arial MT"/>
                <a:cs typeface="Arial MT"/>
              </a:rPr>
              <a:t>2012</a:t>
            </a:r>
            <a:endParaRPr sz="28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90EDCF-9480-49E4-A81F-4DA35381F76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28150780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2257" y="1375171"/>
            <a:ext cx="4902398" cy="46166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8267" y="2277071"/>
            <a:ext cx="3170039" cy="361652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703344" y="6008191"/>
            <a:ext cx="798195" cy="0"/>
          </a:xfrm>
          <a:custGeom>
            <a:avLst/>
            <a:gdLst/>
            <a:ahLst/>
            <a:cxnLst/>
            <a:rect l="l" t="t" r="r" b="b"/>
            <a:pathLst>
              <a:path w="798195">
                <a:moveTo>
                  <a:pt x="0" y="0"/>
                </a:moveTo>
                <a:lnTo>
                  <a:pt x="797719" y="0"/>
                </a:lnTo>
              </a:path>
            </a:pathLst>
          </a:custGeom>
          <a:ln w="20835">
            <a:solidFill>
              <a:srgbClr val="0808C8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8765977" y="5999261"/>
            <a:ext cx="798195" cy="0"/>
          </a:xfrm>
          <a:custGeom>
            <a:avLst/>
            <a:gdLst/>
            <a:ahLst/>
            <a:cxnLst/>
            <a:rect l="l" t="t" r="r" b="b"/>
            <a:pathLst>
              <a:path w="798195">
                <a:moveTo>
                  <a:pt x="0" y="0"/>
                </a:moveTo>
                <a:lnTo>
                  <a:pt x="797719" y="0"/>
                </a:lnTo>
              </a:path>
            </a:pathLst>
          </a:custGeom>
          <a:ln w="20835">
            <a:solidFill>
              <a:srgbClr val="C31C1C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30266" y="-30559"/>
            <a:ext cx="10779467" cy="1260430"/>
          </a:xfrm>
          <a:prstGeom prst="rect">
            <a:avLst/>
          </a:prstGeom>
        </p:spPr>
        <p:txBody>
          <a:bodyPr vert="horz" wrap="square" lIns="0" tIns="585300" rIns="0" bIns="0" rtlCol="0">
            <a:spAutoFit/>
          </a:bodyPr>
          <a:lstStyle/>
          <a:p>
            <a:pPr marL="516890">
              <a:spcBef>
                <a:spcPts val="95"/>
              </a:spcBef>
            </a:pPr>
            <a:r>
              <a:rPr dirty="0"/>
              <a:t>Individual</a:t>
            </a:r>
            <a:r>
              <a:rPr spc="-85" dirty="0"/>
              <a:t> </a:t>
            </a:r>
            <a:r>
              <a:rPr spc="-80" dirty="0">
                <a:solidFill>
                  <a:srgbClr val="3336C4"/>
                </a:solidFill>
              </a:rPr>
              <a:t>Feature</a:t>
            </a:r>
            <a:r>
              <a:rPr spc="-20" dirty="0">
                <a:solidFill>
                  <a:srgbClr val="3336C4"/>
                </a:solidFill>
              </a:rPr>
              <a:t> </a:t>
            </a:r>
            <a:r>
              <a:rPr spc="-85" dirty="0">
                <a:solidFill>
                  <a:srgbClr val="3131CD"/>
                </a:solidFill>
              </a:rPr>
              <a:t>Relevance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300319" y="1433909"/>
            <a:ext cx="678815" cy="4273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2600" kern="0" spc="-6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ROC</a:t>
            </a:r>
            <a:endParaRPr sz="26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85453" y="1793826"/>
            <a:ext cx="751205" cy="434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2650" kern="0" spc="-3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curve</a:t>
            </a:r>
            <a:endParaRPr sz="265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3727" y="5945633"/>
            <a:ext cx="1714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20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0</a:t>
            </a:r>
            <a:endParaRPr sz="22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76438" y="6125467"/>
            <a:ext cx="1895475" cy="4127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2500" kern="0" dirty="0">
                <a:solidFill>
                  <a:srgbClr val="0003F2"/>
                </a:solidFill>
                <a:latin typeface="Arial MT"/>
                <a:cs typeface="Arial MT"/>
              </a:rPr>
              <a:t>1-</a:t>
            </a:r>
            <a:r>
              <a:rPr sz="2500" kern="0" spc="-100" dirty="0">
                <a:solidFill>
                  <a:srgbClr val="0003F2"/>
                </a:solidFill>
                <a:latin typeface="Arial MT"/>
                <a:cs typeface="Arial MT"/>
              </a:rPr>
              <a:t> </a:t>
            </a:r>
            <a:r>
              <a:rPr sz="2500" kern="0" spc="40" dirty="0">
                <a:solidFill>
                  <a:srgbClr val="0803DA"/>
                </a:solidFill>
                <a:latin typeface="Arial MT"/>
                <a:cs typeface="Arial MT"/>
              </a:rPr>
              <a:t>Specificity</a:t>
            </a:r>
            <a:endParaRPr sz="25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03198" y="5955308"/>
            <a:ext cx="173355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50" kern="0" spc="-50" dirty="0">
                <a:solidFill>
                  <a:sysClr val="windowText" lastClr="000000"/>
                </a:solidFill>
                <a:latin typeface="Arial MT"/>
                <a:cs typeface="Arial MT"/>
              </a:rPr>
              <a:t>1</a:t>
            </a:r>
            <a:endParaRPr sz="20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54104" y="1762819"/>
            <a:ext cx="1076325" cy="4724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  <a:tabLst>
                <a:tab pos="673100" algn="l"/>
              </a:tabLst>
            </a:pPr>
            <a:r>
              <a:rPr sz="2900" kern="0" spc="-25" dirty="0">
                <a:solidFill>
                  <a:srgbClr val="0A08D3"/>
                </a:solidFill>
                <a:latin typeface="Arial MT"/>
                <a:cs typeface="Arial MT"/>
              </a:rPr>
              <a:t>^’-</a:t>
            </a:r>
            <a:r>
              <a:rPr sz="2900" kern="0" dirty="0">
                <a:solidFill>
                  <a:srgbClr val="0A08D3"/>
                </a:solidFill>
                <a:latin typeface="Arial MT"/>
                <a:cs typeface="Arial MT"/>
              </a:rPr>
              <a:t>	</a:t>
            </a:r>
            <a:r>
              <a:rPr sz="2900" kern="0" spc="-25" dirty="0">
                <a:solidFill>
                  <a:srgbClr val="D8130F"/>
                </a:solidFill>
                <a:latin typeface="Arial MT"/>
                <a:cs typeface="Arial MT"/>
              </a:rPr>
              <a:t>^’*</a:t>
            </a:r>
            <a:endParaRPr sz="290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10111" y="5909171"/>
            <a:ext cx="260985" cy="3829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350" kern="0" spc="-35" dirty="0">
                <a:solidFill>
                  <a:srgbClr val="1108B8"/>
                </a:solidFill>
                <a:latin typeface="Arial MT"/>
                <a:cs typeface="Arial MT"/>
              </a:rPr>
              <a:t>s-</a:t>
            </a:r>
            <a:endParaRPr sz="23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90956" y="5909171"/>
            <a:ext cx="340995" cy="3829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350" kern="0" spc="-85" dirty="0">
                <a:solidFill>
                  <a:srgbClr val="C61D1A"/>
                </a:solidFill>
                <a:latin typeface="Arial MT"/>
                <a:cs typeface="Arial MT"/>
              </a:rPr>
              <a:t>5+</a:t>
            </a:r>
            <a:endParaRPr sz="23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27253" y="6245274"/>
            <a:ext cx="232410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X¡</a:t>
            </a:r>
            <a:endParaRPr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E676D50-0436-48E6-ADC4-A2E30FFFB1A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825930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E6D175D-EC52-407C-A486-3FA123A9E6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662501"/>
              </p:ext>
            </p:extLst>
          </p:nvPr>
        </p:nvGraphicFramePr>
        <p:xfrm>
          <a:off x="1203258" y="1397077"/>
          <a:ext cx="10212328" cy="4441897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585280">
                  <a:extLst>
                    <a:ext uri="{9D8B030D-6E8A-4147-A177-3AD203B41FA5}">
                      <a16:colId xmlns:a16="http://schemas.microsoft.com/office/drawing/2014/main" val="2771801177"/>
                    </a:ext>
                  </a:extLst>
                </a:gridCol>
                <a:gridCol w="924128">
                  <a:extLst>
                    <a:ext uri="{9D8B030D-6E8A-4147-A177-3AD203B41FA5}">
                      <a16:colId xmlns:a16="http://schemas.microsoft.com/office/drawing/2014/main" val="4161695210"/>
                    </a:ext>
                  </a:extLst>
                </a:gridCol>
                <a:gridCol w="1040860">
                  <a:extLst>
                    <a:ext uri="{9D8B030D-6E8A-4147-A177-3AD203B41FA5}">
                      <a16:colId xmlns:a16="http://schemas.microsoft.com/office/drawing/2014/main" val="1399539311"/>
                    </a:ext>
                  </a:extLst>
                </a:gridCol>
                <a:gridCol w="3229583">
                  <a:extLst>
                    <a:ext uri="{9D8B030D-6E8A-4147-A177-3AD203B41FA5}">
                      <a16:colId xmlns:a16="http://schemas.microsoft.com/office/drawing/2014/main" val="526933549"/>
                    </a:ext>
                  </a:extLst>
                </a:gridCol>
                <a:gridCol w="1760706">
                  <a:extLst>
                    <a:ext uri="{9D8B030D-6E8A-4147-A177-3AD203B41FA5}">
                      <a16:colId xmlns:a16="http://schemas.microsoft.com/office/drawing/2014/main" val="2671019830"/>
                    </a:ext>
                  </a:extLst>
                </a:gridCol>
                <a:gridCol w="1517515">
                  <a:extLst>
                    <a:ext uri="{9D8B030D-6E8A-4147-A177-3AD203B41FA5}">
                      <a16:colId xmlns:a16="http://schemas.microsoft.com/office/drawing/2014/main" val="3225486509"/>
                    </a:ext>
                  </a:extLst>
                </a:gridCol>
                <a:gridCol w="1154256">
                  <a:extLst>
                    <a:ext uri="{9D8B030D-6E8A-4147-A177-3AD203B41FA5}">
                      <a16:colId xmlns:a16="http://schemas.microsoft.com/office/drawing/2014/main" val="1560952149"/>
                    </a:ext>
                  </a:extLst>
                </a:gridCol>
              </a:tblGrid>
              <a:tr h="355211"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 no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Week no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Class no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Topics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Teaching Learning Strategy(s)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Assessment Strategy(s)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Alignment to CLO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39533819"/>
                  </a:ext>
                </a:extLst>
              </a:tr>
              <a:tr h="1420845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11,12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Hidden Markov Models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Explain and apply HMM in pattern recognition.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multimedia, practical examples, hands-on practice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Feedback, Q&amp;A, quizzes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CLO2, CLO3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extLst>
                  <a:ext uri="{0D108BD9-81ED-4DB2-BD59-A6C34878D82A}">
                    <a16:rowId xmlns:a16="http://schemas.microsoft.com/office/drawing/2014/main" val="1730086809"/>
                  </a:ext>
                </a:extLst>
              </a:tr>
              <a:tr h="1154437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7&amp;8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13,14,15,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Neural Networks and Deep Learning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Discuss neural networks and their applications in pattern recognition.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multimedia, practical examples, hands-on practice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Feedback, Q&amp;A, assessment of LOs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CLO2, CLO3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extLst>
                  <a:ext uri="{0D108BD9-81ED-4DB2-BD59-A6C34878D82A}">
                    <a16:rowId xmlns:a16="http://schemas.microsoft.com/office/drawing/2014/main" val="955951072"/>
                  </a:ext>
                </a:extLst>
              </a:tr>
              <a:tr h="1420845">
                <a:tc>
                  <a:txBody>
                    <a:bodyPr/>
                    <a:lstStyle/>
                    <a:p>
                      <a:endParaRPr lang="en-GB" sz="1400" b="1" dirty="0"/>
                    </a:p>
                  </a:txBody>
                  <a:tcPr marL="88803" marR="88803" marT="44401" marB="44401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Mid-Term Examination </a:t>
                      </a:r>
                    </a:p>
                  </a:txBody>
                  <a:tcPr marL="88803" marR="88803" marT="44401" marB="44401" anchor="ctr"/>
                </a:tc>
                <a:tc hMerge="1"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8803" marR="88803" marT="44401" marB="44401" anchor="ctr"/>
                </a:tc>
                <a:tc hMerge="1"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8803" marR="88803" marT="44401" marB="44401" anchor="ctr"/>
                </a:tc>
                <a:tc hMerge="1"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8803" marR="88803" marT="44401" marB="44401" anchor="ctr"/>
                </a:tc>
                <a:tc hMerge="1"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8803" marR="88803" marT="44401" marB="44401" anchor="ctr"/>
                </a:tc>
                <a:tc hMerge="1"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8803" marR="88803" marT="44401" marB="44401" anchor="ctr"/>
                </a:tc>
                <a:extLst>
                  <a:ext uri="{0D108BD9-81ED-4DB2-BD59-A6C34878D82A}">
                    <a16:rowId xmlns:a16="http://schemas.microsoft.com/office/drawing/2014/main" val="2268061482"/>
                  </a:ext>
                </a:extLst>
              </a:tr>
            </a:tbl>
          </a:graphicData>
        </a:graphic>
      </p:graphicFrame>
      <p:sp>
        <p:nvSpPr>
          <p:cNvPr id="14" name="Rectangle 1">
            <a:extLst>
              <a:ext uri="{FF2B5EF4-FFF2-40B4-BE49-F238E27FC236}">
                <a16:creationId xmlns:a16="http://schemas.microsoft.com/office/drawing/2014/main" id="{092AA6AD-0E10-48A3-9061-CFE483050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258" y="949274"/>
            <a:ext cx="823913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latin typeface="Times New Roman" panose="02020603050405020304" pitchFamily="18" charset="0"/>
              </a:rPr>
              <a:t>Course Plan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02C0BE-4504-4239-80B5-7E995074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1447502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9782" y="2053828"/>
            <a:ext cx="3348633" cy="284857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31781" y="2134195"/>
            <a:ext cx="3116460" cy="272355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20704" y="1035844"/>
            <a:ext cx="884039" cy="52685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35328" y="1107282"/>
            <a:ext cx="732234" cy="36611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85483" y="946547"/>
            <a:ext cx="1643062" cy="64293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54524" y="312539"/>
            <a:ext cx="401835" cy="49113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274468" y="312539"/>
            <a:ext cx="446484" cy="491132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336727" y="1337964"/>
            <a:ext cx="244475" cy="0"/>
          </a:xfrm>
          <a:custGeom>
            <a:avLst/>
            <a:gdLst/>
            <a:ahLst/>
            <a:cxnLst/>
            <a:rect l="l" t="t" r="r" b="b"/>
            <a:pathLst>
              <a:path w="244475">
                <a:moveTo>
                  <a:pt x="0" y="0"/>
                </a:moveTo>
                <a:lnTo>
                  <a:pt x="244078" y="0"/>
                </a:lnTo>
              </a:path>
            </a:pathLst>
          </a:custGeom>
          <a:ln w="20835">
            <a:solidFill>
              <a:srgbClr val="444444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36727" y="1266526"/>
            <a:ext cx="244475" cy="0"/>
          </a:xfrm>
          <a:custGeom>
            <a:avLst/>
            <a:gdLst/>
            <a:ahLst/>
            <a:cxnLst/>
            <a:rect l="l" t="t" r="r" b="b"/>
            <a:pathLst>
              <a:path w="244475">
                <a:moveTo>
                  <a:pt x="0" y="0"/>
                </a:moveTo>
                <a:lnTo>
                  <a:pt x="244078" y="0"/>
                </a:lnTo>
              </a:path>
            </a:pathLst>
          </a:custGeom>
          <a:ln w="20835">
            <a:solidFill>
              <a:srgbClr val="676767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381250" y="1107281"/>
            <a:ext cx="785812" cy="392906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440850" y="34429"/>
            <a:ext cx="1640205" cy="7994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5050" spc="-385" dirty="0">
                <a:solidFill>
                  <a:srgbClr val="F40101"/>
                </a:solidFill>
              </a:rPr>
              <a:t>versus</a:t>
            </a:r>
            <a:endParaRPr sz="5050"/>
          </a:p>
        </p:txBody>
      </p:sp>
      <p:sp>
        <p:nvSpPr>
          <p:cNvPr id="13" name="object 13"/>
          <p:cNvSpPr txBox="1"/>
          <p:nvPr/>
        </p:nvSpPr>
        <p:spPr>
          <a:xfrm>
            <a:off x="5845079" y="34429"/>
            <a:ext cx="3486150" cy="7994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5050" kern="0" spc="-330" dirty="0">
                <a:solidFill>
                  <a:srgbClr val="FB0003"/>
                </a:solidFill>
                <a:latin typeface="Arial MT"/>
                <a:cs typeface="Arial MT"/>
              </a:rPr>
              <a:t>Regularimtion</a:t>
            </a:r>
            <a:endParaRPr sz="505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786949" y="4465290"/>
            <a:ext cx="151130" cy="390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400" kern="0" spc="-395" dirty="0">
                <a:solidFill>
                  <a:sysClr val="windowText" lastClr="000000"/>
                </a:solidFill>
                <a:latin typeface="Consolas"/>
                <a:cs typeface="Consolas"/>
              </a:rPr>
              <a:t>1</a:t>
            </a:r>
            <a:endParaRPr sz="2400" kern="0">
              <a:solidFill>
                <a:sysClr val="windowText" lastClr="000000"/>
              </a:solidFill>
              <a:latin typeface="Consolas"/>
              <a:cs typeface="Consolas"/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19175E38-4CB9-49E9-A227-25C843E4FC1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660"/>
              </a:lnSpc>
            </a:pPr>
            <a:r>
              <a:rPr lang="en-GB" sz="1400" kern="0">
                <a:solidFill>
                  <a:srgbClr val="38346E"/>
                </a:solidFill>
              </a:rPr>
              <a:t>Prepared By: Mohammad Rony Lecturer, Dept. Of CSE University Of Global Village (UGV), Barishal</a:t>
            </a:r>
            <a:endParaRPr lang="en-GB" sz="1400" kern="0"/>
          </a:p>
        </p:txBody>
      </p:sp>
    </p:spTree>
    <p:extLst>
      <p:ext uri="{BB962C8B-B14F-4D97-AF65-F5344CB8AC3E}">
        <p14:creationId xmlns:p14="http://schemas.microsoft.com/office/powerpoint/2010/main" val="19005289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>
            <a:extLst>
              <a:ext uri="{FF2B5EF4-FFF2-40B4-BE49-F238E27FC236}">
                <a16:creationId xmlns:a16="http://schemas.microsoft.com/office/drawing/2014/main" id="{767359E5-FAE7-46E5-A75D-EBB300D62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274" y="2983653"/>
            <a:ext cx="7652084" cy="89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1588" b="1" dirty="0">
                <a:solidFill>
                  <a:srgbClr val="000000"/>
                </a:solidFill>
              </a:rPr>
              <a:t>Week: 04</a:t>
            </a:r>
            <a:br>
              <a:rPr lang="en-GB" altLang="en-US" sz="1588" b="1" dirty="0">
                <a:solidFill>
                  <a:srgbClr val="000000"/>
                </a:solidFill>
              </a:rPr>
            </a:br>
            <a:r>
              <a:rPr lang="en-US" b="1" dirty="0">
                <a:latin typeface="Times New Roman" panose="02020603050405020304" pitchFamily="18" charset="0"/>
              </a:rPr>
              <a:t>Clustering Techniques</a:t>
            </a:r>
            <a:endParaRPr lang="en-GB" b="1" dirty="0">
              <a:latin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</a:rPr>
              <a:t>Explain and apply clustering techniques</a:t>
            </a:r>
            <a:endParaRPr lang="en-GB" altLang="en-US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2108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1F834-EF7C-4BA2-A824-E61E52544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  <a:latin typeface="Tahoma" panose="020B0604030504040204" pitchFamily="34" charset="0"/>
              </a:rPr>
              <a:t>Prepared By: Mohammad Rony Lecturer, Dept. Of CSE University Of Global Village (UGV), Barishal</a:t>
            </a:r>
            <a:endParaRPr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035266" name="Rectangle 2">
            <a:extLst>
              <a:ext uri="{FF2B5EF4-FFF2-40B4-BE49-F238E27FC236}">
                <a16:creationId xmlns:a16="http://schemas.microsoft.com/office/drawing/2014/main" id="{1F9DE265-B610-446A-860F-864B87C369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304800"/>
            <a:ext cx="6781800" cy="990600"/>
          </a:xfrm>
          <a:noFill/>
          <a:ln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Chapter 8. </a:t>
            </a:r>
            <a:r>
              <a:rPr lang="en-AU" altLang="zh-TW">
                <a:ea typeface="新細明體" panose="02020500000000000000" pitchFamily="18" charset="-120"/>
              </a:rPr>
              <a:t>Cluster Analysis</a:t>
            </a: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1035267" name="Rectangle 3">
            <a:extLst>
              <a:ext uri="{FF2B5EF4-FFF2-40B4-BE49-F238E27FC236}">
                <a16:creationId xmlns:a16="http://schemas.microsoft.com/office/drawing/2014/main" id="{F9105DD4-555A-4F74-81CF-F7FAF3C289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676400"/>
            <a:ext cx="7924800" cy="4648200"/>
          </a:xfrm>
          <a:noFill/>
          <a:ln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</a:pPr>
            <a:r>
              <a:rPr lang="en-US" altLang="en-US" sz="2400">
                <a:solidFill>
                  <a:schemeClr val="hlink"/>
                </a:solidFill>
              </a:rPr>
              <a:t>What is Cluster Analysis?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Types of Data in Cluster Analysis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A Categorization of Major Clustering Methods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Partitioning Methods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Hierarchical Methods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Density-Based Methods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Grid-Based Methods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Model-Based Clustering Methods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Outlier Analysis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423255553"/>
      </p:ext>
    </p:extLst>
  </p:cSld>
  <p:clrMapOvr>
    <a:masterClrMapping/>
  </p:clrMapOvr>
  <p:transition>
    <p:strips dir="rd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554" name="Rectangle 2">
            <a:extLst>
              <a:ext uri="{FF2B5EF4-FFF2-40B4-BE49-F238E27FC236}">
                <a16:creationId xmlns:a16="http://schemas.microsoft.com/office/drawing/2014/main" id="{8DB3AB42-2E42-4B14-A8CC-9B9B36060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8289" y="457200"/>
            <a:ext cx="7297737" cy="782638"/>
          </a:xfrm>
          <a:noFill/>
          <a:ln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What is Cluster Analysis?</a:t>
            </a:r>
          </a:p>
        </p:txBody>
      </p:sp>
      <p:sp>
        <p:nvSpPr>
          <p:cNvPr id="1559555" name="Rectangle 3">
            <a:extLst>
              <a:ext uri="{FF2B5EF4-FFF2-40B4-BE49-F238E27FC236}">
                <a16:creationId xmlns:a16="http://schemas.microsoft.com/office/drawing/2014/main" id="{14834B08-EE47-44CC-8B63-C8757F2084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447800"/>
            <a:ext cx="8458200" cy="4953000"/>
          </a:xfrm>
          <a:noFill/>
          <a:ln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altLang="en-US"/>
              <a:t>Cluster: a collection of data objects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Similar to one another within the same cluster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Dissimilar to the objects in other clusters</a:t>
            </a:r>
          </a:p>
          <a:p>
            <a:pPr>
              <a:lnSpc>
                <a:spcPct val="90000"/>
              </a:lnSpc>
            </a:pPr>
            <a:r>
              <a:rPr lang="en-US" altLang="en-US"/>
              <a:t>Cluster analysis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Grouping a set of data objects into clusters</a:t>
            </a:r>
          </a:p>
          <a:p>
            <a:pPr>
              <a:lnSpc>
                <a:spcPct val="90000"/>
              </a:lnSpc>
            </a:pPr>
            <a:r>
              <a:rPr lang="en-US" altLang="en-US"/>
              <a:t>Clustering is </a:t>
            </a:r>
            <a:r>
              <a:rPr lang="en-US" altLang="en-US">
                <a:solidFill>
                  <a:schemeClr val="hlink"/>
                </a:solidFill>
              </a:rPr>
              <a:t>unsupervised classification</a:t>
            </a:r>
            <a:r>
              <a:rPr lang="en-US" altLang="en-US"/>
              <a:t>: no predefined classes</a:t>
            </a:r>
          </a:p>
          <a:p>
            <a:pPr>
              <a:lnSpc>
                <a:spcPct val="90000"/>
              </a:lnSpc>
            </a:pPr>
            <a:r>
              <a:rPr lang="en-US" altLang="en-US"/>
              <a:t>Typical applications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As a </a:t>
            </a:r>
            <a:r>
              <a:rPr lang="en-US" altLang="en-US">
                <a:solidFill>
                  <a:schemeClr val="hlink"/>
                </a:solidFill>
              </a:rPr>
              <a:t>stand-alone tool</a:t>
            </a:r>
            <a:r>
              <a:rPr lang="en-US" altLang="en-US"/>
              <a:t> to get insight into data distribution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As a </a:t>
            </a:r>
            <a:r>
              <a:rPr lang="en-US" altLang="en-US">
                <a:solidFill>
                  <a:schemeClr val="hlink"/>
                </a:solidFill>
              </a:rPr>
              <a:t>preprocessing step</a:t>
            </a:r>
            <a:r>
              <a:rPr lang="en-US" altLang="en-US"/>
              <a:t> for other algorithms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89A5D8-B7F7-42E8-A06A-6E39527F7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</a:rPr>
              <a:t>Prepared By: Mohammad Rony Lecturer, Dept. Of CSE University Of Global Village (UGV), Barishal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51595"/>
      </p:ext>
    </p:extLst>
  </p:cSld>
  <p:clrMapOvr>
    <a:masterClrMapping/>
  </p:clrMapOvr>
  <p:transition>
    <p:strips dir="rd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1D182-8378-46A1-8920-FEBDB2696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  <a:latin typeface="Tahoma" panose="020B0604030504040204" pitchFamily="34" charset="0"/>
              </a:rPr>
              <a:t>Prepared By: Mohammad Rony Lecturer, Dept. Of CSE University Of Global Village (UGV), Barishal</a:t>
            </a:r>
            <a:endParaRPr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35650" name="Rectangle 2">
            <a:extLst>
              <a:ext uri="{FF2B5EF4-FFF2-40B4-BE49-F238E27FC236}">
                <a16:creationId xmlns:a16="http://schemas.microsoft.com/office/drawing/2014/main" id="{DFB23CC9-358D-493B-B60E-A4C13B392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8289" y="457200"/>
            <a:ext cx="7297737" cy="782638"/>
          </a:xfrm>
          <a:noFill/>
          <a:ln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3200"/>
              <a:t>General Applications of Clustering </a:t>
            </a:r>
          </a:p>
        </p:txBody>
      </p:sp>
      <p:sp>
        <p:nvSpPr>
          <p:cNvPr id="1435651" name="Rectangle 3">
            <a:extLst>
              <a:ext uri="{FF2B5EF4-FFF2-40B4-BE49-F238E27FC236}">
                <a16:creationId xmlns:a16="http://schemas.microsoft.com/office/drawing/2014/main" id="{10C12CD3-4AEB-47B6-ACF7-8BE1F4F670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458200" cy="4876800"/>
          </a:xfrm>
          <a:noFill/>
          <a:ln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altLang="en-US" sz="2400"/>
              <a:t>Pattern Recognition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Spatial Data Analysis 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create thematic maps in GIS by clustering feature spaces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detect spatial clusters and explain them in spatial data mining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Image Processing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Economic Science (especially market research)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WWW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Document classification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Cluster Weblog data to discover groups of similar access patterns</a:t>
            </a:r>
          </a:p>
        </p:txBody>
      </p:sp>
    </p:spTree>
    <p:extLst>
      <p:ext uri="{BB962C8B-B14F-4D97-AF65-F5344CB8AC3E}">
        <p14:creationId xmlns:p14="http://schemas.microsoft.com/office/powerpoint/2010/main" val="3422316370"/>
      </p:ext>
    </p:extLst>
  </p:cSld>
  <p:clrMapOvr>
    <a:masterClrMapping/>
  </p:clrMapOvr>
  <p:transition>
    <p:strips dir="rd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8EC8C-AB58-489A-B694-A616FE4A9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  <a:latin typeface="Tahoma" panose="020B0604030504040204" pitchFamily="34" charset="0"/>
              </a:rPr>
              <a:t>Prepared By: Mohammad Rony Lecturer, Dept. Of CSE University Of Global Village (UGV), Barishal</a:t>
            </a:r>
            <a:endParaRPr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37698" name="Rectangle 2">
            <a:extLst>
              <a:ext uri="{FF2B5EF4-FFF2-40B4-BE49-F238E27FC236}">
                <a16:creationId xmlns:a16="http://schemas.microsoft.com/office/drawing/2014/main" id="{ED5C6714-7E10-4611-9A28-CF2D09B044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8289" y="741364"/>
            <a:ext cx="7367587" cy="498475"/>
          </a:xfrm>
          <a:noFill/>
          <a:ln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3200"/>
              <a:t>Examples of Clustering Applications</a:t>
            </a:r>
          </a:p>
        </p:txBody>
      </p:sp>
      <p:sp>
        <p:nvSpPr>
          <p:cNvPr id="1437699" name="Rectangle 3">
            <a:extLst>
              <a:ext uri="{FF2B5EF4-FFF2-40B4-BE49-F238E27FC236}">
                <a16:creationId xmlns:a16="http://schemas.microsoft.com/office/drawing/2014/main" id="{FF32E7E3-853E-49FD-8FFA-BA67B588BC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524000"/>
            <a:ext cx="8458200" cy="5105400"/>
          </a:xfrm>
          <a:noFill/>
          <a:ln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</a:pPr>
            <a:r>
              <a:rPr lang="en-US" altLang="en-US" sz="2400" u="sng"/>
              <a:t>Marketing:</a:t>
            </a:r>
            <a:r>
              <a:rPr lang="en-US" altLang="en-US" sz="2400"/>
              <a:t> Help marketers discover distinct groups in their customer bases, and then use this knowledge to develop targeted marketing programs</a:t>
            </a:r>
          </a:p>
          <a:p>
            <a:pPr>
              <a:lnSpc>
                <a:spcPct val="110000"/>
              </a:lnSpc>
            </a:pPr>
            <a:r>
              <a:rPr lang="en-US" altLang="en-US" sz="2400" u="sng"/>
              <a:t>Land use:</a:t>
            </a:r>
            <a:r>
              <a:rPr lang="en-US" altLang="en-US" sz="2400"/>
              <a:t> Identification of areas of similar land use in an earth observation database</a:t>
            </a:r>
          </a:p>
          <a:p>
            <a:pPr>
              <a:lnSpc>
                <a:spcPct val="110000"/>
              </a:lnSpc>
            </a:pPr>
            <a:r>
              <a:rPr lang="en-US" altLang="en-US" sz="2400" u="sng"/>
              <a:t>Insurance:</a:t>
            </a:r>
            <a:r>
              <a:rPr lang="en-US" altLang="en-US" sz="2400"/>
              <a:t> Identifying groups of motor insurance policy holders with a high average claim cost</a:t>
            </a:r>
          </a:p>
          <a:p>
            <a:pPr>
              <a:lnSpc>
                <a:spcPct val="110000"/>
              </a:lnSpc>
            </a:pPr>
            <a:r>
              <a:rPr lang="en-US" altLang="en-US" sz="2400" u="sng"/>
              <a:t>City-planning:</a:t>
            </a:r>
            <a:r>
              <a:rPr lang="en-US" altLang="en-US" sz="2400"/>
              <a:t> Identifying groups of houses according to their house type, value, and geographical location</a:t>
            </a:r>
          </a:p>
          <a:p>
            <a:pPr>
              <a:lnSpc>
                <a:spcPct val="110000"/>
              </a:lnSpc>
            </a:pPr>
            <a:r>
              <a:rPr lang="en-US" altLang="en-US" sz="2400" u="sng"/>
              <a:t>Earth-quake studies:</a:t>
            </a:r>
            <a:r>
              <a:rPr lang="en-US" altLang="en-US" sz="2400"/>
              <a:t> Observed earth quake epicenters should be clustered along continent faults</a:t>
            </a:r>
          </a:p>
        </p:txBody>
      </p:sp>
    </p:spTree>
    <p:extLst>
      <p:ext uri="{BB962C8B-B14F-4D97-AF65-F5344CB8AC3E}">
        <p14:creationId xmlns:p14="http://schemas.microsoft.com/office/powerpoint/2010/main" val="1866903524"/>
      </p:ext>
    </p:extLst>
  </p:cSld>
  <p:clrMapOvr>
    <a:masterClrMapping/>
  </p:clrMapOvr>
  <p:transition>
    <p:strips dir="rd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4883E-AC38-4B14-B0EA-4098C8A79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  <a:latin typeface="Tahoma" panose="020B0604030504040204" pitchFamily="34" charset="0"/>
              </a:rPr>
              <a:t>Prepared By: Mohammad Rony Lecturer, Dept. Of CSE University Of Global Village (UGV), Barishal</a:t>
            </a:r>
            <a:endParaRPr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30530" name="Rectangle 2">
            <a:extLst>
              <a:ext uri="{FF2B5EF4-FFF2-40B4-BE49-F238E27FC236}">
                <a16:creationId xmlns:a16="http://schemas.microsoft.com/office/drawing/2014/main" id="{50581CDF-7178-4764-B2B1-3012569B9C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9725" y="609600"/>
            <a:ext cx="7296150" cy="630238"/>
          </a:xfrm>
          <a:noFill/>
          <a:ln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What Is Good Clustering?</a:t>
            </a:r>
          </a:p>
        </p:txBody>
      </p:sp>
      <p:sp>
        <p:nvSpPr>
          <p:cNvPr id="1430531" name="Rectangle 3">
            <a:extLst>
              <a:ext uri="{FF2B5EF4-FFF2-40B4-BE49-F238E27FC236}">
                <a16:creationId xmlns:a16="http://schemas.microsoft.com/office/drawing/2014/main" id="{CD6747A3-300D-45DF-8F6E-788B238CBF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1752601"/>
            <a:ext cx="8305800" cy="4424363"/>
          </a:xfrm>
          <a:noFill/>
          <a:ln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en-US" altLang="en-US" sz="2400"/>
              <a:t>A </a:t>
            </a:r>
            <a:r>
              <a:rPr lang="en-US" altLang="en-US" sz="2400" u="sng"/>
              <a:t>good clustering</a:t>
            </a:r>
            <a:r>
              <a:rPr lang="en-US" altLang="en-US" sz="2400"/>
              <a:t> method will produce high quality clusters with</a:t>
            </a:r>
          </a:p>
          <a:p>
            <a:pPr lvl="1">
              <a:lnSpc>
                <a:spcPct val="120000"/>
              </a:lnSpc>
            </a:pPr>
            <a:r>
              <a:rPr lang="en-US" altLang="en-US" sz="2400"/>
              <a:t>high </a:t>
            </a:r>
            <a:r>
              <a:rPr lang="en-US" altLang="en-US" sz="2400" u="sng"/>
              <a:t>intra-class</a:t>
            </a:r>
            <a:r>
              <a:rPr lang="en-US" altLang="en-US" sz="2400"/>
              <a:t> similarity</a:t>
            </a:r>
          </a:p>
          <a:p>
            <a:pPr lvl="1">
              <a:lnSpc>
                <a:spcPct val="120000"/>
              </a:lnSpc>
            </a:pPr>
            <a:r>
              <a:rPr lang="en-US" altLang="en-US" sz="2400"/>
              <a:t>low </a:t>
            </a:r>
            <a:r>
              <a:rPr lang="en-US" altLang="en-US" sz="2400" u="sng"/>
              <a:t>inter-class</a:t>
            </a:r>
            <a:r>
              <a:rPr lang="en-US" altLang="en-US" sz="2400"/>
              <a:t> similarity </a:t>
            </a:r>
          </a:p>
          <a:p>
            <a:pPr>
              <a:lnSpc>
                <a:spcPct val="120000"/>
              </a:lnSpc>
            </a:pPr>
            <a:r>
              <a:rPr lang="en-US" altLang="en-US" sz="2400"/>
              <a:t>The </a:t>
            </a:r>
            <a:r>
              <a:rPr lang="en-US" altLang="en-US" sz="2400" u="sng"/>
              <a:t>quality</a:t>
            </a:r>
            <a:r>
              <a:rPr lang="en-US" altLang="en-US" sz="2400"/>
              <a:t> of a clustering result depends on both the similarity measure used by the method and its implementation.</a:t>
            </a:r>
          </a:p>
          <a:p>
            <a:pPr>
              <a:lnSpc>
                <a:spcPct val="120000"/>
              </a:lnSpc>
            </a:pPr>
            <a:r>
              <a:rPr lang="en-US" altLang="en-US" sz="2400"/>
              <a:t>The </a:t>
            </a:r>
            <a:r>
              <a:rPr lang="en-US" altLang="en-US" sz="2400" u="sng"/>
              <a:t>quality</a:t>
            </a:r>
            <a:r>
              <a:rPr lang="en-US" altLang="en-US" sz="2400"/>
              <a:t> of a clustering method is also measured by its ability to discover some or all of the </a:t>
            </a:r>
            <a:r>
              <a:rPr lang="en-US" altLang="en-US" sz="2400" u="sng"/>
              <a:t>hidden</a:t>
            </a:r>
            <a:r>
              <a:rPr lang="en-US" altLang="en-US" sz="2400"/>
              <a:t> patterns.</a:t>
            </a:r>
          </a:p>
        </p:txBody>
      </p:sp>
    </p:spTree>
    <p:extLst>
      <p:ext uri="{BB962C8B-B14F-4D97-AF65-F5344CB8AC3E}">
        <p14:creationId xmlns:p14="http://schemas.microsoft.com/office/powerpoint/2010/main" val="1135007284"/>
      </p:ext>
    </p:extLst>
  </p:cSld>
  <p:clrMapOvr>
    <a:masterClrMapping/>
  </p:clrMapOvr>
  <p:transition>
    <p:strips dir="rd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F3453-75D8-40E8-8A3E-D70E598A1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  <a:latin typeface="Tahoma" panose="020B0604030504040204" pitchFamily="34" charset="0"/>
              </a:rPr>
              <a:t>Prepared By: Mohammad Rony Lecturer, Dept. Of CSE University Of Global Village (UGV), Barishal</a:t>
            </a:r>
            <a:endParaRPr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32578" name="Rectangle 2">
            <a:extLst>
              <a:ext uri="{FF2B5EF4-FFF2-40B4-BE49-F238E27FC236}">
                <a16:creationId xmlns:a16="http://schemas.microsoft.com/office/drawing/2014/main" id="{69AA76B5-A50A-4DC8-95A0-923693988F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9726" y="685800"/>
            <a:ext cx="7580313" cy="554038"/>
          </a:xfrm>
          <a:noFill/>
          <a:ln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3200"/>
              <a:t>Requirements of Clustering in Data Mining </a:t>
            </a:r>
          </a:p>
        </p:txBody>
      </p:sp>
      <p:sp>
        <p:nvSpPr>
          <p:cNvPr id="1432579" name="Rectangle 3">
            <a:extLst>
              <a:ext uri="{FF2B5EF4-FFF2-40B4-BE49-F238E27FC236}">
                <a16:creationId xmlns:a16="http://schemas.microsoft.com/office/drawing/2014/main" id="{5CF2ED59-2194-40B0-9E6C-8BDA4A4D35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0" y="1600200"/>
            <a:ext cx="7924800" cy="4876800"/>
          </a:xfrm>
          <a:noFill/>
          <a:ln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</a:pPr>
            <a:r>
              <a:rPr lang="en-US" altLang="en-US" sz="2400"/>
              <a:t>Scalability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Ability to deal with different types of attributes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Discovery of clusters with arbitrary shape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Minimal requirements for domain knowledge to determine input parameters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Able to deal with noise and outliers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Insensitive to order of input records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High dimensionality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Incorporation of user-specified constraints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Interpretability and usability</a:t>
            </a:r>
          </a:p>
        </p:txBody>
      </p:sp>
    </p:spTree>
    <p:extLst>
      <p:ext uri="{BB962C8B-B14F-4D97-AF65-F5344CB8AC3E}">
        <p14:creationId xmlns:p14="http://schemas.microsoft.com/office/powerpoint/2010/main" val="2848488985"/>
      </p:ext>
    </p:extLst>
  </p:cSld>
  <p:clrMapOvr>
    <a:masterClrMapping/>
  </p:clrMapOvr>
  <p:transition>
    <p:strips dir="rd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A44EA-F37C-4C46-AC75-47FDD935A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  <a:latin typeface="Tahoma" panose="020B0604030504040204" pitchFamily="34" charset="0"/>
              </a:rPr>
              <a:t>Prepared By: Mohammad Rony Lecturer, Dept. Of CSE University Of Global Village (UGV), Barishal</a:t>
            </a:r>
            <a:endParaRPr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549314" name="Rectangle 2">
            <a:extLst>
              <a:ext uri="{FF2B5EF4-FFF2-40B4-BE49-F238E27FC236}">
                <a16:creationId xmlns:a16="http://schemas.microsoft.com/office/drawing/2014/main" id="{B5AD6D5D-B8B7-49E3-9E1C-E52761198A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304800"/>
            <a:ext cx="6781800" cy="990600"/>
          </a:xfrm>
          <a:noFill/>
          <a:ln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Chapter 8. </a:t>
            </a:r>
            <a:r>
              <a:rPr lang="en-AU" altLang="zh-TW">
                <a:ea typeface="新細明體" panose="02020500000000000000" pitchFamily="18" charset="-120"/>
              </a:rPr>
              <a:t>Cluster Analysis</a:t>
            </a: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1549315" name="Rectangle 3">
            <a:extLst>
              <a:ext uri="{FF2B5EF4-FFF2-40B4-BE49-F238E27FC236}">
                <a16:creationId xmlns:a16="http://schemas.microsoft.com/office/drawing/2014/main" id="{BAD25996-67C0-4583-B27D-584E17D5FA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676400"/>
            <a:ext cx="7924800" cy="4648200"/>
          </a:xfrm>
          <a:noFill/>
          <a:ln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</a:pPr>
            <a:r>
              <a:rPr lang="en-US" altLang="en-US" sz="2400"/>
              <a:t>What is Cluster Analysis?</a:t>
            </a:r>
          </a:p>
          <a:p>
            <a:pPr>
              <a:lnSpc>
                <a:spcPct val="110000"/>
              </a:lnSpc>
            </a:pPr>
            <a:r>
              <a:rPr lang="en-US" altLang="en-US" sz="2400">
                <a:solidFill>
                  <a:schemeClr val="hlink"/>
                </a:solidFill>
              </a:rPr>
              <a:t>Types of Data in Cluster Analysis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A Categorization of Major Clustering Methods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Partitioning Methods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Hierarchical Methods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Density-Based Methods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Grid-Based Methods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Model-Based Clustering Methods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Outlier Analysis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575019735"/>
      </p:ext>
    </p:extLst>
  </p:cSld>
  <p:clrMapOvr>
    <a:masterClrMapping/>
  </p:clrMapOvr>
  <p:transition>
    <p:strips dir="rd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BE659B3-D802-4E45-B395-EA94A0AAB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  <a:latin typeface="Tahoma" panose="020B0604030504040204" pitchFamily="34" charset="0"/>
              </a:rPr>
              <a:t>Prepared By: Mohammad Rony Lecturer, Dept. Of CSE University Of Global Village (UGV), Barishal</a:t>
            </a:r>
            <a:endParaRPr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40770" name="Rectangle 2">
            <a:extLst>
              <a:ext uri="{FF2B5EF4-FFF2-40B4-BE49-F238E27FC236}">
                <a16:creationId xmlns:a16="http://schemas.microsoft.com/office/drawing/2014/main" id="{01D51D87-FF03-46C0-B1C4-8895DDD330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4964" y="457200"/>
            <a:ext cx="5126037" cy="609600"/>
          </a:xfrm>
        </p:spPr>
        <p:txBody>
          <a:bodyPr/>
          <a:lstStyle/>
          <a:p>
            <a:r>
              <a:rPr lang="en-US" altLang="en-US"/>
              <a:t>Data Structures</a:t>
            </a:r>
          </a:p>
        </p:txBody>
      </p:sp>
      <p:sp>
        <p:nvSpPr>
          <p:cNvPr id="1440771" name="Rectangle 3">
            <a:extLst>
              <a:ext uri="{FF2B5EF4-FFF2-40B4-BE49-F238E27FC236}">
                <a16:creationId xmlns:a16="http://schemas.microsoft.com/office/drawing/2014/main" id="{0BD09967-2C6F-4FB6-A217-4AD2175B5B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Data matrix</a:t>
            </a:r>
          </a:p>
          <a:p>
            <a:pPr lvl="1"/>
            <a:r>
              <a:rPr lang="en-US" altLang="en-US"/>
              <a:t>(two modes)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Dissimilarity matrix</a:t>
            </a:r>
          </a:p>
          <a:p>
            <a:pPr lvl="1"/>
            <a:r>
              <a:rPr lang="en-US" altLang="en-US"/>
              <a:t>(one mode)</a:t>
            </a:r>
          </a:p>
        </p:txBody>
      </p:sp>
      <p:graphicFrame>
        <p:nvGraphicFramePr>
          <p:cNvPr id="1440772" name="Object 4">
            <a:extLst>
              <a:ext uri="{FF2B5EF4-FFF2-40B4-BE49-F238E27FC236}">
                <a16:creationId xmlns:a16="http://schemas.microsoft.com/office/drawing/2014/main" id="{C5AD2BF6-A81A-4D98-BB21-475086CFBF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3600" y="1752600"/>
          <a:ext cx="3124200" cy="205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77680" imgH="1244520" progId="Equation.3">
                  <p:embed/>
                </p:oleObj>
              </mc:Choice>
              <mc:Fallback>
                <p:oleObj name="Equation" r:id="rId2" imgW="1777680" imgH="1244520" progId="Equation.3">
                  <p:embed/>
                  <p:pic>
                    <p:nvPicPr>
                      <p:cNvPr id="1440772" name="Object 4">
                        <a:extLst>
                          <a:ext uri="{FF2B5EF4-FFF2-40B4-BE49-F238E27FC236}">
                            <a16:creationId xmlns:a16="http://schemas.microsoft.com/office/drawing/2014/main" id="{C5AD2BF6-A81A-4D98-BB21-475086CFBF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752600"/>
                        <a:ext cx="3124200" cy="205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0773" name="Object 5">
            <a:extLst>
              <a:ext uri="{FF2B5EF4-FFF2-40B4-BE49-F238E27FC236}">
                <a16:creationId xmlns:a16="http://schemas.microsoft.com/office/drawing/2014/main" id="{0714F166-03B7-4FB8-AC9A-8BD5F65A98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3600" y="4191000"/>
          <a:ext cx="3429000" cy="197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28800" imgH="1143000" progId="Equation.3">
                  <p:embed/>
                </p:oleObj>
              </mc:Choice>
              <mc:Fallback>
                <p:oleObj name="Equation" r:id="rId4" imgW="1828800" imgH="1143000" progId="Equation.3">
                  <p:embed/>
                  <p:pic>
                    <p:nvPicPr>
                      <p:cNvPr id="1440773" name="Object 5">
                        <a:extLst>
                          <a:ext uri="{FF2B5EF4-FFF2-40B4-BE49-F238E27FC236}">
                            <a16:creationId xmlns:a16="http://schemas.microsoft.com/office/drawing/2014/main" id="{0714F166-03B7-4FB8-AC9A-8BD5F65A98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191000"/>
                        <a:ext cx="3429000" cy="197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7281357"/>
      </p:ext>
    </p:extLst>
  </p:cSld>
  <p:clrMapOvr>
    <a:masterClrMapping/>
  </p:clrMapOvr>
  <p:transition>
    <p:strips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CE4FDCA-8DE2-4546-A3AE-B28812C8D9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118317"/>
              </p:ext>
            </p:extLst>
          </p:nvPr>
        </p:nvGraphicFramePr>
        <p:xfrm>
          <a:off x="2008417" y="1187220"/>
          <a:ext cx="8481424" cy="450210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678222">
                  <a:extLst>
                    <a:ext uri="{9D8B030D-6E8A-4147-A177-3AD203B41FA5}">
                      <a16:colId xmlns:a16="http://schemas.microsoft.com/office/drawing/2014/main" val="1042658538"/>
                    </a:ext>
                  </a:extLst>
                </a:gridCol>
                <a:gridCol w="791852">
                  <a:extLst>
                    <a:ext uri="{9D8B030D-6E8A-4147-A177-3AD203B41FA5}">
                      <a16:colId xmlns:a16="http://schemas.microsoft.com/office/drawing/2014/main" val="213712222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64804338"/>
                    </a:ext>
                  </a:extLst>
                </a:gridCol>
                <a:gridCol w="2462054">
                  <a:extLst>
                    <a:ext uri="{9D8B030D-6E8A-4147-A177-3AD203B41FA5}">
                      <a16:colId xmlns:a16="http://schemas.microsoft.com/office/drawing/2014/main" val="2563855004"/>
                    </a:ext>
                  </a:extLst>
                </a:gridCol>
                <a:gridCol w="1563191">
                  <a:extLst>
                    <a:ext uri="{9D8B030D-6E8A-4147-A177-3AD203B41FA5}">
                      <a16:colId xmlns:a16="http://schemas.microsoft.com/office/drawing/2014/main" val="1601572310"/>
                    </a:ext>
                  </a:extLst>
                </a:gridCol>
                <a:gridCol w="1168924">
                  <a:extLst>
                    <a:ext uri="{9D8B030D-6E8A-4147-A177-3AD203B41FA5}">
                      <a16:colId xmlns:a16="http://schemas.microsoft.com/office/drawing/2014/main" val="443457827"/>
                    </a:ext>
                  </a:extLst>
                </a:gridCol>
                <a:gridCol w="902781">
                  <a:extLst>
                    <a:ext uri="{9D8B030D-6E8A-4147-A177-3AD203B41FA5}">
                      <a16:colId xmlns:a16="http://schemas.microsoft.com/office/drawing/2014/main" val="285946176"/>
                    </a:ext>
                  </a:extLst>
                </a:gridCol>
              </a:tblGrid>
              <a:tr h="295006"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 no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Week no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Class no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Topics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Teaching Learning Strategy(s)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Assessment Strategy(s)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Alignment to CLO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14275613"/>
                  </a:ext>
                </a:extLst>
              </a:tr>
              <a:tr h="1180024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17,18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Template Matching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Explain and implement template matching techniques.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multimedia, practical examples, hands-on practice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Midterm Quiz #3, feedback, assessment of LOs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CLO2, CLO3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273420"/>
                  </a:ext>
                </a:extLst>
              </a:tr>
              <a:tr h="958769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19,20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Ensemble Methods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Discuss and apply ensemble methods.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multimedia, practical examples, simulations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Feedback, Q&amp;A, quizzes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CLO2, CLO3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21273299"/>
                  </a:ext>
                </a:extLst>
              </a:tr>
              <a:tr h="958769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21,22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Applications of Pattern Recognition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Explore various applications and ethical considerations.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multimedia, case studies, interactive sessions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Feedback, Q&amp;A, assessment of LOs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CLO4, CLO5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43419508"/>
                  </a:ext>
                </a:extLst>
              </a:tr>
              <a:tr h="958769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23,24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Hands-on Projects and Practical Implementation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 pattern recognition models using Python.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hands-on practice, project-based learning, group work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Midterm Quiz #4, project assessment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CLO3, CLO5, CLO6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30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43650995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DB076717-D50B-47F4-95D3-B305ADBEA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504" y="803062"/>
            <a:ext cx="823913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latin typeface="Times New Roman" panose="02020603050405020304" pitchFamily="18" charset="0"/>
              </a:rPr>
              <a:t>Course Plan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35F2CD-C982-4981-A4C7-F6997B6D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Prepared By: Mohammad Rony Lecturer, Dept. Of CSE University Of Global Village (UGV), Barishal</a:t>
            </a:r>
          </a:p>
        </p:txBody>
      </p:sp>
    </p:spTree>
    <p:extLst>
      <p:ext uri="{BB962C8B-B14F-4D97-AF65-F5344CB8AC3E}">
        <p14:creationId xmlns:p14="http://schemas.microsoft.com/office/powerpoint/2010/main" val="25373330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33E4E-8A46-4EF2-849A-63127938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  <a:latin typeface="Tahoma" panose="020B0604030504040204" pitchFamily="34" charset="0"/>
              </a:rPr>
              <a:t>Prepared By: Mohammad Rony Lecturer, Dept. Of CSE University Of Global Village (UGV), Barishal</a:t>
            </a:r>
            <a:endParaRPr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41794" name="Rectangle 2">
            <a:extLst>
              <a:ext uri="{FF2B5EF4-FFF2-40B4-BE49-F238E27FC236}">
                <a16:creationId xmlns:a16="http://schemas.microsoft.com/office/drawing/2014/main" id="{86BDC288-0D00-4797-875F-16AAADA425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304800"/>
            <a:ext cx="6705600" cy="838200"/>
          </a:xfrm>
          <a:noFill/>
          <a:ln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3200"/>
              <a:t>Measure the Quality of Clustering</a:t>
            </a:r>
          </a:p>
        </p:txBody>
      </p:sp>
      <p:sp>
        <p:nvSpPr>
          <p:cNvPr id="1441795" name="Rectangle 3">
            <a:extLst>
              <a:ext uri="{FF2B5EF4-FFF2-40B4-BE49-F238E27FC236}">
                <a16:creationId xmlns:a16="http://schemas.microsoft.com/office/drawing/2014/main" id="{0593A5C9-F38E-47D9-B6CE-C2A1E3F536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524000"/>
            <a:ext cx="8458200" cy="4724400"/>
          </a:xfrm>
          <a:noFill/>
          <a:ln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/>
              <a:t>Dissimilarity/Similarity metric: Similarity is expressed in terms of a distance function, which is typically metric:		</a:t>
            </a:r>
            <a:r>
              <a:rPr lang="en-US" altLang="en-US" sz="2400" i="1"/>
              <a:t>d</a:t>
            </a:r>
            <a:r>
              <a:rPr lang="en-US" altLang="en-US" sz="2400"/>
              <a:t>(</a:t>
            </a:r>
            <a:r>
              <a:rPr lang="en-US" altLang="en-US" sz="2400" i="1"/>
              <a:t>i, j</a:t>
            </a:r>
            <a:r>
              <a:rPr lang="en-US" altLang="en-US" sz="2400"/>
              <a:t>)</a:t>
            </a:r>
          </a:p>
          <a:p>
            <a:r>
              <a:rPr lang="en-US" altLang="en-US" sz="2400"/>
              <a:t>There is a separate “quality” function that measures the “goodness” of a cluster.</a:t>
            </a:r>
          </a:p>
          <a:p>
            <a:r>
              <a:rPr lang="en-US" altLang="en-US" sz="2400"/>
              <a:t>The definitions of distance functions are usually very different for interval-scaled, boolean, categorical, ordinal and ratio variables.</a:t>
            </a:r>
          </a:p>
          <a:p>
            <a:r>
              <a:rPr lang="en-US" altLang="en-US" sz="2400"/>
              <a:t>Weights should be associated with different variables based on applications and data semantics.</a:t>
            </a:r>
            <a:endParaRPr lang="en-US" altLang="en-US" sz="2400">
              <a:sym typeface="Symbol" panose="05050102010706020507" pitchFamily="18" charset="2"/>
            </a:endParaRPr>
          </a:p>
          <a:p>
            <a:r>
              <a:rPr lang="en-US" altLang="en-US" sz="2400">
                <a:sym typeface="Symbol" panose="05050102010706020507" pitchFamily="18" charset="2"/>
              </a:rPr>
              <a:t>It is hard to define “similar enough” or “good enough” </a:t>
            </a:r>
          </a:p>
          <a:p>
            <a:pPr lvl="1"/>
            <a:r>
              <a:rPr lang="en-US" altLang="en-US" sz="2400">
                <a:sym typeface="Symbol" panose="05050102010706020507" pitchFamily="18" charset="2"/>
              </a:rPr>
              <a:t> the answer is typically highly subjective.</a:t>
            </a:r>
          </a:p>
        </p:txBody>
      </p:sp>
    </p:spTree>
    <p:extLst>
      <p:ext uri="{BB962C8B-B14F-4D97-AF65-F5344CB8AC3E}">
        <p14:creationId xmlns:p14="http://schemas.microsoft.com/office/powerpoint/2010/main" val="1391011305"/>
      </p:ext>
    </p:extLst>
  </p:cSld>
  <p:clrMapOvr>
    <a:masterClrMapping/>
  </p:clrMapOvr>
  <p:transition>
    <p:strips dir="rd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5C8AB-27A3-4685-A607-0871491E3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  <a:latin typeface="Tahoma" panose="020B0604030504040204" pitchFamily="34" charset="0"/>
              </a:rPr>
              <a:t>Prepared By: Mohammad Rony Lecturer, Dept. Of CSE University Of Global Village (UGV), Barishal</a:t>
            </a:r>
            <a:endParaRPr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43842" name="Rectangle 2">
            <a:extLst>
              <a:ext uri="{FF2B5EF4-FFF2-40B4-BE49-F238E27FC236}">
                <a16:creationId xmlns:a16="http://schemas.microsoft.com/office/drawing/2014/main" id="{2BA827CC-ED16-4178-922C-18E9CCBC8E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8289" y="796926"/>
            <a:ext cx="7297737" cy="442913"/>
          </a:xfrm>
          <a:noFill/>
          <a:ln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3200"/>
              <a:t>Type of data in clustering analysis</a:t>
            </a:r>
          </a:p>
        </p:txBody>
      </p:sp>
      <p:sp>
        <p:nvSpPr>
          <p:cNvPr id="1443843" name="Rectangle 3">
            <a:extLst>
              <a:ext uri="{FF2B5EF4-FFF2-40B4-BE49-F238E27FC236}">
                <a16:creationId xmlns:a16="http://schemas.microsoft.com/office/drawing/2014/main" id="{87E8CD4C-94B9-43EC-85BE-F5871E06E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0" y="1600200"/>
            <a:ext cx="7924800" cy="4876800"/>
          </a:xfrm>
          <a:noFill/>
          <a:ln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40000"/>
              </a:lnSpc>
            </a:pPr>
            <a:r>
              <a:rPr lang="en-US" altLang="en-US" sz="2400" u="sng"/>
              <a:t>Interval-scaled variables:</a:t>
            </a:r>
          </a:p>
          <a:p>
            <a:pPr>
              <a:lnSpc>
                <a:spcPct val="140000"/>
              </a:lnSpc>
            </a:pPr>
            <a:r>
              <a:rPr lang="en-US" altLang="en-US" sz="2400" u="sng"/>
              <a:t>Binary variables:</a:t>
            </a:r>
          </a:p>
          <a:p>
            <a:pPr>
              <a:lnSpc>
                <a:spcPct val="140000"/>
              </a:lnSpc>
            </a:pPr>
            <a:r>
              <a:rPr lang="en-US" altLang="en-US" sz="2400" u="sng"/>
              <a:t>Nominal, ordinal, and ratio variables:</a:t>
            </a:r>
          </a:p>
          <a:p>
            <a:pPr>
              <a:lnSpc>
                <a:spcPct val="140000"/>
              </a:lnSpc>
            </a:pPr>
            <a:r>
              <a:rPr lang="en-US" altLang="en-US" sz="2400" u="sng"/>
              <a:t>Variables of mixed types: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534270803"/>
      </p:ext>
    </p:extLst>
  </p:cSld>
  <p:clrMapOvr>
    <a:masterClrMapping/>
  </p:clrMapOvr>
  <p:transition>
    <p:strips dir="rd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F4ADFDC-90B2-4687-89DF-06C628B1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  <a:latin typeface="Tahoma" panose="020B0604030504040204" pitchFamily="34" charset="0"/>
              </a:rPr>
              <a:t>Prepared By: Mohammad Rony Lecturer, Dept. Of CSE University Of Global Village (UGV), Barishal</a:t>
            </a:r>
            <a:endParaRPr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45890" name="Rectangle 2">
            <a:extLst>
              <a:ext uri="{FF2B5EF4-FFF2-40B4-BE49-F238E27FC236}">
                <a16:creationId xmlns:a16="http://schemas.microsoft.com/office/drawing/2014/main" id="{68B8E09C-BF58-4238-92C2-4A27DCF6BB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8289" y="796926"/>
            <a:ext cx="7297737" cy="442913"/>
          </a:xfrm>
          <a:noFill/>
          <a:ln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3200"/>
              <a:t>Interval-valued variables</a:t>
            </a:r>
          </a:p>
        </p:txBody>
      </p:sp>
      <p:sp>
        <p:nvSpPr>
          <p:cNvPr id="1445891" name="Rectangle 3">
            <a:extLst>
              <a:ext uri="{FF2B5EF4-FFF2-40B4-BE49-F238E27FC236}">
                <a16:creationId xmlns:a16="http://schemas.microsoft.com/office/drawing/2014/main" id="{6CD95D63-77AE-4759-B4C4-E540780A2F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600200"/>
            <a:ext cx="8305800" cy="4876800"/>
          </a:xfrm>
          <a:noFill/>
          <a:ln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40000"/>
              </a:lnSpc>
            </a:pPr>
            <a:r>
              <a:rPr lang="en-US" altLang="en-US" sz="2400"/>
              <a:t>Standardize data</a:t>
            </a:r>
          </a:p>
          <a:p>
            <a:pPr lvl="1">
              <a:lnSpc>
                <a:spcPct val="140000"/>
              </a:lnSpc>
            </a:pPr>
            <a:r>
              <a:rPr lang="en-US" altLang="en-US" sz="2400"/>
              <a:t>Calculate the mean absolute deviation:</a:t>
            </a:r>
          </a:p>
          <a:p>
            <a:pPr>
              <a:lnSpc>
                <a:spcPct val="140000"/>
              </a:lnSpc>
            </a:pPr>
            <a:endParaRPr lang="en-US" altLang="en-US" sz="2400"/>
          </a:p>
          <a:p>
            <a:pPr lvl="1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en-US" altLang="en-US" sz="2400"/>
              <a:t>where</a:t>
            </a:r>
          </a:p>
          <a:p>
            <a:pPr lvl="1">
              <a:lnSpc>
                <a:spcPct val="140000"/>
              </a:lnSpc>
            </a:pPr>
            <a:r>
              <a:rPr lang="en-US" altLang="en-US" sz="2400"/>
              <a:t>Calculate the standardized measurement (</a:t>
            </a:r>
            <a:r>
              <a:rPr lang="en-US" altLang="en-US" sz="2400" i="1"/>
              <a:t>z-score</a:t>
            </a:r>
            <a:r>
              <a:rPr lang="en-US" altLang="en-US" sz="2400"/>
              <a:t>)</a:t>
            </a:r>
          </a:p>
          <a:p>
            <a:pPr>
              <a:lnSpc>
                <a:spcPct val="140000"/>
              </a:lnSpc>
            </a:pPr>
            <a:endParaRPr lang="en-US" altLang="en-US" sz="2400"/>
          </a:p>
          <a:p>
            <a:pPr>
              <a:lnSpc>
                <a:spcPct val="140000"/>
              </a:lnSpc>
            </a:pPr>
            <a:r>
              <a:rPr lang="en-US" altLang="en-US" sz="2400"/>
              <a:t>Using mean absolute deviation is more robust than using standard deviation </a:t>
            </a:r>
          </a:p>
          <a:p>
            <a:pPr>
              <a:lnSpc>
                <a:spcPct val="140000"/>
              </a:lnSpc>
              <a:buFont typeface="Wingdings" panose="05000000000000000000" pitchFamily="2" charset="2"/>
              <a:buNone/>
            </a:pPr>
            <a:endParaRPr lang="en-US" altLang="en-US" sz="2400"/>
          </a:p>
        </p:txBody>
      </p:sp>
      <p:graphicFrame>
        <p:nvGraphicFramePr>
          <p:cNvPr id="1445892" name="Object 4">
            <a:extLst>
              <a:ext uri="{FF2B5EF4-FFF2-40B4-BE49-F238E27FC236}">
                <a16:creationId xmlns:a16="http://schemas.microsoft.com/office/drawing/2014/main" id="{72EFFDD3-6EC4-45D5-84FB-0A27649BEB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2400" y="3505201"/>
          <a:ext cx="245110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50880" imgH="431640" progId="Equation.3">
                  <p:embed/>
                </p:oleObj>
              </mc:Choice>
              <mc:Fallback>
                <p:oleObj name="Equation" r:id="rId2" imgW="2450880" imgH="431640" progId="Equation.3">
                  <p:embed/>
                  <p:pic>
                    <p:nvPicPr>
                      <p:cNvPr id="1445892" name="Object 4">
                        <a:extLst>
                          <a:ext uri="{FF2B5EF4-FFF2-40B4-BE49-F238E27FC236}">
                            <a16:creationId xmlns:a16="http://schemas.microsoft.com/office/drawing/2014/main" id="{72EFFDD3-6EC4-45D5-84FB-0A27649BEB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3505201"/>
                        <a:ext cx="2451100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5893" name="Object 5">
            <a:extLst>
              <a:ext uri="{FF2B5EF4-FFF2-40B4-BE49-F238E27FC236}">
                <a16:creationId xmlns:a16="http://schemas.microsoft.com/office/drawing/2014/main" id="{978EBB13-73B0-4A12-9CDA-ABB7A2B419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0" y="2743201"/>
          <a:ext cx="4343400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343400" imgH="406080" progId="Equation.3">
                  <p:embed/>
                </p:oleObj>
              </mc:Choice>
              <mc:Fallback>
                <p:oleObj name="Equation" r:id="rId4" imgW="4343400" imgH="406080" progId="Equation.3">
                  <p:embed/>
                  <p:pic>
                    <p:nvPicPr>
                      <p:cNvPr id="1445893" name="Object 5">
                        <a:extLst>
                          <a:ext uri="{FF2B5EF4-FFF2-40B4-BE49-F238E27FC236}">
                            <a16:creationId xmlns:a16="http://schemas.microsoft.com/office/drawing/2014/main" id="{978EBB13-73B0-4A12-9CDA-ABB7A2B419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743201"/>
                        <a:ext cx="4343400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5894" name="Object 6">
            <a:extLst>
              <a:ext uri="{FF2B5EF4-FFF2-40B4-BE49-F238E27FC236}">
                <a16:creationId xmlns:a16="http://schemas.microsoft.com/office/drawing/2014/main" id="{619A7AA6-4205-4A7C-988D-14FBBD6675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4572000"/>
          <a:ext cx="14097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09400" imgH="660240" progId="Equation.3">
                  <p:embed/>
                </p:oleObj>
              </mc:Choice>
              <mc:Fallback>
                <p:oleObj name="Equation" r:id="rId6" imgW="1409400" imgH="660240" progId="Equation.3">
                  <p:embed/>
                  <p:pic>
                    <p:nvPicPr>
                      <p:cNvPr id="1445894" name="Object 6">
                        <a:extLst>
                          <a:ext uri="{FF2B5EF4-FFF2-40B4-BE49-F238E27FC236}">
                            <a16:creationId xmlns:a16="http://schemas.microsoft.com/office/drawing/2014/main" id="{619A7AA6-4205-4A7C-988D-14FBBD6675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572000"/>
                        <a:ext cx="14097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6098443"/>
      </p:ext>
    </p:extLst>
  </p:cSld>
  <p:clrMapOvr>
    <a:masterClrMapping/>
  </p:clrMapOvr>
  <p:transition>
    <p:strips dir="rd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C03DEF2-0772-42A9-B3E8-DD06FEA0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  <a:latin typeface="Tahoma" panose="020B0604030504040204" pitchFamily="34" charset="0"/>
              </a:rPr>
              <a:t>Prepared By: Mohammad Rony Lecturer, Dept. Of CSE University Of Global Village (UGV), Barishal</a:t>
            </a:r>
            <a:endParaRPr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46914" name="Rectangle 2">
            <a:extLst>
              <a:ext uri="{FF2B5EF4-FFF2-40B4-BE49-F238E27FC236}">
                <a16:creationId xmlns:a16="http://schemas.microsoft.com/office/drawing/2014/main" id="{1FF0C374-165A-4703-8257-4182E0ACDA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152400"/>
            <a:ext cx="7315200" cy="1066800"/>
          </a:xfrm>
        </p:spPr>
        <p:txBody>
          <a:bodyPr/>
          <a:lstStyle/>
          <a:p>
            <a:r>
              <a:rPr lang="en-US" altLang="en-US" sz="3200"/>
              <a:t>Similarity and Dissimilarity Between Objects</a:t>
            </a:r>
            <a:endParaRPr lang="en-US" altLang="en-US"/>
          </a:p>
        </p:txBody>
      </p:sp>
      <p:sp>
        <p:nvSpPr>
          <p:cNvPr id="1446915" name="Rectangle 3">
            <a:extLst>
              <a:ext uri="{FF2B5EF4-FFF2-40B4-BE49-F238E27FC236}">
                <a16:creationId xmlns:a16="http://schemas.microsoft.com/office/drawing/2014/main" id="{10437900-DB25-467C-A626-93257323C3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600200"/>
            <a:ext cx="8229600" cy="47244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z="2400" u="sng"/>
              <a:t>Distances</a:t>
            </a:r>
            <a:r>
              <a:rPr lang="en-US" altLang="en-US" sz="2400"/>
              <a:t> are normally used to measure the </a:t>
            </a:r>
            <a:r>
              <a:rPr lang="en-US" altLang="en-US" sz="2400" u="sng"/>
              <a:t>similarity</a:t>
            </a:r>
            <a:r>
              <a:rPr lang="en-US" altLang="en-US" sz="2400"/>
              <a:t> or </a:t>
            </a:r>
            <a:r>
              <a:rPr lang="en-US" altLang="en-US" sz="2400" u="sng"/>
              <a:t>dissimilarity</a:t>
            </a:r>
            <a:r>
              <a:rPr lang="en-US" altLang="en-US" sz="2400"/>
              <a:t> between two data objects</a:t>
            </a:r>
          </a:p>
          <a:p>
            <a:pPr>
              <a:lnSpc>
                <a:spcPct val="120000"/>
              </a:lnSpc>
            </a:pPr>
            <a:r>
              <a:rPr lang="en-US" altLang="en-US" sz="2400"/>
              <a:t>Some popular ones include: </a:t>
            </a:r>
            <a:r>
              <a:rPr lang="en-US" altLang="en-US" sz="2400" i="1"/>
              <a:t>Minkowski distance</a:t>
            </a:r>
            <a:r>
              <a:rPr lang="en-US" altLang="en-US" sz="2400"/>
              <a:t>:</a:t>
            </a:r>
          </a:p>
          <a:p>
            <a:pPr>
              <a:lnSpc>
                <a:spcPct val="120000"/>
              </a:lnSpc>
            </a:pPr>
            <a:endParaRPr lang="en-US" altLang="en-US" sz="2400"/>
          </a:p>
          <a:p>
            <a:pPr lvl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en-US" sz="2400"/>
              <a:t>where  </a:t>
            </a:r>
            <a:r>
              <a:rPr lang="en-US" altLang="en-US" sz="2400" i="1"/>
              <a:t>i</a:t>
            </a:r>
            <a:r>
              <a:rPr lang="en-US" altLang="en-US" sz="2400"/>
              <a:t> = (</a:t>
            </a:r>
            <a:r>
              <a:rPr lang="en-US" altLang="en-US" sz="2400" i="1"/>
              <a:t>x</a:t>
            </a:r>
            <a:r>
              <a:rPr lang="en-US" altLang="en-US" sz="2400" baseline="-25000"/>
              <a:t>i1</a:t>
            </a:r>
            <a:r>
              <a:rPr lang="en-US" altLang="en-US" sz="2400"/>
              <a:t>, </a:t>
            </a:r>
            <a:r>
              <a:rPr lang="en-US" altLang="en-US" sz="2400" i="1"/>
              <a:t>x</a:t>
            </a:r>
            <a:r>
              <a:rPr lang="en-US" altLang="en-US" sz="2400" baseline="-25000"/>
              <a:t>i2</a:t>
            </a:r>
            <a:r>
              <a:rPr lang="en-US" altLang="en-US" sz="2400"/>
              <a:t>, …, </a:t>
            </a:r>
            <a:r>
              <a:rPr lang="en-US" altLang="en-US" sz="2400" i="1"/>
              <a:t>x</a:t>
            </a:r>
            <a:r>
              <a:rPr lang="en-US" altLang="en-US" sz="2400" baseline="-25000"/>
              <a:t>ip</a:t>
            </a:r>
            <a:r>
              <a:rPr lang="en-US" altLang="en-US" sz="2400"/>
              <a:t>) and</a:t>
            </a:r>
            <a:r>
              <a:rPr lang="en-US" altLang="en-US" sz="2400" i="1"/>
              <a:t> j</a:t>
            </a:r>
            <a:r>
              <a:rPr lang="en-US" altLang="en-US" sz="2400"/>
              <a:t> = (</a:t>
            </a:r>
            <a:r>
              <a:rPr lang="en-US" altLang="en-US" sz="2400" i="1"/>
              <a:t>x</a:t>
            </a:r>
            <a:r>
              <a:rPr lang="en-US" altLang="en-US" sz="2400" baseline="-25000"/>
              <a:t>j1</a:t>
            </a:r>
            <a:r>
              <a:rPr lang="en-US" altLang="en-US" sz="2400"/>
              <a:t>, </a:t>
            </a:r>
            <a:r>
              <a:rPr lang="en-US" altLang="en-US" sz="2400" i="1"/>
              <a:t>x</a:t>
            </a:r>
            <a:r>
              <a:rPr lang="en-US" altLang="en-US" sz="2400" baseline="-25000"/>
              <a:t>j2</a:t>
            </a:r>
            <a:r>
              <a:rPr lang="en-US" altLang="en-US" sz="2400"/>
              <a:t>, …, </a:t>
            </a:r>
            <a:r>
              <a:rPr lang="en-US" altLang="en-US" sz="2400" i="1"/>
              <a:t>x</a:t>
            </a:r>
            <a:r>
              <a:rPr lang="en-US" altLang="en-US" sz="2400" baseline="-25000"/>
              <a:t>jp</a:t>
            </a:r>
            <a:r>
              <a:rPr lang="en-US" altLang="en-US" sz="2400"/>
              <a:t>) are two </a:t>
            </a:r>
            <a:r>
              <a:rPr lang="en-US" altLang="en-US" sz="2400" i="1"/>
              <a:t>p</a:t>
            </a:r>
            <a:r>
              <a:rPr lang="en-US" altLang="en-US" sz="2400"/>
              <a:t>-dimensional data objects, and </a:t>
            </a:r>
            <a:r>
              <a:rPr lang="en-US" altLang="en-US" sz="2400" i="1"/>
              <a:t>q</a:t>
            </a:r>
            <a:r>
              <a:rPr lang="en-US" altLang="en-US" sz="2400"/>
              <a:t> is a positive integer</a:t>
            </a:r>
          </a:p>
          <a:p>
            <a:pPr>
              <a:lnSpc>
                <a:spcPct val="120000"/>
              </a:lnSpc>
            </a:pPr>
            <a:r>
              <a:rPr lang="en-US" altLang="en-US" sz="2400"/>
              <a:t>If </a:t>
            </a:r>
            <a:r>
              <a:rPr lang="en-US" altLang="en-US" sz="2400" i="1"/>
              <a:t>q</a:t>
            </a:r>
            <a:r>
              <a:rPr lang="en-US" altLang="en-US" sz="2400"/>
              <a:t> = </a:t>
            </a:r>
            <a:r>
              <a:rPr lang="en-US" altLang="en-US" sz="2400" i="1"/>
              <a:t>1</a:t>
            </a:r>
            <a:r>
              <a:rPr lang="en-US" altLang="en-US" sz="2400"/>
              <a:t>, </a:t>
            </a:r>
            <a:r>
              <a:rPr lang="en-US" altLang="en-US" sz="2400" i="1"/>
              <a:t>d</a:t>
            </a:r>
            <a:r>
              <a:rPr lang="en-US" altLang="en-US" sz="2400"/>
              <a:t> is Manhattan distance</a:t>
            </a:r>
            <a:endParaRPr lang="en-US" altLang="en-US" sz="2400" i="1"/>
          </a:p>
          <a:p>
            <a:pPr>
              <a:lnSpc>
                <a:spcPct val="120000"/>
              </a:lnSpc>
            </a:pPr>
            <a:endParaRPr lang="en-US" altLang="en-US" sz="2400" i="1"/>
          </a:p>
          <a:p>
            <a:pPr lvl="1">
              <a:lnSpc>
                <a:spcPct val="120000"/>
              </a:lnSpc>
              <a:buFont typeface="Wingdings" panose="05000000000000000000" pitchFamily="2" charset="2"/>
              <a:buNone/>
            </a:pPr>
            <a:endParaRPr lang="en-US" altLang="en-US" sz="2400"/>
          </a:p>
        </p:txBody>
      </p:sp>
      <p:graphicFrame>
        <p:nvGraphicFramePr>
          <p:cNvPr id="1446916" name="Object 4">
            <a:extLst>
              <a:ext uri="{FF2B5EF4-FFF2-40B4-BE49-F238E27FC236}">
                <a16:creationId xmlns:a16="http://schemas.microsoft.com/office/drawing/2014/main" id="{A3FFD58A-463D-431F-ADF2-3D772B256E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29000" y="3124200"/>
          <a:ext cx="51816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181480" imgH="596880" progId="Equation.3">
                  <p:embed/>
                </p:oleObj>
              </mc:Choice>
              <mc:Fallback>
                <p:oleObj name="Equation" r:id="rId2" imgW="5181480" imgH="596880" progId="Equation.3">
                  <p:embed/>
                  <p:pic>
                    <p:nvPicPr>
                      <p:cNvPr id="1446916" name="Object 4">
                        <a:extLst>
                          <a:ext uri="{FF2B5EF4-FFF2-40B4-BE49-F238E27FC236}">
                            <a16:creationId xmlns:a16="http://schemas.microsoft.com/office/drawing/2014/main" id="{A3FFD58A-463D-431F-ADF2-3D772B256E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124200"/>
                        <a:ext cx="51816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6917" name="Object 5">
            <a:extLst>
              <a:ext uri="{FF2B5EF4-FFF2-40B4-BE49-F238E27FC236}">
                <a16:creationId xmlns:a16="http://schemas.microsoft.com/office/drawing/2014/main" id="{A98B248B-7039-4827-9D57-DECA3B5AEF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0" y="5562600"/>
          <a:ext cx="45212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292280" imgH="431640" progId="Equation.3">
                  <p:embed/>
                </p:oleObj>
              </mc:Choice>
              <mc:Fallback>
                <p:oleObj name="Equation" r:id="rId4" imgW="4292280" imgH="431640" progId="Equation.3">
                  <p:embed/>
                  <p:pic>
                    <p:nvPicPr>
                      <p:cNvPr id="1446917" name="Object 5">
                        <a:extLst>
                          <a:ext uri="{FF2B5EF4-FFF2-40B4-BE49-F238E27FC236}">
                            <a16:creationId xmlns:a16="http://schemas.microsoft.com/office/drawing/2014/main" id="{A98B248B-7039-4827-9D57-DECA3B5AEF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562600"/>
                        <a:ext cx="45212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7527341"/>
      </p:ext>
    </p:extLst>
  </p:cSld>
  <p:clrMapOvr>
    <a:masterClrMapping/>
  </p:clrMapOvr>
  <p:transition>
    <p:strips dir="rd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2F6BE3-1999-4471-9ACE-1AC4B9757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  <a:latin typeface="Tahoma" panose="020B0604030504040204" pitchFamily="34" charset="0"/>
              </a:rPr>
              <a:t>Prepared By: Mohammad Rony Lecturer, Dept. Of CSE University Of Global Village (UGV), Barishal</a:t>
            </a:r>
            <a:endParaRPr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47938" name="Rectangle 2">
            <a:extLst>
              <a:ext uri="{FF2B5EF4-FFF2-40B4-BE49-F238E27FC236}">
                <a16:creationId xmlns:a16="http://schemas.microsoft.com/office/drawing/2014/main" id="{94784AE4-4597-4C1C-84B7-A6DE869D51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228600"/>
            <a:ext cx="7391400" cy="990600"/>
          </a:xfrm>
        </p:spPr>
        <p:txBody>
          <a:bodyPr/>
          <a:lstStyle/>
          <a:p>
            <a:r>
              <a:rPr lang="en-US" altLang="en-US" sz="3200"/>
              <a:t>Similarity and Dissimilarity Between Objects (Cont.)</a:t>
            </a:r>
            <a:endParaRPr lang="en-US" altLang="en-US"/>
          </a:p>
        </p:txBody>
      </p:sp>
      <p:sp>
        <p:nvSpPr>
          <p:cNvPr id="1447939" name="Rectangle 3">
            <a:extLst>
              <a:ext uri="{FF2B5EF4-FFF2-40B4-BE49-F238E27FC236}">
                <a16:creationId xmlns:a16="http://schemas.microsoft.com/office/drawing/2014/main" id="{694DFB55-1AA3-44E8-BB88-91D4B587C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953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400" i="1"/>
              <a:t>If q</a:t>
            </a:r>
            <a:r>
              <a:rPr lang="en-US" altLang="en-US" sz="2400"/>
              <a:t> = </a:t>
            </a:r>
            <a:r>
              <a:rPr lang="en-US" altLang="en-US" sz="2400" i="1"/>
              <a:t>2</a:t>
            </a:r>
            <a:r>
              <a:rPr lang="en-US" altLang="en-US" sz="2400"/>
              <a:t>,</a:t>
            </a:r>
            <a:r>
              <a:rPr lang="en-US" altLang="en-US" sz="2400" i="1"/>
              <a:t> d </a:t>
            </a:r>
            <a:r>
              <a:rPr lang="en-US" altLang="en-US" sz="2400"/>
              <a:t>is Euclidean distance:</a:t>
            </a:r>
          </a:p>
          <a:p>
            <a:pPr>
              <a:lnSpc>
                <a:spcPct val="110000"/>
              </a:lnSpc>
            </a:pPr>
            <a:endParaRPr lang="en-US" altLang="en-US" sz="2400"/>
          </a:p>
          <a:p>
            <a:pPr lvl="1">
              <a:lnSpc>
                <a:spcPct val="110000"/>
              </a:lnSpc>
            </a:pPr>
            <a:r>
              <a:rPr lang="en-US" altLang="en-US" sz="2400"/>
              <a:t>Properties</a:t>
            </a:r>
          </a:p>
          <a:p>
            <a:pPr lvl="2">
              <a:lnSpc>
                <a:spcPct val="110000"/>
              </a:lnSpc>
            </a:pPr>
            <a:r>
              <a:rPr lang="en-US" altLang="en-US" i="1"/>
              <a:t>d(i,j)</a:t>
            </a:r>
            <a:r>
              <a:rPr lang="en-US" altLang="en-US"/>
              <a:t> </a:t>
            </a:r>
            <a:r>
              <a:rPr lang="en-US" altLang="en-US">
                <a:sym typeface="Symbol" panose="05050102010706020507" pitchFamily="18" charset="2"/>
              </a:rPr>
              <a:t> 0</a:t>
            </a:r>
            <a:endParaRPr lang="en-US" altLang="en-US"/>
          </a:p>
          <a:p>
            <a:pPr lvl="2">
              <a:lnSpc>
                <a:spcPct val="110000"/>
              </a:lnSpc>
            </a:pPr>
            <a:r>
              <a:rPr lang="en-US" altLang="en-US" i="1"/>
              <a:t>d(i,i)</a:t>
            </a:r>
            <a:r>
              <a:rPr lang="en-US" altLang="en-US"/>
              <a:t> </a:t>
            </a:r>
            <a:r>
              <a:rPr lang="en-US" altLang="en-US">
                <a:sym typeface="Symbol" panose="05050102010706020507" pitchFamily="18" charset="2"/>
              </a:rPr>
              <a:t>= 0</a:t>
            </a:r>
            <a:endParaRPr lang="en-US" altLang="en-US"/>
          </a:p>
          <a:p>
            <a:pPr lvl="2">
              <a:lnSpc>
                <a:spcPct val="110000"/>
              </a:lnSpc>
            </a:pPr>
            <a:r>
              <a:rPr lang="en-US" altLang="en-US" i="1"/>
              <a:t>d(i,j)</a:t>
            </a:r>
            <a:r>
              <a:rPr lang="en-US" altLang="en-US"/>
              <a:t> </a:t>
            </a:r>
            <a:r>
              <a:rPr lang="en-US" altLang="en-US">
                <a:sym typeface="Symbol" panose="05050102010706020507" pitchFamily="18" charset="2"/>
              </a:rPr>
              <a:t>= </a:t>
            </a:r>
            <a:r>
              <a:rPr lang="en-US" altLang="en-US" i="1"/>
              <a:t>d(j,i)</a:t>
            </a:r>
            <a:endParaRPr lang="en-US" altLang="en-US"/>
          </a:p>
          <a:p>
            <a:pPr lvl="2">
              <a:lnSpc>
                <a:spcPct val="110000"/>
              </a:lnSpc>
            </a:pPr>
            <a:r>
              <a:rPr lang="en-US" altLang="en-US" i="1"/>
              <a:t>d(i,j)</a:t>
            </a:r>
            <a:r>
              <a:rPr lang="en-US" altLang="en-US"/>
              <a:t> </a:t>
            </a:r>
            <a:r>
              <a:rPr lang="en-US" altLang="en-US">
                <a:sym typeface="Symbol" panose="05050102010706020507" pitchFamily="18" charset="2"/>
              </a:rPr>
              <a:t> </a:t>
            </a:r>
            <a:r>
              <a:rPr lang="en-US" altLang="en-US" i="1"/>
              <a:t>d(i,k)</a:t>
            </a:r>
            <a:r>
              <a:rPr lang="en-US" altLang="en-US"/>
              <a:t> </a:t>
            </a:r>
            <a:r>
              <a:rPr lang="en-US" altLang="en-US">
                <a:sym typeface="Symbol" panose="05050102010706020507" pitchFamily="18" charset="2"/>
              </a:rPr>
              <a:t>+ </a:t>
            </a:r>
            <a:r>
              <a:rPr lang="en-US" altLang="en-US" i="1"/>
              <a:t>d(k,j)</a:t>
            </a:r>
            <a:endParaRPr lang="en-US" altLang="en-US">
              <a:sym typeface="Symbol" panose="05050102010706020507" pitchFamily="18" charset="2"/>
            </a:endParaRPr>
          </a:p>
          <a:p>
            <a:pPr>
              <a:lnSpc>
                <a:spcPct val="110000"/>
              </a:lnSpc>
            </a:pPr>
            <a:r>
              <a:rPr lang="en-US" altLang="en-US" sz="2400"/>
              <a:t>Also one can use weighted distance, parametric Pearson product moment correlation, or other disimilarity measures.</a:t>
            </a:r>
          </a:p>
        </p:txBody>
      </p:sp>
      <p:graphicFrame>
        <p:nvGraphicFramePr>
          <p:cNvPr id="1447940" name="Object 4">
            <a:extLst>
              <a:ext uri="{FF2B5EF4-FFF2-40B4-BE49-F238E27FC236}">
                <a16:creationId xmlns:a16="http://schemas.microsoft.com/office/drawing/2014/main" id="{B117BD33-5A70-4268-B756-FD6F035C9F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2133601"/>
          <a:ext cx="5170488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168880" imgH="583920" progId="Equation.3">
                  <p:embed/>
                </p:oleObj>
              </mc:Choice>
              <mc:Fallback>
                <p:oleObj name="Equation" r:id="rId2" imgW="5168880" imgH="583920" progId="Equation.3">
                  <p:embed/>
                  <p:pic>
                    <p:nvPicPr>
                      <p:cNvPr id="1447940" name="Object 4">
                        <a:extLst>
                          <a:ext uri="{FF2B5EF4-FFF2-40B4-BE49-F238E27FC236}">
                            <a16:creationId xmlns:a16="http://schemas.microsoft.com/office/drawing/2014/main" id="{B117BD33-5A70-4268-B756-FD6F035C9F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133601"/>
                        <a:ext cx="5170488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3898599"/>
      </p:ext>
    </p:extLst>
  </p:cSld>
  <p:clrMapOvr>
    <a:masterClrMapping/>
  </p:clrMapOvr>
  <p:transition>
    <p:strips dir="rd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A6A1EA3-9664-469E-9053-351861460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  <a:latin typeface="Tahoma" panose="020B0604030504040204" pitchFamily="34" charset="0"/>
              </a:rPr>
              <a:t>Prepared By: Mohammad Rony Lecturer, Dept. Of CSE University Of Global Village (UGV), Barishal</a:t>
            </a:r>
            <a:endParaRPr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48962" name="Rectangle 2">
            <a:extLst>
              <a:ext uri="{FF2B5EF4-FFF2-40B4-BE49-F238E27FC236}">
                <a16:creationId xmlns:a16="http://schemas.microsoft.com/office/drawing/2014/main" id="{B41C06FC-FD14-4146-8ACD-77B723D30A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8289" y="533400"/>
            <a:ext cx="7297737" cy="706438"/>
          </a:xfrm>
          <a:noFill/>
          <a:ln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3200"/>
              <a:t>Binary Variables</a:t>
            </a:r>
          </a:p>
        </p:txBody>
      </p:sp>
      <p:sp>
        <p:nvSpPr>
          <p:cNvPr id="1448963" name="Rectangle 3">
            <a:extLst>
              <a:ext uri="{FF2B5EF4-FFF2-40B4-BE49-F238E27FC236}">
                <a16:creationId xmlns:a16="http://schemas.microsoft.com/office/drawing/2014/main" id="{3A02B81C-D350-467C-9933-A4C526EB19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0"/>
            <a:ext cx="8305800" cy="4876800"/>
          </a:xfrm>
          <a:noFill/>
          <a:ln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r>
              <a:rPr lang="en-US" altLang="en-US" sz="2400"/>
              <a:t>A contingency table for binary data</a:t>
            </a:r>
          </a:p>
          <a:p>
            <a:pPr>
              <a:lnSpc>
                <a:spcPct val="130000"/>
              </a:lnSpc>
            </a:pPr>
            <a:endParaRPr lang="en-US" altLang="en-US" sz="2400"/>
          </a:p>
          <a:p>
            <a:pPr>
              <a:lnSpc>
                <a:spcPct val="130000"/>
              </a:lnSpc>
            </a:pPr>
            <a:endParaRPr lang="en-US" altLang="en-US" sz="2400"/>
          </a:p>
          <a:p>
            <a:pPr>
              <a:lnSpc>
                <a:spcPct val="130000"/>
              </a:lnSpc>
            </a:pPr>
            <a:endParaRPr lang="en-US" altLang="en-US" sz="2400"/>
          </a:p>
          <a:p>
            <a:pPr>
              <a:lnSpc>
                <a:spcPct val="130000"/>
              </a:lnSpc>
            </a:pPr>
            <a:endParaRPr lang="en-US" altLang="en-US" sz="2400"/>
          </a:p>
          <a:p>
            <a:pPr>
              <a:lnSpc>
                <a:spcPct val="130000"/>
              </a:lnSpc>
            </a:pPr>
            <a:r>
              <a:rPr lang="en-US" altLang="en-US" sz="2400"/>
              <a:t>Simple matching coefficient (invariant, if the binary variable is </a:t>
            </a:r>
            <a:r>
              <a:rPr lang="en-US" altLang="en-US" sz="2400" i="1" u="sng"/>
              <a:t>symmetric</a:t>
            </a:r>
            <a:r>
              <a:rPr lang="en-US" altLang="en-US" sz="2400"/>
              <a:t>):</a:t>
            </a:r>
          </a:p>
          <a:p>
            <a:pPr>
              <a:lnSpc>
                <a:spcPct val="130000"/>
              </a:lnSpc>
            </a:pPr>
            <a:r>
              <a:rPr lang="en-US" altLang="en-US" sz="2400"/>
              <a:t>Jaccard coefficient (noninvariant if the binary variable is </a:t>
            </a:r>
            <a:r>
              <a:rPr lang="en-US" altLang="en-US" sz="2400" i="1" u="sng"/>
              <a:t>asymmetric</a:t>
            </a:r>
            <a:r>
              <a:rPr lang="en-US" altLang="en-US" sz="2400"/>
              <a:t>): </a:t>
            </a:r>
          </a:p>
        </p:txBody>
      </p:sp>
      <p:graphicFrame>
        <p:nvGraphicFramePr>
          <p:cNvPr id="1448964" name="Object 4">
            <a:extLst>
              <a:ext uri="{FF2B5EF4-FFF2-40B4-BE49-F238E27FC236}">
                <a16:creationId xmlns:a16="http://schemas.microsoft.com/office/drawing/2014/main" id="{F2223FA3-1255-4ED9-BA97-DEAE1AA373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4648200"/>
          <a:ext cx="306705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44440" imgH="482400" progId="Equation.3">
                  <p:embed/>
                </p:oleObj>
              </mc:Choice>
              <mc:Fallback>
                <p:oleObj name="Equation" r:id="rId2" imgW="2044440" imgH="482400" progId="Equation.3">
                  <p:embed/>
                  <p:pic>
                    <p:nvPicPr>
                      <p:cNvPr id="1448964" name="Object 4">
                        <a:extLst>
                          <a:ext uri="{FF2B5EF4-FFF2-40B4-BE49-F238E27FC236}">
                            <a16:creationId xmlns:a16="http://schemas.microsoft.com/office/drawing/2014/main" id="{F2223FA3-1255-4ED9-BA97-DEAE1AA373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648200"/>
                        <a:ext cx="306705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8965" name="Object 5">
            <a:extLst>
              <a:ext uri="{FF2B5EF4-FFF2-40B4-BE49-F238E27FC236}">
                <a16:creationId xmlns:a16="http://schemas.microsoft.com/office/drawing/2014/main" id="{D0A6A16A-68F4-4BD4-B836-4F4436636E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7200" y="2286000"/>
          <a:ext cx="2895600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39800" imgH="1447560" progId="Equation.3">
                  <p:embed/>
                </p:oleObj>
              </mc:Choice>
              <mc:Fallback>
                <p:oleObj name="Equation" r:id="rId4" imgW="2539800" imgH="1447560" progId="Equation.3">
                  <p:embed/>
                  <p:pic>
                    <p:nvPicPr>
                      <p:cNvPr id="1448965" name="Object 5">
                        <a:extLst>
                          <a:ext uri="{FF2B5EF4-FFF2-40B4-BE49-F238E27FC236}">
                            <a16:creationId xmlns:a16="http://schemas.microsoft.com/office/drawing/2014/main" id="{D0A6A16A-68F4-4BD4-B836-4F4436636E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2286000"/>
                        <a:ext cx="2895600" cy="165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8966" name="Object 6">
            <a:extLst>
              <a:ext uri="{FF2B5EF4-FFF2-40B4-BE49-F238E27FC236}">
                <a16:creationId xmlns:a16="http://schemas.microsoft.com/office/drawing/2014/main" id="{FE0DCD4D-1E06-4425-A338-061F5239C5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5715000"/>
          <a:ext cx="25527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01720" imgH="482400" progId="Equation.3">
                  <p:embed/>
                </p:oleObj>
              </mc:Choice>
              <mc:Fallback>
                <p:oleObj name="Equation" r:id="rId6" imgW="1701720" imgH="482400" progId="Equation.3">
                  <p:embed/>
                  <p:pic>
                    <p:nvPicPr>
                      <p:cNvPr id="1448966" name="Object 6">
                        <a:extLst>
                          <a:ext uri="{FF2B5EF4-FFF2-40B4-BE49-F238E27FC236}">
                            <a16:creationId xmlns:a16="http://schemas.microsoft.com/office/drawing/2014/main" id="{FE0DCD4D-1E06-4425-A338-061F5239C5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5715000"/>
                        <a:ext cx="25527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8967" name="Line 7">
            <a:extLst>
              <a:ext uri="{FF2B5EF4-FFF2-40B4-BE49-F238E27FC236}">
                <a16:creationId xmlns:a16="http://schemas.microsoft.com/office/drawing/2014/main" id="{15776EC0-DC82-4F7D-8EA1-81313A5146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590800"/>
            <a:ext cx="487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48968" name="Line 8">
            <a:extLst>
              <a:ext uri="{FF2B5EF4-FFF2-40B4-BE49-F238E27FC236}">
                <a16:creationId xmlns:a16="http://schemas.microsoft.com/office/drawing/2014/main" id="{DC66B6CD-FD00-4B58-BEA8-430AEBF7C9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21336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48969" name="Text Box 9">
            <a:extLst>
              <a:ext uri="{FF2B5EF4-FFF2-40B4-BE49-F238E27FC236}">
                <a16:creationId xmlns:a16="http://schemas.microsoft.com/office/drawing/2014/main" id="{61051F90-48E4-4663-A848-0C3E45C7C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124201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Object </a:t>
            </a:r>
            <a:r>
              <a:rPr lang="en-US" altLang="en-US" sz="2000" b="1" i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endParaRPr lang="en-US" altLang="en-US" sz="20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48970" name="Text Box 10">
            <a:extLst>
              <a:ext uri="{FF2B5EF4-FFF2-40B4-BE49-F238E27FC236}">
                <a16:creationId xmlns:a16="http://schemas.microsoft.com/office/drawing/2014/main" id="{A7589845-0B2D-442F-BAFA-CE789C5A5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828801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Object  </a:t>
            </a:r>
            <a:r>
              <a:rPr lang="en-US" altLang="en-US" sz="2000" b="1" i="1">
                <a:solidFill>
                  <a:srgbClr val="000000"/>
                </a:solidFill>
                <a:latin typeface="Times New Roman" panose="02020603050405020304" pitchFamily="18" charset="0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81803796"/>
      </p:ext>
    </p:extLst>
  </p:cSld>
  <p:clrMapOvr>
    <a:masterClrMapping/>
  </p:clrMapOvr>
  <p:transition>
    <p:strips dir="rd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7F70948-7822-4FAD-9DCD-BE3832EC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  <a:latin typeface="Tahoma" panose="020B0604030504040204" pitchFamily="34" charset="0"/>
              </a:rPr>
              <a:t>Prepared By: Mohammad Rony Lecturer, Dept. Of CSE University Of Global Village (UGV), Barishal</a:t>
            </a:r>
            <a:endParaRPr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49986" name="Rectangle 2">
            <a:extLst>
              <a:ext uri="{FF2B5EF4-FFF2-40B4-BE49-F238E27FC236}">
                <a16:creationId xmlns:a16="http://schemas.microsoft.com/office/drawing/2014/main" id="{7B5EB910-4B47-42C2-83AC-CEF86F2D31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228600"/>
            <a:ext cx="7488238" cy="1066800"/>
          </a:xfrm>
        </p:spPr>
        <p:txBody>
          <a:bodyPr/>
          <a:lstStyle/>
          <a:p>
            <a:r>
              <a:rPr lang="en-US" altLang="en-US"/>
              <a:t>Dissimilarity between Binary Variables</a:t>
            </a:r>
          </a:p>
        </p:txBody>
      </p:sp>
      <p:sp>
        <p:nvSpPr>
          <p:cNvPr id="1449987" name="Rectangle 3">
            <a:extLst>
              <a:ext uri="{FF2B5EF4-FFF2-40B4-BE49-F238E27FC236}">
                <a16:creationId xmlns:a16="http://schemas.microsoft.com/office/drawing/2014/main" id="{45C8DA54-AA71-4FE4-8F9F-DB56E378A4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600200"/>
            <a:ext cx="8077200" cy="4876800"/>
          </a:xfrm>
        </p:spPr>
        <p:txBody>
          <a:bodyPr/>
          <a:lstStyle/>
          <a:p>
            <a:r>
              <a:rPr lang="en-US" altLang="en-US" sz="2400"/>
              <a:t>Example</a:t>
            </a:r>
          </a:p>
          <a:p>
            <a:endParaRPr lang="en-US" altLang="en-US" sz="2400"/>
          </a:p>
          <a:p>
            <a:endParaRPr lang="en-US" altLang="en-US" sz="2400"/>
          </a:p>
          <a:p>
            <a:pPr lvl="1"/>
            <a:endParaRPr lang="en-US" altLang="en-US" sz="2400"/>
          </a:p>
          <a:p>
            <a:pPr lvl="1"/>
            <a:endParaRPr lang="en-US" altLang="en-US" sz="2000"/>
          </a:p>
          <a:p>
            <a:pPr lvl="1"/>
            <a:r>
              <a:rPr lang="en-US" altLang="en-US" sz="2000"/>
              <a:t>gender is a symmetric attribute</a:t>
            </a:r>
          </a:p>
          <a:p>
            <a:pPr lvl="1"/>
            <a:r>
              <a:rPr lang="en-US" altLang="en-US" sz="2000"/>
              <a:t>the remaining attributes are asymmetric binary</a:t>
            </a:r>
          </a:p>
          <a:p>
            <a:pPr lvl="1"/>
            <a:r>
              <a:rPr lang="en-US" altLang="en-US" sz="2000"/>
              <a:t>let the values Y and P be set to 1, and the value N be set to 0</a:t>
            </a:r>
          </a:p>
        </p:txBody>
      </p:sp>
      <p:graphicFrame>
        <p:nvGraphicFramePr>
          <p:cNvPr id="1449988" name="Object 4">
            <a:extLst>
              <a:ext uri="{FF2B5EF4-FFF2-40B4-BE49-F238E27FC236}">
                <a16:creationId xmlns:a16="http://schemas.microsoft.com/office/drawing/2014/main" id="{714BCB1D-0E5D-48DA-B63C-09C281525A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67001" y="2133600"/>
          <a:ext cx="6932613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819840" imgH="1474560" progId="Word.Document.8">
                  <p:embed/>
                </p:oleObj>
              </mc:Choice>
              <mc:Fallback>
                <p:oleObj name="Document" r:id="rId2" imgW="6819840" imgH="1474560" progId="Word.Document.8">
                  <p:embed/>
                  <p:pic>
                    <p:nvPicPr>
                      <p:cNvPr id="1449988" name="Object 4">
                        <a:extLst>
                          <a:ext uri="{FF2B5EF4-FFF2-40B4-BE49-F238E27FC236}">
                            <a16:creationId xmlns:a16="http://schemas.microsoft.com/office/drawing/2014/main" id="{714BCB1D-0E5D-48DA-B63C-09C281525A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1" y="2133600"/>
                        <a:ext cx="6932613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9989" name="Object 5">
            <a:extLst>
              <a:ext uri="{FF2B5EF4-FFF2-40B4-BE49-F238E27FC236}">
                <a16:creationId xmlns:a16="http://schemas.microsoft.com/office/drawing/2014/main" id="{2F66B916-66CF-4F1D-9F88-776835EC5A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4800601"/>
          <a:ext cx="4191000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19240" imgH="1218960" progId="Equation.3">
                  <p:embed/>
                </p:oleObj>
              </mc:Choice>
              <mc:Fallback>
                <p:oleObj name="Equation" r:id="rId4" imgW="2019240" imgH="1218960" progId="Equation.3">
                  <p:embed/>
                  <p:pic>
                    <p:nvPicPr>
                      <p:cNvPr id="1449989" name="Object 5">
                        <a:extLst>
                          <a:ext uri="{FF2B5EF4-FFF2-40B4-BE49-F238E27FC236}">
                            <a16:creationId xmlns:a16="http://schemas.microsoft.com/office/drawing/2014/main" id="{2F66B916-66CF-4F1D-9F88-776835EC5A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800601"/>
                        <a:ext cx="4191000" cy="169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7735798"/>
      </p:ext>
    </p:extLst>
  </p:cSld>
  <p:clrMapOvr>
    <a:masterClrMapping/>
  </p:clrMapOvr>
  <p:transition>
    <p:strips dir="rd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556373-05DE-4B34-B235-92F4680F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  <a:latin typeface="Tahoma" panose="020B0604030504040204" pitchFamily="34" charset="0"/>
              </a:rPr>
              <a:t>Prepared By: Mohammad Rony Lecturer, Dept. Of CSE University Of Global Village (UGV), Barishal</a:t>
            </a:r>
            <a:endParaRPr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51010" name="Rectangle 2">
            <a:extLst>
              <a:ext uri="{FF2B5EF4-FFF2-40B4-BE49-F238E27FC236}">
                <a16:creationId xmlns:a16="http://schemas.microsoft.com/office/drawing/2014/main" id="{3E012474-E931-4A04-B9C5-4301F09AE1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8289" y="457200"/>
            <a:ext cx="7297737" cy="782638"/>
          </a:xfrm>
          <a:noFill/>
          <a:ln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3200"/>
              <a:t>Nominal Variables</a:t>
            </a:r>
          </a:p>
        </p:txBody>
      </p:sp>
      <p:sp>
        <p:nvSpPr>
          <p:cNvPr id="1451011" name="Rectangle 3">
            <a:extLst>
              <a:ext uri="{FF2B5EF4-FFF2-40B4-BE49-F238E27FC236}">
                <a16:creationId xmlns:a16="http://schemas.microsoft.com/office/drawing/2014/main" id="{0F141149-2D88-48E8-A8EA-FCB868EF36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676400"/>
            <a:ext cx="8458200" cy="4419600"/>
          </a:xfrm>
          <a:noFill/>
          <a:ln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en-US" altLang="en-US" sz="2400"/>
              <a:t>A generalization of the binary variable in that it can take more than 2 states, e.g., red, yellow, blue, green</a:t>
            </a:r>
          </a:p>
          <a:p>
            <a:pPr>
              <a:lnSpc>
                <a:spcPct val="120000"/>
              </a:lnSpc>
            </a:pPr>
            <a:r>
              <a:rPr lang="en-US" altLang="en-US" sz="2400"/>
              <a:t>Method 1: Simple matching</a:t>
            </a:r>
            <a:endParaRPr lang="en-US" altLang="en-US" sz="2400" i="1"/>
          </a:p>
          <a:p>
            <a:pPr lvl="1">
              <a:lnSpc>
                <a:spcPct val="120000"/>
              </a:lnSpc>
            </a:pPr>
            <a:r>
              <a:rPr lang="en-US" altLang="en-US" sz="2400" i="1"/>
              <a:t>m</a:t>
            </a:r>
            <a:r>
              <a:rPr lang="en-US" altLang="en-US" sz="2400"/>
              <a:t>: # of matches,</a:t>
            </a:r>
            <a:r>
              <a:rPr lang="en-US" altLang="en-US" sz="2400" i="1"/>
              <a:t> p</a:t>
            </a:r>
            <a:r>
              <a:rPr lang="en-US" altLang="en-US" sz="2400"/>
              <a:t>: total # of variables</a:t>
            </a:r>
          </a:p>
          <a:p>
            <a:pPr>
              <a:lnSpc>
                <a:spcPct val="120000"/>
              </a:lnSpc>
            </a:pPr>
            <a:endParaRPr lang="en-US" altLang="en-US" sz="2400"/>
          </a:p>
          <a:p>
            <a:pPr>
              <a:lnSpc>
                <a:spcPct val="120000"/>
              </a:lnSpc>
            </a:pPr>
            <a:endParaRPr lang="en-US" altLang="en-US" sz="2400"/>
          </a:p>
          <a:p>
            <a:pPr>
              <a:lnSpc>
                <a:spcPct val="120000"/>
              </a:lnSpc>
            </a:pPr>
            <a:r>
              <a:rPr lang="en-US" altLang="en-US" sz="2400"/>
              <a:t>Method 2: use a large number of binary variables</a:t>
            </a:r>
          </a:p>
          <a:p>
            <a:pPr lvl="1">
              <a:lnSpc>
                <a:spcPct val="120000"/>
              </a:lnSpc>
            </a:pPr>
            <a:r>
              <a:rPr lang="en-US" altLang="en-US" sz="2400"/>
              <a:t>creating a new binary variable for each of the </a:t>
            </a:r>
            <a:r>
              <a:rPr lang="en-US" altLang="en-US" sz="2400" i="1"/>
              <a:t>M</a:t>
            </a:r>
            <a:r>
              <a:rPr lang="en-US" altLang="en-US" sz="2400"/>
              <a:t> nominal states</a:t>
            </a:r>
          </a:p>
        </p:txBody>
      </p:sp>
      <p:graphicFrame>
        <p:nvGraphicFramePr>
          <p:cNvPr id="1451012" name="Object 4">
            <a:extLst>
              <a:ext uri="{FF2B5EF4-FFF2-40B4-BE49-F238E27FC236}">
                <a16:creationId xmlns:a16="http://schemas.microsoft.com/office/drawing/2014/main" id="{98A0A8A9-8E7C-4B07-B042-41A925E74A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0" y="3810000"/>
          <a:ext cx="21336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84200" imgH="469800" progId="Equation.3">
                  <p:embed/>
                </p:oleObj>
              </mc:Choice>
              <mc:Fallback>
                <p:oleObj name="Equation" r:id="rId2" imgW="1384200" imgH="469800" progId="Equation.3">
                  <p:embed/>
                  <p:pic>
                    <p:nvPicPr>
                      <p:cNvPr id="1451012" name="Object 4">
                        <a:extLst>
                          <a:ext uri="{FF2B5EF4-FFF2-40B4-BE49-F238E27FC236}">
                            <a16:creationId xmlns:a16="http://schemas.microsoft.com/office/drawing/2014/main" id="{98A0A8A9-8E7C-4B07-B042-41A925E74A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810000"/>
                        <a:ext cx="21336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6298328"/>
      </p:ext>
    </p:extLst>
  </p:cSld>
  <p:clrMapOvr>
    <a:masterClrMapping/>
  </p:clrMapOvr>
  <p:transition>
    <p:strips dir="rd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B48064-BE66-43A1-BDD5-2EBCC212A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  <a:latin typeface="Tahoma" panose="020B0604030504040204" pitchFamily="34" charset="0"/>
              </a:rPr>
              <a:t>Prepared By: Mohammad Rony Lecturer, Dept. Of CSE University Of Global Village (UGV), Barishal</a:t>
            </a:r>
            <a:endParaRPr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52034" name="Rectangle 2">
            <a:extLst>
              <a:ext uri="{FF2B5EF4-FFF2-40B4-BE49-F238E27FC236}">
                <a16:creationId xmlns:a16="http://schemas.microsoft.com/office/drawing/2014/main" id="{9706C80C-072E-453A-BC73-B99297F8C1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609600"/>
            <a:ext cx="4495800" cy="630238"/>
          </a:xfrm>
          <a:noFill/>
          <a:ln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3200"/>
              <a:t>Ordinal Variables</a:t>
            </a:r>
          </a:p>
        </p:txBody>
      </p:sp>
      <p:sp>
        <p:nvSpPr>
          <p:cNvPr id="1452035" name="Rectangle 3">
            <a:extLst>
              <a:ext uri="{FF2B5EF4-FFF2-40B4-BE49-F238E27FC236}">
                <a16:creationId xmlns:a16="http://schemas.microsoft.com/office/drawing/2014/main" id="{74A97AB9-00BC-4E45-98CB-9030231AE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371600"/>
            <a:ext cx="8458200" cy="4724400"/>
          </a:xfrm>
          <a:noFill/>
          <a:ln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</a:pPr>
            <a:r>
              <a:rPr lang="en-US" altLang="en-US" sz="2400"/>
              <a:t>An ordinal variable can be discrete or continuous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order is important, e.g., rank</a:t>
            </a:r>
          </a:p>
          <a:p>
            <a:pPr>
              <a:lnSpc>
                <a:spcPct val="110000"/>
              </a:lnSpc>
            </a:pPr>
            <a:r>
              <a:rPr lang="en-US" altLang="en-US" sz="2400"/>
              <a:t>Can be treated like interval-scaled </a:t>
            </a:r>
          </a:p>
          <a:p>
            <a:pPr lvl="1">
              <a:lnSpc>
                <a:spcPct val="110000"/>
              </a:lnSpc>
            </a:pPr>
            <a:r>
              <a:rPr lang="en-US" altLang="en-US" sz="2400"/>
              <a:t>replacing </a:t>
            </a:r>
            <a:r>
              <a:rPr lang="en-US" altLang="en-US" sz="2400" i="1"/>
              <a:t>x</a:t>
            </a:r>
            <a:r>
              <a:rPr lang="en-US" altLang="en-US" sz="2400" i="1" baseline="-25000"/>
              <a:t>if</a:t>
            </a:r>
            <a:r>
              <a:rPr lang="en-US" altLang="en-US" sz="2400" baseline="-25000"/>
              <a:t> </a:t>
            </a:r>
            <a:r>
              <a:rPr lang="en-US" altLang="en-US" sz="2400"/>
              <a:t> by their rank </a:t>
            </a:r>
          </a:p>
          <a:p>
            <a:pPr lvl="1">
              <a:lnSpc>
                <a:spcPct val="110000"/>
              </a:lnSpc>
            </a:pPr>
            <a:r>
              <a:rPr lang="en-US" altLang="en-US" sz="2400"/>
              <a:t>map the range of each variable onto [0, 1] by replacing</a:t>
            </a:r>
            <a:r>
              <a:rPr lang="en-US" altLang="en-US" sz="2400" i="1"/>
              <a:t> i</a:t>
            </a:r>
            <a:r>
              <a:rPr lang="en-US" altLang="en-US" sz="2400"/>
              <a:t>-th object in the </a:t>
            </a:r>
            <a:r>
              <a:rPr lang="en-US" altLang="en-US" sz="2400" i="1"/>
              <a:t>f</a:t>
            </a:r>
            <a:r>
              <a:rPr lang="en-US" altLang="en-US" sz="2400"/>
              <a:t>-th variable by</a:t>
            </a:r>
          </a:p>
          <a:p>
            <a:pPr lvl="1">
              <a:lnSpc>
                <a:spcPct val="110000"/>
              </a:lnSpc>
            </a:pPr>
            <a:endParaRPr lang="en-US" altLang="en-US" sz="2400"/>
          </a:p>
          <a:p>
            <a:pPr lvl="1">
              <a:lnSpc>
                <a:spcPct val="110000"/>
              </a:lnSpc>
            </a:pPr>
            <a:endParaRPr lang="en-US" altLang="en-US" sz="2400"/>
          </a:p>
          <a:p>
            <a:pPr lvl="1">
              <a:lnSpc>
                <a:spcPct val="110000"/>
              </a:lnSpc>
            </a:pPr>
            <a:r>
              <a:rPr lang="en-US" altLang="en-US" sz="2400"/>
              <a:t>compute the dissimilarity using methods for interval-scaled variables</a:t>
            </a:r>
          </a:p>
        </p:txBody>
      </p:sp>
      <p:graphicFrame>
        <p:nvGraphicFramePr>
          <p:cNvPr id="1452036" name="Object 4">
            <a:extLst>
              <a:ext uri="{FF2B5EF4-FFF2-40B4-BE49-F238E27FC236}">
                <a16:creationId xmlns:a16="http://schemas.microsoft.com/office/drawing/2014/main" id="{3158E542-0783-4397-82D1-8908DEC30E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4191000"/>
          <a:ext cx="24384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68200" imgH="711000" progId="Equation.3">
                  <p:embed/>
                </p:oleObj>
              </mc:Choice>
              <mc:Fallback>
                <p:oleObj name="Equation" r:id="rId2" imgW="1168200" imgH="711000" progId="Equation.3">
                  <p:embed/>
                  <p:pic>
                    <p:nvPicPr>
                      <p:cNvPr id="1452036" name="Object 4">
                        <a:extLst>
                          <a:ext uri="{FF2B5EF4-FFF2-40B4-BE49-F238E27FC236}">
                            <a16:creationId xmlns:a16="http://schemas.microsoft.com/office/drawing/2014/main" id="{3158E542-0783-4397-82D1-8908DEC30E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191000"/>
                        <a:ext cx="2438400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52037" name="Object 5">
            <a:extLst>
              <a:ext uri="{FF2B5EF4-FFF2-40B4-BE49-F238E27FC236}">
                <a16:creationId xmlns:a16="http://schemas.microsoft.com/office/drawing/2014/main" id="{C814B409-349B-473D-9D3B-F2ABF678EF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81800" y="2819401"/>
          <a:ext cx="2209800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800" imgH="368280" progId="Equation.3">
                  <p:embed/>
                </p:oleObj>
              </mc:Choice>
              <mc:Fallback>
                <p:oleObj name="Equation" r:id="rId4" imgW="1396800" imgH="368280" progId="Equation.3">
                  <p:embed/>
                  <p:pic>
                    <p:nvPicPr>
                      <p:cNvPr id="1452037" name="Object 5">
                        <a:extLst>
                          <a:ext uri="{FF2B5EF4-FFF2-40B4-BE49-F238E27FC236}">
                            <a16:creationId xmlns:a16="http://schemas.microsoft.com/office/drawing/2014/main" id="{C814B409-349B-473D-9D3B-F2ABF678EF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2819401"/>
                        <a:ext cx="2209800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8443747"/>
      </p:ext>
    </p:extLst>
  </p:cSld>
  <p:clrMapOvr>
    <a:masterClrMapping/>
  </p:clrMapOvr>
  <p:transition>
    <p:strips dir="rd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B3D98-9718-40A4-BE82-2D2988548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  <a:latin typeface="Tahoma" panose="020B0604030504040204" pitchFamily="34" charset="0"/>
              </a:rPr>
              <a:t>Prepared By: Mohammad Rony Lecturer, Dept. Of CSE University Of Global Village (UGV), Barishal</a:t>
            </a:r>
            <a:endParaRPr lang="en-US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53058" name="Rectangle 2">
            <a:extLst>
              <a:ext uri="{FF2B5EF4-FFF2-40B4-BE49-F238E27FC236}">
                <a16:creationId xmlns:a16="http://schemas.microsoft.com/office/drawing/2014/main" id="{FC44B81C-1641-4451-B1D1-CF31F751FF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8288" y="457200"/>
            <a:ext cx="4735512" cy="782638"/>
          </a:xfrm>
          <a:noFill/>
          <a:ln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3200"/>
              <a:t>Ratio-Scaled Variables</a:t>
            </a:r>
          </a:p>
        </p:txBody>
      </p:sp>
      <p:sp>
        <p:nvSpPr>
          <p:cNvPr id="1453059" name="Rectangle 3">
            <a:extLst>
              <a:ext uri="{FF2B5EF4-FFF2-40B4-BE49-F238E27FC236}">
                <a16:creationId xmlns:a16="http://schemas.microsoft.com/office/drawing/2014/main" id="{EB357EB1-B340-4605-B976-007D1F915A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458200" cy="4724400"/>
          </a:xfrm>
          <a:noFill/>
          <a:ln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en-US" altLang="en-US" sz="2400" u="sng"/>
              <a:t>Ratio-scaled variable</a:t>
            </a:r>
            <a:r>
              <a:rPr lang="en-US" altLang="en-US" sz="2400"/>
              <a:t>: a positive measurement on a nonlinear scale, approximately at exponential scale, 		such as </a:t>
            </a:r>
            <a:r>
              <a:rPr lang="en-US" altLang="en-US" sz="2400" i="1"/>
              <a:t>Ae</a:t>
            </a:r>
            <a:r>
              <a:rPr lang="en-US" altLang="en-US" sz="2400" i="1" baseline="30000"/>
              <a:t>Bt</a:t>
            </a:r>
            <a:r>
              <a:rPr lang="en-US" altLang="en-US" sz="2400"/>
              <a:t> or </a:t>
            </a:r>
            <a:r>
              <a:rPr lang="en-US" altLang="en-US" sz="2400" i="1"/>
              <a:t>Ae</a:t>
            </a:r>
            <a:r>
              <a:rPr lang="en-US" altLang="en-US" sz="2400" i="1" baseline="30000"/>
              <a:t>-Bt</a:t>
            </a:r>
            <a:r>
              <a:rPr lang="en-US" altLang="en-US" sz="2400"/>
              <a:t> </a:t>
            </a:r>
          </a:p>
          <a:p>
            <a:pPr>
              <a:lnSpc>
                <a:spcPct val="120000"/>
              </a:lnSpc>
            </a:pPr>
            <a:r>
              <a:rPr lang="en-US" altLang="en-US" sz="2400"/>
              <a:t>Methods:</a:t>
            </a:r>
          </a:p>
          <a:p>
            <a:pPr lvl="1">
              <a:lnSpc>
                <a:spcPct val="120000"/>
              </a:lnSpc>
            </a:pPr>
            <a:r>
              <a:rPr lang="en-US" altLang="en-US" sz="2400"/>
              <a:t>treat them like interval-scaled variables — </a:t>
            </a:r>
            <a:r>
              <a:rPr lang="en-US" altLang="en-US" sz="2400" i="1">
                <a:solidFill>
                  <a:schemeClr val="hlink"/>
                </a:solidFill>
              </a:rPr>
              <a:t>not a good choice! (why?)</a:t>
            </a:r>
            <a:endParaRPr lang="en-US" altLang="en-US" sz="2400">
              <a:solidFill>
                <a:schemeClr val="hlink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altLang="en-US" sz="2400"/>
              <a:t>apply logarithmic transformation</a:t>
            </a:r>
          </a:p>
          <a:p>
            <a:pPr algn="ctr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en-US" sz="2400" i="1"/>
              <a:t>y</a:t>
            </a:r>
            <a:r>
              <a:rPr lang="en-US" altLang="en-US" sz="2400" i="1" baseline="-25000"/>
              <a:t>if </a:t>
            </a:r>
            <a:r>
              <a:rPr lang="en-US" altLang="en-US" sz="2400"/>
              <a:t>=</a:t>
            </a:r>
            <a:r>
              <a:rPr lang="en-US" altLang="en-US" sz="2400" i="1"/>
              <a:t> log(x</a:t>
            </a:r>
            <a:r>
              <a:rPr lang="en-US" altLang="en-US" sz="2400" i="1" baseline="-25000"/>
              <a:t>if</a:t>
            </a:r>
            <a:r>
              <a:rPr lang="en-US" altLang="en-US" sz="2400" i="1"/>
              <a:t>)</a:t>
            </a:r>
          </a:p>
          <a:p>
            <a:pPr lvl="1">
              <a:lnSpc>
                <a:spcPct val="120000"/>
              </a:lnSpc>
            </a:pPr>
            <a:r>
              <a:rPr lang="en-US" altLang="en-US" sz="2400"/>
              <a:t>treat them as continuous ordinal data treat their rank as interval-scaled.</a:t>
            </a:r>
          </a:p>
        </p:txBody>
      </p:sp>
    </p:spTree>
    <p:extLst>
      <p:ext uri="{BB962C8B-B14F-4D97-AF65-F5344CB8AC3E}">
        <p14:creationId xmlns:p14="http://schemas.microsoft.com/office/powerpoint/2010/main" val="3259136355"/>
      </p:ext>
    </p:extLst>
  </p:cSld>
  <p:clrMapOvr>
    <a:masterClrMapping/>
  </p:clrMapOvr>
  <p:transition>
    <p:strips dir="r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18591</Words>
  <Application>Microsoft Office PowerPoint</Application>
  <PresentationFormat>Widescreen</PresentationFormat>
  <Paragraphs>2320</Paragraphs>
  <Slides>261</Slides>
  <Notes>7</Notes>
  <HiddenSlides>1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261</vt:i4>
      </vt:variant>
    </vt:vector>
  </HeadingPairs>
  <TitlesOfParts>
    <vt:vector size="280" baseType="lpstr">
      <vt:lpstr>Arial</vt:lpstr>
      <vt:lpstr>Arial MT</vt:lpstr>
      <vt:lpstr>Calibri</vt:lpstr>
      <vt:lpstr>Calibri Light</vt:lpstr>
      <vt:lpstr>Cambria</vt:lpstr>
      <vt:lpstr>Cambria Math</vt:lpstr>
      <vt:lpstr>Consolas</vt:lpstr>
      <vt:lpstr>Courier New</vt:lpstr>
      <vt:lpstr>Open Sans</vt:lpstr>
      <vt:lpstr>Symbol</vt:lpstr>
      <vt:lpstr>Tahoma</vt:lpstr>
      <vt:lpstr>Times New Roman</vt:lpstr>
      <vt:lpstr>Wingdings</vt:lpstr>
      <vt:lpstr>Office Theme</vt:lpstr>
      <vt:lpstr>1_Office Theme</vt:lpstr>
      <vt:lpstr>2_Office Theme</vt:lpstr>
      <vt:lpstr>Blends</vt:lpstr>
      <vt:lpstr>Equation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Pattern Recognition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concept?</vt:lpstr>
      <vt:lpstr>What is Similarity?</vt:lpstr>
      <vt:lpstr>Classifier Construction</vt:lpstr>
      <vt:lpstr>Creating Features</vt:lpstr>
      <vt:lpstr>What is feature selection?</vt:lpstr>
      <vt:lpstr>Reasons for Feature Selection</vt:lpstr>
      <vt:lpstr>Terminology</vt:lpstr>
      <vt:lpstr>Filtering</vt:lpstr>
      <vt:lpstr>Individual Feature Irrelevance</vt:lpstr>
      <vt:lpstr>Individual Feature Relevance</vt:lpstr>
      <vt:lpstr>Univariate Dependence</vt:lpstr>
      <vt:lpstr>Correlation and MI</vt:lpstr>
      <vt:lpstr>Gaussian Distribution</vt:lpstr>
      <vt:lpstr>.</vt:lpstr>
      <vt:lpstr>Other ideas for Univariate Feature Selection?</vt:lpstr>
      <vt:lpstr>Consideri each feature alone may fail</vt:lpstr>
      <vt:lpstr>Multivariate Filter Methods?</vt:lpstr>
      <vt:lpstr>Filtering</vt:lpstr>
      <vt:lpstr>Feature Selection Methods</vt:lpstr>
      <vt:lpstr>PowerPoint Presentation</vt:lpstr>
      <vt:lpstr>PowerPoint Presentation</vt:lpstr>
      <vt:lpstr>PowerPoint Presentation</vt:lpstr>
      <vt:lpstr>PowerPoint Presentation</vt:lpstr>
      <vt:lpstr>Model search</vt:lpstr>
      <vt:lpstr>Regularization</vt:lpstr>
      <vt:lpstr>Regularization</vt:lpstr>
      <vt:lpstr>Kernel Methods (Quick Review)</vt:lpstr>
      <vt:lpstr>Feature Engineering</vt:lpstr>
      <vt:lpstr>END OF MATERIAL</vt:lpstr>
      <vt:lpstr>Individual Feature Relevance</vt:lpstr>
      <vt:lpstr>versus</vt:lpstr>
      <vt:lpstr>PowerPoint Presentation</vt:lpstr>
      <vt:lpstr>Chapter 8. Cluster Analysis</vt:lpstr>
      <vt:lpstr>What is Cluster Analysis?</vt:lpstr>
      <vt:lpstr>General Applications of Clustering </vt:lpstr>
      <vt:lpstr>Examples of Clustering Applications</vt:lpstr>
      <vt:lpstr>What Is Good Clustering?</vt:lpstr>
      <vt:lpstr>Requirements of Clustering in Data Mining </vt:lpstr>
      <vt:lpstr>Chapter 8. Cluster Analysis</vt:lpstr>
      <vt:lpstr>Data Structures</vt:lpstr>
      <vt:lpstr>Measure the Quality of Clustering</vt:lpstr>
      <vt:lpstr>Type of data in clustering analysis</vt:lpstr>
      <vt:lpstr>Interval-valued variables</vt:lpstr>
      <vt:lpstr>Similarity and Dissimilarity Between Objects</vt:lpstr>
      <vt:lpstr>Similarity and Dissimilarity Between Objects (Cont.)</vt:lpstr>
      <vt:lpstr>Binary Variables</vt:lpstr>
      <vt:lpstr>Dissimilarity between Binary Variables</vt:lpstr>
      <vt:lpstr>Nominal Variables</vt:lpstr>
      <vt:lpstr>Ordinal Variables</vt:lpstr>
      <vt:lpstr>Ratio-Scaled Variables</vt:lpstr>
      <vt:lpstr>Variables of Mixed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Matching</vt:lpstr>
      <vt:lpstr>Cost versions</vt:lpstr>
      <vt:lpstr>Problems</vt:lpstr>
      <vt:lpstr>Applications</vt:lpstr>
      <vt:lpstr>Application: matching moving objects</vt:lpstr>
      <vt:lpstr>Bipartite graphs: using maximum flow algorithms</vt:lpstr>
      <vt:lpstr>Technique works for variants too</vt:lpstr>
      <vt:lpstr>simple non-constructive proof of a well known theorem</vt:lpstr>
      <vt:lpstr>What does Ford-Fulkerson on the bipartite graph</vt:lpstr>
      <vt:lpstr>A theorem that also works when the graph is not bipartite</vt:lpstr>
      <vt:lpstr>Definitions</vt:lpstr>
      <vt:lpstr>Finding an M-augmenting path or</vt:lpstr>
      <vt:lpstr>Finding M-augmenting path or</vt:lpstr>
      <vt:lpstr>Algorithmic idea</vt:lpstr>
      <vt:lpstr>Shrinking M-blossoms</vt:lpstr>
      <vt:lpstr>Theorem</vt:lpstr>
      <vt:lpstr>PowerPoint Presentation</vt:lpstr>
      <vt:lpstr>PowerPoint Presentation</vt:lpstr>
      <vt:lpstr>Proof (continued)</vt:lpstr>
      <vt:lpstr>Subroutine</vt:lpstr>
      <vt:lpstr>Edmonds algorithm</vt:lpstr>
      <vt:lpstr>Improvements</vt:lpstr>
      <vt:lpstr>Perfect matchings in regular bipartite graphs</vt:lpstr>
      <vt:lpstr>On the algorithm</vt:lpstr>
      <vt:lpstr>Time to find circuits</vt:lpstr>
      <vt:lpstr>Time analysis</vt:lpstr>
      <vt:lpstr>Sum of squares increases by !C!</vt:lpstr>
      <vt:lpstr>Edge coloring and classroom schedules</vt:lpstr>
      <vt:lpstr>PowerPoint Presentation</vt:lpstr>
      <vt:lpstr>Edge coloring model</vt:lpstr>
      <vt:lpstr>theorem</vt:lpstr>
      <vt:lpstr>Making regular</vt:lpstr>
      <vt:lpstr>Edge coloring a regular graph</vt:lpstr>
      <vt:lpstr>Final step</vt:lpstr>
      <vt:lpstr>Trivial drawing strategies in multidimensional tictactoe</vt:lpstr>
      <vt:lpstr>Trivial drawing strategy</vt:lpstr>
      <vt:lpstr>Trivial drawing strategies and generalized matchings</vt:lpstr>
      <vt:lpstr>Consequences</vt:lpstr>
      <vt:lpstr>Conclusion</vt:lpstr>
      <vt:lpstr>PowerPoint Presentation</vt:lpstr>
      <vt:lpstr>sem Ie ethods Construct a set of classifiers from the training data</vt:lpstr>
      <vt:lpstr>erai i</vt:lpstr>
      <vt:lpstr>Why d‹c›es it w‹ork?</vt:lpstr>
      <vt:lpstr>ethods for generating Multiple Classifiers</vt:lpstr>
      <vt:lpstr>ackground</vt:lpstr>
      <vt:lpstr>How Ensembles Heip</vt:lpstr>
      <vt:lpstr>Exam les sem Ie ethods</vt:lpstr>
      <vt:lpstr>Bagging</vt:lpstr>
      <vt:lpstr>Boosting</vt:lpstr>
      <vt:lpstr>Boosting</vt:lpstr>
      <vt:lpstr>PowerPoint Presentation</vt:lpstr>
      <vt:lpstr>Netfİix Prize Video</vt:lpstr>
      <vt:lpstr>IX</vt:lpstr>
      <vt:lpstr>Recommendations</vt:lpstr>
      <vt:lpstr>ematc</vt:lpstr>
      <vt:lpstr>Netfiix Prize</vt:lpstr>
      <vt:lpstr>etrics</vt:lpstr>
      <vt:lpstr>etrics</vt:lpstr>
      <vt:lpstr>Results</vt:lpstr>
      <vt:lpstr>Netfiix Prize Sequel</vt:lpstr>
      <vt:lpstr>PowerPoint Presentation</vt:lpstr>
      <vt:lpstr>PowerPoint Presentation</vt:lpstr>
      <vt:lpstr>PowerPoint Presentation</vt:lpstr>
      <vt:lpstr>Contents</vt:lpstr>
      <vt:lpstr>Fisher's Iris Plonts Dotobose</vt:lpstr>
      <vt:lpstr>PowerPoint Presentation</vt:lpstr>
      <vt:lpstr>Exomples</vt:lpstr>
      <vt:lpstr>%Lood the sample data, which includes Fisher's iris data of 5 measurements on a sample of 150 irises.</vt:lpstr>
      <vt:lpstr>PowerPoint Presentation</vt:lpstr>
      <vt:lpstr>PowerPoint Presentation</vt:lpstr>
      <vt:lpstr>%Use the csv ess function to classify the test set.</vt:lpstr>
      <vt:lpstr>PowerPoint Presentation</vt:lpstr>
      <vt:lpstr>Riply's doto set</vt:lpstr>
      <vt:lpstr>Example</vt:lpstr>
      <vt:lpstr>Evoluated on &amp;e @sltng</vt:lpstr>
      <vt:lpstr>Example: Binary SVM</vt:lpstr>
      <vt:lpstr>Example: /f-nearest neighbor classifier</vt:lpstr>
      <vt:lpstr>Hond-wri¥en numerols</vt:lpstr>
      <vt:lpstr>PowerPoint Presentation</vt:lpstr>
      <vt:lpstr>PowerPoint Presentation</vt:lpstr>
      <vt:lpstr>PowerPoint Presentation</vt:lpstr>
      <vt:lpstr>Instollotion for MATLAB code</vt:lpstr>
      <vt:lpstr>How to use clossifiers</vt:lpstr>
      <vt:lpstr>' * ” Example 2</vt:lpstr>
      <vt:lpstr>Example 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Rony</dc:creator>
  <cp:lastModifiedBy>Mohammad Rony</cp:lastModifiedBy>
  <cp:revision>6</cp:revision>
  <dcterms:created xsi:type="dcterms:W3CDTF">2024-12-16T20:07:30Z</dcterms:created>
  <dcterms:modified xsi:type="dcterms:W3CDTF">2025-01-19T03:09:12Z</dcterms:modified>
</cp:coreProperties>
</file>