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4" r:id="rId3"/>
    <p:sldMasterId id="2147483659" r:id="rId4"/>
    <p:sldMasterId id="2147483682" r:id="rId5"/>
    <p:sldMasterId id="2147483701" r:id="rId6"/>
  </p:sldMasterIdLst>
  <p:notesMasterIdLst>
    <p:notesMasterId r:id="rId274"/>
  </p:notesMasterIdLst>
  <p:sldIdLst>
    <p:sldId id="256" r:id="rId7"/>
    <p:sldId id="257" r:id="rId8"/>
    <p:sldId id="258" r:id="rId9"/>
    <p:sldId id="259" r:id="rId10"/>
    <p:sldId id="261" r:id="rId11"/>
    <p:sldId id="262" r:id="rId12"/>
    <p:sldId id="263" r:id="rId13"/>
    <p:sldId id="264" r:id="rId14"/>
    <p:sldId id="265" r:id="rId15"/>
    <p:sldId id="266" r:id="rId16"/>
    <p:sldId id="372" r:id="rId17"/>
    <p:sldId id="373" r:id="rId18"/>
    <p:sldId id="268" r:id="rId19"/>
    <p:sldId id="269" r:id="rId20"/>
    <p:sldId id="270" r:id="rId21"/>
    <p:sldId id="271" r:id="rId22"/>
    <p:sldId id="272" r:id="rId23"/>
    <p:sldId id="273" r:id="rId24"/>
    <p:sldId id="274" r:id="rId25"/>
    <p:sldId id="374" r:id="rId26"/>
    <p:sldId id="275" r:id="rId27"/>
    <p:sldId id="276" r:id="rId28"/>
    <p:sldId id="277" r:id="rId29"/>
    <p:sldId id="278" r:id="rId30"/>
    <p:sldId id="280" r:id="rId31"/>
    <p:sldId id="281" r:id="rId32"/>
    <p:sldId id="282" r:id="rId33"/>
    <p:sldId id="283" r:id="rId34"/>
    <p:sldId id="284" r:id="rId35"/>
    <p:sldId id="285" r:id="rId36"/>
    <p:sldId id="286" r:id="rId37"/>
    <p:sldId id="287"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7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2" r:id="rId72"/>
    <p:sldId id="325" r:id="rId73"/>
    <p:sldId id="326" r:id="rId74"/>
    <p:sldId id="327" r:id="rId75"/>
    <p:sldId id="328" r:id="rId76"/>
    <p:sldId id="329" r:id="rId77"/>
    <p:sldId id="330" r:id="rId78"/>
    <p:sldId id="331" r:id="rId79"/>
    <p:sldId id="332" r:id="rId80"/>
    <p:sldId id="334" r:id="rId81"/>
    <p:sldId id="335" r:id="rId82"/>
    <p:sldId id="337" r:id="rId83"/>
    <p:sldId id="338" r:id="rId84"/>
    <p:sldId id="339" r:id="rId85"/>
    <p:sldId id="341" r:id="rId86"/>
    <p:sldId id="342" r:id="rId87"/>
    <p:sldId id="343" r:id="rId88"/>
    <p:sldId id="345" r:id="rId89"/>
    <p:sldId id="346" r:id="rId90"/>
    <p:sldId id="347" r:id="rId91"/>
    <p:sldId id="348" r:id="rId92"/>
    <p:sldId id="349" r:id="rId93"/>
    <p:sldId id="377" r:id="rId94"/>
    <p:sldId id="350" r:id="rId95"/>
    <p:sldId id="351" r:id="rId96"/>
    <p:sldId id="352" r:id="rId97"/>
    <p:sldId id="353" r:id="rId98"/>
    <p:sldId id="354" r:id="rId99"/>
    <p:sldId id="355" r:id="rId100"/>
    <p:sldId id="356" r:id="rId101"/>
    <p:sldId id="357" r:id="rId102"/>
    <p:sldId id="378"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66" r:id="rId144"/>
    <p:sldId id="516" r:id="rId145"/>
    <p:sldId id="517" r:id="rId146"/>
    <p:sldId id="469" r:id="rId147"/>
    <p:sldId id="470" r:id="rId148"/>
    <p:sldId id="471" r:id="rId149"/>
    <p:sldId id="472" r:id="rId150"/>
    <p:sldId id="473" r:id="rId151"/>
    <p:sldId id="474" r:id="rId152"/>
    <p:sldId id="475" r:id="rId153"/>
    <p:sldId id="476" r:id="rId154"/>
    <p:sldId id="478" r:id="rId155"/>
    <p:sldId id="479" r:id="rId156"/>
    <p:sldId id="518" r:id="rId157"/>
    <p:sldId id="519" r:id="rId158"/>
    <p:sldId id="520" r:id="rId159"/>
    <p:sldId id="521" r:id="rId160"/>
    <p:sldId id="511" r:id="rId161"/>
    <p:sldId id="522" r:id="rId162"/>
    <p:sldId id="523" r:id="rId163"/>
    <p:sldId id="524" r:id="rId164"/>
    <p:sldId id="525" r:id="rId165"/>
    <p:sldId id="510" r:id="rId166"/>
    <p:sldId id="507" r:id="rId167"/>
    <p:sldId id="508" r:id="rId168"/>
    <p:sldId id="509" r:id="rId169"/>
    <p:sldId id="526" r:id="rId170"/>
    <p:sldId id="527" r:id="rId171"/>
    <p:sldId id="493" r:id="rId172"/>
    <p:sldId id="528" r:id="rId173"/>
    <p:sldId id="529" r:id="rId174"/>
    <p:sldId id="530" r:id="rId175"/>
    <p:sldId id="531" r:id="rId176"/>
    <p:sldId id="532" r:id="rId177"/>
    <p:sldId id="533" r:id="rId178"/>
    <p:sldId id="506" r:id="rId179"/>
    <p:sldId id="515" r:id="rId180"/>
    <p:sldId id="513" r:id="rId181"/>
    <p:sldId id="514" r:id="rId182"/>
    <p:sldId id="504" r:id="rId183"/>
    <p:sldId id="407" r:id="rId184"/>
    <p:sldId id="405" r:id="rId185"/>
    <p:sldId id="406" r:id="rId186"/>
    <p:sldId id="410" r:id="rId187"/>
    <p:sldId id="652" r:id="rId188"/>
    <p:sldId id="653" r:id="rId189"/>
    <p:sldId id="654" r:id="rId190"/>
    <p:sldId id="655" r:id="rId191"/>
    <p:sldId id="279" r:id="rId192"/>
    <p:sldId id="656" r:id="rId193"/>
    <p:sldId id="657" r:id="rId194"/>
    <p:sldId id="658" r:id="rId195"/>
    <p:sldId id="659" r:id="rId196"/>
    <p:sldId id="660" r:id="rId197"/>
    <p:sldId id="661" r:id="rId198"/>
    <p:sldId id="662" r:id="rId199"/>
    <p:sldId id="663" r:id="rId200"/>
    <p:sldId id="664" r:id="rId201"/>
    <p:sldId id="665" r:id="rId202"/>
    <p:sldId id="666" r:id="rId203"/>
    <p:sldId id="667" r:id="rId204"/>
    <p:sldId id="668" r:id="rId205"/>
    <p:sldId id="669" r:id="rId206"/>
    <p:sldId id="413" r:id="rId207"/>
    <p:sldId id="637" r:id="rId208"/>
    <p:sldId id="638" r:id="rId209"/>
    <p:sldId id="639" r:id="rId210"/>
    <p:sldId id="640" r:id="rId211"/>
    <p:sldId id="641" r:id="rId212"/>
    <p:sldId id="642" r:id="rId213"/>
    <p:sldId id="643" r:id="rId214"/>
    <p:sldId id="644" r:id="rId215"/>
    <p:sldId id="645" r:id="rId216"/>
    <p:sldId id="646" r:id="rId217"/>
    <p:sldId id="647" r:id="rId218"/>
    <p:sldId id="648" r:id="rId219"/>
    <p:sldId id="649" r:id="rId220"/>
    <p:sldId id="650" r:id="rId221"/>
    <p:sldId id="416" r:id="rId222"/>
    <p:sldId id="562" r:id="rId223"/>
    <p:sldId id="563" r:id="rId224"/>
    <p:sldId id="564" r:id="rId225"/>
    <p:sldId id="565" r:id="rId226"/>
    <p:sldId id="566" r:id="rId227"/>
    <p:sldId id="567" r:id="rId228"/>
    <p:sldId id="568" r:id="rId229"/>
    <p:sldId id="569" r:id="rId230"/>
    <p:sldId id="570" r:id="rId231"/>
    <p:sldId id="571" r:id="rId232"/>
    <p:sldId id="572" r:id="rId233"/>
    <p:sldId id="573" r:id="rId234"/>
    <p:sldId id="574" r:id="rId235"/>
    <p:sldId id="575" r:id="rId236"/>
    <p:sldId id="576" r:id="rId237"/>
    <p:sldId id="577" r:id="rId238"/>
    <p:sldId id="578" r:id="rId239"/>
    <p:sldId id="579" r:id="rId240"/>
    <p:sldId id="580" r:id="rId241"/>
    <p:sldId id="581" r:id="rId242"/>
    <p:sldId id="582" r:id="rId243"/>
    <p:sldId id="583" r:id="rId244"/>
    <p:sldId id="418" r:id="rId245"/>
    <p:sldId id="542" r:id="rId246"/>
    <p:sldId id="543" r:id="rId247"/>
    <p:sldId id="544" r:id="rId248"/>
    <p:sldId id="545" r:id="rId249"/>
    <p:sldId id="546" r:id="rId250"/>
    <p:sldId id="547" r:id="rId251"/>
    <p:sldId id="548" r:id="rId252"/>
    <p:sldId id="549" r:id="rId253"/>
    <p:sldId id="550" r:id="rId254"/>
    <p:sldId id="551" r:id="rId255"/>
    <p:sldId id="552" r:id="rId256"/>
    <p:sldId id="553" r:id="rId257"/>
    <p:sldId id="554" r:id="rId258"/>
    <p:sldId id="555" r:id="rId259"/>
    <p:sldId id="556" r:id="rId260"/>
    <p:sldId id="557" r:id="rId261"/>
    <p:sldId id="558" r:id="rId262"/>
    <p:sldId id="559" r:id="rId263"/>
    <p:sldId id="560" r:id="rId264"/>
    <p:sldId id="561" r:id="rId265"/>
    <p:sldId id="421" r:id="rId266"/>
    <p:sldId id="535" r:id="rId267"/>
    <p:sldId id="536" r:id="rId268"/>
    <p:sldId id="537" r:id="rId269"/>
    <p:sldId id="260" r:id="rId270"/>
    <p:sldId id="538" r:id="rId271"/>
    <p:sldId id="539" r:id="rId272"/>
    <p:sldId id="540" r:id="rId273"/>
  </p:sldIdLst>
  <p:sldSz cx="10058400" cy="77724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Ron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63" Type="http://schemas.openxmlformats.org/officeDocument/2006/relationships/slide" Target="slides/slide57.xml"/><Relationship Id="rId159" Type="http://schemas.openxmlformats.org/officeDocument/2006/relationships/slide" Target="slides/slide153.xml"/><Relationship Id="rId170" Type="http://schemas.openxmlformats.org/officeDocument/2006/relationships/slide" Target="slides/slide164.xml"/><Relationship Id="rId226" Type="http://schemas.openxmlformats.org/officeDocument/2006/relationships/slide" Target="slides/slide220.xml"/><Relationship Id="rId268" Type="http://schemas.openxmlformats.org/officeDocument/2006/relationships/slide" Target="slides/slide262.xml"/><Relationship Id="rId32" Type="http://schemas.openxmlformats.org/officeDocument/2006/relationships/slide" Target="slides/slide26.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5.xml"/><Relationship Id="rId181" Type="http://schemas.openxmlformats.org/officeDocument/2006/relationships/slide" Target="slides/slide175.xml"/><Relationship Id="rId237" Type="http://schemas.openxmlformats.org/officeDocument/2006/relationships/slide" Target="slides/slide231.xml"/><Relationship Id="rId258" Type="http://schemas.openxmlformats.org/officeDocument/2006/relationships/slide" Target="slides/slide252.xml"/><Relationship Id="rId279" Type="http://schemas.openxmlformats.org/officeDocument/2006/relationships/tableStyles" Target="tableStyles.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206" Type="http://schemas.openxmlformats.org/officeDocument/2006/relationships/slide" Target="slides/slide200.xml"/><Relationship Id="rId227" Type="http://schemas.openxmlformats.org/officeDocument/2006/relationships/slide" Target="slides/slide221.xml"/><Relationship Id="rId248" Type="http://schemas.openxmlformats.org/officeDocument/2006/relationships/slide" Target="slides/slide242.xml"/><Relationship Id="rId269" Type="http://schemas.openxmlformats.org/officeDocument/2006/relationships/slide" Target="slides/slide263.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217" Type="http://schemas.openxmlformats.org/officeDocument/2006/relationships/slide" Target="slides/slide211.xml"/><Relationship Id="rId6" Type="http://schemas.openxmlformats.org/officeDocument/2006/relationships/slideMaster" Target="slideMasters/slideMaster6.xml"/><Relationship Id="rId238" Type="http://schemas.openxmlformats.org/officeDocument/2006/relationships/slide" Target="slides/slide232.xml"/><Relationship Id="rId259" Type="http://schemas.openxmlformats.org/officeDocument/2006/relationships/slide" Target="slides/slide253.xml"/><Relationship Id="rId23" Type="http://schemas.openxmlformats.org/officeDocument/2006/relationships/slide" Target="slides/slide17.xml"/><Relationship Id="rId119" Type="http://schemas.openxmlformats.org/officeDocument/2006/relationships/slide" Target="slides/slide113.xml"/><Relationship Id="rId270" Type="http://schemas.openxmlformats.org/officeDocument/2006/relationships/slide" Target="slides/slide264.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7" Type="http://schemas.openxmlformats.org/officeDocument/2006/relationships/slide" Target="slides/slide201.xml"/><Relationship Id="rId228" Type="http://schemas.openxmlformats.org/officeDocument/2006/relationships/slide" Target="slides/slide222.xml"/><Relationship Id="rId249" Type="http://schemas.openxmlformats.org/officeDocument/2006/relationships/slide" Target="slides/slide243.xml"/><Relationship Id="rId13" Type="http://schemas.openxmlformats.org/officeDocument/2006/relationships/slide" Target="slides/slide7.xml"/><Relationship Id="rId109" Type="http://schemas.openxmlformats.org/officeDocument/2006/relationships/slide" Target="slides/slide103.xml"/><Relationship Id="rId260" Type="http://schemas.openxmlformats.org/officeDocument/2006/relationships/slide" Target="slides/slide254.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18" Type="http://schemas.openxmlformats.org/officeDocument/2006/relationships/slide" Target="slides/slide212.xml"/><Relationship Id="rId239" Type="http://schemas.openxmlformats.org/officeDocument/2006/relationships/slide" Target="slides/slide233.xml"/><Relationship Id="rId250" Type="http://schemas.openxmlformats.org/officeDocument/2006/relationships/slide" Target="slides/slide244.xml"/><Relationship Id="rId271" Type="http://schemas.openxmlformats.org/officeDocument/2006/relationships/slide" Target="slides/slide265.xml"/><Relationship Id="rId24" Type="http://schemas.openxmlformats.org/officeDocument/2006/relationships/slide" Target="slides/slide18.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31" Type="http://schemas.openxmlformats.org/officeDocument/2006/relationships/slide" Target="slides/slide125.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208" Type="http://schemas.openxmlformats.org/officeDocument/2006/relationships/slide" Target="slides/slide202.xml"/><Relationship Id="rId229" Type="http://schemas.openxmlformats.org/officeDocument/2006/relationships/slide" Target="slides/slide223.xml"/><Relationship Id="rId240" Type="http://schemas.openxmlformats.org/officeDocument/2006/relationships/slide" Target="slides/slide234.xml"/><Relationship Id="rId261" Type="http://schemas.openxmlformats.org/officeDocument/2006/relationships/slide" Target="slides/slide255.xml"/><Relationship Id="rId14" Type="http://schemas.openxmlformats.org/officeDocument/2006/relationships/slide" Target="slides/slide8.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8" Type="http://schemas.openxmlformats.org/officeDocument/2006/relationships/slide" Target="slides/slide2.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219" Type="http://schemas.openxmlformats.org/officeDocument/2006/relationships/slide" Target="slides/slide213.xml"/><Relationship Id="rId230" Type="http://schemas.openxmlformats.org/officeDocument/2006/relationships/slide" Target="slides/slide224.xml"/><Relationship Id="rId251" Type="http://schemas.openxmlformats.org/officeDocument/2006/relationships/slide" Target="slides/slide245.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72" Type="http://schemas.openxmlformats.org/officeDocument/2006/relationships/slide" Target="slides/slide266.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95" Type="http://schemas.openxmlformats.org/officeDocument/2006/relationships/slide" Target="slides/slide189.xml"/><Relationship Id="rId209" Type="http://schemas.openxmlformats.org/officeDocument/2006/relationships/slide" Target="slides/slide203.xml"/><Relationship Id="rId220" Type="http://schemas.openxmlformats.org/officeDocument/2006/relationships/slide" Target="slides/slide214.xml"/><Relationship Id="rId241" Type="http://schemas.openxmlformats.org/officeDocument/2006/relationships/slide" Target="slides/slide23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262" Type="http://schemas.openxmlformats.org/officeDocument/2006/relationships/slide" Target="slides/slide256.xml"/><Relationship Id="rId78" Type="http://schemas.openxmlformats.org/officeDocument/2006/relationships/slide" Target="slides/slide72.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64" Type="http://schemas.openxmlformats.org/officeDocument/2006/relationships/slide" Target="slides/slide158.xml"/><Relationship Id="rId185" Type="http://schemas.openxmlformats.org/officeDocument/2006/relationships/slide" Target="slides/slide179.xml"/><Relationship Id="rId9" Type="http://schemas.openxmlformats.org/officeDocument/2006/relationships/slide" Target="slides/slide3.xml"/><Relationship Id="rId210" Type="http://schemas.openxmlformats.org/officeDocument/2006/relationships/slide" Target="slides/slide204.xml"/><Relationship Id="rId26" Type="http://schemas.openxmlformats.org/officeDocument/2006/relationships/slide" Target="slides/slide20.xml"/><Relationship Id="rId231" Type="http://schemas.openxmlformats.org/officeDocument/2006/relationships/slide" Target="slides/slide225.xml"/><Relationship Id="rId252" Type="http://schemas.openxmlformats.org/officeDocument/2006/relationships/slide" Target="slides/slide246.xml"/><Relationship Id="rId273" Type="http://schemas.openxmlformats.org/officeDocument/2006/relationships/slide" Target="slides/slide267.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242" Type="http://schemas.openxmlformats.org/officeDocument/2006/relationships/slide" Target="slides/slide236.xml"/><Relationship Id="rId263" Type="http://schemas.openxmlformats.org/officeDocument/2006/relationships/slide" Target="slides/slide257.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32" Type="http://schemas.openxmlformats.org/officeDocument/2006/relationships/slide" Target="slides/slide226.xml"/><Relationship Id="rId253" Type="http://schemas.openxmlformats.org/officeDocument/2006/relationships/slide" Target="slides/slide247.xml"/><Relationship Id="rId274" Type="http://schemas.openxmlformats.org/officeDocument/2006/relationships/notesMaster" Target="notesMasters/notesMaster1.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222" Type="http://schemas.openxmlformats.org/officeDocument/2006/relationships/slide" Target="slides/slide216.xml"/><Relationship Id="rId243" Type="http://schemas.openxmlformats.org/officeDocument/2006/relationships/slide" Target="slides/slide237.xml"/><Relationship Id="rId264" Type="http://schemas.openxmlformats.org/officeDocument/2006/relationships/slide" Target="slides/slide258.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slideMaster" Target="slideMasters/slideMaster1.xml"/><Relationship Id="rId212" Type="http://schemas.openxmlformats.org/officeDocument/2006/relationships/slide" Target="slides/slide206.xml"/><Relationship Id="rId233" Type="http://schemas.openxmlformats.org/officeDocument/2006/relationships/slide" Target="slides/slide227.xml"/><Relationship Id="rId254" Type="http://schemas.openxmlformats.org/officeDocument/2006/relationships/slide" Target="slides/slide248.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275" Type="http://schemas.openxmlformats.org/officeDocument/2006/relationships/commentAuthors" Target="commentAuthors.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slide" Target="slides/slide196.xml"/><Relationship Id="rId223" Type="http://schemas.openxmlformats.org/officeDocument/2006/relationships/slide" Target="slides/slide217.xml"/><Relationship Id="rId244" Type="http://schemas.openxmlformats.org/officeDocument/2006/relationships/slide" Target="slides/slide238.xml"/><Relationship Id="rId18" Type="http://schemas.openxmlformats.org/officeDocument/2006/relationships/slide" Target="slides/slide12.xml"/><Relationship Id="rId39" Type="http://schemas.openxmlformats.org/officeDocument/2006/relationships/slide" Target="slides/slide33.xml"/><Relationship Id="rId265" Type="http://schemas.openxmlformats.org/officeDocument/2006/relationships/slide" Target="slides/slide259.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34" Type="http://schemas.openxmlformats.org/officeDocument/2006/relationships/slide" Target="slides/slide228.xml"/><Relationship Id="rId2" Type="http://schemas.openxmlformats.org/officeDocument/2006/relationships/slideMaster" Target="slideMasters/slideMaster2.xml"/><Relationship Id="rId29" Type="http://schemas.openxmlformats.org/officeDocument/2006/relationships/slide" Target="slides/slide23.xml"/><Relationship Id="rId255" Type="http://schemas.openxmlformats.org/officeDocument/2006/relationships/slide" Target="slides/slide249.xml"/><Relationship Id="rId276" Type="http://schemas.openxmlformats.org/officeDocument/2006/relationships/presProps" Target="presProps.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 Id="rId224" Type="http://schemas.openxmlformats.org/officeDocument/2006/relationships/slide" Target="slides/slide218.xml"/><Relationship Id="rId245" Type="http://schemas.openxmlformats.org/officeDocument/2006/relationships/slide" Target="slides/slide239.xml"/><Relationship Id="rId266" Type="http://schemas.openxmlformats.org/officeDocument/2006/relationships/slide" Target="slides/slide260.xml"/><Relationship Id="rId30" Type="http://schemas.openxmlformats.org/officeDocument/2006/relationships/slide" Target="slides/slide2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189" Type="http://schemas.openxmlformats.org/officeDocument/2006/relationships/slide" Target="slides/slide183.xml"/><Relationship Id="rId3" Type="http://schemas.openxmlformats.org/officeDocument/2006/relationships/slideMaster" Target="slideMasters/slideMaster3.xml"/><Relationship Id="rId214" Type="http://schemas.openxmlformats.org/officeDocument/2006/relationships/slide" Target="slides/slide208.xml"/><Relationship Id="rId235" Type="http://schemas.openxmlformats.org/officeDocument/2006/relationships/slide" Target="slides/slide229.xml"/><Relationship Id="rId256" Type="http://schemas.openxmlformats.org/officeDocument/2006/relationships/slide" Target="slides/slide250.xml"/><Relationship Id="rId277" Type="http://schemas.openxmlformats.org/officeDocument/2006/relationships/viewProps" Target="viewProps.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179" Type="http://schemas.openxmlformats.org/officeDocument/2006/relationships/slide" Target="slides/slide173.xml"/><Relationship Id="rId190" Type="http://schemas.openxmlformats.org/officeDocument/2006/relationships/slide" Target="slides/slide184.xml"/><Relationship Id="rId204" Type="http://schemas.openxmlformats.org/officeDocument/2006/relationships/slide" Target="slides/slide198.xml"/><Relationship Id="rId225" Type="http://schemas.openxmlformats.org/officeDocument/2006/relationships/slide" Target="slides/slide219.xml"/><Relationship Id="rId246" Type="http://schemas.openxmlformats.org/officeDocument/2006/relationships/slide" Target="slides/slide240.xml"/><Relationship Id="rId267" Type="http://schemas.openxmlformats.org/officeDocument/2006/relationships/slide" Target="slides/slide26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94" Type="http://schemas.openxmlformats.org/officeDocument/2006/relationships/slide" Target="slides/slide88.xml"/><Relationship Id="rId148" Type="http://schemas.openxmlformats.org/officeDocument/2006/relationships/slide" Target="slides/slide142.xml"/><Relationship Id="rId169" Type="http://schemas.openxmlformats.org/officeDocument/2006/relationships/slide" Target="slides/slide163.xml"/><Relationship Id="rId4" Type="http://schemas.openxmlformats.org/officeDocument/2006/relationships/slideMaster" Target="slideMasters/slideMaster4.xml"/><Relationship Id="rId180" Type="http://schemas.openxmlformats.org/officeDocument/2006/relationships/slide" Target="slides/slide174.xml"/><Relationship Id="rId215" Type="http://schemas.openxmlformats.org/officeDocument/2006/relationships/slide" Target="slides/slide209.xml"/><Relationship Id="rId236" Type="http://schemas.openxmlformats.org/officeDocument/2006/relationships/slide" Target="slides/slide230.xml"/><Relationship Id="rId257" Type="http://schemas.openxmlformats.org/officeDocument/2006/relationships/slide" Target="slides/slide251.xml"/><Relationship Id="rId278" Type="http://schemas.openxmlformats.org/officeDocument/2006/relationships/theme" Target="theme/theme1.xml"/><Relationship Id="rId42" Type="http://schemas.openxmlformats.org/officeDocument/2006/relationships/slide" Target="slides/slide36.xml"/><Relationship Id="rId84" Type="http://schemas.openxmlformats.org/officeDocument/2006/relationships/slide" Target="slides/slide78.xml"/><Relationship Id="rId138" Type="http://schemas.openxmlformats.org/officeDocument/2006/relationships/slide" Target="slides/slide132.xml"/><Relationship Id="rId191" Type="http://schemas.openxmlformats.org/officeDocument/2006/relationships/slide" Target="slides/slide185.xml"/><Relationship Id="rId205" Type="http://schemas.openxmlformats.org/officeDocument/2006/relationships/slide" Target="slides/slide199.xml"/><Relationship Id="rId247" Type="http://schemas.openxmlformats.org/officeDocument/2006/relationships/slide" Target="slides/slide241.xml"/><Relationship Id="rId107" Type="http://schemas.openxmlformats.org/officeDocument/2006/relationships/slide" Target="slides/slide101.xml"/><Relationship Id="rId11" Type="http://schemas.openxmlformats.org/officeDocument/2006/relationships/slide" Target="slides/slide5.xml"/><Relationship Id="rId53" Type="http://schemas.openxmlformats.org/officeDocument/2006/relationships/slide" Target="slides/slide47.xml"/><Relationship Id="rId149" Type="http://schemas.openxmlformats.org/officeDocument/2006/relationships/slide" Target="slides/slide143.xml"/><Relationship Id="rId95" Type="http://schemas.openxmlformats.org/officeDocument/2006/relationships/slide" Target="slides/slide89.xml"/><Relationship Id="rId160" Type="http://schemas.openxmlformats.org/officeDocument/2006/relationships/slide" Target="slides/slide154.xml"/><Relationship Id="rId216" Type="http://schemas.openxmlformats.org/officeDocument/2006/relationships/slide" Target="slides/slide2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7B95CE-B6F9-4E22-B415-A353DACDAC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CCCFDE5E-FEF5-4FFF-BFCB-9EBD303F00A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DEA656D-9C32-43E7-9D0F-5559B6398019}" type="datetimeFigureOut">
              <a:rPr lang="en-GB"/>
              <a:pPr>
                <a:defRPr/>
              </a:pPr>
              <a:t>23/01/2025</a:t>
            </a:fld>
            <a:endParaRPr lang="en-GB"/>
          </a:p>
        </p:txBody>
      </p:sp>
      <p:sp>
        <p:nvSpPr>
          <p:cNvPr id="4" name="Slide Image Placeholder 3">
            <a:extLst>
              <a:ext uri="{FF2B5EF4-FFF2-40B4-BE49-F238E27FC236}">
                <a16:creationId xmlns:a16="http://schemas.microsoft.com/office/drawing/2014/main" id="{1926EEEC-5AC8-47DF-AF49-54C9A4EC3CB3}"/>
              </a:ext>
            </a:extLst>
          </p:cNvPr>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9C46DDD-B7B0-49AD-9359-EA8C8A0F7AE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B506A8D-2D8F-47CB-B310-0F8315B5F9B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6471FCCB-9A39-43A2-9C1A-CFEEAC8CB2E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AA9DC96-D4A2-413F-8792-26C83A22C6A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ADBE9FD8-EDEE-40CA-83FD-608A8FAC0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C1550CE7-222E-4D26-9D1E-FECB252D1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
        <p:nvSpPr>
          <p:cNvPr id="159748" name="Slide Number Placeholder 3">
            <a:extLst>
              <a:ext uri="{FF2B5EF4-FFF2-40B4-BE49-F238E27FC236}">
                <a16:creationId xmlns:a16="http://schemas.microsoft.com/office/drawing/2014/main" id="{8BF1A0D8-32B7-4F16-812D-668A92C7BC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Calibri" panose="020F0502020204030204" pitchFamily="34" charset="0"/>
              </a:defRPr>
            </a:lvl1pPr>
            <a:lvl2pPr marL="742950" indent="-285750" defTabSz="933450">
              <a:defRPr>
                <a:solidFill>
                  <a:schemeClr val="tx1"/>
                </a:solidFill>
                <a:latin typeface="Calibri" panose="020F0502020204030204" pitchFamily="34" charset="0"/>
              </a:defRPr>
            </a:lvl2pPr>
            <a:lvl3pPr marL="1143000" indent="-228600" defTabSz="933450">
              <a:defRPr>
                <a:solidFill>
                  <a:schemeClr val="tx1"/>
                </a:solidFill>
                <a:latin typeface="Calibri" panose="020F0502020204030204" pitchFamily="34" charset="0"/>
              </a:defRPr>
            </a:lvl3pPr>
            <a:lvl4pPr marL="1600200" indent="-228600" defTabSz="933450">
              <a:defRPr>
                <a:solidFill>
                  <a:schemeClr val="tx1"/>
                </a:solidFill>
                <a:latin typeface="Calibri" panose="020F0502020204030204" pitchFamily="34" charset="0"/>
              </a:defRPr>
            </a:lvl4pPr>
            <a:lvl5pPr marL="2057400" indent="-228600" defTabSz="933450">
              <a:defRPr>
                <a:solidFill>
                  <a:schemeClr val="tx1"/>
                </a:solidFill>
                <a:latin typeface="Calibri" panose="020F0502020204030204" pitchFamily="34" charset="0"/>
              </a:defRPr>
            </a:lvl5pPr>
            <a:lvl6pPr marL="2514600" indent="-228600" defTabSz="933450" eaLnBrk="0" fontAlgn="base" hangingPunct="0">
              <a:spcBef>
                <a:spcPct val="0"/>
              </a:spcBef>
              <a:spcAft>
                <a:spcPct val="0"/>
              </a:spcAft>
              <a:defRPr>
                <a:solidFill>
                  <a:schemeClr val="tx1"/>
                </a:solidFill>
                <a:latin typeface="Calibri" panose="020F0502020204030204" pitchFamily="34" charset="0"/>
              </a:defRPr>
            </a:lvl6pPr>
            <a:lvl7pPr marL="2971800" indent="-228600" defTabSz="933450" eaLnBrk="0" fontAlgn="base" hangingPunct="0">
              <a:spcBef>
                <a:spcPct val="0"/>
              </a:spcBef>
              <a:spcAft>
                <a:spcPct val="0"/>
              </a:spcAft>
              <a:defRPr>
                <a:solidFill>
                  <a:schemeClr val="tx1"/>
                </a:solidFill>
                <a:latin typeface="Calibri" panose="020F0502020204030204" pitchFamily="34" charset="0"/>
              </a:defRPr>
            </a:lvl7pPr>
            <a:lvl8pPr marL="3429000" indent="-228600" defTabSz="933450" eaLnBrk="0" fontAlgn="base" hangingPunct="0">
              <a:spcBef>
                <a:spcPct val="0"/>
              </a:spcBef>
              <a:spcAft>
                <a:spcPct val="0"/>
              </a:spcAft>
              <a:defRPr>
                <a:solidFill>
                  <a:schemeClr val="tx1"/>
                </a:solidFill>
                <a:latin typeface="Calibri" panose="020F0502020204030204" pitchFamily="34" charset="0"/>
              </a:defRPr>
            </a:lvl8pPr>
            <a:lvl9pPr marL="3886200" indent="-228600" defTabSz="933450" eaLnBrk="0" fontAlgn="base" hangingPunct="0">
              <a:spcBef>
                <a:spcPct val="0"/>
              </a:spcBef>
              <a:spcAft>
                <a:spcPct val="0"/>
              </a:spcAft>
              <a:defRPr>
                <a:solidFill>
                  <a:schemeClr val="tx1"/>
                </a:solidFill>
                <a:latin typeface="Calibri" panose="020F0502020204030204" pitchFamily="34" charset="0"/>
              </a:defRPr>
            </a:lvl9pPr>
          </a:lstStyle>
          <a:p>
            <a:fld id="{B36A1B7E-F9CD-4540-BCCE-D8DC5A0D9842}" type="slidenum">
              <a:rPr lang="en-US" altLang="en-US" sz="1000" smtClean="0">
                <a:solidFill>
                  <a:srgbClr val="000000"/>
                </a:solidFill>
                <a:latin typeface="Times New Roman" panose="02020603050405020304" pitchFamily="18" charset="0"/>
                <a:ea typeface="MS PGothic" panose="020B0600070205080204" pitchFamily="34" charset="-128"/>
              </a:rPr>
              <a:pPr/>
              <a:t>141</a:t>
            </a:fld>
            <a:endParaRPr lang="en-US" altLang="en-US" sz="10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C7019ECB-43A6-4888-B31A-20A9EDD52E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a:extLst>
              <a:ext uri="{FF2B5EF4-FFF2-40B4-BE49-F238E27FC236}">
                <a16:creationId xmlns:a16="http://schemas.microsoft.com/office/drawing/2014/main" id="{A5361F3B-B03E-41F2-9840-A0B9B0D269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2516" name="Slide Number Placeholder 3">
            <a:extLst>
              <a:ext uri="{FF2B5EF4-FFF2-40B4-BE49-F238E27FC236}">
                <a16:creationId xmlns:a16="http://schemas.microsoft.com/office/drawing/2014/main" id="{AC160CD5-6119-4224-B299-52ADBB729F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8F9697C-3F62-439B-9AC8-5E82FD018A4D}" type="slidenum">
              <a:rPr lang="en-US" altLang="en-US" smtClean="0">
                <a:solidFill>
                  <a:srgbClr val="000000"/>
                </a:solidFill>
                <a:ea typeface="MS PGothic" panose="020B0600070205080204" pitchFamily="34" charset="-128"/>
              </a:rPr>
              <a:pPr eaLnBrk="1" hangingPunct="1"/>
              <a:t>164</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92E0B7D9-57EF-47DD-89BB-84ED98591E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CE20704F-9359-4AC5-A42A-46DD48DBE4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564" name="Slide Number Placeholder 3">
            <a:extLst>
              <a:ext uri="{FF2B5EF4-FFF2-40B4-BE49-F238E27FC236}">
                <a16:creationId xmlns:a16="http://schemas.microsoft.com/office/drawing/2014/main" id="{0A1A2C59-DBA4-49B1-AB2C-DE9892045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124B23B0-93B6-4B33-8227-68FCDF01585B}" type="slidenum">
              <a:rPr lang="en-US" altLang="en-US" smtClean="0">
                <a:solidFill>
                  <a:srgbClr val="000000"/>
                </a:solidFill>
                <a:ea typeface="MS PGothic" panose="020B0600070205080204" pitchFamily="34" charset="-128"/>
              </a:rPr>
              <a:pPr eaLnBrk="1" hangingPunct="1"/>
              <a:t>165</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AD3E1821-2270-47B2-9C75-C1912E21A2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a:extLst>
              <a:ext uri="{FF2B5EF4-FFF2-40B4-BE49-F238E27FC236}">
                <a16:creationId xmlns:a16="http://schemas.microsoft.com/office/drawing/2014/main" id="{C1B09FAF-5A8A-47B4-B6D1-1DC021BACD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EFFD85F9-D8AE-4DC0-B0D4-831CBF019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557AC61E-D1A5-471E-8BDC-94D71BE781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9684" name="Slide Number Placeholder 3">
            <a:extLst>
              <a:ext uri="{FF2B5EF4-FFF2-40B4-BE49-F238E27FC236}">
                <a16:creationId xmlns:a16="http://schemas.microsoft.com/office/drawing/2014/main" id="{D2E8811F-7D1E-4293-A2C5-0EAF951FD9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3D470761-EB1D-4369-B320-B60E6238E650}" type="slidenum">
              <a:rPr lang="en-US" altLang="en-US" smtClean="0">
                <a:solidFill>
                  <a:srgbClr val="000000"/>
                </a:solidFill>
                <a:ea typeface="MS PGothic" panose="020B0600070205080204" pitchFamily="34" charset="-128"/>
              </a:rPr>
              <a:pPr eaLnBrk="1" hangingPunct="1"/>
              <a:t>168</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DF29CDD0-4029-42F8-A8D1-3AF811C51A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8961E786-0CCA-44D9-B553-8E1DEC0051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2756" name="Slide Number Placeholder 3">
            <a:extLst>
              <a:ext uri="{FF2B5EF4-FFF2-40B4-BE49-F238E27FC236}">
                <a16:creationId xmlns:a16="http://schemas.microsoft.com/office/drawing/2014/main" id="{0A573352-82E3-49CD-9B0C-58C295ED6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76C090A3-A7B3-4453-A400-04C5CE2DC3B0}" type="slidenum">
              <a:rPr lang="en-US" altLang="en-US" smtClean="0">
                <a:solidFill>
                  <a:srgbClr val="000000"/>
                </a:solidFill>
                <a:ea typeface="MS PGothic" panose="020B0600070205080204" pitchFamily="34" charset="-128"/>
              </a:rPr>
              <a:pPr eaLnBrk="1" hangingPunct="1"/>
              <a:t>170</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07713516-CAE9-4EB9-9A0A-1B5316841F5F}"/>
              </a:ext>
            </a:extLst>
          </p:cNvPr>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DF1F146-34AB-4464-88B6-247AD8A6D623}" type="slidenum">
              <a:rPr lang="en-US" altLang="en-US" sz="1300">
                <a:solidFill>
                  <a:srgbClr val="000000"/>
                </a:solidFill>
                <a:latin typeface="Times New Roman" panose="02020603050405020304" pitchFamily="18" charset="0"/>
                <a:ea typeface="MS PGothic" panose="020B0600070205080204" pitchFamily="34" charset="-128"/>
              </a:rPr>
              <a:pPr algn="r" eaLnBrk="1" hangingPunct="1"/>
              <a:t>177</a:t>
            </a:fld>
            <a:endParaRPr lang="en-US" altLang="en-US" sz="1300">
              <a:solidFill>
                <a:srgbClr val="000000"/>
              </a:solidFill>
              <a:latin typeface="Times New Roman" panose="02020603050405020304" pitchFamily="18" charset="0"/>
              <a:ea typeface="MS PGothic" panose="020B0600070205080204" pitchFamily="34" charset="-128"/>
            </a:endParaRPr>
          </a:p>
        </p:txBody>
      </p:sp>
      <p:sp>
        <p:nvSpPr>
          <p:cNvPr id="210947" name="Rectangle 2">
            <a:extLst>
              <a:ext uri="{FF2B5EF4-FFF2-40B4-BE49-F238E27FC236}">
                <a16:creationId xmlns:a16="http://schemas.microsoft.com/office/drawing/2014/main" id="{FF6B7C88-AFA8-4C57-B741-363C69A0EEB8}"/>
              </a:ext>
            </a:extLst>
          </p:cNvPr>
          <p:cNvSpPr>
            <a:spLocks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a:extLst>
              <a:ext uri="{FF2B5EF4-FFF2-40B4-BE49-F238E27FC236}">
                <a16:creationId xmlns:a16="http://schemas.microsoft.com/office/drawing/2014/main" id="{C0CB9001-EA16-48AA-86B8-4F5F4F1FD60C}"/>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numCol="1" anchor="t" anchorCtr="0" compatLnSpc="1">
            <a:prstTxWarp prst="textNoShape">
              <a:avLst/>
            </a:prstTxWarp>
          </a:bodyPr>
          <a:lstStyle/>
          <a:p>
            <a:pPr defTabSz="896938" eaLnBrk="1" hangingPunct="1"/>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654AA96C-3CA1-432E-8C01-823CDDEEB5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5A16542E-1446-4ECA-B008-98DFE4C8CEE3}" type="slidenum">
              <a:rPr lang="en-US" altLang="en-US" smtClean="0">
                <a:solidFill>
                  <a:srgbClr val="000000"/>
                </a:solidFill>
                <a:latin typeface="Arial" panose="020B0604020202020204" pitchFamily="34" charset="0"/>
              </a:rPr>
              <a:pPr eaLnBrk="1" hangingPunct="1"/>
              <a:t>186</a:t>
            </a:fld>
            <a:endParaRPr lang="en-US" altLang="en-US">
              <a:solidFill>
                <a:srgbClr val="000000"/>
              </a:solidFill>
              <a:latin typeface="Arial" panose="020B0604020202020204" pitchFamily="34" charset="0"/>
            </a:endParaRPr>
          </a:p>
        </p:txBody>
      </p:sp>
      <p:sp>
        <p:nvSpPr>
          <p:cNvPr id="221187" name="Rectangle 2">
            <a:extLst>
              <a:ext uri="{FF2B5EF4-FFF2-40B4-BE49-F238E27FC236}">
                <a16:creationId xmlns:a16="http://schemas.microsoft.com/office/drawing/2014/main" id="{AE2771C7-942B-4A99-96FD-C47597E015AE}"/>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a:extLst>
              <a:ext uri="{FF2B5EF4-FFF2-40B4-BE49-F238E27FC236}">
                <a16:creationId xmlns:a16="http://schemas.microsoft.com/office/drawing/2014/main" id="{BB18125B-9415-44C8-B0BC-5087C5845D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analogy: trays of food at the sizzler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3259D8E6-4758-4E88-B508-10053398FC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51FE1126-69B0-4A99-9AE8-A16C091719F7}" type="slidenum">
              <a:rPr lang="en-US" altLang="en-US" smtClean="0">
                <a:solidFill>
                  <a:srgbClr val="000000"/>
                </a:solidFill>
                <a:latin typeface="Arial" panose="020B0604020202020204" pitchFamily="34" charset="0"/>
              </a:rPr>
              <a:pPr eaLnBrk="1" hangingPunct="1"/>
              <a:t>190</a:t>
            </a:fld>
            <a:endParaRPr lang="en-US" altLang="en-US">
              <a:solidFill>
                <a:srgbClr val="000000"/>
              </a:solidFill>
              <a:latin typeface="Arial" panose="020B0604020202020204" pitchFamily="34" charset="0"/>
            </a:endParaRPr>
          </a:p>
        </p:txBody>
      </p:sp>
      <p:sp>
        <p:nvSpPr>
          <p:cNvPr id="226307" name="Rectangle 2">
            <a:extLst>
              <a:ext uri="{FF2B5EF4-FFF2-40B4-BE49-F238E27FC236}">
                <a16:creationId xmlns:a16="http://schemas.microsoft.com/office/drawing/2014/main" id="{C516DD3B-680D-432F-93F7-1274EDD2CF30}"/>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a:extLst>
              <a:ext uri="{FF2B5EF4-FFF2-40B4-BE49-F238E27FC236}">
                <a16:creationId xmlns:a16="http://schemas.microsoft.com/office/drawing/2014/main" id="{BFD1FCA9-EF7D-4ACF-B526-3D58E8808F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notion of looping over a collection while modifying it</a:t>
            </a:r>
          </a:p>
          <a:p>
            <a:r>
              <a:rPr lang="en-US" altLang="en-US"/>
              <a:t>notion of not destroying a stack while examining it (write 1st version that destroys stack, 2nd version puts it back)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A6C2C2AF-3C7A-4DDD-AB59-69C80283C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20201CD-040D-42DE-9748-BD5C0AB76828}" type="slidenum">
              <a:rPr lang="en-US" altLang="en-US" smtClean="0">
                <a:solidFill>
                  <a:srgbClr val="000000"/>
                </a:solidFill>
                <a:latin typeface="Arial" panose="020B0604020202020204" pitchFamily="34" charset="0"/>
              </a:rPr>
              <a:pPr eaLnBrk="1" hangingPunct="1"/>
              <a:t>193</a:t>
            </a:fld>
            <a:endParaRPr lang="en-US" altLang="en-US">
              <a:solidFill>
                <a:srgbClr val="000000"/>
              </a:solidFill>
              <a:latin typeface="Arial" panose="020B0604020202020204" pitchFamily="34" charset="0"/>
            </a:endParaRPr>
          </a:p>
        </p:txBody>
      </p:sp>
      <p:sp>
        <p:nvSpPr>
          <p:cNvPr id="230403" name="Rectangle 2">
            <a:extLst>
              <a:ext uri="{FF2B5EF4-FFF2-40B4-BE49-F238E27FC236}">
                <a16:creationId xmlns:a16="http://schemas.microsoft.com/office/drawing/2014/main" id="{8C90E168-AB51-4C19-9841-CA1EE95F7975}"/>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4" name="Rectangle 3">
            <a:extLst>
              <a:ext uri="{FF2B5EF4-FFF2-40B4-BE49-F238E27FC236}">
                <a16:creationId xmlns:a16="http://schemas.microsoft.com/office/drawing/2014/main" id="{317205EB-F74C-4DAF-A1B8-89E40AC495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analogy: trays of food at the sizzler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32788BC0-DFE7-4D99-9A69-D70CDCCCC6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3E3D200-E6C1-41C2-979F-F570030A1D03}" type="slidenum">
              <a:rPr lang="en-US" altLang="en-US" smtClean="0">
                <a:solidFill>
                  <a:srgbClr val="000000"/>
                </a:solidFill>
                <a:latin typeface="Arial" panose="020B0604020202020204" pitchFamily="34" charset="0"/>
              </a:rPr>
              <a:pPr eaLnBrk="1" hangingPunct="1"/>
              <a:t>196</a:t>
            </a:fld>
            <a:endParaRPr lang="en-US" altLang="en-US">
              <a:solidFill>
                <a:srgbClr val="000000"/>
              </a:solidFill>
              <a:latin typeface="Arial" panose="020B0604020202020204" pitchFamily="34" charset="0"/>
            </a:endParaRPr>
          </a:p>
        </p:txBody>
      </p:sp>
      <p:sp>
        <p:nvSpPr>
          <p:cNvPr id="234499" name="Rectangle 2">
            <a:extLst>
              <a:ext uri="{FF2B5EF4-FFF2-40B4-BE49-F238E27FC236}">
                <a16:creationId xmlns:a16="http://schemas.microsoft.com/office/drawing/2014/main" id="{C8FBE23C-3696-4913-B9CA-E41E21D649A0}"/>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a:extLst>
              <a:ext uri="{FF2B5EF4-FFF2-40B4-BE49-F238E27FC236}">
                <a16:creationId xmlns:a16="http://schemas.microsoft.com/office/drawing/2014/main" id="{0BDE52C4-F9B7-41CB-8CB8-37432F9A7F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examining each element once is like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EDA9C545-4AB2-4C5E-AF24-AC954E453D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a:extLst>
              <a:ext uri="{FF2B5EF4-FFF2-40B4-BE49-F238E27FC236}">
                <a16:creationId xmlns:a16="http://schemas.microsoft.com/office/drawing/2014/main" id="{715C837F-B630-4A1A-86C3-C3B05EC8F2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697F1700-A666-4328-9836-7038FC3B65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7E0BE700-6A0A-48C8-8D07-B7F811590B27}" type="slidenum">
              <a:rPr lang="en-US" altLang="en-US" smtClean="0">
                <a:solidFill>
                  <a:srgbClr val="000000"/>
                </a:solidFill>
                <a:latin typeface="Arial" panose="020B0604020202020204" pitchFamily="34" charset="0"/>
              </a:rPr>
              <a:pPr eaLnBrk="1" hangingPunct="1"/>
              <a:t>198</a:t>
            </a:fld>
            <a:endParaRPr lang="en-US" altLang="en-US">
              <a:solidFill>
                <a:srgbClr val="000000"/>
              </a:solidFill>
              <a:latin typeface="Arial" panose="020B0604020202020204" pitchFamily="34" charset="0"/>
            </a:endParaRPr>
          </a:p>
        </p:txBody>
      </p:sp>
      <p:sp>
        <p:nvSpPr>
          <p:cNvPr id="237571" name="Rectangle 2">
            <a:extLst>
              <a:ext uri="{FF2B5EF4-FFF2-40B4-BE49-F238E27FC236}">
                <a16:creationId xmlns:a16="http://schemas.microsoft.com/office/drawing/2014/main" id="{C0623292-6DB7-4A03-9F37-0F931750A58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Rectangle 3">
            <a:extLst>
              <a:ext uri="{FF2B5EF4-FFF2-40B4-BE49-F238E27FC236}">
                <a16:creationId xmlns:a16="http://schemas.microsoft.com/office/drawing/2014/main" id="{CDADD7EE-4080-4D68-BA17-0E70F8282A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wouldn't want me to just throw your exam in the garbage as I read it, would you?</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CBBA3860-C8F9-4913-BD02-A833256CD5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A8226E-952A-466C-926C-DD08E61A2271}" type="slidenum">
              <a:rPr lang="en-US" altLang="en-US" smtClean="0">
                <a:solidFill>
                  <a:srgbClr val="000000"/>
                </a:solidFill>
                <a:latin typeface="Times" panose="02020603050405020304" pitchFamily="18" charset="0"/>
                <a:cs typeface="Lucida Sans Unicode" panose="020B0602030504020204" pitchFamily="34" charset="0"/>
              </a:rPr>
              <a:pPr/>
              <a:t>202</a:t>
            </a:fld>
            <a:endParaRPr lang="en-US" altLang="en-US">
              <a:solidFill>
                <a:srgbClr val="000000"/>
              </a:solidFill>
              <a:latin typeface="Times" panose="02020603050405020304" pitchFamily="18" charset="0"/>
              <a:cs typeface="Lucida Sans Unicode" panose="020B0602030504020204" pitchFamily="34" charset="0"/>
            </a:endParaRPr>
          </a:p>
        </p:txBody>
      </p:sp>
      <p:sp>
        <p:nvSpPr>
          <p:cNvPr id="242691" name="Rectangle 2">
            <a:extLst>
              <a:ext uri="{FF2B5EF4-FFF2-40B4-BE49-F238E27FC236}">
                <a16:creationId xmlns:a16="http://schemas.microsoft.com/office/drawing/2014/main" id="{AC714F14-4F21-49F9-9139-A71EBC317AA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a:extLst>
              <a:ext uri="{FF2B5EF4-FFF2-40B4-BE49-F238E27FC236}">
                <a16:creationId xmlns:a16="http://schemas.microsoft.com/office/drawing/2014/main" id="{CEA59FE7-544B-409D-8AB3-017F87246E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B54FF830-F422-4156-A899-4F24ED86F7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4EBE13-6899-4716-8C2B-C318D25851FF}" type="slidenum">
              <a:rPr lang="en-US" altLang="en-US" smtClean="0">
                <a:solidFill>
                  <a:srgbClr val="000000"/>
                </a:solidFill>
                <a:latin typeface="Times" panose="02020603050405020304" pitchFamily="18" charset="0"/>
                <a:cs typeface="Lucida Sans Unicode" panose="020B0602030504020204" pitchFamily="34" charset="0"/>
              </a:rPr>
              <a:pPr/>
              <a:t>217</a:t>
            </a:fld>
            <a:endParaRPr lang="en-US" altLang="en-US">
              <a:solidFill>
                <a:srgbClr val="000000"/>
              </a:solidFill>
              <a:latin typeface="Times" panose="02020603050405020304" pitchFamily="18" charset="0"/>
              <a:cs typeface="Lucida Sans Unicode" panose="020B0602030504020204" pitchFamily="34" charset="0"/>
            </a:endParaRPr>
          </a:p>
        </p:txBody>
      </p:sp>
      <p:sp>
        <p:nvSpPr>
          <p:cNvPr id="259075" name="Rectangle 2">
            <a:extLst>
              <a:ext uri="{FF2B5EF4-FFF2-40B4-BE49-F238E27FC236}">
                <a16:creationId xmlns:a16="http://schemas.microsoft.com/office/drawing/2014/main" id="{7CBB7B5A-5897-4448-8ABD-51BC43D12DB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6" name="Rectangle 3">
            <a:extLst>
              <a:ext uri="{FF2B5EF4-FFF2-40B4-BE49-F238E27FC236}">
                <a16:creationId xmlns:a16="http://schemas.microsoft.com/office/drawing/2014/main" id="{5964EB0B-30E7-4B18-B062-AAB15D5940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CA1AB827-F402-4187-8FE7-B417FE2FB1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id="{8FD9F271-B9E2-4302-AE72-76C52F7F3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A2898E6E-9CC8-4D69-AF95-038643343E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01D438B7-14A8-4202-9B12-49E88D408E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5E3C2A7C-82B8-4EDE-BD77-D621236CACAC}"/>
              </a:ext>
            </a:extLst>
          </p:cNvPr>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AEBED1A-858F-4229-95AC-2C7091D16FB4}" type="slidenum">
              <a:rPr lang="en-US" altLang="en-US" sz="1300">
                <a:solidFill>
                  <a:srgbClr val="000000"/>
                </a:solidFill>
                <a:latin typeface="Times New Roman" panose="02020603050405020304" pitchFamily="18" charset="0"/>
                <a:ea typeface="MS PGothic" panose="020B0600070205080204" pitchFamily="34" charset="-128"/>
              </a:rPr>
              <a:pPr algn="r" eaLnBrk="1" hangingPunct="1"/>
              <a:t>147</a:t>
            </a:fld>
            <a:endParaRPr lang="en-US" altLang="en-US" sz="1300">
              <a:solidFill>
                <a:srgbClr val="000000"/>
              </a:solidFill>
              <a:latin typeface="Times New Roman" panose="02020603050405020304" pitchFamily="18" charset="0"/>
              <a:ea typeface="MS PGothic" panose="020B0600070205080204" pitchFamily="34" charset="-128"/>
            </a:endParaRPr>
          </a:p>
        </p:txBody>
      </p:sp>
      <p:sp>
        <p:nvSpPr>
          <p:cNvPr id="169987" name="Rectangle 2">
            <a:extLst>
              <a:ext uri="{FF2B5EF4-FFF2-40B4-BE49-F238E27FC236}">
                <a16:creationId xmlns:a16="http://schemas.microsoft.com/office/drawing/2014/main" id="{98154ADC-72BD-46CB-B663-B9F62C384C7C}"/>
              </a:ext>
            </a:extLst>
          </p:cNvPr>
          <p:cNvSpPr>
            <a:spLocks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a:extLst>
              <a:ext uri="{FF2B5EF4-FFF2-40B4-BE49-F238E27FC236}">
                <a16:creationId xmlns:a16="http://schemas.microsoft.com/office/drawing/2014/main" id="{E2CFA96B-79E3-40A7-AFFC-51A0B87E756F}"/>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numCol="1" anchor="t" anchorCtr="0" compatLnSpc="1">
            <a:prstTxWarp prst="textNoShape">
              <a:avLst/>
            </a:prstTxWarp>
          </a:bodyPr>
          <a:lstStyle/>
          <a:p>
            <a:pPr defTabSz="896938"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7A0799BE-39C8-421A-A6E7-DD66E0D595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C1E03881-0E48-4121-9399-62A00B4C6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6132" name="Slide Number Placeholder 3">
            <a:extLst>
              <a:ext uri="{FF2B5EF4-FFF2-40B4-BE49-F238E27FC236}">
                <a16:creationId xmlns:a16="http://schemas.microsoft.com/office/drawing/2014/main" id="{426FABEF-ADE4-48CC-B472-DA1C4CFFA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0F93F14-EC74-4927-A227-006C76C8FAD8}" type="slidenum">
              <a:rPr lang="en-US" altLang="en-US" smtClean="0">
                <a:solidFill>
                  <a:srgbClr val="000000"/>
                </a:solidFill>
                <a:ea typeface="MS PGothic" panose="020B0600070205080204" pitchFamily="34" charset="-128"/>
              </a:rPr>
              <a:pPr eaLnBrk="1" hangingPunct="1"/>
              <a:t>152</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057EC2F2-EC2D-496C-B673-EB053B03AA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F2B11640-209F-493F-848D-F50FB9A49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9204" name="Slide Number Placeholder 3">
            <a:extLst>
              <a:ext uri="{FF2B5EF4-FFF2-40B4-BE49-F238E27FC236}">
                <a16:creationId xmlns:a16="http://schemas.microsoft.com/office/drawing/2014/main" id="{2CD7432F-5F5D-46F3-A064-826A56D5A8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2BF8CB5B-ECD5-41B0-8BEB-16C0A85CB69C}" type="slidenum">
              <a:rPr lang="en-US" altLang="en-US" smtClean="0">
                <a:solidFill>
                  <a:srgbClr val="000000"/>
                </a:solidFill>
                <a:ea typeface="MS PGothic" panose="020B0600070205080204" pitchFamily="34" charset="-128"/>
              </a:rPr>
              <a:pPr eaLnBrk="1" hangingPunct="1"/>
              <a:t>154</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B4BABB97-7FFC-4C65-B45F-459ED24848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CDFB1D40-1353-4324-B14E-7C8CB8DEB0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2276" name="Slide Number Placeholder 3">
            <a:extLst>
              <a:ext uri="{FF2B5EF4-FFF2-40B4-BE49-F238E27FC236}">
                <a16:creationId xmlns:a16="http://schemas.microsoft.com/office/drawing/2014/main" id="{01E53D0C-A3B8-4C4A-A843-8F79EBCBEE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2CB39ED-2088-4BD7-BAC8-496D1DCCFC35}" type="slidenum">
              <a:rPr lang="en-US" altLang="en-US" smtClean="0">
                <a:solidFill>
                  <a:srgbClr val="000000"/>
                </a:solidFill>
                <a:ea typeface="MS PGothic" panose="020B0600070205080204" pitchFamily="34" charset="-128"/>
              </a:rPr>
              <a:pPr eaLnBrk="1" hangingPunct="1"/>
              <a:t>156</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758F3D24-BEB1-4F83-BC1E-344A31A3F2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65BA7D23-D1AC-4A35-A2FE-29D0F3551A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5348" name="Slide Number Placeholder 3">
            <a:extLst>
              <a:ext uri="{FF2B5EF4-FFF2-40B4-BE49-F238E27FC236}">
                <a16:creationId xmlns:a16="http://schemas.microsoft.com/office/drawing/2014/main" id="{BF4A8B54-097B-4F13-A364-DA3F53C024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D1DF2568-17C3-45CA-B9A0-1199C46A8C88}" type="slidenum">
              <a:rPr lang="en-US" altLang="en-US" smtClean="0">
                <a:solidFill>
                  <a:srgbClr val="000000"/>
                </a:solidFill>
                <a:ea typeface="MS PGothic" panose="020B0600070205080204" pitchFamily="34" charset="-128"/>
              </a:rPr>
              <a:pPr eaLnBrk="1" hangingPunct="1"/>
              <a:t>158</a:t>
            </a:fld>
            <a:endParaRPr lang="en-US" altLang="en-US">
              <a:solidFill>
                <a:srgbClr val="000000"/>
              </a:solidFill>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0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8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7F113-5566-4296-8C5B-9C5EE70FE783}"/>
              </a:ext>
            </a:extLst>
          </p:cNvPr>
          <p:cNvSpPr>
            <a:spLocks noGrp="1"/>
          </p:cNvSpPr>
          <p:nvPr>
            <p:ph type="dt" sz="half" idx="10"/>
          </p:nvPr>
        </p:nvSpPr>
        <p:spPr>
          <a:xfrm>
            <a:off x="0" y="0"/>
            <a:ext cx="0" cy="0"/>
          </a:xfrm>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32F16E0D-AFE4-4D58-A47C-0AAC7B1412D6}"/>
              </a:ext>
            </a:extLst>
          </p:cNvPr>
          <p:cNvSpPr>
            <a:spLocks noGrp="1"/>
          </p:cNvSpPr>
          <p:nvPr>
            <p:ph type="ftr" sz="quarter" idx="11"/>
          </p:nvPr>
        </p:nvSpPr>
        <p:spPr>
          <a:xfrm>
            <a:off x="0" y="0"/>
            <a:ext cx="0" cy="0"/>
          </a:xfrm>
        </p:spPr>
        <p:txBody>
          <a:bodyPr/>
          <a:lstStyle>
            <a:lvl1pPr>
              <a:defRPr/>
            </a:lvl1pPr>
          </a:lstStyle>
          <a:p>
            <a:pPr>
              <a:defRPr/>
            </a:pPr>
            <a:r>
              <a:rPr lang="en-GB"/>
              <a:t>Prepared By: Mohammad Rony Lecturer, Dept. Of CSE University Of Global Village (UGV), Barishal</a:t>
            </a:r>
            <a:endParaRPr lang="en-US"/>
          </a:p>
        </p:txBody>
      </p:sp>
      <p:sp>
        <p:nvSpPr>
          <p:cNvPr id="4" name="Slide Number Placeholder 3">
            <a:extLst>
              <a:ext uri="{FF2B5EF4-FFF2-40B4-BE49-F238E27FC236}">
                <a16:creationId xmlns:a16="http://schemas.microsoft.com/office/drawing/2014/main" id="{8B4C0225-CF6F-46B2-B12D-0483069C4F4B}"/>
              </a:ext>
            </a:extLst>
          </p:cNvPr>
          <p:cNvSpPr>
            <a:spLocks noGrp="1"/>
          </p:cNvSpPr>
          <p:nvPr>
            <p:ph type="sldNum" sz="quarter" idx="12"/>
          </p:nvPr>
        </p:nvSpPr>
        <p:spPr>
          <a:xfrm>
            <a:off x="0" y="0"/>
            <a:ext cx="0" cy="0"/>
          </a:xfrm>
        </p:spPr>
        <p:txBody>
          <a:bodyPr/>
          <a:lstStyle>
            <a:lvl1pPr>
              <a:defRPr/>
            </a:lvl1pPr>
          </a:lstStyle>
          <a:p>
            <a:pPr>
              <a:defRPr/>
            </a:pPr>
            <a:fld id="{2B0EF9E3-B84B-4A11-A630-95A47C3D424E}" type="slidenum">
              <a:rPr lang="en-US"/>
              <a:pPr>
                <a:defRPr/>
              </a:pPr>
              <a:t>‹#›</a:t>
            </a:fld>
            <a:endParaRPr lang="en-US"/>
          </a:p>
        </p:txBody>
      </p:sp>
    </p:spTree>
    <p:extLst>
      <p:ext uri="{BB962C8B-B14F-4D97-AF65-F5344CB8AC3E}">
        <p14:creationId xmlns:p14="http://schemas.microsoft.com/office/powerpoint/2010/main" val="373371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defRPr sz="5280"/>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sz="3960">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09972B31-8C57-4451-8E75-8684C961C7CC}"/>
              </a:ext>
            </a:extLst>
          </p:cNvPr>
          <p:cNvSpPr>
            <a:spLocks noGrp="1"/>
          </p:cNvSpPr>
          <p:nvPr>
            <p:ph type="dt" sz="half" idx="10"/>
          </p:nvPr>
        </p:nvSpPr>
        <p:spPr>
          <a:xfrm>
            <a:off x="503238" y="7204075"/>
            <a:ext cx="2346325" cy="414338"/>
          </a:xfrm>
          <a:prstGeom prst="rect">
            <a:avLst/>
          </a:prstGeom>
        </p:spPr>
        <p:txBody>
          <a:bodyPr vert="horz" wrap="square" lIns="91440" tIns="45720" rIns="91440" bIns="45720" numCol="1" anchor="t" anchorCtr="0" compatLnSpc="1">
            <a:prstTxWarp prst="textNoShape">
              <a:avLst/>
            </a:prstTxWarp>
          </a:bodyPr>
          <a:lstStyle>
            <a:lvl1pPr defTabSz="1005840" eaLnBrk="1" hangingPunct="1">
              <a:defRPr sz="1980" dirty="0">
                <a:solidFill>
                  <a:prstClr val="black"/>
                </a:solidFill>
                <a:ea typeface="MS PGothic" pitchFamily="34" charset="-128"/>
              </a:defRPr>
            </a:lvl1pPr>
          </a:lstStyle>
          <a:p>
            <a:pPr>
              <a:defRPr/>
            </a:pPr>
            <a:endParaRPr lang="en-US" altLang="en-US"/>
          </a:p>
        </p:txBody>
      </p:sp>
      <p:sp>
        <p:nvSpPr>
          <p:cNvPr id="5" name="Footer Placeholder 4">
            <a:extLst>
              <a:ext uri="{FF2B5EF4-FFF2-40B4-BE49-F238E27FC236}">
                <a16:creationId xmlns:a16="http://schemas.microsoft.com/office/drawing/2014/main" id="{4E213139-3AE1-4CD4-99F4-D56DF7FB8A20}"/>
              </a:ext>
            </a:extLst>
          </p:cNvPr>
          <p:cNvSpPr>
            <a:spLocks noGrp="1"/>
          </p:cNvSpPr>
          <p:nvPr>
            <p:ph type="ftr" sz="quarter" idx="11"/>
          </p:nvPr>
        </p:nvSpPr>
        <p:spPr>
          <a:xfrm>
            <a:off x="3436938" y="7204075"/>
            <a:ext cx="3184525" cy="414338"/>
          </a:xfrm>
          <a:prstGeom prst="rect">
            <a:avLst/>
          </a:prstGeom>
        </p:spPr>
        <p:txBody>
          <a:bodyPr/>
          <a:lstStyle>
            <a:lvl1pPr defTabSz="1005840" eaLnBrk="1" fontAlgn="auto" hangingPunct="1">
              <a:spcBef>
                <a:spcPts val="0"/>
              </a:spcBef>
              <a:spcAft>
                <a:spcPts val="0"/>
              </a:spcAft>
              <a:defRPr sz="1980">
                <a:solidFill>
                  <a:prstClr val="black"/>
                </a:solidFill>
                <a:latin typeface="+mn-lt"/>
                <a:ea typeface="+mn-ea"/>
                <a:cs typeface="+mn-cs"/>
              </a:defRPr>
            </a:lvl1pPr>
          </a:lstStyle>
          <a:p>
            <a:pPr>
              <a:defRPr/>
            </a:pPr>
            <a:r>
              <a:rPr lang="en-GB"/>
              <a:t>Prepared By: Mohammad Rony Lecturer, Dept. Of CSE University Of Global Village (UGV), Barishal</a:t>
            </a:r>
            <a:endParaRPr lang="en-US"/>
          </a:p>
        </p:txBody>
      </p:sp>
      <p:sp>
        <p:nvSpPr>
          <p:cNvPr id="6" name="Slide Number Placeholder 5">
            <a:extLst>
              <a:ext uri="{FF2B5EF4-FFF2-40B4-BE49-F238E27FC236}">
                <a16:creationId xmlns:a16="http://schemas.microsoft.com/office/drawing/2014/main" id="{6C07C557-7B0B-4240-9AB5-EC91436D6E93}"/>
              </a:ext>
            </a:extLst>
          </p:cNvPr>
          <p:cNvSpPr>
            <a:spLocks noGrp="1"/>
          </p:cNvSpPr>
          <p:nvPr>
            <p:ph type="sldNum" sz="quarter" idx="12"/>
          </p:nvPr>
        </p:nvSpPr>
        <p:spPr/>
        <p:txBody>
          <a:bodyPr wrap="square" numCol="1" anchorCtr="0" compatLnSpc="1">
            <a:prstTxWarp prst="textNoShape">
              <a:avLst/>
            </a:prstTxWarp>
          </a:bodyPr>
          <a:lstStyle>
            <a:lvl1pPr defTabSz="1005840" fontAlgn="base">
              <a:spcBef>
                <a:spcPct val="0"/>
              </a:spcBef>
              <a:spcAft>
                <a:spcPct val="0"/>
              </a:spcAft>
              <a:defRPr>
                <a:solidFill>
                  <a:srgbClr val="898989"/>
                </a:solidFill>
                <a:ea typeface="MS PGothic" panose="020B0600070205080204" pitchFamily="34" charset="-128"/>
              </a:defRPr>
            </a:lvl1pPr>
          </a:lstStyle>
          <a:p>
            <a:pPr>
              <a:defRPr/>
            </a:pPr>
            <a:fld id="{AD9D9FA4-41DC-4903-A246-309D5630EF20}" type="slidenum">
              <a:rPr lang="en-US" altLang="en-US"/>
              <a:pPr>
                <a:defRPr/>
              </a:pPr>
              <a:t>‹#›</a:t>
            </a:fld>
            <a:endParaRPr lang="en-US" altLang="en-US"/>
          </a:p>
        </p:txBody>
      </p:sp>
    </p:spTree>
    <p:extLst>
      <p:ext uri="{BB962C8B-B14F-4D97-AF65-F5344CB8AC3E}">
        <p14:creationId xmlns:p14="http://schemas.microsoft.com/office/powerpoint/2010/main" val="13646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E7CD83-1A31-46B8-8090-D23DB1FF64E3}"/>
              </a:ext>
            </a:extLst>
          </p:cNvPr>
          <p:cNvSpPr txBox="1">
            <a:spLocks noChangeArrowheads="1"/>
          </p:cNvSpPr>
          <p:nvPr userDrawn="1"/>
        </p:nvSpPr>
        <p:spPr bwMode="auto">
          <a:xfrm>
            <a:off x="8716963" y="7443788"/>
            <a:ext cx="1341437" cy="295275"/>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1005840" eaLnBrk="1" hangingPunct="1">
              <a:defRPr/>
            </a:pPr>
            <a:r>
              <a:rPr lang="en-US" sz="1320" dirty="0">
                <a:solidFill>
                  <a:prstClr val="black"/>
                </a:solidFill>
                <a:ea typeface="MS PGothic" panose="020B0600070205080204" pitchFamily="34" charset="-128"/>
                <a:cs typeface="Arial" charset="0"/>
              </a:rPr>
              <a:t>James Tam</a:t>
            </a:r>
          </a:p>
        </p:txBody>
      </p:sp>
      <p:sp>
        <p:nvSpPr>
          <p:cNvPr id="2" name="Title 1"/>
          <p:cNvSpPr>
            <a:spLocks noGrp="1"/>
          </p:cNvSpPr>
          <p:nvPr>
            <p:ph type="title"/>
          </p:nvPr>
        </p:nvSpPr>
        <p:spPr>
          <a:xfrm>
            <a:off x="502920" y="311256"/>
            <a:ext cx="9052560" cy="725064"/>
          </a:xfrm>
        </p:spPr>
        <p:txBody>
          <a:bodyPr>
            <a:normAutofit/>
          </a:bodyPr>
          <a:lstStyle>
            <a:lvl1pPr>
              <a:defRPr sz="3520" baseline="0"/>
            </a:lvl1pPr>
          </a:lstStyle>
          <a:p>
            <a:r>
              <a:rPr lang="en-US" dirty="0"/>
              <a:t>Click to edit Master title style</a:t>
            </a:r>
          </a:p>
        </p:txBody>
      </p:sp>
      <p:sp>
        <p:nvSpPr>
          <p:cNvPr id="3" name="Content Placeholder 2"/>
          <p:cNvSpPr>
            <a:spLocks noGrp="1"/>
          </p:cNvSpPr>
          <p:nvPr>
            <p:ph idx="1"/>
          </p:nvPr>
        </p:nvSpPr>
        <p:spPr>
          <a:xfrm>
            <a:off x="502920" y="1295400"/>
            <a:ext cx="9052560" cy="6131560"/>
          </a:xfrm>
        </p:spPr>
        <p:txBody>
          <a:bodyPr/>
          <a:lstStyle>
            <a:lvl1pPr>
              <a:defRPr sz="2640" baseline="0"/>
            </a:lvl1pPr>
            <a:lvl2pPr>
              <a:defRPr sz="2200" baseline="0"/>
            </a:lvl2pPr>
            <a:lvl3pPr>
              <a:defRPr sz="1980" baseline="0"/>
            </a:lvl3pPr>
            <a:lvl4pPr>
              <a:defRPr sz="1540" baseline="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0807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6105C-81DE-403B-9E2E-9915EE03790E}"/>
              </a:ext>
            </a:extLst>
          </p:cNvPr>
          <p:cNvSpPr>
            <a:spLocks noGrp="1"/>
          </p:cNvSpPr>
          <p:nvPr>
            <p:ph type="dt" sz="half" idx="10"/>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45CD4BD3-0DBB-43A1-B7F3-F16C135E765E}"/>
              </a:ext>
            </a:extLst>
          </p:cNvPr>
          <p:cNvSpPr>
            <a:spLocks noGrp="1"/>
          </p:cNvSpPr>
          <p:nvPr>
            <p:ph type="ftr" sz="quarter" idx="11"/>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r>
              <a:rPr lang="en-GB"/>
              <a:t>Prepared By: Mohammad Rony Lecturer, Dept. Of CSE University Of Global Village (UGV), Barishal</a:t>
            </a:r>
            <a:endParaRPr lang="en-US"/>
          </a:p>
        </p:txBody>
      </p:sp>
      <p:sp>
        <p:nvSpPr>
          <p:cNvPr id="6" name="Slide Number Placeholder 5">
            <a:extLst>
              <a:ext uri="{FF2B5EF4-FFF2-40B4-BE49-F238E27FC236}">
                <a16:creationId xmlns:a16="http://schemas.microsoft.com/office/drawing/2014/main" id="{1E2EFA3D-9F3A-46EA-8D8E-8D77811A5848}"/>
              </a:ext>
            </a:extLst>
          </p:cNvPr>
          <p:cNvSpPr>
            <a:spLocks noGrp="1"/>
          </p:cNvSpPr>
          <p:nvPr>
            <p:ph type="sldNum" sz="quarter" idx="12"/>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fld id="{FB5EB267-C6AF-4E52-8F54-AF2742B0A25C}" type="slidenum">
              <a:rPr lang="en-US"/>
              <a:pPr>
                <a:defRPr/>
              </a:pPr>
              <a:t>‹#›</a:t>
            </a:fld>
            <a:endParaRPr lang="en-US"/>
          </a:p>
        </p:txBody>
      </p:sp>
    </p:spTree>
    <p:extLst>
      <p:ext uri="{BB962C8B-B14F-4D97-AF65-F5344CB8AC3E}">
        <p14:creationId xmlns:p14="http://schemas.microsoft.com/office/powerpoint/2010/main" val="424290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6B9A1B-5C4E-4171-BF61-A5B3284BD224}"/>
              </a:ext>
            </a:extLst>
          </p:cNvPr>
          <p:cNvSpPr>
            <a:spLocks noGrp="1"/>
          </p:cNvSpPr>
          <p:nvPr>
            <p:ph type="dt" sz="half" idx="10"/>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endParaRPr lang="en-US"/>
          </a:p>
        </p:txBody>
      </p:sp>
      <p:sp>
        <p:nvSpPr>
          <p:cNvPr id="4" name="Footer Placeholder 3">
            <a:extLst>
              <a:ext uri="{FF2B5EF4-FFF2-40B4-BE49-F238E27FC236}">
                <a16:creationId xmlns:a16="http://schemas.microsoft.com/office/drawing/2014/main" id="{58D53C1D-3A2F-4C6D-8BAE-8EDBCB4F80CA}"/>
              </a:ext>
            </a:extLst>
          </p:cNvPr>
          <p:cNvSpPr>
            <a:spLocks noGrp="1"/>
          </p:cNvSpPr>
          <p:nvPr>
            <p:ph type="ftr" sz="quarter" idx="11"/>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r>
              <a:rPr lang="en-GB"/>
              <a:t>Prepared By: Mohammad Rony Lecturer, Dept. Of CSE University Of Global Village (UGV), Barishal</a:t>
            </a:r>
            <a:endParaRPr lang="en-US"/>
          </a:p>
        </p:txBody>
      </p:sp>
      <p:sp>
        <p:nvSpPr>
          <p:cNvPr id="5" name="Slide Number Placeholder 4">
            <a:extLst>
              <a:ext uri="{FF2B5EF4-FFF2-40B4-BE49-F238E27FC236}">
                <a16:creationId xmlns:a16="http://schemas.microsoft.com/office/drawing/2014/main" id="{E350D4A9-BEDA-4384-8503-E958F45EDE70}"/>
              </a:ext>
            </a:extLst>
          </p:cNvPr>
          <p:cNvSpPr>
            <a:spLocks noGrp="1"/>
          </p:cNvSpPr>
          <p:nvPr>
            <p:ph type="sldNum" sz="quarter" idx="12"/>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fld id="{749EB1B2-5456-4793-AC39-141A10EBBA2D}" type="slidenum">
              <a:rPr lang="en-US"/>
              <a:pPr>
                <a:defRPr/>
              </a:pPr>
              <a:t>‹#›</a:t>
            </a:fld>
            <a:endParaRPr lang="en-US"/>
          </a:p>
        </p:txBody>
      </p:sp>
    </p:spTree>
    <p:extLst>
      <p:ext uri="{BB962C8B-B14F-4D97-AF65-F5344CB8AC3E}">
        <p14:creationId xmlns:p14="http://schemas.microsoft.com/office/powerpoint/2010/main" val="19684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76AA9-A76E-46DA-9E4A-6F898D368B4E}"/>
              </a:ext>
            </a:extLst>
          </p:cNvPr>
          <p:cNvSpPr>
            <a:spLocks noGrp="1"/>
          </p:cNvSpPr>
          <p:nvPr>
            <p:ph type="dt" sz="half" idx="10"/>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endParaRPr lang="en-US"/>
          </a:p>
        </p:txBody>
      </p:sp>
      <p:sp>
        <p:nvSpPr>
          <p:cNvPr id="8" name="Footer Placeholder 7">
            <a:extLst>
              <a:ext uri="{FF2B5EF4-FFF2-40B4-BE49-F238E27FC236}">
                <a16:creationId xmlns:a16="http://schemas.microsoft.com/office/drawing/2014/main" id="{551E0A0E-9161-4BBF-8AF9-71BE5CADC539}"/>
              </a:ext>
            </a:extLst>
          </p:cNvPr>
          <p:cNvSpPr>
            <a:spLocks noGrp="1"/>
          </p:cNvSpPr>
          <p:nvPr>
            <p:ph type="ftr" sz="quarter" idx="11"/>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r>
              <a:rPr lang="en-GB"/>
              <a:t>Prepared By: Mohammad Rony Lecturer, Dept. Of CSE University Of Global Village (UGV), Barishal</a:t>
            </a:r>
            <a:endParaRPr lang="en-US"/>
          </a:p>
        </p:txBody>
      </p:sp>
      <p:sp>
        <p:nvSpPr>
          <p:cNvPr id="9" name="Slide Number Placeholder 8">
            <a:extLst>
              <a:ext uri="{FF2B5EF4-FFF2-40B4-BE49-F238E27FC236}">
                <a16:creationId xmlns:a16="http://schemas.microsoft.com/office/drawing/2014/main" id="{42CE4F0F-D403-4F6F-BCB5-04E0B449765D}"/>
              </a:ext>
            </a:extLst>
          </p:cNvPr>
          <p:cNvSpPr>
            <a:spLocks noGrp="1"/>
          </p:cNvSpPr>
          <p:nvPr>
            <p:ph type="sldNum" sz="quarter" idx="12"/>
          </p:nvPr>
        </p:nvSpPr>
        <p:spPr/>
        <p:txBody>
          <a:bodyPr/>
          <a:lstStyle>
            <a:lvl1pPr defTabSz="1005840" eaLnBrk="1" fontAlgn="auto" hangingPunct="1">
              <a:spcBef>
                <a:spcPts val="0"/>
              </a:spcBef>
              <a:spcAft>
                <a:spcPts val="0"/>
              </a:spcAft>
              <a:defRPr>
                <a:solidFill>
                  <a:prstClr val="black">
                    <a:tint val="75000"/>
                  </a:prstClr>
                </a:solidFill>
                <a:latin typeface="Calibri"/>
              </a:defRPr>
            </a:lvl1pPr>
          </a:lstStyle>
          <a:p>
            <a:pPr>
              <a:defRPr/>
            </a:pPr>
            <a:fld id="{427E6D22-ADAD-4F80-A298-71D628541344}" type="slidenum">
              <a:rPr lang="en-US"/>
              <a:pPr>
                <a:defRPr/>
              </a:pPr>
              <a:t>‹#›</a:t>
            </a:fld>
            <a:endParaRPr lang="en-US"/>
          </a:p>
        </p:txBody>
      </p:sp>
    </p:spTree>
    <p:extLst>
      <p:ext uri="{BB962C8B-B14F-4D97-AF65-F5344CB8AC3E}">
        <p14:creationId xmlns:p14="http://schemas.microsoft.com/office/powerpoint/2010/main" val="237479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DCB2AC-AA0D-46EB-A795-FD19C36EFCFE}"/>
              </a:ext>
            </a:extLst>
          </p:cNvPr>
          <p:cNvSpPr>
            <a:spLocks noGrp="1" noChangeArrowheads="1"/>
          </p:cNvSpPr>
          <p:nvPr>
            <p:ph type="ftr" sz="quarter" idx="10"/>
          </p:nvPr>
        </p:nvSpPr>
        <p:spPr/>
        <p:txBody>
          <a:bodyPr/>
          <a:lstStyle>
            <a:lvl1pPr defTabSz="1005840">
              <a:defRPr>
                <a:solidFill>
                  <a:srgbClr val="000000"/>
                </a:solidFill>
              </a:defRPr>
            </a:lvl1pPr>
          </a:lstStyle>
          <a:p>
            <a:pPr>
              <a:defRPr/>
            </a:pPr>
            <a:r>
              <a:rPr lang="en-GB"/>
              <a:t>Prepared By: Mohammad Rony Lecturer, Dept. Of CSE University Of Global Village (UGV), Barishal</a:t>
            </a:r>
            <a:endParaRPr lang="en-US"/>
          </a:p>
        </p:txBody>
      </p:sp>
      <p:sp>
        <p:nvSpPr>
          <p:cNvPr id="5" name="Rectangle 5">
            <a:extLst>
              <a:ext uri="{FF2B5EF4-FFF2-40B4-BE49-F238E27FC236}">
                <a16:creationId xmlns:a16="http://schemas.microsoft.com/office/drawing/2014/main" id="{0E40BD4E-A64F-4A2F-A373-D1850E4ED111}"/>
              </a:ext>
            </a:extLst>
          </p:cNvPr>
          <p:cNvSpPr>
            <a:spLocks noGrp="1" noChangeArrowheads="1"/>
          </p:cNvSpPr>
          <p:nvPr>
            <p:ph type="sldNum" sz="quarter" idx="11"/>
          </p:nvPr>
        </p:nvSpPr>
        <p:spPr/>
        <p:txBody>
          <a:bodyPr/>
          <a:lstStyle>
            <a:lvl1pPr defTabSz="1005840">
              <a:defRPr>
                <a:solidFill>
                  <a:srgbClr val="000000"/>
                </a:solidFill>
              </a:defRPr>
            </a:lvl1pPr>
          </a:lstStyle>
          <a:p>
            <a:pPr>
              <a:defRPr/>
            </a:pPr>
            <a:r>
              <a:rPr lang="en-US" altLang="en-US"/>
              <a:t>1-</a:t>
            </a:r>
            <a:fld id="{2224FD65-D99D-4FFB-811D-B3DD9450BD52}" type="slidenum">
              <a:rPr lang="en-US" altLang="en-US" smtClean="0"/>
              <a:pPr>
                <a:defRPr/>
              </a:pPr>
              <a:t>‹#›</a:t>
            </a:fld>
            <a:endParaRPr lang="en-US" altLang="en-US"/>
          </a:p>
        </p:txBody>
      </p:sp>
    </p:spTree>
    <p:extLst>
      <p:ext uri="{BB962C8B-B14F-4D97-AF65-F5344CB8AC3E}">
        <p14:creationId xmlns:p14="http://schemas.microsoft.com/office/powerpoint/2010/main" val="25630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5C9EB9-808A-43CF-916F-24E721A6522D}"/>
              </a:ext>
            </a:extLst>
          </p:cNvPr>
          <p:cNvSpPr>
            <a:spLocks noGrp="1" noChangeArrowheads="1"/>
          </p:cNvSpPr>
          <p:nvPr>
            <p:ph type="ftr" sz="quarter" idx="10"/>
          </p:nvPr>
        </p:nvSpPr>
        <p:spPr/>
        <p:txBody>
          <a:bodyPr/>
          <a:lstStyle>
            <a:lvl1pPr defTabSz="1005840">
              <a:defRPr>
                <a:solidFill>
                  <a:srgbClr val="000000"/>
                </a:solidFill>
              </a:defRPr>
            </a:lvl1pPr>
          </a:lstStyle>
          <a:p>
            <a:pPr>
              <a:defRPr/>
            </a:pPr>
            <a:r>
              <a:rPr lang="en-GB"/>
              <a:t>Prepared By: Mohammad Rony Lecturer, Dept. Of CSE University Of Global Village (UGV), Barishal</a:t>
            </a:r>
            <a:endParaRPr lang="en-US"/>
          </a:p>
        </p:txBody>
      </p:sp>
      <p:sp>
        <p:nvSpPr>
          <p:cNvPr id="5" name="Rectangle 5">
            <a:extLst>
              <a:ext uri="{FF2B5EF4-FFF2-40B4-BE49-F238E27FC236}">
                <a16:creationId xmlns:a16="http://schemas.microsoft.com/office/drawing/2014/main" id="{C8F3ACD4-FE91-44FD-8C6F-282D948CA68E}"/>
              </a:ext>
            </a:extLst>
          </p:cNvPr>
          <p:cNvSpPr>
            <a:spLocks noGrp="1" noChangeArrowheads="1"/>
          </p:cNvSpPr>
          <p:nvPr>
            <p:ph type="sldNum" sz="quarter" idx="11"/>
          </p:nvPr>
        </p:nvSpPr>
        <p:spPr/>
        <p:txBody>
          <a:bodyPr/>
          <a:lstStyle>
            <a:lvl1pPr defTabSz="1005840">
              <a:defRPr>
                <a:solidFill>
                  <a:srgbClr val="000000"/>
                </a:solidFill>
              </a:defRPr>
            </a:lvl1pPr>
          </a:lstStyle>
          <a:p>
            <a:pPr>
              <a:defRPr/>
            </a:pPr>
            <a:r>
              <a:rPr lang="en-US" altLang="en-US"/>
              <a:t>1-</a:t>
            </a:r>
            <a:fld id="{2CF4263D-00F5-48BF-BE84-A8D4C56C0112}" type="slidenum">
              <a:rPr lang="en-US" altLang="en-US" smtClean="0"/>
              <a:pPr>
                <a:defRPr/>
              </a:pPr>
              <a:t>‹#›</a:t>
            </a:fld>
            <a:endParaRPr lang="en-US" altLang="en-US"/>
          </a:p>
        </p:txBody>
      </p:sp>
    </p:spTree>
    <p:extLst>
      <p:ext uri="{BB962C8B-B14F-4D97-AF65-F5344CB8AC3E}">
        <p14:creationId xmlns:p14="http://schemas.microsoft.com/office/powerpoint/2010/main" val="1651591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2" r:id="rId1"/>
    <p:sldLayoutId id="2147483714" r:id="rId2"/>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00E7B21-17E5-4EEF-917A-E8434993D74D}"/>
              </a:ext>
            </a:extLst>
          </p:cNvPr>
          <p:cNvSpPr>
            <a:spLocks noGrp="1" noChangeArrowheads="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F15E113-402F-46A5-8A1F-A1833AFB9AB9}"/>
              </a:ext>
            </a:extLst>
          </p:cNvPr>
          <p:cNvSpPr>
            <a:spLocks noGrp="1" noChangeArrowheads="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a:extLst>
              <a:ext uri="{FF2B5EF4-FFF2-40B4-BE49-F238E27FC236}">
                <a16:creationId xmlns:a16="http://schemas.microsoft.com/office/drawing/2014/main" id="{41D21DBB-0916-451A-8156-50109DBB859E}"/>
              </a:ext>
            </a:extLst>
          </p:cNvPr>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eaLnBrk="1" fontAlgn="auto" hangingPunct="1">
              <a:spcBef>
                <a:spcPts val="0"/>
              </a:spcBef>
              <a:spcAft>
                <a:spcPts val="0"/>
              </a:spcAft>
              <a:defRPr sz="132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Lst>
  <p:hf sldNum="0" hdr="0" dt="0"/>
  <p:txStyles>
    <p:titleStyle>
      <a:lvl1pPr algn="ctr" rtl="0" eaLnBrk="0" fontAlgn="base" hangingPunct="0">
        <a:spcBef>
          <a:spcPct val="0"/>
        </a:spcBef>
        <a:spcAft>
          <a:spcPct val="0"/>
        </a:spcAft>
        <a:defRPr sz="48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8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8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8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800">
          <a:solidFill>
            <a:schemeClr val="tx1"/>
          </a:solidFill>
          <a:latin typeface="Calibri" pitchFamily="34" charset="0"/>
          <a:ea typeface="MS PGothic" panose="020B0600070205080204" pitchFamily="34" charset="-128"/>
          <a:cs typeface="ＭＳ Ｐゴシック" charset="0"/>
        </a:defRPr>
      </a:lvl5pPr>
      <a:lvl6pPr marL="502920" algn="ctr" rtl="0" fontAlgn="base">
        <a:spcBef>
          <a:spcPct val="0"/>
        </a:spcBef>
        <a:spcAft>
          <a:spcPct val="0"/>
        </a:spcAft>
        <a:defRPr sz="4840">
          <a:solidFill>
            <a:schemeClr val="tx1"/>
          </a:solidFill>
          <a:latin typeface="Calibri" pitchFamily="34" charset="0"/>
        </a:defRPr>
      </a:lvl6pPr>
      <a:lvl7pPr marL="1005840" algn="ctr" rtl="0" fontAlgn="base">
        <a:spcBef>
          <a:spcPct val="0"/>
        </a:spcBef>
        <a:spcAft>
          <a:spcPct val="0"/>
        </a:spcAft>
        <a:defRPr sz="4840">
          <a:solidFill>
            <a:schemeClr val="tx1"/>
          </a:solidFill>
          <a:latin typeface="Calibri" pitchFamily="34" charset="0"/>
        </a:defRPr>
      </a:lvl7pPr>
      <a:lvl8pPr marL="1508760" algn="ctr" rtl="0" fontAlgn="base">
        <a:spcBef>
          <a:spcPct val="0"/>
        </a:spcBef>
        <a:spcAft>
          <a:spcPct val="0"/>
        </a:spcAft>
        <a:defRPr sz="4840">
          <a:solidFill>
            <a:schemeClr val="tx1"/>
          </a:solidFill>
          <a:latin typeface="Calibri" pitchFamily="34" charset="0"/>
        </a:defRPr>
      </a:lvl8pPr>
      <a:lvl9pPr marL="2011680" algn="ctr" rtl="0" fontAlgn="base">
        <a:spcBef>
          <a:spcPct val="0"/>
        </a:spcBef>
        <a:spcAft>
          <a:spcPct val="0"/>
        </a:spcAft>
        <a:defRPr sz="4840">
          <a:solidFill>
            <a:schemeClr val="tx1"/>
          </a:solidFill>
          <a:latin typeface="Calibri" pitchFamily="34" charset="0"/>
        </a:defRPr>
      </a:lvl9pPr>
    </p:titleStyle>
    <p:bodyStyle>
      <a:lvl1pPr marL="250825" indent="-2508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ＭＳ Ｐゴシック" charset="0"/>
        </a:defRPr>
      </a:lvl1pPr>
      <a:lvl2pPr marL="628650" indent="-250825"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S PGothic" panose="020B0600070205080204" pitchFamily="34" charset="-128"/>
          <a:cs typeface="+mn-cs"/>
        </a:defRPr>
      </a:lvl2pPr>
      <a:lvl3pPr marL="815975" indent="-187325"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068388" indent="-18732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2188" indent="-25082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D77BE89-445D-4C39-9919-B97F4D12DA08}"/>
              </a:ext>
            </a:extLst>
          </p:cNvPr>
          <p:cNvSpPr>
            <a:spLocks noGrp="1" noChangeArrowheads="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2808A0D-84D8-4E1C-874B-AD06063485EB}"/>
              </a:ext>
            </a:extLst>
          </p:cNvPr>
          <p:cNvSpPr>
            <a:spLocks noGrp="1" noChangeArrowheads="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7965E3-9424-47F3-AD82-20C87D17127C}"/>
              </a:ext>
            </a:extLst>
          </p:cNvPr>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32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9BE6080-D276-4793-B811-0F85CC70A335}"/>
              </a:ext>
            </a:extLst>
          </p:cNvPr>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320">
                <a:solidFill>
                  <a:schemeClr val="tx1">
                    <a:tint val="75000"/>
                  </a:schemeClr>
                </a:solidFill>
              </a:defRPr>
            </a:lvl1pPr>
          </a:lstStyle>
          <a:p>
            <a:pPr>
              <a:defRPr/>
            </a:pPr>
            <a:r>
              <a:rPr lang="en-GB"/>
              <a:t>Prepared By: Mohammad Rony Lecturer, Dept. Of CSE University Of Global Village (UGV), Barishal</a:t>
            </a:r>
            <a:endParaRPr lang="en-US"/>
          </a:p>
        </p:txBody>
      </p:sp>
      <p:sp>
        <p:nvSpPr>
          <p:cNvPr id="6" name="Slide Number Placeholder 5">
            <a:extLst>
              <a:ext uri="{FF2B5EF4-FFF2-40B4-BE49-F238E27FC236}">
                <a16:creationId xmlns:a16="http://schemas.microsoft.com/office/drawing/2014/main" id="{F9F9B55F-79BB-44E1-997D-9BD57B4FC20E}"/>
              </a:ext>
            </a:extLst>
          </p:cNvPr>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320">
                <a:solidFill>
                  <a:schemeClr val="tx1">
                    <a:tint val="75000"/>
                  </a:schemeClr>
                </a:solidFill>
              </a:defRPr>
            </a:lvl1pPr>
          </a:lstStyle>
          <a:p>
            <a:pPr>
              <a:defRPr/>
            </a:pPr>
            <a:fld id="{0E86A62A-F40B-49A2-A482-A016568D21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hf sldNum="0" hdr="0" dt="0"/>
  <p:txStyles>
    <p:titleStyle>
      <a:lvl1pPr algn="ctr" defTabSz="1004888" rtl="0" eaLnBrk="0" fontAlgn="base" hangingPunct="0">
        <a:spcBef>
          <a:spcPct val="0"/>
        </a:spcBef>
        <a:spcAft>
          <a:spcPct val="0"/>
        </a:spcAft>
        <a:defRPr sz="4800" kern="1200">
          <a:solidFill>
            <a:schemeClr val="tx1"/>
          </a:solidFill>
          <a:latin typeface="+mj-lt"/>
          <a:ea typeface="+mj-ea"/>
          <a:cs typeface="+mj-cs"/>
        </a:defRPr>
      </a:lvl1pPr>
      <a:lvl2pPr algn="ctr" defTabSz="1004888" rtl="0" eaLnBrk="0" fontAlgn="base" hangingPunct="0">
        <a:spcBef>
          <a:spcPct val="0"/>
        </a:spcBef>
        <a:spcAft>
          <a:spcPct val="0"/>
        </a:spcAft>
        <a:defRPr sz="4800">
          <a:solidFill>
            <a:schemeClr val="tx1"/>
          </a:solidFill>
          <a:latin typeface="Calibri" panose="020F0502020204030204" pitchFamily="34" charset="0"/>
        </a:defRPr>
      </a:lvl2pPr>
      <a:lvl3pPr algn="ctr" defTabSz="1004888" rtl="0" eaLnBrk="0" fontAlgn="base" hangingPunct="0">
        <a:spcBef>
          <a:spcPct val="0"/>
        </a:spcBef>
        <a:spcAft>
          <a:spcPct val="0"/>
        </a:spcAft>
        <a:defRPr sz="4800">
          <a:solidFill>
            <a:schemeClr val="tx1"/>
          </a:solidFill>
          <a:latin typeface="Calibri" panose="020F0502020204030204" pitchFamily="34" charset="0"/>
        </a:defRPr>
      </a:lvl3pPr>
      <a:lvl4pPr algn="ctr" defTabSz="1004888" rtl="0" eaLnBrk="0" fontAlgn="base" hangingPunct="0">
        <a:spcBef>
          <a:spcPct val="0"/>
        </a:spcBef>
        <a:spcAft>
          <a:spcPct val="0"/>
        </a:spcAft>
        <a:defRPr sz="4800">
          <a:solidFill>
            <a:schemeClr val="tx1"/>
          </a:solidFill>
          <a:latin typeface="Calibri" panose="020F0502020204030204" pitchFamily="34" charset="0"/>
        </a:defRPr>
      </a:lvl4pPr>
      <a:lvl5pPr algn="ctr" defTabSz="1004888" rtl="0" eaLnBrk="0" fontAlgn="base" hangingPunct="0">
        <a:spcBef>
          <a:spcPct val="0"/>
        </a:spcBef>
        <a:spcAft>
          <a:spcPct val="0"/>
        </a:spcAft>
        <a:defRPr sz="4800">
          <a:solidFill>
            <a:schemeClr val="tx1"/>
          </a:solidFill>
          <a:latin typeface="Calibri" panose="020F0502020204030204" pitchFamily="34" charset="0"/>
        </a:defRPr>
      </a:lvl5pPr>
      <a:lvl6pPr marL="457200" algn="ctr" defTabSz="1004888" rtl="0" fontAlgn="base">
        <a:spcBef>
          <a:spcPct val="0"/>
        </a:spcBef>
        <a:spcAft>
          <a:spcPct val="0"/>
        </a:spcAft>
        <a:defRPr sz="4800">
          <a:solidFill>
            <a:schemeClr val="tx1"/>
          </a:solidFill>
          <a:latin typeface="Calibri" panose="020F0502020204030204" pitchFamily="34" charset="0"/>
        </a:defRPr>
      </a:lvl6pPr>
      <a:lvl7pPr marL="914400" algn="ctr" defTabSz="1004888" rtl="0" fontAlgn="base">
        <a:spcBef>
          <a:spcPct val="0"/>
        </a:spcBef>
        <a:spcAft>
          <a:spcPct val="0"/>
        </a:spcAft>
        <a:defRPr sz="4800">
          <a:solidFill>
            <a:schemeClr val="tx1"/>
          </a:solidFill>
          <a:latin typeface="Calibri" panose="020F0502020204030204" pitchFamily="34" charset="0"/>
        </a:defRPr>
      </a:lvl7pPr>
      <a:lvl8pPr marL="1371600" algn="ctr" defTabSz="1004888" rtl="0" fontAlgn="base">
        <a:spcBef>
          <a:spcPct val="0"/>
        </a:spcBef>
        <a:spcAft>
          <a:spcPct val="0"/>
        </a:spcAft>
        <a:defRPr sz="4800">
          <a:solidFill>
            <a:schemeClr val="tx1"/>
          </a:solidFill>
          <a:latin typeface="Calibri" panose="020F0502020204030204" pitchFamily="34" charset="0"/>
        </a:defRPr>
      </a:lvl8pPr>
      <a:lvl9pPr marL="1828800" algn="ctr" defTabSz="1004888" rtl="0" fontAlgn="base">
        <a:spcBef>
          <a:spcPct val="0"/>
        </a:spcBef>
        <a:spcAft>
          <a:spcPct val="0"/>
        </a:spcAft>
        <a:defRPr sz="4800">
          <a:solidFill>
            <a:schemeClr val="tx1"/>
          </a:solidFill>
          <a:latin typeface="Calibri" panose="020F0502020204030204" pitchFamily="34" charset="0"/>
        </a:defRPr>
      </a:lvl9pPr>
    </p:titleStyle>
    <p:bodyStyle>
      <a:lvl1pPr marL="376238" indent="-376238" algn="l" defTabSz="1004888"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5975" indent="-314325" algn="l" defTabSz="1004888"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57300" indent="-250825" algn="l" defTabSz="100488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58950" indent="-250825" algn="l" defTabSz="10048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2188" indent="-250825" algn="l" defTabSz="10048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E625E1-F775-4C94-BF41-61CA19895AF3}"/>
              </a:ext>
            </a:extLst>
          </p:cNvPr>
          <p:cNvSpPr>
            <a:spLocks noGrp="1" noChangeArrowheads="1"/>
          </p:cNvSpPr>
          <p:nvPr>
            <p:ph type="title"/>
          </p:nvPr>
        </p:nvSpPr>
        <p:spPr bwMode="auto">
          <a:xfrm>
            <a:off x="669925" y="431800"/>
            <a:ext cx="8969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5AF97900-FDD0-49DB-9301-4639B0282902}"/>
              </a:ext>
            </a:extLst>
          </p:cNvPr>
          <p:cNvSpPr>
            <a:spLocks noGrp="1" noChangeArrowheads="1"/>
          </p:cNvSpPr>
          <p:nvPr>
            <p:ph type="body" idx="1"/>
          </p:nvPr>
        </p:nvSpPr>
        <p:spPr bwMode="auto">
          <a:xfrm>
            <a:off x="669925" y="1812925"/>
            <a:ext cx="8969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4" name="Rectangle 4">
            <a:extLst>
              <a:ext uri="{FF2B5EF4-FFF2-40B4-BE49-F238E27FC236}">
                <a16:creationId xmlns:a16="http://schemas.microsoft.com/office/drawing/2014/main" id="{18B8050D-CBCE-4D4F-BF5F-5D4982B2ED68}"/>
              </a:ext>
            </a:extLst>
          </p:cNvPr>
          <p:cNvSpPr>
            <a:spLocks noGrp="1" noChangeArrowheads="1"/>
          </p:cNvSpPr>
          <p:nvPr>
            <p:ph type="ftr" sz="quarter" idx="3"/>
          </p:nvPr>
        </p:nvSpPr>
        <p:spPr bwMode="auto">
          <a:xfrm>
            <a:off x="754063" y="7081838"/>
            <a:ext cx="4610100"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0">
                <a:latin typeface="Arial" charset="0"/>
                <a:ea typeface="+mn-ea"/>
                <a:cs typeface="+mn-cs"/>
              </a:defRPr>
            </a:lvl1pPr>
          </a:lstStyle>
          <a:p>
            <a:pPr>
              <a:defRPr/>
            </a:pPr>
            <a:r>
              <a:rPr lang="en-GB"/>
              <a:t>Prepared By: Mohammad Rony Lecturer, Dept. Of CSE University Of Global Village (UGV), Barishal</a:t>
            </a:r>
            <a:endParaRPr lang="en-US"/>
          </a:p>
        </p:txBody>
      </p:sp>
      <p:sp>
        <p:nvSpPr>
          <p:cNvPr id="46085" name="Rectangle 5">
            <a:extLst>
              <a:ext uri="{FF2B5EF4-FFF2-40B4-BE49-F238E27FC236}">
                <a16:creationId xmlns:a16="http://schemas.microsoft.com/office/drawing/2014/main" id="{834530B1-1F10-41E5-8A38-E6350C9D6A0F}"/>
              </a:ext>
            </a:extLst>
          </p:cNvPr>
          <p:cNvSpPr>
            <a:spLocks noGrp="1" noChangeArrowheads="1"/>
          </p:cNvSpPr>
          <p:nvPr>
            <p:ph type="sldNum" sz="quarter" idx="4"/>
          </p:nvPr>
        </p:nvSpPr>
        <p:spPr bwMode="auto">
          <a:xfrm>
            <a:off x="7627938" y="7081838"/>
            <a:ext cx="2095500"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0">
                <a:latin typeface="Arial" panose="020B0604020202020204" pitchFamily="34" charset="0"/>
              </a:defRPr>
            </a:lvl1pPr>
          </a:lstStyle>
          <a:p>
            <a:pPr>
              <a:defRPr/>
            </a:pPr>
            <a:r>
              <a:rPr lang="en-US" altLang="en-US"/>
              <a:t>1-</a:t>
            </a:r>
            <a:fld id="{B0B00903-37FD-415D-97E1-78FA95631481}" type="slidenum">
              <a:rPr lang="en-US" altLang="en-US" smtClean="0"/>
              <a:pPr>
                <a:defRPr/>
              </a:pPr>
              <a:t>‹#›</a:t>
            </a:fld>
            <a:endParaRPr lang="en-US" altLang="en-US"/>
          </a:p>
        </p:txBody>
      </p:sp>
      <p:sp>
        <p:nvSpPr>
          <p:cNvPr id="3078" name="Line 6">
            <a:extLst>
              <a:ext uri="{FF2B5EF4-FFF2-40B4-BE49-F238E27FC236}">
                <a16:creationId xmlns:a16="http://schemas.microsoft.com/office/drawing/2014/main" id="{DF0987D1-A8C5-4B8C-9F68-4DB35BCABCF2}"/>
              </a:ext>
            </a:extLst>
          </p:cNvPr>
          <p:cNvSpPr>
            <a:spLocks noChangeShapeType="1"/>
          </p:cNvSpPr>
          <p:nvPr/>
        </p:nvSpPr>
        <p:spPr bwMode="auto">
          <a:xfrm>
            <a:off x="669925" y="1727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 name="Line 7">
            <a:extLst>
              <a:ext uri="{FF2B5EF4-FFF2-40B4-BE49-F238E27FC236}">
                <a16:creationId xmlns:a16="http://schemas.microsoft.com/office/drawing/2014/main" id="{CA538056-3032-41AC-9525-A66F6F69717B}"/>
              </a:ext>
            </a:extLst>
          </p:cNvPr>
          <p:cNvSpPr>
            <a:spLocks noChangeShapeType="1"/>
          </p:cNvSpPr>
          <p:nvPr/>
        </p:nvSpPr>
        <p:spPr bwMode="auto">
          <a:xfrm>
            <a:off x="669925" y="1381125"/>
            <a:ext cx="8969375"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720" r:id="rId1"/>
  </p:sldLayoutIdLst>
  <p:hf sldNum="0" hdr="0" dt="0"/>
  <p:txStyles>
    <p:titleStyle>
      <a:lvl1pPr algn="l" rtl="0" eaLnBrk="0" fontAlgn="base" hangingPunct="0">
        <a:spcBef>
          <a:spcPct val="0"/>
        </a:spcBef>
        <a:spcAft>
          <a:spcPct val="0"/>
        </a:spcAft>
        <a:defRPr sz="3900">
          <a:solidFill>
            <a:srgbClr val="666699"/>
          </a:solidFill>
          <a:latin typeface="+mj-lt"/>
          <a:ea typeface="+mj-ea"/>
          <a:cs typeface="+mj-cs"/>
        </a:defRPr>
      </a:lvl1pPr>
      <a:lvl2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2pPr>
      <a:lvl3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3pPr>
      <a:lvl4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4pPr>
      <a:lvl5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5pPr>
      <a:lvl6pPr marL="50292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6pPr>
      <a:lvl7pPr marL="100584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7pPr>
      <a:lvl8pPr marL="150876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8pPr>
      <a:lvl9pPr marL="201168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9pPr>
    </p:titleStyle>
    <p:bodyStyle>
      <a:lvl1pPr marL="376238" indent="-376238" algn="l" rtl="0" eaLnBrk="0" fontAlgn="base" hangingPunct="0">
        <a:spcBef>
          <a:spcPct val="20000"/>
        </a:spcBef>
        <a:spcAft>
          <a:spcPct val="0"/>
        </a:spcAft>
        <a:buChar char="•"/>
        <a:defRPr sz="3000">
          <a:solidFill>
            <a:schemeClr val="accent2"/>
          </a:solidFill>
          <a:latin typeface="+mn-lt"/>
          <a:ea typeface="+mn-ea"/>
          <a:cs typeface="+mn-cs"/>
        </a:defRPr>
      </a:lvl1pPr>
      <a:lvl2pPr marL="815975" indent="-314325" algn="l" rtl="0" eaLnBrk="0" fontAlgn="base" hangingPunct="0">
        <a:spcBef>
          <a:spcPct val="20000"/>
        </a:spcBef>
        <a:spcAft>
          <a:spcPct val="0"/>
        </a:spcAft>
        <a:buChar char="–"/>
        <a:defRPr sz="2600">
          <a:solidFill>
            <a:schemeClr val="accent2"/>
          </a:solidFill>
          <a:latin typeface="+mn-lt"/>
          <a:ea typeface="+mn-ea"/>
          <a:cs typeface="+mn-cs"/>
        </a:defRPr>
      </a:lvl2pPr>
      <a:lvl3pPr marL="1257300" indent="-250825" algn="l" rtl="0" eaLnBrk="0" fontAlgn="base" hangingPunct="0">
        <a:spcBef>
          <a:spcPct val="20000"/>
        </a:spcBef>
        <a:spcAft>
          <a:spcPct val="0"/>
        </a:spcAft>
        <a:buChar char="•"/>
        <a:defRPr sz="2300">
          <a:solidFill>
            <a:srgbClr val="666699"/>
          </a:solidFill>
          <a:latin typeface="+mn-lt"/>
          <a:ea typeface="+mn-ea"/>
          <a:cs typeface="+mn-cs"/>
        </a:defRPr>
      </a:lvl3pPr>
      <a:lvl4pPr marL="1758950" indent="-250825" algn="l" rtl="0" eaLnBrk="0" fontAlgn="base" hangingPunct="0">
        <a:spcBef>
          <a:spcPct val="20000"/>
        </a:spcBef>
        <a:spcAft>
          <a:spcPct val="0"/>
        </a:spcAft>
        <a:buChar char="–"/>
        <a:defRPr sz="2200">
          <a:solidFill>
            <a:schemeClr val="accent2"/>
          </a:solidFill>
          <a:latin typeface="+mn-lt"/>
          <a:ea typeface="+mn-ea"/>
          <a:cs typeface="+mn-cs"/>
        </a:defRPr>
      </a:lvl4pPr>
      <a:lvl5pPr marL="2262188" indent="-250825" algn="l" rtl="0" eaLnBrk="0" fontAlgn="base" hangingPunct="0">
        <a:spcBef>
          <a:spcPct val="20000"/>
        </a:spcBef>
        <a:spcAft>
          <a:spcPct val="0"/>
        </a:spcAft>
        <a:buChar char="»"/>
        <a:defRPr sz="2200">
          <a:solidFill>
            <a:srgbClr val="666699"/>
          </a:solidFill>
          <a:latin typeface="+mn-lt"/>
          <a:ea typeface="+mn-ea"/>
          <a:cs typeface="+mn-cs"/>
        </a:defRPr>
      </a:lvl5pPr>
      <a:lvl6pPr marL="2766060" indent="-251460" algn="l" rtl="0" fontAlgn="base">
        <a:spcBef>
          <a:spcPct val="20000"/>
        </a:spcBef>
        <a:spcAft>
          <a:spcPct val="0"/>
        </a:spcAft>
        <a:buChar char="»"/>
        <a:defRPr>
          <a:solidFill>
            <a:srgbClr val="666699"/>
          </a:solidFill>
          <a:latin typeface="+mn-lt"/>
          <a:ea typeface="+mn-ea"/>
          <a:cs typeface="+mn-cs"/>
        </a:defRPr>
      </a:lvl6pPr>
      <a:lvl7pPr marL="3268980" indent="-251460" algn="l" rtl="0" fontAlgn="base">
        <a:spcBef>
          <a:spcPct val="20000"/>
        </a:spcBef>
        <a:spcAft>
          <a:spcPct val="0"/>
        </a:spcAft>
        <a:buChar char="»"/>
        <a:defRPr>
          <a:solidFill>
            <a:srgbClr val="666699"/>
          </a:solidFill>
          <a:latin typeface="+mn-lt"/>
          <a:ea typeface="+mn-ea"/>
          <a:cs typeface="+mn-cs"/>
        </a:defRPr>
      </a:lvl7pPr>
      <a:lvl8pPr marL="3771900" indent="-251460" algn="l" rtl="0" fontAlgn="base">
        <a:spcBef>
          <a:spcPct val="20000"/>
        </a:spcBef>
        <a:spcAft>
          <a:spcPct val="0"/>
        </a:spcAft>
        <a:buChar char="»"/>
        <a:defRPr>
          <a:solidFill>
            <a:srgbClr val="666699"/>
          </a:solidFill>
          <a:latin typeface="+mn-lt"/>
          <a:ea typeface="+mn-ea"/>
          <a:cs typeface="+mn-cs"/>
        </a:defRPr>
      </a:lvl8pPr>
      <a:lvl9pPr marL="4274820" indent="-251460" algn="l" rtl="0" fontAlgn="base">
        <a:spcBef>
          <a:spcPct val="20000"/>
        </a:spcBef>
        <a:spcAft>
          <a:spcPct val="0"/>
        </a:spcAft>
        <a:buChar char="»"/>
        <a:defRPr>
          <a:solidFill>
            <a:srgbClr val="666699"/>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B0E8CE-AAFF-4FCD-87F4-1A33C96A564F}"/>
              </a:ext>
            </a:extLst>
          </p:cNvPr>
          <p:cNvSpPr>
            <a:spLocks noGrp="1" noChangeArrowheads="1"/>
          </p:cNvSpPr>
          <p:nvPr>
            <p:ph type="title"/>
          </p:nvPr>
        </p:nvSpPr>
        <p:spPr bwMode="auto">
          <a:xfrm>
            <a:off x="669925" y="431800"/>
            <a:ext cx="8969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09BD9F41-666A-4CFF-8FE0-87D8BFFB0D74}"/>
              </a:ext>
            </a:extLst>
          </p:cNvPr>
          <p:cNvSpPr>
            <a:spLocks noGrp="1" noChangeArrowheads="1"/>
          </p:cNvSpPr>
          <p:nvPr>
            <p:ph type="body" idx="1"/>
          </p:nvPr>
        </p:nvSpPr>
        <p:spPr bwMode="auto">
          <a:xfrm>
            <a:off x="669925" y="1812925"/>
            <a:ext cx="8969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4" name="Rectangle 4">
            <a:extLst>
              <a:ext uri="{FF2B5EF4-FFF2-40B4-BE49-F238E27FC236}">
                <a16:creationId xmlns:a16="http://schemas.microsoft.com/office/drawing/2014/main" id="{E62D61F4-50B6-4899-9E02-99D93E1687B6}"/>
              </a:ext>
            </a:extLst>
          </p:cNvPr>
          <p:cNvSpPr>
            <a:spLocks noGrp="1" noChangeArrowheads="1"/>
          </p:cNvSpPr>
          <p:nvPr>
            <p:ph type="ftr" sz="quarter" idx="3"/>
          </p:nvPr>
        </p:nvSpPr>
        <p:spPr bwMode="auto">
          <a:xfrm>
            <a:off x="754063" y="7081838"/>
            <a:ext cx="4610100"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0">
                <a:latin typeface="Arial" charset="0"/>
                <a:ea typeface="+mn-ea"/>
                <a:cs typeface="+mn-cs"/>
              </a:defRPr>
            </a:lvl1pPr>
          </a:lstStyle>
          <a:p>
            <a:pPr>
              <a:defRPr/>
            </a:pPr>
            <a:r>
              <a:rPr lang="en-GB"/>
              <a:t>Prepared By: Mohammad Rony Lecturer, Dept. Of CSE University Of Global Village (UGV), Barishal</a:t>
            </a:r>
            <a:endParaRPr lang="en-US"/>
          </a:p>
        </p:txBody>
      </p:sp>
      <p:sp>
        <p:nvSpPr>
          <p:cNvPr id="46085" name="Rectangle 5">
            <a:extLst>
              <a:ext uri="{FF2B5EF4-FFF2-40B4-BE49-F238E27FC236}">
                <a16:creationId xmlns:a16="http://schemas.microsoft.com/office/drawing/2014/main" id="{62C52E44-DACC-4529-8F6C-FA5660887528}"/>
              </a:ext>
            </a:extLst>
          </p:cNvPr>
          <p:cNvSpPr>
            <a:spLocks noGrp="1" noChangeArrowheads="1"/>
          </p:cNvSpPr>
          <p:nvPr>
            <p:ph type="sldNum" sz="quarter" idx="4"/>
          </p:nvPr>
        </p:nvSpPr>
        <p:spPr bwMode="auto">
          <a:xfrm>
            <a:off x="7627938" y="7081838"/>
            <a:ext cx="2095500"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0">
                <a:latin typeface="Arial" panose="020B0604020202020204" pitchFamily="34" charset="0"/>
              </a:defRPr>
            </a:lvl1pPr>
          </a:lstStyle>
          <a:p>
            <a:pPr>
              <a:defRPr/>
            </a:pPr>
            <a:r>
              <a:rPr lang="en-US" altLang="en-US"/>
              <a:t>1-</a:t>
            </a:r>
            <a:fld id="{958237DE-9672-4A25-8CBF-09F8E7DFA271}" type="slidenum">
              <a:rPr lang="en-US" altLang="en-US" smtClean="0"/>
              <a:pPr>
                <a:defRPr/>
              </a:pPr>
              <a:t>‹#›</a:t>
            </a:fld>
            <a:endParaRPr lang="en-US" altLang="en-US"/>
          </a:p>
        </p:txBody>
      </p:sp>
      <p:sp>
        <p:nvSpPr>
          <p:cNvPr id="4102" name="Line 6">
            <a:extLst>
              <a:ext uri="{FF2B5EF4-FFF2-40B4-BE49-F238E27FC236}">
                <a16:creationId xmlns:a16="http://schemas.microsoft.com/office/drawing/2014/main" id="{B67FCF7D-F135-4E8F-9838-3D80E181D56C}"/>
              </a:ext>
            </a:extLst>
          </p:cNvPr>
          <p:cNvSpPr>
            <a:spLocks noChangeShapeType="1"/>
          </p:cNvSpPr>
          <p:nvPr/>
        </p:nvSpPr>
        <p:spPr bwMode="auto">
          <a:xfrm>
            <a:off x="669925" y="1727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 name="Line 7">
            <a:extLst>
              <a:ext uri="{FF2B5EF4-FFF2-40B4-BE49-F238E27FC236}">
                <a16:creationId xmlns:a16="http://schemas.microsoft.com/office/drawing/2014/main" id="{11AC1FC9-11C0-4FBE-BDF8-AA88274127E2}"/>
              </a:ext>
            </a:extLst>
          </p:cNvPr>
          <p:cNvSpPr>
            <a:spLocks noChangeShapeType="1"/>
          </p:cNvSpPr>
          <p:nvPr/>
        </p:nvSpPr>
        <p:spPr bwMode="auto">
          <a:xfrm>
            <a:off x="669925" y="1381125"/>
            <a:ext cx="8969375"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721" r:id="rId1"/>
  </p:sldLayoutIdLst>
  <p:hf sldNum="0" hdr="0" dt="0"/>
  <p:txStyles>
    <p:titleStyle>
      <a:lvl1pPr algn="l" rtl="0" eaLnBrk="0" fontAlgn="base" hangingPunct="0">
        <a:spcBef>
          <a:spcPct val="0"/>
        </a:spcBef>
        <a:spcAft>
          <a:spcPct val="0"/>
        </a:spcAft>
        <a:defRPr sz="3900">
          <a:solidFill>
            <a:srgbClr val="666699"/>
          </a:solidFill>
          <a:latin typeface="+mj-lt"/>
          <a:ea typeface="+mj-ea"/>
          <a:cs typeface="+mj-cs"/>
        </a:defRPr>
      </a:lvl1pPr>
      <a:lvl2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2pPr>
      <a:lvl3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3pPr>
      <a:lvl4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4pPr>
      <a:lvl5pPr algn="l" rtl="0" eaLnBrk="0" fontAlgn="base" hangingPunct="0">
        <a:spcBef>
          <a:spcPct val="0"/>
        </a:spcBef>
        <a:spcAft>
          <a:spcPct val="0"/>
        </a:spcAft>
        <a:defRPr sz="3900">
          <a:solidFill>
            <a:srgbClr val="666699"/>
          </a:solidFill>
          <a:latin typeface="Lucida Sans Unicode" pitchFamily="34" charset="0"/>
          <a:ea typeface="Lucida Sans Unicode" pitchFamily="34" charset="0"/>
          <a:cs typeface="Lucida Sans Unicode" pitchFamily="34" charset="0"/>
        </a:defRPr>
      </a:lvl5pPr>
      <a:lvl6pPr marL="50292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6pPr>
      <a:lvl7pPr marL="100584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7pPr>
      <a:lvl8pPr marL="150876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8pPr>
      <a:lvl9pPr marL="2011680" algn="l" rtl="0" fontAlgn="base">
        <a:spcBef>
          <a:spcPct val="0"/>
        </a:spcBef>
        <a:spcAft>
          <a:spcPct val="0"/>
        </a:spcAft>
        <a:defRPr sz="3960">
          <a:solidFill>
            <a:srgbClr val="666699"/>
          </a:solidFill>
          <a:latin typeface="Lucida Sans Unicode" pitchFamily="34" charset="0"/>
          <a:ea typeface="Lucida Sans Unicode" pitchFamily="34" charset="0"/>
          <a:cs typeface="Lucida Sans Unicode" pitchFamily="34" charset="0"/>
        </a:defRPr>
      </a:lvl9pPr>
    </p:titleStyle>
    <p:bodyStyle>
      <a:lvl1pPr marL="376238" indent="-376238" algn="l" rtl="0" eaLnBrk="0" fontAlgn="base" hangingPunct="0">
        <a:spcBef>
          <a:spcPct val="20000"/>
        </a:spcBef>
        <a:spcAft>
          <a:spcPct val="0"/>
        </a:spcAft>
        <a:buChar char="•"/>
        <a:defRPr sz="3000">
          <a:solidFill>
            <a:schemeClr val="accent2"/>
          </a:solidFill>
          <a:latin typeface="+mn-lt"/>
          <a:ea typeface="+mn-ea"/>
          <a:cs typeface="+mn-cs"/>
        </a:defRPr>
      </a:lvl1pPr>
      <a:lvl2pPr marL="815975" indent="-314325" algn="l" rtl="0" eaLnBrk="0" fontAlgn="base" hangingPunct="0">
        <a:spcBef>
          <a:spcPct val="20000"/>
        </a:spcBef>
        <a:spcAft>
          <a:spcPct val="0"/>
        </a:spcAft>
        <a:buChar char="–"/>
        <a:defRPr sz="2600">
          <a:solidFill>
            <a:schemeClr val="accent2"/>
          </a:solidFill>
          <a:latin typeface="+mn-lt"/>
          <a:ea typeface="+mn-ea"/>
          <a:cs typeface="+mn-cs"/>
        </a:defRPr>
      </a:lvl2pPr>
      <a:lvl3pPr marL="1257300" indent="-250825" algn="l" rtl="0" eaLnBrk="0" fontAlgn="base" hangingPunct="0">
        <a:spcBef>
          <a:spcPct val="20000"/>
        </a:spcBef>
        <a:spcAft>
          <a:spcPct val="0"/>
        </a:spcAft>
        <a:buChar char="•"/>
        <a:defRPr sz="2300">
          <a:solidFill>
            <a:srgbClr val="666699"/>
          </a:solidFill>
          <a:latin typeface="+mn-lt"/>
          <a:ea typeface="+mn-ea"/>
          <a:cs typeface="+mn-cs"/>
        </a:defRPr>
      </a:lvl3pPr>
      <a:lvl4pPr marL="1758950" indent="-250825" algn="l" rtl="0" eaLnBrk="0" fontAlgn="base" hangingPunct="0">
        <a:spcBef>
          <a:spcPct val="20000"/>
        </a:spcBef>
        <a:spcAft>
          <a:spcPct val="0"/>
        </a:spcAft>
        <a:buChar char="–"/>
        <a:defRPr sz="2200">
          <a:solidFill>
            <a:schemeClr val="accent2"/>
          </a:solidFill>
          <a:latin typeface="+mn-lt"/>
          <a:ea typeface="+mn-ea"/>
          <a:cs typeface="+mn-cs"/>
        </a:defRPr>
      </a:lvl4pPr>
      <a:lvl5pPr marL="2262188" indent="-250825" algn="l" rtl="0" eaLnBrk="0" fontAlgn="base" hangingPunct="0">
        <a:spcBef>
          <a:spcPct val="20000"/>
        </a:spcBef>
        <a:spcAft>
          <a:spcPct val="0"/>
        </a:spcAft>
        <a:buChar char="»"/>
        <a:defRPr sz="2200">
          <a:solidFill>
            <a:srgbClr val="666699"/>
          </a:solidFill>
          <a:latin typeface="+mn-lt"/>
          <a:ea typeface="+mn-ea"/>
          <a:cs typeface="+mn-cs"/>
        </a:defRPr>
      </a:lvl5pPr>
      <a:lvl6pPr marL="2766060" indent="-251460" algn="l" rtl="0" fontAlgn="base">
        <a:spcBef>
          <a:spcPct val="20000"/>
        </a:spcBef>
        <a:spcAft>
          <a:spcPct val="0"/>
        </a:spcAft>
        <a:buChar char="»"/>
        <a:defRPr>
          <a:solidFill>
            <a:srgbClr val="666699"/>
          </a:solidFill>
          <a:latin typeface="+mn-lt"/>
          <a:ea typeface="+mn-ea"/>
          <a:cs typeface="+mn-cs"/>
        </a:defRPr>
      </a:lvl6pPr>
      <a:lvl7pPr marL="3268980" indent="-251460" algn="l" rtl="0" fontAlgn="base">
        <a:spcBef>
          <a:spcPct val="20000"/>
        </a:spcBef>
        <a:spcAft>
          <a:spcPct val="0"/>
        </a:spcAft>
        <a:buChar char="»"/>
        <a:defRPr>
          <a:solidFill>
            <a:srgbClr val="666699"/>
          </a:solidFill>
          <a:latin typeface="+mn-lt"/>
          <a:ea typeface="+mn-ea"/>
          <a:cs typeface="+mn-cs"/>
        </a:defRPr>
      </a:lvl7pPr>
      <a:lvl8pPr marL="3771900" indent="-251460" algn="l" rtl="0" fontAlgn="base">
        <a:spcBef>
          <a:spcPct val="20000"/>
        </a:spcBef>
        <a:spcAft>
          <a:spcPct val="0"/>
        </a:spcAft>
        <a:buChar char="»"/>
        <a:defRPr>
          <a:solidFill>
            <a:srgbClr val="666699"/>
          </a:solidFill>
          <a:latin typeface="+mn-lt"/>
          <a:ea typeface="+mn-ea"/>
          <a:cs typeface="+mn-cs"/>
        </a:defRPr>
      </a:lvl8pPr>
      <a:lvl9pPr marL="4274820" indent="-251460" algn="l" rtl="0" fontAlgn="base">
        <a:spcBef>
          <a:spcPct val="20000"/>
        </a:spcBef>
        <a:spcAft>
          <a:spcPct val="0"/>
        </a:spcAft>
        <a:buChar char="»"/>
        <a:defRPr>
          <a:solidFill>
            <a:srgbClr val="666699"/>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AutoShape 3">
            <a:extLst>
              <a:ext uri="{FF2B5EF4-FFF2-40B4-BE49-F238E27FC236}">
                <a16:creationId xmlns:a16="http://schemas.microsoft.com/office/drawing/2014/main" id="{F7CCB709-4CAC-46C3-91BC-659BDC6201EC}"/>
              </a:ext>
            </a:extLst>
          </p:cNvPr>
          <p:cNvSpPr>
            <a:spLocks noChangeArrowheads="1"/>
          </p:cNvSpPr>
          <p:nvPr userDrawn="1"/>
        </p:nvSpPr>
        <p:spPr bwMode="auto">
          <a:xfrm>
            <a:off x="0" y="0"/>
            <a:ext cx="10058400" cy="1209675"/>
          </a:xfrm>
          <a:prstGeom prst="roundRect">
            <a:avLst>
              <a:gd name="adj" fmla="val 111"/>
            </a:avLst>
          </a:prstGeom>
          <a:gradFill rotWithShape="0">
            <a:gsLst>
              <a:gs pos="0">
                <a:srgbClr val="244E72"/>
              </a:gs>
              <a:gs pos="100000">
                <a:srgbClr val="5A9FD4"/>
              </a:gs>
            </a:gsLst>
            <a:lin ang="4500000" scaled="1"/>
          </a:gradFill>
          <a:ln w="9360">
            <a:solidFill>
              <a:srgbClr val="000000"/>
            </a:solidFill>
            <a:miter lim="800000"/>
            <a:headEnd/>
            <a:tailEnd/>
          </a:ln>
        </p:spPr>
        <p:txBody>
          <a:bodyPr wrap="none" lIns="100575" tIns="50288" rIns="100575" bIns="50288" anchor="ctr"/>
          <a:lstStyle>
            <a:lvl1pPr algn="l" defTabSz="457200">
              <a:defRPr>
                <a:solidFill>
                  <a:schemeClr val="tx1"/>
                </a:solidFill>
                <a:latin typeface="Arial" panose="020B0604020202020204" pitchFamily="34" charset="0"/>
              </a:defRPr>
            </a:lvl1pPr>
            <a:lvl2pPr marL="742950" indent="-285750" algn="l" defTabSz="457200">
              <a:defRPr>
                <a:solidFill>
                  <a:schemeClr val="tx1"/>
                </a:solidFill>
                <a:latin typeface="Arial" panose="020B0604020202020204" pitchFamily="34" charset="0"/>
              </a:defRPr>
            </a:lvl2pPr>
            <a:lvl3pPr marL="1143000" indent="-228600" algn="l" defTabSz="457200">
              <a:defRPr>
                <a:solidFill>
                  <a:schemeClr val="tx1"/>
                </a:solidFill>
                <a:latin typeface="Arial" panose="020B0604020202020204" pitchFamily="34" charset="0"/>
              </a:defRPr>
            </a:lvl3pPr>
            <a:lvl4pPr marL="1598613" indent="-227013" algn="l" defTabSz="457200">
              <a:defRPr>
                <a:solidFill>
                  <a:schemeClr val="tx1"/>
                </a:solidFill>
                <a:latin typeface="Arial" panose="020B0604020202020204" pitchFamily="34" charset="0"/>
              </a:defRPr>
            </a:lvl4pPr>
            <a:lvl5pPr marL="2057400" indent="-228600" algn="l"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100000"/>
              <a:buFont typeface="Andale Mono" pitchFamily="1" charset="0"/>
              <a:buNone/>
              <a:defRPr/>
            </a:pPr>
            <a:endParaRPr lang="en-US" altLang="en-US">
              <a:latin typeface="Tahoma" panose="020B0604030504040204" pitchFamily="34" charset="0"/>
              <a:cs typeface="Arial" panose="020B0604020202020204" pitchFamily="34" charset="0"/>
            </a:endParaRPr>
          </a:p>
        </p:txBody>
      </p:sp>
      <p:sp>
        <p:nvSpPr>
          <p:cNvPr id="1026" name="Rectangle 2">
            <a:extLst>
              <a:ext uri="{FF2B5EF4-FFF2-40B4-BE49-F238E27FC236}">
                <a16:creationId xmlns:a16="http://schemas.microsoft.com/office/drawing/2014/main" id="{F41900FC-E027-44BB-922E-3897A9E82869}"/>
              </a:ext>
            </a:extLst>
          </p:cNvPr>
          <p:cNvSpPr>
            <a:spLocks noGrp="1" noChangeArrowheads="1"/>
          </p:cNvSpPr>
          <p:nvPr>
            <p:ph type="title"/>
          </p:nvPr>
        </p:nvSpPr>
        <p:spPr bwMode="auto">
          <a:xfrm>
            <a:off x="503238" y="0"/>
            <a:ext cx="9051925" cy="12954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027" name="Rectangle 3">
            <a:extLst>
              <a:ext uri="{FF2B5EF4-FFF2-40B4-BE49-F238E27FC236}">
                <a16:creationId xmlns:a16="http://schemas.microsoft.com/office/drawing/2014/main" id="{B844C590-AB1E-4077-ABFD-2631287C901A}"/>
              </a:ext>
            </a:extLst>
          </p:cNvPr>
          <p:cNvSpPr>
            <a:spLocks noGrp="1" noChangeArrowheads="1"/>
          </p:cNvSpPr>
          <p:nvPr>
            <p:ph type="body" idx="1"/>
          </p:nvPr>
        </p:nvSpPr>
        <p:spPr bwMode="auto">
          <a:xfrm>
            <a:off x="168275" y="1468438"/>
            <a:ext cx="9890125" cy="587216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ED05EA55-8B2D-4729-9492-6734A7403CEF}"/>
              </a:ext>
            </a:extLst>
          </p:cNvPr>
          <p:cNvSpPr txBox="1">
            <a:spLocks noGrp="1"/>
          </p:cNvSpPr>
          <p:nvPr userDrawn="1"/>
        </p:nvSpPr>
        <p:spPr>
          <a:xfrm>
            <a:off x="9051925" y="7204075"/>
            <a:ext cx="838200" cy="414338"/>
          </a:xfrm>
          <a:prstGeom prst="rect">
            <a:avLst/>
          </a:prstGeom>
          <a:noFill/>
        </p:spPr>
        <p:txBody>
          <a:bodyPr lIns="0" tIns="0" rIns="0" bIns="0" anchor="b"/>
          <a:lstStyle/>
          <a:p>
            <a:pPr>
              <a:spcBef>
                <a:spcPts val="550"/>
              </a:spcBef>
              <a:defRPr/>
            </a:pPr>
            <a:fld id="{7BC8F370-4D0B-4E58-B562-D992062991F8}" type="slidenum">
              <a:rPr lang="en-US" altLang="en-US" sz="1320">
                <a:solidFill>
                  <a:srgbClr val="424242"/>
                </a:solidFill>
                <a:latin typeface="Verdana" panose="020B0604030504040204" pitchFamily="34" charset="0"/>
              </a:rPr>
              <a:pPr>
                <a:spcBef>
                  <a:spcPts val="550"/>
                </a:spcBef>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ctr" rtl="0" eaLnBrk="0" fontAlgn="base" hangingPunct="0">
        <a:spcBef>
          <a:spcPct val="0"/>
        </a:spcBef>
        <a:spcAft>
          <a:spcPct val="0"/>
        </a:spcAft>
        <a:defRPr sz="4800" b="1" kern="1200">
          <a:solidFill>
            <a:schemeClr val="bg1"/>
          </a:solidFill>
          <a:latin typeface="+mj-lt"/>
          <a:ea typeface="+mj-ea"/>
          <a:cs typeface="+mj-cs"/>
        </a:defRPr>
      </a:lvl1pPr>
      <a:lvl2pPr algn="ctr" rtl="0" eaLnBrk="0" fontAlgn="base" hangingPunct="0">
        <a:spcBef>
          <a:spcPct val="0"/>
        </a:spcBef>
        <a:spcAft>
          <a:spcPct val="0"/>
        </a:spcAft>
        <a:defRPr sz="4800" b="1">
          <a:solidFill>
            <a:schemeClr val="bg1"/>
          </a:solidFill>
          <a:latin typeface="Tahoma" panose="020B0604030504040204" pitchFamily="34" charset="0"/>
        </a:defRPr>
      </a:lvl2pPr>
      <a:lvl3pPr algn="ctr" rtl="0" eaLnBrk="0" fontAlgn="base" hangingPunct="0">
        <a:spcBef>
          <a:spcPct val="0"/>
        </a:spcBef>
        <a:spcAft>
          <a:spcPct val="0"/>
        </a:spcAft>
        <a:defRPr sz="4800" b="1">
          <a:solidFill>
            <a:schemeClr val="bg1"/>
          </a:solidFill>
          <a:latin typeface="Tahoma" panose="020B0604030504040204" pitchFamily="34" charset="0"/>
        </a:defRPr>
      </a:lvl3pPr>
      <a:lvl4pPr algn="ctr" rtl="0" eaLnBrk="0" fontAlgn="base" hangingPunct="0">
        <a:spcBef>
          <a:spcPct val="0"/>
        </a:spcBef>
        <a:spcAft>
          <a:spcPct val="0"/>
        </a:spcAft>
        <a:defRPr sz="4800" b="1">
          <a:solidFill>
            <a:schemeClr val="bg1"/>
          </a:solidFill>
          <a:latin typeface="Tahoma" panose="020B0604030504040204" pitchFamily="34" charset="0"/>
        </a:defRPr>
      </a:lvl4pPr>
      <a:lvl5pPr algn="ctr" rtl="0" eaLnBrk="0" fontAlgn="base" hangingPunct="0">
        <a:spcBef>
          <a:spcPct val="0"/>
        </a:spcBef>
        <a:spcAft>
          <a:spcPct val="0"/>
        </a:spcAft>
        <a:defRPr sz="4800" b="1">
          <a:solidFill>
            <a:schemeClr val="bg1"/>
          </a:solidFill>
          <a:latin typeface="Tahoma" panose="020B0604030504040204" pitchFamily="34" charset="0"/>
        </a:defRPr>
      </a:lvl5pPr>
      <a:lvl6pPr marL="502920" algn="ctr" rtl="0" fontAlgn="base">
        <a:spcBef>
          <a:spcPct val="0"/>
        </a:spcBef>
        <a:spcAft>
          <a:spcPct val="0"/>
        </a:spcAft>
        <a:defRPr sz="4840" b="1">
          <a:solidFill>
            <a:schemeClr val="bg1"/>
          </a:solidFill>
          <a:latin typeface="Tahoma" panose="020B0604030504040204" pitchFamily="34" charset="0"/>
        </a:defRPr>
      </a:lvl6pPr>
      <a:lvl7pPr marL="1005840" algn="ctr" rtl="0" fontAlgn="base">
        <a:spcBef>
          <a:spcPct val="0"/>
        </a:spcBef>
        <a:spcAft>
          <a:spcPct val="0"/>
        </a:spcAft>
        <a:defRPr sz="4840" b="1">
          <a:solidFill>
            <a:schemeClr val="bg1"/>
          </a:solidFill>
          <a:latin typeface="Tahoma" panose="020B0604030504040204" pitchFamily="34" charset="0"/>
        </a:defRPr>
      </a:lvl7pPr>
      <a:lvl8pPr marL="1508760" algn="ctr" rtl="0" fontAlgn="base">
        <a:spcBef>
          <a:spcPct val="0"/>
        </a:spcBef>
        <a:spcAft>
          <a:spcPct val="0"/>
        </a:spcAft>
        <a:defRPr sz="4840" b="1">
          <a:solidFill>
            <a:schemeClr val="bg1"/>
          </a:solidFill>
          <a:latin typeface="Tahoma" panose="020B0604030504040204" pitchFamily="34" charset="0"/>
        </a:defRPr>
      </a:lvl8pPr>
      <a:lvl9pPr marL="2011680" algn="ctr" rtl="0" fontAlgn="base">
        <a:spcBef>
          <a:spcPct val="0"/>
        </a:spcBef>
        <a:spcAft>
          <a:spcPct val="0"/>
        </a:spcAft>
        <a:defRPr sz="4840" b="1">
          <a:solidFill>
            <a:schemeClr val="bg1"/>
          </a:solidFill>
          <a:latin typeface="Tahoma" panose="020B0604030504040204" pitchFamily="34" charset="0"/>
        </a:defRPr>
      </a:lvl9pPr>
    </p:titleStyle>
    <p:bodyStyle>
      <a:lvl1pPr marL="254000" indent="-254000" algn="l" rtl="0" eaLnBrk="0" fontAlgn="base" hangingPunct="0">
        <a:spcBef>
          <a:spcPct val="20000"/>
        </a:spcBef>
        <a:spcAft>
          <a:spcPct val="0"/>
        </a:spcAft>
        <a:buChar char="•"/>
        <a:defRPr sz="2600" kern="1200">
          <a:solidFill>
            <a:schemeClr val="tx1"/>
          </a:solidFill>
          <a:latin typeface="+mn-lt"/>
          <a:ea typeface="+mn-ea"/>
          <a:cs typeface="+mn-cs"/>
        </a:defRPr>
      </a:lvl1pPr>
      <a:lvl2pPr marL="687388" indent="-306388" algn="l" rtl="0" eaLnBrk="0" fontAlgn="base" hangingPunct="0">
        <a:spcBef>
          <a:spcPct val="20000"/>
        </a:spcBef>
        <a:spcAft>
          <a:spcPct val="0"/>
        </a:spcAft>
        <a:buChar char="–"/>
        <a:defRPr sz="2400" kern="1200">
          <a:solidFill>
            <a:schemeClr val="tx1"/>
          </a:solidFill>
          <a:latin typeface="+mn-lt"/>
          <a:ea typeface="+mn-ea"/>
          <a:cs typeface="+mn-cs"/>
        </a:defRPr>
      </a:lvl2pPr>
      <a:lvl3pPr marL="1004888" indent="-192088" algn="l" rtl="0" eaLnBrk="0" fontAlgn="base" hangingPunct="0">
        <a:spcBef>
          <a:spcPct val="20000"/>
        </a:spcBef>
        <a:spcAft>
          <a:spcPct val="0"/>
        </a:spcAft>
        <a:buChar char="•"/>
        <a:defRPr sz="2200" kern="1200">
          <a:solidFill>
            <a:schemeClr val="tx1"/>
          </a:solidFill>
          <a:latin typeface="+mn-lt"/>
          <a:ea typeface="+mn-ea"/>
          <a:cs typeface="+mn-cs"/>
        </a:defRPr>
      </a:lvl3pPr>
      <a:lvl4pPr marL="1322388" indent="-188913" algn="l" rtl="0" eaLnBrk="0" fontAlgn="base" hangingPunct="0">
        <a:spcBef>
          <a:spcPct val="20000"/>
        </a:spcBef>
        <a:spcAft>
          <a:spcPct val="0"/>
        </a:spcAft>
        <a:buChar char="–"/>
        <a:defRPr kern="1200">
          <a:solidFill>
            <a:schemeClr val="tx1"/>
          </a:solidFill>
          <a:latin typeface="+mn-lt"/>
          <a:ea typeface="+mn-ea"/>
          <a:cs typeface="+mn-cs"/>
        </a:defRPr>
      </a:lvl4pPr>
      <a:lvl5pPr marL="1755775" indent="-241300" algn="l" rtl="0" eaLnBrk="0" fontAlgn="base" hangingPunct="0">
        <a:spcBef>
          <a:spcPct val="20000"/>
        </a:spcBef>
        <a:spcAft>
          <a:spcPct val="0"/>
        </a:spcAft>
        <a:buChar char="»"/>
        <a:defRPr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www.programiz.com/python-programming/keywords-identifier"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https://www.programiz.com/python-programming/function" TargetMode="External"/><Relationship Id="rId2" Type="http://schemas.openxmlformats.org/officeDocument/2006/relationships/hyperlink" Target="https://www.programiz.com/python-programming/global-local-nonlocal-variables"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www.programiz.com/python-programming/function"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www.programiz.com/python-programming/examples/factorial"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ynative.com/python-for-loop/" TargetMode="External"/><Relationship Id="rId2" Type="http://schemas.openxmlformats.org/officeDocument/2006/relationships/hyperlink" Target="https://pynative.com/python-control-flow-statements/"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www.tutorialspoint.com/python/assertions_in_python.ht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8.xml.rels><?xml version="1.0" encoding="UTF-8" standalone="yes"?>
<Relationships xmlns="http://schemas.openxmlformats.org/package/2006/relationships"><Relationship Id="rId2" Type="http://schemas.openxmlformats.org/officeDocument/2006/relationships/hyperlink" Target="http://www.tutorialspoint.com/python/standard_exceptions.htm" TargetMode="External"/><Relationship Id="rId1" Type="http://schemas.openxmlformats.org/officeDocument/2006/relationships/slideLayout" Target="../slideLayouts/slideLayout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8.xml.rels><?xml version="1.0" encoding="UTF-8" standalone="yes"?>
<Relationships xmlns="http://schemas.openxmlformats.org/package/2006/relationships"><Relationship Id="rId3" Type="http://schemas.openxmlformats.org/officeDocument/2006/relationships/hyperlink" Target="http://www.tutorialspoint.com/python/os_file_methods.htm" TargetMode="External"/><Relationship Id="rId2" Type="http://schemas.openxmlformats.org/officeDocument/2006/relationships/hyperlink" Target="http://www.tutorialspoint.com/python/file_methods.htm" TargetMode="External"/><Relationship Id="rId1" Type="http://schemas.openxmlformats.org/officeDocument/2006/relationships/slideLayout" Target="../slideLayouts/slideLayout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1.xml.rels><?xml version="1.0" encoding="UTF-8" standalone="yes"?>
<Relationships xmlns="http://schemas.openxmlformats.org/package/2006/relationships"><Relationship Id="rId2" Type="http://schemas.openxmlformats.org/officeDocument/2006/relationships/hyperlink" Target="https://www.mysql.com/downloads/" TargetMode="External"/><Relationship Id="rId1" Type="http://schemas.openxmlformats.org/officeDocument/2006/relationships/slideLayout" Target="../slideLayouts/slideLayout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eeksforgeeks.org/python-programming-language-tutorial/" TargetMode="External"/><Relationship Id="rId2" Type="http://schemas.openxmlformats.org/officeDocument/2006/relationships/hyperlink" Target="https://www.w3schools.com/python/" TargetMode="External"/><Relationship Id="rId1" Type="http://schemas.openxmlformats.org/officeDocument/2006/relationships/slideLayout" Target="../slideLayouts/slideLayout1.xml"/><Relationship Id="rId6" Type="http://schemas.openxmlformats.org/officeDocument/2006/relationships/hyperlink" Target="https://youtube.com/playlist?list=PLNMnAEqLBwmpR8JDBOEl0jrzmH1vPnO7v&amp;si=LggNK5LIc1BCx5TM" TargetMode="External"/><Relationship Id="rId5" Type="http://schemas.openxmlformats.org/officeDocument/2006/relationships/hyperlink" Target="https://youtube.com/playlist?list=PLgH5QX0i9K3rz5XqMsTk41_j15_6682BN&amp;si=06kkMC43SsLfCYpX" TargetMode="External"/><Relationship Id="rId4" Type="http://schemas.openxmlformats.org/officeDocument/2006/relationships/hyperlink" Target="https://www.programiz.com/python-programmin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pynative.com/python/" TargetMode="External"/><Relationship Id="rId2" Type="http://schemas.openxmlformats.org/officeDocument/2006/relationships/hyperlink" Target="https://pynative.com/"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pynative.com/python-data-types/"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pynative.com/python-data-types/"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pynative.com/python-lists/"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pynative.com/python-isinstance-explained-with-examples/"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www.programiz.com/python-programming/methods/built-in/pow" TargetMode="External"/><Relationship Id="rId2" Type="http://schemas.openxmlformats.org/officeDocument/2006/relationships/hyperlink" Target="https://www.programiz.com/python-programming/methods/built-in/print" TargetMode="External"/><Relationship Id="rId1" Type="http://schemas.openxmlformats.org/officeDocument/2006/relationships/slideLayout" Target="../slideLayouts/slideLayout1.xml"/><Relationship Id="rId5" Type="http://schemas.openxmlformats.org/officeDocument/2006/relationships/hyperlink" Target="https://www.programiz.com/python-programming/methods" TargetMode="External"/><Relationship Id="rId4" Type="http://schemas.openxmlformats.org/officeDocument/2006/relationships/hyperlink" Target="https://www.programiz.com/python-programming/modules/math"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s://www.programiz.com/python-programming/methods/string" TargetMode="External"/><Relationship Id="rId2" Type="http://schemas.openxmlformats.org/officeDocument/2006/relationships/hyperlink" Target="https://www.programiz.com/python-programming/file-operation"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www.programiz.com/python-programming/function" TargetMode="External"/><Relationship Id="rId2" Type="http://schemas.openxmlformats.org/officeDocument/2006/relationships/hyperlink" Target="https://www.programiz.com/python-programming/variables-constants-literal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F5AA0188-2956-4A33-B896-DE292603AAD3}"/>
              </a:ext>
            </a:extLst>
          </p:cNvPr>
          <p:cNvSpPr>
            <a:spLocks noChangeArrowheads="1"/>
          </p:cNvSpPr>
          <p:nvPr/>
        </p:nvSpPr>
        <p:spPr bwMode="auto">
          <a:xfrm>
            <a:off x="3962400" y="430213"/>
            <a:ext cx="23320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t>Structured Programming with Python</a:t>
            </a:r>
          </a:p>
        </p:txBody>
      </p:sp>
      <p:graphicFrame>
        <p:nvGraphicFramePr>
          <p:cNvPr id="3" name="Table 2">
            <a:extLst>
              <a:ext uri="{FF2B5EF4-FFF2-40B4-BE49-F238E27FC236}">
                <a16:creationId xmlns:a16="http://schemas.microsoft.com/office/drawing/2014/main" id="{65E514D6-632F-452A-9C4C-B189EE0F49E3}"/>
              </a:ext>
            </a:extLst>
          </p:cNvPr>
          <p:cNvGraphicFramePr>
            <a:graphicFrameLocks noGrp="1"/>
          </p:cNvGraphicFramePr>
          <p:nvPr/>
        </p:nvGraphicFramePr>
        <p:xfrm>
          <a:off x="1035050" y="709613"/>
          <a:ext cx="7583488" cy="1647826"/>
        </p:xfrm>
        <a:graphic>
          <a:graphicData uri="http://schemas.openxmlformats.org/drawingml/2006/table">
            <a:tbl>
              <a:tblPr/>
              <a:tblGrid>
                <a:gridCol w="5487948">
                  <a:extLst>
                    <a:ext uri="{9D8B030D-6E8A-4147-A177-3AD203B41FA5}">
                      <a16:colId xmlns:a16="http://schemas.microsoft.com/office/drawing/2014/main" val="20000"/>
                    </a:ext>
                  </a:extLst>
                </a:gridCol>
                <a:gridCol w="2095540">
                  <a:extLst>
                    <a:ext uri="{9D8B030D-6E8A-4147-A177-3AD203B41FA5}">
                      <a16:colId xmlns:a16="http://schemas.microsoft.com/office/drawing/2014/main" val="20001"/>
                    </a:ext>
                  </a:extLst>
                </a:gridCol>
              </a:tblGrid>
              <a:tr h="400050">
                <a:tc gridSpan="2">
                  <a:txBody>
                    <a:bodyPr/>
                    <a:lstStyle>
                      <a:lvl1pPr marL="2159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159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Structured Programming with Python University Student (UGV) Format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A9BD5"/>
                    </a:solidFill>
                  </a:tcPr>
                </a:tc>
                <a:tc hMerge="1">
                  <a:txBody>
                    <a:bodyPr/>
                    <a:lstStyle/>
                    <a:p>
                      <a:endParaRPr lang="en-GB"/>
                    </a:p>
                  </a:txBody>
                  <a:tcPr/>
                </a:tc>
                <a:extLst>
                  <a:ext uri="{0D108BD9-81ED-4DB2-BD59-A6C34878D82A}">
                    <a16:rowId xmlns:a16="http://schemas.microsoft.com/office/drawing/2014/main" val="10000"/>
                  </a:ext>
                </a:extLst>
              </a:tr>
              <a:tr h="420688">
                <a:tc>
                  <a:txBody>
                    <a:bodyPr/>
                    <a:lstStyle>
                      <a:lvl1pPr marL="203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032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rPr>
                        <a:t>Course Code: CSE 0611-1209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rPr>
                        <a:t>Credits: 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extLst>
                  <a:ext uri="{0D108BD9-81ED-4DB2-BD59-A6C34878D82A}">
                    <a16:rowId xmlns:a16="http://schemas.microsoft.com/office/drawing/2014/main" val="10001"/>
                  </a:ext>
                </a:extLst>
              </a:tr>
              <a:tr h="323850">
                <a:tc>
                  <a:txBody>
                    <a:bodyPr/>
                    <a:lstStyle>
                      <a:lvl1pPr marL="203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032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rPr>
                        <a:t>Exam Hours: 03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rPr>
                        <a:t>CIE Marks: 90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lvl1pPr marL="203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03200" marR="0" lvl="0" indent="0" algn="l" defTabSz="914400" rtl="0" eaLnBrk="1" fontAlgn="base" latinLnBrk="0" hangingPunct="1">
                        <a:lnSpc>
                          <a:spcPct val="100000"/>
                        </a:lnSpc>
                        <a:spcBef>
                          <a:spcPct val="0"/>
                        </a:spcBef>
                        <a:spcAft>
                          <a:spcPts val="425"/>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rPr>
                        <a:t>Course for 2</a:t>
                      </a:r>
                      <a:r>
                        <a:rPr kumimoji="0" lang="en-US" altLang="en-US" sz="1400" b="1" i="0" u="none" strike="noStrike" cap="none" normalizeH="0" baseline="30000" dirty="0">
                          <a:ln>
                            <a:noFill/>
                          </a:ln>
                          <a:solidFill>
                            <a:schemeClr val="tx1"/>
                          </a:solidFill>
                          <a:effectLst/>
                          <a:latin typeface="Times New Roman" panose="02020603050405020304" pitchFamily="18" charset="0"/>
                        </a:rPr>
                        <a:t>nd</a:t>
                      </a:r>
                      <a:r>
                        <a:rPr kumimoji="0" lang="en-US" altLang="en-US" sz="1400" b="1" i="0" u="none" strike="noStrike" cap="none" normalizeH="0" baseline="0" dirty="0">
                          <a:ln>
                            <a:noFill/>
                          </a:ln>
                          <a:solidFill>
                            <a:schemeClr val="tx1"/>
                          </a:solidFill>
                          <a:effectLst/>
                          <a:latin typeface="Times New Roman" panose="02020603050405020304" pitchFamily="18" charset="0"/>
                        </a:rPr>
                        <a:t> Semester,</a:t>
                      </a:r>
                    </a:p>
                    <a:p>
                      <a:pPr marL="2032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Bachelor of Science in Electrical and Electronic Engineering (EEE)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rPr>
                        <a:t>SEE Marks: 60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379" name="Rectangle 3">
            <a:extLst>
              <a:ext uri="{FF2B5EF4-FFF2-40B4-BE49-F238E27FC236}">
                <a16:creationId xmlns:a16="http://schemas.microsoft.com/office/drawing/2014/main" id="{8F996E9E-E337-4AD6-84BC-FCAB71BD2CF6}"/>
              </a:ext>
            </a:extLst>
          </p:cNvPr>
          <p:cNvSpPr>
            <a:spLocks noChangeArrowheads="1"/>
          </p:cNvSpPr>
          <p:nvPr/>
        </p:nvSpPr>
        <p:spPr bwMode="auto">
          <a:xfrm>
            <a:off x="1389063" y="2484438"/>
            <a:ext cx="7278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13"/>
              </a:spcBef>
            </a:pPr>
            <a:r>
              <a:rPr lang="en-US" altLang="en-US" sz="1400" b="1"/>
              <a:t> Course Learning Outcome (CLO) at the end of the course, the students will be able to-</a:t>
            </a:r>
          </a:p>
        </p:txBody>
      </p:sp>
      <p:graphicFrame>
        <p:nvGraphicFramePr>
          <p:cNvPr id="5" name="Table 4">
            <a:extLst>
              <a:ext uri="{FF2B5EF4-FFF2-40B4-BE49-F238E27FC236}">
                <a16:creationId xmlns:a16="http://schemas.microsoft.com/office/drawing/2014/main" id="{71638420-D723-4532-A453-C1B397F8BD29}"/>
              </a:ext>
            </a:extLst>
          </p:cNvPr>
          <p:cNvGraphicFramePr>
            <a:graphicFrameLocks noGrp="1"/>
          </p:cNvGraphicFramePr>
          <p:nvPr/>
        </p:nvGraphicFramePr>
        <p:xfrm>
          <a:off x="1035050" y="2901950"/>
          <a:ext cx="7583488" cy="3951287"/>
        </p:xfrm>
        <a:graphic>
          <a:graphicData uri="http://schemas.openxmlformats.org/drawingml/2006/table">
            <a:tbl>
              <a:tblPr/>
              <a:tblGrid>
                <a:gridCol w="634143">
                  <a:extLst>
                    <a:ext uri="{9D8B030D-6E8A-4147-A177-3AD203B41FA5}">
                      <a16:colId xmlns:a16="http://schemas.microsoft.com/office/drawing/2014/main" val="20000"/>
                    </a:ext>
                  </a:extLst>
                </a:gridCol>
                <a:gridCol w="6949345">
                  <a:extLst>
                    <a:ext uri="{9D8B030D-6E8A-4147-A177-3AD203B41FA5}">
                      <a16:colId xmlns:a16="http://schemas.microsoft.com/office/drawing/2014/main" val="20001"/>
                    </a:ext>
                  </a:extLst>
                </a:gridCol>
              </a:tblGrid>
              <a:tr h="1545178">
                <a:tc>
                  <a:txBody>
                    <a:bodyPr/>
                    <a:lstStyle>
                      <a:lvl1pPr marL="1651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6510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CLO</a:t>
                      </a:r>
                    </a:p>
                    <a:p>
                      <a:pPr marL="16510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05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Understand the Basic Syntax and Semantics of Python</a:t>
                      </a:r>
                    </a:p>
                    <a:p>
                      <a:pPr marL="0" marR="0" lvl="0" indent="0" algn="l"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Basic Syntax: </a:t>
                      </a:r>
                      <a:r>
                        <a:rPr kumimoji="0" lang="en-US" altLang="en-US" sz="1000" b="0" i="0" u="none" strike="noStrike" cap="none" normalizeH="0" baseline="0" dirty="0">
                          <a:ln>
                            <a:noFill/>
                          </a:ln>
                          <a:solidFill>
                            <a:schemeClr val="tx1"/>
                          </a:solidFill>
                          <a:effectLst/>
                          <a:latin typeface="Times New Roman" panose="02020603050405020304" pitchFamily="18" charset="0"/>
                        </a:rPr>
                        <a:t>Learn the structure of Python code including how to write and execute statements, use comments, and the importance of indentation.</a:t>
                      </a:r>
                    </a:p>
                    <a:p>
                      <a:pPr marL="0" marR="0" lvl="0" indent="0" algn="l"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Semantics: </a:t>
                      </a:r>
                      <a:r>
                        <a:rPr kumimoji="0" lang="en-US" altLang="en-US" sz="1000" b="0" i="0" u="none" strike="noStrike" cap="none" normalizeH="0" baseline="0" dirty="0">
                          <a:ln>
                            <a:noFill/>
                          </a:ln>
                          <a:solidFill>
                            <a:schemeClr val="tx1"/>
                          </a:solidFill>
                          <a:effectLst/>
                          <a:latin typeface="Times New Roman" panose="02020603050405020304" pitchFamily="18" charset="0"/>
                        </a:rPr>
                        <a:t>Understand the meaning behind Python constructs such as variables, expressions, data types, and operators.</a:t>
                      </a:r>
                    </a:p>
                    <a:p>
                      <a:pPr marL="0" marR="0" lvl="0" indent="0" algn="just"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Data Types: </a:t>
                      </a:r>
                      <a:r>
                        <a:rPr kumimoji="0" lang="en-US" altLang="en-US" sz="1000" b="0" i="0" u="none" strike="noStrike" cap="none" normalizeH="0" baseline="0" dirty="0">
                          <a:ln>
                            <a:noFill/>
                          </a:ln>
                          <a:solidFill>
                            <a:schemeClr val="tx1"/>
                          </a:solidFill>
                          <a:effectLst/>
                          <a:latin typeface="Times New Roman" panose="02020603050405020304" pitchFamily="18" charset="0"/>
                        </a:rPr>
                        <a:t>Familiarize with built-in data types like integers, floats, strings, and Booleans.</a:t>
                      </a:r>
                    </a:p>
                    <a:p>
                      <a:pPr marL="0" marR="0" lvl="0" indent="0" algn="l"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Operators: </a:t>
                      </a:r>
                      <a:r>
                        <a:rPr kumimoji="0" lang="en-US" altLang="en-US" sz="1000" b="0" i="0" u="none" strike="noStrike" cap="none" normalizeH="0" baseline="0" dirty="0">
                          <a:ln>
                            <a:noFill/>
                          </a:ln>
                          <a:solidFill>
                            <a:schemeClr val="tx1"/>
                          </a:solidFill>
                          <a:effectLst/>
                          <a:latin typeface="Times New Roman" panose="02020603050405020304" pitchFamily="18" charset="0"/>
                        </a:rPr>
                        <a:t>Use arithmetic, logical, and comparison operators to perform computations and make decisions.</a:t>
                      </a:r>
                    </a:p>
                    <a:p>
                      <a:pPr marL="0" marR="0" lvl="0" indent="0" algn="l" defTabSz="914400" rtl="0" eaLnBrk="1" fontAlgn="base" latinLnBrk="0" hangingPunct="1">
                        <a:lnSpc>
                          <a:spcPts val="1638"/>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Basic Input/Output: </a:t>
                      </a:r>
                      <a:r>
                        <a:rPr kumimoji="0" lang="en-US" altLang="en-US" sz="1000" b="0" i="0" u="none" strike="noStrike" cap="none" normalizeH="0" baseline="0" dirty="0">
                          <a:ln>
                            <a:noFill/>
                          </a:ln>
                          <a:solidFill>
                            <a:schemeClr val="tx1"/>
                          </a:solidFill>
                          <a:effectLst/>
                          <a:latin typeface="Times New Roman" panose="02020603050405020304" pitchFamily="18" charset="0"/>
                        </a:rPr>
                        <a:t>Implement basic input and output operations using functions like input () and print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9020">
                <a:tc>
                  <a:txBody>
                    <a:bodyPr/>
                    <a:lstStyle>
                      <a:lvl1pPr marL="1651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6510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CLO</a:t>
                      </a:r>
                    </a:p>
                    <a:p>
                      <a:pPr marL="16510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05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Apply Control Structures to Manage the Flow of a Program</a:t>
                      </a:r>
                    </a:p>
                    <a:p>
                      <a:pPr marL="0" marR="0" lvl="0" indent="0" algn="just"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Conditional Statements: </a:t>
                      </a:r>
                      <a:r>
                        <a:rPr kumimoji="0" lang="en-US" altLang="en-US" sz="1000" b="0" i="0" u="none" strike="noStrike" cap="none" normalizeH="0" baseline="0" dirty="0">
                          <a:ln>
                            <a:noFill/>
                          </a:ln>
                          <a:solidFill>
                            <a:schemeClr val="tx1"/>
                          </a:solidFill>
                          <a:effectLst/>
                          <a:latin typeface="Times New Roman" panose="02020603050405020304" pitchFamily="18" charset="0"/>
                        </a:rPr>
                        <a:t>Use if, </a:t>
                      </a:r>
                      <a:r>
                        <a:rPr kumimoji="0" lang="en-US" altLang="en-US" sz="1000" b="0" i="0" u="none" strike="noStrike" cap="none" normalizeH="0" baseline="0" dirty="0" err="1">
                          <a:ln>
                            <a:noFill/>
                          </a:ln>
                          <a:solidFill>
                            <a:schemeClr val="tx1"/>
                          </a:solidFill>
                          <a:effectLst/>
                          <a:latin typeface="Times New Roman" panose="02020603050405020304" pitchFamily="18" charset="0"/>
                        </a:rPr>
                        <a:t>elif</a:t>
                      </a:r>
                      <a:r>
                        <a:rPr kumimoji="0" lang="en-US" altLang="en-US" sz="1000" b="0" i="0" u="none" strike="noStrike" cap="none" normalizeH="0" baseline="0" dirty="0">
                          <a:ln>
                            <a:noFill/>
                          </a:ln>
                          <a:solidFill>
                            <a:schemeClr val="tx1"/>
                          </a:solidFill>
                          <a:effectLst/>
                          <a:latin typeface="Times New Roman" panose="02020603050405020304" pitchFamily="18" charset="0"/>
                        </a:rPr>
                        <a:t>, and else statements to execute code based on specific conditions.</a:t>
                      </a:r>
                    </a:p>
                    <a:p>
                      <a:pPr marL="0" marR="0" lvl="0" indent="0" algn="just"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Loops: </a:t>
                      </a:r>
                      <a:r>
                        <a:rPr kumimoji="0" lang="en-US" altLang="en-US" sz="1000" b="0" i="0" u="none" strike="noStrike" cap="none" normalizeH="0" baseline="0" dirty="0">
                          <a:ln>
                            <a:noFill/>
                          </a:ln>
                          <a:solidFill>
                            <a:schemeClr val="tx1"/>
                          </a:solidFill>
                          <a:effectLst/>
                          <a:latin typeface="Times New Roman" panose="02020603050405020304" pitchFamily="18" charset="0"/>
                        </a:rPr>
                        <a:t>Implement loops using for and while constructs to repeat actions.</a:t>
                      </a:r>
                    </a:p>
                    <a:p>
                      <a:pPr marL="0" marR="0" lvl="0" indent="0" algn="just"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Control Flow Modifiers: </a:t>
                      </a:r>
                      <a:r>
                        <a:rPr kumimoji="0" lang="en-US" altLang="en-US" sz="1000" b="0" i="0" u="none" strike="noStrike" cap="none" normalizeH="0" baseline="0" dirty="0">
                          <a:ln>
                            <a:noFill/>
                          </a:ln>
                          <a:solidFill>
                            <a:schemeClr val="tx1"/>
                          </a:solidFill>
                          <a:effectLst/>
                          <a:latin typeface="Times New Roman" panose="02020603050405020304" pitchFamily="18" charset="0"/>
                        </a:rPr>
                        <a:t>Utilize break, continue, and pass to modify the flow within loops.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Boolean Logic: </a:t>
                      </a:r>
                      <a:r>
                        <a:rPr kumimoji="0" lang="en-US" altLang="en-US" sz="1000" b="0" i="0" u="none" strike="noStrike" cap="none" normalizeH="0" baseline="0" dirty="0">
                          <a:ln>
                            <a:noFill/>
                          </a:ln>
                          <a:solidFill>
                            <a:schemeClr val="tx1"/>
                          </a:solidFill>
                          <a:effectLst/>
                          <a:latin typeface="Times New Roman" panose="02020603050405020304" pitchFamily="18" charset="0"/>
                        </a:rPr>
                        <a:t>Apply Boolean logic to combine conditions and control program flow.</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7089">
                <a:tc>
                  <a:txBody>
                    <a:bodyPr/>
                    <a:lstStyle>
                      <a:lvl1pPr marL="1651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6510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CLO</a:t>
                      </a:r>
                    </a:p>
                    <a:p>
                      <a:pPr marL="16510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05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Use Functions and Modules to Create Modular Code</a:t>
                      </a:r>
                    </a:p>
                    <a:p>
                      <a:pPr marL="0" marR="0" lvl="0" indent="0" algn="just"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Defining Functions: </a:t>
                      </a:r>
                      <a:r>
                        <a:rPr kumimoji="0" lang="en-US" altLang="en-US" sz="1000" b="0" i="0" u="none" strike="noStrike" cap="none" normalizeH="0" baseline="0" dirty="0">
                          <a:ln>
                            <a:noFill/>
                          </a:ln>
                          <a:solidFill>
                            <a:schemeClr val="tx1"/>
                          </a:solidFill>
                          <a:effectLst/>
                          <a:latin typeface="Times New Roman" panose="02020603050405020304" pitchFamily="18" charset="0"/>
                        </a:rPr>
                        <a:t>Write functions using the def keyword to encapsulate reusable blocks of code.</a:t>
                      </a:r>
                    </a:p>
                    <a:p>
                      <a:pPr marL="0" marR="0" lvl="0" indent="0" algn="l"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Arguments and Return Values: </a:t>
                      </a:r>
                      <a:r>
                        <a:rPr kumimoji="0" lang="en-US" altLang="en-US" sz="1000" b="0" i="0" u="none" strike="noStrike" cap="none" normalizeH="0" baseline="0" dirty="0">
                          <a:ln>
                            <a:noFill/>
                          </a:ln>
                          <a:solidFill>
                            <a:schemeClr val="tx1"/>
                          </a:solidFill>
                          <a:effectLst/>
                          <a:latin typeface="Times New Roman" panose="02020603050405020304" pitchFamily="18" charset="0"/>
                        </a:rPr>
                        <a:t>Understand how to pass arguments to functions and return values from them.</a:t>
                      </a:r>
                    </a:p>
                    <a:p>
                      <a:pPr marL="0" marR="0" lvl="0" indent="0" algn="just"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Scope and Lifetime</a:t>
                      </a:r>
                      <a:r>
                        <a:rPr kumimoji="0" lang="en-US" altLang="en-US" sz="1000" b="0" i="0" u="none" strike="noStrike" cap="none" normalizeH="0" baseline="0" dirty="0">
                          <a:ln>
                            <a:noFill/>
                          </a:ln>
                          <a:solidFill>
                            <a:schemeClr val="tx1"/>
                          </a:solidFill>
                          <a:effectLst/>
                          <a:latin typeface="Times New Roman" panose="02020603050405020304" pitchFamily="18" charset="0"/>
                        </a:rPr>
                        <a:t>: Explore variable scope and lifetime within functions.</a:t>
                      </a:r>
                    </a:p>
                    <a:p>
                      <a:pPr marL="0" marR="0" lvl="0" indent="0" algn="just" defTabSz="914400" rtl="0" eaLnBrk="1" fontAlgn="base" latinLnBrk="0" hangingPunct="1">
                        <a:lnSpc>
                          <a:spcPts val="13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&gt;    Modules and Packages: </a:t>
                      </a:r>
                      <a:r>
                        <a:rPr kumimoji="0" lang="en-US" altLang="en-US" sz="1000" b="0" i="0" u="none" strike="noStrike" cap="none" normalizeH="0" baseline="0" dirty="0">
                          <a:ln>
                            <a:noFill/>
                          </a:ln>
                          <a:solidFill>
                            <a:schemeClr val="tx1"/>
                          </a:solidFill>
                          <a:effectLst/>
                          <a:latin typeface="Times New Roman" panose="02020603050405020304" pitchFamily="18" charset="0"/>
                        </a:rPr>
                        <a:t>Import and use built-in and third-party modules to extend functionality.</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C3CCD3-B9A6-4617-AB88-5A35ECBACDEF}"/>
              </a:ext>
            </a:extLst>
          </p:cNvPr>
          <p:cNvGraphicFramePr>
            <a:graphicFrameLocks noGrp="1"/>
          </p:cNvGraphicFramePr>
          <p:nvPr/>
        </p:nvGraphicFramePr>
        <p:xfrm>
          <a:off x="911225" y="703263"/>
          <a:ext cx="8235950" cy="4699000"/>
        </p:xfrm>
        <a:graphic>
          <a:graphicData uri="http://schemas.openxmlformats.org/drawingml/2006/table">
            <a:tbl>
              <a:tblPr/>
              <a:tblGrid>
                <a:gridCol w="636588">
                  <a:extLst>
                    <a:ext uri="{9D8B030D-6E8A-4147-A177-3AD203B41FA5}">
                      <a16:colId xmlns:a16="http://schemas.microsoft.com/office/drawing/2014/main" val="20000"/>
                    </a:ext>
                  </a:extLst>
                </a:gridCol>
                <a:gridCol w="2811462">
                  <a:extLst>
                    <a:ext uri="{9D8B030D-6E8A-4147-A177-3AD203B41FA5}">
                      <a16:colId xmlns:a16="http://schemas.microsoft.com/office/drawing/2014/main" val="20001"/>
                    </a:ext>
                  </a:extLst>
                </a:gridCol>
                <a:gridCol w="1846263">
                  <a:extLst>
                    <a:ext uri="{9D8B030D-6E8A-4147-A177-3AD203B41FA5}">
                      <a16:colId xmlns:a16="http://schemas.microsoft.com/office/drawing/2014/main" val="20002"/>
                    </a:ext>
                  </a:extLst>
                </a:gridCol>
                <a:gridCol w="2166937">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tblGrid>
              <a:tr h="36066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Week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No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Topics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Teaching Learning Strategy(s)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Assessment Strategy(s)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Alignment to CLO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176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14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File I/O Operations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Perform advanced file I/O operations.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Handle different file formats.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Practical exercises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file handling tasks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031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15&amp;16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Working with Databases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Connect to databases using Python.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Perform CRUD operations with databases.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Practical exercises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database tasks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CLO7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031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17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Web Scraping and Data Visualization</a:t>
                      </a:r>
                    </a:p>
                    <a:p>
                      <a:pPr marL="0" marR="0" lvl="0" indent="0" algn="just" defTabSz="914400" rtl="0" eaLnBrk="1" fontAlgn="base" latinLnBrk="0" hangingPunct="1">
                        <a:lnSpc>
                          <a:spcPct val="100000"/>
                        </a:lnSpc>
                        <a:spcBef>
                          <a:spcPct val="0"/>
                        </a:spcBef>
                        <a:spcAft>
                          <a:spcPts val="1888"/>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Perform web scraping to collect data.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Visualize data using Python libraries.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Practical exercises</a:t>
                      </a:r>
                    </a:p>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Assessment of data visualization tasks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CLO7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AB2BE84C-16AF-495B-8E2B-2FA6F2D7614C}"/>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11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a:extLst>
              <a:ext uri="{FF2B5EF4-FFF2-40B4-BE49-F238E27FC236}">
                <a16:creationId xmlns:a16="http://schemas.microsoft.com/office/drawing/2014/main" id="{9DC309DF-E079-42C8-8D4B-DF7C9C6E144B}"/>
              </a:ext>
            </a:extLst>
          </p:cNvPr>
          <p:cNvSpPr>
            <a:spLocks noChangeArrowheads="1"/>
          </p:cNvSpPr>
          <p:nvPr/>
        </p:nvSpPr>
        <p:spPr bwMode="auto">
          <a:xfrm>
            <a:off x="904875" y="1425575"/>
            <a:ext cx="82486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altLang="en-US" sz="2100" b="1">
                <a:solidFill>
                  <a:srgbClr val="1F3763"/>
                </a:solidFill>
                <a:latin typeface="Arial" panose="020B0604020202020204" pitchFamily="34" charset="0"/>
              </a:rPr>
              <a:t>Python Local Variables</a:t>
            </a:r>
          </a:p>
          <a:p>
            <a:pPr algn="just" eaLnBrk="1" hangingPunct="1">
              <a:lnSpc>
                <a:spcPts val="2250"/>
              </a:lnSpc>
              <a:spcAft>
                <a:spcPts val="625"/>
              </a:spcAft>
            </a:pPr>
            <a:r>
              <a:rPr lang="en-US" altLang="en-US" sz="1500">
                <a:latin typeface="Times New Roman" panose="02020603050405020304" pitchFamily="18" charset="0"/>
              </a:rPr>
              <a:t>When we declare variables inside a function, these variables will have a local scope (within the function). We cannot access them outside the function.</a:t>
            </a:r>
          </a:p>
          <a:p>
            <a:pPr algn="just" eaLnBrk="1" hangingPunct="1">
              <a:spcAft>
                <a:spcPts val="1263"/>
              </a:spcAft>
            </a:pPr>
            <a:r>
              <a:rPr lang="en-US" altLang="en-US" sz="1500">
                <a:latin typeface="Times New Roman" panose="02020603050405020304" pitchFamily="18" charset="0"/>
              </a:rPr>
              <a:t>These types of variables are called local variables. For example,</a:t>
            </a:r>
          </a:p>
        </p:txBody>
      </p:sp>
      <p:sp>
        <p:nvSpPr>
          <p:cNvPr id="3" name="Rectangle 2">
            <a:extLst>
              <a:ext uri="{FF2B5EF4-FFF2-40B4-BE49-F238E27FC236}">
                <a16:creationId xmlns:a16="http://schemas.microsoft.com/office/drawing/2014/main" id="{69D73702-64B2-4096-81A1-5A0E48A49FEC}"/>
              </a:ext>
            </a:extLst>
          </p:cNvPr>
          <p:cNvSpPr/>
          <p:nvPr/>
        </p:nvSpPr>
        <p:spPr>
          <a:xfrm>
            <a:off x="904875" y="2989263"/>
            <a:ext cx="1682750" cy="1689100"/>
          </a:xfrm>
          <a:prstGeom prst="rect">
            <a:avLst/>
          </a:prstGeom>
          <a:solidFill>
            <a:srgbClr val="383B40"/>
          </a:solidFill>
        </p:spPr>
        <p:txBody>
          <a:bodyPr lIns="0" tIns="0" rIns="0" bIns="0"/>
          <a:lstStyle/>
          <a:p>
            <a:pPr algn="just" eaLnBrk="1" fontAlgn="auto" hangingPunct="1">
              <a:spcBef>
                <a:spcPts val="1260"/>
              </a:spcBef>
              <a:spcAft>
                <a:spcPts val="1260"/>
              </a:spcAft>
              <a:defRPr/>
            </a:pPr>
            <a:r>
              <a:rPr lang="en-US" sz="1500">
                <a:solidFill>
                  <a:srgbClr val="C67ADD"/>
                </a:solidFill>
                <a:latin typeface="Times New Roman"/>
              </a:rPr>
              <a:t>def </a:t>
            </a:r>
            <a:r>
              <a:rPr lang="en-US" sz="1500">
                <a:solidFill>
                  <a:srgbClr val="61AEEE"/>
                </a:solidFill>
                <a:latin typeface="Times New Roman"/>
              </a:rPr>
              <a:t>greet </a:t>
            </a:r>
            <a:r>
              <a:rPr lang="en-US" sz="1500">
                <a:solidFill>
                  <a:srgbClr val="CCCCCC"/>
                </a:solidFill>
                <a:latin typeface="Times New Roman"/>
              </a:rPr>
              <a:t>():</a:t>
            </a:r>
          </a:p>
          <a:p>
            <a:pPr marL="152400" eaLnBrk="1" fontAlgn="auto" hangingPunct="1">
              <a:spcBef>
                <a:spcPts val="0"/>
              </a:spcBef>
              <a:spcAft>
                <a:spcPts val="210"/>
              </a:spcAft>
              <a:defRPr/>
            </a:pPr>
            <a:r>
              <a:rPr lang="en-US" sz="1500">
                <a:solidFill>
                  <a:srgbClr val="FFDDBE"/>
                </a:solidFill>
                <a:latin typeface="Times New Roman"/>
              </a:rPr>
              <a:t># local variable</a:t>
            </a:r>
          </a:p>
          <a:p>
            <a:pPr marL="152400" eaLnBrk="1" fontAlgn="auto" hangingPunct="1">
              <a:lnSpc>
                <a:spcPts val="3336"/>
              </a:lnSpc>
              <a:spcBef>
                <a:spcPts val="0"/>
              </a:spcBef>
              <a:spcAft>
                <a:spcPts val="0"/>
              </a:spcAft>
              <a:defRPr/>
            </a:pPr>
            <a:r>
              <a:rPr lang="en-US" sz="900">
                <a:solidFill>
                  <a:srgbClr val="CCCCCC"/>
                </a:solidFill>
                <a:latin typeface="Times New Roman"/>
              </a:rPr>
              <a:t>message = </a:t>
            </a:r>
            <a:r>
              <a:rPr lang="en-US" sz="1500">
                <a:solidFill>
                  <a:srgbClr val="98C379"/>
                </a:solidFill>
                <a:latin typeface="Times New Roman"/>
              </a:rPr>
              <a:t>'Hello' </a:t>
            </a:r>
            <a:r>
              <a:rPr lang="en-US" sz="1500">
                <a:solidFill>
                  <a:srgbClr val="C67ADD"/>
                </a:solidFill>
                <a:latin typeface="Times New Roman"/>
              </a:rPr>
              <a:t>print </a:t>
            </a:r>
            <a:r>
              <a:rPr lang="en-US" sz="900">
                <a:solidFill>
                  <a:srgbClr val="CCCCCC"/>
                </a:solidFill>
                <a:latin typeface="Times New Roman"/>
              </a:rPr>
              <a:t>(</a:t>
            </a:r>
            <a:r>
              <a:rPr lang="en-US" sz="1500">
                <a:solidFill>
                  <a:srgbClr val="98C379"/>
                </a:solidFill>
                <a:latin typeface="Times New Roman"/>
              </a:rPr>
              <a:t>'Local'</a:t>
            </a:r>
            <a:r>
              <a:rPr lang="en-US" sz="900">
                <a:solidFill>
                  <a:srgbClr val="CCCCCC"/>
                </a:solidFill>
                <a:latin typeface="Times New Roman"/>
              </a:rPr>
              <a:t>, message)</a:t>
            </a:r>
          </a:p>
          <a:p>
            <a:pPr algn="just" eaLnBrk="1" fontAlgn="auto" hangingPunct="1">
              <a:spcBef>
                <a:spcPts val="0"/>
              </a:spcBef>
              <a:spcAft>
                <a:spcPts val="0"/>
              </a:spcAft>
              <a:defRPr/>
            </a:pPr>
            <a:r>
              <a:rPr lang="en-US" sz="900">
                <a:solidFill>
                  <a:srgbClr val="CCCCCC"/>
                </a:solidFill>
                <a:latin typeface="Times New Roman"/>
              </a:rPr>
              <a:t>greet ()</a:t>
            </a:r>
          </a:p>
        </p:txBody>
      </p:sp>
      <p:sp>
        <p:nvSpPr>
          <p:cNvPr id="4" name="Rectangle 3">
            <a:extLst>
              <a:ext uri="{FF2B5EF4-FFF2-40B4-BE49-F238E27FC236}">
                <a16:creationId xmlns:a16="http://schemas.microsoft.com/office/drawing/2014/main" id="{C14CD369-BD6E-4F05-A05D-C99280F4F04B}"/>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a:extLst>
              <a:ext uri="{FF2B5EF4-FFF2-40B4-BE49-F238E27FC236}">
                <a16:creationId xmlns:a16="http://schemas.microsoft.com/office/drawing/2014/main" id="{20393361-81ED-48CE-B6F9-1CB28B6F7233}"/>
              </a:ext>
            </a:extLst>
          </p:cNvPr>
          <p:cNvSpPr>
            <a:spLocks noChangeArrowheads="1"/>
          </p:cNvSpPr>
          <p:nvPr/>
        </p:nvSpPr>
        <p:spPr bwMode="auto">
          <a:xfrm>
            <a:off x="898525" y="1127125"/>
            <a:ext cx="2695575" cy="88106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263"/>
              </a:spcAft>
            </a:pPr>
            <a:r>
              <a:rPr lang="en-US" altLang="en-US" sz="1500">
                <a:solidFill>
                  <a:srgbClr val="FFDDBE"/>
                </a:solidFill>
                <a:latin typeface="Times New Roman" panose="02020603050405020304" pitchFamily="18" charset="0"/>
              </a:rPr>
              <a:t>#    Try to access message variable</a:t>
            </a:r>
          </a:p>
          <a:p>
            <a:pPr algn="just" eaLnBrk="1" hangingPunct="1">
              <a:spcAft>
                <a:spcPts val="425"/>
              </a:spcAft>
            </a:pPr>
            <a:r>
              <a:rPr lang="en-US" altLang="en-US" sz="1500">
                <a:solidFill>
                  <a:srgbClr val="FFDDBE"/>
                </a:solidFill>
                <a:latin typeface="Times New Roman" panose="02020603050405020304" pitchFamily="18" charset="0"/>
              </a:rPr>
              <a:t>#    outside greet () function</a:t>
            </a:r>
          </a:p>
          <a:p>
            <a:pPr algn="just" eaLnBrk="1" hangingPunct="1">
              <a:spcAft>
                <a:spcPts val="1888"/>
              </a:spcAft>
            </a:pPr>
            <a:r>
              <a:rPr lang="en-US" altLang="en-US" sz="1500">
                <a:solidFill>
                  <a:srgbClr val="C67ADD"/>
                </a:solidFill>
                <a:latin typeface="Times New Roman" panose="02020603050405020304" pitchFamily="18" charset="0"/>
              </a:rPr>
              <a:t>print</a:t>
            </a:r>
            <a:r>
              <a:rPr lang="en-US" altLang="en-US" sz="900">
                <a:solidFill>
                  <a:srgbClr val="CCCCCC"/>
                </a:solidFill>
                <a:latin typeface="Times New Roman" panose="02020603050405020304" pitchFamily="18" charset="0"/>
              </a:rPr>
              <a:t>(message)</a:t>
            </a:r>
          </a:p>
        </p:txBody>
      </p:sp>
      <p:sp>
        <p:nvSpPr>
          <p:cNvPr id="117763" name="Rectangle 2">
            <a:extLst>
              <a:ext uri="{FF2B5EF4-FFF2-40B4-BE49-F238E27FC236}">
                <a16:creationId xmlns:a16="http://schemas.microsoft.com/office/drawing/2014/main" id="{A68E6DFE-5AA4-4629-BC48-6E9F2CC00892}"/>
              </a:ext>
            </a:extLst>
          </p:cNvPr>
          <p:cNvSpPr>
            <a:spLocks noChangeArrowheads="1"/>
          </p:cNvSpPr>
          <p:nvPr/>
        </p:nvSpPr>
        <p:spPr bwMode="auto">
          <a:xfrm>
            <a:off x="904875" y="2312988"/>
            <a:ext cx="6588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888"/>
              </a:spcBef>
              <a:spcAft>
                <a:spcPts val="1263"/>
              </a:spcAft>
            </a:pPr>
            <a:r>
              <a:rPr lang="en-US" altLang="en-US" sz="1500" b="1">
                <a:latin typeface="Times New Roman" panose="02020603050405020304" pitchFamily="18" charset="0"/>
              </a:rPr>
              <a:t>Output</a:t>
            </a:r>
          </a:p>
        </p:txBody>
      </p:sp>
      <p:sp>
        <p:nvSpPr>
          <p:cNvPr id="117764" name="Rectangle 3">
            <a:extLst>
              <a:ext uri="{FF2B5EF4-FFF2-40B4-BE49-F238E27FC236}">
                <a16:creationId xmlns:a16="http://schemas.microsoft.com/office/drawing/2014/main" id="{949612AD-9E2E-43C1-81BC-85BABEB3A63C}"/>
              </a:ext>
            </a:extLst>
          </p:cNvPr>
          <p:cNvSpPr>
            <a:spLocks noChangeArrowheads="1"/>
          </p:cNvSpPr>
          <p:nvPr/>
        </p:nvSpPr>
        <p:spPr bwMode="auto">
          <a:xfrm>
            <a:off x="890588" y="2700338"/>
            <a:ext cx="3471862" cy="45720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425"/>
              </a:spcAft>
            </a:pPr>
            <a:r>
              <a:rPr lang="en-US" altLang="en-US" sz="1500">
                <a:solidFill>
                  <a:srgbClr val="CCCCCC"/>
                </a:solidFill>
                <a:latin typeface="Times New Roman" panose="02020603050405020304" pitchFamily="18" charset="0"/>
              </a:rPr>
              <a:t>Local Hello</a:t>
            </a:r>
          </a:p>
          <a:p>
            <a:pPr algn="just" eaLnBrk="1" hangingPunct="1">
              <a:spcAft>
                <a:spcPts val="1263"/>
              </a:spcAft>
            </a:pPr>
            <a:r>
              <a:rPr lang="en-US" altLang="en-US" sz="1500">
                <a:solidFill>
                  <a:srgbClr val="CCCCCC"/>
                </a:solidFill>
                <a:latin typeface="Times New Roman" panose="02020603050405020304" pitchFamily="18" charset="0"/>
              </a:rPr>
              <a:t>NameError: name 'message' is not defined</a:t>
            </a:r>
          </a:p>
        </p:txBody>
      </p:sp>
      <p:sp>
        <p:nvSpPr>
          <p:cNvPr id="117765" name="Rectangle 4">
            <a:extLst>
              <a:ext uri="{FF2B5EF4-FFF2-40B4-BE49-F238E27FC236}">
                <a16:creationId xmlns:a16="http://schemas.microsoft.com/office/drawing/2014/main" id="{4A2C73A3-6B2E-464A-8B1B-28C63C030F25}"/>
              </a:ext>
            </a:extLst>
          </p:cNvPr>
          <p:cNvSpPr>
            <a:spLocks noChangeArrowheads="1"/>
          </p:cNvSpPr>
          <p:nvPr/>
        </p:nvSpPr>
        <p:spPr bwMode="auto">
          <a:xfrm>
            <a:off x="898525" y="3373438"/>
            <a:ext cx="82423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2325"/>
              </a:lnSpc>
              <a:spcBef>
                <a:spcPts val="1263"/>
              </a:spcBef>
            </a:pPr>
            <a:r>
              <a:rPr lang="en-US" altLang="en-US" sz="1500">
                <a:latin typeface="Times New Roman" panose="02020603050405020304" pitchFamily="18" charset="0"/>
              </a:rPr>
              <a:t>Here, the </a:t>
            </a:r>
            <a:r>
              <a:rPr lang="en-US" altLang="en-US" sz="1500" i="1">
                <a:latin typeface="Times New Roman" panose="02020603050405020304" pitchFamily="18" charset="0"/>
              </a:rPr>
              <a:t>message</a:t>
            </a:r>
            <a:r>
              <a:rPr lang="en-US" altLang="en-US" sz="1500">
                <a:latin typeface="Times New Roman" panose="02020603050405020304" pitchFamily="18" charset="0"/>
              </a:rPr>
              <a:t> variable is local to the greet () function, so it can only be accessed within the function. That's why we get an error when we try to access it outside the greet () function.</a:t>
            </a:r>
          </a:p>
          <a:p>
            <a:pPr algn="just" eaLnBrk="1" hangingPunct="1">
              <a:spcAft>
                <a:spcPts val="2938"/>
              </a:spcAft>
            </a:pPr>
            <a:r>
              <a:rPr lang="en-US" altLang="en-US" sz="1500">
                <a:latin typeface="Times New Roman" panose="02020603050405020304" pitchFamily="18" charset="0"/>
              </a:rPr>
              <a:t>To fix this issue, we can make the variable named </a:t>
            </a:r>
            <a:r>
              <a:rPr lang="en-US" altLang="en-US" sz="1500" i="1">
                <a:latin typeface="Times New Roman" panose="02020603050405020304" pitchFamily="18" charset="0"/>
              </a:rPr>
              <a:t>message</a:t>
            </a:r>
            <a:r>
              <a:rPr lang="en-US" altLang="en-US" sz="1500">
                <a:latin typeface="Times New Roman" panose="02020603050405020304" pitchFamily="18" charset="0"/>
              </a:rPr>
              <a:t> global.</a:t>
            </a:r>
          </a:p>
        </p:txBody>
      </p:sp>
      <p:sp>
        <p:nvSpPr>
          <p:cNvPr id="117766" name="Rectangle 5">
            <a:extLst>
              <a:ext uri="{FF2B5EF4-FFF2-40B4-BE49-F238E27FC236}">
                <a16:creationId xmlns:a16="http://schemas.microsoft.com/office/drawing/2014/main" id="{9C409DE8-2ED6-4A58-90B9-0814BC0F2B6F}"/>
              </a:ext>
            </a:extLst>
          </p:cNvPr>
          <p:cNvSpPr>
            <a:spLocks noChangeArrowheads="1"/>
          </p:cNvSpPr>
          <p:nvPr/>
        </p:nvSpPr>
        <p:spPr bwMode="auto">
          <a:xfrm>
            <a:off x="898525" y="4651375"/>
            <a:ext cx="82423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938"/>
              </a:spcBef>
              <a:spcAft>
                <a:spcPts val="1050"/>
              </a:spcAft>
            </a:pPr>
            <a:r>
              <a:rPr lang="en-US" altLang="en-US" sz="2100" b="1">
                <a:solidFill>
                  <a:srgbClr val="1F3763"/>
                </a:solidFill>
                <a:latin typeface="Arial" panose="020B0604020202020204" pitchFamily="34" charset="0"/>
              </a:rPr>
              <a:t>Python Global Variables</a:t>
            </a:r>
          </a:p>
          <a:p>
            <a:pPr algn="just" eaLnBrk="1" hangingPunct="1">
              <a:lnSpc>
                <a:spcPts val="1988"/>
              </a:lnSpc>
              <a:spcAft>
                <a:spcPts val="425"/>
              </a:spcAft>
            </a:pPr>
            <a:r>
              <a:rPr lang="en-US" altLang="en-US" sz="1500">
                <a:latin typeface="Times New Roman" panose="02020603050405020304" pitchFamily="18" charset="0"/>
              </a:rPr>
              <a:t>In Python, a variable declared outside of the function or in global scope is known as a global variable. This means that a global variable can be accessed inside or outside of the function.</a:t>
            </a:r>
          </a:p>
          <a:p>
            <a:pPr algn="just" eaLnBrk="1" hangingPunct="1">
              <a:spcAft>
                <a:spcPts val="1050"/>
              </a:spcAft>
            </a:pPr>
            <a:r>
              <a:rPr lang="en-US" altLang="en-US" sz="1500">
                <a:latin typeface="Times New Roman" panose="02020603050405020304" pitchFamily="18" charset="0"/>
              </a:rPr>
              <a:t>Let's see an example of how a global variable is created in Python.</a:t>
            </a:r>
          </a:p>
        </p:txBody>
      </p:sp>
      <p:sp>
        <p:nvSpPr>
          <p:cNvPr id="117767" name="Rectangle 6">
            <a:extLst>
              <a:ext uri="{FF2B5EF4-FFF2-40B4-BE49-F238E27FC236}">
                <a16:creationId xmlns:a16="http://schemas.microsoft.com/office/drawing/2014/main" id="{A41795AD-C269-47DD-B2D1-40BBFB67CBDD}"/>
              </a:ext>
            </a:extLst>
          </p:cNvPr>
          <p:cNvSpPr>
            <a:spLocks noChangeArrowheads="1"/>
          </p:cNvSpPr>
          <p:nvPr/>
        </p:nvSpPr>
        <p:spPr bwMode="auto">
          <a:xfrm>
            <a:off x="898525" y="6016625"/>
            <a:ext cx="2073275" cy="45402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825"/>
              </a:lnSpc>
              <a:spcBef>
                <a:spcPts val="1050"/>
              </a:spcBef>
            </a:pPr>
            <a:r>
              <a:rPr lang="en-US" altLang="en-US" sz="1500" u="sng">
                <a:solidFill>
                  <a:srgbClr val="FFC500"/>
                </a:solidFill>
                <a:latin typeface="Times New Roman" panose="02020603050405020304" pitchFamily="18" charset="0"/>
              </a:rPr>
              <a:t># Declare global variable </a:t>
            </a:r>
            <a:r>
              <a:rPr lang="en-US" altLang="en-US" sz="1500">
                <a:solidFill>
                  <a:srgbClr val="FFFFFF"/>
                </a:solidFill>
                <a:latin typeface="Times New Roman" panose="02020603050405020304" pitchFamily="18" charset="0"/>
              </a:rPr>
              <a:t>message = </a:t>
            </a:r>
            <a:r>
              <a:rPr lang="en-US" altLang="en-US" sz="1500">
                <a:solidFill>
                  <a:srgbClr val="33BD62"/>
                </a:solidFill>
                <a:latin typeface="Times New Roman" panose="02020603050405020304" pitchFamily="18" charset="0"/>
              </a:rPr>
              <a:t>'Hello'</a:t>
            </a:r>
          </a:p>
        </p:txBody>
      </p:sp>
      <p:sp>
        <p:nvSpPr>
          <p:cNvPr id="8" name="Rectangle 7">
            <a:extLst>
              <a:ext uri="{FF2B5EF4-FFF2-40B4-BE49-F238E27FC236}">
                <a16:creationId xmlns:a16="http://schemas.microsoft.com/office/drawing/2014/main" id="{EB87BAB1-74D1-4639-AD19-64891604E0B3}"/>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98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1C0DB6-D24C-4F36-BEC0-52D4E6ADD41E}"/>
              </a:ext>
            </a:extLst>
          </p:cNvPr>
          <p:cNvSpPr/>
          <p:nvPr/>
        </p:nvSpPr>
        <p:spPr>
          <a:xfrm>
            <a:off x="901700" y="938213"/>
            <a:ext cx="6483350" cy="1625600"/>
          </a:xfrm>
          <a:prstGeom prst="rect">
            <a:avLst/>
          </a:prstGeom>
          <a:solidFill>
            <a:srgbClr val="383B40"/>
          </a:solidFill>
        </p:spPr>
        <p:txBody>
          <a:bodyPr lIns="0" tIns="0" rIns="0" bIns="0"/>
          <a:lstStyle/>
          <a:p>
            <a:pPr eaLnBrk="1" fontAlgn="auto" hangingPunct="1">
              <a:spcBef>
                <a:spcPts val="0"/>
              </a:spcBef>
              <a:spcAft>
                <a:spcPts val="420"/>
              </a:spcAft>
              <a:defRPr/>
            </a:pPr>
            <a:r>
              <a:rPr lang="en-US" sz="1500" dirty="0">
                <a:solidFill>
                  <a:srgbClr val="CC00CC"/>
                </a:solidFill>
                <a:latin typeface="Times New Roman"/>
              </a:rPr>
              <a:t>def </a:t>
            </a:r>
            <a:r>
              <a:rPr lang="en-US" sz="1500" dirty="0">
                <a:solidFill>
                  <a:srgbClr val="FFFFFF"/>
                </a:solidFill>
                <a:latin typeface="Times New Roman"/>
              </a:rPr>
              <a:t>greet ():</a:t>
            </a:r>
          </a:p>
          <a:p>
            <a:pPr indent="228600" eaLnBrk="1" fontAlgn="auto" hangingPunct="1">
              <a:lnSpc>
                <a:spcPts val="3672"/>
              </a:lnSpc>
              <a:spcBef>
                <a:spcPts val="0"/>
              </a:spcBef>
              <a:spcAft>
                <a:spcPts val="0"/>
              </a:spcAft>
              <a:defRPr/>
            </a:pPr>
            <a:r>
              <a:rPr lang="en-US" sz="1500" u="sng" dirty="0">
                <a:solidFill>
                  <a:srgbClr val="FFC500"/>
                </a:solidFill>
                <a:latin typeface="Times New Roman"/>
              </a:rPr>
              <a:t># Declare local variable </a:t>
            </a:r>
            <a:r>
              <a:rPr lang="en-US" sz="1500" dirty="0">
                <a:solidFill>
                  <a:srgbClr val="CC00CC"/>
                </a:solidFill>
                <a:latin typeface="Times New Roman"/>
              </a:rPr>
              <a:t>print </a:t>
            </a:r>
            <a:r>
              <a:rPr lang="en-US" sz="1500" dirty="0">
                <a:solidFill>
                  <a:srgbClr val="FFFFFF"/>
                </a:solidFill>
                <a:latin typeface="Times New Roman"/>
              </a:rPr>
              <a:t>(</a:t>
            </a:r>
            <a:r>
              <a:rPr lang="en-US" sz="1500" dirty="0">
                <a:solidFill>
                  <a:srgbClr val="33BD62"/>
                </a:solidFill>
                <a:latin typeface="Times New Roman"/>
              </a:rPr>
              <a:t>'Local'</a:t>
            </a:r>
            <a:r>
              <a:rPr lang="en-US" sz="1500" dirty="0">
                <a:solidFill>
                  <a:srgbClr val="FFFFFF"/>
                </a:solidFill>
                <a:latin typeface="Times New Roman"/>
              </a:rPr>
              <a:t>, message) greet ()</a:t>
            </a:r>
          </a:p>
          <a:p>
            <a:pPr eaLnBrk="1" fontAlgn="auto" hangingPunct="1">
              <a:spcBef>
                <a:spcPts val="0"/>
              </a:spcBef>
              <a:spcAft>
                <a:spcPts val="2310"/>
              </a:spcAft>
              <a:defRPr/>
            </a:pPr>
            <a:r>
              <a:rPr lang="en-US" sz="1500" dirty="0">
                <a:solidFill>
                  <a:srgbClr val="CC00CC"/>
                </a:solidFill>
                <a:latin typeface="Times New Roman"/>
              </a:rPr>
              <a:t>print </a:t>
            </a:r>
            <a:r>
              <a:rPr lang="en-US" sz="1500" dirty="0">
                <a:solidFill>
                  <a:srgbClr val="FFFFFF"/>
                </a:solidFill>
                <a:latin typeface="Times New Roman"/>
              </a:rPr>
              <a:t>(</a:t>
            </a:r>
            <a:r>
              <a:rPr lang="en-US" sz="1500" dirty="0">
                <a:solidFill>
                  <a:srgbClr val="33BD62"/>
                </a:solidFill>
                <a:latin typeface="Times New Roman"/>
              </a:rPr>
              <a:t>'Global', </a:t>
            </a:r>
            <a:r>
              <a:rPr lang="en-US" sz="1500" dirty="0">
                <a:solidFill>
                  <a:srgbClr val="FFFFFF"/>
                </a:solidFill>
                <a:latin typeface="Times New Roman"/>
              </a:rPr>
              <a:t>message)</a:t>
            </a:r>
          </a:p>
        </p:txBody>
      </p:sp>
      <p:sp>
        <p:nvSpPr>
          <p:cNvPr id="118787" name="Rectangle 2">
            <a:extLst>
              <a:ext uri="{FF2B5EF4-FFF2-40B4-BE49-F238E27FC236}">
                <a16:creationId xmlns:a16="http://schemas.microsoft.com/office/drawing/2014/main" id="{B68FCA7F-7136-4E93-A0BD-C6E63708406B}"/>
              </a:ext>
            </a:extLst>
          </p:cNvPr>
          <p:cNvSpPr>
            <a:spLocks noChangeArrowheads="1"/>
          </p:cNvSpPr>
          <p:nvPr/>
        </p:nvSpPr>
        <p:spPr bwMode="auto">
          <a:xfrm>
            <a:off x="898525" y="2928938"/>
            <a:ext cx="6588125" cy="8810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313"/>
              </a:spcBef>
              <a:spcAft>
                <a:spcPts val="1675"/>
              </a:spcAft>
            </a:pPr>
            <a:r>
              <a:rPr lang="en-US" altLang="en-US" sz="1500" u="sng">
                <a:solidFill>
                  <a:srgbClr val="FFFFFF"/>
                </a:solidFill>
                <a:latin typeface="Times New Roman" panose="02020603050405020304" pitchFamily="18" charset="0"/>
              </a:rPr>
              <a:t>Output</a:t>
            </a:r>
          </a:p>
          <a:p>
            <a:pPr eaLnBrk="1" hangingPunct="1">
              <a:lnSpc>
                <a:spcPts val="1825"/>
              </a:lnSpc>
              <a:spcAft>
                <a:spcPts val="1050"/>
              </a:spcAft>
            </a:pPr>
            <a:r>
              <a:rPr lang="en-US" altLang="en-US" sz="1500">
                <a:solidFill>
                  <a:srgbClr val="FFFFFF"/>
                </a:solidFill>
                <a:latin typeface="Times New Roman" panose="02020603050405020304" pitchFamily="18" charset="0"/>
              </a:rPr>
              <a:t>Local Hello Global Hello</a:t>
            </a:r>
          </a:p>
        </p:txBody>
      </p:sp>
      <p:sp>
        <p:nvSpPr>
          <p:cNvPr id="118788" name="Rectangle 3">
            <a:extLst>
              <a:ext uri="{FF2B5EF4-FFF2-40B4-BE49-F238E27FC236}">
                <a16:creationId xmlns:a16="http://schemas.microsoft.com/office/drawing/2014/main" id="{A3EEEE43-03CA-410D-A01C-348294410D29}"/>
              </a:ext>
            </a:extLst>
          </p:cNvPr>
          <p:cNvSpPr>
            <a:spLocks noChangeArrowheads="1"/>
          </p:cNvSpPr>
          <p:nvPr/>
        </p:nvSpPr>
        <p:spPr bwMode="auto">
          <a:xfrm>
            <a:off x="898525" y="4095750"/>
            <a:ext cx="8255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963"/>
              </a:lnSpc>
              <a:spcBef>
                <a:spcPts val="1050"/>
              </a:spcBef>
              <a:spcAft>
                <a:spcPts val="425"/>
              </a:spcAft>
            </a:pPr>
            <a:r>
              <a:rPr lang="en-US" altLang="en-US" sz="1500">
                <a:latin typeface="Times New Roman" panose="02020603050405020304" pitchFamily="18" charset="0"/>
              </a:rPr>
              <a:t>This time we can access the message variable from outside of the greet () function. This is because we have created the message variable as the global variable.</a:t>
            </a:r>
          </a:p>
        </p:txBody>
      </p:sp>
      <p:sp>
        <p:nvSpPr>
          <p:cNvPr id="118789" name="Rectangle 4">
            <a:extLst>
              <a:ext uri="{FF2B5EF4-FFF2-40B4-BE49-F238E27FC236}">
                <a16:creationId xmlns:a16="http://schemas.microsoft.com/office/drawing/2014/main" id="{067A204E-4730-4088-B8C7-860665B896A5}"/>
              </a:ext>
            </a:extLst>
          </p:cNvPr>
          <p:cNvSpPr>
            <a:spLocks noChangeArrowheads="1"/>
          </p:cNvSpPr>
          <p:nvPr/>
        </p:nvSpPr>
        <p:spPr bwMode="auto">
          <a:xfrm>
            <a:off x="898525" y="4703763"/>
            <a:ext cx="6588125" cy="6873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675"/>
              </a:lnSpc>
              <a:spcBef>
                <a:spcPts val="425"/>
              </a:spcBef>
            </a:pPr>
            <a:r>
              <a:rPr lang="en-US" altLang="en-US" sz="1500" u="sng">
                <a:solidFill>
                  <a:srgbClr val="FFC500"/>
                </a:solidFill>
                <a:latin typeface="Times New Roman" panose="02020603050405020304" pitchFamily="18" charset="0"/>
              </a:rPr>
              <a:t># Declare global variable </a:t>
            </a:r>
            <a:r>
              <a:rPr lang="en-US" altLang="en-US" sz="1500">
                <a:solidFill>
                  <a:srgbClr val="FFFFFF"/>
                </a:solidFill>
                <a:latin typeface="Times New Roman" panose="02020603050405020304" pitchFamily="18" charset="0"/>
              </a:rPr>
              <a:t>message = 'Hello'</a:t>
            </a:r>
          </a:p>
        </p:txBody>
      </p:sp>
      <p:sp>
        <p:nvSpPr>
          <p:cNvPr id="118790" name="Rectangle 5">
            <a:extLst>
              <a:ext uri="{FF2B5EF4-FFF2-40B4-BE49-F238E27FC236}">
                <a16:creationId xmlns:a16="http://schemas.microsoft.com/office/drawing/2014/main" id="{FC84C130-B5E4-41C0-913A-CB6E2DD74D58}"/>
              </a:ext>
            </a:extLst>
          </p:cNvPr>
          <p:cNvSpPr>
            <a:spLocks noChangeArrowheads="1"/>
          </p:cNvSpPr>
          <p:nvPr/>
        </p:nvSpPr>
        <p:spPr bwMode="auto">
          <a:xfrm>
            <a:off x="890588" y="5635625"/>
            <a:ext cx="59975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575"/>
              </a:spcAft>
            </a:pPr>
            <a:r>
              <a:rPr lang="en-US" altLang="en-US" sz="1500">
                <a:latin typeface="Times New Roman" panose="02020603050405020304" pitchFamily="18" charset="0"/>
              </a:rPr>
              <a:t>Now, message will be accessible from any scope (region) of the program.</a:t>
            </a:r>
          </a:p>
        </p:txBody>
      </p:sp>
      <p:sp>
        <p:nvSpPr>
          <p:cNvPr id="118791" name="Rectangle 6">
            <a:extLst>
              <a:ext uri="{FF2B5EF4-FFF2-40B4-BE49-F238E27FC236}">
                <a16:creationId xmlns:a16="http://schemas.microsoft.com/office/drawing/2014/main" id="{E5E567DE-7C44-4F2D-8A48-C4C2436C3924}"/>
              </a:ext>
            </a:extLst>
          </p:cNvPr>
          <p:cNvSpPr>
            <a:spLocks noChangeArrowheads="1"/>
          </p:cNvSpPr>
          <p:nvPr/>
        </p:nvSpPr>
        <p:spPr bwMode="auto">
          <a:xfrm>
            <a:off x="914400" y="6456363"/>
            <a:ext cx="33686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575"/>
              </a:spcBef>
            </a:pPr>
            <a:r>
              <a:rPr lang="en-US" altLang="en-US" sz="2100" b="1">
                <a:solidFill>
                  <a:srgbClr val="1F3763"/>
                </a:solidFill>
                <a:latin typeface="Arial" panose="020B0604020202020204" pitchFamily="34" charset="0"/>
              </a:rPr>
              <a:t>Python Nonlocal Variables</a:t>
            </a:r>
          </a:p>
        </p:txBody>
      </p:sp>
      <p:sp>
        <p:nvSpPr>
          <p:cNvPr id="8" name="Rectangle 7">
            <a:extLst>
              <a:ext uri="{FF2B5EF4-FFF2-40B4-BE49-F238E27FC236}">
                <a16:creationId xmlns:a16="http://schemas.microsoft.com/office/drawing/2014/main" id="{8486128C-3A9C-48CB-8BF5-A08878DC124C}"/>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99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15C5700B-0AA8-4E3E-8B4D-7FF46BA5D269}"/>
              </a:ext>
            </a:extLst>
          </p:cNvPr>
          <p:cNvSpPr>
            <a:spLocks noChangeArrowheads="1"/>
          </p:cNvSpPr>
          <p:nvPr/>
        </p:nvSpPr>
        <p:spPr bwMode="auto">
          <a:xfrm>
            <a:off x="895350" y="938213"/>
            <a:ext cx="8255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963"/>
              </a:lnSpc>
              <a:spcAft>
                <a:spcPts val="425"/>
              </a:spcAft>
            </a:pPr>
            <a:r>
              <a:rPr lang="en-US" altLang="en-US" sz="1500">
                <a:latin typeface="Times New Roman" panose="02020603050405020304" pitchFamily="18" charset="0"/>
              </a:rPr>
              <a:t>In Python, the nonlocal</a:t>
            </a:r>
            <a:r>
              <a:rPr lang="en-US" altLang="en-US" sz="1500">
                <a:latin typeface="Times New Roman" panose="02020603050405020304" pitchFamily="18" charset="0"/>
                <a:hlinkClick r:id="rId2"/>
              </a:rPr>
              <a:t> </a:t>
            </a:r>
            <a:r>
              <a:rPr lang="en-US" altLang="en-US" sz="1500" u="sng">
                <a:solidFill>
                  <a:srgbClr val="0000FF"/>
                </a:solidFill>
                <a:latin typeface="Times New Roman" panose="02020603050405020304" pitchFamily="18" charset="0"/>
                <a:hlinkClick r:id="rId2"/>
              </a:rPr>
              <a:t>keyword</a:t>
            </a:r>
            <a:r>
              <a:rPr lang="en-US" altLang="en-US" sz="1500">
                <a:solidFill>
                  <a:srgbClr val="0000FF"/>
                </a:solidFill>
                <a:latin typeface="Times New Roman" panose="02020603050405020304" pitchFamily="18" charset="0"/>
                <a:hlinkClick r:id="rId2"/>
              </a:rPr>
              <a:t> </a:t>
            </a:r>
            <a:r>
              <a:rPr lang="en-US" altLang="en-US" sz="1500">
                <a:latin typeface="Times New Roman" panose="02020603050405020304" pitchFamily="18" charset="0"/>
              </a:rPr>
              <a:t>is used within nested functions to indicate that a variable is not local to the inner function, but rather belongs to an enclosing function’s scope.</a:t>
            </a:r>
          </a:p>
          <a:p>
            <a:pPr algn="just" eaLnBrk="1" hangingPunct="1">
              <a:lnSpc>
                <a:spcPts val="1963"/>
              </a:lnSpc>
              <a:spcAft>
                <a:spcPts val="425"/>
              </a:spcAft>
            </a:pPr>
            <a:r>
              <a:rPr lang="en-US" altLang="en-US" sz="1500">
                <a:latin typeface="Times New Roman" panose="02020603050405020304" pitchFamily="18" charset="0"/>
              </a:rPr>
              <a:t>This allows you to modify a variable from the outer function within the nested function, while still keeping it distinct from global variables.</a:t>
            </a:r>
          </a:p>
        </p:txBody>
      </p:sp>
      <p:sp>
        <p:nvSpPr>
          <p:cNvPr id="119811" name="Rectangle 2">
            <a:extLst>
              <a:ext uri="{FF2B5EF4-FFF2-40B4-BE49-F238E27FC236}">
                <a16:creationId xmlns:a16="http://schemas.microsoft.com/office/drawing/2014/main" id="{DA6C3FCF-8651-4243-80E4-ADACAB6110CB}"/>
              </a:ext>
            </a:extLst>
          </p:cNvPr>
          <p:cNvSpPr>
            <a:spLocks noChangeArrowheads="1"/>
          </p:cNvSpPr>
          <p:nvPr/>
        </p:nvSpPr>
        <p:spPr bwMode="auto">
          <a:xfrm>
            <a:off x="898525" y="2149475"/>
            <a:ext cx="8251825" cy="4427538"/>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425"/>
              </a:spcBef>
              <a:spcAft>
                <a:spcPts val="1675"/>
              </a:spcAft>
            </a:pPr>
            <a:r>
              <a:rPr lang="en-US" altLang="en-US" sz="1500" u="sng">
                <a:solidFill>
                  <a:srgbClr val="FFC500"/>
                </a:solidFill>
                <a:latin typeface="Times New Roman" panose="02020603050405020304" pitchFamily="18" charset="0"/>
              </a:rPr>
              <a:t># outside function</a:t>
            </a:r>
          </a:p>
          <a:p>
            <a:pPr algn="just" eaLnBrk="1" hangingPunct="1">
              <a:spcAft>
                <a:spcPts val="425"/>
              </a:spcAft>
            </a:pPr>
            <a:r>
              <a:rPr lang="en-US" altLang="en-US" sz="1500">
                <a:solidFill>
                  <a:srgbClr val="CC00CC"/>
                </a:solidFill>
                <a:latin typeface="Times New Roman" panose="02020603050405020304" pitchFamily="18" charset="0"/>
              </a:rPr>
              <a:t>def </a:t>
            </a:r>
            <a:r>
              <a:rPr lang="en-US" altLang="en-US" sz="1500">
                <a:solidFill>
                  <a:srgbClr val="3333FF"/>
                </a:solidFill>
                <a:latin typeface="Times New Roman" panose="02020603050405020304" pitchFamily="18" charset="0"/>
              </a:rPr>
              <a:t>outer </a:t>
            </a:r>
            <a:r>
              <a:rPr lang="en-US" altLang="en-US" sz="1500">
                <a:solidFill>
                  <a:srgbClr val="FFFFFF"/>
                </a:solidFill>
                <a:latin typeface="Times New Roman" panose="02020603050405020304" pitchFamily="18" charset="0"/>
              </a:rPr>
              <a:t>():</a:t>
            </a:r>
          </a:p>
          <a:p>
            <a:pPr eaLnBrk="1" hangingPunct="1">
              <a:lnSpc>
                <a:spcPts val="3700"/>
              </a:lnSpc>
            </a:pPr>
            <a:r>
              <a:rPr lang="en-US" altLang="en-US" sz="1500">
                <a:solidFill>
                  <a:srgbClr val="FFFFFF"/>
                </a:solidFill>
                <a:latin typeface="Times New Roman" panose="02020603050405020304" pitchFamily="18" charset="0"/>
              </a:rPr>
              <a:t>message = </a:t>
            </a:r>
            <a:r>
              <a:rPr lang="en-US" altLang="en-US" sz="1500">
                <a:solidFill>
                  <a:srgbClr val="33BD62"/>
                </a:solidFill>
                <a:latin typeface="Times New Roman" panose="02020603050405020304" pitchFamily="18" charset="0"/>
              </a:rPr>
              <a:t>'local'</a:t>
            </a:r>
          </a:p>
          <a:p>
            <a:pPr eaLnBrk="1" hangingPunct="1">
              <a:lnSpc>
                <a:spcPts val="3700"/>
              </a:lnSpc>
            </a:pPr>
            <a:r>
              <a:rPr lang="en-US" altLang="en-US" sz="1500" u="sng">
                <a:solidFill>
                  <a:srgbClr val="FFC500"/>
                </a:solidFill>
                <a:latin typeface="Times New Roman" panose="02020603050405020304" pitchFamily="18" charset="0"/>
              </a:rPr>
              <a:t># nested function</a:t>
            </a:r>
          </a:p>
          <a:p>
            <a:pPr eaLnBrk="1" hangingPunct="1">
              <a:lnSpc>
                <a:spcPts val="3700"/>
              </a:lnSpc>
            </a:pPr>
            <a:r>
              <a:rPr lang="en-US" altLang="en-US" sz="1500">
                <a:solidFill>
                  <a:srgbClr val="CC00CC"/>
                </a:solidFill>
                <a:latin typeface="Times New Roman" panose="02020603050405020304" pitchFamily="18" charset="0"/>
              </a:rPr>
              <a:t>def </a:t>
            </a:r>
            <a:r>
              <a:rPr lang="en-US" altLang="en-US" sz="1500">
                <a:solidFill>
                  <a:srgbClr val="3333FF"/>
                </a:solidFill>
                <a:latin typeface="Times New Roman" panose="02020603050405020304" pitchFamily="18" charset="0"/>
              </a:rPr>
              <a:t>inner </a:t>
            </a:r>
            <a:r>
              <a:rPr lang="en-US" altLang="en-US" sz="1500">
                <a:solidFill>
                  <a:srgbClr val="FFFFFF"/>
                </a:solidFill>
                <a:latin typeface="Times New Roman" panose="02020603050405020304" pitchFamily="18" charset="0"/>
              </a:rPr>
              <a:t>():</a:t>
            </a:r>
          </a:p>
          <a:p>
            <a:pPr eaLnBrk="1" hangingPunct="1">
              <a:lnSpc>
                <a:spcPts val="1850"/>
              </a:lnSpc>
              <a:spcAft>
                <a:spcPts val="1050"/>
              </a:spcAft>
            </a:pPr>
            <a:r>
              <a:rPr lang="en-US" altLang="en-US" sz="1500" u="sng">
                <a:solidFill>
                  <a:srgbClr val="FFC500"/>
                </a:solidFill>
                <a:latin typeface="Times New Roman" panose="02020603050405020304" pitchFamily="18" charset="0"/>
              </a:rPr>
              <a:t># Declare nonlocal variable </a:t>
            </a:r>
            <a:r>
              <a:rPr lang="en-US" altLang="en-US" sz="1500">
                <a:solidFill>
                  <a:srgbClr val="CC00CC"/>
                </a:solidFill>
                <a:latin typeface="Times New Roman" panose="02020603050405020304" pitchFamily="18" charset="0"/>
              </a:rPr>
              <a:t>nonlocal </a:t>
            </a:r>
            <a:r>
              <a:rPr lang="en-US" altLang="en-US" sz="1500">
                <a:solidFill>
                  <a:srgbClr val="FFFFFF"/>
                </a:solidFill>
                <a:latin typeface="Times New Roman" panose="02020603050405020304" pitchFamily="18" charset="0"/>
              </a:rPr>
              <a:t>message</a:t>
            </a:r>
          </a:p>
          <a:p>
            <a:pPr eaLnBrk="1" hangingPunct="1">
              <a:lnSpc>
                <a:spcPts val="1850"/>
              </a:lnSpc>
              <a:spcAft>
                <a:spcPts val="1050"/>
              </a:spcAft>
            </a:pPr>
            <a:r>
              <a:rPr lang="en-US" altLang="en-US" sz="1500">
                <a:solidFill>
                  <a:srgbClr val="FFFFFF"/>
                </a:solidFill>
                <a:latin typeface="Times New Roman" panose="02020603050405020304" pitchFamily="18" charset="0"/>
              </a:rPr>
              <a:t>message = </a:t>
            </a:r>
            <a:r>
              <a:rPr lang="en-US" altLang="en-US" sz="1500">
                <a:solidFill>
                  <a:srgbClr val="33BD62"/>
                </a:solidFill>
                <a:latin typeface="Times New Roman" panose="02020603050405020304" pitchFamily="18" charset="0"/>
              </a:rPr>
              <a:t>'nonlocal' </a:t>
            </a:r>
            <a:r>
              <a:rPr lang="en-US" altLang="en-US" sz="1500">
                <a:solidFill>
                  <a:srgbClr val="CC00CC"/>
                </a:solidFill>
                <a:latin typeface="Times New Roman" panose="02020603050405020304" pitchFamily="18" charset="0"/>
              </a:rPr>
              <a:t>print </a:t>
            </a:r>
            <a:r>
              <a:rPr lang="en-US" altLang="en-US" sz="1500">
                <a:solidFill>
                  <a:srgbClr val="33BD62"/>
                </a:solidFill>
                <a:latin typeface="Times New Roman" panose="02020603050405020304" pitchFamily="18" charset="0"/>
              </a:rPr>
              <a:t>("inner:", </a:t>
            </a:r>
            <a:r>
              <a:rPr lang="en-US" altLang="en-US" sz="1500">
                <a:solidFill>
                  <a:srgbClr val="FFFFFF"/>
                </a:solidFill>
                <a:latin typeface="Times New Roman" panose="02020603050405020304" pitchFamily="18" charset="0"/>
              </a:rPr>
              <a:t>message)</a:t>
            </a:r>
          </a:p>
          <a:p>
            <a:pPr eaLnBrk="1" hangingPunct="1">
              <a:spcAft>
                <a:spcPts val="425"/>
              </a:spcAft>
            </a:pPr>
            <a:r>
              <a:rPr lang="en-US" altLang="en-US" sz="1500">
                <a:solidFill>
                  <a:srgbClr val="FFFFFF"/>
                </a:solidFill>
                <a:latin typeface="Times New Roman" panose="02020603050405020304" pitchFamily="18" charset="0"/>
              </a:rPr>
              <a:t>inner ()</a:t>
            </a:r>
          </a:p>
          <a:p>
            <a:pPr eaLnBrk="1" hangingPunct="1">
              <a:lnSpc>
                <a:spcPts val="3675"/>
              </a:lnSpc>
            </a:pPr>
            <a:r>
              <a:rPr lang="en-US" altLang="en-US" sz="1500">
                <a:solidFill>
                  <a:srgbClr val="CC00CC"/>
                </a:solidFill>
                <a:latin typeface="Times New Roman" panose="02020603050405020304" pitchFamily="18" charset="0"/>
              </a:rPr>
              <a:t>print </a:t>
            </a:r>
            <a:r>
              <a:rPr lang="en-US" altLang="en-US" sz="1500">
                <a:solidFill>
                  <a:srgbClr val="33BD62"/>
                </a:solidFill>
                <a:latin typeface="Times New Roman" panose="02020603050405020304" pitchFamily="18" charset="0"/>
              </a:rPr>
              <a:t>("outer:", </a:t>
            </a:r>
            <a:r>
              <a:rPr lang="en-US" altLang="en-US" sz="1500">
                <a:solidFill>
                  <a:srgbClr val="FFFFFF"/>
                </a:solidFill>
                <a:latin typeface="Times New Roman" panose="02020603050405020304" pitchFamily="18" charset="0"/>
              </a:rPr>
              <a:t>message) outer ()_</a:t>
            </a:r>
          </a:p>
        </p:txBody>
      </p:sp>
      <p:sp>
        <p:nvSpPr>
          <p:cNvPr id="4" name="Rectangle 3">
            <a:extLst>
              <a:ext uri="{FF2B5EF4-FFF2-40B4-BE49-F238E27FC236}">
                <a16:creationId xmlns:a16="http://schemas.microsoft.com/office/drawing/2014/main" id="{77522F8B-41CB-43C9-9052-44192C57B338}"/>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100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
            <a:extLst>
              <a:ext uri="{FF2B5EF4-FFF2-40B4-BE49-F238E27FC236}">
                <a16:creationId xmlns:a16="http://schemas.microsoft.com/office/drawing/2014/main" id="{676688FE-1513-4153-AA10-36AEDA4084F6}"/>
              </a:ext>
            </a:extLst>
          </p:cNvPr>
          <p:cNvSpPr>
            <a:spLocks noChangeArrowheads="1"/>
          </p:cNvSpPr>
          <p:nvPr/>
        </p:nvSpPr>
        <p:spPr bwMode="auto">
          <a:xfrm>
            <a:off x="901700" y="1295400"/>
            <a:ext cx="1247775" cy="88106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675"/>
              </a:spcAft>
            </a:pPr>
            <a:r>
              <a:rPr lang="en-US" altLang="en-US" sz="1500">
                <a:solidFill>
                  <a:srgbClr val="FFFF00"/>
                </a:solidFill>
                <a:latin typeface="Times New Roman" panose="02020603050405020304" pitchFamily="18" charset="0"/>
              </a:rPr>
              <a:t>Output</a:t>
            </a:r>
          </a:p>
          <a:p>
            <a:pPr eaLnBrk="1" hangingPunct="1">
              <a:lnSpc>
                <a:spcPts val="1875"/>
              </a:lnSpc>
            </a:pPr>
            <a:r>
              <a:rPr lang="en-US" altLang="en-US" sz="1500">
                <a:solidFill>
                  <a:srgbClr val="FFFFFF"/>
                </a:solidFill>
                <a:latin typeface="Times New Roman" panose="02020603050405020304" pitchFamily="18" charset="0"/>
              </a:rPr>
              <a:t>inner: nonlocal outer: nonlocal</a:t>
            </a:r>
          </a:p>
        </p:txBody>
      </p:sp>
      <p:sp>
        <p:nvSpPr>
          <p:cNvPr id="120835" name="Rectangle 2">
            <a:extLst>
              <a:ext uri="{FF2B5EF4-FFF2-40B4-BE49-F238E27FC236}">
                <a16:creationId xmlns:a16="http://schemas.microsoft.com/office/drawing/2014/main" id="{F2FC7DD8-AD86-4151-8808-08F4342A44AC}"/>
              </a:ext>
            </a:extLst>
          </p:cNvPr>
          <p:cNvSpPr>
            <a:spLocks noChangeArrowheads="1"/>
          </p:cNvSpPr>
          <p:nvPr/>
        </p:nvSpPr>
        <p:spPr bwMode="auto">
          <a:xfrm>
            <a:off x="898525" y="2225675"/>
            <a:ext cx="8255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988"/>
              </a:lnSpc>
              <a:spcAft>
                <a:spcPts val="425"/>
              </a:spcAft>
            </a:pPr>
            <a:r>
              <a:rPr lang="en-US" altLang="en-US" sz="1500">
                <a:latin typeface="Times New Roman" panose="02020603050405020304" pitchFamily="18" charset="0"/>
              </a:rPr>
              <a:t>In the above example, there is a nested inner () function. The inner () function is defined in the scope of another function outer ().</a:t>
            </a:r>
          </a:p>
          <a:p>
            <a:pPr eaLnBrk="1" hangingPunct="1">
              <a:lnSpc>
                <a:spcPts val="1988"/>
              </a:lnSpc>
              <a:spcAft>
                <a:spcPts val="3150"/>
              </a:spcAft>
            </a:pPr>
            <a:r>
              <a:rPr lang="en-US" altLang="en-US" sz="1500">
                <a:latin typeface="Times New Roman" panose="02020603050405020304" pitchFamily="18" charset="0"/>
              </a:rPr>
              <a:t>We have used the nonlocal keyword to modify the message variable from the outer function within the nested function.</a:t>
            </a:r>
          </a:p>
        </p:txBody>
      </p:sp>
      <p:sp>
        <p:nvSpPr>
          <p:cNvPr id="120836" name="Rectangle 3">
            <a:extLst>
              <a:ext uri="{FF2B5EF4-FFF2-40B4-BE49-F238E27FC236}">
                <a16:creationId xmlns:a16="http://schemas.microsoft.com/office/drawing/2014/main" id="{C1E50187-BA15-41A0-8667-497A3547393F}"/>
              </a:ext>
            </a:extLst>
          </p:cNvPr>
          <p:cNvSpPr>
            <a:spLocks noChangeArrowheads="1"/>
          </p:cNvSpPr>
          <p:nvPr/>
        </p:nvSpPr>
        <p:spPr bwMode="auto">
          <a:xfrm>
            <a:off x="895350" y="3902075"/>
            <a:ext cx="7589838"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50"/>
              </a:lnSpc>
              <a:spcBef>
                <a:spcPts val="3150"/>
              </a:spcBef>
            </a:pPr>
            <a:r>
              <a:rPr lang="en-US" altLang="en-US" sz="2100" b="1">
                <a:solidFill>
                  <a:srgbClr val="1F3763"/>
                </a:solidFill>
                <a:latin typeface="Arial" panose="020B0604020202020204" pitchFamily="34" charset="0"/>
              </a:rPr>
              <a:t>Python Global Keyword</a:t>
            </a:r>
          </a:p>
          <a:p>
            <a:pPr eaLnBrk="1" hangingPunct="1">
              <a:lnSpc>
                <a:spcPts val="2550"/>
              </a:lnSpc>
            </a:pPr>
            <a:r>
              <a:rPr lang="en-US" altLang="en-US" sz="1400" b="1">
                <a:latin typeface="Times New Roman" panose="02020603050405020304" pitchFamily="18" charset="0"/>
              </a:rPr>
              <a:t>In Python, the global keyword allows us to modify the variable outside of the current scope.</a:t>
            </a:r>
          </a:p>
          <a:p>
            <a:pPr eaLnBrk="1" hangingPunct="1">
              <a:lnSpc>
                <a:spcPts val="2550"/>
              </a:lnSpc>
            </a:pPr>
            <a:r>
              <a:rPr lang="en-US" altLang="en-US" sz="1400" b="1">
                <a:latin typeface="Times New Roman" panose="02020603050405020304" pitchFamily="18" charset="0"/>
              </a:rPr>
              <a:t>It is used to create a global variable and make changes to the variable in a local context.</a:t>
            </a:r>
          </a:p>
          <a:p>
            <a:pPr eaLnBrk="1" hangingPunct="1">
              <a:lnSpc>
                <a:spcPts val="2550"/>
              </a:lnSpc>
              <a:spcAft>
                <a:spcPts val="838"/>
              </a:spcAft>
            </a:pPr>
            <a:r>
              <a:rPr lang="en-US" altLang="en-US" sz="1400" b="1">
                <a:latin typeface="Times New Roman" panose="02020603050405020304" pitchFamily="18" charset="0"/>
              </a:rPr>
              <a:t>Before we learn about the global keyword, make sure you have got some basics o</a:t>
            </a:r>
            <a:r>
              <a:rPr lang="en-US" altLang="en-US" sz="1400" b="1">
                <a:latin typeface="Times New Roman" panose="02020603050405020304" pitchFamily="18" charset="0"/>
                <a:hlinkClick r:id="rId2"/>
              </a:rPr>
              <a:t>f </a:t>
            </a:r>
            <a:r>
              <a:rPr lang="en-US" altLang="en-US" sz="1400" b="1" u="sng">
                <a:solidFill>
                  <a:srgbClr val="0000FF"/>
                </a:solidFill>
                <a:latin typeface="Times New Roman" panose="02020603050405020304" pitchFamily="18" charset="0"/>
                <a:hlinkClick r:id="rId2"/>
              </a:rPr>
              <a:t>Python Variable Scope</a:t>
            </a:r>
            <a:r>
              <a:rPr lang="en-US" altLang="en-US" sz="1400" b="1">
                <a:latin typeface="Times New Roman" panose="02020603050405020304" pitchFamily="18" charset="0"/>
                <a:hlinkClick r:id="rId2"/>
              </a:rPr>
              <a:t>.</a:t>
            </a:r>
          </a:p>
          <a:p>
            <a:pPr eaLnBrk="1" hangingPunct="1">
              <a:spcAft>
                <a:spcPts val="838"/>
              </a:spcAft>
            </a:pPr>
            <a:r>
              <a:rPr lang="en-US" altLang="en-US" sz="2100" b="1">
                <a:solidFill>
                  <a:srgbClr val="1F3763"/>
                </a:solidFill>
                <a:latin typeface="Arial" panose="020B0604020202020204" pitchFamily="34" charset="0"/>
              </a:rPr>
              <a:t>Access and Modify Python Global Variable</a:t>
            </a:r>
          </a:p>
          <a:p>
            <a:pPr eaLnBrk="1" hangingPunct="1">
              <a:spcAft>
                <a:spcPts val="838"/>
              </a:spcAft>
            </a:pPr>
            <a:r>
              <a:rPr lang="en-US" altLang="en-US" sz="1400" b="1">
                <a:latin typeface="Times New Roman" panose="02020603050405020304" pitchFamily="18" charset="0"/>
              </a:rPr>
              <a:t>First let's try to access a global variable from the inside of a</a:t>
            </a:r>
            <a:r>
              <a:rPr lang="en-US" altLang="en-US" sz="1400" b="1">
                <a:latin typeface="Times New Roman" panose="02020603050405020304" pitchFamily="18" charset="0"/>
                <a:hlinkClick r:id="rId3"/>
              </a:rPr>
              <a:t> </a:t>
            </a:r>
            <a:r>
              <a:rPr lang="en-US" altLang="en-US" sz="1400" b="1" u="sng">
                <a:solidFill>
                  <a:srgbClr val="0000FF"/>
                </a:solidFill>
                <a:latin typeface="Times New Roman" panose="02020603050405020304" pitchFamily="18" charset="0"/>
                <a:hlinkClick r:id="rId3"/>
              </a:rPr>
              <a:t>function</a:t>
            </a:r>
            <a:r>
              <a:rPr lang="en-US" altLang="en-US" sz="1400" b="1">
                <a:latin typeface="Times New Roman" panose="02020603050405020304" pitchFamily="18" charset="0"/>
                <a:hlinkClick r:id="rId3"/>
              </a:rPr>
              <a:t>,</a:t>
            </a:r>
          </a:p>
        </p:txBody>
      </p:sp>
      <p:sp>
        <p:nvSpPr>
          <p:cNvPr id="120837" name="Rectangle 4">
            <a:extLst>
              <a:ext uri="{FF2B5EF4-FFF2-40B4-BE49-F238E27FC236}">
                <a16:creationId xmlns:a16="http://schemas.microsoft.com/office/drawing/2014/main" id="{95795696-4906-471F-A8E5-51EEFBE50272}"/>
              </a:ext>
            </a:extLst>
          </p:cNvPr>
          <p:cNvSpPr>
            <a:spLocks noChangeArrowheads="1"/>
          </p:cNvSpPr>
          <p:nvPr/>
        </p:nvSpPr>
        <p:spPr bwMode="auto">
          <a:xfrm>
            <a:off x="898525" y="6105525"/>
            <a:ext cx="1225550" cy="36830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613"/>
              </a:lnSpc>
              <a:spcBef>
                <a:spcPts val="838"/>
              </a:spcBef>
            </a:pPr>
            <a:r>
              <a:rPr lang="en-US" altLang="en-US" sz="1400" b="1">
                <a:solidFill>
                  <a:srgbClr val="FFFF00"/>
                </a:solidFill>
                <a:latin typeface="Times New Roman" panose="02020603050405020304" pitchFamily="18" charset="0"/>
              </a:rPr>
              <a:t># global variable </a:t>
            </a:r>
            <a:r>
              <a:rPr lang="en-US" altLang="en-US" sz="1400" b="1">
                <a:solidFill>
                  <a:srgbClr val="FFFFFF"/>
                </a:solidFill>
                <a:latin typeface="Times New Roman" panose="02020603050405020304" pitchFamily="18" charset="0"/>
              </a:rPr>
              <a:t>c = 1</a:t>
            </a:r>
          </a:p>
        </p:txBody>
      </p:sp>
      <p:sp>
        <p:nvSpPr>
          <p:cNvPr id="6" name="Rectangle 5">
            <a:extLst>
              <a:ext uri="{FF2B5EF4-FFF2-40B4-BE49-F238E27FC236}">
                <a16:creationId xmlns:a16="http://schemas.microsoft.com/office/drawing/2014/main" id="{C8F0832E-E598-4CBF-8650-E622C4E47EE4}"/>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101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1858" name="Picture 1">
            <a:extLst>
              <a:ext uri="{FF2B5EF4-FFF2-40B4-BE49-F238E27FC236}">
                <a16:creationId xmlns:a16="http://schemas.microsoft.com/office/drawing/2014/main" id="{87B569B6-5820-4D3F-8C84-0DBAF4684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763" y="911225"/>
            <a:ext cx="82708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
            <a:extLst>
              <a:ext uri="{FF2B5EF4-FFF2-40B4-BE49-F238E27FC236}">
                <a16:creationId xmlns:a16="http://schemas.microsoft.com/office/drawing/2014/main" id="{F006BB1E-8A7A-40B2-9987-AA279D4CC7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763" y="3194050"/>
            <a:ext cx="82708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3">
            <a:extLst>
              <a:ext uri="{FF2B5EF4-FFF2-40B4-BE49-F238E27FC236}">
                <a16:creationId xmlns:a16="http://schemas.microsoft.com/office/drawing/2014/main" id="{E8DCF53A-AB42-4CD8-8CAC-CC26DB3DAF34}"/>
              </a:ext>
            </a:extLst>
          </p:cNvPr>
          <p:cNvSpPr>
            <a:spLocks noChangeArrowheads="1"/>
          </p:cNvSpPr>
          <p:nvPr/>
        </p:nvSpPr>
        <p:spPr bwMode="auto">
          <a:xfrm>
            <a:off x="895350" y="2481263"/>
            <a:ext cx="53197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However, if we try to modify the global variable from inside a function as:</a:t>
            </a:r>
          </a:p>
        </p:txBody>
      </p:sp>
      <p:sp>
        <p:nvSpPr>
          <p:cNvPr id="121861" name="Rectangle 4">
            <a:extLst>
              <a:ext uri="{FF2B5EF4-FFF2-40B4-BE49-F238E27FC236}">
                <a16:creationId xmlns:a16="http://schemas.microsoft.com/office/drawing/2014/main" id="{9C1C4A7B-1ECE-4E49-867C-6FCA10F6D1CB}"/>
              </a:ext>
            </a:extLst>
          </p:cNvPr>
          <p:cNvSpPr>
            <a:spLocks noChangeArrowheads="1"/>
          </p:cNvSpPr>
          <p:nvPr/>
        </p:nvSpPr>
        <p:spPr bwMode="auto">
          <a:xfrm>
            <a:off x="898525" y="2803525"/>
            <a:ext cx="1225550" cy="369888"/>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altLang="en-US" sz="1400" b="1">
                <a:solidFill>
                  <a:srgbClr val="FFFF00"/>
                </a:solidFill>
                <a:latin typeface="Times New Roman" panose="02020603050405020304" pitchFamily="18" charset="0"/>
              </a:rPr>
              <a:t># global variable </a:t>
            </a:r>
            <a:r>
              <a:rPr lang="en-US" altLang="en-US" sz="1400" b="1">
                <a:solidFill>
                  <a:srgbClr val="FFFFFF"/>
                </a:solidFill>
                <a:latin typeface="Times New Roman" panose="02020603050405020304" pitchFamily="18" charset="0"/>
              </a:rPr>
              <a:t>c = 1</a:t>
            </a:r>
          </a:p>
        </p:txBody>
      </p:sp>
      <p:sp>
        <p:nvSpPr>
          <p:cNvPr id="121862" name="Rectangle 5">
            <a:extLst>
              <a:ext uri="{FF2B5EF4-FFF2-40B4-BE49-F238E27FC236}">
                <a16:creationId xmlns:a16="http://schemas.microsoft.com/office/drawing/2014/main" id="{88A60DD9-86E3-45D4-A57A-D028D0846342}"/>
              </a:ext>
            </a:extLst>
          </p:cNvPr>
          <p:cNvSpPr>
            <a:spLocks noChangeArrowheads="1"/>
          </p:cNvSpPr>
          <p:nvPr/>
        </p:nvSpPr>
        <p:spPr bwMode="auto">
          <a:xfrm>
            <a:off x="898525" y="5672138"/>
            <a:ext cx="5326063" cy="19843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FFD650"/>
                </a:solidFill>
                <a:latin typeface="Times New Roman" panose="02020603050405020304" pitchFamily="18" charset="0"/>
              </a:rPr>
              <a:t>Unbound Local Error: local variable ’c’ referenced before assignment</a:t>
            </a:r>
          </a:p>
        </p:txBody>
      </p:sp>
      <p:sp>
        <p:nvSpPr>
          <p:cNvPr id="121863" name="Rectangle 6">
            <a:extLst>
              <a:ext uri="{FF2B5EF4-FFF2-40B4-BE49-F238E27FC236}">
                <a16:creationId xmlns:a16="http://schemas.microsoft.com/office/drawing/2014/main" id="{9373037B-9486-4A21-A899-99A1117D6349}"/>
              </a:ext>
            </a:extLst>
          </p:cNvPr>
          <p:cNvSpPr>
            <a:spLocks noChangeArrowheads="1"/>
          </p:cNvSpPr>
          <p:nvPr/>
        </p:nvSpPr>
        <p:spPr bwMode="auto">
          <a:xfrm>
            <a:off x="898525" y="6075363"/>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2550"/>
              </a:lnSpc>
            </a:pPr>
            <a:r>
              <a:rPr lang="en-US" altLang="en-US" sz="1400" b="1">
                <a:latin typeface="Times New Roman" panose="02020603050405020304" pitchFamily="18" charset="0"/>
              </a:rPr>
              <a:t>This is because we can only access the global variable but cannot modify it from inside the function. The solution for this is to use the global keyword.</a:t>
            </a:r>
          </a:p>
        </p:txBody>
      </p:sp>
      <p:sp>
        <p:nvSpPr>
          <p:cNvPr id="8" name="Rectangle 7">
            <a:extLst>
              <a:ext uri="{FF2B5EF4-FFF2-40B4-BE49-F238E27FC236}">
                <a16:creationId xmlns:a16="http://schemas.microsoft.com/office/drawing/2014/main" id="{31F8809C-339E-4382-A1FD-FBD2F1C40657}"/>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82" name="Picture 1">
            <a:extLst>
              <a:ext uri="{FF2B5EF4-FFF2-40B4-BE49-F238E27FC236}">
                <a16:creationId xmlns:a16="http://schemas.microsoft.com/office/drawing/2014/main" id="{54DEE728-8185-4E98-B022-15543F7ED6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763" y="1231900"/>
            <a:ext cx="82708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2">
            <a:extLst>
              <a:ext uri="{FF2B5EF4-FFF2-40B4-BE49-F238E27FC236}">
                <a16:creationId xmlns:a16="http://schemas.microsoft.com/office/drawing/2014/main" id="{7C6798BE-04B9-47FD-8DFB-895EEEC0D82D}"/>
              </a:ext>
            </a:extLst>
          </p:cNvPr>
          <p:cNvSpPr>
            <a:spLocks noChangeArrowheads="1"/>
          </p:cNvSpPr>
          <p:nvPr/>
        </p:nvSpPr>
        <p:spPr bwMode="auto">
          <a:xfrm>
            <a:off x="898525" y="938213"/>
            <a:ext cx="55356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Example: Changing Global Variable from Inside a Function using global</a:t>
            </a:r>
          </a:p>
        </p:txBody>
      </p:sp>
      <p:sp>
        <p:nvSpPr>
          <p:cNvPr id="122884" name="Rectangle 3">
            <a:extLst>
              <a:ext uri="{FF2B5EF4-FFF2-40B4-BE49-F238E27FC236}">
                <a16:creationId xmlns:a16="http://schemas.microsoft.com/office/drawing/2014/main" id="{54984CE2-A930-4AAA-B8D5-8DB83D340482}"/>
              </a:ext>
            </a:extLst>
          </p:cNvPr>
          <p:cNvSpPr>
            <a:spLocks noChangeArrowheads="1"/>
          </p:cNvSpPr>
          <p:nvPr/>
        </p:nvSpPr>
        <p:spPr bwMode="auto">
          <a:xfrm>
            <a:off x="895350" y="4730750"/>
            <a:ext cx="63595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25"/>
              </a:lnSpc>
            </a:pPr>
            <a:r>
              <a:rPr lang="en-US" altLang="en-US" sz="1400" b="1">
                <a:latin typeface="Times New Roman" panose="02020603050405020304" pitchFamily="18" charset="0"/>
              </a:rPr>
              <a:t>In the above example, we have defined c as the global keyword inside add ().</a:t>
            </a:r>
          </a:p>
          <a:p>
            <a:pPr eaLnBrk="1" hangingPunct="1">
              <a:lnSpc>
                <a:spcPts val="2525"/>
              </a:lnSpc>
            </a:pPr>
            <a:r>
              <a:rPr lang="en-US" altLang="en-US" sz="1400" b="1">
                <a:latin typeface="Times New Roman" panose="02020603050405020304" pitchFamily="18" charset="0"/>
              </a:rPr>
              <a:t>Then, we have incremented the variable c by 2, i.e. c = c + 2.</a:t>
            </a:r>
          </a:p>
          <a:p>
            <a:pPr eaLnBrk="1" hangingPunct="1">
              <a:lnSpc>
                <a:spcPts val="2525"/>
              </a:lnSpc>
            </a:pPr>
            <a:r>
              <a:rPr lang="en-US" altLang="en-US" sz="1400" b="1">
                <a:latin typeface="Times New Roman" panose="02020603050405020304" pitchFamily="18" charset="0"/>
              </a:rPr>
              <a:t>As we can see while calling add (), the value of global variable c is modified from 1 to 3.</a:t>
            </a:r>
          </a:p>
        </p:txBody>
      </p:sp>
      <p:sp>
        <p:nvSpPr>
          <p:cNvPr id="122885" name="Rectangle 4">
            <a:extLst>
              <a:ext uri="{FF2B5EF4-FFF2-40B4-BE49-F238E27FC236}">
                <a16:creationId xmlns:a16="http://schemas.microsoft.com/office/drawing/2014/main" id="{C2B42101-E425-420D-A745-1B975ACADC33}"/>
              </a:ext>
            </a:extLst>
          </p:cNvPr>
          <p:cNvSpPr>
            <a:spLocks noChangeArrowheads="1"/>
          </p:cNvSpPr>
          <p:nvPr/>
        </p:nvSpPr>
        <p:spPr bwMode="auto">
          <a:xfrm>
            <a:off x="898525" y="6345238"/>
            <a:ext cx="1900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Rules of global Keyword</a:t>
            </a:r>
          </a:p>
        </p:txBody>
      </p:sp>
      <p:sp>
        <p:nvSpPr>
          <p:cNvPr id="6" name="Rectangle 5">
            <a:extLst>
              <a:ext uri="{FF2B5EF4-FFF2-40B4-BE49-F238E27FC236}">
                <a16:creationId xmlns:a16="http://schemas.microsoft.com/office/drawing/2014/main" id="{5172CF0A-43B8-490D-BA0A-634E58BC6472}"/>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103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AA4D9-83EF-4407-A81D-C136543B2143}"/>
              </a:ext>
            </a:extLst>
          </p:cNvPr>
          <p:cNvSpPr/>
          <p:nvPr/>
        </p:nvSpPr>
        <p:spPr>
          <a:xfrm>
            <a:off x="898525" y="933450"/>
            <a:ext cx="8248650" cy="1709738"/>
          </a:xfrm>
          <a:prstGeom prst="rect">
            <a:avLst/>
          </a:prstGeom>
        </p:spPr>
        <p:txBody>
          <a:bodyPr lIns="0" tIns="0" rIns="0" bIns="0"/>
          <a:lstStyle/>
          <a:p>
            <a:pPr algn="just" eaLnBrk="1" fontAlgn="auto" hangingPunct="1">
              <a:spcBef>
                <a:spcPts val="0"/>
              </a:spcBef>
              <a:spcAft>
                <a:spcPts val="840"/>
              </a:spcAft>
              <a:defRPr/>
            </a:pPr>
            <a:r>
              <a:rPr lang="en-US" sz="1000">
                <a:latin typeface="Times New Roman"/>
              </a:rPr>
              <a:t>The basic rules for global keyword in Python are:</a:t>
            </a:r>
          </a:p>
          <a:p>
            <a:pPr marL="250952" algn="just" eaLnBrk="1" fontAlgn="auto" hangingPunct="1">
              <a:spcBef>
                <a:spcPts val="0"/>
              </a:spcBef>
              <a:spcAft>
                <a:spcPts val="840"/>
              </a:spcAft>
              <a:defRPr/>
            </a:pPr>
            <a:r>
              <a:rPr lang="en-US" sz="1000">
                <a:latin typeface="Times New Roman"/>
              </a:rPr>
              <a:t>•    When we create a variable inside a function, it is local by default.</a:t>
            </a:r>
          </a:p>
          <a:p>
            <a:pPr marL="466852" indent="-215900" eaLnBrk="1" fontAlgn="auto" hangingPunct="1">
              <a:lnSpc>
                <a:spcPts val="1728"/>
              </a:lnSpc>
              <a:spcBef>
                <a:spcPts val="0"/>
              </a:spcBef>
              <a:spcAft>
                <a:spcPts val="420"/>
              </a:spcAft>
              <a:defRPr/>
            </a:pPr>
            <a:r>
              <a:rPr lang="en-US" sz="1000">
                <a:latin typeface="Times New Roman"/>
              </a:rPr>
              <a:t>•    When we define a variable outside of a function, it is global by default. You don't have to use the global keyword.</a:t>
            </a:r>
          </a:p>
          <a:p>
            <a:pPr marL="250952" algn="just" eaLnBrk="1" fontAlgn="auto" hangingPunct="1">
              <a:spcBef>
                <a:spcPts val="0"/>
              </a:spcBef>
              <a:spcAft>
                <a:spcPts val="840"/>
              </a:spcAft>
              <a:defRPr/>
            </a:pPr>
            <a:r>
              <a:rPr lang="en-US" sz="1000">
                <a:latin typeface="Times New Roman"/>
              </a:rPr>
              <a:t>•    We use the global keyword to modify (write to) a global variable inside a function.</a:t>
            </a:r>
          </a:p>
          <a:p>
            <a:pPr marL="250952" algn="just" eaLnBrk="1" fontAlgn="auto" hangingPunct="1">
              <a:spcBef>
                <a:spcPts val="0"/>
              </a:spcBef>
              <a:spcAft>
                <a:spcPts val="5040"/>
              </a:spcAft>
              <a:defRPr/>
            </a:pPr>
            <a:r>
              <a:rPr lang="en-US" sz="1000">
                <a:latin typeface="Times New Roman"/>
              </a:rPr>
              <a:t>•    Use of the global keyword outside a function has no effect.</a:t>
            </a:r>
          </a:p>
        </p:txBody>
      </p:sp>
      <p:sp>
        <p:nvSpPr>
          <p:cNvPr id="123907" name="Rectangle 2">
            <a:extLst>
              <a:ext uri="{FF2B5EF4-FFF2-40B4-BE49-F238E27FC236}">
                <a16:creationId xmlns:a16="http://schemas.microsoft.com/office/drawing/2014/main" id="{B9AF5447-E888-4A28-89E0-9FA242E0B359}"/>
              </a:ext>
            </a:extLst>
          </p:cNvPr>
          <p:cNvSpPr>
            <a:spLocks noChangeArrowheads="1"/>
          </p:cNvSpPr>
          <p:nvPr/>
        </p:nvSpPr>
        <p:spPr bwMode="auto">
          <a:xfrm>
            <a:off x="895350" y="3525838"/>
            <a:ext cx="82613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5038"/>
              </a:spcBef>
              <a:spcAft>
                <a:spcPts val="838"/>
              </a:spcAft>
            </a:pPr>
            <a:r>
              <a:rPr lang="en-US" altLang="en-US" sz="2100" b="1">
                <a:solidFill>
                  <a:srgbClr val="1F3763"/>
                </a:solidFill>
                <a:latin typeface="Arial" panose="020B0604020202020204" pitchFamily="34" charset="0"/>
              </a:rPr>
              <a:t>Python Recursion</a:t>
            </a:r>
          </a:p>
          <a:p>
            <a:pPr algn="just" eaLnBrk="1" hangingPunct="1">
              <a:spcAft>
                <a:spcPts val="838"/>
              </a:spcAft>
            </a:pPr>
            <a:r>
              <a:rPr lang="en-US" altLang="en-US" sz="1000">
                <a:latin typeface="Times New Roman" panose="02020603050405020304" pitchFamily="18" charset="0"/>
              </a:rPr>
              <a:t>Recursion is the process of defining something in terms of itself.</a:t>
            </a:r>
          </a:p>
          <a:p>
            <a:pPr algn="just" eaLnBrk="1" hangingPunct="1">
              <a:lnSpc>
                <a:spcPts val="1725"/>
              </a:lnSpc>
              <a:spcAft>
                <a:spcPts val="1475"/>
              </a:spcAft>
            </a:pPr>
            <a:r>
              <a:rPr lang="en-US" altLang="en-US" sz="1000">
                <a:latin typeface="Times New Roman" panose="02020603050405020304" pitchFamily="18" charset="0"/>
              </a:rPr>
              <a:t>A physical world example would be to place two parallel mirrors facing each other. Any object in between them would be reflected recursively.</a:t>
            </a:r>
          </a:p>
          <a:p>
            <a:pPr eaLnBrk="1" hangingPunct="1">
              <a:spcAft>
                <a:spcPts val="838"/>
              </a:spcAft>
            </a:pPr>
            <a:r>
              <a:rPr lang="en-US" altLang="en-US" sz="2100" b="1">
                <a:solidFill>
                  <a:srgbClr val="1F3763"/>
                </a:solidFill>
                <a:latin typeface="Arial" panose="020B0604020202020204" pitchFamily="34" charset="0"/>
              </a:rPr>
              <a:t>Python Recursive Function</a:t>
            </a:r>
          </a:p>
          <a:p>
            <a:pPr algn="just" eaLnBrk="1" hangingPunct="1">
              <a:lnSpc>
                <a:spcPts val="1725"/>
              </a:lnSpc>
              <a:spcAft>
                <a:spcPts val="425"/>
              </a:spcAft>
            </a:pPr>
            <a:r>
              <a:rPr lang="en-US" altLang="en-US" sz="1000">
                <a:latin typeface="Times New Roman" panose="02020603050405020304" pitchFamily="18" charset="0"/>
              </a:rPr>
              <a:t>In Python, we know that a</a:t>
            </a:r>
            <a:r>
              <a:rPr lang="en-US" altLang="en-US" sz="1000">
                <a:latin typeface="Times New Roman" panose="02020603050405020304" pitchFamily="18" charset="0"/>
                <a:hlinkClick r:id="rId2"/>
              </a:rPr>
              <a:t> </a:t>
            </a:r>
            <a:r>
              <a:rPr lang="en-US" altLang="en-US" sz="1000" u="sng">
                <a:solidFill>
                  <a:srgbClr val="0000FF"/>
                </a:solidFill>
                <a:latin typeface="Times New Roman" panose="02020603050405020304" pitchFamily="18" charset="0"/>
                <a:hlinkClick r:id="rId2"/>
              </a:rPr>
              <a:t>function</a:t>
            </a:r>
            <a:r>
              <a:rPr lang="en-US" altLang="en-US" sz="1000">
                <a:solidFill>
                  <a:srgbClr val="0000FF"/>
                </a:solidFill>
                <a:latin typeface="Times New Roman" panose="02020603050405020304" pitchFamily="18" charset="0"/>
                <a:hlinkClick r:id="rId2"/>
              </a:rPr>
              <a:t> </a:t>
            </a:r>
            <a:r>
              <a:rPr lang="en-US" altLang="en-US" sz="1000">
                <a:latin typeface="Times New Roman" panose="02020603050405020304" pitchFamily="18" charset="0"/>
              </a:rPr>
              <a:t>can call other functions. It is even possible for the function to call itself. These types of construct are termed as recursive functions.</a:t>
            </a:r>
          </a:p>
          <a:p>
            <a:pPr algn="just" eaLnBrk="1" hangingPunct="1"/>
            <a:r>
              <a:rPr lang="en-US" altLang="en-US" sz="1000">
                <a:latin typeface="Times New Roman" panose="02020603050405020304" pitchFamily="18" charset="0"/>
              </a:rPr>
              <a:t>The following image shows the working of a recursive function called recurse.</a:t>
            </a:r>
          </a:p>
        </p:txBody>
      </p:sp>
      <p:sp>
        <p:nvSpPr>
          <p:cNvPr id="4" name="Rectangle 3">
            <a:extLst>
              <a:ext uri="{FF2B5EF4-FFF2-40B4-BE49-F238E27FC236}">
                <a16:creationId xmlns:a16="http://schemas.microsoft.com/office/drawing/2014/main" id="{258DF83A-4465-4826-82F4-0AE8252FDE55}"/>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104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4930" name="Picture 1">
            <a:extLst>
              <a:ext uri="{FF2B5EF4-FFF2-40B4-BE49-F238E27FC236}">
                <a16:creationId xmlns:a16="http://schemas.microsoft.com/office/drawing/2014/main" id="{D87C2503-3122-4DCC-9E86-46CCAD54C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28590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2">
            <a:extLst>
              <a:ext uri="{FF2B5EF4-FFF2-40B4-BE49-F238E27FC236}">
                <a16:creationId xmlns:a16="http://schemas.microsoft.com/office/drawing/2014/main" id="{E3821D40-6D64-40F5-BDA3-EAD4AC2A6BC5}"/>
              </a:ext>
            </a:extLst>
          </p:cNvPr>
          <p:cNvSpPr>
            <a:spLocks noChangeArrowheads="1"/>
          </p:cNvSpPr>
          <p:nvPr/>
        </p:nvSpPr>
        <p:spPr bwMode="auto">
          <a:xfrm>
            <a:off x="904875" y="2660650"/>
            <a:ext cx="82486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838"/>
              </a:spcAft>
            </a:pPr>
            <a:r>
              <a:rPr lang="en-US" altLang="en-US" sz="1400" b="1">
                <a:latin typeface="Times New Roman" panose="02020603050405020304" pitchFamily="18" charset="0"/>
              </a:rPr>
              <a:t>Following is an example of a recursive function to</a:t>
            </a:r>
            <a:r>
              <a:rPr lang="en-US" altLang="en-US" sz="1400" b="1">
                <a:latin typeface="Times New Roman" panose="02020603050405020304" pitchFamily="18" charset="0"/>
                <a:hlinkClick r:id="rId3"/>
              </a:rPr>
              <a:t> </a:t>
            </a:r>
            <a:r>
              <a:rPr lang="en-US" altLang="en-US" sz="1400" b="1" u="sng">
                <a:solidFill>
                  <a:srgbClr val="0000FF"/>
                </a:solidFill>
                <a:latin typeface="Times New Roman" panose="02020603050405020304" pitchFamily="18" charset="0"/>
                <a:hlinkClick r:id="rId3"/>
              </a:rPr>
              <a:t>find the factorial of an integer</a:t>
            </a:r>
            <a:r>
              <a:rPr lang="en-US" altLang="en-US" sz="1400" b="1">
                <a:latin typeface="Times New Roman" panose="02020603050405020304" pitchFamily="18" charset="0"/>
                <a:hlinkClick r:id="rId3"/>
              </a:rPr>
              <a:t>.</a:t>
            </a:r>
          </a:p>
          <a:p>
            <a:pPr algn="just" eaLnBrk="1" hangingPunct="1">
              <a:lnSpc>
                <a:spcPts val="1700"/>
              </a:lnSpc>
              <a:spcAft>
                <a:spcPts val="425"/>
              </a:spcAft>
            </a:pPr>
            <a:r>
              <a:rPr lang="en-US" altLang="en-US" sz="1400" b="1">
                <a:latin typeface="Times New Roman" panose="02020603050405020304" pitchFamily="18" charset="0"/>
              </a:rPr>
              <a:t>Factorial of a number is the product of all the integers from 1 to that number. For example, the factorial of 6 (denoted as 6!) is 1*2*3*4*5*6 = 720.</a:t>
            </a:r>
          </a:p>
          <a:p>
            <a:pPr algn="just" eaLnBrk="1" hangingPunct="1">
              <a:spcAft>
                <a:spcPts val="838"/>
              </a:spcAft>
            </a:pPr>
            <a:r>
              <a:rPr lang="en-US" altLang="en-US" sz="1400" b="1">
                <a:latin typeface="Times New Roman" panose="02020603050405020304" pitchFamily="18" charset="0"/>
              </a:rPr>
              <a:t>Example of a recursive function</a:t>
            </a:r>
          </a:p>
        </p:txBody>
      </p:sp>
      <p:sp>
        <p:nvSpPr>
          <p:cNvPr id="124932" name="Rectangle 3">
            <a:extLst>
              <a:ext uri="{FF2B5EF4-FFF2-40B4-BE49-F238E27FC236}">
                <a16:creationId xmlns:a16="http://schemas.microsoft.com/office/drawing/2014/main" id="{9519FE55-320D-4D59-8B36-CF210BEDD0E5}"/>
              </a:ext>
            </a:extLst>
          </p:cNvPr>
          <p:cNvSpPr>
            <a:spLocks noChangeArrowheads="1"/>
          </p:cNvSpPr>
          <p:nvPr/>
        </p:nvSpPr>
        <p:spPr bwMode="auto">
          <a:xfrm>
            <a:off x="904875" y="3833813"/>
            <a:ext cx="8248650" cy="186055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425"/>
              </a:spcAft>
            </a:pPr>
            <a:r>
              <a:rPr lang="en-US" altLang="en-US" sz="1500">
                <a:solidFill>
                  <a:srgbClr val="C58EFB"/>
                </a:solidFill>
                <a:latin typeface="Times New Roman" panose="02020603050405020304" pitchFamily="18" charset="0"/>
              </a:rPr>
              <a:t>def </a:t>
            </a:r>
            <a:r>
              <a:rPr lang="en-US" altLang="en-US" sz="1500">
                <a:solidFill>
                  <a:srgbClr val="FFE599"/>
                </a:solidFill>
                <a:latin typeface="Times New Roman" panose="02020603050405020304" pitchFamily="18" charset="0"/>
              </a:rPr>
              <a:t>factorial(x):</a:t>
            </a:r>
          </a:p>
          <a:p>
            <a:pPr eaLnBrk="1" hangingPunct="1">
              <a:lnSpc>
                <a:spcPts val="1850"/>
              </a:lnSpc>
              <a:spcAft>
                <a:spcPts val="838"/>
              </a:spcAft>
            </a:pPr>
            <a:r>
              <a:rPr lang="en-US" altLang="en-US" sz="1500">
                <a:solidFill>
                  <a:srgbClr val="B1EC7A"/>
                </a:solidFill>
                <a:latin typeface="Times New Roman" panose="02020603050405020304" pitchFamily="18" charset="0"/>
              </a:rPr>
              <a:t>"""This is a recursive function to find the factorial of an integer"""</a:t>
            </a:r>
          </a:p>
          <a:p>
            <a:pPr eaLnBrk="1" hangingPunct="1">
              <a:lnSpc>
                <a:spcPts val="1850"/>
              </a:lnSpc>
            </a:pPr>
            <a:r>
              <a:rPr lang="en-US" altLang="en-US" sz="1500">
                <a:solidFill>
                  <a:srgbClr val="C58EFB"/>
                </a:solidFill>
                <a:latin typeface="Times New Roman" panose="02020603050405020304" pitchFamily="18" charset="0"/>
              </a:rPr>
              <a:t>if </a:t>
            </a:r>
            <a:r>
              <a:rPr lang="en-US" altLang="en-US" sz="1500">
                <a:solidFill>
                  <a:srgbClr val="FFFFFF"/>
                </a:solidFill>
                <a:latin typeface="Times New Roman" panose="02020603050405020304" pitchFamily="18" charset="0"/>
              </a:rPr>
              <a:t>x == </a:t>
            </a:r>
            <a:r>
              <a:rPr lang="en-US" altLang="en-US" sz="1500">
                <a:solidFill>
                  <a:srgbClr val="FFE599"/>
                </a:solidFill>
                <a:latin typeface="Times New Roman" panose="02020603050405020304" pitchFamily="18" charset="0"/>
              </a:rPr>
              <a:t>1: </a:t>
            </a:r>
            <a:r>
              <a:rPr lang="en-US" altLang="en-US" sz="1500">
                <a:solidFill>
                  <a:srgbClr val="C58EFB"/>
                </a:solidFill>
                <a:latin typeface="Times New Roman" panose="02020603050405020304" pitchFamily="18" charset="0"/>
              </a:rPr>
              <a:t>return </a:t>
            </a:r>
            <a:r>
              <a:rPr lang="en-US" altLang="en-US" sz="1500">
                <a:solidFill>
                  <a:srgbClr val="FFE599"/>
                </a:solidFill>
                <a:latin typeface="Times New Roman" panose="02020603050405020304" pitchFamily="18" charset="0"/>
              </a:rPr>
              <a:t>1 </a:t>
            </a:r>
            <a:r>
              <a:rPr lang="en-US" altLang="en-US" sz="1500">
                <a:solidFill>
                  <a:srgbClr val="C58EFB"/>
                </a:solidFill>
                <a:latin typeface="Times New Roman" panose="02020603050405020304" pitchFamily="18" charset="0"/>
              </a:rPr>
              <a:t>else:</a:t>
            </a:r>
          </a:p>
          <a:p>
            <a:pPr eaLnBrk="1" hangingPunct="1">
              <a:spcAft>
                <a:spcPts val="2938"/>
              </a:spcAft>
            </a:pPr>
            <a:r>
              <a:rPr lang="en-US" altLang="en-US" sz="1500">
                <a:solidFill>
                  <a:srgbClr val="C58EFB"/>
                </a:solidFill>
                <a:latin typeface="Times New Roman" panose="02020603050405020304" pitchFamily="18" charset="0"/>
              </a:rPr>
              <a:t>return </a:t>
            </a:r>
            <a:r>
              <a:rPr lang="en-US" altLang="en-US" sz="1500">
                <a:solidFill>
                  <a:srgbClr val="FFFFFF"/>
                </a:solidFill>
                <a:latin typeface="Times New Roman" panose="02020603050405020304" pitchFamily="18" charset="0"/>
              </a:rPr>
              <a:t>(x * factorial(x-1))</a:t>
            </a:r>
          </a:p>
        </p:txBody>
      </p:sp>
      <p:sp>
        <p:nvSpPr>
          <p:cNvPr id="124933" name="Rectangle 4">
            <a:extLst>
              <a:ext uri="{FF2B5EF4-FFF2-40B4-BE49-F238E27FC236}">
                <a16:creationId xmlns:a16="http://schemas.microsoft.com/office/drawing/2014/main" id="{9822685D-6379-4E1F-A0DC-0EE0EB5330F6}"/>
              </a:ext>
            </a:extLst>
          </p:cNvPr>
          <p:cNvSpPr>
            <a:spLocks noChangeArrowheads="1"/>
          </p:cNvSpPr>
          <p:nvPr/>
        </p:nvSpPr>
        <p:spPr bwMode="auto">
          <a:xfrm>
            <a:off x="904875" y="5948363"/>
            <a:ext cx="8248650" cy="6651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938"/>
              </a:spcBef>
              <a:spcAft>
                <a:spcPts val="425"/>
              </a:spcAft>
            </a:pPr>
            <a:r>
              <a:rPr lang="en-US" altLang="en-US" sz="1500">
                <a:solidFill>
                  <a:srgbClr val="FFFFFF"/>
                </a:solidFill>
                <a:latin typeface="Times New Roman" panose="02020603050405020304" pitchFamily="18" charset="0"/>
              </a:rPr>
              <a:t>num = </a:t>
            </a:r>
            <a:r>
              <a:rPr lang="en-US" altLang="en-US" sz="1500">
                <a:solidFill>
                  <a:srgbClr val="FFE599"/>
                </a:solidFill>
                <a:latin typeface="Times New Roman" panose="02020603050405020304" pitchFamily="18" charset="0"/>
              </a:rPr>
              <a:t>3</a:t>
            </a:r>
          </a:p>
          <a:p>
            <a:pPr algn="just" eaLnBrk="1" hangingPunct="1"/>
            <a:r>
              <a:rPr lang="en-US" altLang="en-US" sz="1500">
                <a:solidFill>
                  <a:srgbClr val="C58EFB"/>
                </a:solidFill>
                <a:latin typeface="Times New Roman" panose="02020603050405020304" pitchFamily="18" charset="0"/>
              </a:rPr>
              <a:t>print </a:t>
            </a:r>
            <a:r>
              <a:rPr lang="en-US" altLang="en-US" sz="1500">
                <a:solidFill>
                  <a:srgbClr val="B1EC7A"/>
                </a:solidFill>
                <a:latin typeface="Times New Roman" panose="02020603050405020304" pitchFamily="18" charset="0"/>
              </a:rPr>
              <a:t>("The factorial of", </a:t>
            </a:r>
            <a:r>
              <a:rPr lang="en-US" altLang="en-US" sz="1500">
                <a:solidFill>
                  <a:srgbClr val="FFFFFF"/>
                </a:solidFill>
                <a:latin typeface="Times New Roman" panose="02020603050405020304" pitchFamily="18" charset="0"/>
              </a:rPr>
              <a:t>num</a:t>
            </a:r>
            <a:r>
              <a:rPr lang="en-US" altLang="en-US" sz="1500">
                <a:solidFill>
                  <a:srgbClr val="FFE599"/>
                </a:solidFill>
                <a:latin typeface="Times New Roman" panose="02020603050405020304" pitchFamily="18" charset="0"/>
              </a:rPr>
              <a:t>, </a:t>
            </a:r>
            <a:r>
              <a:rPr lang="en-US" altLang="en-US" sz="1500">
                <a:solidFill>
                  <a:srgbClr val="B1EC7A"/>
                </a:solidFill>
                <a:latin typeface="Times New Roman" panose="02020603050405020304" pitchFamily="18" charset="0"/>
              </a:rPr>
              <a:t>"is", </a:t>
            </a:r>
            <a:r>
              <a:rPr lang="en-US" altLang="en-US" sz="1500">
                <a:solidFill>
                  <a:srgbClr val="FFFFFF"/>
                </a:solidFill>
                <a:latin typeface="Times New Roman" panose="02020603050405020304" pitchFamily="18" charset="0"/>
              </a:rPr>
              <a:t>factorial(num))</a:t>
            </a:r>
          </a:p>
        </p:txBody>
      </p:sp>
      <p:sp>
        <p:nvSpPr>
          <p:cNvPr id="6" name="Rectangle 5">
            <a:extLst>
              <a:ext uri="{FF2B5EF4-FFF2-40B4-BE49-F238E27FC236}">
                <a16:creationId xmlns:a16="http://schemas.microsoft.com/office/drawing/2014/main" id="{B6BB9729-1199-4DB3-9CE5-47851DC584CD}"/>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105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
            <a:extLst>
              <a:ext uri="{FF2B5EF4-FFF2-40B4-BE49-F238E27FC236}">
                <a16:creationId xmlns:a16="http://schemas.microsoft.com/office/drawing/2014/main" id="{F03A56AD-2427-4B19-B2F6-B1D52B39E05A}"/>
              </a:ext>
            </a:extLst>
          </p:cNvPr>
          <p:cNvSpPr>
            <a:spLocks noChangeArrowheads="1"/>
          </p:cNvSpPr>
          <p:nvPr/>
        </p:nvSpPr>
        <p:spPr bwMode="auto">
          <a:xfrm>
            <a:off x="901700" y="1173163"/>
            <a:ext cx="598488" cy="21907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675"/>
              </a:spcAft>
            </a:pPr>
            <a:r>
              <a:rPr lang="en-US" altLang="en-US" sz="1500">
                <a:solidFill>
                  <a:srgbClr val="FFE599"/>
                </a:solidFill>
                <a:latin typeface="Times New Roman" panose="02020603050405020304" pitchFamily="18" charset="0"/>
              </a:rPr>
              <a:t>Output</a:t>
            </a:r>
          </a:p>
        </p:txBody>
      </p:sp>
      <p:sp>
        <p:nvSpPr>
          <p:cNvPr id="125955" name="Rectangle 2">
            <a:extLst>
              <a:ext uri="{FF2B5EF4-FFF2-40B4-BE49-F238E27FC236}">
                <a16:creationId xmlns:a16="http://schemas.microsoft.com/office/drawing/2014/main" id="{E8C3EF91-67C5-49D2-882E-020D1A891557}"/>
              </a:ext>
            </a:extLst>
          </p:cNvPr>
          <p:cNvSpPr>
            <a:spLocks noChangeArrowheads="1"/>
          </p:cNvSpPr>
          <p:nvPr/>
        </p:nvSpPr>
        <p:spPr bwMode="auto">
          <a:xfrm>
            <a:off x="901700" y="1639888"/>
            <a:ext cx="1781175" cy="1825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675"/>
              </a:spcBef>
              <a:spcAft>
                <a:spcPts val="213"/>
              </a:spcAft>
            </a:pPr>
            <a:r>
              <a:rPr lang="en-US" altLang="en-US" sz="1500">
                <a:solidFill>
                  <a:srgbClr val="FFFFFF"/>
                </a:solidFill>
                <a:latin typeface="Times New Roman" panose="02020603050405020304" pitchFamily="18" charset="0"/>
              </a:rPr>
              <a:t>The factorial of 3 is 6</a:t>
            </a:r>
          </a:p>
        </p:txBody>
      </p:sp>
      <p:sp>
        <p:nvSpPr>
          <p:cNvPr id="125956" name="Rectangle 3">
            <a:extLst>
              <a:ext uri="{FF2B5EF4-FFF2-40B4-BE49-F238E27FC236}">
                <a16:creationId xmlns:a16="http://schemas.microsoft.com/office/drawing/2014/main" id="{F0CB645F-DA71-47F3-ADE5-7FBD04137CE8}"/>
              </a:ext>
            </a:extLst>
          </p:cNvPr>
          <p:cNvSpPr>
            <a:spLocks noChangeArrowheads="1"/>
          </p:cNvSpPr>
          <p:nvPr/>
        </p:nvSpPr>
        <p:spPr bwMode="auto">
          <a:xfrm>
            <a:off x="895350" y="1865313"/>
            <a:ext cx="826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13"/>
              </a:spcBef>
              <a:spcAft>
                <a:spcPts val="838"/>
              </a:spcAft>
            </a:pPr>
            <a:r>
              <a:rPr lang="en-US" altLang="en-US" sz="1400" b="1">
                <a:latin typeface="Times New Roman" panose="02020603050405020304" pitchFamily="18" charset="0"/>
              </a:rPr>
              <a:t>In the above example, factorial () is a recursive function as it calls itself.</a:t>
            </a:r>
          </a:p>
          <a:p>
            <a:pPr algn="just" eaLnBrk="1" hangingPunct="1">
              <a:spcAft>
                <a:spcPts val="838"/>
              </a:spcAft>
            </a:pPr>
            <a:r>
              <a:rPr lang="en-US" altLang="en-US" sz="1400" b="1">
                <a:latin typeface="Times New Roman" panose="02020603050405020304" pitchFamily="18" charset="0"/>
              </a:rPr>
              <a:t>When we call this function with a positive integer, it will recursively call itself by decreasing the number.</a:t>
            </a:r>
          </a:p>
          <a:p>
            <a:pPr algn="just" eaLnBrk="1" hangingPunct="1">
              <a:lnSpc>
                <a:spcPts val="1725"/>
              </a:lnSpc>
              <a:spcAft>
                <a:spcPts val="1675"/>
              </a:spcAft>
            </a:pPr>
            <a:r>
              <a:rPr lang="en-US" altLang="en-US" sz="1400" b="1">
                <a:latin typeface="Times New Roman" panose="02020603050405020304" pitchFamily="18" charset="0"/>
              </a:rPr>
              <a:t>Each function multiplies the number with the factorial of the number below it until it is equal to one. This recursive call can be explained in the following steps.</a:t>
            </a:r>
          </a:p>
        </p:txBody>
      </p:sp>
      <p:graphicFrame>
        <p:nvGraphicFramePr>
          <p:cNvPr id="5" name="Table 4">
            <a:extLst>
              <a:ext uri="{FF2B5EF4-FFF2-40B4-BE49-F238E27FC236}">
                <a16:creationId xmlns:a16="http://schemas.microsoft.com/office/drawing/2014/main" id="{6B41C57F-474F-4440-9713-B17A442566C4}"/>
              </a:ext>
            </a:extLst>
          </p:cNvPr>
          <p:cNvGraphicFramePr>
            <a:graphicFrameLocks noGrp="1"/>
          </p:cNvGraphicFramePr>
          <p:nvPr/>
        </p:nvGraphicFramePr>
        <p:xfrm>
          <a:off x="890588" y="3221038"/>
          <a:ext cx="8277225" cy="1152525"/>
        </p:xfrm>
        <a:graphic>
          <a:graphicData uri="http://schemas.openxmlformats.org/drawingml/2006/table">
            <a:tbl>
              <a:tblPr/>
              <a:tblGrid>
                <a:gridCol w="1670050">
                  <a:extLst>
                    <a:ext uri="{9D8B030D-6E8A-4147-A177-3AD203B41FA5}">
                      <a16:colId xmlns:a16="http://schemas.microsoft.com/office/drawing/2014/main" val="20000"/>
                    </a:ext>
                  </a:extLst>
                </a:gridCol>
                <a:gridCol w="6607175">
                  <a:extLst>
                    <a:ext uri="{9D8B030D-6E8A-4147-A177-3AD203B41FA5}">
                      <a16:colId xmlns:a16="http://schemas.microsoft.com/office/drawing/2014/main" val="20001"/>
                    </a:ext>
                  </a:extLst>
                </a:gridCol>
              </a:tblGrid>
              <a:tr h="20478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factorial (3)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 1st call with 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extLst>
                  <a:ext uri="{0D108BD9-81ED-4DB2-BD59-A6C34878D82A}">
                    <a16:rowId xmlns:a16="http://schemas.microsoft.com/office/drawing/2014/main" val="10000"/>
                  </a:ext>
                </a:extLst>
              </a:tr>
              <a:tr h="188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3 * factorial (2)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 2nd call with 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extLst>
                  <a:ext uri="{0D108BD9-81ED-4DB2-BD59-A6C34878D82A}">
                    <a16:rowId xmlns:a16="http://schemas.microsoft.com/office/drawing/2014/main" val="10001"/>
                  </a:ext>
                </a:extLst>
              </a:tr>
              <a:tr h="1920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3 * 2 * factorial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E599"/>
                          </a:solidFill>
                          <a:effectLst/>
                          <a:latin typeface="Courier New" panose="02070309020205020404" pitchFamily="49" charset="0"/>
                        </a:rPr>
                        <a:t>(1) # 3rd call with 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extLst>
                  <a:ext uri="{0D108BD9-81ED-4DB2-BD59-A6C34878D82A}">
                    <a16:rowId xmlns:a16="http://schemas.microsoft.com/office/drawing/2014/main" val="10002"/>
                  </a:ext>
                </a:extLst>
              </a:tr>
              <a:tr h="1920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3 * 2 * 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tc>
                  <a:txBody>
                    <a:bodyPr/>
                    <a:lstStyle>
                      <a:lvl1pPr marL="3810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810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 return from 3rd call as number=1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extLst>
                  <a:ext uri="{0D108BD9-81ED-4DB2-BD59-A6C34878D82A}">
                    <a16:rowId xmlns:a16="http://schemas.microsoft.com/office/drawing/2014/main" val="10003"/>
                  </a:ext>
                </a:extLst>
              </a:tr>
              <a:tr h="188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3 * 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tc>
                  <a:txBody>
                    <a:bodyPr/>
                    <a:lstStyle>
                      <a:lvl1pPr marL="3810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810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 return from 2nd call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extLst>
                  <a:ext uri="{0D108BD9-81ED-4DB2-BD59-A6C34878D82A}">
                    <a16:rowId xmlns:a16="http://schemas.microsoft.com/office/drawing/2014/main" val="10004"/>
                  </a:ext>
                </a:extLst>
              </a:tr>
              <a:tr h="1857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E599"/>
                          </a:solidFill>
                          <a:effectLst/>
                          <a:latin typeface="Courier New" panose="02070309020205020404" pitchFamily="49" charset="0"/>
                        </a:rPr>
                        <a:t>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tc>
                  <a:txBody>
                    <a:bodyPr/>
                    <a:lstStyle>
                      <a:lvl1pPr marL="3810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810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E599"/>
                          </a:solidFill>
                          <a:effectLst/>
                          <a:latin typeface="Courier New" panose="02070309020205020404" pitchFamily="49" charset="0"/>
                        </a:rPr>
                        <a:t># return from 1st call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83B40"/>
                    </a:solidFill>
                  </a:tcPr>
                </a:tc>
                <a:extLst>
                  <a:ext uri="{0D108BD9-81ED-4DB2-BD59-A6C34878D82A}">
                    <a16:rowId xmlns:a16="http://schemas.microsoft.com/office/drawing/2014/main" val="10005"/>
                  </a:ext>
                </a:extLst>
              </a:tr>
            </a:tbl>
          </a:graphicData>
        </a:graphic>
      </p:graphicFrame>
      <p:sp>
        <p:nvSpPr>
          <p:cNvPr id="125980" name="Rectangle 5">
            <a:extLst>
              <a:ext uri="{FF2B5EF4-FFF2-40B4-BE49-F238E27FC236}">
                <a16:creationId xmlns:a16="http://schemas.microsoft.com/office/drawing/2014/main" id="{F8A81EC8-FA0C-41C1-8336-607D73B9AC9B}"/>
              </a:ext>
            </a:extLst>
          </p:cNvPr>
          <p:cNvSpPr>
            <a:spLocks noChangeArrowheads="1"/>
          </p:cNvSpPr>
          <p:nvPr/>
        </p:nvSpPr>
        <p:spPr bwMode="auto">
          <a:xfrm>
            <a:off x="895350" y="4578350"/>
            <a:ext cx="54625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Let's look at an image that shows a step-by-step process of what is going on:</a:t>
            </a:r>
          </a:p>
        </p:txBody>
      </p:sp>
      <p:sp>
        <p:nvSpPr>
          <p:cNvPr id="7" name="Rectangle 6">
            <a:extLst>
              <a:ext uri="{FF2B5EF4-FFF2-40B4-BE49-F238E27FC236}">
                <a16:creationId xmlns:a16="http://schemas.microsoft.com/office/drawing/2014/main" id="{652D5DF8-E166-4DDD-967B-64DF980341C2}"/>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5C7099E5-0B35-4C92-B0A0-C6507534B0E2}"/>
              </a:ext>
            </a:extLst>
          </p:cNvPr>
          <p:cNvSpPr>
            <a:spLocks noChangeArrowheads="1"/>
          </p:cNvSpPr>
          <p:nvPr/>
        </p:nvSpPr>
        <p:spPr bwMode="auto">
          <a:xfrm>
            <a:off x="-252413" y="1501775"/>
            <a:ext cx="10563226" cy="48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r>
              <a:rPr lang="en-US" altLang="en-US"/>
            </a:br>
            <a:endParaRPr lang="en-US" altLang="en-US"/>
          </a:p>
          <a:p>
            <a:pPr algn="ctr"/>
            <a:r>
              <a:rPr lang="en-US" altLang="en-US" sz="2400" b="1">
                <a:solidFill>
                  <a:srgbClr val="000000"/>
                </a:solidFill>
                <a:cs typeface="Calibri" panose="020F0502020204030204" pitchFamily="34" charset="0"/>
              </a:rPr>
              <a:t>Dept. of Computer Science and Engineering</a:t>
            </a:r>
            <a:endParaRPr lang="en-US" altLang="en-US" sz="600"/>
          </a:p>
          <a:p>
            <a:pPr algn="ctr"/>
            <a:endParaRPr lang="en-US" altLang="en-US" sz="600"/>
          </a:p>
          <a:p>
            <a:pPr algn="ctr"/>
            <a:br>
              <a:rPr lang="en-US" altLang="en-US"/>
            </a:br>
            <a:br>
              <a:rPr lang="en-US" altLang="en-US"/>
            </a:br>
            <a:endParaRPr lang="en-US" altLang="en-US"/>
          </a:p>
          <a:p>
            <a:pPr algn="ctr"/>
            <a:r>
              <a:rPr lang="en-US" altLang="en-US" sz="2400">
                <a:solidFill>
                  <a:srgbClr val="000000"/>
                </a:solidFill>
                <a:cs typeface="Calibri" panose="020F0502020204030204" pitchFamily="34" charset="0"/>
              </a:rPr>
              <a:t>Course Code: CSE-0611-1209</a:t>
            </a:r>
            <a:endParaRPr lang="en-US" altLang="en-US" sz="600"/>
          </a:p>
          <a:p>
            <a:pPr algn="ctr"/>
            <a:r>
              <a:rPr lang="en-US" altLang="en-US" sz="2400">
                <a:solidFill>
                  <a:srgbClr val="000000"/>
                </a:solidFill>
                <a:cs typeface="Calibri" panose="020F0502020204030204" pitchFamily="34" charset="0"/>
              </a:rPr>
              <a:t>Course Name: Structured Programming with Python</a:t>
            </a:r>
          </a:p>
          <a:p>
            <a:pPr algn="ctr"/>
            <a:r>
              <a:rPr lang="en-US" altLang="en-US" sz="2400">
                <a:solidFill>
                  <a:srgbClr val="000000"/>
                </a:solidFill>
                <a:cs typeface="Calibri" panose="020F0502020204030204" pitchFamily="34" charset="0"/>
              </a:rPr>
              <a:t>Instructor: </a:t>
            </a:r>
            <a:r>
              <a:rPr lang="en-US" altLang="en-US" sz="2400" b="1">
                <a:solidFill>
                  <a:srgbClr val="000000"/>
                </a:solidFill>
                <a:cs typeface="Calibri" panose="020F0502020204030204" pitchFamily="34" charset="0"/>
              </a:rPr>
              <a:t>Mohammad Rony</a:t>
            </a:r>
          </a:p>
          <a:p>
            <a:pPr algn="ctr"/>
            <a:r>
              <a:rPr lang="en-US" altLang="en-US">
                <a:latin typeface="Times New Roman" panose="02020603050405020304" pitchFamily="18" charset="0"/>
              </a:rPr>
              <a:t>Lecturer, Dept. of CSE</a:t>
            </a:r>
          </a:p>
          <a:p>
            <a:pPr algn="ctr"/>
            <a:r>
              <a:rPr lang="en-US" altLang="en-US">
                <a:latin typeface="Times New Roman" panose="02020603050405020304" pitchFamily="18" charset="0"/>
                <a:cs typeface="Times New Roman" panose="02020603050405020304" pitchFamily="18" charset="0"/>
              </a:rPr>
              <a:t>University Of Global Village (UGV), Barishal</a:t>
            </a:r>
            <a:endParaRPr lang="en-GB" altLang="en-US">
              <a:latin typeface="Times New Roman" panose="02020603050405020304" pitchFamily="18" charset="0"/>
              <a:cs typeface="Times New Roman" panose="02020603050405020304" pitchFamily="18" charset="0"/>
            </a:endParaRPr>
          </a:p>
          <a:p>
            <a:pPr algn="ctr"/>
            <a:endParaRPr lang="en-US" altLang="en-US" sz="600"/>
          </a:p>
          <a:p>
            <a:br>
              <a:rPr lang="en-US" altLang="en-US"/>
            </a:br>
            <a:endParaRPr lang="en-US" altLang="en-US"/>
          </a:p>
          <a:p>
            <a:br>
              <a:rPr lang="en-US" altLang="en-US"/>
            </a:br>
            <a:endParaRPr lang="en-US" altLang="en-US"/>
          </a:p>
        </p:txBody>
      </p:sp>
      <p:pic>
        <p:nvPicPr>
          <p:cNvPr id="25603" name="Picture 2">
            <a:extLst>
              <a:ext uri="{FF2B5EF4-FFF2-40B4-BE49-F238E27FC236}">
                <a16:creationId xmlns:a16="http://schemas.microsoft.com/office/drawing/2014/main" id="{67B6C2B4-804C-4A20-85FB-25E1A7D06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320675"/>
            <a:ext cx="72548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6978" name="Picture 1">
            <a:extLst>
              <a:ext uri="{FF2B5EF4-FFF2-40B4-BE49-F238E27FC236}">
                <a16:creationId xmlns:a16="http://schemas.microsoft.com/office/drawing/2014/main" id="{27CFED17-07D4-4E5D-AE04-A922B8F89D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52451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2">
            <a:extLst>
              <a:ext uri="{FF2B5EF4-FFF2-40B4-BE49-F238E27FC236}">
                <a16:creationId xmlns:a16="http://schemas.microsoft.com/office/drawing/2014/main" id="{D256DBF3-193C-47C1-896F-B4D9D73A7845}"/>
              </a:ext>
            </a:extLst>
          </p:cNvPr>
          <p:cNvSpPr>
            <a:spLocks noChangeArrowheads="1"/>
          </p:cNvSpPr>
          <p:nvPr/>
        </p:nvSpPr>
        <p:spPr bwMode="auto">
          <a:xfrm>
            <a:off x="895350" y="5903913"/>
            <a:ext cx="824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38"/>
              </a:spcBef>
              <a:spcAft>
                <a:spcPts val="838"/>
              </a:spcAft>
            </a:pPr>
            <a:r>
              <a:rPr lang="en-US" altLang="en-US" sz="1400" b="1">
                <a:latin typeface="Times New Roman" panose="02020603050405020304" pitchFamily="18" charset="0"/>
              </a:rPr>
              <a:t>Our recursion ends when the number reduces to 1. This is called the base condition.</a:t>
            </a:r>
          </a:p>
          <a:p>
            <a:pPr eaLnBrk="1" hangingPunct="1"/>
            <a:r>
              <a:rPr lang="en-US" altLang="en-US" sz="1400" b="1">
                <a:latin typeface="Times New Roman" panose="02020603050405020304" pitchFamily="18" charset="0"/>
              </a:rPr>
              <a:t>Every recursive function must have a base condition that stops the recursion or else the function calls itself infinitely.</a:t>
            </a:r>
          </a:p>
        </p:txBody>
      </p:sp>
      <p:sp>
        <p:nvSpPr>
          <p:cNvPr id="4" name="Rectangle 3">
            <a:extLst>
              <a:ext uri="{FF2B5EF4-FFF2-40B4-BE49-F238E27FC236}">
                <a16:creationId xmlns:a16="http://schemas.microsoft.com/office/drawing/2014/main" id="{63BBC98B-7A2E-4360-8F44-97252A31E61B}"/>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09AFC8-F9DE-46DA-998C-90C796CE1B9C}"/>
              </a:ext>
            </a:extLst>
          </p:cNvPr>
          <p:cNvSpPr/>
          <p:nvPr/>
        </p:nvSpPr>
        <p:spPr>
          <a:xfrm>
            <a:off x="908050" y="1676400"/>
            <a:ext cx="6462713" cy="2773363"/>
          </a:xfrm>
          <a:prstGeom prst="rect">
            <a:avLst/>
          </a:prstGeom>
        </p:spPr>
        <p:txBody>
          <a:bodyPr lIns="0" tIns="0" rIns="0" bIns="0"/>
          <a:lstStyle/>
          <a:p>
            <a:pPr eaLnBrk="1" fontAlgn="auto" hangingPunct="1">
              <a:lnSpc>
                <a:spcPts val="2520"/>
              </a:lnSpc>
              <a:spcBef>
                <a:spcPts val="0"/>
              </a:spcBef>
              <a:spcAft>
                <a:spcPts val="0"/>
              </a:spcAft>
              <a:defRPr/>
            </a:pPr>
            <a:r>
              <a:rPr lang="en-US" sz="1400" b="1" dirty="0">
                <a:latin typeface="Times New Roman"/>
              </a:rPr>
              <a:t>Advantages of Recursion</a:t>
            </a:r>
          </a:p>
          <a:p>
            <a:pPr marL="254000" algn="just" eaLnBrk="1" fontAlgn="auto" hangingPunct="1">
              <a:lnSpc>
                <a:spcPts val="2520"/>
              </a:lnSpc>
              <a:spcBef>
                <a:spcPts val="0"/>
              </a:spcBef>
              <a:spcAft>
                <a:spcPts val="0"/>
              </a:spcAft>
              <a:defRPr/>
            </a:pPr>
            <a:r>
              <a:rPr lang="en-US" sz="1400" b="1" dirty="0">
                <a:latin typeface="Times New Roman"/>
              </a:rPr>
              <a:t>1.    Recursive functions make the code look clean and elegant.</a:t>
            </a:r>
          </a:p>
          <a:p>
            <a:pPr marL="254000" algn="just" eaLnBrk="1" fontAlgn="auto" hangingPunct="1">
              <a:lnSpc>
                <a:spcPts val="2520"/>
              </a:lnSpc>
              <a:spcBef>
                <a:spcPts val="0"/>
              </a:spcBef>
              <a:spcAft>
                <a:spcPts val="0"/>
              </a:spcAft>
              <a:defRPr/>
            </a:pPr>
            <a:r>
              <a:rPr lang="en-US" sz="1400" b="1" dirty="0">
                <a:latin typeface="Times New Roman"/>
              </a:rPr>
              <a:t>2.    A complex task can be broken down into simpler sub-problems using recursion.</a:t>
            </a:r>
          </a:p>
          <a:p>
            <a:pPr marL="254000" algn="just" eaLnBrk="1" fontAlgn="auto" hangingPunct="1">
              <a:lnSpc>
                <a:spcPts val="2520"/>
              </a:lnSpc>
              <a:spcBef>
                <a:spcPts val="0"/>
              </a:spcBef>
              <a:spcAft>
                <a:spcPts val="1680"/>
              </a:spcAft>
              <a:defRPr/>
            </a:pPr>
            <a:r>
              <a:rPr lang="en-US" sz="1400" b="1" dirty="0">
                <a:latin typeface="Times New Roman"/>
              </a:rPr>
              <a:t>3.    Sequence generation is easier with recursion than using some nested iteration.</a:t>
            </a:r>
          </a:p>
          <a:p>
            <a:pPr eaLnBrk="1" fontAlgn="auto" hangingPunct="1">
              <a:lnSpc>
                <a:spcPts val="2520"/>
              </a:lnSpc>
              <a:spcBef>
                <a:spcPts val="0"/>
              </a:spcBef>
              <a:spcAft>
                <a:spcPts val="0"/>
              </a:spcAft>
              <a:defRPr/>
            </a:pPr>
            <a:r>
              <a:rPr lang="en-US" sz="1400" b="1" dirty="0">
                <a:latin typeface="Times New Roman"/>
              </a:rPr>
              <a:t>Disadvantages of Recursion</a:t>
            </a:r>
          </a:p>
          <a:p>
            <a:pPr marL="254000" algn="just" eaLnBrk="1" fontAlgn="auto" hangingPunct="1">
              <a:lnSpc>
                <a:spcPts val="2520"/>
              </a:lnSpc>
              <a:spcBef>
                <a:spcPts val="0"/>
              </a:spcBef>
              <a:spcAft>
                <a:spcPts val="0"/>
              </a:spcAft>
              <a:defRPr/>
            </a:pPr>
            <a:r>
              <a:rPr lang="en-US" sz="1400" b="1" dirty="0">
                <a:latin typeface="Times New Roman"/>
              </a:rPr>
              <a:t>1.    Sometimes the logic behind recursion is hard to follow through.</a:t>
            </a:r>
          </a:p>
          <a:p>
            <a:pPr marL="254000" algn="just" eaLnBrk="1" fontAlgn="auto" hangingPunct="1">
              <a:lnSpc>
                <a:spcPts val="2520"/>
              </a:lnSpc>
              <a:spcBef>
                <a:spcPts val="0"/>
              </a:spcBef>
              <a:spcAft>
                <a:spcPts val="0"/>
              </a:spcAft>
              <a:defRPr/>
            </a:pPr>
            <a:r>
              <a:rPr lang="en-US" sz="1400" b="1" dirty="0">
                <a:latin typeface="Times New Roman"/>
              </a:rPr>
              <a:t>2.    Recursive calls are expensive (inefficient) as they take up a lot of memory and time.</a:t>
            </a:r>
          </a:p>
          <a:p>
            <a:pPr marL="254000" algn="just" eaLnBrk="1" fontAlgn="auto" hangingPunct="1">
              <a:lnSpc>
                <a:spcPts val="2520"/>
              </a:lnSpc>
              <a:spcBef>
                <a:spcPts val="0"/>
              </a:spcBef>
              <a:spcAft>
                <a:spcPts val="0"/>
              </a:spcAft>
              <a:defRPr/>
            </a:pPr>
            <a:r>
              <a:rPr lang="en-US" sz="1400" b="1" dirty="0">
                <a:latin typeface="Times New Roman"/>
              </a:rPr>
              <a:t>3.    Recursive functions are hard to debug.</a:t>
            </a:r>
          </a:p>
        </p:txBody>
      </p:sp>
      <p:sp>
        <p:nvSpPr>
          <p:cNvPr id="3" name="Rectangle 2">
            <a:extLst>
              <a:ext uri="{FF2B5EF4-FFF2-40B4-BE49-F238E27FC236}">
                <a16:creationId xmlns:a16="http://schemas.microsoft.com/office/drawing/2014/main" id="{FD22888E-21F3-4A26-8B1E-D816FBC7757F}"/>
              </a:ext>
            </a:extLst>
          </p:cNvPr>
          <p:cNvSpPr/>
          <p:nvPr/>
        </p:nvSpPr>
        <p:spPr>
          <a:xfrm>
            <a:off x="908050" y="6991350"/>
            <a:ext cx="747713"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108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3">
            <a:extLst>
              <a:ext uri="{FF2B5EF4-FFF2-40B4-BE49-F238E27FC236}">
                <a16:creationId xmlns:a16="http://schemas.microsoft.com/office/drawing/2014/main" id="{05957DE4-313D-449E-AA66-5ADBD7DC8EDD}"/>
              </a:ext>
            </a:extLst>
          </p:cNvPr>
          <p:cNvSpPr txBox="1">
            <a:spLocks noChangeArrowheads="1"/>
          </p:cNvSpPr>
          <p:nvPr/>
        </p:nvSpPr>
        <p:spPr bwMode="auto">
          <a:xfrm>
            <a:off x="2514600" y="3424238"/>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06</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Data Structures: Lists, Tuples, Sets, Dictionaries</a:t>
            </a:r>
            <a:br>
              <a:rPr lang="en-GB" altLang="en-US"/>
            </a:br>
            <a:endParaRPr lang="en-GB"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4">
            <a:extLst>
              <a:ext uri="{FF2B5EF4-FFF2-40B4-BE49-F238E27FC236}">
                <a16:creationId xmlns:a16="http://schemas.microsoft.com/office/drawing/2014/main" id="{D559FCCC-5C54-4476-A971-3D2908D29489}"/>
              </a:ext>
            </a:extLst>
          </p:cNvPr>
          <p:cNvSpPr txBox="1">
            <a:spLocks noChangeArrowheads="1"/>
          </p:cNvSpPr>
          <p:nvPr/>
        </p:nvSpPr>
        <p:spPr bwMode="auto">
          <a:xfrm>
            <a:off x="604838" y="1001713"/>
            <a:ext cx="502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List data type</a:t>
            </a:r>
          </a:p>
        </p:txBody>
      </p:sp>
      <p:sp>
        <p:nvSpPr>
          <p:cNvPr id="130051" name="TextBox 5">
            <a:extLst>
              <a:ext uri="{FF2B5EF4-FFF2-40B4-BE49-F238E27FC236}">
                <a16:creationId xmlns:a16="http://schemas.microsoft.com/office/drawing/2014/main" id="{1E509B8D-7491-4B5F-B63B-150B8E639E25}"/>
              </a:ext>
            </a:extLst>
          </p:cNvPr>
          <p:cNvSpPr txBox="1">
            <a:spLocks noChangeArrowheads="1"/>
          </p:cNvSpPr>
          <p:nvPr/>
        </p:nvSpPr>
        <p:spPr bwMode="auto">
          <a:xfrm>
            <a:off x="604838" y="1489075"/>
            <a:ext cx="78152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In fundamental data types every variable can hold only single value. If we want to represent a group of values (i.e., Names of all students, roll numbers of all students or mobile numbers of all students etc.,) as a single entity where insertion order required to preserve and duplicates are allowed then we should go for list data type. lists can be represented by using square brackets ([ ])</a:t>
            </a:r>
          </a:p>
        </p:txBody>
      </p:sp>
      <p:sp>
        <p:nvSpPr>
          <p:cNvPr id="130052" name="TextBox 7">
            <a:extLst>
              <a:ext uri="{FF2B5EF4-FFF2-40B4-BE49-F238E27FC236}">
                <a16:creationId xmlns:a16="http://schemas.microsoft.com/office/drawing/2014/main" id="{B62D9C07-C021-464B-940F-A157ECDC0084}"/>
              </a:ext>
            </a:extLst>
          </p:cNvPr>
          <p:cNvSpPr txBox="1">
            <a:spLocks noChangeArrowheads="1"/>
          </p:cNvSpPr>
          <p:nvPr/>
        </p:nvSpPr>
        <p:spPr bwMode="auto">
          <a:xfrm>
            <a:off x="1417638" y="3179763"/>
            <a:ext cx="75644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For example, In [1]: </a:t>
            </a:r>
          </a:p>
          <a:p>
            <a:r>
              <a:rPr lang="en-GB" altLang="en-US"/>
              <a:t>list1 = [10,20,30,45]</a:t>
            </a:r>
          </a:p>
          <a:p>
            <a:r>
              <a:rPr lang="en-GB" altLang="en-US"/>
              <a:t>tuple1 = (10,20,30)</a:t>
            </a:r>
          </a:p>
          <a:p>
            <a:r>
              <a:rPr lang="en-GB" altLang="en-US"/>
              <a:t>set1 = {10,20,30}</a:t>
            </a:r>
          </a:p>
          <a:p>
            <a:r>
              <a:rPr lang="en-GB" altLang="en-US"/>
              <a:t>dictionary1 = {100:'karthi',200:'sahasra',300:'sri’}</a:t>
            </a:r>
          </a:p>
          <a:p>
            <a:r>
              <a:rPr lang="en-GB" altLang="en-US"/>
              <a:t> </a:t>
            </a:r>
          </a:p>
          <a:p>
            <a:r>
              <a:rPr lang="en-GB" altLang="en-US"/>
              <a:t>How to represent list? </a:t>
            </a:r>
          </a:p>
          <a:p>
            <a:r>
              <a:rPr lang="en-GB" altLang="en-US"/>
              <a:t>In [3]: </a:t>
            </a:r>
          </a:p>
          <a:p>
            <a:r>
              <a:rPr lang="en-GB" altLang="en-US"/>
              <a:t>l = [10,'karthi',10.5,30] </a:t>
            </a:r>
          </a:p>
          <a:p>
            <a:r>
              <a:rPr lang="en-GB" altLang="en-US"/>
              <a:t>print(type(l)) </a:t>
            </a:r>
          </a:p>
          <a:p>
            <a:r>
              <a:rPr lang="en-GB" altLang="en-US"/>
              <a:t>print(l) </a:t>
            </a:r>
          </a:p>
          <a:p>
            <a:endParaRPr lang="en-GB" altLang="en-US"/>
          </a:p>
          <a:p>
            <a:r>
              <a:rPr lang="en-GB" altLang="en-US"/>
              <a:t>[10, 'karthi', 10.5, 30]</a:t>
            </a:r>
          </a:p>
          <a:p>
            <a:endParaRPr lang="en-GB"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2">
            <a:extLst>
              <a:ext uri="{FF2B5EF4-FFF2-40B4-BE49-F238E27FC236}">
                <a16:creationId xmlns:a16="http://schemas.microsoft.com/office/drawing/2014/main" id="{4300FD6A-B72D-4ADE-80A2-F569CB001D18}"/>
              </a:ext>
            </a:extLst>
          </p:cNvPr>
          <p:cNvSpPr txBox="1">
            <a:spLocks noChangeArrowheads="1"/>
          </p:cNvSpPr>
          <p:nvPr/>
        </p:nvSpPr>
        <p:spPr bwMode="auto">
          <a:xfrm>
            <a:off x="1152525" y="1071563"/>
            <a:ext cx="77533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Important conclusions observed with respect to list data type : </a:t>
            </a:r>
          </a:p>
          <a:p>
            <a:pPr>
              <a:lnSpc>
                <a:spcPct val="200000"/>
              </a:lnSpc>
            </a:pPr>
            <a:r>
              <a:rPr lang="en-GB" altLang="en-US"/>
              <a:t>1. insertion order is preserved. </a:t>
            </a:r>
          </a:p>
          <a:p>
            <a:pPr>
              <a:lnSpc>
                <a:spcPct val="200000"/>
              </a:lnSpc>
            </a:pPr>
            <a:r>
              <a:rPr lang="en-GB" altLang="en-US"/>
              <a:t>2. heterogeneous objects are allowed. </a:t>
            </a:r>
          </a:p>
          <a:p>
            <a:pPr>
              <a:lnSpc>
                <a:spcPct val="200000"/>
              </a:lnSpc>
            </a:pPr>
            <a:r>
              <a:rPr lang="en-GB" altLang="en-US"/>
              <a:t>3. duplicates are allowed. </a:t>
            </a:r>
          </a:p>
          <a:p>
            <a:pPr>
              <a:lnSpc>
                <a:spcPct val="200000"/>
              </a:lnSpc>
            </a:pPr>
            <a:r>
              <a:rPr lang="en-GB" altLang="en-US"/>
              <a:t>4. Growable in nature. i.e., based on our requirement you can add or remove the elements of the list. </a:t>
            </a:r>
          </a:p>
          <a:p>
            <a:pPr>
              <a:lnSpc>
                <a:spcPct val="200000"/>
              </a:lnSpc>
            </a:pPr>
            <a:r>
              <a:rPr lang="en-GB" altLang="en-US"/>
              <a:t>5. values should be enclosed within square brackets. </a:t>
            </a:r>
          </a:p>
          <a:p>
            <a:pPr>
              <a:lnSpc>
                <a:spcPct val="200000"/>
              </a:lnSpc>
            </a:pPr>
            <a:r>
              <a:rPr lang="en-GB" altLang="en-US"/>
              <a:t>6. Indexing concept is applicable. </a:t>
            </a:r>
          </a:p>
          <a:p>
            <a:pPr>
              <a:lnSpc>
                <a:spcPct val="200000"/>
              </a:lnSpc>
            </a:pPr>
            <a:r>
              <a:rPr lang="en-GB" altLang="en-US"/>
              <a:t>7. slicing concept is applicable. </a:t>
            </a:r>
          </a:p>
          <a:p>
            <a:pPr>
              <a:lnSpc>
                <a:spcPct val="200000"/>
              </a:lnSpc>
            </a:pPr>
            <a:r>
              <a:rPr lang="en-GB" altLang="en-US"/>
              <a:t>8. List is mutable (i.e., we can chnage the content of the list. It is acceptable).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CA0393EA-AE38-483C-AFDF-84EAA2D05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050925"/>
            <a:ext cx="821055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2">
            <a:extLst>
              <a:ext uri="{FF2B5EF4-FFF2-40B4-BE49-F238E27FC236}">
                <a16:creationId xmlns:a16="http://schemas.microsoft.com/office/drawing/2014/main" id="{918A987E-3681-4879-B7E8-C368C20EF9E7}"/>
              </a:ext>
            </a:extLst>
          </p:cNvPr>
          <p:cNvSpPr txBox="1">
            <a:spLocks noChangeArrowheads="1"/>
          </p:cNvSpPr>
          <p:nvPr/>
        </p:nvSpPr>
        <p:spPr bwMode="auto">
          <a:xfrm>
            <a:off x="766763" y="67945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Tuple data type</a:t>
            </a:r>
          </a:p>
        </p:txBody>
      </p:sp>
      <p:sp>
        <p:nvSpPr>
          <p:cNvPr id="133123" name="TextBox 4">
            <a:extLst>
              <a:ext uri="{FF2B5EF4-FFF2-40B4-BE49-F238E27FC236}">
                <a16:creationId xmlns:a16="http://schemas.microsoft.com/office/drawing/2014/main" id="{7BF95750-F6AB-4545-85AA-8ACFF7EB12A1}"/>
              </a:ext>
            </a:extLst>
          </p:cNvPr>
          <p:cNvSpPr txBox="1">
            <a:spLocks noChangeArrowheads="1"/>
          </p:cNvSpPr>
          <p:nvPr/>
        </p:nvSpPr>
        <p:spPr bwMode="auto">
          <a:xfrm>
            <a:off x="947738" y="1320800"/>
            <a:ext cx="78644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Tuple data type is exactly same as list data type except that it is immutable, i.e., once we create a tuple object, we cannot perform any changes in that object.</a:t>
            </a:r>
          </a:p>
          <a:p>
            <a:endParaRPr lang="en-GB" altLang="en-US"/>
          </a:p>
          <a:p>
            <a:r>
              <a:rPr lang="en-GB" altLang="en-US"/>
              <a:t>Read-only version of list is tuple. Tuple elements can be represented within parenthesis.</a:t>
            </a:r>
          </a:p>
        </p:txBody>
      </p:sp>
      <p:pic>
        <p:nvPicPr>
          <p:cNvPr id="133124" name="Picture 6">
            <a:extLst>
              <a:ext uri="{FF2B5EF4-FFF2-40B4-BE49-F238E27FC236}">
                <a16:creationId xmlns:a16="http://schemas.microsoft.com/office/drawing/2014/main" id="{5AA49583-B993-4C15-82B1-FEB59F968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2954338"/>
            <a:ext cx="6080125"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a:extLst>
              <a:ext uri="{FF2B5EF4-FFF2-40B4-BE49-F238E27FC236}">
                <a16:creationId xmlns:a16="http://schemas.microsoft.com/office/drawing/2014/main" id="{E85C53A7-315E-4592-992E-D4C2067CE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92125"/>
            <a:ext cx="77533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4">
            <a:extLst>
              <a:ext uri="{FF2B5EF4-FFF2-40B4-BE49-F238E27FC236}">
                <a16:creationId xmlns:a16="http://schemas.microsoft.com/office/drawing/2014/main" id="{A4C4E417-51DA-4B56-9C89-8A29CA7DD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62475"/>
            <a:ext cx="82296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A5CBEB-F7B3-4B31-AA4A-8C0F07A81086}"/>
              </a:ext>
            </a:extLst>
          </p:cNvPr>
          <p:cNvSpPr txBox="1"/>
          <p:nvPr/>
        </p:nvSpPr>
        <p:spPr>
          <a:xfrm>
            <a:off x="1584325" y="1106488"/>
            <a:ext cx="6889750" cy="4341812"/>
          </a:xfrm>
          <a:prstGeom prst="rect">
            <a:avLst/>
          </a:prstGeom>
          <a:noFill/>
        </p:spPr>
        <p:txBody>
          <a:bodyPr>
            <a:spAutoFit/>
          </a:bodyPr>
          <a:lstStyle/>
          <a:p>
            <a:pPr>
              <a:defRPr/>
            </a:pPr>
            <a:r>
              <a:rPr lang="en-GB" dirty="0"/>
              <a:t>What is the difference between list and tuple? </a:t>
            </a:r>
          </a:p>
          <a:p>
            <a:pPr>
              <a:defRPr/>
            </a:pPr>
            <a:endParaRPr lang="en-GB" dirty="0"/>
          </a:p>
          <a:p>
            <a:pPr marL="342900" indent="-342900">
              <a:lnSpc>
                <a:spcPct val="150000"/>
              </a:lnSpc>
              <a:buFont typeface="+mj-lt"/>
              <a:buAutoNum type="arabicPeriod"/>
              <a:defRPr/>
            </a:pPr>
            <a:r>
              <a:rPr lang="en-GB" dirty="0"/>
              <a:t>List is mutable and tuple is non-mutable. </a:t>
            </a:r>
          </a:p>
          <a:p>
            <a:pPr marL="342900" indent="-342900">
              <a:lnSpc>
                <a:spcPct val="150000"/>
              </a:lnSpc>
              <a:buFont typeface="+mj-lt"/>
              <a:buAutoNum type="arabicPeriod"/>
              <a:defRPr/>
            </a:pPr>
            <a:r>
              <a:rPr lang="en-GB" dirty="0"/>
              <a:t>List elements are represented by using square brackets. Tuple elements are represented by using parenthesis. </a:t>
            </a:r>
          </a:p>
          <a:p>
            <a:pPr marL="342900" indent="-342900">
              <a:lnSpc>
                <a:spcPct val="150000"/>
              </a:lnSpc>
              <a:buFont typeface="+mj-lt"/>
              <a:buAutoNum type="arabicPeriod"/>
              <a:defRPr/>
            </a:pPr>
            <a:r>
              <a:rPr lang="en-GB" dirty="0"/>
              <a:t>To store tuple elements, Python Virtual Memory requires less memory. To store list elements, Python Virtual Memory requires more memory</a:t>
            </a:r>
          </a:p>
          <a:p>
            <a:pPr marL="342900" indent="-342900">
              <a:lnSpc>
                <a:spcPct val="150000"/>
              </a:lnSpc>
              <a:buFont typeface="+mj-lt"/>
              <a:buAutoNum type="arabicPeriod"/>
              <a:defRPr/>
            </a:pPr>
            <a:r>
              <a:rPr lang="en-GB" dirty="0"/>
              <a:t>Tuple elements can be access within less time, because they are fixed (Performance is more). Performance is less compared with tuples.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Box 2">
            <a:extLst>
              <a:ext uri="{FF2B5EF4-FFF2-40B4-BE49-F238E27FC236}">
                <a16:creationId xmlns:a16="http://schemas.microsoft.com/office/drawing/2014/main" id="{41F36AAD-0848-40F5-8CBB-9CF6E37277FC}"/>
              </a:ext>
            </a:extLst>
          </p:cNvPr>
          <p:cNvSpPr txBox="1">
            <a:spLocks noChangeArrowheads="1"/>
          </p:cNvSpPr>
          <p:nvPr/>
        </p:nvSpPr>
        <p:spPr bwMode="auto">
          <a:xfrm>
            <a:off x="736600" y="900113"/>
            <a:ext cx="502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Set data type </a:t>
            </a:r>
          </a:p>
        </p:txBody>
      </p:sp>
      <p:sp>
        <p:nvSpPr>
          <p:cNvPr id="136195" name="TextBox 4">
            <a:extLst>
              <a:ext uri="{FF2B5EF4-FFF2-40B4-BE49-F238E27FC236}">
                <a16:creationId xmlns:a16="http://schemas.microsoft.com/office/drawing/2014/main" id="{B3097E26-1136-4C90-B251-D54BD9432A9D}"/>
              </a:ext>
            </a:extLst>
          </p:cNvPr>
          <p:cNvSpPr txBox="1">
            <a:spLocks noChangeArrowheads="1"/>
          </p:cNvSpPr>
          <p:nvPr/>
        </p:nvSpPr>
        <p:spPr bwMode="auto">
          <a:xfrm>
            <a:off x="1031875" y="1354138"/>
            <a:ext cx="7673975"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If we want to represent a group of values without duplicates and where order is not important then we should go for set Data Type. </a:t>
            </a:r>
          </a:p>
          <a:p>
            <a:endParaRPr lang="en-GB" altLang="en-US"/>
          </a:p>
          <a:p>
            <a:endParaRPr lang="en-GB" altLang="en-US"/>
          </a:p>
          <a:p>
            <a:r>
              <a:rPr lang="en-GB" altLang="en-US"/>
              <a:t>For example, we want to send one SMS to all the students of a class. In this duplicate numbers are not allowed and in any order we can send SMS. At last all the students should receive the message. if you have such type of requirement, then it is better to go for set data type. </a:t>
            </a:r>
          </a:p>
          <a:p>
            <a:endParaRPr lang="en-GB" altLang="en-US"/>
          </a:p>
          <a:p>
            <a:r>
              <a:rPr lang="en-GB" altLang="en-US"/>
              <a:t>In general mathematics also, if the sets are like shown below </a:t>
            </a:r>
          </a:p>
          <a:p>
            <a:pPr>
              <a:lnSpc>
                <a:spcPct val="150000"/>
              </a:lnSpc>
            </a:pPr>
            <a:r>
              <a:rPr lang="en-GB" altLang="en-US"/>
              <a:t>a = {1,2,3} </a:t>
            </a:r>
          </a:p>
          <a:p>
            <a:pPr>
              <a:lnSpc>
                <a:spcPct val="150000"/>
              </a:lnSpc>
            </a:pPr>
            <a:r>
              <a:rPr lang="en-GB" altLang="en-US"/>
              <a:t>b = {2,3,1} </a:t>
            </a:r>
          </a:p>
          <a:p>
            <a:pPr>
              <a:lnSpc>
                <a:spcPct val="150000"/>
              </a:lnSpc>
            </a:pPr>
            <a:r>
              <a:rPr lang="en-GB" altLang="en-US"/>
              <a:t>c = {1,3,2} </a:t>
            </a:r>
          </a:p>
          <a:p>
            <a:pPr>
              <a:lnSpc>
                <a:spcPct val="150000"/>
              </a:lnSpc>
            </a:pPr>
            <a:r>
              <a:rPr lang="en-GB" altLang="en-US"/>
              <a:t>all these 3 sets are equal. </a:t>
            </a:r>
          </a:p>
        </p:txBody>
      </p:sp>
      <p:pic>
        <p:nvPicPr>
          <p:cNvPr id="136196" name="Picture 6">
            <a:extLst>
              <a:ext uri="{FF2B5EF4-FFF2-40B4-BE49-F238E27FC236}">
                <a16:creationId xmlns:a16="http://schemas.microsoft.com/office/drawing/2014/main" id="{B726AF83-CD38-4EAE-9473-845CC608C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738" y="4352925"/>
            <a:ext cx="44259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B4EAAE95-0D46-4151-84BF-D9C4EA802A8E}"/>
              </a:ext>
            </a:extLst>
          </p:cNvPr>
          <p:cNvSpPr txBox="1">
            <a:spLocks noChangeArrowheads="1"/>
          </p:cNvSpPr>
          <p:nvPr/>
        </p:nvSpPr>
        <p:spPr bwMode="auto">
          <a:xfrm>
            <a:off x="2514600" y="3424238"/>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01</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Introduction to Python Programming</a:t>
            </a:r>
            <a:br>
              <a:rPr lang="en-GB" altLang="en-US"/>
            </a:br>
            <a:endParaRPr lang="en-GB" alt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a:extLst>
              <a:ext uri="{FF2B5EF4-FFF2-40B4-BE49-F238E27FC236}">
                <a16:creationId xmlns:a16="http://schemas.microsoft.com/office/drawing/2014/main" id="{7E70F663-656B-4EC5-9B21-42C872A62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63600"/>
            <a:ext cx="89154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Box 2">
            <a:extLst>
              <a:ext uri="{FF2B5EF4-FFF2-40B4-BE49-F238E27FC236}">
                <a16:creationId xmlns:a16="http://schemas.microsoft.com/office/drawing/2014/main" id="{ED60997E-53A1-4751-AA10-37FC4661CC54}"/>
              </a:ext>
            </a:extLst>
          </p:cNvPr>
          <p:cNvSpPr txBox="1">
            <a:spLocks noChangeArrowheads="1"/>
          </p:cNvSpPr>
          <p:nvPr/>
        </p:nvSpPr>
        <p:spPr bwMode="auto">
          <a:xfrm>
            <a:off x="695325" y="830263"/>
            <a:ext cx="502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Dictonary (Dict) </a:t>
            </a:r>
          </a:p>
        </p:txBody>
      </p:sp>
      <p:sp>
        <p:nvSpPr>
          <p:cNvPr id="138243" name="TextBox 4">
            <a:extLst>
              <a:ext uri="{FF2B5EF4-FFF2-40B4-BE49-F238E27FC236}">
                <a16:creationId xmlns:a16="http://schemas.microsoft.com/office/drawing/2014/main" id="{3F7374F4-570A-4EB9-A59F-F6AD8F121E3B}"/>
              </a:ext>
            </a:extLst>
          </p:cNvPr>
          <p:cNvSpPr txBox="1">
            <a:spLocks noChangeArrowheads="1"/>
          </p:cNvSpPr>
          <p:nvPr/>
        </p:nvSpPr>
        <p:spPr bwMode="auto">
          <a:xfrm>
            <a:off x="1047750" y="1457325"/>
            <a:ext cx="8196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So far, we have discussed about list,tuple,set,frozen set. All these data types are having some common point is, </a:t>
            </a:r>
          </a:p>
        </p:txBody>
      </p:sp>
      <p:sp>
        <p:nvSpPr>
          <p:cNvPr id="138244" name="TextBox 6">
            <a:extLst>
              <a:ext uri="{FF2B5EF4-FFF2-40B4-BE49-F238E27FC236}">
                <a16:creationId xmlns:a16="http://schemas.microsoft.com/office/drawing/2014/main" id="{698BE48A-A155-4946-887E-F53091513DBC}"/>
              </a:ext>
            </a:extLst>
          </p:cNvPr>
          <p:cNvSpPr txBox="1">
            <a:spLocks noChangeArrowheads="1"/>
          </p:cNvSpPr>
          <p:nvPr/>
        </p:nvSpPr>
        <p:spPr bwMode="auto">
          <a:xfrm>
            <a:off x="2333625" y="2249488"/>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Tx/>
              <a:buChar char="-"/>
            </a:pPr>
            <a:r>
              <a:rPr lang="en-GB" altLang="en-US"/>
              <a:t>list [10,20,30,40] </a:t>
            </a:r>
          </a:p>
          <a:p>
            <a:pPr>
              <a:buFontTx/>
              <a:buChar char="-"/>
            </a:pPr>
            <a:r>
              <a:rPr lang="en-GB" altLang="en-US"/>
              <a:t>tuple (10,20,30,40) </a:t>
            </a:r>
          </a:p>
          <a:p>
            <a:pPr>
              <a:buFontTx/>
              <a:buChar char="-"/>
            </a:pPr>
            <a:r>
              <a:rPr lang="en-GB" altLang="en-US"/>
              <a:t>set {10,20,30,40} </a:t>
            </a:r>
          </a:p>
          <a:p>
            <a:pPr>
              <a:buFontTx/>
              <a:buChar char="-"/>
            </a:pPr>
            <a:r>
              <a:rPr lang="en-GB" altLang="en-US"/>
              <a:t>forzen set frozenset({10,20,30,40})</a:t>
            </a:r>
          </a:p>
        </p:txBody>
      </p:sp>
      <p:sp>
        <p:nvSpPr>
          <p:cNvPr id="138245" name="TextBox 8">
            <a:extLst>
              <a:ext uri="{FF2B5EF4-FFF2-40B4-BE49-F238E27FC236}">
                <a16:creationId xmlns:a16="http://schemas.microsoft.com/office/drawing/2014/main" id="{E65EAA1D-E4EE-447B-92DC-1EB65747DCED}"/>
              </a:ext>
            </a:extLst>
          </p:cNvPr>
          <p:cNvSpPr txBox="1">
            <a:spLocks noChangeArrowheads="1"/>
          </p:cNvSpPr>
          <p:nvPr/>
        </p:nvSpPr>
        <p:spPr bwMode="auto">
          <a:xfrm>
            <a:off x="1670050" y="3449638"/>
            <a:ext cx="73834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If you observed this, all thase data types are talks about a group of individual values. </a:t>
            </a:r>
          </a:p>
          <a:p>
            <a:r>
              <a:rPr lang="en-GB" altLang="en-US"/>
              <a:t>Some times, If we want to represent a group of values as key-value pairs then we should go for dict data type. </a:t>
            </a:r>
          </a:p>
          <a:p>
            <a:r>
              <a:rPr lang="en-GB" altLang="en-US"/>
              <a:t>-Eg: </a:t>
            </a:r>
          </a:p>
          <a:p>
            <a:r>
              <a:rPr lang="en-GB" altLang="en-US"/>
              <a:t>      - roll Number - name </a:t>
            </a:r>
          </a:p>
          <a:p>
            <a:r>
              <a:rPr lang="en-GB" altLang="en-US"/>
              <a:t>      - mobile number - address </a:t>
            </a:r>
          </a:p>
          <a:p>
            <a:endParaRPr lang="en-GB" altLang="en-US"/>
          </a:p>
          <a:p>
            <a:r>
              <a:rPr lang="en-GB" altLang="en-US"/>
              <a:t>In general, In our English dictionary we found, </a:t>
            </a:r>
          </a:p>
          <a:p>
            <a:endParaRPr lang="en-GB" altLang="en-US"/>
          </a:p>
          <a:p>
            <a:r>
              <a:rPr lang="en-GB" altLang="en-US"/>
              <a:t>      </a:t>
            </a:r>
            <a:r>
              <a:rPr lang="en-GB" altLang="en-US" b="1"/>
              <a:t>Word : Meaning </a:t>
            </a:r>
          </a:p>
          <a:p>
            <a:endParaRPr lang="en-GB" altLang="en-US" b="1"/>
          </a:p>
          <a:p>
            <a:r>
              <a:rPr lang="en-GB" altLang="en-US"/>
              <a:t>The same thing will happens in Python dictionary also.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Box 2">
            <a:extLst>
              <a:ext uri="{FF2B5EF4-FFF2-40B4-BE49-F238E27FC236}">
                <a16:creationId xmlns:a16="http://schemas.microsoft.com/office/drawing/2014/main" id="{1123E40F-0F5C-47F9-9425-AA2AA14A8C15}"/>
              </a:ext>
            </a:extLst>
          </p:cNvPr>
          <p:cNvSpPr txBox="1">
            <a:spLocks noChangeArrowheads="1"/>
          </p:cNvSpPr>
          <p:nvPr/>
        </p:nvSpPr>
        <p:spPr bwMode="auto">
          <a:xfrm>
            <a:off x="1068388" y="714375"/>
            <a:ext cx="502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b="1"/>
              <a:t>How can you represent dictionary in Python? </a:t>
            </a:r>
          </a:p>
          <a:p>
            <a:endParaRPr lang="en-GB" altLang="en-US"/>
          </a:p>
          <a:p>
            <a:r>
              <a:rPr lang="en-GB" altLang="en-US"/>
              <a:t>d = {key1 : value1, key2 : value2, key3 : value3} </a:t>
            </a:r>
          </a:p>
          <a:p>
            <a:endParaRPr lang="en-GB" altLang="en-US"/>
          </a:p>
          <a:p>
            <a:endParaRPr lang="en-GB" altLang="en-US"/>
          </a:p>
          <a:p>
            <a:r>
              <a:rPr lang="en-GB" altLang="en-US"/>
              <a:t>You van take any number of key-value pairs</a:t>
            </a:r>
          </a:p>
        </p:txBody>
      </p:sp>
      <p:sp>
        <p:nvSpPr>
          <p:cNvPr id="139267" name="TextBox 4">
            <a:extLst>
              <a:ext uri="{FF2B5EF4-FFF2-40B4-BE49-F238E27FC236}">
                <a16:creationId xmlns:a16="http://schemas.microsoft.com/office/drawing/2014/main" id="{B0841993-9223-49E7-8CBA-91E4DBCCD800}"/>
              </a:ext>
            </a:extLst>
          </p:cNvPr>
          <p:cNvSpPr txBox="1">
            <a:spLocks noChangeArrowheads="1"/>
          </p:cNvSpPr>
          <p:nvPr/>
        </p:nvSpPr>
        <p:spPr bwMode="auto">
          <a:xfrm>
            <a:off x="1730375" y="2355850"/>
            <a:ext cx="704215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79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2F3E9F"/>
                </a:solidFill>
                <a:latin typeface="Consolas" panose="020B0609020204030204" pitchFamily="49" charset="0"/>
                <a:ea typeface="Consolas" panose="020B0609020204030204" pitchFamily="49" charset="0"/>
                <a:cs typeface="Consolas" panose="020B0609020204030204" pitchFamily="49" charset="0"/>
              </a:rPr>
              <a:t>In [5]:</a:t>
            </a:r>
            <a:endParaRPr lang="en-GB" altLang="en-US">
              <a:latin typeface="Consolas" panose="020B0609020204030204" pitchFamily="49" charset="0"/>
              <a:ea typeface="Consolas" panose="020B0609020204030204" pitchFamily="49" charset="0"/>
              <a:cs typeface="Consolas" panose="020B0609020204030204" pitchFamily="49" charset="0"/>
            </a:endParaRPr>
          </a:p>
          <a:p>
            <a:pPr>
              <a:lnSpc>
                <a:spcPct val="103000"/>
              </a:lnSpc>
              <a:spcBef>
                <a:spcPts val="950"/>
              </a:spcBef>
            </a:pPr>
            <a:r>
              <a:rPr lang="en-US" altLang="en-US">
                <a:latin typeface="Consolas" panose="020B0609020204030204" pitchFamily="49" charset="0"/>
                <a:ea typeface="Consolas" panose="020B0609020204030204" pitchFamily="49" charset="0"/>
                <a:cs typeface="Consolas" panose="020B0609020204030204" pitchFamily="49" charset="0"/>
              </a:rPr>
              <a:t>d </a:t>
            </a:r>
            <a:r>
              <a:rPr lang="en-US" altLang="en-US" b="1">
                <a:solidFill>
                  <a:srgbClr val="7115AB"/>
                </a:solidFill>
                <a:latin typeface="Consolas" panose="020B0609020204030204" pitchFamily="49" charset="0"/>
                <a:ea typeface="Consolas" panose="020B0609020204030204" pitchFamily="49" charset="0"/>
                <a:cs typeface="Consolas" panose="020B0609020204030204" pitchFamily="49" charset="0"/>
              </a:rPr>
              <a:t>= </a:t>
            </a:r>
            <a:r>
              <a:rPr lang="en-US" altLang="en-US">
                <a:latin typeface="Consolas" panose="020B0609020204030204" pitchFamily="49" charset="0"/>
                <a:ea typeface="Consolas" panose="020B0609020204030204" pitchFamily="49" charset="0"/>
                <a:cs typeface="Consolas" panose="020B0609020204030204" pitchFamily="49" charset="0"/>
              </a:rPr>
              <a:t>{</a:t>
            </a:r>
            <a:r>
              <a:rPr lang="en-US" altLang="en-US">
                <a:solidFill>
                  <a:srgbClr val="008700"/>
                </a:solidFill>
                <a:latin typeface="Consolas" panose="020B0609020204030204" pitchFamily="49" charset="0"/>
                <a:ea typeface="Consolas" panose="020B0609020204030204" pitchFamily="49" charset="0"/>
                <a:cs typeface="Consolas" panose="020B0609020204030204" pitchFamily="49" charset="0"/>
              </a:rPr>
              <a:t>100</a:t>
            </a:r>
            <a:r>
              <a:rPr lang="en-US" altLang="en-US">
                <a:latin typeface="Consolas" panose="020B0609020204030204" pitchFamily="49" charset="0"/>
                <a:ea typeface="Consolas" panose="020B0609020204030204" pitchFamily="49" charset="0"/>
                <a:cs typeface="Consolas" panose="020B0609020204030204" pitchFamily="49" charset="0"/>
              </a:rPr>
              <a:t>:</a:t>
            </a:r>
            <a:r>
              <a:rPr lang="en-US" altLang="en-US">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a:latin typeface="Consolas" panose="020B0609020204030204" pitchFamily="49" charset="0"/>
                <a:ea typeface="Consolas" panose="020B0609020204030204" pitchFamily="49" charset="0"/>
                <a:cs typeface="Consolas" panose="020B0609020204030204" pitchFamily="49" charset="0"/>
              </a:rPr>
              <a:t>, </a:t>
            </a:r>
            <a:r>
              <a:rPr lang="en-US" altLang="en-US">
                <a:solidFill>
                  <a:srgbClr val="008700"/>
                </a:solidFill>
                <a:latin typeface="Consolas" panose="020B0609020204030204" pitchFamily="49" charset="0"/>
                <a:ea typeface="Consolas" panose="020B0609020204030204" pitchFamily="49" charset="0"/>
                <a:cs typeface="Consolas" panose="020B0609020204030204" pitchFamily="49" charset="0"/>
              </a:rPr>
              <a:t>101</a:t>
            </a:r>
            <a:r>
              <a:rPr lang="en-US" altLang="en-US">
                <a:latin typeface="Consolas" panose="020B0609020204030204" pitchFamily="49" charset="0"/>
                <a:ea typeface="Consolas" panose="020B0609020204030204" pitchFamily="49" charset="0"/>
                <a:cs typeface="Consolas" panose="020B0609020204030204" pitchFamily="49" charset="0"/>
              </a:rPr>
              <a:t>:</a:t>
            </a:r>
            <a:r>
              <a:rPr lang="en-US" altLang="en-US">
                <a:solidFill>
                  <a:srgbClr val="B92020"/>
                </a:solidFill>
                <a:latin typeface="Consolas" panose="020B0609020204030204" pitchFamily="49" charset="0"/>
                <a:ea typeface="Consolas" panose="020B0609020204030204" pitchFamily="49" charset="0"/>
                <a:cs typeface="Consolas" panose="020B0609020204030204" pitchFamily="49" charset="0"/>
              </a:rPr>
              <a:t>'sahasra'</a:t>
            </a:r>
            <a:r>
              <a:rPr lang="en-US" altLang="en-US">
                <a:latin typeface="Consolas" panose="020B0609020204030204" pitchFamily="49" charset="0"/>
                <a:ea typeface="Consolas" panose="020B0609020204030204" pitchFamily="49" charset="0"/>
                <a:cs typeface="Consolas" panose="020B0609020204030204" pitchFamily="49" charset="0"/>
              </a:rPr>
              <a:t>, </a:t>
            </a:r>
            <a:r>
              <a:rPr lang="en-US" altLang="en-US">
                <a:solidFill>
                  <a:srgbClr val="008700"/>
                </a:solidFill>
                <a:latin typeface="Consolas" panose="020B0609020204030204" pitchFamily="49" charset="0"/>
                <a:ea typeface="Consolas" panose="020B0609020204030204" pitchFamily="49" charset="0"/>
                <a:cs typeface="Consolas" panose="020B0609020204030204" pitchFamily="49" charset="0"/>
              </a:rPr>
              <a:t>150</a:t>
            </a:r>
            <a:r>
              <a:rPr lang="en-US" altLang="en-US">
                <a:latin typeface="Consolas" panose="020B0609020204030204" pitchFamily="49" charset="0"/>
                <a:ea typeface="Consolas" panose="020B0609020204030204" pitchFamily="49" charset="0"/>
                <a:cs typeface="Consolas" panose="020B0609020204030204" pitchFamily="49" charset="0"/>
              </a:rPr>
              <a:t>:</a:t>
            </a:r>
            <a:r>
              <a:rPr lang="en-US" altLang="en-US">
                <a:solidFill>
                  <a:srgbClr val="B92020"/>
                </a:solidFill>
                <a:latin typeface="Consolas" panose="020B0609020204030204" pitchFamily="49" charset="0"/>
                <a:ea typeface="Consolas" panose="020B0609020204030204" pitchFamily="49" charset="0"/>
                <a:cs typeface="Consolas" panose="020B0609020204030204" pitchFamily="49" charset="0"/>
              </a:rPr>
              <a:t>'guido'</a:t>
            </a:r>
            <a:r>
              <a:rPr lang="en-US" altLang="en-US">
                <a:latin typeface="Consolas" panose="020B0609020204030204" pitchFamily="49" charset="0"/>
                <a:ea typeface="Consolas" panose="020B0609020204030204" pitchFamily="49" charset="0"/>
                <a:cs typeface="Consolas" panose="020B0609020204030204" pitchFamily="49" charset="0"/>
              </a:rPr>
              <a:t>} </a:t>
            </a:r>
            <a:r>
              <a:rPr lang="en-US" altLang="en-US">
                <a:solidFill>
                  <a:srgbClr val="008000"/>
                </a:solidFill>
                <a:latin typeface="Consolas" panose="020B0609020204030204" pitchFamily="49" charset="0"/>
                <a:ea typeface="Consolas" panose="020B0609020204030204" pitchFamily="49" charset="0"/>
                <a:cs typeface="Consolas" panose="020B0609020204030204" pitchFamily="49" charset="0"/>
              </a:rPr>
              <a:t>print</a:t>
            </a:r>
            <a:r>
              <a:rPr lang="en-US" altLang="en-US">
                <a:latin typeface="Consolas" panose="020B0609020204030204" pitchFamily="49" charset="0"/>
                <a:ea typeface="Consolas" panose="020B0609020204030204" pitchFamily="49" charset="0"/>
                <a:cs typeface="Consolas" panose="020B0609020204030204" pitchFamily="49" charset="0"/>
              </a:rPr>
              <a:t>(</a:t>
            </a:r>
            <a:r>
              <a:rPr lang="en-US" altLang="en-US">
                <a:solidFill>
                  <a:srgbClr val="008000"/>
                </a:solidFill>
                <a:latin typeface="Consolas" panose="020B0609020204030204" pitchFamily="49" charset="0"/>
                <a:ea typeface="Consolas" panose="020B0609020204030204" pitchFamily="49" charset="0"/>
                <a:cs typeface="Consolas" panose="020B0609020204030204" pitchFamily="49" charset="0"/>
              </a:rPr>
              <a:t>type</a:t>
            </a:r>
            <a:r>
              <a:rPr lang="en-US" altLang="en-US">
                <a:latin typeface="Consolas" panose="020B0609020204030204" pitchFamily="49" charset="0"/>
                <a:ea typeface="Consolas" panose="020B0609020204030204" pitchFamily="49" charset="0"/>
                <a:cs typeface="Consolas" panose="020B0609020204030204" pitchFamily="49" charset="0"/>
              </a:rPr>
              <a:t>(d))</a:t>
            </a:r>
            <a:endParaRPr lang="en-GB" altLang="en-US">
              <a:latin typeface="Consolas" panose="020B0609020204030204" pitchFamily="49" charset="0"/>
              <a:ea typeface="Consolas" panose="020B0609020204030204" pitchFamily="49" charset="0"/>
              <a:cs typeface="Consolas" panose="020B0609020204030204" pitchFamily="49" charset="0"/>
            </a:endParaRPr>
          </a:p>
          <a:p>
            <a:pPr>
              <a:lnSpc>
                <a:spcPts val="1225"/>
              </a:lnSpc>
            </a:pPr>
            <a:r>
              <a:rPr lang="en-US" altLang="en-US">
                <a:solidFill>
                  <a:srgbClr val="008000"/>
                </a:solidFill>
                <a:latin typeface="Consolas" panose="020B0609020204030204" pitchFamily="49" charset="0"/>
                <a:ea typeface="Consolas" panose="020B0609020204030204" pitchFamily="49" charset="0"/>
                <a:cs typeface="Consolas" panose="020B0609020204030204" pitchFamily="49" charset="0"/>
              </a:rPr>
              <a:t>print</a:t>
            </a:r>
            <a:r>
              <a:rPr lang="en-US" altLang="en-US">
                <a:latin typeface="Consolas" panose="020B0609020204030204" pitchFamily="49" charset="0"/>
                <a:ea typeface="Consolas" panose="020B0609020204030204" pitchFamily="49" charset="0"/>
                <a:cs typeface="Consolas" panose="020B0609020204030204" pitchFamily="49" charset="0"/>
              </a:rPr>
              <a:t>(d)</a:t>
            </a:r>
            <a:endParaRPr lang="en-GB" altLang="en-US">
              <a:latin typeface="Consolas" panose="020B0609020204030204" pitchFamily="49" charset="0"/>
              <a:ea typeface="Consolas" panose="020B0609020204030204" pitchFamily="49" charset="0"/>
              <a:cs typeface="Consolas" panose="020B0609020204030204" pitchFamily="49" charset="0"/>
            </a:endParaRPr>
          </a:p>
          <a:p>
            <a:pPr>
              <a:spcBef>
                <a:spcPts val="88"/>
              </a:spcBef>
            </a:pPr>
            <a:r>
              <a:rPr lang="en-US" altLang="en-US">
                <a:latin typeface="Consolas" panose="020B0609020204030204" pitchFamily="49" charset="0"/>
                <a:ea typeface="Consolas" panose="020B0609020204030204" pitchFamily="49" charset="0"/>
                <a:cs typeface="Consolas" panose="020B0609020204030204" pitchFamily="49" charset="0"/>
              </a:rPr>
              <a:t> </a:t>
            </a:r>
            <a:endParaRPr lang="en-GB" altLang="en-US">
              <a:latin typeface="Consolas" panose="020B0609020204030204" pitchFamily="49" charset="0"/>
              <a:ea typeface="Consolas" panose="020B0609020204030204" pitchFamily="49" charset="0"/>
              <a:cs typeface="Consolas" panose="020B0609020204030204" pitchFamily="49" charset="0"/>
            </a:endParaRPr>
          </a:p>
          <a:p>
            <a:r>
              <a:rPr lang="en-US" altLang="en-US">
                <a:latin typeface="Consolas" panose="020B0609020204030204" pitchFamily="49" charset="0"/>
                <a:ea typeface="Consolas" panose="020B0609020204030204" pitchFamily="49" charset="0"/>
                <a:cs typeface="Consolas" panose="020B0609020204030204" pitchFamily="49" charset="0"/>
              </a:rPr>
              <a:t>&lt;class 'dict'&gt;</a:t>
            </a:r>
            <a:endParaRPr lang="en-GB" altLang="en-US">
              <a:latin typeface="Consolas" panose="020B0609020204030204" pitchFamily="49" charset="0"/>
              <a:ea typeface="Consolas" panose="020B0609020204030204" pitchFamily="49" charset="0"/>
              <a:cs typeface="Consolas" panose="020B0609020204030204" pitchFamily="49" charset="0"/>
            </a:endParaRPr>
          </a:p>
          <a:p>
            <a:pPr>
              <a:spcBef>
                <a:spcPts val="50"/>
              </a:spcBef>
            </a:pPr>
            <a:r>
              <a:rPr lang="en-US" altLang="en-US">
                <a:latin typeface="Consolas" panose="020B0609020204030204" pitchFamily="49" charset="0"/>
                <a:ea typeface="Consolas" panose="020B0609020204030204" pitchFamily="49" charset="0"/>
                <a:cs typeface="Consolas" panose="020B0609020204030204" pitchFamily="49" charset="0"/>
              </a:rPr>
              <a:t>{100: 'karthi', 101: 'sahasra', 150: 'guido'}</a:t>
            </a:r>
            <a:endParaRPr lang="en-GB" altLang="en-US">
              <a:latin typeface="Consolas" panose="020B0609020204030204" pitchFamily="49" charset="0"/>
              <a:ea typeface="Consolas" panose="020B0609020204030204" pitchFamily="49" charset="0"/>
              <a:cs typeface="Consolas" panose="020B0609020204030204" pitchFamily="49" charset="0"/>
            </a:endParaRPr>
          </a:p>
        </p:txBody>
      </p:sp>
      <p:sp>
        <p:nvSpPr>
          <p:cNvPr id="139268" name="TextBox 6">
            <a:extLst>
              <a:ext uri="{FF2B5EF4-FFF2-40B4-BE49-F238E27FC236}">
                <a16:creationId xmlns:a16="http://schemas.microsoft.com/office/drawing/2014/main" id="{DAA1313A-B406-41F2-A4E2-208BFDE0D750}"/>
              </a:ext>
            </a:extLst>
          </p:cNvPr>
          <p:cNvSpPr txBox="1">
            <a:spLocks noChangeArrowheads="1"/>
          </p:cNvSpPr>
          <p:nvPr/>
        </p:nvSpPr>
        <p:spPr bwMode="auto">
          <a:xfrm>
            <a:off x="917575" y="5106988"/>
            <a:ext cx="91408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79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210000"/>
              </a:lnSpc>
            </a:pPr>
            <a:r>
              <a:rPr lang="en-US" altLang="en-US">
                <a:latin typeface="Arial MT"/>
                <a:ea typeface="Consolas" panose="020B0609020204030204" pitchFamily="49" charset="0"/>
                <a:cs typeface="Consolas" panose="020B0609020204030204" pitchFamily="49" charset="0"/>
              </a:rPr>
              <a:t>We can create an empty dictionary, and later we can add key-value pairs into that dictionary. If you want to add key-value pair into a dictionary, the following syntax is used in Python: </a:t>
            </a:r>
            <a:r>
              <a:rPr lang="en-US" altLang="en-US" b="1">
                <a:latin typeface="Arial" panose="020B0604020202020204" pitchFamily="34" charset="0"/>
                <a:ea typeface="Consolas" panose="020B0609020204030204" pitchFamily="49" charset="0"/>
                <a:cs typeface="Consolas" panose="020B0609020204030204" pitchFamily="49" charset="0"/>
              </a:rPr>
              <a:t>dictionaryName[key] = value</a:t>
            </a:r>
            <a:endParaRPr lang="en-GB" altLang="en-US">
              <a:latin typeface="Consolas" panose="020B0609020204030204" pitchFamily="49" charset="0"/>
              <a:ea typeface="Consolas" panose="020B0609020204030204" pitchFamily="49" charset="0"/>
              <a:cs typeface="Consolas" panose="020B0609020204030204" pitchFamily="49"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Box 2">
            <a:extLst>
              <a:ext uri="{FF2B5EF4-FFF2-40B4-BE49-F238E27FC236}">
                <a16:creationId xmlns:a16="http://schemas.microsoft.com/office/drawing/2014/main" id="{68DE4FE3-2F59-49F1-AE9D-C3D6F4E1B855}"/>
              </a:ext>
            </a:extLst>
          </p:cNvPr>
          <p:cNvSpPr txBox="1">
            <a:spLocks noChangeArrowheads="1"/>
          </p:cNvSpPr>
          <p:nvPr/>
        </p:nvSpPr>
        <p:spPr bwMode="auto">
          <a:xfrm>
            <a:off x="1449388" y="401638"/>
            <a:ext cx="7996237" cy="6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79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latin typeface="Arial" panose="020B0604020202020204" pitchFamily="34" charset="0"/>
                <a:cs typeface="Arial" panose="020B0604020202020204" pitchFamily="34" charset="0"/>
              </a:rPr>
              <a:t>Key points with respect to Dictionary:</a:t>
            </a:r>
            <a:endParaRPr lang="en-GB" altLang="en-US" sz="1200" b="1">
              <a:latin typeface="Arial" panose="020B0604020202020204" pitchFamily="34" charset="0"/>
              <a:cs typeface="Arial" panose="020B0604020202020204" pitchFamily="34" charset="0"/>
            </a:endParaRPr>
          </a:p>
          <a:p>
            <a:pPr>
              <a:spcBef>
                <a:spcPts val="138"/>
              </a:spcBef>
            </a:pPr>
            <a:r>
              <a:rPr lang="en-US" altLang="en-US" sz="1200" b="1">
                <a:latin typeface="Arial" panose="020B0604020202020204" pitchFamily="34"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buSzPts val="1100"/>
              <a:buFont typeface="Arial MT"/>
              <a:buAutoNum type="arabicPeriod"/>
            </a:pPr>
            <a:r>
              <a:rPr lang="en-US" altLang="en-US" sz="1200">
                <a:latin typeface="Arial MT"/>
                <a:ea typeface="Arial MT"/>
                <a:cs typeface="Arial MT"/>
              </a:rPr>
              <a:t>Duplicate keys are not allowed but values can be duplicated.</a:t>
            </a:r>
            <a:endParaRPr lang="en-GB" altLang="en-US" sz="1200">
              <a:latin typeface="Arial MT"/>
              <a:ea typeface="Arial MT"/>
              <a:cs typeface="Arial MT"/>
            </a:endParaRPr>
          </a:p>
          <a:p>
            <a:pPr>
              <a:spcBef>
                <a:spcPts val="138"/>
              </a:spcBef>
            </a:pPr>
            <a:r>
              <a:rPr lang="en-US" altLang="en-US" sz="1200">
                <a:latin typeface="Arial MT"/>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buSzPts val="1100"/>
              <a:buFont typeface="Arial MT"/>
              <a:buAutoNum type="arabicPeriod"/>
            </a:pPr>
            <a:r>
              <a:rPr lang="en-US" altLang="en-US" sz="1200">
                <a:latin typeface="Arial MT"/>
                <a:ea typeface="Arial MT"/>
                <a:cs typeface="Arial MT"/>
              </a:rPr>
              <a:t>If we are trying to insert an entry with duplicate key then old value will be replaced with new value.</a:t>
            </a:r>
            <a:endParaRPr lang="en-GB" altLang="en-US" sz="1200">
              <a:latin typeface="Arial MT"/>
              <a:ea typeface="Arial MT"/>
              <a:cs typeface="Arial MT"/>
            </a:endParaRPr>
          </a:p>
          <a:p>
            <a:r>
              <a:rPr lang="en-US" altLang="en-US" sz="1200">
                <a:latin typeface="Arial MT"/>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375"/>
              </a:spcBef>
            </a:pPr>
            <a:r>
              <a:rPr lang="en-US" altLang="en-US" sz="1200">
                <a:latin typeface="Arial MT"/>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solidFill>
                  <a:srgbClr val="2F3E9F"/>
                </a:solidFill>
                <a:latin typeface="Consolas" panose="020B0609020204030204" pitchFamily="49" charset="0"/>
                <a:ea typeface="Consolas" panose="020B0609020204030204" pitchFamily="49" charset="0"/>
                <a:cs typeface="Consolas" panose="020B0609020204030204" pitchFamily="49" charset="0"/>
              </a:rPr>
              <a:t>In [10]:</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lnSpc>
                <a:spcPct val="103000"/>
              </a:lnSpc>
              <a:spcBef>
                <a:spcPts val="950"/>
              </a:spcBef>
            </a:pPr>
            <a:r>
              <a:rPr lang="en-US" altLang="en-US" sz="1200">
                <a:latin typeface="Consolas" panose="020B0609020204030204" pitchFamily="49" charset="0"/>
                <a:ea typeface="Consolas" panose="020B0609020204030204" pitchFamily="49" charset="0"/>
                <a:cs typeface="Consolas" panose="020B0609020204030204" pitchFamily="49" charset="0"/>
              </a:rPr>
              <a:t>d</a:t>
            </a:r>
            <a:r>
              <a:rPr lang="en-US" altLang="en-US" sz="1200" b="1">
                <a:solidFill>
                  <a:srgbClr val="7115AB"/>
                </a:solidFill>
                <a:latin typeface="Consolas" panose="020B0609020204030204" pitchFamily="49" charset="0"/>
                <a:ea typeface="Consolas" panose="020B0609020204030204" pitchFamily="49" charset="0"/>
                <a:cs typeface="Consolas" panose="020B0609020204030204" pitchFamily="49" charset="0"/>
              </a:rPr>
              <a:t>=</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10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20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30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 </a:t>
            </a:r>
            <a:r>
              <a:rPr lang="en-US" altLang="en-US" sz="1200">
                <a:solidFill>
                  <a:srgbClr val="008000"/>
                </a:solidFill>
                <a:latin typeface="Consolas" panose="020B0609020204030204" pitchFamily="49" charset="0"/>
                <a:ea typeface="Consolas" panose="020B0609020204030204" pitchFamily="49" charset="0"/>
                <a:cs typeface="Consolas" panose="020B0609020204030204" pitchFamily="49" charset="0"/>
              </a:rPr>
              <a:t>print</a:t>
            </a:r>
            <a:r>
              <a:rPr lang="en-US" altLang="en-US" sz="1200">
                <a:latin typeface="Consolas" panose="020B0609020204030204" pitchFamily="49" charset="0"/>
                <a:ea typeface="Consolas" panose="020B0609020204030204" pitchFamily="49" charset="0"/>
                <a:cs typeface="Consolas" panose="020B0609020204030204" pitchFamily="49" charset="0"/>
              </a:rPr>
              <a:t>(d)</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38"/>
              </a:spcBef>
            </a:pPr>
            <a:r>
              <a:rPr lang="en-US" altLang="en-US" sz="1200">
                <a:latin typeface="Consolas" panose="020B0609020204030204" pitchFamily="49"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latin typeface="Consolas" panose="020B0609020204030204" pitchFamily="49" charset="0"/>
                <a:ea typeface="Consolas" panose="020B0609020204030204" pitchFamily="49" charset="0"/>
                <a:cs typeface="Consolas" panose="020B0609020204030204" pitchFamily="49" charset="0"/>
              </a:rPr>
              <a:t>{10: 'karthi', 20: 'karthi', 30: 'karthi'}</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688"/>
              </a:spcBef>
            </a:pPr>
            <a:r>
              <a:rPr lang="en-US" altLang="en-US" sz="1200">
                <a:latin typeface="Consolas" panose="020B0609020204030204" pitchFamily="49"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solidFill>
                  <a:srgbClr val="2F3E9F"/>
                </a:solidFill>
                <a:latin typeface="Consolas" panose="020B0609020204030204" pitchFamily="49" charset="0"/>
                <a:ea typeface="Consolas" panose="020B0609020204030204" pitchFamily="49" charset="0"/>
                <a:cs typeface="Consolas" panose="020B0609020204030204" pitchFamily="49" charset="0"/>
              </a:rPr>
              <a:t>In [11]:</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lnSpc>
                <a:spcPct val="103000"/>
              </a:lnSpc>
              <a:spcBef>
                <a:spcPts val="1025"/>
              </a:spcBef>
            </a:pPr>
            <a:r>
              <a:rPr lang="en-US" altLang="en-US" sz="1200">
                <a:latin typeface="Consolas" panose="020B0609020204030204" pitchFamily="49" charset="0"/>
                <a:ea typeface="Consolas" panose="020B0609020204030204" pitchFamily="49" charset="0"/>
                <a:cs typeface="Consolas" panose="020B0609020204030204" pitchFamily="49" charset="0"/>
              </a:rPr>
              <a:t>d</a:t>
            </a:r>
            <a:r>
              <a:rPr lang="en-US" altLang="en-US" sz="1200" b="1">
                <a:solidFill>
                  <a:srgbClr val="7115AB"/>
                </a:solidFill>
                <a:latin typeface="Consolas" panose="020B0609020204030204" pitchFamily="49" charset="0"/>
                <a:ea typeface="Consolas" panose="020B0609020204030204" pitchFamily="49" charset="0"/>
                <a:cs typeface="Consolas" panose="020B0609020204030204" pitchFamily="49" charset="0"/>
              </a:rPr>
              <a:t>=</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10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10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30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 </a:t>
            </a:r>
            <a:r>
              <a:rPr lang="en-US" altLang="en-US" sz="1200">
                <a:solidFill>
                  <a:srgbClr val="008000"/>
                </a:solidFill>
                <a:latin typeface="Consolas" panose="020B0609020204030204" pitchFamily="49" charset="0"/>
                <a:ea typeface="Consolas" panose="020B0609020204030204" pitchFamily="49" charset="0"/>
                <a:cs typeface="Consolas" panose="020B0609020204030204" pitchFamily="49" charset="0"/>
              </a:rPr>
              <a:t>print</a:t>
            </a:r>
            <a:r>
              <a:rPr lang="en-US" altLang="en-US" sz="1200">
                <a:latin typeface="Consolas" panose="020B0609020204030204" pitchFamily="49" charset="0"/>
                <a:ea typeface="Consolas" panose="020B0609020204030204" pitchFamily="49" charset="0"/>
                <a:cs typeface="Consolas" panose="020B0609020204030204" pitchFamily="49" charset="0"/>
              </a:rPr>
              <a:t>(d)</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38"/>
              </a:spcBef>
            </a:pPr>
            <a:r>
              <a:rPr lang="en-US" altLang="en-US" sz="1200">
                <a:latin typeface="Consolas" panose="020B0609020204030204" pitchFamily="49"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latin typeface="Consolas" panose="020B0609020204030204" pitchFamily="49" charset="0"/>
                <a:ea typeface="Consolas" panose="020B0609020204030204" pitchFamily="49" charset="0"/>
                <a:cs typeface="Consolas" panose="020B0609020204030204" pitchFamily="49" charset="0"/>
              </a:rPr>
              <a:t>{10: 'karthi', 30: 'karthi'}</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688"/>
              </a:spcBef>
            </a:pPr>
            <a:r>
              <a:rPr lang="en-US" altLang="en-US" sz="1200">
                <a:latin typeface="Consolas" panose="020B0609020204030204" pitchFamily="49"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solidFill>
                  <a:srgbClr val="2F3E9F"/>
                </a:solidFill>
                <a:latin typeface="Consolas" panose="020B0609020204030204" pitchFamily="49" charset="0"/>
                <a:ea typeface="Consolas" panose="020B0609020204030204" pitchFamily="49" charset="0"/>
                <a:cs typeface="Consolas" panose="020B0609020204030204" pitchFamily="49" charset="0"/>
              </a:rPr>
              <a:t>In [14]:</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lnSpc>
                <a:spcPct val="103000"/>
              </a:lnSpc>
              <a:spcBef>
                <a:spcPts val="950"/>
              </a:spcBef>
            </a:pPr>
            <a:r>
              <a:rPr lang="en-US" altLang="en-US" sz="1200">
                <a:latin typeface="Consolas" panose="020B0609020204030204" pitchFamily="49" charset="0"/>
                <a:ea typeface="Consolas" panose="020B0609020204030204" pitchFamily="49" charset="0"/>
                <a:cs typeface="Consolas" panose="020B0609020204030204" pitchFamily="49" charset="0"/>
              </a:rPr>
              <a:t>d</a:t>
            </a:r>
            <a:r>
              <a:rPr lang="en-US" altLang="en-US" sz="1200" b="1">
                <a:solidFill>
                  <a:srgbClr val="7115AB"/>
                </a:solidFill>
                <a:latin typeface="Consolas" panose="020B0609020204030204" pitchFamily="49" charset="0"/>
                <a:ea typeface="Consolas" panose="020B0609020204030204" pitchFamily="49" charset="0"/>
                <a:cs typeface="Consolas" panose="020B0609020204030204" pitchFamily="49" charset="0"/>
              </a:rPr>
              <a:t>=</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10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10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'sahasra'</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30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'ravi'</a:t>
            </a:r>
            <a:r>
              <a:rPr lang="en-US" altLang="en-US" sz="1200">
                <a:latin typeface="Consolas" panose="020B0609020204030204" pitchFamily="49" charset="0"/>
                <a:ea typeface="Consolas" panose="020B0609020204030204" pitchFamily="49" charset="0"/>
                <a:cs typeface="Consolas" panose="020B0609020204030204" pitchFamily="49" charset="0"/>
              </a:rPr>
              <a:t>} </a:t>
            </a:r>
            <a:r>
              <a:rPr lang="en-US" altLang="en-US" sz="1200">
                <a:solidFill>
                  <a:srgbClr val="008000"/>
                </a:solidFill>
                <a:latin typeface="Consolas" panose="020B0609020204030204" pitchFamily="49" charset="0"/>
                <a:ea typeface="Consolas" panose="020B0609020204030204" pitchFamily="49" charset="0"/>
                <a:cs typeface="Consolas" panose="020B0609020204030204" pitchFamily="49" charset="0"/>
              </a:rPr>
              <a:t>print</a:t>
            </a:r>
            <a:r>
              <a:rPr lang="en-US" altLang="en-US" sz="1200">
                <a:latin typeface="Consolas" panose="020B0609020204030204" pitchFamily="49" charset="0"/>
                <a:ea typeface="Consolas" panose="020B0609020204030204" pitchFamily="49" charset="0"/>
                <a:cs typeface="Consolas" panose="020B0609020204030204" pitchFamily="49" charset="0"/>
              </a:rPr>
              <a:t>(d)</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38"/>
              </a:spcBef>
            </a:pPr>
            <a:r>
              <a:rPr lang="en-US" altLang="en-US" sz="1200">
                <a:latin typeface="Consolas" panose="020B0609020204030204" pitchFamily="49"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latin typeface="Consolas" panose="020B0609020204030204" pitchFamily="49" charset="0"/>
                <a:ea typeface="Consolas" panose="020B0609020204030204" pitchFamily="49" charset="0"/>
                <a:cs typeface="Consolas" panose="020B0609020204030204" pitchFamily="49" charset="0"/>
              </a:rPr>
              <a:t>{10: 'sahasra', 30: 'ravi'}</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775"/>
              </a:spcBef>
            </a:pPr>
            <a:r>
              <a:rPr lang="en-US" altLang="en-US" sz="1200">
                <a:latin typeface="Consolas" panose="020B0609020204030204" pitchFamily="49"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solidFill>
                  <a:srgbClr val="2F3E9F"/>
                </a:solidFill>
                <a:latin typeface="Consolas" panose="020B0609020204030204" pitchFamily="49" charset="0"/>
                <a:ea typeface="Consolas" panose="020B0609020204030204" pitchFamily="49" charset="0"/>
                <a:cs typeface="Consolas" panose="020B0609020204030204" pitchFamily="49" charset="0"/>
              </a:rPr>
              <a:t>In [15]:</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lnSpc>
                <a:spcPct val="103000"/>
              </a:lnSpc>
              <a:spcBef>
                <a:spcPts val="950"/>
              </a:spcBef>
            </a:pPr>
            <a:r>
              <a:rPr lang="en-US" altLang="en-US" sz="1200">
                <a:latin typeface="Consolas" panose="020B0609020204030204" pitchFamily="49" charset="0"/>
                <a:ea typeface="Consolas" panose="020B0609020204030204" pitchFamily="49" charset="0"/>
                <a:cs typeface="Consolas" panose="020B0609020204030204" pitchFamily="49" charset="0"/>
              </a:rPr>
              <a:t>d</a:t>
            </a:r>
            <a:r>
              <a:rPr lang="en-US" altLang="en-US" sz="1200" b="1">
                <a:solidFill>
                  <a:srgbClr val="7115AB"/>
                </a:solidFill>
                <a:latin typeface="Consolas" panose="020B0609020204030204" pitchFamily="49" charset="0"/>
                <a:ea typeface="Consolas" panose="020B0609020204030204" pitchFamily="49" charset="0"/>
                <a:cs typeface="Consolas" panose="020B0609020204030204" pitchFamily="49" charset="0"/>
              </a:rPr>
              <a:t>=</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10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'sahasra'</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10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'karthi'</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008700"/>
                </a:solidFill>
                <a:latin typeface="Consolas" panose="020B0609020204030204" pitchFamily="49" charset="0"/>
                <a:ea typeface="Consolas" panose="020B0609020204030204" pitchFamily="49" charset="0"/>
                <a:cs typeface="Consolas" panose="020B0609020204030204" pitchFamily="49" charset="0"/>
              </a:rPr>
              <a:t>30</a:t>
            </a:r>
            <a:r>
              <a:rPr lang="en-US" altLang="en-US" sz="1200">
                <a:latin typeface="Consolas" panose="020B0609020204030204" pitchFamily="49" charset="0"/>
                <a:ea typeface="Consolas" panose="020B0609020204030204" pitchFamily="49" charset="0"/>
                <a:cs typeface="Consolas" panose="020B0609020204030204" pitchFamily="49" charset="0"/>
              </a:rPr>
              <a:t>:</a:t>
            </a:r>
            <a:r>
              <a:rPr lang="en-US" altLang="en-US" sz="1200">
                <a:solidFill>
                  <a:srgbClr val="B92020"/>
                </a:solidFill>
                <a:latin typeface="Consolas" panose="020B0609020204030204" pitchFamily="49" charset="0"/>
                <a:ea typeface="Consolas" panose="020B0609020204030204" pitchFamily="49" charset="0"/>
                <a:cs typeface="Consolas" panose="020B0609020204030204" pitchFamily="49" charset="0"/>
              </a:rPr>
              <a:t>'ravi'</a:t>
            </a:r>
            <a:r>
              <a:rPr lang="en-US" altLang="en-US" sz="1200">
                <a:latin typeface="Consolas" panose="020B0609020204030204" pitchFamily="49" charset="0"/>
                <a:ea typeface="Consolas" panose="020B0609020204030204" pitchFamily="49" charset="0"/>
                <a:cs typeface="Consolas" panose="020B0609020204030204" pitchFamily="49" charset="0"/>
              </a:rPr>
              <a:t>} </a:t>
            </a:r>
            <a:r>
              <a:rPr lang="en-US" altLang="en-US" sz="1200">
                <a:solidFill>
                  <a:srgbClr val="008000"/>
                </a:solidFill>
                <a:latin typeface="Consolas" panose="020B0609020204030204" pitchFamily="49" charset="0"/>
                <a:ea typeface="Consolas" panose="020B0609020204030204" pitchFamily="49" charset="0"/>
                <a:cs typeface="Consolas" panose="020B0609020204030204" pitchFamily="49" charset="0"/>
              </a:rPr>
              <a:t>print</a:t>
            </a:r>
            <a:r>
              <a:rPr lang="en-US" altLang="en-US" sz="1200">
                <a:latin typeface="Consolas" panose="020B0609020204030204" pitchFamily="49" charset="0"/>
                <a:ea typeface="Consolas" panose="020B0609020204030204" pitchFamily="49" charset="0"/>
                <a:cs typeface="Consolas" panose="020B0609020204030204" pitchFamily="49" charset="0"/>
              </a:rPr>
              <a:t>(d)</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pPr>
              <a:spcBef>
                <a:spcPts val="38"/>
              </a:spcBef>
            </a:pPr>
            <a:r>
              <a:rPr lang="en-US" altLang="en-US" sz="1200">
                <a:latin typeface="Consolas" panose="020B0609020204030204" pitchFamily="49" charset="0"/>
                <a:ea typeface="Consolas" panose="020B0609020204030204" pitchFamily="49" charset="0"/>
                <a:cs typeface="Consolas" panose="020B0609020204030204" pitchFamily="49" charset="0"/>
              </a:rPr>
              <a:t> </a:t>
            </a:r>
            <a:endParaRPr lang="en-GB" altLang="en-US" sz="1200">
              <a:latin typeface="Consolas" panose="020B0609020204030204" pitchFamily="49" charset="0"/>
              <a:ea typeface="Consolas" panose="020B0609020204030204" pitchFamily="49" charset="0"/>
              <a:cs typeface="Consolas" panose="020B0609020204030204" pitchFamily="49" charset="0"/>
            </a:endParaRPr>
          </a:p>
          <a:p>
            <a:r>
              <a:rPr lang="en-US" altLang="en-US" sz="1200">
                <a:latin typeface="Consolas" panose="020B0609020204030204" pitchFamily="49" charset="0"/>
                <a:ea typeface="Consolas" panose="020B0609020204030204" pitchFamily="49" charset="0"/>
                <a:cs typeface="Consolas" panose="020B0609020204030204" pitchFamily="49" charset="0"/>
              </a:rPr>
              <a:t>{10: 'karthi', 30: 'ravi'}</a:t>
            </a:r>
            <a:endParaRPr lang="en-GB" altLang="en-US" sz="1200">
              <a:latin typeface="Consolas" panose="020B0609020204030204" pitchFamily="49" charset="0"/>
              <a:ea typeface="Consolas" panose="020B0609020204030204" pitchFamily="49" charset="0"/>
              <a:cs typeface="Consolas" panose="020B0609020204030204" pitchFamily="49"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7C204B-C92E-4133-BA0F-89BEE0F6D875}"/>
              </a:ext>
            </a:extLst>
          </p:cNvPr>
          <p:cNvSpPr txBox="1"/>
          <p:nvPr/>
        </p:nvSpPr>
        <p:spPr>
          <a:xfrm>
            <a:off x="1162050" y="1393825"/>
            <a:ext cx="7734300" cy="3529013"/>
          </a:xfrm>
          <a:prstGeom prst="rect">
            <a:avLst/>
          </a:prstGeom>
          <a:noFill/>
        </p:spPr>
        <p:txBody>
          <a:bodyPr>
            <a:spAutoFit/>
          </a:bodyPr>
          <a:lstStyle/>
          <a:p>
            <a:pPr marL="208280">
              <a:defRPr/>
            </a:pPr>
            <a:r>
              <a:rPr lang="en-US" sz="1400" b="1" dirty="0">
                <a:latin typeface="Arial" panose="020B0604020202020204" pitchFamily="34" charset="0"/>
                <a:ea typeface="Arial" panose="020B0604020202020204" pitchFamily="34" charset="0"/>
              </a:rPr>
              <a:t>Important conclusions observed with respect to </a:t>
            </a:r>
            <a:r>
              <a:rPr lang="en-US" sz="1400" b="1" dirty="0" err="1">
                <a:latin typeface="Arial" panose="020B0604020202020204" pitchFamily="34" charset="0"/>
                <a:ea typeface="Arial" panose="020B0604020202020204" pitchFamily="34" charset="0"/>
              </a:rPr>
              <a:t>dict</a:t>
            </a:r>
            <a:r>
              <a:rPr lang="en-US" sz="1400" b="1" dirty="0">
                <a:latin typeface="Arial" panose="020B0604020202020204" pitchFamily="34" charset="0"/>
                <a:ea typeface="Arial" panose="020B0604020202020204" pitchFamily="34" charset="0"/>
              </a:rPr>
              <a:t> data type </a:t>
            </a:r>
            <a:r>
              <a:rPr lang="en-US" sz="1400" b="1" spc="-50" dirty="0">
                <a:latin typeface="Arial" panose="020B0604020202020204" pitchFamily="34" charset="0"/>
                <a:ea typeface="Arial" panose="020B0604020202020204" pitchFamily="34" charset="0"/>
              </a:rPr>
              <a:t>:</a:t>
            </a:r>
            <a:endParaRPr lang="en-GB" sz="1400" b="1" dirty="0">
              <a:latin typeface="Arial" panose="020B0604020202020204" pitchFamily="34" charset="0"/>
              <a:ea typeface="Arial" panose="020B0604020202020204" pitchFamily="34" charset="0"/>
            </a:endParaRPr>
          </a:p>
          <a:p>
            <a:pPr>
              <a:spcBef>
                <a:spcPts val="1035"/>
              </a:spcBef>
              <a:defRPr/>
            </a:pPr>
            <a:r>
              <a:rPr lang="en-US" sz="1400" b="1" dirty="0">
                <a:latin typeface="Arial" panose="020B0604020202020204" pitchFamily="34" charset="0"/>
                <a:ea typeface="Consolas" panose="020B0609020204030204" pitchFamily="49" charset="0"/>
                <a:cs typeface="Consolas" panose="020B0609020204030204" pitchFamily="49" charset="0"/>
              </a:rPr>
              <a:t> </a:t>
            </a:r>
            <a:endParaRPr lang="en-GB" sz="1400" dirty="0">
              <a:latin typeface="Consolas" panose="020B0609020204030204" pitchFamily="49" charset="0"/>
              <a:ea typeface="Consolas" panose="020B0609020204030204" pitchFamily="49" charset="0"/>
              <a:cs typeface="Consolas" panose="020B0609020204030204" pitchFamily="49" charset="0"/>
            </a:endParaRPr>
          </a:p>
          <a:p>
            <a:pPr marL="342900" indent="-342900">
              <a:buSzPts val="1050"/>
              <a:buFont typeface="Arial MT"/>
              <a:buAutoNum type="arabicPeriod"/>
              <a:tabLst>
                <a:tab pos="474980" algn="l"/>
              </a:tabLst>
              <a:defRPr/>
            </a:pPr>
            <a:r>
              <a:rPr lang="en-US" sz="1400" spc="-60" dirty="0">
                <a:latin typeface="Arial MT"/>
                <a:ea typeface="Arial MT"/>
                <a:cs typeface="Arial MT"/>
              </a:rPr>
              <a:t>If you want to represent a group of values as key-value pairs then we should go for </a:t>
            </a:r>
            <a:r>
              <a:rPr lang="en-US" sz="1400" spc="-60" dirty="0" err="1">
                <a:latin typeface="Arial MT"/>
                <a:ea typeface="Arial MT"/>
                <a:cs typeface="Arial MT"/>
              </a:rPr>
              <a:t>dict</a:t>
            </a:r>
            <a:r>
              <a:rPr lang="en-US" sz="1400" spc="-60" dirty="0">
                <a:latin typeface="Arial MT"/>
                <a:ea typeface="Arial MT"/>
                <a:cs typeface="Arial MT"/>
              </a:rPr>
              <a:t> data </a:t>
            </a:r>
            <a:r>
              <a:rPr lang="en-US" sz="1400" spc="-10" dirty="0">
                <a:latin typeface="Arial MT"/>
                <a:ea typeface="Arial MT"/>
                <a:cs typeface="Arial MT"/>
              </a:rPr>
              <a:t>type.</a:t>
            </a:r>
            <a:endParaRPr lang="en-GB" sz="1400" spc="-60" dirty="0">
              <a:latin typeface="Arial MT"/>
              <a:ea typeface="Arial MT"/>
              <a:cs typeface="Arial MT"/>
            </a:endParaRPr>
          </a:p>
          <a:p>
            <a:pPr>
              <a:spcBef>
                <a:spcPts val="135"/>
              </a:spcBef>
              <a:defRPr/>
            </a:pPr>
            <a:r>
              <a:rPr lang="en-US" sz="1400" dirty="0">
                <a:latin typeface="Arial MT"/>
                <a:ea typeface="Consolas" panose="020B0609020204030204" pitchFamily="49" charset="0"/>
                <a:cs typeface="Consolas" panose="020B0609020204030204" pitchFamily="49" charset="0"/>
              </a:rPr>
              <a:t> </a:t>
            </a:r>
            <a:endParaRPr lang="en-GB" sz="1400" dirty="0">
              <a:latin typeface="Consolas" panose="020B0609020204030204" pitchFamily="49" charset="0"/>
              <a:ea typeface="Consolas" panose="020B0609020204030204" pitchFamily="49" charset="0"/>
              <a:cs typeface="Consolas" panose="020B0609020204030204" pitchFamily="49" charset="0"/>
            </a:endParaRPr>
          </a:p>
          <a:p>
            <a:pPr marL="342900" indent="-342900">
              <a:spcBef>
                <a:spcPts val="5"/>
              </a:spcBef>
              <a:buSzPts val="1050"/>
              <a:buFont typeface="Arial MT"/>
              <a:buAutoNum type="arabicPeriod"/>
              <a:tabLst>
                <a:tab pos="474980" algn="l"/>
              </a:tabLst>
              <a:defRPr/>
            </a:pPr>
            <a:r>
              <a:rPr lang="en-US" sz="1400" spc="-60" dirty="0">
                <a:latin typeface="Arial MT"/>
                <a:ea typeface="Arial MT"/>
                <a:cs typeface="Arial MT"/>
              </a:rPr>
              <a:t>Order is not </a:t>
            </a:r>
            <a:r>
              <a:rPr lang="en-US" sz="1400" spc="-10" dirty="0">
                <a:latin typeface="Arial MT"/>
                <a:ea typeface="Arial MT"/>
                <a:cs typeface="Arial MT"/>
              </a:rPr>
              <a:t>applicable.</a:t>
            </a:r>
            <a:endParaRPr lang="en-GB" sz="1400" spc="-60" dirty="0">
              <a:latin typeface="Arial MT"/>
              <a:ea typeface="Arial MT"/>
              <a:cs typeface="Arial MT"/>
            </a:endParaRPr>
          </a:p>
          <a:p>
            <a:pPr>
              <a:spcBef>
                <a:spcPts val="135"/>
              </a:spcBef>
              <a:defRPr/>
            </a:pPr>
            <a:r>
              <a:rPr lang="en-US" sz="1400" dirty="0">
                <a:latin typeface="Arial MT"/>
                <a:ea typeface="Consolas" panose="020B0609020204030204" pitchFamily="49" charset="0"/>
                <a:cs typeface="Consolas" panose="020B0609020204030204" pitchFamily="49" charset="0"/>
              </a:rPr>
              <a:t> </a:t>
            </a:r>
            <a:endParaRPr lang="en-GB" sz="1400" dirty="0">
              <a:latin typeface="Consolas" panose="020B0609020204030204" pitchFamily="49" charset="0"/>
              <a:ea typeface="Consolas" panose="020B0609020204030204" pitchFamily="49" charset="0"/>
              <a:cs typeface="Consolas" panose="020B0609020204030204" pitchFamily="49" charset="0"/>
            </a:endParaRPr>
          </a:p>
          <a:p>
            <a:pPr marL="342900" indent="-342900">
              <a:buSzPts val="1050"/>
              <a:buFont typeface="Arial MT"/>
              <a:buAutoNum type="arabicPeriod"/>
              <a:tabLst>
                <a:tab pos="474980" algn="l"/>
              </a:tabLst>
              <a:defRPr/>
            </a:pPr>
            <a:r>
              <a:rPr lang="en-US" sz="1400" spc="-60" dirty="0">
                <a:latin typeface="Arial MT"/>
                <a:ea typeface="Arial MT"/>
                <a:cs typeface="Arial MT"/>
              </a:rPr>
              <a:t>Duplicate keys are not allowed but values can be </a:t>
            </a:r>
            <a:r>
              <a:rPr lang="en-US" sz="1400" spc="-10" dirty="0">
                <a:latin typeface="Arial MT"/>
                <a:ea typeface="Arial MT"/>
                <a:cs typeface="Arial MT"/>
              </a:rPr>
              <a:t>duplicated.</a:t>
            </a:r>
            <a:endParaRPr lang="en-GB" sz="1400" spc="-60" dirty="0">
              <a:latin typeface="Arial MT"/>
              <a:ea typeface="Arial MT"/>
              <a:cs typeface="Arial MT"/>
            </a:endParaRPr>
          </a:p>
          <a:p>
            <a:pPr>
              <a:spcBef>
                <a:spcPts val="135"/>
              </a:spcBef>
              <a:defRPr/>
            </a:pPr>
            <a:r>
              <a:rPr lang="en-US" sz="1400" dirty="0">
                <a:latin typeface="Arial MT"/>
                <a:ea typeface="Consolas" panose="020B0609020204030204" pitchFamily="49" charset="0"/>
                <a:cs typeface="Consolas" panose="020B0609020204030204" pitchFamily="49" charset="0"/>
              </a:rPr>
              <a:t> </a:t>
            </a:r>
            <a:endParaRPr lang="en-GB" sz="1400" dirty="0">
              <a:latin typeface="Consolas" panose="020B0609020204030204" pitchFamily="49" charset="0"/>
              <a:ea typeface="Consolas" panose="020B0609020204030204" pitchFamily="49" charset="0"/>
              <a:cs typeface="Consolas" panose="020B0609020204030204" pitchFamily="49" charset="0"/>
            </a:endParaRPr>
          </a:p>
          <a:p>
            <a:pPr marL="342900" indent="-342900">
              <a:buSzPts val="1050"/>
              <a:buFont typeface="Arial MT"/>
              <a:buAutoNum type="arabicPeriod"/>
              <a:tabLst>
                <a:tab pos="474980" algn="l"/>
              </a:tabLst>
              <a:defRPr/>
            </a:pPr>
            <a:r>
              <a:rPr lang="en-US" sz="1400" spc="-60" dirty="0">
                <a:latin typeface="Arial MT"/>
                <a:ea typeface="Arial MT"/>
                <a:cs typeface="Arial MT"/>
              </a:rPr>
              <a:t>If we are trying to insert an entry with duplicate key then old value will be replaced with new </a:t>
            </a:r>
            <a:r>
              <a:rPr lang="en-US" sz="1400" spc="-10" dirty="0">
                <a:latin typeface="Arial MT"/>
                <a:ea typeface="Arial MT"/>
                <a:cs typeface="Arial MT"/>
              </a:rPr>
              <a:t>value.</a:t>
            </a:r>
            <a:endParaRPr lang="en-GB" sz="1400" spc="-60" dirty="0">
              <a:latin typeface="Arial MT"/>
              <a:ea typeface="Arial MT"/>
              <a:cs typeface="Arial MT"/>
            </a:endParaRPr>
          </a:p>
          <a:p>
            <a:pPr>
              <a:spcBef>
                <a:spcPts val="135"/>
              </a:spcBef>
              <a:defRPr/>
            </a:pPr>
            <a:r>
              <a:rPr lang="en-US" sz="1400" dirty="0">
                <a:latin typeface="Arial MT"/>
                <a:ea typeface="Consolas" panose="020B0609020204030204" pitchFamily="49" charset="0"/>
                <a:cs typeface="Consolas" panose="020B0609020204030204" pitchFamily="49" charset="0"/>
              </a:rPr>
              <a:t> </a:t>
            </a:r>
            <a:endParaRPr lang="en-GB" sz="1400" dirty="0">
              <a:latin typeface="Consolas" panose="020B0609020204030204" pitchFamily="49" charset="0"/>
              <a:ea typeface="Consolas" panose="020B0609020204030204" pitchFamily="49" charset="0"/>
              <a:cs typeface="Consolas" panose="020B0609020204030204" pitchFamily="49" charset="0"/>
            </a:endParaRPr>
          </a:p>
          <a:p>
            <a:pPr marL="342900" indent="-342900">
              <a:buSzPts val="1050"/>
              <a:buFont typeface="Arial MT"/>
              <a:buAutoNum type="arabicPeriod"/>
              <a:tabLst>
                <a:tab pos="474980" algn="l"/>
              </a:tabLst>
              <a:defRPr/>
            </a:pPr>
            <a:r>
              <a:rPr lang="en-US" sz="1400" spc="-60" dirty="0">
                <a:latin typeface="Arial MT"/>
                <a:ea typeface="Arial MT"/>
                <a:cs typeface="Arial MT"/>
              </a:rPr>
              <a:t>Heterogeneous objects are </a:t>
            </a:r>
            <a:r>
              <a:rPr lang="en-US" sz="1400" spc="-10" dirty="0">
                <a:latin typeface="Arial MT"/>
                <a:ea typeface="Arial MT"/>
                <a:cs typeface="Arial MT"/>
              </a:rPr>
              <a:t>allowed.</a:t>
            </a:r>
            <a:endParaRPr lang="en-GB" sz="1400" spc="-60" dirty="0">
              <a:latin typeface="Arial MT"/>
              <a:ea typeface="Arial MT"/>
              <a:cs typeface="Arial MT"/>
            </a:endParaRPr>
          </a:p>
          <a:p>
            <a:pPr>
              <a:spcBef>
                <a:spcPts val="135"/>
              </a:spcBef>
              <a:defRPr/>
            </a:pPr>
            <a:r>
              <a:rPr lang="en-US" sz="1400" dirty="0">
                <a:latin typeface="Arial MT"/>
                <a:ea typeface="Consolas" panose="020B0609020204030204" pitchFamily="49" charset="0"/>
                <a:cs typeface="Consolas" panose="020B0609020204030204" pitchFamily="49" charset="0"/>
              </a:rPr>
              <a:t> </a:t>
            </a:r>
            <a:endParaRPr lang="en-GB" sz="1400" dirty="0">
              <a:latin typeface="Consolas" panose="020B0609020204030204" pitchFamily="49" charset="0"/>
              <a:ea typeface="Consolas" panose="020B0609020204030204" pitchFamily="49" charset="0"/>
              <a:cs typeface="Consolas" panose="020B0609020204030204" pitchFamily="49" charset="0"/>
            </a:endParaRPr>
          </a:p>
          <a:p>
            <a:pPr marL="342900" indent="-342900">
              <a:spcBef>
                <a:spcPts val="5"/>
              </a:spcBef>
              <a:buSzPts val="1050"/>
              <a:buFont typeface="Arial MT"/>
              <a:buAutoNum type="arabicPeriod"/>
              <a:tabLst>
                <a:tab pos="474980" algn="l"/>
              </a:tabLst>
              <a:defRPr/>
            </a:pPr>
            <a:r>
              <a:rPr lang="en-US" sz="1400" spc="-60" dirty="0">
                <a:latin typeface="Arial MT"/>
                <a:ea typeface="Arial MT"/>
                <a:cs typeface="Arial MT"/>
              </a:rPr>
              <a:t>It is </a:t>
            </a:r>
            <a:r>
              <a:rPr lang="en-US" sz="1400" spc="-10" dirty="0">
                <a:latin typeface="Arial MT"/>
                <a:ea typeface="Arial MT"/>
                <a:cs typeface="Arial MT"/>
              </a:rPr>
              <a:t>mutable.</a:t>
            </a:r>
            <a:endParaRPr lang="en-GB" sz="1400" spc="-60" dirty="0">
              <a:latin typeface="Arial MT"/>
              <a:ea typeface="Arial MT"/>
              <a:cs typeface="Arial MT"/>
            </a:endParaRPr>
          </a:p>
          <a:p>
            <a:pPr>
              <a:spcBef>
                <a:spcPts val="135"/>
              </a:spcBef>
              <a:defRPr/>
            </a:pPr>
            <a:r>
              <a:rPr lang="en-US" sz="1400" dirty="0">
                <a:latin typeface="Arial MT"/>
                <a:ea typeface="Consolas" panose="020B0609020204030204" pitchFamily="49" charset="0"/>
                <a:cs typeface="Consolas" panose="020B0609020204030204" pitchFamily="49" charset="0"/>
              </a:rPr>
              <a:t> </a:t>
            </a:r>
            <a:endParaRPr lang="en-GB" sz="1400" dirty="0">
              <a:latin typeface="Consolas" panose="020B0609020204030204" pitchFamily="49" charset="0"/>
              <a:ea typeface="Consolas" panose="020B0609020204030204" pitchFamily="49" charset="0"/>
              <a:cs typeface="Consolas" panose="020B0609020204030204" pitchFamily="49" charset="0"/>
            </a:endParaRPr>
          </a:p>
          <a:p>
            <a:pPr marL="342900" indent="-342900">
              <a:buSzPts val="1050"/>
              <a:buFont typeface="Arial MT"/>
              <a:buAutoNum type="arabicPeriod"/>
              <a:tabLst>
                <a:tab pos="474980" algn="l"/>
              </a:tabLst>
              <a:defRPr/>
            </a:pPr>
            <a:r>
              <a:rPr lang="en-US" sz="1400" spc="-60" dirty="0">
                <a:latin typeface="Arial MT"/>
                <a:ea typeface="Arial MT"/>
                <a:cs typeface="Arial MT"/>
              </a:rPr>
              <a:t>Indexing, slicing is not </a:t>
            </a:r>
            <a:r>
              <a:rPr lang="en-US" sz="1400" spc="-10" dirty="0">
                <a:latin typeface="Arial MT"/>
                <a:ea typeface="Arial MT"/>
                <a:cs typeface="Arial MT"/>
              </a:rPr>
              <a:t>applicable.</a:t>
            </a:r>
            <a:endParaRPr lang="en-GB" sz="1400" spc="-60" dirty="0">
              <a:latin typeface="Arial MT"/>
              <a:ea typeface="Arial MT"/>
              <a:cs typeface="Arial MT"/>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Box 3">
            <a:extLst>
              <a:ext uri="{FF2B5EF4-FFF2-40B4-BE49-F238E27FC236}">
                <a16:creationId xmlns:a16="http://schemas.microsoft.com/office/drawing/2014/main" id="{0D8633F1-92B4-47BA-9482-769418072380}"/>
              </a:ext>
            </a:extLst>
          </p:cNvPr>
          <p:cNvSpPr txBox="1">
            <a:spLocks noChangeArrowheads="1"/>
          </p:cNvSpPr>
          <p:nvPr/>
        </p:nvSpPr>
        <p:spPr bwMode="auto">
          <a:xfrm>
            <a:off x="2514600" y="34242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07</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String Manipulation and Regular Expressions</a:t>
            </a:r>
            <a:endParaRPr lang="en-GB"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3A6751-7092-4B25-BD3D-C81FDD21308C}"/>
              </a:ext>
            </a:extLst>
          </p:cNvPr>
          <p:cNvSpPr txBox="1"/>
          <p:nvPr/>
        </p:nvSpPr>
        <p:spPr>
          <a:xfrm>
            <a:off x="525463" y="739775"/>
            <a:ext cx="5029200" cy="369888"/>
          </a:xfrm>
          <a:prstGeom prst="rect">
            <a:avLst/>
          </a:prstGeom>
          <a:noFill/>
        </p:spPr>
        <p:txBody>
          <a:bodyPr>
            <a:spAutoFit/>
          </a:bodyPr>
          <a:lstStyle/>
          <a:p>
            <a:pPr marL="208280">
              <a:defRPr/>
            </a:pPr>
            <a:r>
              <a:rPr lang="en-US" b="1">
                <a:latin typeface="Arial" panose="020B0604020202020204" pitchFamily="34" charset="0"/>
                <a:ea typeface="Arial" panose="020B0604020202020204" pitchFamily="34" charset="0"/>
              </a:rPr>
              <a:t>Regular </a:t>
            </a:r>
            <a:r>
              <a:rPr lang="en-US" b="1" spc="-10">
                <a:latin typeface="Arial" panose="020B0604020202020204" pitchFamily="34" charset="0"/>
                <a:ea typeface="Arial" panose="020B0604020202020204" pitchFamily="34" charset="0"/>
              </a:rPr>
              <a:t>Expressions</a:t>
            </a:r>
            <a:endParaRPr lang="en-GB" b="1">
              <a:latin typeface="Arial" panose="020B0604020202020204" pitchFamily="34" charset="0"/>
              <a:ea typeface="Arial" panose="020B0604020202020204" pitchFamily="34" charset="0"/>
            </a:endParaRPr>
          </a:p>
        </p:txBody>
      </p:sp>
      <p:sp>
        <p:nvSpPr>
          <p:cNvPr id="143363" name="TextBox 6">
            <a:extLst>
              <a:ext uri="{FF2B5EF4-FFF2-40B4-BE49-F238E27FC236}">
                <a16:creationId xmlns:a16="http://schemas.microsoft.com/office/drawing/2014/main" id="{74AE442B-4D3A-4C49-BB12-FC341501C51C}"/>
              </a:ext>
            </a:extLst>
          </p:cNvPr>
          <p:cNvSpPr txBox="1">
            <a:spLocks noChangeArrowheads="1"/>
          </p:cNvSpPr>
          <p:nvPr/>
        </p:nvSpPr>
        <p:spPr bwMode="auto">
          <a:xfrm>
            <a:off x="1066800" y="1906588"/>
            <a:ext cx="79248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79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23000"/>
              </a:lnSpc>
            </a:pPr>
            <a:r>
              <a:rPr lang="en-US" altLang="en-US" sz="1400">
                <a:latin typeface="Arial MT"/>
                <a:ea typeface="Consolas" panose="020B0609020204030204" pitchFamily="49" charset="0"/>
                <a:cs typeface="Consolas" panose="020B0609020204030204" pitchFamily="49" charset="0"/>
              </a:rPr>
              <a:t>If we want to represent a group of Strings according to a particular format/pattern then we should go for Regular Expressions. i.e., </a:t>
            </a:r>
            <a:r>
              <a:rPr lang="en-US" altLang="en-US" sz="1400" b="1">
                <a:latin typeface="Arial" panose="020B0604020202020204" pitchFamily="34" charset="0"/>
                <a:ea typeface="Consolas" panose="020B0609020204030204" pitchFamily="49" charset="0"/>
                <a:cs typeface="Consolas" panose="020B0609020204030204" pitchFamily="49" charset="0"/>
              </a:rPr>
              <a:t>Regualr Expressions is a declarative mechanism to represent a group of Strings accroding to particular format/pattern.</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spcBef>
                <a:spcPts val="750"/>
              </a:spcBef>
            </a:pPr>
            <a:r>
              <a:rPr lang="en-US" altLang="en-US" sz="1400" b="1">
                <a:latin typeface="Arial" panose="020B0604020202020204" pitchFamily="34" charset="0"/>
                <a:ea typeface="Consolas" panose="020B0609020204030204" pitchFamily="49" charset="0"/>
                <a:cs typeface="Consolas" panose="020B0609020204030204" pitchFamily="49" charset="0"/>
              </a:rPr>
              <a:t> </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lnSpc>
                <a:spcPct val="123000"/>
              </a:lnSpc>
            </a:pPr>
            <a:r>
              <a:rPr lang="en-US" altLang="en-US" sz="1400" b="1">
                <a:latin typeface="Arial" panose="020B0604020202020204" pitchFamily="34" charset="0"/>
                <a:ea typeface="Consolas" panose="020B0609020204030204" pitchFamily="49" charset="0"/>
                <a:cs typeface="Consolas" panose="020B0609020204030204" pitchFamily="49" charset="0"/>
              </a:rPr>
              <a:t>Eg 1: </a:t>
            </a:r>
            <a:r>
              <a:rPr lang="en-US" altLang="en-US" sz="1400">
                <a:latin typeface="Arial MT"/>
                <a:ea typeface="Consolas" panose="020B0609020204030204" pitchFamily="49" charset="0"/>
                <a:cs typeface="Consolas" panose="020B0609020204030204" pitchFamily="49" charset="0"/>
              </a:rPr>
              <a:t>We can write a regular expression to represent all mobile numbers. (i.e., All mobile numbers having a particular format i.e., exactly 10 numbers only)</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spcBef>
                <a:spcPts val="1050"/>
              </a:spcBef>
            </a:pPr>
            <a:r>
              <a:rPr lang="en-US" altLang="en-US" sz="1400" b="1">
                <a:latin typeface="Arial" panose="020B0604020202020204" pitchFamily="34" charset="0"/>
                <a:ea typeface="Consolas" panose="020B0609020204030204" pitchFamily="49" charset="0"/>
                <a:cs typeface="Consolas" panose="020B0609020204030204" pitchFamily="49" charset="0"/>
              </a:rPr>
              <a:t>Eg 2: </a:t>
            </a:r>
            <a:r>
              <a:rPr lang="en-US" altLang="en-US" sz="1400">
                <a:latin typeface="Arial MT"/>
                <a:ea typeface="Consolas" panose="020B0609020204030204" pitchFamily="49" charset="0"/>
                <a:cs typeface="Consolas" panose="020B0609020204030204" pitchFamily="49" charset="0"/>
              </a:rPr>
              <a:t>We can write a regular expression to represent all mail ids.</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spcBef>
                <a:spcPts val="138"/>
              </a:spcBef>
            </a:pPr>
            <a:r>
              <a:rPr lang="en-US" altLang="en-US" sz="1400">
                <a:latin typeface="Arial MT"/>
                <a:ea typeface="Consolas" panose="020B0609020204030204" pitchFamily="49" charset="0"/>
                <a:cs typeface="Consolas" panose="020B0609020204030204" pitchFamily="49" charset="0"/>
              </a:rPr>
              <a:t> </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r>
              <a:rPr lang="en-US" altLang="en-US" sz="1400" b="1">
                <a:latin typeface="Arial" panose="020B0604020202020204" pitchFamily="34" charset="0"/>
                <a:ea typeface="Consolas" panose="020B0609020204030204" pitchFamily="49" charset="0"/>
                <a:cs typeface="Consolas" panose="020B0609020204030204" pitchFamily="49" charset="0"/>
              </a:rPr>
              <a:t>Eg 3: </a:t>
            </a:r>
            <a:r>
              <a:rPr lang="en-US" altLang="en-US" sz="1400">
                <a:latin typeface="Arial MT"/>
                <a:ea typeface="Consolas" panose="020B0609020204030204" pitchFamily="49" charset="0"/>
                <a:cs typeface="Consolas" panose="020B0609020204030204" pitchFamily="49" charset="0"/>
              </a:rPr>
              <a:t>We can write a regular expression to represent all java/python/C identifiers.</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spcBef>
                <a:spcPts val="1038"/>
              </a:spcBef>
            </a:pPr>
            <a:r>
              <a:rPr lang="en-US" altLang="en-US" sz="1400">
                <a:latin typeface="Arial MT"/>
                <a:ea typeface="Consolas" panose="020B0609020204030204" pitchFamily="49" charset="0"/>
                <a:cs typeface="Consolas" panose="020B0609020204030204" pitchFamily="49" charset="0"/>
              </a:rPr>
              <a:t> </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r>
              <a:rPr lang="en-US" altLang="en-US" sz="1400" b="1">
                <a:latin typeface="Arial" panose="020B0604020202020204" pitchFamily="34" charset="0"/>
                <a:ea typeface="Consolas" panose="020B0609020204030204" pitchFamily="49" charset="0"/>
                <a:cs typeface="Consolas" panose="020B0609020204030204" pitchFamily="49" charset="0"/>
              </a:rPr>
              <a:t>Note: </a:t>
            </a:r>
            <a:r>
              <a:rPr lang="en-US" altLang="en-US" sz="1400">
                <a:latin typeface="Arial MT"/>
                <a:ea typeface="Consolas" panose="020B0609020204030204" pitchFamily="49" charset="0"/>
                <a:cs typeface="Consolas" panose="020B0609020204030204" pitchFamily="49" charset="0"/>
              </a:rPr>
              <a:t>Regular Expressions is language independent concept.</a:t>
            </a:r>
            <a:endParaRPr lang="en-GB" altLang="en-US" sz="1400">
              <a:latin typeface="Consolas" panose="020B0609020204030204" pitchFamily="49" charset="0"/>
              <a:ea typeface="Consolas" panose="020B0609020204030204" pitchFamily="49" charset="0"/>
              <a:cs typeface="Consolas" panose="020B0609020204030204" pitchFamily="49"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Box 2">
            <a:extLst>
              <a:ext uri="{FF2B5EF4-FFF2-40B4-BE49-F238E27FC236}">
                <a16:creationId xmlns:a16="http://schemas.microsoft.com/office/drawing/2014/main" id="{AFDD17DA-D10E-4B84-A184-BE16FD325116}"/>
              </a:ext>
            </a:extLst>
          </p:cNvPr>
          <p:cNvSpPr txBox="1">
            <a:spLocks noChangeArrowheads="1"/>
          </p:cNvSpPr>
          <p:nvPr/>
        </p:nvSpPr>
        <p:spPr bwMode="auto">
          <a:xfrm>
            <a:off x="1308100" y="1504950"/>
            <a:ext cx="700246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79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a:latin typeface="Arial" panose="020B0604020202020204" pitchFamily="34" charset="0"/>
                <a:cs typeface="Arial" panose="020B0604020202020204" pitchFamily="34" charset="0"/>
              </a:rPr>
              <a:t>The main important application areas of Regular Expressions are as follows:</a:t>
            </a:r>
            <a:endParaRPr lang="en-GB" altLang="en-US" sz="1400" b="1">
              <a:latin typeface="Arial" panose="020B0604020202020204" pitchFamily="34" charset="0"/>
              <a:cs typeface="Arial" panose="020B0604020202020204" pitchFamily="34" charset="0"/>
            </a:endParaRPr>
          </a:p>
          <a:p>
            <a:pPr>
              <a:spcBef>
                <a:spcPts val="138"/>
              </a:spcBef>
            </a:pPr>
            <a:r>
              <a:rPr lang="en-US" altLang="en-US" sz="1400" b="1">
                <a:latin typeface="Arial" panose="020B0604020202020204" pitchFamily="34" charset="0"/>
                <a:ea typeface="Consolas" panose="020B0609020204030204" pitchFamily="49" charset="0"/>
                <a:cs typeface="Consolas" panose="020B0609020204030204" pitchFamily="49" charset="0"/>
              </a:rPr>
              <a:t> </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lnSpc>
                <a:spcPct val="123000"/>
              </a:lnSpc>
              <a:buSzPts val="1100"/>
              <a:buFont typeface="Arial MT"/>
              <a:buAutoNum type="arabicPeriod"/>
            </a:pPr>
            <a:r>
              <a:rPr lang="en-US" altLang="en-US" sz="1400">
                <a:latin typeface="Arial MT"/>
                <a:ea typeface="Arial MT"/>
                <a:cs typeface="Arial MT"/>
              </a:rPr>
              <a:t>To develop validation frameworks/validation logic. For example, mail id validation, mobile number validation etc.</a:t>
            </a:r>
            <a:endParaRPr lang="en-GB" altLang="en-US" sz="1400">
              <a:latin typeface="Arial MT"/>
              <a:ea typeface="Arial MT"/>
              <a:cs typeface="Arial MT"/>
            </a:endParaRPr>
          </a:p>
          <a:p>
            <a:pPr>
              <a:spcBef>
                <a:spcPts val="1050"/>
              </a:spcBef>
              <a:buSzPts val="1100"/>
              <a:buFont typeface="Arial MT"/>
              <a:buAutoNum type="arabicPeriod"/>
            </a:pPr>
            <a:r>
              <a:rPr lang="en-US" altLang="en-US" sz="1400">
                <a:latin typeface="Arial MT"/>
                <a:ea typeface="Arial MT"/>
                <a:cs typeface="Arial MT"/>
              </a:rPr>
              <a:t>To develop Pattern matching applications (ctrl-f in windows, grep in UNIX etc).</a:t>
            </a:r>
            <a:endParaRPr lang="en-GB" altLang="en-US" sz="1400">
              <a:latin typeface="Arial MT"/>
              <a:ea typeface="Arial MT"/>
              <a:cs typeface="Arial MT"/>
            </a:endParaRPr>
          </a:p>
          <a:p>
            <a:pPr>
              <a:spcBef>
                <a:spcPts val="138"/>
              </a:spcBef>
            </a:pPr>
            <a:r>
              <a:rPr lang="en-US" altLang="en-US" sz="1400">
                <a:latin typeface="Arial MT"/>
                <a:ea typeface="Consolas" panose="020B0609020204030204" pitchFamily="49" charset="0"/>
                <a:cs typeface="Consolas" panose="020B0609020204030204" pitchFamily="49" charset="0"/>
              </a:rPr>
              <a:t> </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lnSpc>
                <a:spcPct val="123000"/>
              </a:lnSpc>
              <a:buSzPts val="1100"/>
              <a:buFont typeface="Arial MT"/>
              <a:buAutoNum type="arabicPeriod"/>
            </a:pPr>
            <a:r>
              <a:rPr lang="en-US" altLang="en-US" sz="1400">
                <a:latin typeface="Arial MT"/>
                <a:ea typeface="Arial MT"/>
                <a:cs typeface="Arial MT"/>
              </a:rPr>
              <a:t>To develop Translators like compilers, interpreters etc. In compiler design, Lexical analysis phase is internally implemented using Regular expressions only.</a:t>
            </a:r>
            <a:endParaRPr lang="en-GB" altLang="en-US" sz="1400">
              <a:latin typeface="Arial MT"/>
              <a:ea typeface="Arial MT"/>
              <a:cs typeface="Arial MT"/>
            </a:endParaRPr>
          </a:p>
          <a:p>
            <a:pPr>
              <a:spcBef>
                <a:spcPts val="1063"/>
              </a:spcBef>
              <a:buSzPts val="1100"/>
              <a:buFont typeface="Arial MT"/>
              <a:buAutoNum type="arabicPeriod"/>
            </a:pPr>
            <a:r>
              <a:rPr lang="en-US" altLang="en-US" sz="1400">
                <a:latin typeface="Arial MT"/>
                <a:ea typeface="Arial MT"/>
                <a:cs typeface="Arial MT"/>
              </a:rPr>
              <a:t>To develop digital circuits. For example, Binary Incrementor, Binary adder, Binary subtractor etc.</a:t>
            </a:r>
            <a:endParaRPr lang="en-GB" altLang="en-US" sz="1400">
              <a:latin typeface="Arial MT"/>
              <a:ea typeface="Arial MT"/>
              <a:cs typeface="Arial MT"/>
            </a:endParaRPr>
          </a:p>
          <a:p>
            <a:pPr>
              <a:spcBef>
                <a:spcPts val="138"/>
              </a:spcBef>
            </a:pPr>
            <a:r>
              <a:rPr lang="en-US" altLang="en-US" sz="1400">
                <a:latin typeface="Arial MT"/>
                <a:ea typeface="Consolas" panose="020B0609020204030204" pitchFamily="49" charset="0"/>
                <a:cs typeface="Consolas" panose="020B0609020204030204" pitchFamily="49" charset="0"/>
              </a:rPr>
              <a:t> </a:t>
            </a:r>
            <a:endParaRPr lang="en-GB" altLang="en-US" sz="1400">
              <a:latin typeface="Consolas" panose="020B0609020204030204" pitchFamily="49" charset="0"/>
              <a:ea typeface="Consolas" panose="020B0609020204030204" pitchFamily="49" charset="0"/>
              <a:cs typeface="Consolas" panose="020B0609020204030204" pitchFamily="49" charset="0"/>
            </a:endParaRPr>
          </a:p>
          <a:p>
            <a:pPr>
              <a:lnSpc>
                <a:spcPct val="123000"/>
              </a:lnSpc>
              <a:buSzPts val="1100"/>
              <a:buFont typeface="Arial MT"/>
              <a:buAutoNum type="arabicPeriod"/>
            </a:pPr>
            <a:r>
              <a:rPr lang="en-US" altLang="en-US" sz="1400">
                <a:latin typeface="Arial MT"/>
                <a:ea typeface="Arial MT"/>
                <a:cs typeface="Arial MT"/>
              </a:rPr>
              <a:t>To develop communication protocols like TCP/IP, UDP etc. (Protocol means set of rules, to follow the rules during communication, we use regular expressions).</a:t>
            </a:r>
            <a:endParaRPr lang="en-GB" altLang="en-US" sz="1400">
              <a:latin typeface="Arial MT"/>
              <a:ea typeface="Arial MT"/>
              <a:cs typeface="Arial MT"/>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2689">
            <a:extLst>
              <a:ext uri="{FF2B5EF4-FFF2-40B4-BE49-F238E27FC236}">
                <a16:creationId xmlns:a16="http://schemas.microsoft.com/office/drawing/2014/main" id="{6024C351-337B-4D40-AA4C-996ED32379A4}"/>
              </a:ext>
            </a:extLst>
          </p:cNvPr>
          <p:cNvSpPr txBox="1">
            <a:spLocks/>
          </p:cNvSpPr>
          <p:nvPr/>
        </p:nvSpPr>
        <p:spPr bwMode="auto">
          <a:xfrm>
            <a:off x="920750" y="4762500"/>
            <a:ext cx="6708775" cy="638175"/>
          </a:xfrm>
          <a:prstGeom prst="rect">
            <a:avLst/>
          </a:prstGeom>
          <a:noFill/>
          <a:ln w="16600">
            <a:solidFill>
              <a:srgbClr val="CFCFC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008000"/>
                </a:solidFill>
                <a:ea typeface="Consolas" panose="020B0609020204030204" pitchFamily="49" charset="0"/>
                <a:cs typeface="Consolas" panose="020B0609020204030204" pitchFamily="49" charset="0"/>
              </a:rPr>
              <a:t>import </a:t>
            </a:r>
            <a:r>
              <a:rPr lang="en-US" altLang="en-US" sz="1400">
                <a:ea typeface="Consolas" panose="020B0609020204030204" pitchFamily="49" charset="0"/>
                <a:cs typeface="Consolas" panose="020B0609020204030204" pitchFamily="49" charset="0"/>
              </a:rPr>
              <a:t>re</a:t>
            </a:r>
            <a:endParaRPr lang="en-US" altLang="en-US" sz="1400"/>
          </a:p>
          <a:p>
            <a:r>
              <a:rPr lang="en-US" altLang="en-US" sz="1400">
                <a:ea typeface="Consolas" panose="020B0609020204030204" pitchFamily="49" charset="0"/>
                <a:cs typeface="Consolas" panose="020B0609020204030204" pitchFamily="49" charset="0"/>
              </a:rPr>
              <a:t>pattern </a:t>
            </a:r>
            <a:r>
              <a:rPr lang="en-US" altLang="en-US" sz="1400" b="1">
                <a:solidFill>
                  <a:srgbClr val="7115AB"/>
                </a:solidFill>
                <a:ea typeface="Consolas" panose="020B0609020204030204" pitchFamily="49" charset="0"/>
                <a:cs typeface="Consolas" panose="020B0609020204030204" pitchFamily="49" charset="0"/>
              </a:rPr>
              <a:t>= </a:t>
            </a:r>
            <a:r>
              <a:rPr lang="en-US" altLang="en-US" sz="1400">
                <a:ea typeface="Consolas" panose="020B0609020204030204" pitchFamily="49" charset="0"/>
                <a:cs typeface="Consolas" panose="020B0609020204030204" pitchFamily="49" charset="0"/>
              </a:rPr>
              <a:t>re.compile(</a:t>
            </a:r>
            <a:r>
              <a:rPr lang="en-US" altLang="en-US" sz="1400">
                <a:solidFill>
                  <a:srgbClr val="B92020"/>
                </a:solidFill>
                <a:ea typeface="Consolas" panose="020B0609020204030204" pitchFamily="49" charset="0"/>
                <a:cs typeface="Consolas" panose="020B0609020204030204" pitchFamily="49" charset="0"/>
              </a:rPr>
              <a:t>"python"</a:t>
            </a:r>
            <a:r>
              <a:rPr lang="en-US" altLang="en-US" sz="1400">
                <a:ea typeface="Consolas" panose="020B0609020204030204" pitchFamily="49" charset="0"/>
                <a:cs typeface="Consolas" panose="020B0609020204030204" pitchFamily="49" charset="0"/>
              </a:rPr>
              <a:t>) </a:t>
            </a:r>
            <a:r>
              <a:rPr lang="en-US" altLang="en-US" sz="1400">
                <a:solidFill>
                  <a:srgbClr val="008000"/>
                </a:solidFill>
                <a:ea typeface="Consolas" panose="020B0609020204030204" pitchFamily="49" charset="0"/>
                <a:cs typeface="Consolas" panose="020B0609020204030204" pitchFamily="49" charset="0"/>
              </a:rPr>
              <a:t>print</a:t>
            </a:r>
            <a:r>
              <a:rPr lang="en-US" altLang="en-US" sz="1400">
                <a:ea typeface="Consolas" panose="020B0609020204030204" pitchFamily="49" charset="0"/>
                <a:cs typeface="Consolas" panose="020B0609020204030204" pitchFamily="49" charset="0"/>
              </a:rPr>
              <a:t>(</a:t>
            </a:r>
            <a:r>
              <a:rPr lang="en-US" altLang="en-US" sz="1400">
                <a:solidFill>
                  <a:srgbClr val="008000"/>
                </a:solidFill>
                <a:ea typeface="Consolas" panose="020B0609020204030204" pitchFamily="49" charset="0"/>
                <a:cs typeface="Consolas" panose="020B0609020204030204" pitchFamily="49" charset="0"/>
              </a:rPr>
              <a:t>type</a:t>
            </a:r>
            <a:r>
              <a:rPr lang="en-US" altLang="en-US" sz="1400">
                <a:ea typeface="Consolas" panose="020B0609020204030204" pitchFamily="49" charset="0"/>
                <a:cs typeface="Consolas" panose="020B0609020204030204" pitchFamily="49" charset="0"/>
              </a:rPr>
              <a:t>(pattern))</a:t>
            </a:r>
            <a:endParaRPr lang="en-US" altLang="en-US" sz="1400"/>
          </a:p>
        </p:txBody>
      </p:sp>
      <p:sp>
        <p:nvSpPr>
          <p:cNvPr id="145411" name="Rectangle 9">
            <a:extLst>
              <a:ext uri="{FF2B5EF4-FFF2-40B4-BE49-F238E27FC236}">
                <a16:creationId xmlns:a16="http://schemas.microsoft.com/office/drawing/2014/main" id="{519DC76B-FF93-43B9-B607-93907958A5FA}"/>
              </a:ext>
            </a:extLst>
          </p:cNvPr>
          <p:cNvSpPr>
            <a:spLocks noChangeArrowheads="1"/>
          </p:cNvSpPr>
          <p:nvPr/>
        </p:nvSpPr>
        <p:spPr bwMode="auto">
          <a:xfrm>
            <a:off x="682625" y="1225550"/>
            <a:ext cx="8789988"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5488"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Arial" panose="020B0604020202020204" pitchFamily="34" charset="0"/>
                <a:ea typeface="Consolas" panose="020B0609020204030204" pitchFamily="49" charset="0"/>
                <a:cs typeface="Arial" panose="020B0604020202020204" pitchFamily="34" charset="0"/>
              </a:rPr>
              <a:t>re module:</a:t>
            </a:r>
            <a:endParaRPr lang="en-GB" altLang="en-US" sz="1400">
              <a:ea typeface="Consolas" panose="020B0609020204030204" pitchFamily="49" charset="0"/>
              <a:cs typeface="Arial" panose="020B0604020202020204" pitchFamily="34" charset="0"/>
            </a:endParaRPr>
          </a:p>
          <a:p>
            <a:r>
              <a:rPr lang="en-US" altLang="en-US" sz="1400">
                <a:latin typeface="Arial MT"/>
                <a:ea typeface="Consolas" panose="020B0609020204030204" pitchFamily="49" charset="0"/>
                <a:cs typeface="Arial" panose="020B0604020202020204" pitchFamily="34" charset="0"/>
              </a:rPr>
              <a:t>We can develop Regular Expression Based applications by using python module known as </a:t>
            </a:r>
            <a:r>
              <a:rPr lang="en-US" altLang="en-US" sz="1400" b="1">
                <a:latin typeface="Arial" panose="020B0604020202020204" pitchFamily="34" charset="0"/>
                <a:ea typeface="Consolas" panose="020B0609020204030204" pitchFamily="49" charset="0"/>
                <a:cs typeface="Arial" panose="020B0604020202020204" pitchFamily="34" charset="0"/>
              </a:rPr>
              <a:t>re</a:t>
            </a:r>
            <a:r>
              <a:rPr lang="en-US" altLang="en-US" sz="1400">
                <a:latin typeface="Arial MT"/>
                <a:ea typeface="Consolas" panose="020B0609020204030204" pitchFamily="49" charset="0"/>
                <a:cs typeface="Arial" panose="020B0604020202020204" pitchFamily="34" charset="0"/>
              </a:rPr>
              <a:t>.</a:t>
            </a:r>
            <a:endParaRPr lang="en-GB" altLang="en-US" sz="1400">
              <a:ea typeface="Consolas" panose="020B0609020204030204" pitchFamily="49" charset="0"/>
              <a:cs typeface="Arial" panose="020B0604020202020204" pitchFamily="34" charset="0"/>
            </a:endParaRPr>
          </a:p>
          <a:p>
            <a:r>
              <a:rPr lang="en-US" altLang="en-US" sz="1400">
                <a:latin typeface="Arial MT"/>
                <a:ea typeface="Consolas" panose="020B0609020204030204" pitchFamily="49" charset="0"/>
                <a:cs typeface="Arial" panose="020B0604020202020204" pitchFamily="34" charset="0"/>
              </a:rPr>
              <a:t>This module contains several in-built functions to use Regular Expressions very easily in our applications.</a:t>
            </a:r>
          </a:p>
          <a:p>
            <a:endParaRPr lang="en-US" altLang="en-US" sz="1400">
              <a:latin typeface="Arial MT"/>
              <a:ea typeface="Consolas" panose="020B0609020204030204" pitchFamily="49" charset="0"/>
              <a:cs typeface="Arial" panose="020B0604020202020204" pitchFamily="34" charset="0"/>
            </a:endParaRPr>
          </a:p>
          <a:p>
            <a:endParaRPr lang="en-US" altLang="en-US" sz="1400">
              <a:latin typeface="Arial MT"/>
              <a:ea typeface="Consolas" panose="020B0609020204030204" pitchFamily="49" charset="0"/>
              <a:cs typeface="Arial" panose="020B0604020202020204" pitchFamily="34" charset="0"/>
            </a:endParaRPr>
          </a:p>
          <a:p>
            <a:endParaRPr lang="en-US" altLang="en-US" sz="1400">
              <a:latin typeface="Arial MT"/>
              <a:ea typeface="Consolas" panose="020B0609020204030204" pitchFamily="49" charset="0"/>
              <a:cs typeface="Arial" panose="020B0604020202020204" pitchFamily="34" charset="0"/>
            </a:endParaRPr>
          </a:p>
          <a:p>
            <a:endParaRPr lang="en-GB" altLang="en-US" sz="1400">
              <a:ea typeface="Consolas" panose="020B0609020204030204" pitchFamily="49" charset="0"/>
              <a:cs typeface="Arial" panose="020B0604020202020204" pitchFamily="34" charset="0"/>
            </a:endParaRPr>
          </a:p>
          <a:p>
            <a:r>
              <a:rPr lang="en-US" altLang="en-US" sz="1400" b="1">
                <a:ea typeface="Consolas" panose="020B0609020204030204" pitchFamily="49" charset="0"/>
                <a:cs typeface="Arial" panose="020B0604020202020204" pitchFamily="34" charset="0"/>
              </a:rPr>
              <a:t>1. compile():</a:t>
            </a:r>
          </a:p>
          <a:p>
            <a:pPr>
              <a:buFontTx/>
              <a:buChar char="•"/>
            </a:pPr>
            <a:endParaRPr lang="en-US" altLang="en-US">
              <a:ea typeface="Consolas" panose="020B0609020204030204" pitchFamily="49" charset="0"/>
              <a:cs typeface="Arial" panose="020B0604020202020204" pitchFamily="34" charset="0"/>
            </a:endParaRPr>
          </a:p>
        </p:txBody>
      </p:sp>
      <p:sp>
        <p:nvSpPr>
          <p:cNvPr id="145412" name="Rectangle 10">
            <a:extLst>
              <a:ext uri="{FF2B5EF4-FFF2-40B4-BE49-F238E27FC236}">
                <a16:creationId xmlns:a16="http://schemas.microsoft.com/office/drawing/2014/main" id="{9299F339-D161-4B2F-B1A2-0361BD230876}"/>
              </a:ext>
            </a:extLst>
          </p:cNvPr>
          <p:cNvSpPr>
            <a:spLocks noChangeArrowheads="1"/>
          </p:cNvSpPr>
          <p:nvPr/>
        </p:nvSpPr>
        <p:spPr bwMode="auto">
          <a:xfrm>
            <a:off x="831850" y="3525838"/>
            <a:ext cx="7750175"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MT"/>
                <a:ea typeface="Consolas" panose="020B0609020204030204" pitchFamily="49" charset="0"/>
                <a:cs typeface="Consolas" panose="020B0609020204030204" pitchFamily="49" charset="0"/>
              </a:rPr>
              <a:t>re module contains compile() function to compile a pattern into RegexObject.</a:t>
            </a:r>
          </a:p>
          <a:p>
            <a:pPr eaLnBrk="1" hangingPunct="1"/>
            <a:endParaRPr lang="en-GB" altLang="en-US" sz="1400"/>
          </a:p>
          <a:p>
            <a:r>
              <a:rPr lang="en-US" altLang="en-US" sz="1400">
                <a:latin typeface="Arial MT"/>
                <a:ea typeface="Consolas" panose="020B0609020204030204" pitchFamily="49" charset="0"/>
                <a:cs typeface="Consolas" panose="020B0609020204030204" pitchFamily="49" charset="0"/>
              </a:rPr>
              <a:t>For example, if you want to find the pattern 'python' in the given string, first you need to convert this pattern into RegexObject form.</a:t>
            </a:r>
            <a:endParaRPr lang="en-GB" altLang="en-US" sz="1400"/>
          </a:p>
          <a:p>
            <a:r>
              <a:rPr lang="en-US" altLang="en-US" sz="1400">
                <a:solidFill>
                  <a:srgbClr val="2F3E9F"/>
                </a:solidFill>
                <a:ea typeface="Consolas" panose="020B0609020204030204" pitchFamily="49" charset="0"/>
                <a:cs typeface="Consolas" panose="020B0609020204030204" pitchFamily="49" charset="0"/>
              </a:rPr>
              <a:t>In [1]:</a:t>
            </a:r>
            <a:endParaRPr lang="en-GB" altLang="en-US" sz="1400"/>
          </a:p>
          <a:p>
            <a:endParaRPr lang="en-GB" altLang="en-US" sz="1400"/>
          </a:p>
        </p:txBody>
      </p:sp>
      <p:sp>
        <p:nvSpPr>
          <p:cNvPr id="145413" name="Rectangle 12">
            <a:extLst>
              <a:ext uri="{FF2B5EF4-FFF2-40B4-BE49-F238E27FC236}">
                <a16:creationId xmlns:a16="http://schemas.microsoft.com/office/drawing/2014/main" id="{4C1674E8-C855-40B0-B9C8-1D1F60648C53}"/>
              </a:ext>
            </a:extLst>
          </p:cNvPr>
          <p:cNvSpPr>
            <a:spLocks noChangeArrowheads="1"/>
          </p:cNvSpPr>
          <p:nvPr/>
        </p:nvSpPr>
        <p:spPr bwMode="auto">
          <a:xfrm>
            <a:off x="831850" y="5400675"/>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000">
              <a:ea typeface="Consolas" panose="020B0609020204030204" pitchFamily="49" charset="0"/>
              <a:cs typeface="Consolas" panose="020B0609020204030204" pitchFamily="49" charset="0"/>
            </a:endParaRPr>
          </a:p>
          <a:p>
            <a:br>
              <a:rPr lang="en-US" altLang="en-US" sz="1000">
                <a:ea typeface="Consolas" panose="020B0609020204030204" pitchFamily="49" charset="0"/>
                <a:cs typeface="Consolas" panose="020B0609020204030204" pitchFamily="49" charset="0"/>
              </a:rPr>
            </a:br>
            <a:endParaRPr lang="en-GB" altLang="en-US" sz="600"/>
          </a:p>
          <a:p>
            <a:r>
              <a:rPr lang="en-US" altLang="en-US" sz="1000">
                <a:ea typeface="Consolas" panose="020B0609020204030204" pitchFamily="49" charset="0"/>
                <a:cs typeface="Consolas" panose="020B0609020204030204" pitchFamily="49" charset="0"/>
              </a:rPr>
              <a:t>&lt;class 're.Pattern'&gt;</a:t>
            </a:r>
            <a:endParaRPr lang="en-US"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2691">
            <a:extLst>
              <a:ext uri="{FF2B5EF4-FFF2-40B4-BE49-F238E27FC236}">
                <a16:creationId xmlns:a16="http://schemas.microsoft.com/office/drawing/2014/main" id="{B7520900-2744-4F2D-A752-45DB12B07F74}"/>
              </a:ext>
            </a:extLst>
          </p:cNvPr>
          <p:cNvSpPr txBox="1">
            <a:spLocks/>
          </p:cNvSpPr>
          <p:nvPr/>
        </p:nvSpPr>
        <p:spPr bwMode="auto">
          <a:xfrm>
            <a:off x="1431925" y="3457575"/>
            <a:ext cx="6708775" cy="314325"/>
          </a:xfrm>
          <a:prstGeom prst="rect">
            <a:avLst/>
          </a:prstGeom>
          <a:noFill/>
          <a:ln w="16600">
            <a:solidFill>
              <a:srgbClr val="CFCFC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ea typeface="Consolas" panose="020B0609020204030204" pitchFamily="49" charset="0"/>
                <a:cs typeface="Consolas" panose="020B0609020204030204" pitchFamily="49" charset="0"/>
              </a:rPr>
              <a:t>matcher </a:t>
            </a:r>
            <a:r>
              <a:rPr lang="en-US" altLang="en-US" sz="1400" b="1">
                <a:solidFill>
                  <a:srgbClr val="7115AB"/>
                </a:solidFill>
                <a:ea typeface="Consolas" panose="020B0609020204030204" pitchFamily="49" charset="0"/>
                <a:cs typeface="Consolas" panose="020B0609020204030204" pitchFamily="49" charset="0"/>
              </a:rPr>
              <a:t>= </a:t>
            </a:r>
            <a:r>
              <a:rPr lang="en-US" altLang="en-US" sz="1400">
                <a:ea typeface="Consolas" panose="020B0609020204030204" pitchFamily="49" charset="0"/>
                <a:cs typeface="Consolas" panose="020B0609020204030204" pitchFamily="49" charset="0"/>
              </a:rPr>
              <a:t>pattern.finditer(</a:t>
            </a:r>
            <a:r>
              <a:rPr lang="en-US" altLang="en-US" sz="1400">
                <a:solidFill>
                  <a:srgbClr val="B92020"/>
                </a:solidFill>
                <a:ea typeface="Consolas" panose="020B0609020204030204" pitchFamily="49" charset="0"/>
                <a:cs typeface="Consolas" panose="020B0609020204030204" pitchFamily="49" charset="0"/>
              </a:rPr>
              <a:t>"Learning python is very easy..."</a:t>
            </a:r>
            <a:r>
              <a:rPr lang="en-US" altLang="en-US" sz="1400">
                <a:ea typeface="Consolas" panose="020B0609020204030204" pitchFamily="49" charset="0"/>
                <a:cs typeface="Consolas" panose="020B0609020204030204" pitchFamily="49" charset="0"/>
              </a:rPr>
              <a:t>)</a:t>
            </a:r>
            <a:endParaRPr lang="en-US" altLang="en-US" sz="1400"/>
          </a:p>
        </p:txBody>
      </p:sp>
      <p:sp>
        <p:nvSpPr>
          <p:cNvPr id="146435" name="Rectangle 3">
            <a:extLst>
              <a:ext uri="{FF2B5EF4-FFF2-40B4-BE49-F238E27FC236}">
                <a16:creationId xmlns:a16="http://schemas.microsoft.com/office/drawing/2014/main" id="{4E559606-3358-4ACA-BB05-956E82B89311}"/>
              </a:ext>
            </a:extLst>
          </p:cNvPr>
          <p:cNvSpPr>
            <a:spLocks noChangeArrowheads="1"/>
          </p:cNvSpPr>
          <p:nvPr/>
        </p:nvSpPr>
        <p:spPr bwMode="auto">
          <a:xfrm>
            <a:off x="720725" y="1598613"/>
            <a:ext cx="7327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5488"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cs typeface="Arial" panose="020B0604020202020204" pitchFamily="34" charset="0"/>
              </a:rPr>
              <a:t>2. finditer():</a:t>
            </a:r>
          </a:p>
          <a:p>
            <a:pPr>
              <a:buFontTx/>
              <a:buChar char="•"/>
            </a:pPr>
            <a:endParaRPr lang="en-US" altLang="en-US" sz="1400"/>
          </a:p>
        </p:txBody>
      </p:sp>
      <p:sp>
        <p:nvSpPr>
          <p:cNvPr id="146436" name="Rectangle 4">
            <a:extLst>
              <a:ext uri="{FF2B5EF4-FFF2-40B4-BE49-F238E27FC236}">
                <a16:creationId xmlns:a16="http://schemas.microsoft.com/office/drawing/2014/main" id="{3CF64BCA-49B6-4CE5-94C4-40110747F43E}"/>
              </a:ext>
            </a:extLst>
          </p:cNvPr>
          <p:cNvSpPr>
            <a:spLocks noChangeArrowheads="1"/>
          </p:cNvSpPr>
          <p:nvPr/>
        </p:nvSpPr>
        <p:spPr bwMode="auto">
          <a:xfrm>
            <a:off x="1325563" y="2014538"/>
            <a:ext cx="56149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MT"/>
                <a:ea typeface="Consolas" panose="020B0609020204030204" pitchFamily="49" charset="0"/>
                <a:cs typeface="Consolas" panose="020B0609020204030204" pitchFamily="49" charset="0"/>
              </a:rPr>
              <a:t>Returns an Iterator object which yields Match object for every Match.</a:t>
            </a:r>
          </a:p>
          <a:p>
            <a:pPr eaLnBrk="1" hangingPunct="1"/>
            <a:endParaRPr lang="en-US" altLang="en-US" sz="1400">
              <a:latin typeface="Arial MT"/>
            </a:endParaRPr>
          </a:p>
          <a:p>
            <a:pPr eaLnBrk="1" hangingPunct="1"/>
            <a:endParaRPr lang="en-US" altLang="en-US" sz="1400">
              <a:latin typeface="Arial MT"/>
            </a:endParaRPr>
          </a:p>
          <a:p>
            <a:pPr eaLnBrk="1" hangingPunct="1"/>
            <a:endParaRPr lang="en-US" altLang="en-US" sz="1400">
              <a:latin typeface="Arial MT"/>
            </a:endParaRPr>
          </a:p>
          <a:p>
            <a:pPr eaLnBrk="1" hangingPunct="1"/>
            <a:endParaRPr lang="en-GB" altLang="en-US" sz="1400"/>
          </a:p>
          <a:p>
            <a:r>
              <a:rPr lang="en-US" altLang="en-US" sz="1400">
                <a:solidFill>
                  <a:srgbClr val="2F3E9F"/>
                </a:solidFill>
                <a:ea typeface="Consolas" panose="020B0609020204030204" pitchFamily="49" charset="0"/>
                <a:cs typeface="Consolas" panose="020B0609020204030204" pitchFamily="49" charset="0"/>
              </a:rPr>
              <a:t>In [ ]:</a:t>
            </a:r>
            <a:endParaRPr lang="en-GB" altLang="en-US" sz="1400"/>
          </a:p>
          <a:p>
            <a:endParaRPr lang="en-GB" altLang="en-US" sz="1400"/>
          </a:p>
        </p:txBody>
      </p:sp>
      <p:sp>
        <p:nvSpPr>
          <p:cNvPr id="146437" name="Rectangle 6">
            <a:extLst>
              <a:ext uri="{FF2B5EF4-FFF2-40B4-BE49-F238E27FC236}">
                <a16:creationId xmlns:a16="http://schemas.microsoft.com/office/drawing/2014/main" id="{A915AC64-384E-4028-9B16-397DF7E17DE8}"/>
              </a:ext>
            </a:extLst>
          </p:cNvPr>
          <p:cNvSpPr>
            <a:spLocks noChangeArrowheads="1"/>
          </p:cNvSpPr>
          <p:nvPr/>
        </p:nvSpPr>
        <p:spPr bwMode="auto">
          <a:xfrm>
            <a:off x="1184275" y="3614738"/>
            <a:ext cx="7689850"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7897" anchor="ctr">
            <a:spAutoFit/>
          </a:bodyPr>
          <a:lstStyle>
            <a:lvl1pPr>
              <a:tabLst>
                <a:tab pos="474663" algn="l"/>
              </a:tabLst>
              <a:defRPr>
                <a:solidFill>
                  <a:schemeClr val="tx1"/>
                </a:solidFill>
                <a:latin typeface="Calibri" panose="020F0502020204030204" pitchFamily="34" charset="0"/>
              </a:defRPr>
            </a:lvl1pPr>
            <a:lvl2pPr>
              <a:tabLst>
                <a:tab pos="474663" algn="l"/>
              </a:tabLst>
              <a:defRPr>
                <a:solidFill>
                  <a:schemeClr val="tx1"/>
                </a:solidFill>
                <a:latin typeface="Calibri" panose="020F0502020204030204" pitchFamily="34" charset="0"/>
              </a:defRPr>
            </a:lvl2pPr>
            <a:lvl3pPr marL="1143000" indent="-228600">
              <a:tabLst>
                <a:tab pos="474663" algn="l"/>
              </a:tabLst>
              <a:defRPr>
                <a:solidFill>
                  <a:schemeClr val="tx1"/>
                </a:solidFill>
                <a:latin typeface="Calibri" panose="020F0502020204030204" pitchFamily="34" charset="0"/>
              </a:defRPr>
            </a:lvl3pPr>
            <a:lvl4pPr marL="1600200" indent="-228600">
              <a:tabLst>
                <a:tab pos="474663" algn="l"/>
              </a:tabLst>
              <a:defRPr>
                <a:solidFill>
                  <a:schemeClr val="tx1"/>
                </a:solidFill>
                <a:latin typeface="Calibri" panose="020F0502020204030204" pitchFamily="34" charset="0"/>
              </a:defRPr>
            </a:lvl4pPr>
            <a:lvl5pPr marL="2057400" indent="-228600">
              <a:tabLst>
                <a:tab pos="474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9pPr>
          </a:lstStyle>
          <a:p>
            <a:pPr eaLnBrk="1" hangingPunct="1"/>
            <a:endParaRPr lang="en-US" altLang="en-US" sz="1000">
              <a:ea typeface="Consolas" panose="020B0609020204030204" pitchFamily="49" charset="0"/>
              <a:cs typeface="Consolas" panose="020B0609020204030204" pitchFamily="49" charset="0"/>
            </a:endParaRPr>
          </a:p>
          <a:p>
            <a:br>
              <a:rPr lang="en-US" altLang="en-US" sz="1000">
                <a:ea typeface="Consolas" panose="020B0609020204030204" pitchFamily="49" charset="0"/>
                <a:cs typeface="Consolas" panose="020B0609020204030204" pitchFamily="49" charset="0"/>
              </a:rPr>
            </a:br>
            <a:endParaRPr lang="en-GB" altLang="en-US" sz="600"/>
          </a:p>
          <a:p>
            <a:r>
              <a:rPr lang="en-US" altLang="en-US" sz="1400">
                <a:latin typeface="Arial MT"/>
                <a:ea typeface="Consolas" panose="020B0609020204030204" pitchFamily="49" charset="0"/>
                <a:cs typeface="Consolas" panose="020B0609020204030204" pitchFamily="49" charset="0"/>
              </a:rPr>
              <a:t>On Match object we can call the following methods.</a:t>
            </a:r>
            <a:endParaRPr lang="en-GB" altLang="en-US" sz="1400"/>
          </a:p>
          <a:p>
            <a:pPr lvl="1">
              <a:buSzPct val="100000"/>
              <a:buFontTx/>
              <a:buAutoNum type="arabicPeriod"/>
            </a:pPr>
            <a:r>
              <a:rPr lang="en-US" altLang="en-US" sz="1400">
                <a:ea typeface="Arial MT"/>
                <a:cs typeface="Arial MT"/>
              </a:rPr>
              <a:t>start() ==&gt; Returns start index of the match</a:t>
            </a:r>
            <a:endParaRPr lang="en-GB" altLang="en-US" sz="1400"/>
          </a:p>
          <a:p>
            <a:pPr lvl="1">
              <a:buSzPct val="100000"/>
              <a:buFontTx/>
              <a:buAutoNum type="arabicPeriod"/>
            </a:pPr>
            <a:r>
              <a:rPr lang="en-US" altLang="en-US" sz="1400">
                <a:ea typeface="Arial MT"/>
                <a:cs typeface="Arial MT"/>
              </a:rPr>
              <a:t>end() ==&gt; Returns end+1 index of the match</a:t>
            </a:r>
            <a:endParaRPr lang="en-GB" altLang="en-US" sz="1400"/>
          </a:p>
          <a:p>
            <a:pPr lvl="1">
              <a:buSzPct val="100000"/>
              <a:buFontTx/>
              <a:buAutoNum type="arabicPeriod"/>
            </a:pPr>
            <a:r>
              <a:rPr lang="en-US" altLang="en-US" sz="1400">
                <a:ea typeface="Arial MT"/>
                <a:cs typeface="Arial MT"/>
              </a:rPr>
              <a:t>group() ==&gt; Returns the matched string</a:t>
            </a:r>
            <a:endParaRPr lang="en-GB" altLang="en-US" sz="1400"/>
          </a:p>
          <a:p>
            <a:r>
              <a:rPr lang="en-US" altLang="en-US" sz="1400" b="1">
                <a:cs typeface="Arial" panose="020B0604020202020204" pitchFamily="34" charset="0"/>
              </a:rPr>
              <a:t>Eg: Write a python program to find whether the given pattern is available in the given string or not?</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50A46805-9D14-41C6-9A9D-6330C706C61B}"/>
              </a:ext>
            </a:extLst>
          </p:cNvPr>
          <p:cNvSpPr>
            <a:spLocks noChangeArrowheads="1"/>
          </p:cNvSpPr>
          <p:nvPr/>
        </p:nvSpPr>
        <p:spPr bwMode="auto">
          <a:xfrm>
            <a:off x="4300538" y="858838"/>
            <a:ext cx="143351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1263"/>
              </a:spcAft>
            </a:pPr>
            <a:r>
              <a:rPr lang="en-US" altLang="en-US" sz="1900" b="1">
                <a:latin typeface="Times New Roman" panose="02020603050405020304" pitchFamily="18" charset="0"/>
              </a:rPr>
              <a:t>CHAPTER-1</a:t>
            </a:r>
          </a:p>
        </p:txBody>
      </p:sp>
      <p:sp>
        <p:nvSpPr>
          <p:cNvPr id="3" name="Rectangle 2">
            <a:extLst>
              <a:ext uri="{FF2B5EF4-FFF2-40B4-BE49-F238E27FC236}">
                <a16:creationId xmlns:a16="http://schemas.microsoft.com/office/drawing/2014/main" id="{65F9B9D2-F72A-4BD6-9973-59499E02CA22}"/>
              </a:ext>
            </a:extLst>
          </p:cNvPr>
          <p:cNvSpPr/>
          <p:nvPr/>
        </p:nvSpPr>
        <p:spPr>
          <a:xfrm>
            <a:off x="893763" y="1273175"/>
            <a:ext cx="8266112" cy="2649538"/>
          </a:xfrm>
          <a:prstGeom prst="rect">
            <a:avLst/>
          </a:prstGeom>
        </p:spPr>
        <p:txBody>
          <a:bodyPr lIns="0" tIns="0" rIns="0" bIns="0"/>
          <a:lstStyle/>
          <a:p>
            <a:pPr algn="just" eaLnBrk="1" fontAlgn="auto" hangingPunct="1">
              <a:spcBef>
                <a:spcPts val="1260"/>
              </a:spcBef>
              <a:spcAft>
                <a:spcPts val="840"/>
              </a:spcAft>
              <a:defRPr/>
            </a:pPr>
            <a:r>
              <a:rPr lang="en-US" sz="1500" b="1" dirty="0">
                <a:latin typeface="Times New Roman"/>
              </a:rPr>
              <a:t>What is Python?</a:t>
            </a:r>
          </a:p>
          <a:p>
            <a:pPr algn="just" eaLnBrk="1" fontAlgn="auto" hangingPunct="1">
              <a:lnSpc>
                <a:spcPts val="1344"/>
              </a:lnSpc>
              <a:spcBef>
                <a:spcPts val="0"/>
              </a:spcBef>
              <a:spcAft>
                <a:spcPts val="840"/>
              </a:spcAft>
              <a:defRPr/>
            </a:pPr>
            <a:r>
              <a:rPr lang="en-US" sz="1000" dirty="0">
                <a:latin typeface="Times New Roman"/>
              </a:rPr>
              <a:t>Python is a high-level, interpreted, interactive and object-oriented scripting language. Python is designed to be highly readable. It uses English keywords frequently where as other languages use punctuation, and it has fewer syntactical constructions than other languages.</a:t>
            </a:r>
          </a:p>
          <a:p>
            <a:pPr algn="just" eaLnBrk="1" fontAlgn="auto" hangingPunct="1">
              <a:lnSpc>
                <a:spcPts val="2112"/>
              </a:lnSpc>
              <a:spcBef>
                <a:spcPts val="0"/>
              </a:spcBef>
              <a:spcAft>
                <a:spcPts val="0"/>
              </a:spcAft>
              <a:defRPr/>
            </a:pPr>
            <a:r>
              <a:rPr lang="en-US" sz="1500" b="1" dirty="0">
                <a:latin typeface="Times New Roman"/>
              </a:rPr>
              <a:t>Name some of the features of Python.</a:t>
            </a:r>
          </a:p>
          <a:p>
            <a:pPr algn="just" eaLnBrk="1" fontAlgn="auto" hangingPunct="1">
              <a:lnSpc>
                <a:spcPts val="2112"/>
              </a:lnSpc>
              <a:spcBef>
                <a:spcPts val="0"/>
              </a:spcBef>
              <a:spcAft>
                <a:spcPts val="0"/>
              </a:spcAft>
              <a:defRPr/>
            </a:pPr>
            <a:r>
              <a:rPr lang="en-US" sz="1000" dirty="0">
                <a:latin typeface="Times New Roman"/>
              </a:rPr>
              <a:t>Following are some of the salient features of python -</a:t>
            </a:r>
          </a:p>
          <a:p>
            <a:pPr marL="685800" algn="just" eaLnBrk="1" fontAlgn="auto" hangingPunct="1">
              <a:lnSpc>
                <a:spcPts val="2112"/>
              </a:lnSpc>
              <a:spcBef>
                <a:spcPts val="0"/>
              </a:spcBef>
              <a:spcAft>
                <a:spcPts val="0"/>
              </a:spcAft>
              <a:defRPr/>
            </a:pPr>
            <a:r>
              <a:rPr lang="en-US" sz="1000" dirty="0">
                <a:latin typeface="Times New Roman"/>
              </a:rPr>
              <a:t>•    It supports functional and structured programming methods as well as OOP.</a:t>
            </a:r>
          </a:p>
          <a:p>
            <a:pPr marL="685800" algn="just" eaLnBrk="1" fontAlgn="auto" hangingPunct="1">
              <a:lnSpc>
                <a:spcPts val="1368"/>
              </a:lnSpc>
              <a:spcBef>
                <a:spcPts val="0"/>
              </a:spcBef>
              <a:spcAft>
                <a:spcPts val="0"/>
              </a:spcAft>
              <a:defRPr/>
            </a:pPr>
            <a:r>
              <a:rPr lang="en-US" sz="1000" dirty="0">
                <a:latin typeface="Times New Roman"/>
              </a:rPr>
              <a:t>•    It can be used as a scripting language or can be compiled to byte-code for building large applications.</a:t>
            </a:r>
          </a:p>
          <a:p>
            <a:pPr marL="685800" algn="just" eaLnBrk="1" fontAlgn="auto" hangingPunct="1">
              <a:lnSpc>
                <a:spcPts val="1368"/>
              </a:lnSpc>
              <a:spcBef>
                <a:spcPts val="0"/>
              </a:spcBef>
              <a:spcAft>
                <a:spcPts val="0"/>
              </a:spcAft>
              <a:defRPr/>
            </a:pPr>
            <a:r>
              <a:rPr lang="en-US" sz="1000" dirty="0">
                <a:latin typeface="Times New Roman"/>
              </a:rPr>
              <a:t>•    It provides very high-level dynamic data types and supports dynamic type checking.</a:t>
            </a:r>
          </a:p>
          <a:p>
            <a:pPr marL="685800" algn="just" eaLnBrk="1" fontAlgn="auto" hangingPunct="1">
              <a:lnSpc>
                <a:spcPts val="1368"/>
              </a:lnSpc>
              <a:spcBef>
                <a:spcPts val="0"/>
              </a:spcBef>
              <a:spcAft>
                <a:spcPts val="0"/>
              </a:spcAft>
              <a:defRPr/>
            </a:pPr>
            <a:r>
              <a:rPr lang="en-US" sz="1000" dirty="0">
                <a:latin typeface="Times New Roman"/>
              </a:rPr>
              <a:t>•    It supports automatic garbage collection.</a:t>
            </a:r>
          </a:p>
          <a:p>
            <a:pPr marL="685800" algn="just" eaLnBrk="1" fontAlgn="auto" hangingPunct="1">
              <a:lnSpc>
                <a:spcPts val="1368"/>
              </a:lnSpc>
              <a:spcBef>
                <a:spcPts val="0"/>
              </a:spcBef>
              <a:spcAft>
                <a:spcPts val="840"/>
              </a:spcAft>
              <a:defRPr/>
            </a:pPr>
            <a:r>
              <a:rPr lang="en-US" sz="1000" dirty="0">
                <a:latin typeface="Times New Roman"/>
              </a:rPr>
              <a:t>•    It can be easily integrated with C, C++, COM, ActiveX, CORBA, and Java.</a:t>
            </a:r>
          </a:p>
          <a:p>
            <a:pPr algn="just" eaLnBrk="1" fontAlgn="auto" hangingPunct="1">
              <a:spcBef>
                <a:spcPts val="0"/>
              </a:spcBef>
              <a:spcAft>
                <a:spcPts val="0"/>
              </a:spcAft>
              <a:defRPr/>
            </a:pPr>
            <a:r>
              <a:rPr lang="en-US" sz="1500" b="1" dirty="0">
                <a:latin typeface="Times New Roman"/>
              </a:rPr>
              <a:t>What is the purpose of PYTHONPATH environment variable?</a:t>
            </a:r>
          </a:p>
        </p:txBody>
      </p:sp>
      <p:sp>
        <p:nvSpPr>
          <p:cNvPr id="4" name="Rectangle 3">
            <a:extLst>
              <a:ext uri="{FF2B5EF4-FFF2-40B4-BE49-F238E27FC236}">
                <a16:creationId xmlns:a16="http://schemas.microsoft.com/office/drawing/2014/main" id="{DDCFEED0-333D-4AE7-B17E-7174CD85CD2F}"/>
              </a:ext>
            </a:extLst>
          </p:cNvPr>
          <p:cNvSpPr/>
          <p:nvPr/>
        </p:nvSpPr>
        <p:spPr>
          <a:xfrm>
            <a:off x="908050" y="641350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dirty="0">
                <a:latin typeface="Calibri"/>
              </a:rPr>
              <a:t>13 | </a:t>
            </a:r>
            <a:r>
              <a:rPr lang="en-US" sz="1050" b="1" spc="250" dirty="0">
                <a:solidFill>
                  <a:srgbClr val="7F7F7F"/>
                </a:solidFill>
                <a:latin typeface="Calibri"/>
              </a:rPr>
              <a:t>Page</a:t>
            </a:r>
          </a:p>
        </p:txBody>
      </p:sp>
      <p:sp>
        <p:nvSpPr>
          <p:cNvPr id="27653" name="Rectangle 1">
            <a:extLst>
              <a:ext uri="{FF2B5EF4-FFF2-40B4-BE49-F238E27FC236}">
                <a16:creationId xmlns:a16="http://schemas.microsoft.com/office/drawing/2014/main" id="{03E580AE-6CFC-47B4-B95D-C57581E3574F}"/>
              </a:ext>
            </a:extLst>
          </p:cNvPr>
          <p:cNvSpPr>
            <a:spLocks noChangeArrowheads="1"/>
          </p:cNvSpPr>
          <p:nvPr/>
        </p:nvSpPr>
        <p:spPr bwMode="auto">
          <a:xfrm>
            <a:off x="884238" y="4048125"/>
            <a:ext cx="8264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350"/>
              </a:lnSpc>
              <a:spcAft>
                <a:spcPts val="838"/>
              </a:spcAft>
            </a:pPr>
            <a:r>
              <a:rPr lang="en-US" altLang="en-US" sz="1000">
                <a:latin typeface="Times New Roman" panose="02020603050405020304" pitchFamily="18" charset="0"/>
              </a:rPr>
              <a:t>PYTHONPATH - It has a role similar to PATH. This variable tells the Python interpreter where to locate the module files imported into a program. It should include the Python source library directory and the directories containing Python source code. PYTHONPATH is sometimes preset by the Python installer.</a:t>
            </a:r>
          </a:p>
          <a:p>
            <a:pPr algn="just" eaLnBrk="1" hangingPunct="1">
              <a:spcAft>
                <a:spcPts val="838"/>
              </a:spcAft>
            </a:pPr>
            <a:r>
              <a:rPr lang="en-US" altLang="en-US" sz="1500" b="1">
                <a:latin typeface="Times New Roman" panose="02020603050405020304" pitchFamily="18" charset="0"/>
              </a:rPr>
              <a:t>What is the purpose of PYTHONSTARTUP environment variable?</a:t>
            </a:r>
          </a:p>
          <a:p>
            <a:pPr algn="just" eaLnBrk="1" hangingPunct="1">
              <a:lnSpc>
                <a:spcPts val="1350"/>
              </a:lnSpc>
              <a:spcAft>
                <a:spcPts val="5250"/>
              </a:spcAft>
            </a:pPr>
            <a:r>
              <a:rPr lang="en-US" altLang="en-US" sz="1000">
                <a:latin typeface="Times New Roman" panose="02020603050405020304" pitchFamily="18" charset="0"/>
              </a:rPr>
              <a:t>PYTHONCASEOK - It is used in Windows to instruct Python to find the first case-insensitive match in an import statement. Set this variable to any value to activate it.</a:t>
            </a:r>
          </a:p>
        </p:txBody>
      </p:sp>
    </p:spTree>
  </p:cSld>
  <p:clrMapOvr>
    <a:overrideClrMapping bg1="lt1" tx1="dk1" bg2="lt2" tx2="dk2" accent1="accent1" accent2="accent2" accent3="accent3" accent4="accent4" accent5="accent5" accent6="accent6" hlink="hlink" folHlink="folHlink"/>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2691">
            <a:extLst>
              <a:ext uri="{FF2B5EF4-FFF2-40B4-BE49-F238E27FC236}">
                <a16:creationId xmlns:a16="http://schemas.microsoft.com/office/drawing/2014/main" id="{4C43B141-E3C6-49EB-9419-86C3A00842AE}"/>
              </a:ext>
            </a:extLst>
          </p:cNvPr>
          <p:cNvSpPr txBox="1">
            <a:spLocks/>
          </p:cNvSpPr>
          <p:nvPr/>
        </p:nvSpPr>
        <p:spPr bwMode="auto">
          <a:xfrm>
            <a:off x="1431925" y="3457575"/>
            <a:ext cx="6708775" cy="314325"/>
          </a:xfrm>
          <a:prstGeom prst="rect">
            <a:avLst/>
          </a:prstGeom>
          <a:noFill/>
          <a:ln w="16600">
            <a:solidFill>
              <a:srgbClr val="CFCFC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ea typeface="Consolas" panose="020B0609020204030204" pitchFamily="49" charset="0"/>
                <a:cs typeface="Consolas" panose="020B0609020204030204" pitchFamily="49" charset="0"/>
              </a:rPr>
              <a:t>matcher </a:t>
            </a:r>
            <a:r>
              <a:rPr lang="en-US" altLang="en-US" sz="1400" b="1">
                <a:solidFill>
                  <a:srgbClr val="7115AB"/>
                </a:solidFill>
                <a:ea typeface="Consolas" panose="020B0609020204030204" pitchFamily="49" charset="0"/>
                <a:cs typeface="Consolas" panose="020B0609020204030204" pitchFamily="49" charset="0"/>
              </a:rPr>
              <a:t>= </a:t>
            </a:r>
            <a:r>
              <a:rPr lang="en-US" altLang="en-US" sz="1400">
                <a:ea typeface="Consolas" panose="020B0609020204030204" pitchFamily="49" charset="0"/>
                <a:cs typeface="Consolas" panose="020B0609020204030204" pitchFamily="49" charset="0"/>
              </a:rPr>
              <a:t>pattern.finditer(</a:t>
            </a:r>
            <a:r>
              <a:rPr lang="en-US" altLang="en-US" sz="1400">
                <a:solidFill>
                  <a:srgbClr val="B92020"/>
                </a:solidFill>
                <a:ea typeface="Consolas" panose="020B0609020204030204" pitchFamily="49" charset="0"/>
                <a:cs typeface="Consolas" panose="020B0609020204030204" pitchFamily="49" charset="0"/>
              </a:rPr>
              <a:t>"Learning python is very easy..."</a:t>
            </a:r>
            <a:r>
              <a:rPr lang="en-US" altLang="en-US" sz="1400">
                <a:ea typeface="Consolas" panose="020B0609020204030204" pitchFamily="49" charset="0"/>
                <a:cs typeface="Consolas" panose="020B0609020204030204" pitchFamily="49" charset="0"/>
              </a:rPr>
              <a:t>)</a:t>
            </a:r>
            <a:endParaRPr lang="en-US" altLang="en-US" sz="1400"/>
          </a:p>
        </p:txBody>
      </p:sp>
      <p:sp>
        <p:nvSpPr>
          <p:cNvPr id="147459" name="Rectangle 3">
            <a:extLst>
              <a:ext uri="{FF2B5EF4-FFF2-40B4-BE49-F238E27FC236}">
                <a16:creationId xmlns:a16="http://schemas.microsoft.com/office/drawing/2014/main" id="{A3F4DE8C-8DBE-4F05-AF38-7007D23F237B}"/>
              </a:ext>
            </a:extLst>
          </p:cNvPr>
          <p:cNvSpPr>
            <a:spLocks noChangeArrowheads="1"/>
          </p:cNvSpPr>
          <p:nvPr/>
        </p:nvSpPr>
        <p:spPr bwMode="auto">
          <a:xfrm>
            <a:off x="720725" y="1598613"/>
            <a:ext cx="7327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5488"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cs typeface="Arial" panose="020B0604020202020204" pitchFamily="34" charset="0"/>
              </a:rPr>
              <a:t>2. finditer():</a:t>
            </a:r>
          </a:p>
          <a:p>
            <a:pPr>
              <a:buFontTx/>
              <a:buChar char="•"/>
            </a:pPr>
            <a:endParaRPr lang="en-US" altLang="en-US" sz="1400"/>
          </a:p>
        </p:txBody>
      </p:sp>
      <p:sp>
        <p:nvSpPr>
          <p:cNvPr id="147460" name="Rectangle 4">
            <a:extLst>
              <a:ext uri="{FF2B5EF4-FFF2-40B4-BE49-F238E27FC236}">
                <a16:creationId xmlns:a16="http://schemas.microsoft.com/office/drawing/2014/main" id="{2A60680D-B415-47A4-9920-D08EADCA4181}"/>
              </a:ext>
            </a:extLst>
          </p:cNvPr>
          <p:cNvSpPr>
            <a:spLocks noChangeArrowheads="1"/>
          </p:cNvSpPr>
          <p:nvPr/>
        </p:nvSpPr>
        <p:spPr bwMode="auto">
          <a:xfrm>
            <a:off x="1325563" y="2014538"/>
            <a:ext cx="56149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MT"/>
                <a:ea typeface="Consolas" panose="020B0609020204030204" pitchFamily="49" charset="0"/>
                <a:cs typeface="Consolas" panose="020B0609020204030204" pitchFamily="49" charset="0"/>
              </a:rPr>
              <a:t>Returns an Iterator object which yields Match object for every Match.</a:t>
            </a:r>
          </a:p>
          <a:p>
            <a:pPr eaLnBrk="1" hangingPunct="1"/>
            <a:endParaRPr lang="en-US" altLang="en-US" sz="1400">
              <a:latin typeface="Arial MT"/>
            </a:endParaRPr>
          </a:p>
          <a:p>
            <a:pPr eaLnBrk="1" hangingPunct="1"/>
            <a:endParaRPr lang="en-US" altLang="en-US" sz="1400">
              <a:latin typeface="Arial MT"/>
            </a:endParaRPr>
          </a:p>
          <a:p>
            <a:pPr eaLnBrk="1" hangingPunct="1"/>
            <a:endParaRPr lang="en-US" altLang="en-US" sz="1400">
              <a:latin typeface="Arial MT"/>
            </a:endParaRPr>
          </a:p>
          <a:p>
            <a:pPr eaLnBrk="1" hangingPunct="1"/>
            <a:endParaRPr lang="en-GB" altLang="en-US" sz="1400"/>
          </a:p>
          <a:p>
            <a:r>
              <a:rPr lang="en-US" altLang="en-US" sz="1400">
                <a:solidFill>
                  <a:srgbClr val="2F3E9F"/>
                </a:solidFill>
                <a:ea typeface="Consolas" panose="020B0609020204030204" pitchFamily="49" charset="0"/>
                <a:cs typeface="Consolas" panose="020B0609020204030204" pitchFamily="49" charset="0"/>
              </a:rPr>
              <a:t>In [ ]:</a:t>
            </a:r>
            <a:endParaRPr lang="en-GB" altLang="en-US" sz="1400"/>
          </a:p>
          <a:p>
            <a:endParaRPr lang="en-GB" altLang="en-US" sz="1400"/>
          </a:p>
        </p:txBody>
      </p:sp>
      <p:sp>
        <p:nvSpPr>
          <p:cNvPr id="147461" name="Rectangle 6">
            <a:extLst>
              <a:ext uri="{FF2B5EF4-FFF2-40B4-BE49-F238E27FC236}">
                <a16:creationId xmlns:a16="http://schemas.microsoft.com/office/drawing/2014/main" id="{6355EDD4-5892-4F3B-9D2F-C30385883806}"/>
              </a:ext>
            </a:extLst>
          </p:cNvPr>
          <p:cNvSpPr>
            <a:spLocks noChangeArrowheads="1"/>
          </p:cNvSpPr>
          <p:nvPr/>
        </p:nvSpPr>
        <p:spPr bwMode="auto">
          <a:xfrm>
            <a:off x="1184275" y="3614738"/>
            <a:ext cx="7689850"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7897" anchor="ctr">
            <a:spAutoFit/>
          </a:bodyPr>
          <a:lstStyle>
            <a:lvl1pPr>
              <a:tabLst>
                <a:tab pos="474663" algn="l"/>
              </a:tabLst>
              <a:defRPr>
                <a:solidFill>
                  <a:schemeClr val="tx1"/>
                </a:solidFill>
                <a:latin typeface="Calibri" panose="020F0502020204030204" pitchFamily="34" charset="0"/>
              </a:defRPr>
            </a:lvl1pPr>
            <a:lvl2pPr>
              <a:tabLst>
                <a:tab pos="474663" algn="l"/>
              </a:tabLst>
              <a:defRPr>
                <a:solidFill>
                  <a:schemeClr val="tx1"/>
                </a:solidFill>
                <a:latin typeface="Calibri" panose="020F0502020204030204" pitchFamily="34" charset="0"/>
              </a:defRPr>
            </a:lvl2pPr>
            <a:lvl3pPr marL="1143000" indent="-228600">
              <a:tabLst>
                <a:tab pos="474663" algn="l"/>
              </a:tabLst>
              <a:defRPr>
                <a:solidFill>
                  <a:schemeClr val="tx1"/>
                </a:solidFill>
                <a:latin typeface="Calibri" panose="020F0502020204030204" pitchFamily="34" charset="0"/>
              </a:defRPr>
            </a:lvl3pPr>
            <a:lvl4pPr marL="1600200" indent="-228600">
              <a:tabLst>
                <a:tab pos="474663" algn="l"/>
              </a:tabLst>
              <a:defRPr>
                <a:solidFill>
                  <a:schemeClr val="tx1"/>
                </a:solidFill>
                <a:latin typeface="Calibri" panose="020F0502020204030204" pitchFamily="34" charset="0"/>
              </a:defRPr>
            </a:lvl4pPr>
            <a:lvl5pPr marL="2057400" indent="-228600">
              <a:tabLst>
                <a:tab pos="474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74663" algn="l"/>
              </a:tabLst>
              <a:defRPr>
                <a:solidFill>
                  <a:schemeClr val="tx1"/>
                </a:solidFill>
                <a:latin typeface="Calibri" panose="020F0502020204030204" pitchFamily="34" charset="0"/>
              </a:defRPr>
            </a:lvl9pPr>
          </a:lstStyle>
          <a:p>
            <a:pPr eaLnBrk="1" hangingPunct="1"/>
            <a:endParaRPr lang="en-US" altLang="en-US" sz="1000">
              <a:ea typeface="Consolas" panose="020B0609020204030204" pitchFamily="49" charset="0"/>
              <a:cs typeface="Consolas" panose="020B0609020204030204" pitchFamily="49" charset="0"/>
            </a:endParaRPr>
          </a:p>
          <a:p>
            <a:br>
              <a:rPr lang="en-US" altLang="en-US" sz="1000">
                <a:ea typeface="Consolas" panose="020B0609020204030204" pitchFamily="49" charset="0"/>
                <a:cs typeface="Consolas" panose="020B0609020204030204" pitchFamily="49" charset="0"/>
              </a:rPr>
            </a:br>
            <a:endParaRPr lang="en-GB" altLang="en-US" sz="600"/>
          </a:p>
          <a:p>
            <a:r>
              <a:rPr lang="en-US" altLang="en-US" sz="1400">
                <a:latin typeface="Arial MT"/>
                <a:ea typeface="Consolas" panose="020B0609020204030204" pitchFamily="49" charset="0"/>
                <a:cs typeface="Consolas" panose="020B0609020204030204" pitchFamily="49" charset="0"/>
              </a:rPr>
              <a:t>On Match object we can call the following methods.</a:t>
            </a:r>
            <a:endParaRPr lang="en-GB" altLang="en-US" sz="1400"/>
          </a:p>
          <a:p>
            <a:pPr lvl="1">
              <a:buSzPct val="100000"/>
              <a:buFontTx/>
              <a:buAutoNum type="arabicPeriod"/>
            </a:pPr>
            <a:r>
              <a:rPr lang="en-US" altLang="en-US" sz="1400">
                <a:ea typeface="Arial MT"/>
                <a:cs typeface="Arial MT"/>
              </a:rPr>
              <a:t>start() ==&gt; Returns start index of the match</a:t>
            </a:r>
            <a:endParaRPr lang="en-GB" altLang="en-US" sz="1400"/>
          </a:p>
          <a:p>
            <a:pPr lvl="1">
              <a:buSzPct val="100000"/>
              <a:buFontTx/>
              <a:buAutoNum type="arabicPeriod"/>
            </a:pPr>
            <a:r>
              <a:rPr lang="en-US" altLang="en-US" sz="1400">
                <a:ea typeface="Arial MT"/>
                <a:cs typeface="Arial MT"/>
              </a:rPr>
              <a:t>end() ==&gt; Returns end+1 index of the match</a:t>
            </a:r>
            <a:endParaRPr lang="en-GB" altLang="en-US" sz="1400"/>
          </a:p>
          <a:p>
            <a:pPr lvl="1">
              <a:buSzPct val="100000"/>
              <a:buFontTx/>
              <a:buAutoNum type="arabicPeriod"/>
            </a:pPr>
            <a:r>
              <a:rPr lang="en-US" altLang="en-US" sz="1400">
                <a:ea typeface="Arial MT"/>
                <a:cs typeface="Arial MT"/>
              </a:rPr>
              <a:t>group() ==&gt; Returns the matched string</a:t>
            </a:r>
            <a:endParaRPr lang="en-GB" altLang="en-US" sz="1400"/>
          </a:p>
          <a:p>
            <a:r>
              <a:rPr lang="en-US" altLang="en-US" sz="1400" b="1">
                <a:cs typeface="Arial" panose="020B0604020202020204" pitchFamily="34" charset="0"/>
              </a:rPr>
              <a:t>Eg: Write a python program to find whether the given pattern is available in the given string or not?</a:t>
            </a:r>
          </a:p>
          <a:p>
            <a:endParaRPr lang="en-US"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3">
            <a:extLst>
              <a:ext uri="{FF2B5EF4-FFF2-40B4-BE49-F238E27FC236}">
                <a16:creationId xmlns:a16="http://schemas.microsoft.com/office/drawing/2014/main" id="{D3DC2A24-9BF2-40E0-9B0A-B6E5372CE660}"/>
              </a:ext>
            </a:extLst>
          </p:cNvPr>
          <p:cNvSpPr txBox="1">
            <a:spLocks noChangeArrowheads="1"/>
          </p:cNvSpPr>
          <p:nvPr/>
        </p:nvSpPr>
        <p:spPr bwMode="auto">
          <a:xfrm>
            <a:off x="2514600" y="34242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08 &amp; 09</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File Handling: Read/Write, Exceptions</a:t>
            </a:r>
            <a:endParaRPr lang="en-GB"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2">
            <a:extLst>
              <a:ext uri="{FF2B5EF4-FFF2-40B4-BE49-F238E27FC236}">
                <a16:creationId xmlns:a16="http://schemas.microsoft.com/office/drawing/2014/main" id="{FD5E507F-A996-45D8-9E73-1D120F17CF37}"/>
              </a:ext>
            </a:extLst>
          </p:cNvPr>
          <p:cNvSpPr txBox="1">
            <a:spLocks noChangeArrowheads="1"/>
          </p:cNvSpPr>
          <p:nvPr/>
        </p:nvSpPr>
        <p:spPr bwMode="auto">
          <a:xfrm>
            <a:off x="1560513" y="554038"/>
            <a:ext cx="67500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b="1"/>
              <a:t>What is File Handling?</a:t>
            </a:r>
            <a:br>
              <a:rPr lang="en-GB" altLang="en-US"/>
            </a:br>
            <a:endParaRPr lang="en-GB" altLang="en-US"/>
          </a:p>
          <a:p>
            <a:pPr>
              <a:buFont typeface="Arial" panose="020B0604020202020204" pitchFamily="34" charset="0"/>
              <a:buChar char="•"/>
            </a:pPr>
            <a:r>
              <a:rPr lang="en-GB" altLang="en-US"/>
              <a:t>File handling allows reading from and writing to files in Python.</a:t>
            </a:r>
          </a:p>
          <a:p>
            <a:endParaRPr lang="en-GB" altLang="en-US"/>
          </a:p>
          <a:p>
            <a:pPr>
              <a:buFont typeface="Arial" panose="020B0604020202020204" pitchFamily="34" charset="0"/>
              <a:buChar char="•"/>
            </a:pPr>
            <a:r>
              <a:rPr lang="en-GB" altLang="en-US"/>
              <a:t>Commonly used for:</a:t>
            </a:r>
          </a:p>
          <a:p>
            <a:endParaRPr lang="en-GB" altLang="en-US"/>
          </a:p>
          <a:p>
            <a:pPr lvl="1">
              <a:buFont typeface="Arial" panose="020B0604020202020204" pitchFamily="34" charset="0"/>
              <a:buChar char="•"/>
            </a:pPr>
            <a:r>
              <a:rPr lang="en-GB" altLang="en-US"/>
              <a:t>Storing data.</a:t>
            </a:r>
          </a:p>
          <a:p>
            <a:pPr lvl="1">
              <a:buFont typeface="Arial" panose="020B0604020202020204" pitchFamily="34" charset="0"/>
              <a:buChar char="•"/>
            </a:pPr>
            <a:r>
              <a:rPr lang="en-GB" altLang="en-US"/>
              <a:t>Reading configurations.</a:t>
            </a:r>
          </a:p>
          <a:p>
            <a:pPr lvl="1">
              <a:buFont typeface="Arial" panose="020B0604020202020204" pitchFamily="34" charset="0"/>
              <a:buChar char="•"/>
            </a:pPr>
            <a:r>
              <a:rPr lang="en-GB" altLang="en-US"/>
              <a:t>Writing logs or reports.</a:t>
            </a:r>
          </a:p>
        </p:txBody>
      </p:sp>
      <p:graphicFrame>
        <p:nvGraphicFramePr>
          <p:cNvPr id="4" name="Table 3">
            <a:extLst>
              <a:ext uri="{FF2B5EF4-FFF2-40B4-BE49-F238E27FC236}">
                <a16:creationId xmlns:a16="http://schemas.microsoft.com/office/drawing/2014/main" id="{0E80ED57-5A31-4BFD-A68B-EE04155CE22E}"/>
              </a:ext>
            </a:extLst>
          </p:cNvPr>
          <p:cNvGraphicFramePr>
            <a:graphicFrameLocks noGrp="1"/>
          </p:cNvGraphicFramePr>
          <p:nvPr/>
        </p:nvGraphicFramePr>
        <p:xfrm>
          <a:off x="1700213" y="4230688"/>
          <a:ext cx="7121525" cy="2274887"/>
        </p:xfrm>
        <a:graphic>
          <a:graphicData uri="http://schemas.openxmlformats.org/drawingml/2006/table">
            <a:tbl>
              <a:tblPr/>
              <a:tblGrid>
                <a:gridCol w="1484594">
                  <a:extLst>
                    <a:ext uri="{9D8B030D-6E8A-4147-A177-3AD203B41FA5}">
                      <a16:colId xmlns:a16="http://schemas.microsoft.com/office/drawing/2014/main" val="20000"/>
                    </a:ext>
                  </a:extLst>
                </a:gridCol>
                <a:gridCol w="3265602">
                  <a:extLst>
                    <a:ext uri="{9D8B030D-6E8A-4147-A177-3AD203B41FA5}">
                      <a16:colId xmlns:a16="http://schemas.microsoft.com/office/drawing/2014/main" val="20001"/>
                    </a:ext>
                  </a:extLst>
                </a:gridCol>
                <a:gridCol w="2371329">
                  <a:extLst>
                    <a:ext uri="{9D8B030D-6E8A-4147-A177-3AD203B41FA5}">
                      <a16:colId xmlns:a16="http://schemas.microsoft.com/office/drawing/2014/main" val="20002"/>
                    </a:ext>
                  </a:extLst>
                </a:gridCol>
              </a:tblGrid>
              <a:tr h="446569">
                <a:tc>
                  <a:txBody>
                    <a:bodyPr/>
                    <a:lstStyle/>
                    <a:p>
                      <a:r>
                        <a:rPr lang="en-GB" sz="1800" b="1" dirty="0"/>
                        <a:t>Mode</a:t>
                      </a:r>
                      <a:endParaRPr lang="en-GB" sz="1800" dirty="0"/>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1" dirty="0"/>
                        <a:t>Description</a:t>
                      </a:r>
                      <a:endParaRPr lang="en-GB" sz="1800" dirty="0"/>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1"/>
                        <a:t>Examples</a:t>
                      </a:r>
                      <a:endParaRPr lang="en-GB" sz="1800"/>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664">
                <a:tc>
                  <a:txBody>
                    <a:bodyPr/>
                    <a:lstStyle/>
                    <a:p>
                      <a:r>
                        <a:rPr lang="en-GB" sz="1800"/>
                        <a:t>'r'</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Read-only mode</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file.read()</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664">
                <a:tc>
                  <a:txBody>
                    <a:bodyPr/>
                    <a:lstStyle/>
                    <a:p>
                      <a:r>
                        <a:rPr lang="en-GB" sz="1800" dirty="0"/>
                        <a:t>'w'</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Write mode (overwrites file)</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err="1"/>
                        <a:t>file.write</a:t>
                      </a:r>
                      <a:r>
                        <a:rPr lang="en-GB" sz="1800" dirty="0"/>
                        <a:t>("Hi")</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664">
                <a:tc>
                  <a:txBody>
                    <a:bodyPr/>
                    <a:lstStyle/>
                    <a:p>
                      <a:r>
                        <a:rPr lang="en-GB" sz="1800"/>
                        <a:t>'a'</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Append mode</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file.write("New")</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664">
                <a:tc>
                  <a:txBody>
                    <a:bodyPr/>
                    <a:lstStyle/>
                    <a:p>
                      <a:r>
                        <a:rPr lang="en-GB" sz="1800"/>
                        <a:t>'rb'</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Read binary mode</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file.read()</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5664">
                <a:tc>
                  <a:txBody>
                    <a:bodyPr/>
                    <a:lstStyle/>
                    <a:p>
                      <a:r>
                        <a:rPr lang="en-GB" sz="1800"/>
                        <a:t>'wb'</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t>Write binary mode</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err="1"/>
                        <a:t>file.write</a:t>
                      </a:r>
                      <a:r>
                        <a:rPr lang="en-GB" sz="1800" dirty="0"/>
                        <a:t>(</a:t>
                      </a:r>
                      <a:r>
                        <a:rPr lang="en-GB" sz="1800" dirty="0" err="1"/>
                        <a:t>b"X</a:t>
                      </a:r>
                      <a:r>
                        <a:rPr lang="en-GB" sz="1800" dirty="0"/>
                        <a:t>")</a:t>
                      </a:r>
                    </a:p>
                  </a:txBody>
                  <a:tcPr marL="91437" marR="91437"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9537" name="Rectangle 1">
            <a:extLst>
              <a:ext uri="{FF2B5EF4-FFF2-40B4-BE49-F238E27FC236}">
                <a16:creationId xmlns:a16="http://schemas.microsoft.com/office/drawing/2014/main" id="{CAB774A0-2035-4D39-8A8A-AF9DF93199B2}"/>
              </a:ext>
            </a:extLst>
          </p:cNvPr>
          <p:cNvSpPr>
            <a:spLocks noChangeArrowheads="1"/>
          </p:cNvSpPr>
          <p:nvPr/>
        </p:nvSpPr>
        <p:spPr bwMode="auto">
          <a:xfrm>
            <a:off x="1560513" y="3502025"/>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File Modes in Python</a:t>
            </a:r>
            <a:br>
              <a:rPr lang="en-US" altLang="en-US"/>
            </a:br>
            <a:r>
              <a:rPr lang="en-US" altLang="en-US" b="1"/>
              <a:t>Content (Table Format):</a:t>
            </a:r>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73BA0DCB-90EB-4453-9A37-1CDFEEF6106E}"/>
              </a:ext>
            </a:extLst>
          </p:cNvPr>
          <p:cNvSpPr txBox="1">
            <a:spLocks noChangeArrowheads="1"/>
          </p:cNvSpPr>
          <p:nvPr/>
        </p:nvSpPr>
        <p:spPr bwMode="auto">
          <a:xfrm>
            <a:off x="914400" y="8223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GB" altLang="en-US" sz="2000" b="1"/>
              <a:t>How to Read a File</a:t>
            </a:r>
          </a:p>
        </p:txBody>
      </p:sp>
      <p:sp>
        <p:nvSpPr>
          <p:cNvPr id="150531" name="Content Placeholder 2">
            <a:extLst>
              <a:ext uri="{FF2B5EF4-FFF2-40B4-BE49-F238E27FC236}">
                <a16:creationId xmlns:a16="http://schemas.microsoft.com/office/drawing/2014/main" id="{80D68390-6E36-4A8B-9445-ADFADF2AC04F}"/>
              </a:ext>
            </a:extLst>
          </p:cNvPr>
          <p:cNvSpPr txBox="1">
            <a:spLocks noChangeArrowheads="1"/>
          </p:cNvSpPr>
          <p:nvPr/>
        </p:nvSpPr>
        <p:spPr bwMode="auto">
          <a:xfrm>
            <a:off x="1738313" y="1622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pPr>
            <a:r>
              <a:rPr lang="en-GB" altLang="en-US" sz="1600"/>
              <a:t>1. Open the file using open() in 'r' mode.</a:t>
            </a:r>
          </a:p>
          <a:p>
            <a:pPr eaLnBrk="1" hangingPunct="1">
              <a:lnSpc>
                <a:spcPct val="90000"/>
              </a:lnSpc>
              <a:spcBef>
                <a:spcPts val="1000"/>
              </a:spcBef>
              <a:buFont typeface="Arial" panose="020B0604020202020204" pitchFamily="34" charset="0"/>
              <a:buChar char="•"/>
            </a:pPr>
            <a:r>
              <a:rPr lang="en-GB" altLang="en-US" sz="1600"/>
              <a:t>2. Read content using:</a:t>
            </a:r>
          </a:p>
          <a:p>
            <a:pPr eaLnBrk="1" hangingPunct="1">
              <a:lnSpc>
                <a:spcPct val="90000"/>
              </a:lnSpc>
              <a:spcBef>
                <a:spcPts val="1000"/>
              </a:spcBef>
              <a:buFont typeface="Arial" panose="020B0604020202020204" pitchFamily="34" charset="0"/>
              <a:buChar char="•"/>
            </a:pPr>
            <a:r>
              <a:rPr lang="en-GB" altLang="en-US" sz="1600"/>
              <a:t>   - read() to read the whole file</a:t>
            </a:r>
          </a:p>
          <a:p>
            <a:pPr eaLnBrk="1" hangingPunct="1">
              <a:lnSpc>
                <a:spcPct val="90000"/>
              </a:lnSpc>
              <a:spcBef>
                <a:spcPts val="1000"/>
              </a:spcBef>
              <a:buFont typeface="Arial" panose="020B0604020202020204" pitchFamily="34" charset="0"/>
              <a:buChar char="•"/>
            </a:pPr>
            <a:r>
              <a:rPr lang="en-GB" altLang="en-US" sz="1600"/>
              <a:t>   - readline() for a single line</a:t>
            </a:r>
          </a:p>
          <a:p>
            <a:pPr eaLnBrk="1" hangingPunct="1">
              <a:lnSpc>
                <a:spcPct val="90000"/>
              </a:lnSpc>
              <a:spcBef>
                <a:spcPts val="1000"/>
              </a:spcBef>
              <a:buFont typeface="Arial" panose="020B0604020202020204" pitchFamily="34" charset="0"/>
              <a:buChar char="•"/>
            </a:pPr>
            <a:r>
              <a:rPr lang="en-GB" altLang="en-US" sz="1600"/>
              <a:t>   - readlines() for a list of lines</a:t>
            </a:r>
          </a:p>
          <a:p>
            <a:pPr eaLnBrk="1" hangingPunct="1">
              <a:lnSpc>
                <a:spcPct val="90000"/>
              </a:lnSpc>
              <a:spcBef>
                <a:spcPts val="1000"/>
              </a:spcBef>
              <a:buFont typeface="Arial" panose="020B0604020202020204" pitchFamily="34" charset="0"/>
              <a:buChar char="•"/>
            </a:pPr>
            <a:r>
              <a:rPr lang="en-GB" altLang="en-US" sz="1600"/>
              <a:t>3. Always close the file or use 'with' to manage the file lifecycle.</a:t>
            </a:r>
          </a:p>
        </p:txBody>
      </p:sp>
      <p:sp>
        <p:nvSpPr>
          <p:cNvPr id="150532" name="TextBox 5">
            <a:extLst>
              <a:ext uri="{FF2B5EF4-FFF2-40B4-BE49-F238E27FC236}">
                <a16:creationId xmlns:a16="http://schemas.microsoft.com/office/drawing/2014/main" id="{1F0EFF31-B510-4D92-82C4-7F69BDD86CF6}"/>
              </a:ext>
            </a:extLst>
          </p:cNvPr>
          <p:cNvSpPr txBox="1">
            <a:spLocks noChangeArrowheads="1"/>
          </p:cNvSpPr>
          <p:nvPr/>
        </p:nvSpPr>
        <p:spPr bwMode="auto">
          <a:xfrm>
            <a:off x="1828800" y="4557713"/>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latin typeface="Courier New" panose="02070309020205020404" pitchFamily="49" charset="0"/>
              </a:rPr>
              <a:t>with open("example.txt", "r") as file:</a:t>
            </a:r>
          </a:p>
          <a:p>
            <a:r>
              <a:rPr lang="en-US" altLang="en-US"/>
              <a:t>    content = file.read()</a:t>
            </a:r>
          </a:p>
          <a:p>
            <a:r>
              <a:rPr lang="en-US" altLang="en-US"/>
              <a:t>    print(content)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DA20CBF2-F285-4295-B166-D7372358DA83}"/>
              </a:ext>
            </a:extLst>
          </p:cNvPr>
          <p:cNvSpPr txBox="1">
            <a:spLocks noChangeArrowheads="1"/>
          </p:cNvSpPr>
          <p:nvPr/>
        </p:nvSpPr>
        <p:spPr bwMode="auto">
          <a:xfrm>
            <a:off x="809625"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GB" altLang="en-US" sz="2000" b="1"/>
              <a:t>How to Write to a File</a:t>
            </a:r>
          </a:p>
        </p:txBody>
      </p:sp>
      <p:sp>
        <p:nvSpPr>
          <p:cNvPr id="151555" name="Content Placeholder 2">
            <a:extLst>
              <a:ext uri="{FF2B5EF4-FFF2-40B4-BE49-F238E27FC236}">
                <a16:creationId xmlns:a16="http://schemas.microsoft.com/office/drawing/2014/main" id="{A7DC0828-6A55-47D8-94F5-62106A72EE6F}"/>
              </a:ext>
            </a:extLst>
          </p:cNvPr>
          <p:cNvSpPr txBox="1">
            <a:spLocks noChangeArrowheads="1"/>
          </p:cNvSpPr>
          <p:nvPr/>
        </p:nvSpPr>
        <p:spPr bwMode="auto">
          <a:xfrm>
            <a:off x="1703388" y="17510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pPr>
            <a:r>
              <a:rPr lang="en-GB" altLang="en-US" sz="1600"/>
              <a:t>1. Open the file in 'w' or 'a' mode.</a:t>
            </a:r>
          </a:p>
          <a:p>
            <a:pPr eaLnBrk="1" hangingPunct="1">
              <a:lnSpc>
                <a:spcPct val="90000"/>
              </a:lnSpc>
              <a:spcBef>
                <a:spcPts val="1000"/>
              </a:spcBef>
              <a:buFont typeface="Arial" panose="020B0604020202020204" pitchFamily="34" charset="0"/>
              <a:buChar char="•"/>
            </a:pPr>
            <a:r>
              <a:rPr lang="en-GB" altLang="en-US" sz="1600"/>
              <a:t>2. Use write() or writelines().</a:t>
            </a:r>
          </a:p>
          <a:p>
            <a:pPr eaLnBrk="1" hangingPunct="1">
              <a:lnSpc>
                <a:spcPct val="90000"/>
              </a:lnSpc>
              <a:spcBef>
                <a:spcPts val="1000"/>
              </a:spcBef>
              <a:buFont typeface="Arial" panose="020B0604020202020204" pitchFamily="34" charset="0"/>
              <a:buChar char="•"/>
            </a:pPr>
            <a:r>
              <a:rPr lang="en-GB" altLang="en-US" sz="1600"/>
              <a:t>3. Ensure proper file closure.</a:t>
            </a:r>
          </a:p>
        </p:txBody>
      </p:sp>
      <p:sp>
        <p:nvSpPr>
          <p:cNvPr id="151556" name="TextBox 3">
            <a:extLst>
              <a:ext uri="{FF2B5EF4-FFF2-40B4-BE49-F238E27FC236}">
                <a16:creationId xmlns:a16="http://schemas.microsoft.com/office/drawing/2014/main" id="{B68D1CA1-22DE-4C29-BA9E-C6534AD250BC}"/>
              </a:ext>
            </a:extLst>
          </p:cNvPr>
          <p:cNvSpPr txBox="1">
            <a:spLocks noChangeArrowheads="1"/>
          </p:cNvSpPr>
          <p:nvPr/>
        </p:nvSpPr>
        <p:spPr bwMode="auto">
          <a:xfrm>
            <a:off x="1557338" y="3481388"/>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latin typeface="Courier New" panose="02070309020205020404" pitchFamily="49" charset="0"/>
              </a:rPr>
              <a:t>with open("example.txt", "w") as file:</a:t>
            </a:r>
          </a:p>
          <a:p>
            <a:r>
              <a:rPr lang="en-US" altLang="en-US"/>
              <a:t>    file.write("Hello, World!")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35507843-BA62-4816-BF9B-D3E19D17684F}"/>
              </a:ext>
            </a:extLst>
          </p:cNvPr>
          <p:cNvSpPr txBox="1">
            <a:spLocks noChangeArrowheads="1"/>
          </p:cNvSpPr>
          <p:nvPr/>
        </p:nvSpPr>
        <p:spPr bwMode="auto">
          <a:xfrm>
            <a:off x="1079500" y="596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GB" altLang="en-US" sz="2400"/>
              <a:t>Handling Exceptions in File Handling</a:t>
            </a:r>
          </a:p>
        </p:txBody>
      </p:sp>
      <p:sp>
        <p:nvSpPr>
          <p:cNvPr id="152579" name="Content Placeholder 2">
            <a:extLst>
              <a:ext uri="{FF2B5EF4-FFF2-40B4-BE49-F238E27FC236}">
                <a16:creationId xmlns:a16="http://schemas.microsoft.com/office/drawing/2014/main" id="{9E25D96A-2182-4FDB-811B-59F540F1B726}"/>
              </a:ext>
            </a:extLst>
          </p:cNvPr>
          <p:cNvSpPr txBox="1">
            <a:spLocks noChangeArrowheads="1"/>
          </p:cNvSpPr>
          <p:nvPr/>
        </p:nvSpPr>
        <p:spPr bwMode="auto">
          <a:xfrm>
            <a:off x="1079500" y="19224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pPr>
            <a:r>
              <a:rPr lang="en-GB" altLang="en-US" sz="1600"/>
              <a:t>Files might not exist (FileNotFoundError).</a:t>
            </a:r>
          </a:p>
          <a:p>
            <a:pPr eaLnBrk="1" hangingPunct="1">
              <a:lnSpc>
                <a:spcPct val="90000"/>
              </a:lnSpc>
              <a:spcBef>
                <a:spcPts val="1000"/>
              </a:spcBef>
              <a:buFont typeface="Arial" panose="020B0604020202020204" pitchFamily="34" charset="0"/>
              <a:buChar char="•"/>
            </a:pPr>
            <a:r>
              <a:rPr lang="en-GB" altLang="en-US" sz="1600"/>
              <a:t>Permissions may be denied (PermissionError).</a:t>
            </a:r>
          </a:p>
          <a:p>
            <a:pPr eaLnBrk="1" hangingPunct="1">
              <a:lnSpc>
                <a:spcPct val="90000"/>
              </a:lnSpc>
              <a:spcBef>
                <a:spcPts val="1000"/>
              </a:spcBef>
              <a:buFont typeface="Arial" panose="020B0604020202020204" pitchFamily="34" charset="0"/>
              <a:buChar char="•"/>
            </a:pPr>
            <a:r>
              <a:rPr lang="en-GB" altLang="en-US" sz="1600"/>
              <a:t>Prevent program crashes using try-except.</a:t>
            </a:r>
          </a:p>
        </p:txBody>
      </p:sp>
      <p:sp>
        <p:nvSpPr>
          <p:cNvPr id="152580" name="TextBox 3">
            <a:extLst>
              <a:ext uri="{FF2B5EF4-FFF2-40B4-BE49-F238E27FC236}">
                <a16:creationId xmlns:a16="http://schemas.microsoft.com/office/drawing/2014/main" id="{9D866925-8AEC-4C4F-AC82-478ED3C8B4FF}"/>
              </a:ext>
            </a:extLst>
          </p:cNvPr>
          <p:cNvSpPr txBox="1">
            <a:spLocks noChangeArrowheads="1"/>
          </p:cNvSpPr>
          <p:nvPr/>
        </p:nvSpPr>
        <p:spPr bwMode="auto">
          <a:xfrm>
            <a:off x="2241550" y="3498850"/>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latin typeface="Courier New" panose="02070309020205020404" pitchFamily="49" charset="0"/>
              </a:rPr>
              <a:t>try:</a:t>
            </a:r>
          </a:p>
          <a:p>
            <a:r>
              <a:rPr lang="en-US" altLang="en-US"/>
              <a:t>    with open("example.txt", "r") as file:</a:t>
            </a:r>
          </a:p>
          <a:p>
            <a:r>
              <a:rPr lang="en-US" altLang="en-US"/>
              <a:t>        content = file.read()</a:t>
            </a:r>
          </a:p>
          <a:p>
            <a:r>
              <a:rPr lang="en-US" altLang="en-US"/>
              <a:t>except FileNotFoundError:</a:t>
            </a:r>
          </a:p>
          <a:p>
            <a:r>
              <a:rPr lang="en-US" altLang="en-US"/>
              <a:t>    print("File not found!")</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71AD9F98-175E-465A-AB40-54E3C294A149}"/>
              </a:ext>
            </a:extLst>
          </p:cNvPr>
          <p:cNvSpPr txBox="1">
            <a:spLocks noChangeArrowheads="1"/>
          </p:cNvSpPr>
          <p:nvPr/>
        </p:nvSpPr>
        <p:spPr bwMode="auto">
          <a:xfrm>
            <a:off x="1320800" y="10985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GB" altLang="en-US" sz="2000" b="1"/>
              <a:t>Best Practices in File Handling</a:t>
            </a:r>
          </a:p>
        </p:txBody>
      </p:sp>
      <p:sp>
        <p:nvSpPr>
          <p:cNvPr id="153603" name="Content Placeholder 2">
            <a:extLst>
              <a:ext uri="{FF2B5EF4-FFF2-40B4-BE49-F238E27FC236}">
                <a16:creationId xmlns:a16="http://schemas.microsoft.com/office/drawing/2014/main" id="{B3E1137B-F328-4FEA-A9F5-90D383859B98}"/>
              </a:ext>
            </a:extLst>
          </p:cNvPr>
          <p:cNvSpPr txBox="1">
            <a:spLocks noChangeArrowheads="1"/>
          </p:cNvSpPr>
          <p:nvPr/>
        </p:nvSpPr>
        <p:spPr bwMode="auto">
          <a:xfrm>
            <a:off x="1320800" y="24241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pPr>
            <a:r>
              <a:rPr lang="en-GB" altLang="en-US"/>
              <a:t>Always use 'with' for file handling (automatic closure).</a:t>
            </a:r>
          </a:p>
          <a:p>
            <a:pPr eaLnBrk="1" hangingPunct="1">
              <a:lnSpc>
                <a:spcPct val="90000"/>
              </a:lnSpc>
              <a:spcBef>
                <a:spcPts val="1000"/>
              </a:spcBef>
              <a:buFont typeface="Arial" panose="020B0604020202020204" pitchFamily="34" charset="0"/>
              <a:buChar char="•"/>
            </a:pPr>
            <a:r>
              <a:rPr lang="en-GB" altLang="en-US"/>
              <a:t>Use exception handling (try-except) for robust code.</a:t>
            </a:r>
          </a:p>
          <a:p>
            <a:pPr eaLnBrk="1" hangingPunct="1">
              <a:lnSpc>
                <a:spcPct val="90000"/>
              </a:lnSpc>
              <a:spcBef>
                <a:spcPts val="1000"/>
              </a:spcBef>
              <a:buFont typeface="Arial" panose="020B0604020202020204" pitchFamily="34" charset="0"/>
              <a:buChar char="•"/>
            </a:pPr>
            <a:r>
              <a:rPr lang="en-GB" altLang="en-US"/>
              <a:t>Avoid hardcoding file paths; use os.path.</a:t>
            </a:r>
          </a:p>
          <a:p>
            <a:pPr eaLnBrk="1" hangingPunct="1">
              <a:lnSpc>
                <a:spcPct val="90000"/>
              </a:lnSpc>
              <a:spcBef>
                <a:spcPts val="1000"/>
              </a:spcBef>
              <a:buFont typeface="Arial" panose="020B0604020202020204" pitchFamily="34" charset="0"/>
              <a:buChar char="•"/>
            </a:pPr>
            <a:r>
              <a:rPr lang="en-GB" altLang="en-US"/>
              <a:t>Read/write files in chunks for large files.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Box 3">
            <a:extLst>
              <a:ext uri="{FF2B5EF4-FFF2-40B4-BE49-F238E27FC236}">
                <a16:creationId xmlns:a16="http://schemas.microsoft.com/office/drawing/2014/main" id="{7520A49D-2AF5-47AF-81A1-D36E02A82C0A}"/>
              </a:ext>
            </a:extLst>
          </p:cNvPr>
          <p:cNvSpPr txBox="1">
            <a:spLocks noChangeArrowheads="1"/>
          </p:cNvSpPr>
          <p:nvPr/>
        </p:nvSpPr>
        <p:spPr bwMode="auto">
          <a:xfrm>
            <a:off x="2514600" y="3424238"/>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10</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Object-Oriented Programming: Classes and Objects</a:t>
            </a:r>
            <a:endParaRPr lang="en-GB" alt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95C5381-558A-4C53-9043-4E085B42DC91}"/>
              </a:ext>
            </a:extLst>
          </p:cNvPr>
          <p:cNvSpPr>
            <a:spLocks noGrp="1"/>
          </p:cNvSpPr>
          <p:nvPr>
            <p:ph type="title" idx="4294967295"/>
          </p:nvPr>
        </p:nvSpPr>
        <p:spPr/>
        <p:txBody>
          <a:bodyPr/>
          <a:lstStyle/>
          <a:p>
            <a:pPr>
              <a:defRPr/>
            </a:pPr>
            <a:r>
              <a:rPr lang="en-US" altLang="en-US" sz="3520"/>
              <a:t>Some Drawbacks Of Using A List</a:t>
            </a:r>
          </a:p>
        </p:txBody>
      </p:sp>
      <p:sp>
        <p:nvSpPr>
          <p:cNvPr id="760835" name="Rectangle 3">
            <a:extLst>
              <a:ext uri="{FF2B5EF4-FFF2-40B4-BE49-F238E27FC236}">
                <a16:creationId xmlns:a16="http://schemas.microsoft.com/office/drawing/2014/main" id="{79D65A12-A25C-41C1-8DC4-5D5864E4A619}"/>
              </a:ext>
            </a:extLst>
          </p:cNvPr>
          <p:cNvSpPr>
            <a:spLocks noGrp="1"/>
          </p:cNvSpPr>
          <p:nvPr>
            <p:ph type="body" idx="4294967295"/>
          </p:nvPr>
        </p:nvSpPr>
        <p:spPr/>
        <p:txBody>
          <a:bodyPr/>
          <a:lstStyle/>
          <a:p>
            <a:pPr marL="251460" indent="-251460">
              <a:defRPr/>
            </a:pPr>
            <a:r>
              <a:rPr lang="en-US" altLang="en-US" sz="2640"/>
              <a:t>Which field contains what type of information? This isn’t immediately clear from looking at the program statements.</a:t>
            </a:r>
          </a:p>
          <a:p>
            <a:pPr lvl="1" indent="-251460">
              <a:buFontTx/>
              <a:buNone/>
              <a:defRPr/>
            </a:pPr>
            <a:r>
              <a:rPr lang="en-US" altLang="en-US" sz="1980">
                <a:latin typeface="Consolas" panose="020B0609020204030204" pitchFamily="49" charset="0"/>
              </a:rPr>
              <a:t> client = [“xxxxxxxxxxxxxxx",</a:t>
            </a:r>
          </a:p>
          <a:p>
            <a:pPr lvl="1" indent="-251460">
              <a:buFontTx/>
              <a:buNone/>
              <a:defRPr/>
            </a:pPr>
            <a:r>
              <a:rPr lang="en-US" altLang="en-US" sz="1980">
                <a:latin typeface="Consolas" panose="020B0609020204030204" pitchFamily="49" charset="0"/>
              </a:rPr>
              <a:t>                “0000000000",</a:t>
            </a:r>
          </a:p>
          <a:p>
            <a:pPr lvl="1" indent="-251460">
              <a:buFontTx/>
              <a:buNone/>
              <a:defRPr/>
            </a:pPr>
            <a:r>
              <a:rPr lang="en-US" altLang="en-US" sz="1980">
                <a:latin typeface="Consolas" panose="020B0609020204030204" pitchFamily="49" charset="0"/>
              </a:rPr>
              <a:t>                “xxxxxxxxx",</a:t>
            </a:r>
          </a:p>
          <a:p>
            <a:pPr lvl="1" indent="-251460">
              <a:buFontTx/>
              <a:buNone/>
              <a:defRPr/>
            </a:pPr>
            <a:r>
              <a:rPr lang="en-US" altLang="en-US" sz="1980">
                <a:latin typeface="Consolas" panose="020B0609020204030204" pitchFamily="49" charset="0"/>
              </a:rPr>
              <a:t>                0]</a:t>
            </a:r>
          </a:p>
          <a:p>
            <a:pPr marL="251460" indent="-251460">
              <a:defRPr/>
            </a:pPr>
            <a:endParaRPr lang="en-US" altLang="en-US" sz="2640"/>
          </a:p>
          <a:p>
            <a:pPr marL="251460" indent="-251460">
              <a:defRPr/>
            </a:pPr>
            <a:r>
              <a:rPr lang="en-US" altLang="en-US" sz="2640"/>
              <a:t>Is there any way to specify rules about the type of information to be stored in a field e.g., a data entry error could allow alphabetic information (e.g., 1-800-BUY-NOWW) to be entered in the phone number field.</a:t>
            </a:r>
          </a:p>
          <a:p>
            <a:pPr marL="251460" indent="-251460">
              <a:defRPr/>
            </a:pPr>
            <a:endParaRPr lang="en-US" altLang="en-US" sz="2640"/>
          </a:p>
        </p:txBody>
      </p:sp>
      <p:grpSp>
        <p:nvGrpSpPr>
          <p:cNvPr id="2" name="Group 1">
            <a:extLst>
              <a:ext uri="{FF2B5EF4-FFF2-40B4-BE49-F238E27FC236}">
                <a16:creationId xmlns:a16="http://schemas.microsoft.com/office/drawing/2014/main" id="{CFA88C36-42DF-4252-864F-87EA1681381C}"/>
              </a:ext>
            </a:extLst>
          </p:cNvPr>
          <p:cNvGrpSpPr>
            <a:grpSpLocks/>
          </p:cNvGrpSpPr>
          <p:nvPr/>
        </p:nvGrpSpPr>
        <p:grpSpPr bwMode="auto">
          <a:xfrm>
            <a:off x="4987925" y="2832100"/>
            <a:ext cx="4735513" cy="1389063"/>
            <a:chOff x="4533900" y="2470150"/>
            <a:chExt cx="4305300" cy="1263650"/>
          </a:xfrm>
        </p:grpSpPr>
        <p:sp>
          <p:nvSpPr>
            <p:cNvPr id="17413" name="Right Brace 2">
              <a:extLst>
                <a:ext uri="{FF2B5EF4-FFF2-40B4-BE49-F238E27FC236}">
                  <a16:creationId xmlns:a16="http://schemas.microsoft.com/office/drawing/2014/main" id="{3CA067E7-622E-432E-A613-8797CDA8A08A}"/>
                </a:ext>
              </a:extLst>
            </p:cNvPr>
            <p:cNvSpPr>
              <a:spLocks/>
            </p:cNvSpPr>
            <p:nvPr/>
          </p:nvSpPr>
          <p:spPr bwMode="auto">
            <a:xfrm>
              <a:off x="4533900" y="2470150"/>
              <a:ext cx="558549" cy="1263650"/>
            </a:xfrm>
            <a:prstGeom prst="rightBrace">
              <a:avLst>
                <a:gd name="adj1" fmla="val 8334"/>
                <a:gd name="adj2" fmla="val 50000"/>
              </a:avLst>
            </a:prstGeom>
            <a:noFill/>
            <a:ln w="38100">
              <a:solidFill>
                <a:srgbClr val="FF0000"/>
              </a:solidFill>
              <a:round/>
              <a:headEnd type="none" w="sm" len="sm"/>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1005840" eaLnBrk="1" hangingPunct="1">
                <a:defRPr/>
              </a:pPr>
              <a:endParaRPr lang="en-US" altLang="en-US" sz="1540">
                <a:solidFill>
                  <a:prstClr val="black"/>
                </a:solidFill>
                <a:latin typeface="Arial" panose="020B0604020202020204" pitchFamily="34" charset="0"/>
              </a:endParaRPr>
            </a:p>
          </p:txBody>
        </p:sp>
        <p:sp>
          <p:nvSpPr>
            <p:cNvPr id="17414" name="TextBox 3">
              <a:extLst>
                <a:ext uri="{FF2B5EF4-FFF2-40B4-BE49-F238E27FC236}">
                  <a16:creationId xmlns:a16="http://schemas.microsoft.com/office/drawing/2014/main" id="{193116E1-64F0-4D5F-A915-733645CCA131}"/>
                </a:ext>
              </a:extLst>
            </p:cNvPr>
            <p:cNvSpPr txBox="1">
              <a:spLocks noChangeArrowheads="1"/>
            </p:cNvSpPr>
            <p:nvPr/>
          </p:nvSpPr>
          <p:spPr bwMode="auto">
            <a:xfrm>
              <a:off x="5092449" y="2470150"/>
              <a:ext cx="3746751" cy="1263650"/>
            </a:xfrm>
            <a:prstGeom prst="rect">
              <a:avLst/>
            </a:prstGeom>
            <a:noFill/>
            <a:ln>
              <a:noFill/>
            </a:ln>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980" b="1">
                  <a:solidFill>
                    <a:srgbClr val="FF0000"/>
                  </a:solidFill>
                  <a:latin typeface="Arial" panose="020B0604020202020204" pitchFamily="34" charset="0"/>
                </a:rPr>
                <a:t>The parts of a composite list can be accessed via [index] but they cannot be labeled (what do these fields store?)</a:t>
              </a:r>
            </a:p>
          </p:txBody>
        </p:sp>
      </p:grpSp>
      <p:sp>
        <p:nvSpPr>
          <p:cNvPr id="3" name="Footer Placeholder 2">
            <a:extLst>
              <a:ext uri="{FF2B5EF4-FFF2-40B4-BE49-F238E27FC236}">
                <a16:creationId xmlns:a16="http://schemas.microsoft.com/office/drawing/2014/main" id="{DF0A8881-37A0-4C2D-844C-B11BC6BD7923}"/>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0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0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08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08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08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3395286-007F-4936-9B5E-CE3BEA733DBD}"/>
              </a:ext>
            </a:extLst>
          </p:cNvPr>
          <p:cNvSpPr>
            <a:spLocks noGrp="1"/>
          </p:cNvSpPr>
          <p:nvPr>
            <p:ph type="title"/>
          </p:nvPr>
        </p:nvSpPr>
        <p:spPr>
          <a:xfrm>
            <a:off x="503238" y="311150"/>
            <a:ext cx="9051925" cy="725488"/>
          </a:xfrm>
        </p:spPr>
        <p:txBody>
          <a:bodyPr/>
          <a:lstStyle/>
          <a:p>
            <a:pPr>
              <a:defRPr/>
            </a:pPr>
            <a:r>
              <a:rPr lang="en-US" altLang="en-US"/>
              <a:t>Classes</a:t>
            </a:r>
          </a:p>
        </p:txBody>
      </p:sp>
      <p:sp>
        <p:nvSpPr>
          <p:cNvPr id="18435" name="Content Placeholder 2">
            <a:extLst>
              <a:ext uri="{FF2B5EF4-FFF2-40B4-BE49-F238E27FC236}">
                <a16:creationId xmlns:a16="http://schemas.microsoft.com/office/drawing/2014/main" id="{C22017B7-04EB-4CE9-9B04-1095CAC1BFAE}"/>
              </a:ext>
            </a:extLst>
          </p:cNvPr>
          <p:cNvSpPr>
            <a:spLocks noGrp="1"/>
          </p:cNvSpPr>
          <p:nvPr>
            <p:ph idx="1"/>
          </p:nvPr>
        </p:nvSpPr>
        <p:spPr>
          <a:xfrm>
            <a:off x="503238" y="1295400"/>
            <a:ext cx="9051925" cy="6130925"/>
          </a:xfrm>
        </p:spPr>
        <p:txBody>
          <a:bodyPr/>
          <a:lstStyle/>
          <a:p>
            <a:pPr marL="251460" indent="-251460">
              <a:defRPr/>
            </a:pPr>
            <a:r>
              <a:rPr lang="en-US" altLang="en-US"/>
              <a:t>Can be used to define a generic template for a new non-homogeneous composite type.</a:t>
            </a:r>
          </a:p>
          <a:p>
            <a:pPr marL="251460" indent="-251460">
              <a:defRPr/>
            </a:pPr>
            <a:r>
              <a:rPr lang="en-US" altLang="en-US"/>
              <a:t>It can label and define more complex entities than a list.</a:t>
            </a:r>
          </a:p>
          <a:p>
            <a:pPr marL="251460" indent="-251460">
              <a:defRPr/>
            </a:pPr>
            <a:r>
              <a:rPr lang="en-US" altLang="en-US"/>
              <a:t>This template defines what an instance (example) of this new composite type would consist of but it doesn’t create an instance.</a:t>
            </a:r>
          </a:p>
          <a:p>
            <a:pPr marL="251460" indent="-251460">
              <a:defRPr/>
            </a:pPr>
            <a:endParaRPr lang="en-US" altLang="en-US"/>
          </a:p>
        </p:txBody>
      </p:sp>
      <p:grpSp>
        <p:nvGrpSpPr>
          <p:cNvPr id="4" name="Group 3">
            <a:extLst>
              <a:ext uri="{FF2B5EF4-FFF2-40B4-BE49-F238E27FC236}">
                <a16:creationId xmlns:a16="http://schemas.microsoft.com/office/drawing/2014/main" id="{924F8455-D1E6-4640-A8BA-D0B549968213}"/>
              </a:ext>
            </a:extLst>
          </p:cNvPr>
          <p:cNvGrpSpPr>
            <a:grpSpLocks/>
          </p:cNvGrpSpPr>
          <p:nvPr/>
        </p:nvGrpSpPr>
        <p:grpSpPr bwMode="auto">
          <a:xfrm>
            <a:off x="777875" y="4137025"/>
            <a:ext cx="4357688" cy="2901950"/>
            <a:chOff x="685800" y="4038600"/>
            <a:chExt cx="3962400" cy="2636542"/>
          </a:xfrm>
        </p:grpSpPr>
        <p:pic>
          <p:nvPicPr>
            <p:cNvPr id="156677" name="Picture 4" descr="blueprint">
              <a:extLst>
                <a:ext uri="{FF2B5EF4-FFF2-40B4-BE49-F238E27FC236}">
                  <a16:creationId xmlns:a16="http://schemas.microsoft.com/office/drawing/2014/main" id="{6AE116C5-7B3A-4300-B989-4831B6A40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3810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
              <a:extLst>
                <a:ext uri="{FF2B5EF4-FFF2-40B4-BE49-F238E27FC236}">
                  <a16:creationId xmlns:a16="http://schemas.microsoft.com/office/drawing/2014/main" id="{74AE3D1D-C782-4705-BE71-A5C4193D1475}"/>
                </a:ext>
              </a:extLst>
            </p:cNvPr>
            <p:cNvSpPr txBox="1">
              <a:spLocks noChangeArrowheads="1"/>
            </p:cNvSpPr>
            <p:nvPr/>
          </p:nvSpPr>
          <p:spPr bwMode="auto">
            <a:xfrm>
              <a:off x="685800" y="6294372"/>
              <a:ext cx="3962400" cy="380770"/>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CA" altLang="en-US" sz="1980">
                  <a:solidFill>
                    <a:prstClr val="black"/>
                  </a:solidFill>
                </a:rPr>
                <a:t>Copyright information unknown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966BCF9-2312-4925-9A89-B6801D972270}"/>
              </a:ext>
            </a:extLst>
          </p:cNvPr>
          <p:cNvSpPr>
            <a:spLocks noChangeArrowheads="1"/>
          </p:cNvSpPr>
          <p:nvPr/>
        </p:nvSpPr>
        <p:spPr bwMode="auto">
          <a:xfrm>
            <a:off x="895350" y="1477963"/>
            <a:ext cx="8255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5250"/>
              </a:spcBef>
              <a:spcAft>
                <a:spcPts val="838"/>
              </a:spcAft>
            </a:pPr>
            <a:r>
              <a:rPr lang="en-US" altLang="en-US" sz="1500" b="1">
                <a:latin typeface="Times New Roman" panose="02020603050405020304" pitchFamily="18" charset="0"/>
              </a:rPr>
              <a:t>What is the purpose of PYTHONHOME environment variable?</a:t>
            </a:r>
          </a:p>
          <a:p>
            <a:pPr algn="just" eaLnBrk="1" hangingPunct="1">
              <a:lnSpc>
                <a:spcPts val="1350"/>
              </a:lnSpc>
              <a:spcAft>
                <a:spcPts val="5250"/>
              </a:spcAft>
            </a:pPr>
            <a:r>
              <a:rPr lang="en-US" altLang="en-US" sz="1000">
                <a:latin typeface="Times New Roman" panose="02020603050405020304" pitchFamily="18" charset="0"/>
              </a:rPr>
              <a:t>PYTHONHOME - It is an alternative module search path. It is usually embedded in the PYTHONSTARTUP or PYTHONPATH directories to make switching module libraries easy.</a:t>
            </a:r>
          </a:p>
        </p:txBody>
      </p:sp>
      <p:sp>
        <p:nvSpPr>
          <p:cNvPr id="4" name="Rectangle 3">
            <a:extLst>
              <a:ext uri="{FF2B5EF4-FFF2-40B4-BE49-F238E27FC236}">
                <a16:creationId xmlns:a16="http://schemas.microsoft.com/office/drawing/2014/main" id="{4D1D447D-8257-47F7-A143-C585383DBE82}"/>
              </a:ext>
            </a:extLst>
          </p:cNvPr>
          <p:cNvSpPr/>
          <p:nvPr/>
        </p:nvSpPr>
        <p:spPr>
          <a:xfrm>
            <a:off x="895350" y="3125788"/>
            <a:ext cx="8248650" cy="1925637"/>
          </a:xfrm>
          <a:prstGeom prst="rect">
            <a:avLst/>
          </a:prstGeom>
        </p:spPr>
        <p:txBody>
          <a:bodyPr lIns="0" tIns="0" rIns="0" bIns="0"/>
          <a:lstStyle/>
          <a:p>
            <a:pPr eaLnBrk="1" fontAlgn="auto" hangingPunct="1">
              <a:spcBef>
                <a:spcPts val="5250"/>
              </a:spcBef>
              <a:spcAft>
                <a:spcPts val="1890"/>
              </a:spcAft>
              <a:defRPr/>
            </a:pPr>
            <a:r>
              <a:rPr lang="en-US" sz="2500" b="1" spc="-50" dirty="0">
                <a:solidFill>
                  <a:srgbClr val="1C2B40"/>
                </a:solidFill>
                <a:latin typeface="Calibri"/>
              </a:rPr>
              <a:t>What is a statement in Python?</a:t>
            </a:r>
          </a:p>
          <a:p>
            <a:pPr algn="just" eaLnBrk="1" fontAlgn="auto" hangingPunct="1">
              <a:lnSpc>
                <a:spcPts val="1872"/>
              </a:lnSpc>
              <a:spcBef>
                <a:spcPts val="0"/>
              </a:spcBef>
              <a:spcAft>
                <a:spcPts val="420"/>
              </a:spcAft>
              <a:defRPr/>
            </a:pPr>
            <a:r>
              <a:rPr lang="en-US" sz="1300" dirty="0">
                <a:solidFill>
                  <a:srgbClr val="222222"/>
                </a:solidFill>
                <a:latin typeface="Calibri"/>
              </a:rPr>
              <a:t>A </a:t>
            </a:r>
            <a:r>
              <a:rPr lang="en-US" sz="1300" b="1" dirty="0">
                <a:solidFill>
                  <a:srgbClr val="222222"/>
                </a:solidFill>
                <a:latin typeface="Calibri"/>
              </a:rPr>
              <a:t>statement is an instruction that a Python interpreter can execute</a:t>
            </a:r>
            <a:r>
              <a:rPr lang="en-US" sz="1300" dirty="0">
                <a:solidFill>
                  <a:srgbClr val="222222"/>
                </a:solidFill>
                <a:latin typeface="Calibri"/>
              </a:rPr>
              <a:t>. So, in simple words, we can say anything written in Python is a statement.</a:t>
            </a:r>
          </a:p>
          <a:p>
            <a:pPr algn="just" eaLnBrk="1" fontAlgn="auto" hangingPunct="1">
              <a:lnSpc>
                <a:spcPts val="1872"/>
              </a:lnSpc>
              <a:spcBef>
                <a:spcPts val="0"/>
              </a:spcBef>
              <a:spcAft>
                <a:spcPts val="420"/>
              </a:spcAft>
              <a:defRPr/>
            </a:pPr>
            <a:r>
              <a:rPr lang="en-US" sz="1300" dirty="0">
                <a:solidFill>
                  <a:srgbClr val="222222"/>
                </a:solidFill>
                <a:latin typeface="Calibri"/>
              </a:rPr>
              <a:t>There are mainly four types of statements in Python, print statements, Assignment statements,</a:t>
            </a:r>
            <a:r>
              <a:rPr lang="en-US" sz="1300" dirty="0">
                <a:solidFill>
                  <a:srgbClr val="222222"/>
                </a:solidFill>
                <a:latin typeface="Calibri"/>
                <a:hlinkClick r:id="rId2"/>
              </a:rPr>
              <a:t> </a:t>
            </a:r>
            <a:r>
              <a:rPr lang="en-US" sz="1300" u="sng" dirty="0">
                <a:solidFill>
                  <a:srgbClr val="1E69DE"/>
                </a:solidFill>
                <a:latin typeface="Calibri"/>
                <a:hlinkClick r:id="rId2"/>
              </a:rPr>
              <a:t>Conditional</a:t>
            </a:r>
            <a:r>
              <a:rPr lang="en-US" sz="1300" u="sng" dirty="0">
                <a:solidFill>
                  <a:srgbClr val="1E69DE"/>
                </a:solidFill>
                <a:latin typeface="Calibri"/>
              </a:rPr>
              <a:t> </a:t>
            </a:r>
            <a:r>
              <a:rPr lang="en-US" sz="1300" u="sng" dirty="0">
                <a:solidFill>
                  <a:srgbClr val="1E69DE"/>
                </a:solidFill>
                <a:latin typeface="Calibri"/>
                <a:hlinkClick r:id="rId2"/>
              </a:rPr>
              <a:t>statements</a:t>
            </a:r>
            <a:r>
              <a:rPr lang="en-US" sz="1300" u="sng" dirty="0">
                <a:solidFill>
                  <a:srgbClr val="222222"/>
                </a:solidFill>
                <a:latin typeface="Calibri"/>
                <a:hlinkClick r:id="rId2"/>
              </a:rPr>
              <a:t>.</a:t>
            </a:r>
            <a:r>
              <a:rPr lang="en-US" sz="1300" u="sng" dirty="0">
                <a:solidFill>
                  <a:srgbClr val="222222"/>
                </a:solidFill>
                <a:latin typeface="Calibri"/>
                <a:hlinkClick r:id="rId3"/>
              </a:rPr>
              <a:t> </a:t>
            </a:r>
            <a:r>
              <a:rPr lang="en-US" sz="1300" u="sng" dirty="0">
                <a:solidFill>
                  <a:srgbClr val="1E69DE"/>
                </a:solidFill>
                <a:latin typeface="Calibri"/>
                <a:hlinkClick r:id="rId3"/>
              </a:rPr>
              <a:t>Looping statements</a:t>
            </a:r>
            <a:r>
              <a:rPr lang="en-US" sz="1300" dirty="0">
                <a:solidFill>
                  <a:srgbClr val="222222"/>
                </a:solidFill>
                <a:latin typeface="Calibri"/>
                <a:hlinkClick r:id="rId3"/>
              </a:rPr>
              <a:t>.</a:t>
            </a:r>
          </a:p>
        </p:txBody>
      </p:sp>
      <p:sp>
        <p:nvSpPr>
          <p:cNvPr id="5" name="Rectangle 4">
            <a:extLst>
              <a:ext uri="{FF2B5EF4-FFF2-40B4-BE49-F238E27FC236}">
                <a16:creationId xmlns:a16="http://schemas.microsoft.com/office/drawing/2014/main" id="{43119C8E-3117-4712-A848-8B3E6D21DF7C}"/>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14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38E182F-619C-4751-B176-2B0CEB03B60B}"/>
              </a:ext>
            </a:extLst>
          </p:cNvPr>
          <p:cNvSpPr>
            <a:spLocks noGrp="1"/>
          </p:cNvSpPr>
          <p:nvPr>
            <p:ph type="title"/>
          </p:nvPr>
        </p:nvSpPr>
        <p:spPr>
          <a:xfrm>
            <a:off x="503238" y="311150"/>
            <a:ext cx="9051925" cy="725488"/>
          </a:xfrm>
        </p:spPr>
        <p:txBody>
          <a:bodyPr/>
          <a:lstStyle/>
          <a:p>
            <a:pPr>
              <a:defRPr/>
            </a:pPr>
            <a:r>
              <a:rPr lang="en-US" altLang="en-US"/>
              <a:t>Classes Define A Composite Type </a:t>
            </a:r>
          </a:p>
        </p:txBody>
      </p:sp>
      <p:sp>
        <p:nvSpPr>
          <p:cNvPr id="19459" name="Content Placeholder 2">
            <a:extLst>
              <a:ext uri="{FF2B5EF4-FFF2-40B4-BE49-F238E27FC236}">
                <a16:creationId xmlns:a16="http://schemas.microsoft.com/office/drawing/2014/main" id="{1F6315A1-7CB3-4FB4-8331-5EB92D8319E7}"/>
              </a:ext>
            </a:extLst>
          </p:cNvPr>
          <p:cNvSpPr>
            <a:spLocks noGrp="1"/>
          </p:cNvSpPr>
          <p:nvPr>
            <p:ph idx="1"/>
          </p:nvPr>
        </p:nvSpPr>
        <p:spPr>
          <a:xfrm>
            <a:off x="503238" y="1295400"/>
            <a:ext cx="9051925" cy="6130925"/>
          </a:xfrm>
        </p:spPr>
        <p:txBody>
          <a:bodyPr/>
          <a:lstStyle/>
          <a:p>
            <a:pPr marL="251460" indent="-251460">
              <a:defRPr/>
            </a:pPr>
            <a:r>
              <a:rPr lang="en-US" altLang="en-US"/>
              <a:t>The class definition specifies the type of information (called “</a:t>
            </a:r>
            <a:r>
              <a:rPr lang="en-US" altLang="ja-JP" b="1">
                <a:solidFill>
                  <a:srgbClr val="FF0000"/>
                </a:solidFill>
              </a:rPr>
              <a:t>attributes</a:t>
            </a:r>
            <a:r>
              <a:rPr lang="en-US" altLang="en-US"/>
              <a:t>”</a:t>
            </a:r>
            <a:r>
              <a:rPr lang="en-US" altLang="ja-JP"/>
              <a:t>) that each instance (example) tracks.</a:t>
            </a:r>
          </a:p>
          <a:p>
            <a:pPr marL="251460" indent="-251460">
              <a:defRPr/>
            </a:pPr>
            <a:endParaRPr lang="en-US" altLang="en-US"/>
          </a:p>
          <a:p>
            <a:pPr marL="251460" indent="-251460">
              <a:defRPr/>
            </a:pPr>
            <a:endParaRPr lang="en-US" altLang="en-US"/>
          </a:p>
        </p:txBody>
      </p:sp>
      <p:sp>
        <p:nvSpPr>
          <p:cNvPr id="4" name="Rectangle 9">
            <a:extLst>
              <a:ext uri="{FF2B5EF4-FFF2-40B4-BE49-F238E27FC236}">
                <a16:creationId xmlns:a16="http://schemas.microsoft.com/office/drawing/2014/main" id="{46F11974-56D2-4121-B227-5248A0D37D2F}"/>
              </a:ext>
            </a:extLst>
          </p:cNvPr>
          <p:cNvSpPr>
            <a:spLocks noChangeArrowheads="1"/>
          </p:cNvSpPr>
          <p:nvPr/>
        </p:nvSpPr>
        <p:spPr bwMode="auto">
          <a:xfrm>
            <a:off x="2849563" y="2425700"/>
            <a:ext cx="3521075" cy="984250"/>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540" b="1">
                <a:solidFill>
                  <a:srgbClr val="FF0000"/>
                </a:solidFill>
                <a:latin typeface="Arial" panose="020B0604020202020204" pitchFamily="34" charset="0"/>
              </a:rPr>
              <a:t>Name: </a:t>
            </a:r>
          </a:p>
          <a:p>
            <a:pPr defTabSz="1005840" eaLnBrk="1" hangingPunct="1">
              <a:defRPr/>
            </a:pPr>
            <a:r>
              <a:rPr lang="en-US" altLang="en-US" sz="1540" b="1">
                <a:solidFill>
                  <a:srgbClr val="FF0000"/>
                </a:solidFill>
                <a:latin typeface="Arial" panose="020B0604020202020204" pitchFamily="34" charset="0"/>
              </a:rPr>
              <a:t>Phone: </a:t>
            </a:r>
          </a:p>
          <a:p>
            <a:pPr defTabSz="1005840" eaLnBrk="1" hangingPunct="1">
              <a:defRPr/>
            </a:pPr>
            <a:r>
              <a:rPr lang="en-US" altLang="en-US" sz="1540" b="1">
                <a:solidFill>
                  <a:srgbClr val="FF0000"/>
                </a:solidFill>
                <a:latin typeface="Arial" panose="020B0604020202020204" pitchFamily="34" charset="0"/>
              </a:rPr>
              <a:t>Email: </a:t>
            </a:r>
          </a:p>
          <a:p>
            <a:pPr defTabSz="1005840" eaLnBrk="1" hangingPunct="1">
              <a:defRPr/>
            </a:pPr>
            <a:r>
              <a:rPr lang="en-US" altLang="en-US" sz="1540" b="1">
                <a:solidFill>
                  <a:srgbClr val="FF0000"/>
                </a:solidFill>
                <a:latin typeface="Arial" panose="020B0604020202020204" pitchFamily="34" charset="0"/>
              </a:rPr>
              <a:t>Purchases:</a:t>
            </a:r>
          </a:p>
        </p:txBody>
      </p:sp>
      <p:sp>
        <p:nvSpPr>
          <p:cNvPr id="5" name="Line 11">
            <a:extLst>
              <a:ext uri="{FF2B5EF4-FFF2-40B4-BE49-F238E27FC236}">
                <a16:creationId xmlns:a16="http://schemas.microsoft.com/office/drawing/2014/main" id="{FCB83EA6-CC42-4ECC-94C0-C80BEF86B8C9}"/>
              </a:ext>
            </a:extLst>
          </p:cNvPr>
          <p:cNvSpPr>
            <a:spLocks noChangeShapeType="1"/>
          </p:cNvSpPr>
          <p:nvPr/>
        </p:nvSpPr>
        <p:spPr bwMode="auto">
          <a:xfrm flipH="1">
            <a:off x="1438275" y="2917825"/>
            <a:ext cx="1411288" cy="920750"/>
          </a:xfrm>
          <a:prstGeom prst="line">
            <a:avLst/>
          </a:prstGeom>
          <a:noFill/>
          <a:ln w="38100">
            <a:solidFill>
              <a:srgbClr val="969696"/>
            </a:solidFill>
            <a:prstDash val="dash"/>
            <a:round/>
            <a:headEnd/>
            <a:tailEnd/>
          </a:ln>
        </p:spPr>
        <p:txBody>
          <a:bodyPr/>
          <a:lstStyle/>
          <a:p>
            <a:pPr defTabSz="1005840">
              <a:defRPr/>
            </a:pPr>
            <a:endParaRPr lang="en-GB" sz="1980">
              <a:solidFill>
                <a:prstClr val="black"/>
              </a:solidFill>
              <a:ea typeface="MS PGothic" panose="020B0600070205080204" pitchFamily="34" charset="-128"/>
            </a:endParaRPr>
          </a:p>
        </p:txBody>
      </p:sp>
      <p:pic>
        <p:nvPicPr>
          <p:cNvPr id="6" name="Picture 13" descr="j0195812">
            <a:extLst>
              <a:ext uri="{FF2B5EF4-FFF2-40B4-BE49-F238E27FC236}">
                <a16:creationId xmlns:a16="http://schemas.microsoft.com/office/drawing/2014/main" id="{135B95DF-1F86-4B14-A59C-D745CDE39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086475"/>
            <a:ext cx="10858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5">
            <a:extLst>
              <a:ext uri="{FF2B5EF4-FFF2-40B4-BE49-F238E27FC236}">
                <a16:creationId xmlns:a16="http://schemas.microsoft.com/office/drawing/2014/main" id="{B6BFA377-D3FC-4300-A069-D27E3841E75A}"/>
              </a:ext>
            </a:extLst>
          </p:cNvPr>
          <p:cNvSpPr>
            <a:spLocks noChangeArrowheads="1"/>
          </p:cNvSpPr>
          <p:nvPr/>
        </p:nvSpPr>
        <p:spPr bwMode="auto">
          <a:xfrm>
            <a:off x="2878138" y="3838575"/>
            <a:ext cx="3519487" cy="984250"/>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540" b="1">
                <a:solidFill>
                  <a:srgbClr val="FF0000"/>
                </a:solidFill>
                <a:latin typeface="Arial" panose="020B0604020202020204" pitchFamily="34" charset="0"/>
              </a:rPr>
              <a:t>Name: </a:t>
            </a:r>
          </a:p>
          <a:p>
            <a:pPr defTabSz="1005840" eaLnBrk="1" hangingPunct="1">
              <a:defRPr/>
            </a:pPr>
            <a:r>
              <a:rPr lang="en-US" altLang="en-US" sz="1540" b="1">
                <a:solidFill>
                  <a:srgbClr val="FF0000"/>
                </a:solidFill>
                <a:latin typeface="Arial" panose="020B0604020202020204" pitchFamily="34" charset="0"/>
              </a:rPr>
              <a:t>Phone: </a:t>
            </a:r>
          </a:p>
          <a:p>
            <a:pPr defTabSz="1005840" eaLnBrk="1" hangingPunct="1">
              <a:defRPr/>
            </a:pPr>
            <a:r>
              <a:rPr lang="en-US" altLang="en-US" sz="1540" b="1">
                <a:solidFill>
                  <a:srgbClr val="FF0000"/>
                </a:solidFill>
                <a:latin typeface="Arial" panose="020B0604020202020204" pitchFamily="34" charset="0"/>
              </a:rPr>
              <a:t>Email: </a:t>
            </a:r>
          </a:p>
          <a:p>
            <a:pPr defTabSz="1005840" eaLnBrk="1" hangingPunct="1">
              <a:defRPr/>
            </a:pPr>
            <a:r>
              <a:rPr lang="en-US" altLang="en-US" sz="1540" b="1">
                <a:solidFill>
                  <a:srgbClr val="FF0000"/>
                </a:solidFill>
                <a:latin typeface="Arial" panose="020B0604020202020204" pitchFamily="34" charset="0"/>
              </a:rPr>
              <a:t>Purchases:</a:t>
            </a:r>
          </a:p>
        </p:txBody>
      </p:sp>
      <p:sp>
        <p:nvSpPr>
          <p:cNvPr id="8" name="Line 16">
            <a:extLst>
              <a:ext uri="{FF2B5EF4-FFF2-40B4-BE49-F238E27FC236}">
                <a16:creationId xmlns:a16="http://schemas.microsoft.com/office/drawing/2014/main" id="{0EEAB156-738F-4C93-9948-D4FBC498FF12}"/>
              </a:ext>
            </a:extLst>
          </p:cNvPr>
          <p:cNvSpPr>
            <a:spLocks noChangeShapeType="1"/>
          </p:cNvSpPr>
          <p:nvPr/>
        </p:nvSpPr>
        <p:spPr bwMode="auto">
          <a:xfrm flipH="1">
            <a:off x="1508125" y="4329113"/>
            <a:ext cx="1370013" cy="849312"/>
          </a:xfrm>
          <a:prstGeom prst="line">
            <a:avLst/>
          </a:prstGeom>
          <a:noFill/>
          <a:ln w="38100">
            <a:solidFill>
              <a:srgbClr val="969696"/>
            </a:solidFill>
            <a:prstDash val="dash"/>
            <a:round/>
            <a:headEnd/>
            <a:tailEnd/>
          </a:ln>
        </p:spPr>
        <p:txBody>
          <a:bodyPr/>
          <a:lstStyle/>
          <a:p>
            <a:pPr defTabSz="1005840">
              <a:defRPr/>
            </a:pPr>
            <a:endParaRPr lang="en-GB" sz="1980">
              <a:solidFill>
                <a:prstClr val="black"/>
              </a:solidFill>
              <a:ea typeface="MS PGothic" panose="020B0600070205080204" pitchFamily="34" charset="-128"/>
            </a:endParaRPr>
          </a:p>
        </p:txBody>
      </p:sp>
      <p:sp>
        <p:nvSpPr>
          <p:cNvPr id="9" name="Rectangle 17">
            <a:extLst>
              <a:ext uri="{FF2B5EF4-FFF2-40B4-BE49-F238E27FC236}">
                <a16:creationId xmlns:a16="http://schemas.microsoft.com/office/drawing/2014/main" id="{445800B7-BA32-43A4-B99B-BBE3508C0EDB}"/>
              </a:ext>
            </a:extLst>
          </p:cNvPr>
          <p:cNvSpPr>
            <a:spLocks noChangeArrowheads="1"/>
          </p:cNvSpPr>
          <p:nvPr/>
        </p:nvSpPr>
        <p:spPr bwMode="auto">
          <a:xfrm>
            <a:off x="2878138" y="5492750"/>
            <a:ext cx="3519487" cy="982663"/>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540" b="1">
                <a:solidFill>
                  <a:srgbClr val="FF0000"/>
                </a:solidFill>
                <a:latin typeface="Arial" panose="020B0604020202020204" pitchFamily="34" charset="0"/>
              </a:rPr>
              <a:t>Name: </a:t>
            </a:r>
          </a:p>
          <a:p>
            <a:pPr defTabSz="1005840" eaLnBrk="1" hangingPunct="1">
              <a:defRPr/>
            </a:pPr>
            <a:r>
              <a:rPr lang="en-US" altLang="en-US" sz="1540" b="1">
                <a:solidFill>
                  <a:srgbClr val="FF0000"/>
                </a:solidFill>
                <a:latin typeface="Arial" panose="020B0604020202020204" pitchFamily="34" charset="0"/>
              </a:rPr>
              <a:t>Phone: </a:t>
            </a:r>
          </a:p>
          <a:p>
            <a:pPr defTabSz="1005840" eaLnBrk="1" hangingPunct="1">
              <a:defRPr/>
            </a:pPr>
            <a:r>
              <a:rPr lang="en-US" altLang="en-US" sz="1540" b="1">
                <a:solidFill>
                  <a:srgbClr val="FF0000"/>
                </a:solidFill>
                <a:latin typeface="Arial" panose="020B0604020202020204" pitchFamily="34" charset="0"/>
              </a:rPr>
              <a:t>Email: </a:t>
            </a:r>
          </a:p>
          <a:p>
            <a:pPr defTabSz="1005840" eaLnBrk="1" hangingPunct="1">
              <a:defRPr/>
            </a:pPr>
            <a:r>
              <a:rPr lang="en-US" altLang="en-US" sz="1540" b="1">
                <a:solidFill>
                  <a:srgbClr val="FF0000"/>
                </a:solidFill>
                <a:latin typeface="Arial" panose="020B0604020202020204" pitchFamily="34" charset="0"/>
              </a:rPr>
              <a:t>Purchases:</a:t>
            </a:r>
          </a:p>
        </p:txBody>
      </p:sp>
      <p:sp>
        <p:nvSpPr>
          <p:cNvPr id="10" name="Line 18">
            <a:extLst>
              <a:ext uri="{FF2B5EF4-FFF2-40B4-BE49-F238E27FC236}">
                <a16:creationId xmlns:a16="http://schemas.microsoft.com/office/drawing/2014/main" id="{85455B07-B545-4B43-8FA7-EF829EFBF5B1}"/>
              </a:ext>
            </a:extLst>
          </p:cNvPr>
          <p:cNvSpPr>
            <a:spLocks noChangeShapeType="1"/>
          </p:cNvSpPr>
          <p:nvPr/>
        </p:nvSpPr>
        <p:spPr bwMode="auto">
          <a:xfrm flipH="1">
            <a:off x="1508125" y="5778500"/>
            <a:ext cx="1285875" cy="1006475"/>
          </a:xfrm>
          <a:prstGeom prst="line">
            <a:avLst/>
          </a:prstGeom>
          <a:noFill/>
          <a:ln w="38100">
            <a:solidFill>
              <a:srgbClr val="969696"/>
            </a:solidFill>
            <a:prstDash val="dash"/>
            <a:round/>
            <a:headEnd/>
            <a:tailEnd/>
          </a:ln>
        </p:spPr>
        <p:txBody>
          <a:bodyPr/>
          <a:lstStyle/>
          <a:p>
            <a:pPr defTabSz="1005840">
              <a:defRPr/>
            </a:pPr>
            <a:endParaRPr lang="en-GB" sz="1980">
              <a:solidFill>
                <a:prstClr val="black"/>
              </a:solidFill>
              <a:ea typeface="MS PGothic" panose="020B0600070205080204" pitchFamily="34" charset="-128"/>
            </a:endParaRPr>
          </a:p>
        </p:txBody>
      </p:sp>
      <p:pic>
        <p:nvPicPr>
          <p:cNvPr id="11" name="Picture 13" descr="C:\Users\tamj\AppData\Local\Microsoft\Windows\Temporary Internet Files\Content.IE5\HEMAB8KC\MC900440675[1].png">
            <a:extLst>
              <a:ext uri="{FF2B5EF4-FFF2-40B4-BE49-F238E27FC236}">
                <a16:creationId xmlns:a16="http://schemas.microsoft.com/office/drawing/2014/main" id="{4A405507-4D26-4A18-B00E-36BDCAE4D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409950"/>
            <a:ext cx="922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Users\tamj\AppData\Local\Microsoft\Windows\Temporary Internet Files\Content.IE5\NXE19V4B\MC900440673[1].png">
            <a:extLst>
              <a:ext uri="{FF2B5EF4-FFF2-40B4-BE49-F238E27FC236}">
                <a16:creationId xmlns:a16="http://schemas.microsoft.com/office/drawing/2014/main" id="{E37FA9FE-2727-4604-8436-E0029A7A0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5" y="4675188"/>
            <a:ext cx="1004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5C0FAC9-2965-4CA4-8F8C-5982AD676376}"/>
              </a:ext>
            </a:extLst>
          </p:cNvPr>
          <p:cNvSpPr>
            <a:spLocks noGrp="1"/>
          </p:cNvSpPr>
          <p:nvPr>
            <p:ph type="title" idx="4294967295"/>
          </p:nvPr>
        </p:nvSpPr>
        <p:spPr/>
        <p:txBody>
          <a:bodyPr/>
          <a:lstStyle/>
          <a:p>
            <a:pPr>
              <a:defRPr/>
            </a:pPr>
            <a:r>
              <a:rPr lang="en-US" altLang="en-US" sz="3520"/>
              <a:t>Defining A Class</a:t>
            </a:r>
            <a:r>
              <a:rPr lang="en-US" altLang="en-US" sz="3520" baseline="30000"/>
              <a:t>1</a:t>
            </a:r>
          </a:p>
        </p:txBody>
      </p:sp>
      <p:sp>
        <p:nvSpPr>
          <p:cNvPr id="20483" name="Rectangle 3">
            <a:extLst>
              <a:ext uri="{FF2B5EF4-FFF2-40B4-BE49-F238E27FC236}">
                <a16:creationId xmlns:a16="http://schemas.microsoft.com/office/drawing/2014/main" id="{C74CFA19-F202-4C03-A4CE-0AB53705FC69}"/>
              </a:ext>
            </a:extLst>
          </p:cNvPr>
          <p:cNvSpPr>
            <a:spLocks noGrp="1"/>
          </p:cNvSpPr>
          <p:nvPr>
            <p:ph type="body" idx="4294967295"/>
          </p:nvPr>
        </p:nvSpPr>
        <p:spPr>
          <a:xfrm>
            <a:off x="488950" y="1541463"/>
            <a:ext cx="9051925" cy="4978400"/>
          </a:xfrm>
        </p:spPr>
        <p:txBody>
          <a:bodyPr/>
          <a:lstStyle/>
          <a:p>
            <a:pPr marL="251460" indent="-251460">
              <a:defRPr/>
            </a:pPr>
            <a:r>
              <a:rPr lang="en-US" altLang="en-US" sz="2640" b="1"/>
              <a:t>Format:</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class &lt;</a:t>
            </a:r>
            <a:r>
              <a:rPr lang="en-US" altLang="en-US" sz="1980" i="1">
                <a:latin typeface="Consolas" panose="020B0609020204030204" pitchFamily="49" charset="0"/>
              </a:rPr>
              <a:t>Name of the class</a:t>
            </a:r>
            <a:r>
              <a:rPr lang="en-US" altLang="en-US" sz="1980">
                <a:latin typeface="Consolas" panose="020B0609020204030204" pitchFamily="49" charset="0"/>
              </a:rPr>
              <a:t>&gt;:</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     </a:t>
            </a:r>
            <a:r>
              <a:rPr lang="en-US" altLang="en-US" sz="1980" i="1">
                <a:latin typeface="Consolas" panose="020B0609020204030204" pitchFamily="49" charset="0"/>
              </a:rPr>
              <a:t>name of first field</a:t>
            </a:r>
            <a:r>
              <a:rPr lang="en-US" altLang="en-US" sz="1980">
                <a:latin typeface="Consolas" panose="020B0609020204030204" pitchFamily="49" charset="0"/>
              </a:rPr>
              <a:t> = &lt;</a:t>
            </a:r>
            <a:r>
              <a:rPr lang="en-US" altLang="en-US" sz="1980" i="1">
                <a:latin typeface="Consolas" panose="020B0609020204030204" pitchFamily="49" charset="0"/>
              </a:rPr>
              <a:t>default value</a:t>
            </a:r>
            <a:r>
              <a:rPr lang="en-US" altLang="en-US" sz="1980">
                <a:latin typeface="Consolas" panose="020B0609020204030204" pitchFamily="49" charset="0"/>
              </a:rPr>
              <a:t>&gt;</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     </a:t>
            </a:r>
            <a:r>
              <a:rPr lang="en-US" altLang="en-US" sz="1980" i="1">
                <a:latin typeface="Consolas" panose="020B0609020204030204" pitchFamily="49" charset="0"/>
              </a:rPr>
              <a:t>name of second field</a:t>
            </a:r>
            <a:r>
              <a:rPr lang="en-US" altLang="en-US" sz="1980">
                <a:latin typeface="Consolas" panose="020B0609020204030204" pitchFamily="49" charset="0"/>
              </a:rPr>
              <a:t> = &lt;</a:t>
            </a:r>
            <a:r>
              <a:rPr lang="en-US" altLang="en-US" sz="1980" i="1">
                <a:latin typeface="Consolas" panose="020B0609020204030204" pitchFamily="49" charset="0"/>
              </a:rPr>
              <a:t>default value</a:t>
            </a:r>
            <a:r>
              <a:rPr lang="en-US" altLang="en-US" sz="1980">
                <a:latin typeface="Consolas" panose="020B0609020204030204" pitchFamily="49" charset="0"/>
              </a:rPr>
              <a:t>&gt;</a:t>
            </a:r>
            <a:endParaRPr lang="en-US" altLang="en-US" sz="3080"/>
          </a:p>
          <a:p>
            <a:pPr marL="251460" indent="-251460">
              <a:defRPr/>
            </a:pPr>
            <a:r>
              <a:rPr lang="en-US" altLang="en-US" sz="2640" b="1"/>
              <a:t>Example:</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class Client:</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    name = "default"</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    phone = "(123)456-7890"</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    email = "foo@bar.com"</a:t>
            </a:r>
          </a:p>
          <a:p>
            <a:pPr lvl="1" indent="-251460">
              <a:lnSpc>
                <a:spcPct val="90000"/>
              </a:lnSpc>
              <a:buFont typeface="Times New Roman" panose="02020603050405020304" pitchFamily="18" charset="0"/>
              <a:buNone/>
              <a:defRPr/>
            </a:pPr>
            <a:r>
              <a:rPr lang="en-US" altLang="en-US" sz="1980">
                <a:latin typeface="Consolas" panose="020B0609020204030204" pitchFamily="49" charset="0"/>
              </a:rPr>
              <a:t>    purchases = 0</a:t>
            </a:r>
          </a:p>
          <a:p>
            <a:pPr marL="251460" indent="-251460">
              <a:defRPr/>
            </a:pPr>
            <a:endParaRPr lang="en-US" altLang="en-US" sz="1980" b="1"/>
          </a:p>
        </p:txBody>
      </p:sp>
      <p:grpSp>
        <p:nvGrpSpPr>
          <p:cNvPr id="2" name="Group 7">
            <a:extLst>
              <a:ext uri="{FF2B5EF4-FFF2-40B4-BE49-F238E27FC236}">
                <a16:creationId xmlns:a16="http://schemas.microsoft.com/office/drawing/2014/main" id="{CC81C724-A6C6-400B-8CDC-400E6F8CCEC7}"/>
              </a:ext>
            </a:extLst>
          </p:cNvPr>
          <p:cNvGrpSpPr>
            <a:grpSpLocks/>
          </p:cNvGrpSpPr>
          <p:nvPr/>
        </p:nvGrpSpPr>
        <p:grpSpPr bwMode="auto">
          <a:xfrm>
            <a:off x="4852988" y="3765550"/>
            <a:ext cx="4511675" cy="1354138"/>
            <a:chOff x="2120" y="2112"/>
            <a:chExt cx="2584" cy="775"/>
          </a:xfrm>
        </p:grpSpPr>
        <p:sp>
          <p:nvSpPr>
            <p:cNvPr id="20491" name="AutoShape 5">
              <a:extLst>
                <a:ext uri="{FF2B5EF4-FFF2-40B4-BE49-F238E27FC236}">
                  <a16:creationId xmlns:a16="http://schemas.microsoft.com/office/drawing/2014/main" id="{67754407-294D-4522-82C1-0A53168009D6}"/>
                </a:ext>
              </a:extLst>
            </p:cNvPr>
            <p:cNvSpPr>
              <a:spLocks/>
            </p:cNvSpPr>
            <p:nvPr/>
          </p:nvSpPr>
          <p:spPr bwMode="auto">
            <a:xfrm>
              <a:off x="2120" y="2397"/>
              <a:ext cx="432" cy="151"/>
            </a:xfrm>
            <a:prstGeom prst="rightBrace">
              <a:avLst>
                <a:gd name="adj1" fmla="val 19136"/>
                <a:gd name="adj2" fmla="val 50000"/>
              </a:avLst>
            </a:prstGeom>
            <a:noFill/>
            <a:ln w="38100">
              <a:solidFill>
                <a:srgbClr val="FF0000"/>
              </a:solidFill>
              <a:round/>
              <a:headEnd/>
              <a:tailEnd/>
            </a:ln>
          </p:spPr>
          <p:txBody>
            <a:bodyPr lIns="0" tIns="0" rIns="0" bIns="0"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endParaRPr lang="en-US" altLang="en-US" sz="1540">
                <a:solidFill>
                  <a:prstClr val="black"/>
                </a:solidFill>
                <a:latin typeface="Arial" panose="020B0604020202020204" pitchFamily="34" charset="0"/>
              </a:endParaRPr>
            </a:p>
          </p:txBody>
        </p:sp>
        <p:sp>
          <p:nvSpPr>
            <p:cNvPr id="158733" name="Text Box 6">
              <a:extLst>
                <a:ext uri="{FF2B5EF4-FFF2-40B4-BE49-F238E27FC236}">
                  <a16:creationId xmlns:a16="http://schemas.microsoft.com/office/drawing/2014/main" id="{EDCC60E2-43C6-488C-B9A4-394DDF185DF4}"/>
                </a:ext>
              </a:extLst>
            </p:cNvPr>
            <p:cNvSpPr txBox="1">
              <a:spLocks noChangeArrowheads="1"/>
            </p:cNvSpPr>
            <p:nvPr/>
          </p:nvSpPr>
          <p:spPr bwMode="auto">
            <a:xfrm>
              <a:off x="2544" y="2112"/>
              <a:ext cx="216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200" b="1">
                  <a:solidFill>
                    <a:srgbClr val="CC3300"/>
                  </a:solidFill>
                  <a:latin typeface="Arial" panose="020B0604020202020204" pitchFamily="34" charset="0"/>
                  <a:ea typeface="MS PGothic" panose="020B0600070205080204" pitchFamily="34" charset="-128"/>
                </a:rPr>
                <a:t>Describes what information that would be tracked by a “Client” but doesn’t actually create a client variable</a:t>
              </a:r>
            </a:p>
          </p:txBody>
        </p:sp>
      </p:grpSp>
      <p:grpSp>
        <p:nvGrpSpPr>
          <p:cNvPr id="6" name="Group 5">
            <a:extLst>
              <a:ext uri="{FF2B5EF4-FFF2-40B4-BE49-F238E27FC236}">
                <a16:creationId xmlns:a16="http://schemas.microsoft.com/office/drawing/2014/main" id="{D79778B4-06AB-48DE-89E0-9F8C2FBAA141}"/>
              </a:ext>
            </a:extLst>
          </p:cNvPr>
          <p:cNvGrpSpPr>
            <a:grpSpLocks/>
          </p:cNvGrpSpPr>
          <p:nvPr/>
        </p:nvGrpSpPr>
        <p:grpSpPr bwMode="auto">
          <a:xfrm>
            <a:off x="1927225" y="1203325"/>
            <a:ext cx="7613650" cy="2389188"/>
            <a:chOff x="1752600" y="1409700"/>
            <a:chExt cx="6921500" cy="2019300"/>
          </a:xfrm>
        </p:grpSpPr>
        <p:sp>
          <p:nvSpPr>
            <p:cNvPr id="20488" name="Line 8">
              <a:extLst>
                <a:ext uri="{FF2B5EF4-FFF2-40B4-BE49-F238E27FC236}">
                  <a16:creationId xmlns:a16="http://schemas.microsoft.com/office/drawing/2014/main" id="{3CE5CD9E-EE59-419A-BFAD-63D30AA59AC7}"/>
                </a:ext>
              </a:extLst>
            </p:cNvPr>
            <p:cNvSpPr>
              <a:spLocks noChangeShapeType="1"/>
            </p:cNvSpPr>
            <p:nvPr/>
          </p:nvSpPr>
          <p:spPr bwMode="auto">
            <a:xfrm flipH="1">
              <a:off x="1866612" y="1663287"/>
              <a:ext cx="3404465" cy="546083"/>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20489" name="Line 9">
              <a:extLst>
                <a:ext uri="{FF2B5EF4-FFF2-40B4-BE49-F238E27FC236}">
                  <a16:creationId xmlns:a16="http://schemas.microsoft.com/office/drawing/2014/main" id="{088BB11A-2B2D-4E82-B245-EB7686378B42}"/>
                </a:ext>
              </a:extLst>
            </p:cNvPr>
            <p:cNvSpPr>
              <a:spLocks noChangeShapeType="1"/>
            </p:cNvSpPr>
            <p:nvPr/>
          </p:nvSpPr>
          <p:spPr bwMode="auto">
            <a:xfrm flipH="1">
              <a:off x="1752600" y="1676704"/>
              <a:ext cx="3492500" cy="1752296"/>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158731" name="Text Box 12">
              <a:extLst>
                <a:ext uri="{FF2B5EF4-FFF2-40B4-BE49-F238E27FC236}">
                  <a16:creationId xmlns:a16="http://schemas.microsoft.com/office/drawing/2014/main" id="{01A2929D-210B-4313-9B81-70BBC11A9D18}"/>
                </a:ext>
              </a:extLst>
            </p:cNvPr>
            <p:cNvSpPr txBox="1">
              <a:spLocks noChangeArrowheads="1"/>
            </p:cNvSpPr>
            <p:nvPr/>
          </p:nvSpPr>
          <p:spPr bwMode="auto">
            <a:xfrm>
              <a:off x="5245100" y="1409700"/>
              <a:ext cx="3429000" cy="57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200" b="1">
                  <a:solidFill>
                    <a:srgbClr val="CC3300"/>
                  </a:solidFill>
                  <a:latin typeface="Arial" panose="020B0604020202020204" pitchFamily="34" charset="0"/>
                  <a:ea typeface="MS PGothic" panose="020B0600070205080204" pitchFamily="34" charset="-128"/>
                </a:rPr>
                <a:t>Note the convention: The first letter is capitalized.</a:t>
              </a:r>
            </a:p>
          </p:txBody>
        </p:sp>
      </p:grpSp>
      <p:sp>
        <p:nvSpPr>
          <p:cNvPr id="4" name="Rectangle 3">
            <a:extLst>
              <a:ext uri="{FF2B5EF4-FFF2-40B4-BE49-F238E27FC236}">
                <a16:creationId xmlns:a16="http://schemas.microsoft.com/office/drawing/2014/main" id="{60EADD0C-8770-49BB-95E1-A7DA11B5780D}"/>
              </a:ext>
            </a:extLst>
          </p:cNvPr>
          <p:cNvSpPr>
            <a:spLocks noChangeArrowheads="1"/>
          </p:cNvSpPr>
          <p:nvPr/>
        </p:nvSpPr>
        <p:spPr bwMode="auto">
          <a:xfrm>
            <a:off x="762000" y="5618163"/>
            <a:ext cx="6327775" cy="1717675"/>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2640" b="1">
                <a:solidFill>
                  <a:prstClr val="black"/>
                </a:solidFill>
              </a:rPr>
              <a:t>Contrast this with a list definition of a client </a:t>
            </a:r>
          </a:p>
          <a:p>
            <a:pPr defTabSz="1005840" eaLnBrk="1" hangingPunct="1">
              <a:defRPr/>
            </a:pPr>
            <a:r>
              <a:rPr lang="en-US" altLang="en-US" sz="1980">
                <a:solidFill>
                  <a:prstClr val="black"/>
                </a:solidFill>
                <a:latin typeface="Consolas" panose="020B0609020204030204" pitchFamily="49" charset="0"/>
              </a:rPr>
              <a:t>client = [“xxxxxxxxxxxxxxx",</a:t>
            </a:r>
          </a:p>
          <a:p>
            <a:pPr defTabSz="1005840" eaLnBrk="1" hangingPunct="1">
              <a:defRPr/>
            </a:pPr>
            <a:r>
              <a:rPr lang="en-US" altLang="en-US" sz="1980">
                <a:solidFill>
                  <a:prstClr val="black"/>
                </a:solidFill>
                <a:latin typeface="Consolas" panose="020B0609020204030204" pitchFamily="49" charset="0"/>
              </a:rPr>
              <a:t>                “0000000000",</a:t>
            </a:r>
          </a:p>
          <a:p>
            <a:pPr defTabSz="1005840" eaLnBrk="1" hangingPunct="1">
              <a:defRPr/>
            </a:pPr>
            <a:r>
              <a:rPr lang="en-US" altLang="en-US" sz="1980">
                <a:solidFill>
                  <a:prstClr val="black"/>
                </a:solidFill>
                <a:latin typeface="Consolas" panose="020B0609020204030204" pitchFamily="49" charset="0"/>
              </a:rPr>
              <a:t>                “xxxxxxxxx",</a:t>
            </a:r>
          </a:p>
          <a:p>
            <a:pPr defTabSz="1005840" eaLnBrk="1" hangingPunct="1">
              <a:defRPr/>
            </a:pPr>
            <a:r>
              <a:rPr lang="en-US" altLang="en-US" sz="1980">
                <a:solidFill>
                  <a:prstClr val="black"/>
                </a:solidFill>
                <a:latin typeface="Consolas" panose="020B0609020204030204" pitchFamily="49" charset="0"/>
              </a:rPr>
              <a:t>                0]</a:t>
            </a:r>
          </a:p>
        </p:txBody>
      </p:sp>
      <p:sp>
        <p:nvSpPr>
          <p:cNvPr id="20487" name="TextBox 6">
            <a:extLst>
              <a:ext uri="{FF2B5EF4-FFF2-40B4-BE49-F238E27FC236}">
                <a16:creationId xmlns:a16="http://schemas.microsoft.com/office/drawing/2014/main" id="{BC4B6179-BD41-436B-B577-37964BA486A4}"/>
              </a:ext>
            </a:extLst>
          </p:cNvPr>
          <p:cNvSpPr txBox="1">
            <a:spLocks noChangeArrowheads="1"/>
          </p:cNvSpPr>
          <p:nvPr/>
        </p:nvSpPr>
        <p:spPr bwMode="auto">
          <a:xfrm>
            <a:off x="0" y="7239000"/>
            <a:ext cx="10058400" cy="419100"/>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540">
                <a:solidFill>
                  <a:prstClr val="black"/>
                </a:solidFill>
              </a:rPr>
              <a:t>1 Although this structure isn’t commonly used in Python it is common to many other programming languages: Java, C++</a:t>
            </a:r>
          </a:p>
        </p:txBody>
      </p:sp>
      <p:sp>
        <p:nvSpPr>
          <p:cNvPr id="3" name="Footer Placeholder 2">
            <a:extLst>
              <a:ext uri="{FF2B5EF4-FFF2-40B4-BE49-F238E27FC236}">
                <a16:creationId xmlns:a16="http://schemas.microsoft.com/office/drawing/2014/main" id="{AD4BF490-E263-4DE3-B1A2-226CC901BC04}"/>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EE3E858-F841-42A3-85C5-5F9B7F8BE003}"/>
              </a:ext>
            </a:extLst>
          </p:cNvPr>
          <p:cNvSpPr>
            <a:spLocks noGrp="1"/>
          </p:cNvSpPr>
          <p:nvPr>
            <p:ph type="title" idx="4294967295"/>
          </p:nvPr>
        </p:nvSpPr>
        <p:spPr/>
        <p:txBody>
          <a:bodyPr/>
          <a:lstStyle/>
          <a:p>
            <a:pPr>
              <a:defRPr/>
            </a:pPr>
            <a:r>
              <a:rPr lang="en-US" altLang="en-US" sz="3520"/>
              <a:t>Creating An Instance Of A Class</a:t>
            </a:r>
          </a:p>
        </p:txBody>
      </p:sp>
      <p:sp>
        <p:nvSpPr>
          <p:cNvPr id="22531" name="Rectangle 3">
            <a:extLst>
              <a:ext uri="{FF2B5EF4-FFF2-40B4-BE49-F238E27FC236}">
                <a16:creationId xmlns:a16="http://schemas.microsoft.com/office/drawing/2014/main" id="{6DBE4E7B-EAE3-42EA-9305-477BABE82918}"/>
              </a:ext>
            </a:extLst>
          </p:cNvPr>
          <p:cNvSpPr>
            <a:spLocks noGrp="1"/>
          </p:cNvSpPr>
          <p:nvPr>
            <p:ph type="body" idx="4294967295"/>
          </p:nvPr>
        </p:nvSpPr>
        <p:spPr/>
        <p:txBody>
          <a:bodyPr/>
          <a:lstStyle/>
          <a:p>
            <a:pPr marL="251460" indent="-251460">
              <a:defRPr/>
            </a:pPr>
            <a:r>
              <a:rPr lang="en-US" altLang="en-US" sz="2640"/>
              <a:t>Creating an actual instance (instance = object) is referred to as</a:t>
            </a:r>
          </a:p>
          <a:p>
            <a:pPr marL="251460" indent="-251460">
              <a:buFontTx/>
              <a:buNone/>
              <a:defRPr/>
            </a:pPr>
            <a:r>
              <a:rPr lang="en-US" altLang="en-US" sz="3520">
                <a:latin typeface="Times New Roman" panose="02020603050405020304" pitchFamily="18" charset="0"/>
              </a:rPr>
              <a:t>                      </a:t>
            </a:r>
          </a:p>
          <a:p>
            <a:pPr marL="251460" indent="-251460">
              <a:defRPr/>
            </a:pPr>
            <a:r>
              <a:rPr lang="en-US" altLang="en-US" sz="2640" b="1"/>
              <a:t>Format:</a:t>
            </a:r>
          </a:p>
          <a:p>
            <a:pPr lvl="1" indent="-251460">
              <a:buFont typeface="Times New Roman" panose="02020603050405020304" pitchFamily="18" charset="0"/>
              <a:buNone/>
              <a:defRPr/>
            </a:pPr>
            <a:r>
              <a:rPr lang="en-US" altLang="en-US" sz="1980">
                <a:latin typeface="Consolas" panose="020B0609020204030204" pitchFamily="49" charset="0"/>
              </a:rPr>
              <a:t>&lt;</a:t>
            </a:r>
            <a:r>
              <a:rPr lang="en-US" altLang="en-US" sz="1980" i="1">
                <a:latin typeface="Consolas" panose="020B0609020204030204" pitchFamily="49" charset="0"/>
              </a:rPr>
              <a:t>reference name</a:t>
            </a:r>
            <a:r>
              <a:rPr lang="en-US" altLang="en-US" sz="1980">
                <a:latin typeface="Consolas" panose="020B0609020204030204" pitchFamily="49" charset="0"/>
              </a:rPr>
              <a:t>&gt; = &lt;</a:t>
            </a:r>
            <a:r>
              <a:rPr lang="en-US" altLang="en-US" sz="1980" i="1">
                <a:latin typeface="Consolas" panose="020B0609020204030204" pitchFamily="49" charset="0"/>
              </a:rPr>
              <a:t>name of class</a:t>
            </a:r>
            <a:r>
              <a:rPr lang="en-US" altLang="en-US" sz="1980">
                <a:latin typeface="Consolas" panose="020B0609020204030204" pitchFamily="49" charset="0"/>
              </a:rPr>
              <a:t>&gt;()</a:t>
            </a:r>
          </a:p>
          <a:p>
            <a:pPr marL="251460" indent="-251460">
              <a:defRPr/>
            </a:pPr>
            <a:endParaRPr lang="en-US" altLang="en-US" sz="2640"/>
          </a:p>
          <a:p>
            <a:pPr marL="251460" indent="-251460">
              <a:defRPr/>
            </a:pPr>
            <a:r>
              <a:rPr lang="en-US" altLang="en-US" sz="2640" b="1"/>
              <a:t>Example:</a:t>
            </a:r>
          </a:p>
          <a:p>
            <a:pPr lvl="1" indent="-251460">
              <a:buFont typeface="Times New Roman" panose="02020603050405020304" pitchFamily="18" charset="0"/>
              <a:buNone/>
              <a:defRPr/>
            </a:pPr>
            <a:r>
              <a:rPr lang="en-US" altLang="en-US" sz="1980">
                <a:latin typeface="Consolas" panose="020B0609020204030204" pitchFamily="49" charset="0"/>
              </a:rPr>
              <a:t>firstClient = Client()</a:t>
            </a:r>
          </a:p>
          <a:p>
            <a:pPr marL="251460" indent="-251460">
              <a:defRPr/>
            </a:pPr>
            <a:endParaRPr lang="en-US" altLang="en-US" sz="1980"/>
          </a:p>
        </p:txBody>
      </p:sp>
      <p:sp>
        <p:nvSpPr>
          <p:cNvPr id="2" name="TextBox 1">
            <a:extLst>
              <a:ext uri="{FF2B5EF4-FFF2-40B4-BE49-F238E27FC236}">
                <a16:creationId xmlns:a16="http://schemas.microsoft.com/office/drawing/2014/main" id="{31DE80A5-AC7E-4BEE-87BA-9E0F71490D5B}"/>
              </a:ext>
            </a:extLst>
          </p:cNvPr>
          <p:cNvSpPr txBox="1">
            <a:spLocks noChangeArrowheads="1"/>
          </p:cNvSpPr>
          <p:nvPr/>
        </p:nvSpPr>
        <p:spPr bwMode="auto">
          <a:xfrm>
            <a:off x="922338" y="2293938"/>
            <a:ext cx="2025650" cy="669925"/>
          </a:xfrm>
          <a:prstGeom prst="rect">
            <a:avLst/>
          </a:prstGeom>
          <a:noFill/>
          <a:ln>
            <a:noFill/>
          </a:ln>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2640" i="1">
                <a:solidFill>
                  <a:prstClr val="black"/>
                </a:solidFill>
                <a:latin typeface="Times New Roman" panose="02020603050405020304" pitchFamily="18" charset="0"/>
              </a:rPr>
              <a:t>instantiation</a:t>
            </a:r>
            <a:endParaRPr lang="en-US" altLang="en-US" sz="2640">
              <a:solidFill>
                <a:prstClr val="black"/>
              </a:solidFill>
              <a:latin typeface="Arial" panose="020B0604020202020204" pitchFamily="34" charset="0"/>
            </a:endParaRPr>
          </a:p>
        </p:txBody>
      </p:sp>
      <p:sp>
        <p:nvSpPr>
          <p:cNvPr id="3" name="Footer Placeholder 2">
            <a:extLst>
              <a:ext uri="{FF2B5EF4-FFF2-40B4-BE49-F238E27FC236}">
                <a16:creationId xmlns:a16="http://schemas.microsoft.com/office/drawing/2014/main" id="{FE2E2F93-6494-4FE0-804B-BE44DC90412A}"/>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092A163-A6D3-408F-ABEB-AA824184EA8F}"/>
              </a:ext>
            </a:extLst>
          </p:cNvPr>
          <p:cNvSpPr>
            <a:spLocks noGrp="1"/>
          </p:cNvSpPr>
          <p:nvPr>
            <p:ph type="title" idx="4294967295"/>
          </p:nvPr>
        </p:nvSpPr>
        <p:spPr/>
        <p:txBody>
          <a:bodyPr/>
          <a:lstStyle/>
          <a:p>
            <a:pPr>
              <a:defRPr/>
            </a:pPr>
            <a:r>
              <a:rPr lang="en-US" altLang="en-US" sz="3520"/>
              <a:t>Defining A Class Vs. Creating An Instance Of That Class</a:t>
            </a:r>
          </a:p>
        </p:txBody>
      </p:sp>
      <p:sp>
        <p:nvSpPr>
          <p:cNvPr id="8195" name="Rectangle 3">
            <a:extLst>
              <a:ext uri="{FF2B5EF4-FFF2-40B4-BE49-F238E27FC236}">
                <a16:creationId xmlns:a16="http://schemas.microsoft.com/office/drawing/2014/main" id="{3E4D6719-15E1-4954-BA64-6B9D10323E51}"/>
              </a:ext>
            </a:extLst>
          </p:cNvPr>
          <p:cNvSpPr>
            <a:spLocks noGrp="1"/>
          </p:cNvSpPr>
          <p:nvPr>
            <p:ph type="body" sz="half" idx="4294967295"/>
          </p:nvPr>
        </p:nvSpPr>
        <p:spPr>
          <a:xfrm>
            <a:off x="525463" y="1652588"/>
            <a:ext cx="4410075" cy="5905500"/>
          </a:xfrm>
        </p:spPr>
        <p:txBody>
          <a:bodyPr/>
          <a:lstStyle/>
          <a:p>
            <a:pPr marL="251460" indent="-251460">
              <a:defRPr/>
            </a:pPr>
            <a:r>
              <a:rPr lang="en-US" altLang="en-US" sz="2640"/>
              <a:t>Defining a class</a:t>
            </a:r>
          </a:p>
          <a:p>
            <a:pPr lvl="1" indent="-251460">
              <a:spcAft>
                <a:spcPts val="660"/>
              </a:spcAft>
              <a:defRPr/>
            </a:pPr>
            <a:r>
              <a:rPr lang="en-US" altLang="en-US" sz="2200"/>
              <a:t>A template that describes that class: how many fields, what type of information will be stored by each field, what default information will be stored in a field.</a:t>
            </a:r>
          </a:p>
          <a:p>
            <a:pPr marL="251460" indent="-251460">
              <a:defRPr/>
            </a:pPr>
            <a:endParaRPr lang="en-US" altLang="en-US" sz="2200"/>
          </a:p>
        </p:txBody>
      </p:sp>
      <p:sp>
        <p:nvSpPr>
          <p:cNvPr id="8196" name="Rectangle 4">
            <a:extLst>
              <a:ext uri="{FF2B5EF4-FFF2-40B4-BE49-F238E27FC236}">
                <a16:creationId xmlns:a16="http://schemas.microsoft.com/office/drawing/2014/main" id="{04DCB9EE-12CE-482C-BA40-39E8BE184982}"/>
              </a:ext>
            </a:extLst>
          </p:cNvPr>
          <p:cNvSpPr>
            <a:spLocks noGrp="1"/>
          </p:cNvSpPr>
          <p:nvPr>
            <p:ph type="body" sz="half" idx="4294967295"/>
          </p:nvPr>
        </p:nvSpPr>
        <p:spPr>
          <a:xfrm>
            <a:off x="5113338" y="1652588"/>
            <a:ext cx="4408487" cy="5905500"/>
          </a:xfrm>
        </p:spPr>
        <p:txBody>
          <a:bodyPr/>
          <a:lstStyle/>
          <a:p>
            <a:pPr marL="251460" indent="-251460">
              <a:defRPr/>
            </a:pPr>
            <a:r>
              <a:rPr lang="en-US" altLang="en-US" sz="2640"/>
              <a:t>Creating an object</a:t>
            </a:r>
          </a:p>
          <a:p>
            <a:pPr lvl="1" indent="-251460">
              <a:spcAft>
                <a:spcPts val="660"/>
              </a:spcAft>
              <a:defRPr/>
            </a:pPr>
            <a:r>
              <a:rPr lang="en-US" altLang="en-US" sz="2200"/>
              <a:t>Instances of that class (during instantiation) which can take on different forms.</a:t>
            </a:r>
          </a:p>
          <a:p>
            <a:pPr marL="251460" indent="-251460">
              <a:defRPr/>
            </a:pPr>
            <a:endParaRPr lang="en-US" altLang="en-US" sz="3520">
              <a:latin typeface="Times New Roman" panose="02020603050405020304" pitchFamily="18" charset="0"/>
            </a:endParaRPr>
          </a:p>
        </p:txBody>
      </p:sp>
      <p:grpSp>
        <p:nvGrpSpPr>
          <p:cNvPr id="2" name="Group 1">
            <a:extLst>
              <a:ext uri="{FF2B5EF4-FFF2-40B4-BE49-F238E27FC236}">
                <a16:creationId xmlns:a16="http://schemas.microsoft.com/office/drawing/2014/main" id="{A805E337-8BD1-4850-B3B3-521B503345BC}"/>
              </a:ext>
            </a:extLst>
          </p:cNvPr>
          <p:cNvGrpSpPr>
            <a:grpSpLocks/>
          </p:cNvGrpSpPr>
          <p:nvPr/>
        </p:nvGrpSpPr>
        <p:grpSpPr bwMode="auto">
          <a:xfrm>
            <a:off x="3362325" y="3332163"/>
            <a:ext cx="4506913" cy="3995737"/>
            <a:chOff x="3055938" y="2926337"/>
            <a:chExt cx="4098016" cy="3631626"/>
          </a:xfrm>
        </p:grpSpPr>
        <p:cxnSp>
          <p:nvCxnSpPr>
            <p:cNvPr id="162826" name="AutoShape 9">
              <a:extLst>
                <a:ext uri="{FF2B5EF4-FFF2-40B4-BE49-F238E27FC236}">
                  <a16:creationId xmlns:a16="http://schemas.microsoft.com/office/drawing/2014/main" id="{ABF52579-E6AC-464E-A040-D2EF2B11B664}"/>
                </a:ext>
              </a:extLst>
            </p:cNvPr>
            <p:cNvCxnSpPr>
              <a:cxnSpLocks noChangeShapeType="1"/>
            </p:cNvCxnSpPr>
            <p:nvPr/>
          </p:nvCxnSpPr>
          <p:spPr bwMode="auto">
            <a:xfrm flipH="1">
              <a:off x="3055938" y="3796122"/>
              <a:ext cx="2057334" cy="65376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2827" name="AutoShape 10">
              <a:extLst>
                <a:ext uri="{FF2B5EF4-FFF2-40B4-BE49-F238E27FC236}">
                  <a16:creationId xmlns:a16="http://schemas.microsoft.com/office/drawing/2014/main" id="{B8F12B6F-5D91-4F65-A5B9-29C26BD38847}"/>
                </a:ext>
              </a:extLst>
            </p:cNvPr>
            <p:cNvCxnSpPr>
              <a:cxnSpLocks noChangeShapeType="1"/>
            </p:cNvCxnSpPr>
            <p:nvPr/>
          </p:nvCxnSpPr>
          <p:spPr bwMode="auto">
            <a:xfrm>
              <a:off x="3055938" y="4449887"/>
              <a:ext cx="2133532" cy="110283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62828" name="Picture 5" descr="C:\Users\tamj\AppData\Local\Microsoft\Windows\Temporary Internet Files\Content.IE5\2O9FXVIN\MP900305796[1].jpg">
              <a:extLst>
                <a:ext uri="{FF2B5EF4-FFF2-40B4-BE49-F238E27FC236}">
                  <a16:creationId xmlns:a16="http://schemas.microsoft.com/office/drawing/2014/main" id="{6B6A651E-1E4B-4DE8-9A73-4F6660DBD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272" y="5034626"/>
              <a:ext cx="1391875" cy="152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9" name="Picture 11" descr="C:\Users\tamj\AppData\Local\Microsoft\Windows\Temporary Internet Files\Content.IE5\LZWJTDG0\MP900387598[1].jpg">
              <a:extLst>
                <a:ext uri="{FF2B5EF4-FFF2-40B4-BE49-F238E27FC236}">
                  <a16:creationId xmlns:a16="http://schemas.microsoft.com/office/drawing/2014/main" id="{8B301F1F-45D4-4923-93D9-A771FC25B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45" t="7732" r="8751" b="7208"/>
            <a:stretch>
              <a:fillRect/>
            </a:stretch>
          </p:blipFill>
          <p:spPr bwMode="auto">
            <a:xfrm>
              <a:off x="5113272" y="2926337"/>
              <a:ext cx="2040682" cy="150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89A7B28D-350B-458D-8F97-F1E9FB4ADF19}"/>
              </a:ext>
            </a:extLst>
          </p:cNvPr>
          <p:cNvGrpSpPr>
            <a:grpSpLocks/>
          </p:cNvGrpSpPr>
          <p:nvPr/>
        </p:nvGrpSpPr>
        <p:grpSpPr bwMode="auto">
          <a:xfrm>
            <a:off x="1266825" y="4379913"/>
            <a:ext cx="2346325" cy="1485900"/>
            <a:chOff x="1150938" y="3878263"/>
            <a:chExt cx="2133600" cy="1351640"/>
          </a:xfrm>
        </p:grpSpPr>
        <p:pic>
          <p:nvPicPr>
            <p:cNvPr id="162824" name="Picture 4" descr="blueprint">
              <a:extLst>
                <a:ext uri="{FF2B5EF4-FFF2-40B4-BE49-F238E27FC236}">
                  <a16:creationId xmlns:a16="http://schemas.microsoft.com/office/drawing/2014/main" id="{A376FC72-4D39-443A-851C-D4CA42BD4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3878263"/>
              <a:ext cx="19050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3">
              <a:extLst>
                <a:ext uri="{FF2B5EF4-FFF2-40B4-BE49-F238E27FC236}">
                  <a16:creationId xmlns:a16="http://schemas.microsoft.com/office/drawing/2014/main" id="{A4531250-7979-4FD8-BFAE-C8075A9141EF}"/>
                </a:ext>
              </a:extLst>
            </p:cNvPr>
            <p:cNvSpPr txBox="1">
              <a:spLocks noChangeArrowheads="1"/>
            </p:cNvSpPr>
            <p:nvPr/>
          </p:nvSpPr>
          <p:spPr bwMode="auto">
            <a:xfrm>
              <a:off x="1150938" y="5001742"/>
              <a:ext cx="2133600" cy="228161"/>
            </a:xfrm>
            <a:prstGeom prst="rect">
              <a:avLst/>
            </a:prstGeom>
            <a:noFill/>
            <a:ln>
              <a:noFill/>
            </a:ln>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320">
                  <a:solidFill>
                    <a:prstClr val="black"/>
                  </a:solidFill>
                </a:rPr>
                <a:t>Image copyright unknown</a:t>
              </a:r>
            </a:p>
          </p:txBody>
        </p:sp>
      </p:grpSp>
      <p:sp>
        <p:nvSpPr>
          <p:cNvPr id="3" name="Footer Placeholder 2">
            <a:extLst>
              <a:ext uri="{FF2B5EF4-FFF2-40B4-BE49-F238E27FC236}">
                <a16:creationId xmlns:a16="http://schemas.microsoft.com/office/drawing/2014/main" id="{8287BE50-7D53-4DFE-A25E-7E0D8AFCA1CC}"/>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p:bldP spid="819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410F249-8A45-49C8-BF09-11B52FCFCFEC}"/>
              </a:ext>
            </a:extLst>
          </p:cNvPr>
          <p:cNvSpPr>
            <a:spLocks noGrp="1"/>
          </p:cNvSpPr>
          <p:nvPr>
            <p:ph type="title" idx="4294967295"/>
          </p:nvPr>
        </p:nvSpPr>
        <p:spPr/>
        <p:txBody>
          <a:bodyPr/>
          <a:lstStyle/>
          <a:p>
            <a:pPr>
              <a:defRPr/>
            </a:pPr>
            <a:r>
              <a:rPr lang="en-US" altLang="en-US" sz="3520"/>
              <a:t>Accessing And Changing The Attributes</a:t>
            </a:r>
          </a:p>
        </p:txBody>
      </p:sp>
      <p:sp>
        <p:nvSpPr>
          <p:cNvPr id="25603" name="Rectangle 3">
            <a:extLst>
              <a:ext uri="{FF2B5EF4-FFF2-40B4-BE49-F238E27FC236}">
                <a16:creationId xmlns:a16="http://schemas.microsoft.com/office/drawing/2014/main" id="{5C8F08D7-6C0F-4CA0-A424-F0387BE6A07B}"/>
              </a:ext>
            </a:extLst>
          </p:cNvPr>
          <p:cNvSpPr>
            <a:spLocks noGrp="1"/>
          </p:cNvSpPr>
          <p:nvPr>
            <p:ph type="body" idx="4294967295"/>
          </p:nvPr>
        </p:nvSpPr>
        <p:spPr/>
        <p:txBody>
          <a:bodyPr/>
          <a:lstStyle/>
          <a:p>
            <a:pPr marL="0" indent="0">
              <a:lnSpc>
                <a:spcPct val="80000"/>
              </a:lnSpc>
              <a:defRPr/>
            </a:pPr>
            <a:r>
              <a:rPr lang="en-US" altLang="en-US" sz="2640" b="1"/>
              <a:t>Format:</a:t>
            </a:r>
          </a:p>
          <a:p>
            <a:pPr marL="750888" lvl="1" indent="-247968">
              <a:buFont typeface="Arial" panose="020B0604020202020204" pitchFamily="34" charset="0"/>
              <a:buNone/>
              <a:defRPr/>
            </a:pPr>
            <a:r>
              <a:rPr lang="en-US" altLang="en-US" sz="1980">
                <a:latin typeface="Consolas" panose="020B0609020204030204" pitchFamily="49" charset="0"/>
              </a:rPr>
              <a:t>&lt;</a:t>
            </a:r>
            <a:r>
              <a:rPr lang="en-US" altLang="en-US" sz="1980" i="1">
                <a:latin typeface="Consolas" panose="020B0609020204030204" pitchFamily="49" charset="0"/>
              </a:rPr>
              <a:t>reference name</a:t>
            </a:r>
            <a:r>
              <a:rPr lang="en-US" altLang="en-US" sz="1980">
                <a:latin typeface="Consolas" panose="020B0609020204030204" pitchFamily="49" charset="0"/>
              </a:rPr>
              <a:t>&gt;.&lt;</a:t>
            </a:r>
            <a:r>
              <a:rPr lang="en-US" altLang="en-US" sz="1980" i="1">
                <a:latin typeface="Consolas" panose="020B0609020204030204" pitchFamily="49" charset="0"/>
              </a:rPr>
              <a:t>field name</a:t>
            </a:r>
            <a:r>
              <a:rPr lang="en-US" altLang="en-US" sz="1980">
                <a:latin typeface="Consolas" panose="020B0609020204030204" pitchFamily="49" charset="0"/>
              </a:rPr>
              <a:t>&gt;            </a:t>
            </a:r>
            <a:r>
              <a:rPr lang="en-US" altLang="en-US" sz="1980">
                <a:solidFill>
                  <a:srgbClr val="00B0F0"/>
                </a:solidFill>
                <a:latin typeface="Consolas" panose="020B0609020204030204" pitchFamily="49" charset="0"/>
              </a:rPr>
              <a:t># Accessing value</a:t>
            </a:r>
          </a:p>
          <a:p>
            <a:pPr marL="750888" lvl="1" indent="-247968">
              <a:buFont typeface="Arial" panose="020B0604020202020204" pitchFamily="34" charset="0"/>
              <a:buNone/>
              <a:defRPr/>
            </a:pPr>
            <a:r>
              <a:rPr lang="en-US" altLang="en-US" sz="1980">
                <a:latin typeface="Consolas" panose="020B0609020204030204" pitchFamily="49" charset="0"/>
              </a:rPr>
              <a:t>&lt;</a:t>
            </a:r>
            <a:r>
              <a:rPr lang="en-US" altLang="en-US" sz="1980" i="1">
                <a:latin typeface="Consolas" panose="020B0609020204030204" pitchFamily="49" charset="0"/>
              </a:rPr>
              <a:t>reference name</a:t>
            </a:r>
            <a:r>
              <a:rPr lang="en-US" altLang="en-US" sz="1980">
                <a:latin typeface="Consolas" panose="020B0609020204030204" pitchFamily="49" charset="0"/>
              </a:rPr>
              <a:t>&gt;.&lt;</a:t>
            </a:r>
            <a:r>
              <a:rPr lang="en-US" altLang="en-US" sz="1980" i="1">
                <a:latin typeface="Consolas" panose="020B0609020204030204" pitchFamily="49" charset="0"/>
              </a:rPr>
              <a:t>field name</a:t>
            </a:r>
            <a:r>
              <a:rPr lang="en-US" altLang="en-US" sz="1980">
                <a:latin typeface="Consolas" panose="020B0609020204030204" pitchFamily="49" charset="0"/>
              </a:rPr>
              <a:t>&gt; = &lt;</a:t>
            </a:r>
            <a:r>
              <a:rPr lang="en-US" altLang="en-US" sz="1980" i="1">
                <a:latin typeface="Consolas" panose="020B0609020204030204" pitchFamily="49" charset="0"/>
              </a:rPr>
              <a:t>value</a:t>
            </a:r>
            <a:r>
              <a:rPr lang="en-US" altLang="en-US" sz="1980">
                <a:latin typeface="Consolas" panose="020B0609020204030204" pitchFamily="49" charset="0"/>
              </a:rPr>
              <a:t>&gt;  </a:t>
            </a:r>
            <a:r>
              <a:rPr lang="en-US" altLang="en-US" sz="1980">
                <a:solidFill>
                  <a:srgbClr val="00B0F0"/>
                </a:solidFill>
                <a:latin typeface="Consolas" panose="020B0609020204030204" pitchFamily="49" charset="0"/>
              </a:rPr>
              <a:t># Changing value</a:t>
            </a:r>
          </a:p>
          <a:p>
            <a:pPr marL="0" indent="0">
              <a:lnSpc>
                <a:spcPct val="80000"/>
              </a:lnSpc>
              <a:defRPr/>
            </a:pPr>
            <a:endParaRPr lang="en-US" altLang="en-US" sz="2200"/>
          </a:p>
          <a:p>
            <a:pPr marL="0" indent="0">
              <a:lnSpc>
                <a:spcPct val="80000"/>
              </a:lnSpc>
              <a:defRPr/>
            </a:pPr>
            <a:r>
              <a:rPr lang="en-US" altLang="en-US" sz="2640" b="1"/>
              <a:t>Example:</a:t>
            </a:r>
          </a:p>
          <a:p>
            <a:pPr marL="750888" lvl="1" indent="-247968">
              <a:buFont typeface="Arial" panose="020B0604020202020204" pitchFamily="34" charset="0"/>
              <a:buNone/>
              <a:defRPr/>
            </a:pPr>
            <a:r>
              <a:rPr lang="en-US" altLang="en-US" sz="1980">
                <a:latin typeface="Consolas" panose="020B0609020204030204" pitchFamily="49" charset="0"/>
              </a:rPr>
              <a:t>aClient.name = "James"</a:t>
            </a:r>
          </a:p>
          <a:p>
            <a:pPr marL="0" indent="0">
              <a:lnSpc>
                <a:spcPct val="80000"/>
              </a:lnSpc>
              <a:defRPr/>
            </a:pPr>
            <a:endParaRPr lang="en-US" altLang="en-US" sz="2200" b="1"/>
          </a:p>
        </p:txBody>
      </p:sp>
      <p:sp>
        <p:nvSpPr>
          <p:cNvPr id="2" name="Footer Placeholder 1">
            <a:extLst>
              <a:ext uri="{FF2B5EF4-FFF2-40B4-BE49-F238E27FC236}">
                <a16:creationId xmlns:a16="http://schemas.microsoft.com/office/drawing/2014/main" id="{4C2EAC43-323C-4D95-B94D-745C0EE449C0}"/>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87DECCF-3C72-4CDB-A703-9F3BCFDF00CC}"/>
              </a:ext>
            </a:extLst>
          </p:cNvPr>
          <p:cNvSpPr>
            <a:spLocks noGrp="1"/>
          </p:cNvSpPr>
          <p:nvPr>
            <p:ph type="title" idx="4294967295"/>
          </p:nvPr>
        </p:nvSpPr>
        <p:spPr/>
        <p:txBody>
          <a:bodyPr/>
          <a:lstStyle/>
          <a:p>
            <a:pPr>
              <a:defRPr/>
            </a:pPr>
            <a:r>
              <a:rPr lang="en-US" altLang="en-US" sz="3520"/>
              <a:t>The Client List Example Implemented Using Classes And Objects</a:t>
            </a:r>
          </a:p>
        </p:txBody>
      </p:sp>
      <p:sp>
        <p:nvSpPr>
          <p:cNvPr id="26627" name="Rectangle 3">
            <a:extLst>
              <a:ext uri="{FF2B5EF4-FFF2-40B4-BE49-F238E27FC236}">
                <a16:creationId xmlns:a16="http://schemas.microsoft.com/office/drawing/2014/main" id="{03FBA2EF-CD82-454F-BBC1-BD7D69B53960}"/>
              </a:ext>
            </a:extLst>
          </p:cNvPr>
          <p:cNvSpPr>
            <a:spLocks noGrp="1"/>
          </p:cNvSpPr>
          <p:nvPr>
            <p:ph type="body" idx="4294967295"/>
          </p:nvPr>
        </p:nvSpPr>
        <p:spPr/>
        <p:txBody>
          <a:bodyPr/>
          <a:lstStyle/>
          <a:p>
            <a:pPr marL="251460" indent="-251460">
              <a:lnSpc>
                <a:spcPct val="80000"/>
              </a:lnSpc>
              <a:defRPr/>
            </a:pPr>
            <a:r>
              <a:rPr lang="en-US" altLang="en-US" sz="2640"/>
              <a:t>Name of the online example:</a:t>
            </a:r>
            <a:r>
              <a:rPr lang="en-US" altLang="en-US" sz="3520">
                <a:latin typeface="Times New Roman" panose="02020603050405020304" pitchFamily="18" charset="0"/>
              </a:rPr>
              <a:t> </a:t>
            </a:r>
            <a:r>
              <a:rPr lang="en-US" altLang="en-US" sz="2200">
                <a:latin typeface="Consolas" panose="020B0609020204030204" pitchFamily="49" charset="0"/>
              </a:rPr>
              <a:t>client.py</a:t>
            </a:r>
          </a:p>
          <a:p>
            <a:pPr marL="251460" indent="-251460">
              <a:lnSpc>
                <a:spcPct val="80000"/>
              </a:lnSpc>
              <a:defRPr/>
            </a:pPr>
            <a:endParaRPr lang="en-US" altLang="en-US" sz="2200">
              <a:latin typeface="Times New Roman" panose="02020603050405020304" pitchFamily="18" charset="0"/>
            </a:endParaRPr>
          </a:p>
          <a:p>
            <a:pPr marL="251460" indent="-251460">
              <a:buFontTx/>
              <a:buNone/>
              <a:defRPr/>
            </a:pPr>
            <a:r>
              <a:rPr lang="en-US" altLang="en-US" sz="1980">
                <a:latin typeface="Consolas" panose="020B0609020204030204" pitchFamily="49" charset="0"/>
              </a:rPr>
              <a:t>class Client:</a:t>
            </a:r>
          </a:p>
          <a:p>
            <a:pPr marL="251460" indent="-251460">
              <a:buFontTx/>
              <a:buNone/>
              <a:defRPr/>
            </a:pPr>
            <a:r>
              <a:rPr lang="en-US" altLang="en-US" sz="1980">
                <a:latin typeface="Consolas" panose="020B0609020204030204" pitchFamily="49" charset="0"/>
              </a:rPr>
              <a:t>    name = "default"</a:t>
            </a:r>
          </a:p>
          <a:p>
            <a:pPr marL="251460" indent="-251460">
              <a:buFontTx/>
              <a:buNone/>
              <a:defRPr/>
            </a:pPr>
            <a:r>
              <a:rPr lang="en-US" altLang="en-US" sz="1980">
                <a:latin typeface="Consolas" panose="020B0609020204030204" pitchFamily="49" charset="0"/>
              </a:rPr>
              <a:t>    phone = "(123)456-7890"</a:t>
            </a:r>
          </a:p>
          <a:p>
            <a:pPr marL="251460" indent="-251460">
              <a:buFontTx/>
              <a:buNone/>
              <a:defRPr/>
            </a:pPr>
            <a:r>
              <a:rPr lang="en-US" altLang="en-US" sz="1980">
                <a:latin typeface="Consolas" panose="020B0609020204030204" pitchFamily="49" charset="0"/>
              </a:rPr>
              <a:t>    email = "foo@bar.com"</a:t>
            </a:r>
          </a:p>
          <a:p>
            <a:pPr marL="251460" indent="-251460">
              <a:buFontTx/>
              <a:buNone/>
              <a:defRPr/>
            </a:pPr>
            <a:r>
              <a:rPr lang="en-US" altLang="en-US" sz="1980">
                <a:latin typeface="Consolas" panose="020B0609020204030204" pitchFamily="49" charset="0"/>
              </a:rPr>
              <a:t>    purchases = 0</a:t>
            </a:r>
          </a:p>
          <a:p>
            <a:pPr marL="251460" indent="-251460">
              <a:buFontTx/>
              <a:buNone/>
              <a:defRPr/>
            </a:pPr>
            <a:endParaRPr lang="en-US" altLang="en-US" sz="1980"/>
          </a:p>
        </p:txBody>
      </p:sp>
      <p:sp>
        <p:nvSpPr>
          <p:cNvPr id="2" name="Footer Placeholder 1">
            <a:extLst>
              <a:ext uri="{FF2B5EF4-FFF2-40B4-BE49-F238E27FC236}">
                <a16:creationId xmlns:a16="http://schemas.microsoft.com/office/drawing/2014/main" id="{3A58133A-4276-4C4B-9D5B-D4D32F1D14B0}"/>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6B7BAFA-947E-4B35-96DF-B6A2214CC5D5}"/>
              </a:ext>
            </a:extLst>
          </p:cNvPr>
          <p:cNvSpPr>
            <a:spLocks noGrp="1"/>
          </p:cNvSpPr>
          <p:nvPr>
            <p:ph type="title" idx="4294967295"/>
          </p:nvPr>
        </p:nvSpPr>
        <p:spPr/>
        <p:txBody>
          <a:bodyPr/>
          <a:lstStyle/>
          <a:p>
            <a:pPr>
              <a:defRPr/>
            </a:pPr>
            <a:r>
              <a:rPr lang="en-US" altLang="en-US" sz="3520"/>
              <a:t>The Client List Example Implemented </a:t>
            </a:r>
            <a:br>
              <a:rPr lang="en-US" altLang="en-US" sz="3520"/>
            </a:br>
            <a:r>
              <a:rPr lang="en-US" altLang="en-US" sz="3520"/>
              <a:t>Using Classes (2)</a:t>
            </a:r>
          </a:p>
        </p:txBody>
      </p:sp>
      <p:sp>
        <p:nvSpPr>
          <p:cNvPr id="12291" name="Rectangle 3">
            <a:extLst>
              <a:ext uri="{FF2B5EF4-FFF2-40B4-BE49-F238E27FC236}">
                <a16:creationId xmlns:a16="http://schemas.microsoft.com/office/drawing/2014/main" id="{A0A371BD-CB3B-44C8-BBB7-4A8FD0810F3B}"/>
              </a:ext>
            </a:extLst>
          </p:cNvPr>
          <p:cNvSpPr>
            <a:spLocks noGrp="1"/>
          </p:cNvSpPr>
          <p:nvPr>
            <p:ph type="body" idx="4294967295"/>
          </p:nvPr>
        </p:nvSpPr>
        <p:spPr/>
        <p:txBody>
          <a:bodyPr/>
          <a:lstStyle/>
          <a:p>
            <a:pPr marL="251460" indent="-251460">
              <a:buFontTx/>
              <a:buNone/>
              <a:defRPr/>
            </a:pPr>
            <a:r>
              <a:rPr lang="en-US" altLang="en-US" sz="1980">
                <a:latin typeface="Consolas" panose="020B0609020204030204" pitchFamily="49" charset="0"/>
              </a:rPr>
              <a:t>def main():</a:t>
            </a:r>
          </a:p>
          <a:p>
            <a:pPr marL="251460" indent="-251460">
              <a:buFontTx/>
              <a:buNone/>
              <a:defRPr/>
            </a:pPr>
            <a:r>
              <a:rPr lang="en-US" altLang="en-US" sz="1980">
                <a:latin typeface="Consolas" panose="020B0609020204030204" pitchFamily="49" charset="0"/>
              </a:rPr>
              <a:t>   firstClient = Client()</a:t>
            </a:r>
          </a:p>
          <a:p>
            <a:pPr marL="251460" indent="-251460">
              <a:buFontTx/>
              <a:buNone/>
              <a:defRPr/>
            </a:pPr>
            <a:r>
              <a:rPr lang="en-US" altLang="en-US" sz="1980">
                <a:latin typeface="Consolas" panose="020B0609020204030204" pitchFamily="49" charset="0"/>
              </a:rPr>
              <a:t>   firstClient.name = "James Tam"</a:t>
            </a:r>
          </a:p>
          <a:p>
            <a:pPr marL="251460" indent="-251460">
              <a:buFontTx/>
              <a:buNone/>
              <a:defRPr/>
            </a:pPr>
            <a:r>
              <a:rPr lang="en-US" altLang="en-US" sz="1980">
                <a:latin typeface="Consolas" panose="020B0609020204030204" pitchFamily="49" charset="0"/>
              </a:rPr>
              <a:t>   firstClient.email = "tam@ucalgary.ca"</a:t>
            </a:r>
          </a:p>
          <a:p>
            <a:pPr marL="251460" indent="-251460">
              <a:buFontTx/>
              <a:buNone/>
              <a:defRPr/>
            </a:pPr>
            <a:r>
              <a:rPr lang="en-US" altLang="en-US" sz="1980">
                <a:latin typeface="Consolas" panose="020B0609020204030204" pitchFamily="49" charset="0"/>
              </a:rPr>
              <a:t>   print(firstClient.name)</a:t>
            </a:r>
          </a:p>
          <a:p>
            <a:pPr marL="251460" indent="-251460">
              <a:buFontTx/>
              <a:buNone/>
              <a:defRPr/>
            </a:pPr>
            <a:r>
              <a:rPr lang="en-US" altLang="en-US" sz="1980">
                <a:latin typeface="Consolas" panose="020B0609020204030204" pitchFamily="49" charset="0"/>
              </a:rPr>
              <a:t>   print(firstClient.phone)</a:t>
            </a:r>
          </a:p>
          <a:p>
            <a:pPr marL="251460" indent="-251460">
              <a:buFontTx/>
              <a:buNone/>
              <a:defRPr/>
            </a:pPr>
            <a:r>
              <a:rPr lang="en-US" altLang="en-US" sz="1980">
                <a:latin typeface="Consolas" panose="020B0609020204030204" pitchFamily="49" charset="0"/>
              </a:rPr>
              <a:t>   print(firstClient.email)</a:t>
            </a:r>
          </a:p>
          <a:p>
            <a:pPr marL="251460" indent="-251460">
              <a:buFontTx/>
              <a:buNone/>
              <a:defRPr/>
            </a:pPr>
            <a:r>
              <a:rPr lang="en-US" altLang="en-US" sz="1980">
                <a:latin typeface="Consolas" panose="020B0609020204030204" pitchFamily="49" charset="0"/>
              </a:rPr>
              <a:t>   print(firstClient.purchases)</a:t>
            </a:r>
          </a:p>
          <a:p>
            <a:pPr marL="251460" indent="-251460">
              <a:buFontTx/>
              <a:buNone/>
              <a:defRPr/>
            </a:pPr>
            <a:endParaRPr lang="en-US" altLang="en-US" sz="1980">
              <a:latin typeface="Consolas" panose="020B0609020204030204" pitchFamily="49" charset="0"/>
            </a:endParaRPr>
          </a:p>
          <a:p>
            <a:pPr marL="251460" indent="-251460">
              <a:buFontTx/>
              <a:buNone/>
              <a:defRPr/>
            </a:pPr>
            <a:r>
              <a:rPr lang="en-US" altLang="en-US" sz="1980">
                <a:latin typeface="Consolas" panose="020B0609020204030204" pitchFamily="49" charset="0"/>
              </a:rPr>
              <a:t>main()</a:t>
            </a:r>
          </a:p>
        </p:txBody>
      </p:sp>
      <p:pic>
        <p:nvPicPr>
          <p:cNvPr id="161794" name="Picture 2" descr="C:\Users\tamj\AppData\Local\Microsoft\Windows\Temporary Internet Files\Content.IE5\HEMAB8KC\MC900445988[1].wmf">
            <a:extLst>
              <a:ext uri="{FF2B5EF4-FFF2-40B4-BE49-F238E27FC236}">
                <a16:creationId xmlns:a16="http://schemas.microsoft.com/office/drawing/2014/main" id="{4FBFFB4F-2BD3-4C3A-A6C1-166267E28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706563"/>
            <a:ext cx="876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357311-CE4F-41EE-BE75-105D02E32D2C}"/>
              </a:ext>
            </a:extLst>
          </p:cNvPr>
          <p:cNvSpPr>
            <a:spLocks noChangeArrowheads="1"/>
          </p:cNvSpPr>
          <p:nvPr/>
        </p:nvSpPr>
        <p:spPr bwMode="auto">
          <a:xfrm>
            <a:off x="5872163" y="1689100"/>
            <a:ext cx="2347912" cy="904875"/>
          </a:xfrm>
          <a:prstGeom prst="rect">
            <a:avLst/>
          </a:prstGeom>
          <a:solidFill>
            <a:srgbClr val="FFFFCC"/>
          </a:solid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320">
                <a:solidFill>
                  <a:prstClr val="black"/>
                </a:solidFill>
                <a:latin typeface="Consolas" panose="020B0609020204030204" pitchFamily="49" charset="0"/>
              </a:rPr>
              <a:t>name = "default"</a:t>
            </a:r>
          </a:p>
          <a:p>
            <a:pPr defTabSz="1005840">
              <a:defRPr/>
            </a:pPr>
            <a:r>
              <a:rPr lang="en-US" altLang="en-US" sz="1320">
                <a:solidFill>
                  <a:prstClr val="black"/>
                </a:solidFill>
                <a:latin typeface="Consolas" panose="020B0609020204030204" pitchFamily="49" charset="0"/>
              </a:rPr>
              <a:t>phone = "(123)456-7890"</a:t>
            </a:r>
          </a:p>
          <a:p>
            <a:pPr defTabSz="1005840">
              <a:defRPr/>
            </a:pPr>
            <a:r>
              <a:rPr lang="en-US" altLang="en-US" sz="1320">
                <a:solidFill>
                  <a:prstClr val="black"/>
                </a:solidFill>
                <a:latin typeface="Consolas" panose="020B0609020204030204" pitchFamily="49" charset="0"/>
              </a:rPr>
              <a:t>email = "foo@bar.com"</a:t>
            </a:r>
          </a:p>
          <a:p>
            <a:pPr defTabSz="1005840">
              <a:defRPr/>
            </a:pPr>
            <a:r>
              <a:rPr lang="en-US" altLang="en-US" sz="1320">
                <a:solidFill>
                  <a:prstClr val="black"/>
                </a:solidFill>
                <a:latin typeface="Consolas" panose="020B0609020204030204" pitchFamily="49" charset="0"/>
              </a:rPr>
              <a:t>purchases = 0</a:t>
            </a:r>
            <a:endParaRPr lang="en-US" altLang="en-US" sz="1320">
              <a:solidFill>
                <a:prstClr val="black"/>
              </a:solidFill>
            </a:endParaRPr>
          </a:p>
        </p:txBody>
      </p:sp>
      <p:pic>
        <p:nvPicPr>
          <p:cNvPr id="161798" name="Picture 6">
            <a:extLst>
              <a:ext uri="{FF2B5EF4-FFF2-40B4-BE49-F238E27FC236}">
                <a16:creationId xmlns:a16="http://schemas.microsoft.com/office/drawing/2014/main" id="{66EC00C9-87F4-43E0-99EC-C600A9EEC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3508375"/>
            <a:ext cx="2792413" cy="92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9B221314-3C13-448F-A08D-01650E53BF67}"/>
              </a:ext>
            </a:extLst>
          </p:cNvPr>
          <p:cNvSpPr>
            <a:spLocks noChangeArrowheads="1"/>
          </p:cNvSpPr>
          <p:nvPr/>
        </p:nvSpPr>
        <p:spPr bwMode="auto">
          <a:xfrm>
            <a:off x="6118225" y="2787650"/>
            <a:ext cx="2640013" cy="498475"/>
          </a:xfrm>
          <a:prstGeom prst="rect">
            <a:avLst/>
          </a:prstGeom>
          <a:solidFill>
            <a:srgbClr val="FFFFCC"/>
          </a:solid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320">
                <a:solidFill>
                  <a:prstClr val="black"/>
                </a:solidFill>
                <a:latin typeface="Consolas" panose="020B0609020204030204" pitchFamily="49" charset="0"/>
              </a:rPr>
              <a:t>name = "James Tam"</a:t>
            </a:r>
          </a:p>
          <a:p>
            <a:pPr defTabSz="1005840">
              <a:defRPr/>
            </a:pPr>
            <a:r>
              <a:rPr lang="en-US" altLang="en-US" sz="1320">
                <a:solidFill>
                  <a:prstClr val="black"/>
                </a:solidFill>
                <a:latin typeface="Consolas" panose="020B0609020204030204" pitchFamily="49" charset="0"/>
              </a:rPr>
              <a:t>email = "tam@ucalgary.ca"</a:t>
            </a:r>
          </a:p>
        </p:txBody>
      </p:sp>
      <p:sp>
        <p:nvSpPr>
          <p:cNvPr id="3" name="Footer Placeholder 2">
            <a:extLst>
              <a:ext uri="{FF2B5EF4-FFF2-40B4-BE49-F238E27FC236}">
                <a16:creationId xmlns:a16="http://schemas.microsoft.com/office/drawing/2014/main" id="{D2EE5C79-502B-452A-AF21-779B198DB0AE}"/>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161794"/>
                                        </p:tgtEl>
                                        <p:attrNameLst>
                                          <p:attrName>style.visibility</p:attrName>
                                        </p:attrNameLst>
                                      </p:cBhvr>
                                      <p:to>
                                        <p:strVal val="visible"/>
                                      </p:to>
                                    </p:set>
                                    <p:anim calcmode="lin" valueType="num">
                                      <p:cBhvr additive="base">
                                        <p:cTn id="19" dur="1000" fill="hold"/>
                                        <p:tgtEl>
                                          <p:spTgt spid="161794"/>
                                        </p:tgtEl>
                                        <p:attrNameLst>
                                          <p:attrName>ppt_x</p:attrName>
                                        </p:attrNameLst>
                                      </p:cBhvr>
                                      <p:tavLst>
                                        <p:tav tm="0">
                                          <p:val>
                                            <p:strVal val="1+#ppt_w/2"/>
                                          </p:val>
                                        </p:tav>
                                        <p:tav tm="100000">
                                          <p:val>
                                            <p:strVal val="#ppt_x"/>
                                          </p:val>
                                        </p:tav>
                                      </p:tavLst>
                                    </p:anim>
                                    <p:anim calcmode="lin" valueType="num">
                                      <p:cBhvr additive="base">
                                        <p:cTn id="20" dur="1000" fill="hold"/>
                                        <p:tgtEl>
                                          <p:spTgt spid="16179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291">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291">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291">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nodeType="clickEffect">
                                  <p:stCondLst>
                                    <p:cond delay="0"/>
                                  </p:stCondLst>
                                  <p:childTnLst>
                                    <p:set>
                                      <p:cBhvr>
                                        <p:cTn id="52" dur="1" fill="hold">
                                          <p:stCondLst>
                                            <p:cond delay="0"/>
                                          </p:stCondLst>
                                        </p:cTn>
                                        <p:tgtEl>
                                          <p:spTgt spid="161798"/>
                                        </p:tgtEl>
                                        <p:attrNameLst>
                                          <p:attrName>style.visibility</p:attrName>
                                        </p:attrNameLst>
                                      </p:cBhvr>
                                      <p:to>
                                        <p:strVal val="visible"/>
                                      </p:to>
                                    </p:set>
                                    <p:animEffect transition="in" filter="randombar(horizontal)">
                                      <p:cBhvr>
                                        <p:cTn id="53" dur="5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 grpId="0" animBg="1"/>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E6666E5-8F2A-4180-BF1A-C998EB85B1A6}"/>
              </a:ext>
            </a:extLst>
          </p:cNvPr>
          <p:cNvSpPr>
            <a:spLocks noGrp="1"/>
          </p:cNvSpPr>
          <p:nvPr>
            <p:ph type="title" idx="4294967295"/>
          </p:nvPr>
        </p:nvSpPr>
        <p:spPr/>
        <p:txBody>
          <a:bodyPr/>
          <a:lstStyle/>
          <a:p>
            <a:pPr eaLnBrk="1" hangingPunct="1">
              <a:defRPr/>
            </a:pPr>
            <a:r>
              <a:rPr lang="en-US" altLang="en-US" sz="3520"/>
              <a:t>What Is The Benefit Of Defining A Class?</a:t>
            </a:r>
          </a:p>
        </p:txBody>
      </p:sp>
      <p:sp>
        <p:nvSpPr>
          <p:cNvPr id="683011" name="Rectangle 3">
            <a:extLst>
              <a:ext uri="{FF2B5EF4-FFF2-40B4-BE49-F238E27FC236}">
                <a16:creationId xmlns:a16="http://schemas.microsoft.com/office/drawing/2014/main" id="{E87594A5-31D6-4D84-8A43-30D4439DBA3D}"/>
              </a:ext>
            </a:extLst>
          </p:cNvPr>
          <p:cNvSpPr>
            <a:spLocks noGrp="1"/>
          </p:cNvSpPr>
          <p:nvPr>
            <p:ph type="body" idx="4294967295"/>
          </p:nvPr>
        </p:nvSpPr>
        <p:spPr/>
        <p:txBody>
          <a:bodyPr/>
          <a:lstStyle/>
          <a:p>
            <a:pPr marL="254953" indent="-254953" eaLnBrk="1" hangingPunct="1">
              <a:defRPr/>
            </a:pPr>
            <a:r>
              <a:rPr lang="en-US" altLang="en-US" sz="2640"/>
              <a:t>It allows new types of  variables to be declared.</a:t>
            </a:r>
          </a:p>
          <a:p>
            <a:pPr marL="254953" indent="-254953" eaLnBrk="1" hangingPunct="1">
              <a:defRPr/>
            </a:pPr>
            <a:r>
              <a:rPr lang="en-US" altLang="en-US" sz="2640"/>
              <a:t>The new type can model information about most any arbitrary entity:</a:t>
            </a:r>
          </a:p>
          <a:p>
            <a:pPr marL="696754" lvl="1" indent="-185103" eaLnBrk="1" hangingPunct="1">
              <a:defRPr/>
            </a:pPr>
            <a:r>
              <a:rPr lang="en-US" altLang="en-US" sz="2200"/>
              <a:t>Car</a:t>
            </a:r>
          </a:p>
          <a:p>
            <a:pPr marL="696754" lvl="1" indent="-185103" eaLnBrk="1" hangingPunct="1">
              <a:defRPr/>
            </a:pPr>
            <a:r>
              <a:rPr lang="en-US" altLang="en-US" sz="2200"/>
              <a:t>Movie</a:t>
            </a:r>
          </a:p>
          <a:p>
            <a:pPr marL="696754" lvl="1" indent="-185103" eaLnBrk="1" hangingPunct="1">
              <a:defRPr/>
            </a:pPr>
            <a:r>
              <a:rPr lang="en-US" altLang="en-US" sz="2200"/>
              <a:t>Your pet</a:t>
            </a:r>
          </a:p>
          <a:p>
            <a:pPr marL="696754" lvl="1" indent="-185103" eaLnBrk="1" hangingPunct="1">
              <a:defRPr/>
            </a:pPr>
            <a:r>
              <a:rPr lang="en-US" altLang="en-US" sz="2200"/>
              <a:t>A bacteria or virus in a medical simulation</a:t>
            </a:r>
          </a:p>
          <a:p>
            <a:pPr marL="696754" lvl="1" indent="-185103" eaLnBrk="1" hangingPunct="1">
              <a:defRPr/>
            </a:pPr>
            <a:r>
              <a:rPr lang="en-US" altLang="en-US" sz="2200"/>
              <a:t>A ‘critter’ (e.g., monster, computer-controlled player) a video game</a:t>
            </a:r>
          </a:p>
          <a:p>
            <a:pPr marL="696754" lvl="1" indent="-185103" eaLnBrk="1" hangingPunct="1">
              <a:defRPr/>
            </a:pPr>
            <a:r>
              <a:rPr lang="en-US" altLang="en-US" sz="2200"/>
              <a:t>An ‘object’ (e.g., sword, ray gun, food, treasure) in a video game</a:t>
            </a:r>
          </a:p>
          <a:p>
            <a:pPr marL="696754" lvl="1" indent="-185103" eaLnBrk="1" hangingPunct="1">
              <a:defRPr/>
            </a:pPr>
            <a:r>
              <a:rPr lang="en-US" altLang="en-US" sz="2200"/>
              <a:t>A member of a website (e.g., a social network user could have attributes to specify the person’s: images, videos, links, comments and other posts associated with the ‘profile’ object).</a:t>
            </a:r>
          </a:p>
        </p:txBody>
      </p:sp>
      <p:sp>
        <p:nvSpPr>
          <p:cNvPr id="2" name="Footer Placeholder 1">
            <a:extLst>
              <a:ext uri="{FF2B5EF4-FFF2-40B4-BE49-F238E27FC236}">
                <a16:creationId xmlns:a16="http://schemas.microsoft.com/office/drawing/2014/main" id="{60EB225E-ED46-490D-8AC2-4F34ED199D3A}"/>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3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3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3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30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30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30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30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66051B9-7A56-46FE-B7FB-94D501DAB641}"/>
              </a:ext>
            </a:extLst>
          </p:cNvPr>
          <p:cNvSpPr>
            <a:spLocks noGrp="1"/>
          </p:cNvSpPr>
          <p:nvPr>
            <p:ph type="title" idx="4294967295"/>
          </p:nvPr>
        </p:nvSpPr>
        <p:spPr/>
        <p:txBody>
          <a:bodyPr/>
          <a:lstStyle/>
          <a:p>
            <a:pPr>
              <a:defRPr/>
            </a:pPr>
            <a:r>
              <a:rPr lang="en-US" altLang="en-US" sz="3520"/>
              <a:t>What Is The Benefit Of Defining A Class (2)</a:t>
            </a:r>
          </a:p>
        </p:txBody>
      </p:sp>
      <p:sp>
        <p:nvSpPr>
          <p:cNvPr id="33795" name="Rectangle 3">
            <a:extLst>
              <a:ext uri="{FF2B5EF4-FFF2-40B4-BE49-F238E27FC236}">
                <a16:creationId xmlns:a16="http://schemas.microsoft.com/office/drawing/2014/main" id="{D490C0C4-1063-4E5E-9A10-02F44B79DA07}"/>
              </a:ext>
            </a:extLst>
          </p:cNvPr>
          <p:cNvSpPr>
            <a:spLocks noGrp="1"/>
          </p:cNvSpPr>
          <p:nvPr>
            <p:ph type="body" idx="4294967295"/>
          </p:nvPr>
        </p:nvSpPr>
        <p:spPr/>
        <p:txBody>
          <a:bodyPr/>
          <a:lstStyle/>
          <a:p>
            <a:pPr marL="251460" indent="-251460">
              <a:defRPr/>
            </a:pPr>
            <a:r>
              <a:rPr lang="en-US" altLang="en-US" sz="2640"/>
              <a:t>Unlike creating a composite type by using a list a predetermined number of fields can be specified and those fields can be named.</a:t>
            </a:r>
            <a:endParaRPr lang="en-US" altLang="en-US" sz="3520">
              <a:latin typeface="Times New Roman" panose="02020603050405020304" pitchFamily="18" charset="0"/>
            </a:endParaRPr>
          </a:p>
          <a:p>
            <a:pPr marL="251460" indent="-251460">
              <a:buFontTx/>
              <a:buNone/>
              <a:defRPr/>
            </a:pPr>
            <a:r>
              <a:rPr lang="en-US" altLang="en-US" sz="1980">
                <a:latin typeface="Consolas" panose="020B0609020204030204" pitchFamily="49" charset="0"/>
              </a:rPr>
              <a:t>class Client:</a:t>
            </a:r>
          </a:p>
          <a:p>
            <a:pPr marL="251460" indent="-251460">
              <a:buFontTx/>
              <a:buNone/>
              <a:defRPr/>
            </a:pPr>
            <a:r>
              <a:rPr lang="en-US" altLang="en-US" sz="1980">
                <a:latin typeface="Consolas" panose="020B0609020204030204" pitchFamily="49" charset="0"/>
              </a:rPr>
              <a:t>    name = "default"</a:t>
            </a:r>
          </a:p>
          <a:p>
            <a:pPr marL="251460" indent="-251460">
              <a:buFontTx/>
              <a:buNone/>
              <a:defRPr/>
            </a:pPr>
            <a:r>
              <a:rPr lang="en-US" altLang="en-US" sz="1980">
                <a:latin typeface="Consolas" panose="020B0609020204030204" pitchFamily="49" charset="0"/>
              </a:rPr>
              <a:t>    phone = "(123)456-7890"</a:t>
            </a:r>
          </a:p>
          <a:p>
            <a:pPr marL="251460" indent="-251460">
              <a:buFontTx/>
              <a:buNone/>
              <a:defRPr/>
            </a:pPr>
            <a:r>
              <a:rPr lang="en-US" altLang="en-US" sz="1980">
                <a:latin typeface="Consolas" panose="020B0609020204030204" pitchFamily="49" charset="0"/>
              </a:rPr>
              <a:t>    email = "foo@bar.com"</a:t>
            </a:r>
          </a:p>
          <a:p>
            <a:pPr marL="251460" indent="-251460">
              <a:buFontTx/>
              <a:buNone/>
              <a:defRPr/>
            </a:pPr>
            <a:r>
              <a:rPr lang="en-US" altLang="en-US" sz="1980">
                <a:latin typeface="Consolas" panose="020B0609020204030204" pitchFamily="49" charset="0"/>
              </a:rPr>
              <a:t>    purchases = 0</a:t>
            </a:r>
          </a:p>
          <a:p>
            <a:pPr marL="251460" indent="-251460">
              <a:buFontTx/>
              <a:buNone/>
              <a:defRPr/>
            </a:pPr>
            <a:endParaRPr lang="en-US" altLang="en-US" sz="1980">
              <a:latin typeface="Consolas" panose="020B0609020204030204" pitchFamily="49" charset="0"/>
            </a:endParaRPr>
          </a:p>
          <a:p>
            <a:pPr marL="251460" indent="-251460">
              <a:buFontTx/>
              <a:buNone/>
              <a:defRPr/>
            </a:pPr>
            <a:r>
              <a:rPr lang="en-US" altLang="en-US" sz="1980">
                <a:latin typeface="Consolas" panose="020B0609020204030204" pitchFamily="49" charset="0"/>
              </a:rPr>
              <a:t>firstClient = Client ()</a:t>
            </a:r>
          </a:p>
          <a:p>
            <a:pPr marL="251460" indent="-251460">
              <a:buFontTx/>
              <a:buNone/>
              <a:defRPr/>
            </a:pPr>
            <a:r>
              <a:rPr lang="en-US" altLang="en-US" sz="1980">
                <a:latin typeface="Consolas" panose="020B0609020204030204" pitchFamily="49" charset="0"/>
              </a:rPr>
              <a:t>print(firstClient.middleName)  </a:t>
            </a:r>
            <a:r>
              <a:rPr lang="en-US" altLang="en-US" sz="1980" b="1">
                <a:solidFill>
                  <a:srgbClr val="00B0F0"/>
                </a:solidFill>
                <a:latin typeface="Consolas" panose="020B0609020204030204" pitchFamily="49" charset="0"/>
              </a:rPr>
              <a:t># Error: no such field defined</a:t>
            </a:r>
          </a:p>
        </p:txBody>
      </p:sp>
      <p:sp>
        <p:nvSpPr>
          <p:cNvPr id="2" name="Footer Placeholder 1">
            <a:extLst>
              <a:ext uri="{FF2B5EF4-FFF2-40B4-BE49-F238E27FC236}">
                <a16:creationId xmlns:a16="http://schemas.microsoft.com/office/drawing/2014/main" id="{3418B8E5-E1BD-40A3-89E5-3C1DC974328F}"/>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F0E7A72-6B57-4D29-A207-A700460E0577}"/>
              </a:ext>
            </a:extLst>
          </p:cNvPr>
          <p:cNvSpPr>
            <a:spLocks noGrp="1"/>
          </p:cNvSpPr>
          <p:nvPr>
            <p:ph type="title" idx="4294967295"/>
          </p:nvPr>
        </p:nvSpPr>
        <p:spPr/>
        <p:txBody>
          <a:bodyPr/>
          <a:lstStyle/>
          <a:p>
            <a:pPr>
              <a:defRPr/>
            </a:pPr>
            <a:r>
              <a:rPr lang="en-US" altLang="en-US" sz="3520"/>
              <a:t>Classes Have </a:t>
            </a:r>
            <a:r>
              <a:rPr lang="en-US" altLang="en-US" sz="3520" b="1">
                <a:solidFill>
                  <a:srgbClr val="FF0000"/>
                </a:solidFill>
              </a:rPr>
              <a:t>Attributes</a:t>
            </a:r>
            <a:br>
              <a:rPr lang="en-US" altLang="en-US" sz="3520"/>
            </a:br>
            <a:endParaRPr lang="en-US" altLang="en-US" sz="3520"/>
          </a:p>
        </p:txBody>
      </p:sp>
      <p:pic>
        <p:nvPicPr>
          <p:cNvPr id="59396" name="Picture 4" descr="Hi">
            <a:extLst>
              <a:ext uri="{FF2B5EF4-FFF2-40B4-BE49-F238E27FC236}">
                <a16:creationId xmlns:a16="http://schemas.microsoft.com/office/drawing/2014/main" id="{137D00E1-442B-482B-8777-0FBDA4FC9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25" y="4584700"/>
            <a:ext cx="409733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a:extLst>
              <a:ext uri="{FF2B5EF4-FFF2-40B4-BE49-F238E27FC236}">
                <a16:creationId xmlns:a16="http://schemas.microsoft.com/office/drawing/2014/main" id="{530E2224-497A-4E25-90F7-A5384E87A427}"/>
              </a:ext>
            </a:extLst>
          </p:cNvPr>
          <p:cNvSpPr>
            <a:spLocks noChangeArrowheads="1"/>
          </p:cNvSpPr>
          <p:nvPr/>
        </p:nvSpPr>
        <p:spPr bwMode="auto">
          <a:xfrm>
            <a:off x="238125" y="1819275"/>
            <a:ext cx="2122488" cy="1662113"/>
          </a:xfrm>
          <a:prstGeom prst="rect">
            <a:avLst/>
          </a:prstGeom>
          <a:solidFill>
            <a:srgbClr val="FFFFE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760" b="1">
                <a:solidFill>
                  <a:prstClr val="black"/>
                </a:solidFill>
                <a:latin typeface="Comic Sans MS" panose="030F0702030302020204" pitchFamily="66" charset="0"/>
              </a:rPr>
              <a:t>ATTRIBUTES</a:t>
            </a:r>
          </a:p>
          <a:p>
            <a:pPr defTabSz="1005840" eaLnBrk="1" hangingPunct="1">
              <a:defRPr/>
            </a:pPr>
            <a:r>
              <a:rPr lang="en-US" altLang="en-US" sz="1760" b="1">
                <a:solidFill>
                  <a:srgbClr val="FF0000"/>
                </a:solidFill>
                <a:latin typeface="Comic Sans MS" panose="030F0702030302020204" pitchFamily="66" charset="0"/>
              </a:rPr>
              <a:t>Name: </a:t>
            </a:r>
          </a:p>
          <a:p>
            <a:pPr defTabSz="1005840" eaLnBrk="1" hangingPunct="1">
              <a:defRPr/>
            </a:pPr>
            <a:r>
              <a:rPr lang="en-US" altLang="en-US" sz="1760" b="1">
                <a:solidFill>
                  <a:srgbClr val="FF0000"/>
                </a:solidFill>
                <a:latin typeface="Comic Sans MS" panose="030F0702030302020204" pitchFamily="66" charset="0"/>
              </a:rPr>
              <a:t>Phone: </a:t>
            </a:r>
          </a:p>
          <a:p>
            <a:pPr defTabSz="1005840" eaLnBrk="1" hangingPunct="1">
              <a:defRPr/>
            </a:pPr>
            <a:r>
              <a:rPr lang="en-US" altLang="en-US" sz="1760" b="1">
                <a:solidFill>
                  <a:srgbClr val="FF0000"/>
                </a:solidFill>
                <a:latin typeface="Comic Sans MS" panose="030F0702030302020204" pitchFamily="66" charset="0"/>
              </a:rPr>
              <a:t>Email: </a:t>
            </a:r>
          </a:p>
          <a:p>
            <a:pPr defTabSz="1005840" eaLnBrk="1" hangingPunct="1">
              <a:defRPr/>
            </a:pPr>
            <a:r>
              <a:rPr lang="en-US" altLang="en-US" sz="1760" b="1">
                <a:solidFill>
                  <a:srgbClr val="FF0000"/>
                </a:solidFill>
                <a:latin typeface="Comic Sans MS" panose="030F0702030302020204" pitchFamily="66" charset="0"/>
              </a:rPr>
              <a:t>Purchases</a:t>
            </a:r>
            <a:r>
              <a:rPr lang="en-US" altLang="en-US" sz="1760">
                <a:solidFill>
                  <a:prstClr val="black"/>
                </a:solidFill>
                <a:latin typeface="Comic Sans MS" panose="030F0702030302020204" pitchFamily="66" charset="0"/>
              </a:rPr>
              <a:t>:</a:t>
            </a:r>
          </a:p>
        </p:txBody>
      </p:sp>
      <p:sp>
        <p:nvSpPr>
          <p:cNvPr id="59399" name="Rectangle 7">
            <a:extLst>
              <a:ext uri="{FF2B5EF4-FFF2-40B4-BE49-F238E27FC236}">
                <a16:creationId xmlns:a16="http://schemas.microsoft.com/office/drawing/2014/main" id="{13FBCF05-C446-4469-B7CA-59D48A72912F}"/>
              </a:ext>
            </a:extLst>
          </p:cNvPr>
          <p:cNvSpPr>
            <a:spLocks noChangeArrowheads="1"/>
          </p:cNvSpPr>
          <p:nvPr/>
        </p:nvSpPr>
        <p:spPr bwMode="auto">
          <a:xfrm>
            <a:off x="7473950" y="2000250"/>
            <a:ext cx="2124075" cy="1662113"/>
          </a:xfrm>
          <a:prstGeom prst="rect">
            <a:avLst/>
          </a:prstGeom>
          <a:solidFill>
            <a:srgbClr val="FFFFE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760" b="1">
                <a:solidFill>
                  <a:prstClr val="black"/>
                </a:solidFill>
                <a:latin typeface="Comic Sans MS" panose="030F0702030302020204" pitchFamily="66" charset="0"/>
              </a:rPr>
              <a:t>BEHAVIORS</a:t>
            </a:r>
          </a:p>
          <a:p>
            <a:pPr defTabSz="1005840" eaLnBrk="1" hangingPunct="1">
              <a:defRPr/>
            </a:pPr>
            <a:r>
              <a:rPr lang="en-US" altLang="en-US" sz="1760" b="1">
                <a:solidFill>
                  <a:srgbClr val="FFC000"/>
                </a:solidFill>
                <a:latin typeface="Comic Sans MS" panose="030F0702030302020204" pitchFamily="66" charset="0"/>
              </a:rPr>
              <a:t>Open account</a:t>
            </a:r>
          </a:p>
          <a:p>
            <a:pPr defTabSz="1005840" eaLnBrk="1" hangingPunct="1">
              <a:defRPr/>
            </a:pPr>
            <a:r>
              <a:rPr lang="en-US" altLang="en-US" sz="1760" b="1">
                <a:solidFill>
                  <a:srgbClr val="FFC000"/>
                </a:solidFill>
                <a:latin typeface="Comic Sans MS" panose="030F0702030302020204" pitchFamily="66" charset="0"/>
              </a:rPr>
              <a:t>Buy investments</a:t>
            </a:r>
          </a:p>
          <a:p>
            <a:pPr defTabSz="1005840" eaLnBrk="1" hangingPunct="1">
              <a:defRPr/>
            </a:pPr>
            <a:r>
              <a:rPr lang="en-US" altLang="en-US" sz="1760" b="1">
                <a:solidFill>
                  <a:srgbClr val="FFC000"/>
                </a:solidFill>
                <a:latin typeface="Comic Sans MS" panose="030F0702030302020204" pitchFamily="66" charset="0"/>
              </a:rPr>
              <a:t>Sell investments</a:t>
            </a:r>
          </a:p>
          <a:p>
            <a:pPr defTabSz="1005840" eaLnBrk="1" hangingPunct="1">
              <a:defRPr/>
            </a:pPr>
            <a:r>
              <a:rPr lang="en-US" altLang="en-US" sz="1760" b="1">
                <a:solidFill>
                  <a:srgbClr val="FFC000"/>
                </a:solidFill>
                <a:latin typeface="Comic Sans MS" panose="030F0702030302020204" pitchFamily="66" charset="0"/>
              </a:rPr>
              <a:t>Close account </a:t>
            </a:r>
          </a:p>
          <a:p>
            <a:pPr defTabSz="1005840" eaLnBrk="1" hangingPunct="1">
              <a:defRPr/>
            </a:pPr>
            <a:endParaRPr lang="en-US" altLang="en-US" sz="1760">
              <a:solidFill>
                <a:prstClr val="black"/>
              </a:solidFill>
              <a:latin typeface="Arial" panose="020B0604020202020204" pitchFamily="34" charset="0"/>
            </a:endParaRPr>
          </a:p>
        </p:txBody>
      </p:sp>
      <p:sp>
        <p:nvSpPr>
          <p:cNvPr id="59398" name="Line 6">
            <a:extLst>
              <a:ext uri="{FF2B5EF4-FFF2-40B4-BE49-F238E27FC236}">
                <a16:creationId xmlns:a16="http://schemas.microsoft.com/office/drawing/2014/main" id="{4E2D8D35-CFCB-4CAE-BBDD-1575859A78E5}"/>
              </a:ext>
            </a:extLst>
          </p:cNvPr>
          <p:cNvSpPr>
            <a:spLocks noChangeShapeType="1"/>
          </p:cNvSpPr>
          <p:nvPr/>
        </p:nvSpPr>
        <p:spPr bwMode="auto">
          <a:xfrm>
            <a:off x="1787525" y="3522663"/>
            <a:ext cx="2389188" cy="1341437"/>
          </a:xfrm>
          <a:prstGeom prst="line">
            <a:avLst/>
          </a:prstGeom>
          <a:noFill/>
          <a:ln w="38100">
            <a:solidFill>
              <a:schemeClr val="tx1"/>
            </a:solidFill>
            <a:prstDash val="dash"/>
            <a:round/>
            <a:headEnd/>
            <a:tailEnd/>
          </a:ln>
        </p:spPr>
        <p:txBody>
          <a:bodyPr/>
          <a:lstStyle/>
          <a:p>
            <a:pPr defTabSz="1005840">
              <a:defRPr/>
            </a:pPr>
            <a:endParaRPr lang="en-GB" sz="1980">
              <a:solidFill>
                <a:prstClr val="black"/>
              </a:solidFill>
              <a:ea typeface="MS PGothic" panose="020B0600070205080204" pitchFamily="34" charset="-128"/>
            </a:endParaRPr>
          </a:p>
        </p:txBody>
      </p:sp>
      <p:sp>
        <p:nvSpPr>
          <p:cNvPr id="59400" name="Line 8">
            <a:extLst>
              <a:ext uri="{FF2B5EF4-FFF2-40B4-BE49-F238E27FC236}">
                <a16:creationId xmlns:a16="http://schemas.microsoft.com/office/drawing/2014/main" id="{9D85E24B-B561-408C-BDB7-6F1929054DD7}"/>
              </a:ext>
            </a:extLst>
          </p:cNvPr>
          <p:cNvSpPr>
            <a:spLocks noChangeShapeType="1"/>
          </p:cNvSpPr>
          <p:nvPr/>
        </p:nvSpPr>
        <p:spPr bwMode="auto">
          <a:xfrm flipV="1">
            <a:off x="4875213" y="3662363"/>
            <a:ext cx="3716337" cy="1187450"/>
          </a:xfrm>
          <a:prstGeom prst="line">
            <a:avLst/>
          </a:prstGeom>
          <a:noFill/>
          <a:ln w="38100">
            <a:solidFill>
              <a:schemeClr val="tx1"/>
            </a:solidFill>
            <a:prstDash val="dash"/>
            <a:round/>
            <a:headEnd/>
            <a:tailEnd/>
          </a:ln>
        </p:spPr>
        <p:txBody>
          <a:bodyPr/>
          <a:lstStyle/>
          <a:p>
            <a:pPr defTabSz="1005840">
              <a:defRPr/>
            </a:pPr>
            <a:endParaRPr lang="en-GB" sz="1980">
              <a:solidFill>
                <a:prstClr val="black"/>
              </a:solidFill>
              <a:ea typeface="MS PGothic" panose="020B0600070205080204" pitchFamily="34" charset="-128"/>
            </a:endParaRPr>
          </a:p>
        </p:txBody>
      </p:sp>
      <p:sp>
        <p:nvSpPr>
          <p:cNvPr id="2" name="TextBox 1">
            <a:extLst>
              <a:ext uri="{FF2B5EF4-FFF2-40B4-BE49-F238E27FC236}">
                <a16:creationId xmlns:a16="http://schemas.microsoft.com/office/drawing/2014/main" id="{87A298D2-622B-46CF-A65A-8367632E7BEF}"/>
              </a:ext>
            </a:extLst>
          </p:cNvPr>
          <p:cNvSpPr txBox="1">
            <a:spLocks noChangeArrowheads="1"/>
          </p:cNvSpPr>
          <p:nvPr/>
        </p:nvSpPr>
        <p:spPr bwMode="auto">
          <a:xfrm>
            <a:off x="41275" y="7270750"/>
            <a:ext cx="2671763" cy="334963"/>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320">
                <a:solidFill>
                  <a:prstClr val="black"/>
                </a:solidFill>
              </a:rPr>
              <a:t>Image of James curtesy of James Tam</a:t>
            </a:r>
          </a:p>
        </p:txBody>
      </p:sp>
      <p:sp>
        <p:nvSpPr>
          <p:cNvPr id="3" name="TextBox 2">
            <a:extLst>
              <a:ext uri="{FF2B5EF4-FFF2-40B4-BE49-F238E27FC236}">
                <a16:creationId xmlns:a16="http://schemas.microsoft.com/office/drawing/2014/main" id="{51D7A0DD-97DC-40B9-8910-07A3A2DABA8B}"/>
              </a:ext>
            </a:extLst>
          </p:cNvPr>
          <p:cNvSpPr txBox="1">
            <a:spLocks noChangeArrowheads="1"/>
          </p:cNvSpPr>
          <p:nvPr/>
        </p:nvSpPr>
        <p:spPr bwMode="auto">
          <a:xfrm>
            <a:off x="3268663" y="1036638"/>
            <a:ext cx="3771900" cy="614362"/>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3520">
                <a:solidFill>
                  <a:prstClr val="black"/>
                </a:solidFill>
              </a:rPr>
              <a:t>But Also </a:t>
            </a:r>
            <a:r>
              <a:rPr lang="en-US" altLang="en-US" sz="3520" b="1">
                <a:solidFill>
                  <a:srgbClr val="FFC000"/>
                </a:solidFill>
              </a:rPr>
              <a:t>Behaviors</a:t>
            </a:r>
          </a:p>
        </p:txBody>
      </p:sp>
      <p:sp>
        <p:nvSpPr>
          <p:cNvPr id="4" name="Footer Placeholder 3">
            <a:extLst>
              <a:ext uri="{FF2B5EF4-FFF2-40B4-BE49-F238E27FC236}">
                <a16:creationId xmlns:a16="http://schemas.microsoft.com/office/drawing/2014/main" id="{0841CAF5-BE66-4C9F-9116-D9A871D4D6DD}"/>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wipe(down)">
                                      <p:cBhvr>
                                        <p:cTn id="12" dur="500"/>
                                        <p:tgtEl>
                                          <p:spTgt spid="5939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9397"/>
                                        </p:tgtEl>
                                        <p:attrNameLst>
                                          <p:attrName>style.visibility</p:attrName>
                                        </p:attrNameLst>
                                      </p:cBhvr>
                                      <p:to>
                                        <p:strVal val="visible"/>
                                      </p:to>
                                    </p:set>
                                    <p:animEffect transition="in" filter="wipe(down)">
                                      <p:cBhvr>
                                        <p:cTn id="15" dur="500"/>
                                        <p:tgtEl>
                                          <p:spTgt spid="593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9400"/>
                                        </p:tgtEl>
                                        <p:attrNameLst>
                                          <p:attrName>style.visibility</p:attrName>
                                        </p:attrNameLst>
                                      </p:cBhvr>
                                      <p:to>
                                        <p:strVal val="visible"/>
                                      </p:to>
                                    </p:set>
                                    <p:animEffect transition="in" filter="wipe(down)">
                                      <p:cBhvr>
                                        <p:cTn id="24" dur="500"/>
                                        <p:tgtEl>
                                          <p:spTgt spid="5940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9399"/>
                                        </p:tgtEl>
                                        <p:attrNameLst>
                                          <p:attrName>style.visibility</p:attrName>
                                        </p:attrNameLst>
                                      </p:cBhvr>
                                      <p:to>
                                        <p:strVal val="visible"/>
                                      </p:to>
                                    </p:set>
                                    <p:animEffect transition="in" filter="wipe(down)">
                                      <p:cBhvr>
                                        <p:cTn id="27" dur="500"/>
                                        <p:tgtEl>
                                          <p:spTgt spid="593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9"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7B6E-72A8-43F2-8512-EF20C5285CC4}"/>
              </a:ext>
            </a:extLst>
          </p:cNvPr>
          <p:cNvSpPr/>
          <p:nvPr/>
        </p:nvSpPr>
        <p:spPr>
          <a:xfrm>
            <a:off x="898525" y="1090613"/>
            <a:ext cx="5873750" cy="1185862"/>
          </a:xfrm>
          <a:prstGeom prst="rect">
            <a:avLst/>
          </a:prstGeom>
          <a:solidFill>
            <a:srgbClr val="383B40"/>
          </a:solidFill>
        </p:spPr>
        <p:txBody>
          <a:bodyPr lIns="0" tIns="0" rIns="0" bIns="0"/>
          <a:lstStyle/>
          <a:p>
            <a:pPr eaLnBrk="1" fontAlgn="auto" hangingPunct="1">
              <a:lnSpc>
                <a:spcPts val="1152"/>
              </a:lnSpc>
              <a:spcBef>
                <a:spcPts val="0"/>
              </a:spcBef>
              <a:spcAft>
                <a:spcPts val="630"/>
              </a:spcAft>
              <a:defRPr/>
            </a:pPr>
            <a:r>
              <a:rPr lang="en-US" sz="950" dirty="0">
                <a:solidFill>
                  <a:srgbClr val="9E9E9E"/>
                </a:solidFill>
                <a:latin typeface="Consolas"/>
              </a:rPr>
              <a:t>#    statement 1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7EC699"/>
                </a:solidFill>
                <a:latin typeface="Consolas"/>
              </a:rPr>
              <a:t>'Hello'</a:t>
            </a:r>
            <a:r>
              <a:rPr lang="en-US" sz="950" dirty="0">
                <a:solidFill>
                  <a:srgbClr val="CCCCCC"/>
                </a:solidFill>
                <a:latin typeface="Consolas"/>
              </a:rPr>
              <a:t>)</a:t>
            </a:r>
          </a:p>
          <a:p>
            <a:pPr eaLnBrk="1" fontAlgn="auto" hangingPunct="1">
              <a:lnSpc>
                <a:spcPts val="1176"/>
              </a:lnSpc>
              <a:spcBef>
                <a:spcPts val="0"/>
              </a:spcBef>
              <a:spcAft>
                <a:spcPts val="630"/>
              </a:spcAft>
              <a:defRPr/>
            </a:pPr>
            <a:r>
              <a:rPr lang="en-US" sz="950" dirty="0">
                <a:solidFill>
                  <a:srgbClr val="9E9E9E"/>
                </a:solidFill>
                <a:latin typeface="Consolas"/>
              </a:rPr>
              <a:t>#    statement 2 </a:t>
            </a:r>
            <a:r>
              <a:rPr lang="en-US" sz="950" dirty="0">
                <a:solidFill>
                  <a:srgbClr val="E0E0E0"/>
                </a:solidFill>
                <a:latin typeface="Consolas"/>
              </a:rPr>
              <a:t>x </a:t>
            </a:r>
            <a:r>
              <a:rPr lang="en-US" sz="950" dirty="0">
                <a:solidFill>
                  <a:srgbClr val="67CDCC"/>
                </a:solidFill>
                <a:latin typeface="Consolas"/>
              </a:rPr>
              <a:t>= </a:t>
            </a:r>
            <a:r>
              <a:rPr lang="en-US" sz="950" dirty="0">
                <a:solidFill>
                  <a:srgbClr val="F08D49"/>
                </a:solidFill>
                <a:latin typeface="Consolas"/>
              </a:rPr>
              <a:t>20</a:t>
            </a:r>
          </a:p>
          <a:p>
            <a:pPr eaLnBrk="1" fontAlgn="auto" hangingPunct="1">
              <a:lnSpc>
                <a:spcPts val="1176"/>
              </a:lnSpc>
              <a:spcBef>
                <a:spcPts val="0"/>
              </a:spcBef>
              <a:spcAft>
                <a:spcPts val="1050"/>
              </a:spcAft>
              <a:defRPr/>
            </a:pPr>
            <a:r>
              <a:rPr lang="en-US" sz="950" dirty="0">
                <a:solidFill>
                  <a:srgbClr val="9E9E9E"/>
                </a:solidFill>
                <a:latin typeface="Consolas"/>
              </a:rPr>
              <a:t>#    statement 3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x</a:t>
            </a:r>
            <a:r>
              <a:rPr lang="en-US" sz="950" dirty="0">
                <a:solidFill>
                  <a:srgbClr val="CCCCCC"/>
                </a:solidFill>
                <a:latin typeface="Consolas"/>
              </a:rPr>
              <a:t>)</a:t>
            </a:r>
          </a:p>
        </p:txBody>
      </p:sp>
      <p:sp>
        <p:nvSpPr>
          <p:cNvPr id="29699" name="Rectangle 2">
            <a:extLst>
              <a:ext uri="{FF2B5EF4-FFF2-40B4-BE49-F238E27FC236}">
                <a16:creationId xmlns:a16="http://schemas.microsoft.com/office/drawing/2014/main" id="{99455326-08E0-4C71-BEA1-2BD62BB06E32}"/>
              </a:ext>
            </a:extLst>
          </p:cNvPr>
          <p:cNvSpPr>
            <a:spLocks noChangeArrowheads="1"/>
          </p:cNvSpPr>
          <p:nvPr/>
        </p:nvSpPr>
        <p:spPr bwMode="auto">
          <a:xfrm>
            <a:off x="901700" y="2468563"/>
            <a:ext cx="5794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050"/>
              </a:spcBef>
              <a:spcAft>
                <a:spcPts val="2100"/>
              </a:spcAft>
            </a:pPr>
            <a:r>
              <a:rPr lang="en-US" altLang="en-US" sz="1300" b="1">
                <a:solidFill>
                  <a:srgbClr val="222222"/>
                </a:solidFill>
              </a:rPr>
              <a:t>Output</a:t>
            </a:r>
          </a:p>
        </p:txBody>
      </p:sp>
      <p:sp>
        <p:nvSpPr>
          <p:cNvPr id="4" name="Rectangle 3">
            <a:extLst>
              <a:ext uri="{FF2B5EF4-FFF2-40B4-BE49-F238E27FC236}">
                <a16:creationId xmlns:a16="http://schemas.microsoft.com/office/drawing/2014/main" id="{21B8CD19-533A-4CE3-9749-4ABDC3465ECB}"/>
              </a:ext>
            </a:extLst>
          </p:cNvPr>
          <p:cNvSpPr/>
          <p:nvPr/>
        </p:nvSpPr>
        <p:spPr>
          <a:xfrm>
            <a:off x="852488" y="3011488"/>
            <a:ext cx="5870575" cy="463550"/>
          </a:xfrm>
          <a:prstGeom prst="rect">
            <a:avLst/>
          </a:prstGeom>
          <a:solidFill>
            <a:srgbClr val="383B40"/>
          </a:solidFill>
        </p:spPr>
        <p:txBody>
          <a:bodyPr lIns="0" tIns="0" rIns="0" bIns="0"/>
          <a:lstStyle/>
          <a:p>
            <a:pPr eaLnBrk="1" fontAlgn="auto" hangingPunct="1">
              <a:spcBef>
                <a:spcPts val="2100"/>
              </a:spcBef>
              <a:spcAft>
                <a:spcPts val="1050"/>
              </a:spcAft>
              <a:defRPr/>
            </a:pPr>
            <a:r>
              <a:rPr lang="en-US" sz="950" dirty="0">
                <a:solidFill>
                  <a:srgbClr val="E0E0E0"/>
                </a:solidFill>
                <a:latin typeface="Consolas"/>
              </a:rPr>
              <a:t>Hello</a:t>
            </a:r>
          </a:p>
          <a:p>
            <a:pPr eaLnBrk="1" fontAlgn="auto" hangingPunct="1">
              <a:spcBef>
                <a:spcPts val="0"/>
              </a:spcBef>
              <a:spcAft>
                <a:spcPts val="2940"/>
              </a:spcAft>
              <a:defRPr/>
            </a:pPr>
            <a:r>
              <a:rPr lang="en-US" sz="950" dirty="0">
                <a:solidFill>
                  <a:srgbClr val="E0E0E0"/>
                </a:solidFill>
                <a:latin typeface="Consolas"/>
              </a:rPr>
              <a:t>20</a:t>
            </a:r>
          </a:p>
        </p:txBody>
      </p:sp>
      <p:sp>
        <p:nvSpPr>
          <p:cNvPr id="29701" name="Rectangle 4">
            <a:extLst>
              <a:ext uri="{FF2B5EF4-FFF2-40B4-BE49-F238E27FC236}">
                <a16:creationId xmlns:a16="http://schemas.microsoft.com/office/drawing/2014/main" id="{295A669C-E87C-4948-927F-5E3AFE5F9648}"/>
              </a:ext>
            </a:extLst>
          </p:cNvPr>
          <p:cNvSpPr>
            <a:spLocks noChangeArrowheads="1"/>
          </p:cNvSpPr>
          <p:nvPr/>
        </p:nvSpPr>
        <p:spPr bwMode="auto">
          <a:xfrm>
            <a:off x="914400" y="3992563"/>
            <a:ext cx="2395538"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938"/>
              </a:spcBef>
              <a:spcAft>
                <a:spcPts val="2100"/>
              </a:spcAft>
            </a:pPr>
            <a:r>
              <a:rPr lang="en-US" altLang="en-US" sz="2000" b="1">
                <a:solidFill>
                  <a:srgbClr val="1C2B40"/>
                </a:solidFill>
              </a:rPr>
              <a:t>Multi-Line Statements</a:t>
            </a:r>
          </a:p>
        </p:txBody>
      </p:sp>
      <p:sp>
        <p:nvSpPr>
          <p:cNvPr id="29702" name="Rectangle 5">
            <a:extLst>
              <a:ext uri="{FF2B5EF4-FFF2-40B4-BE49-F238E27FC236}">
                <a16:creationId xmlns:a16="http://schemas.microsoft.com/office/drawing/2014/main" id="{3CF195B4-AD98-4FBA-9C58-1A6EB20CABDC}"/>
              </a:ext>
            </a:extLst>
          </p:cNvPr>
          <p:cNvSpPr>
            <a:spLocks noChangeArrowheads="1"/>
          </p:cNvSpPr>
          <p:nvPr/>
        </p:nvSpPr>
        <p:spPr bwMode="auto">
          <a:xfrm>
            <a:off x="908050" y="4538663"/>
            <a:ext cx="8239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spcBef>
                <a:spcPts val="2100"/>
              </a:spcBef>
              <a:spcAft>
                <a:spcPts val="625"/>
              </a:spcAft>
            </a:pPr>
            <a:r>
              <a:rPr lang="en-US" altLang="en-US" sz="1300">
                <a:solidFill>
                  <a:srgbClr val="222222"/>
                </a:solidFill>
              </a:rPr>
              <a:t>Python statement ends with the token NEWLINE character. But we can extend the statement over multiple lines using line continuation character (</a:t>
            </a:r>
            <a:r>
              <a:rPr lang="en-US" altLang="en-US" sz="1300">
                <a:solidFill>
                  <a:srgbClr val="6C0B24"/>
                </a:solidFill>
              </a:rPr>
              <a:t>\</a:t>
            </a:r>
            <a:r>
              <a:rPr lang="en-US" altLang="en-US" sz="1300">
                <a:solidFill>
                  <a:srgbClr val="222222"/>
                </a:solidFill>
              </a:rPr>
              <a:t>). This is known as an explicit continuation.</a:t>
            </a:r>
          </a:p>
          <a:p>
            <a:pPr eaLnBrk="1" hangingPunct="1">
              <a:spcAft>
                <a:spcPts val="2100"/>
              </a:spcAft>
            </a:pPr>
            <a:r>
              <a:rPr lang="en-US" altLang="en-US" sz="1300" b="1">
                <a:solidFill>
                  <a:srgbClr val="222222"/>
                </a:solidFill>
              </a:rPr>
              <a:t>Example</a:t>
            </a:r>
          </a:p>
        </p:txBody>
      </p:sp>
      <p:sp>
        <p:nvSpPr>
          <p:cNvPr id="7" name="Rectangle 6">
            <a:extLst>
              <a:ext uri="{FF2B5EF4-FFF2-40B4-BE49-F238E27FC236}">
                <a16:creationId xmlns:a16="http://schemas.microsoft.com/office/drawing/2014/main" id="{B70DC314-ED35-45E9-BFF5-2D36A427FD2A}"/>
              </a:ext>
            </a:extLst>
          </p:cNvPr>
          <p:cNvSpPr/>
          <p:nvPr/>
        </p:nvSpPr>
        <p:spPr>
          <a:xfrm>
            <a:off x="898525" y="5715000"/>
            <a:ext cx="5870575" cy="742950"/>
          </a:xfrm>
          <a:prstGeom prst="rect">
            <a:avLst/>
          </a:prstGeom>
          <a:solidFill>
            <a:srgbClr val="383B40"/>
          </a:solidFill>
        </p:spPr>
        <p:txBody>
          <a:bodyPr lIns="0" tIns="0" rIns="0" bIns="0"/>
          <a:lstStyle/>
          <a:p>
            <a:pPr eaLnBrk="1" fontAlgn="auto" hangingPunct="1">
              <a:lnSpc>
                <a:spcPts val="1152"/>
              </a:lnSpc>
              <a:spcBef>
                <a:spcPts val="2100"/>
              </a:spcBef>
              <a:spcAft>
                <a:spcPts val="0"/>
              </a:spcAft>
              <a:defRPr/>
            </a:pPr>
            <a:r>
              <a:rPr lang="en-US" sz="950" dirty="0">
                <a:solidFill>
                  <a:srgbClr val="E0E0E0"/>
                </a:solidFill>
                <a:latin typeface="Consolas"/>
              </a:rPr>
              <a:t>addition </a:t>
            </a:r>
            <a:r>
              <a:rPr lang="en-US" sz="950" dirty="0">
                <a:solidFill>
                  <a:srgbClr val="67CDCC"/>
                </a:solidFill>
                <a:latin typeface="Consolas"/>
              </a:rPr>
              <a:t>= </a:t>
            </a:r>
            <a:r>
              <a:rPr lang="en-US" sz="950" dirty="0">
                <a:solidFill>
                  <a:srgbClr val="F08D49"/>
                </a:solidFill>
                <a:latin typeface="Consolas"/>
              </a:rPr>
              <a:t>10 </a:t>
            </a:r>
            <a:r>
              <a:rPr lang="en-US" sz="950" dirty="0">
                <a:solidFill>
                  <a:srgbClr val="67CDCC"/>
                </a:solidFill>
                <a:latin typeface="Consolas"/>
              </a:rPr>
              <a:t>+ </a:t>
            </a:r>
            <a:r>
              <a:rPr lang="en-US" sz="950" dirty="0">
                <a:solidFill>
                  <a:srgbClr val="F08D49"/>
                </a:solidFill>
                <a:latin typeface="Consolas"/>
              </a:rPr>
              <a:t>20 </a:t>
            </a:r>
            <a:r>
              <a:rPr lang="en-US" sz="950" dirty="0">
                <a:solidFill>
                  <a:srgbClr val="67CDCC"/>
                </a:solidFill>
                <a:latin typeface="Consolas"/>
              </a:rPr>
              <a:t>+ </a:t>
            </a:r>
            <a:r>
              <a:rPr lang="en-US" sz="950" dirty="0">
                <a:solidFill>
                  <a:srgbClr val="E0E0E0"/>
                </a:solidFill>
                <a:latin typeface="Consolas"/>
              </a:rPr>
              <a:t>\ </a:t>
            </a:r>
            <a:r>
              <a:rPr lang="en-US" sz="950" dirty="0">
                <a:solidFill>
                  <a:srgbClr val="F08D49"/>
                </a:solidFill>
                <a:latin typeface="Consolas"/>
              </a:rPr>
              <a:t>30 </a:t>
            </a:r>
            <a:r>
              <a:rPr lang="en-US" sz="950" dirty="0">
                <a:solidFill>
                  <a:srgbClr val="67CDCC"/>
                </a:solidFill>
                <a:latin typeface="Consolas"/>
              </a:rPr>
              <a:t>+ </a:t>
            </a:r>
            <a:r>
              <a:rPr lang="en-US" sz="950" dirty="0">
                <a:solidFill>
                  <a:srgbClr val="F08D49"/>
                </a:solidFill>
                <a:latin typeface="Consolas"/>
              </a:rPr>
              <a:t>40 </a:t>
            </a:r>
            <a:r>
              <a:rPr lang="en-US" sz="950" dirty="0">
                <a:solidFill>
                  <a:srgbClr val="67CDCC"/>
                </a:solidFill>
                <a:latin typeface="Consolas"/>
              </a:rPr>
              <a:t>+ </a:t>
            </a:r>
            <a:r>
              <a:rPr lang="en-US" sz="950" dirty="0">
                <a:solidFill>
                  <a:srgbClr val="E0E0E0"/>
                </a:solidFill>
                <a:latin typeface="Consolas"/>
              </a:rPr>
              <a:t>\ </a:t>
            </a:r>
            <a:r>
              <a:rPr lang="en-US" sz="950" dirty="0">
                <a:solidFill>
                  <a:srgbClr val="F08D49"/>
                </a:solidFill>
                <a:latin typeface="Consolas"/>
              </a:rPr>
              <a:t>50 </a:t>
            </a:r>
            <a:r>
              <a:rPr lang="en-US" sz="950" dirty="0">
                <a:solidFill>
                  <a:srgbClr val="67CDCC"/>
                </a:solidFill>
                <a:latin typeface="Consolas"/>
              </a:rPr>
              <a:t>+ </a:t>
            </a:r>
            <a:r>
              <a:rPr lang="en-US" sz="950" dirty="0">
                <a:solidFill>
                  <a:srgbClr val="F08D49"/>
                </a:solidFill>
                <a:latin typeface="Consolas"/>
              </a:rPr>
              <a:t>60 </a:t>
            </a:r>
            <a:r>
              <a:rPr lang="en-US" sz="950" dirty="0">
                <a:solidFill>
                  <a:srgbClr val="67CDCC"/>
                </a:solidFill>
                <a:latin typeface="Consolas"/>
              </a:rPr>
              <a:t>+ </a:t>
            </a:r>
            <a:r>
              <a:rPr lang="en-US" sz="950" dirty="0">
                <a:solidFill>
                  <a:srgbClr val="F08D49"/>
                </a:solidFill>
                <a:latin typeface="Consolas"/>
              </a:rPr>
              <a:t>70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addition</a:t>
            </a:r>
            <a:r>
              <a:rPr lang="en-US" sz="950" dirty="0">
                <a:solidFill>
                  <a:srgbClr val="CCCCCC"/>
                </a:solidFill>
                <a:latin typeface="Consolas"/>
              </a:rPr>
              <a:t>)</a:t>
            </a:r>
          </a:p>
          <a:p>
            <a:pPr eaLnBrk="1" fontAlgn="auto" hangingPunct="1">
              <a:lnSpc>
                <a:spcPts val="1152"/>
              </a:lnSpc>
              <a:spcBef>
                <a:spcPts val="0"/>
              </a:spcBef>
              <a:spcAft>
                <a:spcPts val="0"/>
              </a:spcAft>
              <a:defRPr/>
            </a:pPr>
            <a:r>
              <a:rPr lang="en-US" sz="950" dirty="0">
                <a:solidFill>
                  <a:srgbClr val="9E9E9E"/>
                </a:solidFill>
                <a:latin typeface="Consolas"/>
              </a:rPr>
              <a:t># Output: 28</a:t>
            </a:r>
          </a:p>
        </p:txBody>
      </p:sp>
      <p:sp>
        <p:nvSpPr>
          <p:cNvPr id="8" name="Rectangle 7">
            <a:extLst>
              <a:ext uri="{FF2B5EF4-FFF2-40B4-BE49-F238E27FC236}">
                <a16:creationId xmlns:a16="http://schemas.microsoft.com/office/drawing/2014/main" id="{DAD17CB4-A690-4DFA-B932-1D8AFDD5DD01}"/>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15 | </a:t>
            </a:r>
            <a:r>
              <a:rPr lang="en-US" sz="1050" b="1" spc="250">
                <a:solidFill>
                  <a:srgbClr val="7F7F7F"/>
                </a:solidFill>
                <a:latin typeface="Calibri"/>
              </a:rPr>
              <a:t>Page</a:t>
            </a:r>
          </a:p>
        </p:txBody>
      </p:sp>
      <p:sp>
        <p:nvSpPr>
          <p:cNvPr id="29705" name="TextBox 9">
            <a:extLst>
              <a:ext uri="{FF2B5EF4-FFF2-40B4-BE49-F238E27FC236}">
                <a16:creationId xmlns:a16="http://schemas.microsoft.com/office/drawing/2014/main" id="{BDFA1964-4BD2-41A1-9115-50233C7DB1C6}"/>
              </a:ext>
            </a:extLst>
          </p:cNvPr>
          <p:cNvSpPr txBox="1">
            <a:spLocks noChangeArrowheads="1"/>
          </p:cNvSpPr>
          <p:nvPr/>
        </p:nvSpPr>
        <p:spPr bwMode="auto">
          <a:xfrm>
            <a:off x="795338" y="647700"/>
            <a:ext cx="502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a:solidFill>
                  <a:srgbClr val="222222"/>
                </a:solidFill>
              </a:rPr>
              <a:t>Example</a:t>
            </a:r>
          </a:p>
        </p:txBody>
      </p:sp>
    </p:spTree>
  </p:cSld>
  <p:clrMapOvr>
    <a:overrideClrMapping bg1="lt1" tx1="dk1" bg2="lt2" tx2="dk2" accent1="accent1" accent2="accent2" accent3="accent3" accent4="accent4" accent5="accent5" accent6="accent6" hlink="hlink" folHlink="folHlink"/>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4EE5317-C762-4DB7-9BE8-7B50557E7CA7}"/>
              </a:ext>
            </a:extLst>
          </p:cNvPr>
          <p:cNvSpPr>
            <a:spLocks noGrp="1"/>
          </p:cNvSpPr>
          <p:nvPr>
            <p:ph type="title" idx="4294967295"/>
          </p:nvPr>
        </p:nvSpPr>
        <p:spPr/>
        <p:txBody>
          <a:bodyPr/>
          <a:lstStyle/>
          <a:p>
            <a:pPr>
              <a:defRPr/>
            </a:pPr>
            <a:r>
              <a:rPr lang="en-US" altLang="en-US" sz="3520"/>
              <a:t>Class Methods (“Behaviors”)</a:t>
            </a:r>
          </a:p>
        </p:txBody>
      </p:sp>
      <p:sp>
        <p:nvSpPr>
          <p:cNvPr id="763907" name="Rectangle 3">
            <a:extLst>
              <a:ext uri="{FF2B5EF4-FFF2-40B4-BE49-F238E27FC236}">
                <a16:creationId xmlns:a16="http://schemas.microsoft.com/office/drawing/2014/main" id="{00B5A2E2-A476-4CBA-A343-AFE507AAB10C}"/>
              </a:ext>
            </a:extLst>
          </p:cNvPr>
          <p:cNvSpPr>
            <a:spLocks noGrp="1"/>
          </p:cNvSpPr>
          <p:nvPr>
            <p:ph type="body" idx="4294967295"/>
          </p:nvPr>
        </p:nvSpPr>
        <p:spPr/>
        <p:txBody>
          <a:bodyPr/>
          <a:lstStyle/>
          <a:p>
            <a:pPr marL="251460" indent="-251460">
              <a:defRPr/>
            </a:pPr>
            <a:r>
              <a:rPr lang="en-US" altLang="en-US" sz="2640" b="1">
                <a:solidFill>
                  <a:srgbClr val="FFC000"/>
                </a:solidFill>
              </a:rPr>
              <a:t>Functions</a:t>
            </a:r>
            <a:r>
              <a:rPr lang="en-US" altLang="en-US" sz="2640"/>
              <a:t>: not tied to a composite type or object</a:t>
            </a:r>
          </a:p>
          <a:p>
            <a:pPr lvl="1" indent="-251460">
              <a:defRPr/>
            </a:pPr>
            <a:r>
              <a:rPr lang="en-US" altLang="en-US" sz="2200"/>
              <a:t>The call is ‘stand alone’, just name of function</a:t>
            </a:r>
          </a:p>
          <a:p>
            <a:pPr lvl="1" indent="-251460">
              <a:defRPr/>
            </a:pPr>
            <a:r>
              <a:rPr lang="en-US" altLang="en-US" sz="2200"/>
              <a:t>E.g., </a:t>
            </a:r>
          </a:p>
          <a:p>
            <a:pPr lvl="1" indent="-251460">
              <a:defRPr/>
            </a:pPr>
            <a:r>
              <a:rPr lang="en-US" altLang="en-US" sz="1980" b="1">
                <a:solidFill>
                  <a:srgbClr val="FFC000"/>
                </a:solidFill>
                <a:latin typeface="Consolas" panose="020B0609020204030204" pitchFamily="49" charset="0"/>
              </a:rPr>
              <a:t>print()</a:t>
            </a:r>
            <a:r>
              <a:rPr lang="en-US" altLang="en-US" sz="2200"/>
              <a:t>, </a:t>
            </a:r>
            <a:r>
              <a:rPr lang="en-US" altLang="en-US" sz="1980" b="1">
                <a:solidFill>
                  <a:srgbClr val="FFC000"/>
                </a:solidFill>
                <a:latin typeface="Consolas" panose="020B0609020204030204" pitchFamily="49" charset="0"/>
              </a:rPr>
              <a:t>input()</a:t>
            </a:r>
          </a:p>
          <a:p>
            <a:pPr marL="251460" indent="-251460">
              <a:defRPr/>
            </a:pPr>
            <a:r>
              <a:rPr lang="en-US" altLang="en-US" sz="2640" b="1">
                <a:solidFill>
                  <a:srgbClr val="FF0000"/>
                </a:solidFill>
              </a:rPr>
              <a:t>Methods</a:t>
            </a:r>
            <a:r>
              <a:rPr lang="en-US" altLang="en-US" sz="2640"/>
              <a:t>: must be called through an instance of a composite</a:t>
            </a:r>
            <a:r>
              <a:rPr lang="en-US" altLang="en-US" sz="2640" baseline="30000"/>
              <a:t>1</a:t>
            </a:r>
            <a:r>
              <a:rPr lang="en-US" altLang="en-US" sz="2640"/>
              <a:t>.</a:t>
            </a:r>
          </a:p>
          <a:p>
            <a:pPr lvl="1" indent="-251460">
              <a:defRPr/>
            </a:pPr>
            <a:r>
              <a:rPr lang="en-US" altLang="en-US" sz="2200"/>
              <a:t>E.g., </a:t>
            </a:r>
          </a:p>
          <a:p>
            <a:pPr lvl="1" indent="-251460">
              <a:buFont typeface="Times New Roman" panose="02020603050405020304" pitchFamily="18" charset="0"/>
              <a:buNone/>
              <a:defRPr/>
            </a:pPr>
            <a:r>
              <a:rPr lang="en-US" altLang="en-US" sz="1980">
                <a:latin typeface="Consolas" panose="020B0609020204030204" pitchFamily="49" charset="0"/>
              </a:rPr>
              <a:t>filename = "foo.txt"</a:t>
            </a:r>
          </a:p>
          <a:p>
            <a:pPr lvl="1" indent="-251460">
              <a:buFont typeface="Times New Roman" panose="02020603050405020304" pitchFamily="18" charset="0"/>
              <a:buNone/>
              <a:defRPr/>
            </a:pPr>
            <a:r>
              <a:rPr lang="en-US" altLang="en-US" sz="1980">
                <a:latin typeface="Consolas" panose="020B0609020204030204" pitchFamily="49" charset="0"/>
              </a:rPr>
              <a:t>name, suffix = filename.</a:t>
            </a:r>
            <a:r>
              <a:rPr lang="en-US" altLang="en-US" sz="1980" b="1">
                <a:solidFill>
                  <a:srgbClr val="FF0000"/>
                </a:solidFill>
                <a:latin typeface="Consolas" panose="020B0609020204030204" pitchFamily="49" charset="0"/>
              </a:rPr>
              <a:t>split(</a:t>
            </a:r>
            <a:r>
              <a:rPr lang="en-US" altLang="en-US" sz="1980">
                <a:latin typeface="Consolas" panose="020B0609020204030204" pitchFamily="49" charset="0"/>
              </a:rPr>
              <a:t>'.'</a:t>
            </a:r>
            <a:r>
              <a:rPr lang="en-US" altLang="en-US" sz="1980" b="1">
                <a:solidFill>
                  <a:srgbClr val="FF0000"/>
                </a:solidFill>
                <a:latin typeface="Consolas" panose="020B0609020204030204" pitchFamily="49" charset="0"/>
              </a:rPr>
              <a:t>)</a:t>
            </a:r>
            <a:r>
              <a:rPr lang="en-US" altLang="en-US" sz="1980">
                <a:latin typeface="Consolas" panose="020B0609020204030204" pitchFamily="49" charset="0"/>
              </a:rPr>
              <a:t> </a:t>
            </a:r>
          </a:p>
          <a:p>
            <a:pPr marL="251460" indent="-251460">
              <a:defRPr/>
            </a:pPr>
            <a:r>
              <a:rPr lang="en-US" altLang="en-US" sz="2640"/>
              <a:t>Unlike these pre-created functions, the ones that you associate with classes can be customized to do anything that a regular function can.</a:t>
            </a:r>
          </a:p>
          <a:p>
            <a:pPr marL="251460" indent="-251460">
              <a:defRPr/>
            </a:pPr>
            <a:r>
              <a:rPr lang="en-US" altLang="en-US" sz="2640"/>
              <a:t>Functions that are associated with classes are referred to as </a:t>
            </a:r>
            <a:r>
              <a:rPr lang="en-US" altLang="en-US" sz="2640" i="1"/>
              <a:t>methods</a:t>
            </a:r>
            <a:r>
              <a:rPr lang="en-US" altLang="en-US" sz="2640"/>
              <a:t>.</a:t>
            </a:r>
          </a:p>
        </p:txBody>
      </p:sp>
      <p:grpSp>
        <p:nvGrpSpPr>
          <p:cNvPr id="10" name="Group 9">
            <a:extLst>
              <a:ext uri="{FF2B5EF4-FFF2-40B4-BE49-F238E27FC236}">
                <a16:creationId xmlns:a16="http://schemas.microsoft.com/office/drawing/2014/main" id="{261F0B5A-9387-4D76-9EC1-7ADD5B6D9296}"/>
              </a:ext>
            </a:extLst>
          </p:cNvPr>
          <p:cNvGrpSpPr>
            <a:grpSpLocks/>
          </p:cNvGrpSpPr>
          <p:nvPr/>
        </p:nvGrpSpPr>
        <p:grpSpPr bwMode="auto">
          <a:xfrm>
            <a:off x="3856038" y="3938588"/>
            <a:ext cx="2598737" cy="1036637"/>
            <a:chOff x="3505200" y="3476625"/>
            <a:chExt cx="2362200" cy="942975"/>
          </a:xfrm>
        </p:grpSpPr>
        <p:sp>
          <p:nvSpPr>
            <p:cNvPr id="35850" name="TextBox 1">
              <a:extLst>
                <a:ext uri="{FF2B5EF4-FFF2-40B4-BE49-F238E27FC236}">
                  <a16:creationId xmlns:a16="http://schemas.microsoft.com/office/drawing/2014/main" id="{9901C428-5576-474B-9638-82FCFA828D1F}"/>
                </a:ext>
              </a:extLst>
            </p:cNvPr>
            <p:cNvSpPr txBox="1">
              <a:spLocks noChangeArrowheads="1"/>
            </p:cNvSpPr>
            <p:nvPr/>
          </p:nvSpPr>
          <p:spPr bwMode="auto">
            <a:xfrm>
              <a:off x="5029014" y="3476625"/>
              <a:ext cx="838386" cy="381234"/>
            </a:xfrm>
            <a:prstGeom prst="rect">
              <a:avLst/>
            </a:prstGeom>
            <a:noFill/>
            <a:ln>
              <a:noFill/>
            </a:ln>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1005840">
                <a:defRPr/>
              </a:pPr>
              <a:r>
                <a:rPr lang="en-US" altLang="en-US" sz="1980" b="1" dirty="0">
                  <a:solidFill>
                    <a:prstClr val="white">
                      <a:lumMod val="65000"/>
                    </a:prstClr>
                  </a:solidFill>
                </a:rPr>
                <a:t>String</a:t>
              </a:r>
            </a:p>
          </p:txBody>
        </p:sp>
        <p:cxnSp>
          <p:nvCxnSpPr>
            <p:cNvPr id="4" name="Straight Arrow Connector 3">
              <a:extLst>
                <a:ext uri="{FF2B5EF4-FFF2-40B4-BE49-F238E27FC236}">
                  <a16:creationId xmlns:a16="http://schemas.microsoft.com/office/drawing/2014/main" id="{C9BB70FC-B279-4C41-ABE1-A47D07F6AA99}"/>
                </a:ext>
              </a:extLst>
            </p:cNvPr>
            <p:cNvCxnSpPr/>
            <p:nvPr/>
          </p:nvCxnSpPr>
          <p:spPr>
            <a:xfrm flipH="1">
              <a:off x="3505200" y="3733669"/>
              <a:ext cx="1867249" cy="685931"/>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6EEE1413-A9B3-45FE-972B-4C6E00AD2168}"/>
              </a:ext>
            </a:extLst>
          </p:cNvPr>
          <p:cNvGrpSpPr>
            <a:grpSpLocks/>
          </p:cNvGrpSpPr>
          <p:nvPr/>
        </p:nvGrpSpPr>
        <p:grpSpPr bwMode="auto">
          <a:xfrm>
            <a:off x="4945063" y="4043363"/>
            <a:ext cx="4525962" cy="931862"/>
            <a:chOff x="4495800" y="3571875"/>
            <a:chExt cx="4114800" cy="847725"/>
          </a:xfrm>
        </p:grpSpPr>
        <p:sp>
          <p:nvSpPr>
            <p:cNvPr id="35848" name="TextBox 6">
              <a:extLst>
                <a:ext uri="{FF2B5EF4-FFF2-40B4-BE49-F238E27FC236}">
                  <a16:creationId xmlns:a16="http://schemas.microsoft.com/office/drawing/2014/main" id="{4917E55D-941F-43F8-A6A0-7BB019F82F87}"/>
                </a:ext>
              </a:extLst>
            </p:cNvPr>
            <p:cNvSpPr txBox="1">
              <a:spLocks noChangeArrowheads="1"/>
            </p:cNvSpPr>
            <p:nvPr/>
          </p:nvSpPr>
          <p:spPr bwMode="auto">
            <a:xfrm>
              <a:off x="6363408" y="3571875"/>
              <a:ext cx="2247192" cy="485240"/>
            </a:xfrm>
            <a:prstGeom prst="rect">
              <a:avLst/>
            </a:prstGeom>
            <a:noFill/>
            <a:ln>
              <a:noFill/>
            </a:ln>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1005840">
                <a:defRPr/>
              </a:pPr>
              <a:r>
                <a:rPr lang="en-US" altLang="en-US" sz="1980" b="1" dirty="0">
                  <a:solidFill>
                    <a:prstClr val="white">
                      <a:lumMod val="65000"/>
                    </a:prstClr>
                  </a:solidFill>
                </a:rPr>
                <a:t>Method operating on that string</a:t>
              </a:r>
            </a:p>
          </p:txBody>
        </p:sp>
        <p:cxnSp>
          <p:nvCxnSpPr>
            <p:cNvPr id="8" name="Straight Arrow Connector 7">
              <a:extLst>
                <a:ext uri="{FF2B5EF4-FFF2-40B4-BE49-F238E27FC236}">
                  <a16:creationId xmlns:a16="http://schemas.microsoft.com/office/drawing/2014/main" id="{B88E7D42-1116-43E7-8B7B-C2AC2BF9318A}"/>
                </a:ext>
              </a:extLst>
            </p:cNvPr>
            <p:cNvCxnSpPr/>
            <p:nvPr/>
          </p:nvCxnSpPr>
          <p:spPr>
            <a:xfrm flipH="1">
              <a:off x="4495800" y="3886703"/>
              <a:ext cx="1981627" cy="532897"/>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4822" name="TextBox 1">
            <a:extLst>
              <a:ext uri="{FF2B5EF4-FFF2-40B4-BE49-F238E27FC236}">
                <a16:creationId xmlns:a16="http://schemas.microsoft.com/office/drawing/2014/main" id="{2B7903CF-82EF-4E04-8E7C-CD2F795220FD}"/>
              </a:ext>
            </a:extLst>
          </p:cNvPr>
          <p:cNvSpPr txBox="1">
            <a:spLocks noChangeArrowheads="1"/>
          </p:cNvSpPr>
          <p:nvPr/>
        </p:nvSpPr>
        <p:spPr bwMode="auto">
          <a:xfrm>
            <a:off x="1006475" y="7407275"/>
            <a:ext cx="4273550" cy="250825"/>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endParaRPr lang="en-CA" altLang="en-US" sz="1980">
              <a:solidFill>
                <a:prstClr val="black"/>
              </a:solidFill>
            </a:endParaRPr>
          </a:p>
        </p:txBody>
      </p:sp>
      <p:sp>
        <p:nvSpPr>
          <p:cNvPr id="3" name="TextBox 2">
            <a:extLst>
              <a:ext uri="{FF2B5EF4-FFF2-40B4-BE49-F238E27FC236}">
                <a16:creationId xmlns:a16="http://schemas.microsoft.com/office/drawing/2014/main" id="{CB44FB3A-9424-49B2-8788-5A85CDED7227}"/>
              </a:ext>
            </a:extLst>
          </p:cNvPr>
          <p:cNvSpPr txBox="1">
            <a:spLocks noChangeArrowheads="1"/>
          </p:cNvSpPr>
          <p:nvPr/>
        </p:nvSpPr>
        <p:spPr bwMode="auto">
          <a:xfrm>
            <a:off x="26988" y="7239000"/>
            <a:ext cx="7124700" cy="419100"/>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CA" altLang="en-US" sz="1320">
                <a:solidFill>
                  <a:prstClr val="black"/>
                </a:solidFill>
              </a:rPr>
              <a:t>1 Not all composites have methods e.g., arrays in ‘C’ are a composite but don’t have methods</a:t>
            </a:r>
          </a:p>
        </p:txBody>
      </p:sp>
      <p:sp>
        <p:nvSpPr>
          <p:cNvPr id="2" name="Footer Placeholder 1">
            <a:extLst>
              <a:ext uri="{FF2B5EF4-FFF2-40B4-BE49-F238E27FC236}">
                <a16:creationId xmlns:a16="http://schemas.microsoft.com/office/drawing/2014/main" id="{74FDADBA-6F13-4A76-BADD-D91DCE139ED0}"/>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39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39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39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39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39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39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39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390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7" grpId="0" build="p"/>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486E1B1-BF47-4A59-A554-945F4A0C2EA8}"/>
              </a:ext>
            </a:extLst>
          </p:cNvPr>
          <p:cNvSpPr>
            <a:spLocks noGrp="1"/>
          </p:cNvSpPr>
          <p:nvPr>
            <p:ph type="title"/>
          </p:nvPr>
        </p:nvSpPr>
        <p:spPr>
          <a:xfrm>
            <a:off x="503238" y="311150"/>
            <a:ext cx="9051925" cy="725488"/>
          </a:xfrm>
        </p:spPr>
        <p:txBody>
          <a:bodyPr/>
          <a:lstStyle/>
          <a:p>
            <a:pPr>
              <a:defRPr/>
            </a:pPr>
            <a:r>
              <a:rPr lang="en-US" altLang="en-US"/>
              <a:t>Defining Class Methods</a:t>
            </a:r>
          </a:p>
        </p:txBody>
      </p:sp>
      <p:sp>
        <p:nvSpPr>
          <p:cNvPr id="35843" name="Content Placeholder 2">
            <a:extLst>
              <a:ext uri="{FF2B5EF4-FFF2-40B4-BE49-F238E27FC236}">
                <a16:creationId xmlns:a16="http://schemas.microsoft.com/office/drawing/2014/main" id="{1AD860CA-826A-4E28-9792-9AC6401FB4A9}"/>
              </a:ext>
            </a:extLst>
          </p:cNvPr>
          <p:cNvSpPr>
            <a:spLocks noGrp="1"/>
          </p:cNvSpPr>
          <p:nvPr>
            <p:ph idx="1"/>
          </p:nvPr>
        </p:nvSpPr>
        <p:spPr>
          <a:xfrm>
            <a:off x="503238" y="1295400"/>
            <a:ext cx="9051925" cy="6130925"/>
          </a:xfrm>
        </p:spPr>
        <p:txBody>
          <a:bodyPr/>
          <a:lstStyle/>
          <a:p>
            <a:pPr marL="251460" indent="-251460">
              <a:buFontTx/>
              <a:buNone/>
              <a:defRPr/>
            </a:pPr>
            <a:r>
              <a:rPr lang="en-US" altLang="en-US" b="1"/>
              <a:t>Format</a:t>
            </a:r>
            <a:r>
              <a:rPr lang="en-US" altLang="en-US"/>
              <a:t>:</a:t>
            </a:r>
          </a:p>
          <a:p>
            <a:pPr lvl="1" indent="-251460">
              <a:buFont typeface="Times New Roman" panose="02020603050405020304" pitchFamily="18" charset="0"/>
              <a:buNone/>
              <a:defRPr/>
            </a:pPr>
            <a:r>
              <a:rPr lang="en-US" altLang="en-US" sz="1980">
                <a:latin typeface="Consolas" panose="020B0609020204030204" pitchFamily="49" charset="0"/>
              </a:rPr>
              <a:t>class &lt;</a:t>
            </a:r>
            <a:r>
              <a:rPr lang="en-US" altLang="en-US" sz="1980" i="1">
                <a:latin typeface="Consolas" panose="020B0609020204030204" pitchFamily="49" charset="0"/>
              </a:rPr>
              <a:t>classname</a:t>
            </a:r>
            <a:r>
              <a:rPr lang="en-US" altLang="en-US" sz="1980">
                <a:latin typeface="Consolas" panose="020B0609020204030204" pitchFamily="49" charset="0"/>
              </a:rPr>
              <a:t>&gt;:</a:t>
            </a:r>
          </a:p>
          <a:p>
            <a:pPr lvl="1" indent="-251460">
              <a:buFont typeface="Times New Roman" panose="02020603050405020304" pitchFamily="18" charset="0"/>
              <a:buNone/>
              <a:defRPr/>
            </a:pPr>
            <a:r>
              <a:rPr lang="en-US" altLang="en-US" sz="1980">
                <a:latin typeface="Consolas" panose="020B0609020204030204" pitchFamily="49" charset="0"/>
              </a:rPr>
              <a:t>     def &lt;method name&gt; (self, &lt;</a:t>
            </a:r>
            <a:r>
              <a:rPr lang="en-US" altLang="en-US" sz="1980" i="1">
                <a:latin typeface="Consolas" panose="020B0609020204030204" pitchFamily="49" charset="0"/>
              </a:rPr>
              <a:t>other parameters</a:t>
            </a:r>
            <a:r>
              <a:rPr lang="en-US" altLang="en-US" sz="1980">
                <a:latin typeface="Consolas" panose="020B0609020204030204" pitchFamily="49" charset="0"/>
              </a:rPr>
              <a:t>&gt;):</a:t>
            </a:r>
          </a:p>
          <a:p>
            <a:pPr lvl="1" indent="-251460">
              <a:buFont typeface="Times New Roman" panose="02020603050405020304" pitchFamily="18" charset="0"/>
              <a:buNone/>
              <a:defRPr/>
            </a:pPr>
            <a:r>
              <a:rPr lang="en-US" altLang="en-US" sz="1980">
                <a:latin typeface="Consolas" panose="020B0609020204030204" pitchFamily="49" charset="0"/>
              </a:rPr>
              <a:t>          &lt;</a:t>
            </a:r>
            <a:r>
              <a:rPr lang="en-US" altLang="en-US" sz="1980" i="1">
                <a:latin typeface="Consolas" panose="020B0609020204030204" pitchFamily="49" charset="0"/>
              </a:rPr>
              <a:t>method body</a:t>
            </a:r>
            <a:r>
              <a:rPr lang="en-US" altLang="en-US" sz="1980">
                <a:latin typeface="Consolas" panose="020B0609020204030204" pitchFamily="49" charset="0"/>
              </a:rPr>
              <a:t>&gt;</a:t>
            </a:r>
          </a:p>
          <a:p>
            <a:pPr marL="251460" indent="-251460">
              <a:buFontTx/>
              <a:buNone/>
              <a:defRPr/>
            </a:pPr>
            <a:endParaRPr lang="en-US" altLang="en-US">
              <a:latin typeface="Times New Roman" panose="02020603050405020304" pitchFamily="18" charset="0"/>
            </a:endParaRPr>
          </a:p>
          <a:p>
            <a:pPr marL="251460" indent="-251460">
              <a:buFontTx/>
              <a:buNone/>
              <a:defRPr/>
            </a:pPr>
            <a:r>
              <a:rPr lang="en-US" altLang="en-US" b="1"/>
              <a:t>Example</a:t>
            </a:r>
            <a:r>
              <a:rPr lang="en-US" altLang="en-US"/>
              <a:t>:</a:t>
            </a:r>
          </a:p>
          <a:p>
            <a:pPr lvl="1" indent="-251460">
              <a:buFont typeface="Times New Roman" panose="02020603050405020304" pitchFamily="18" charset="0"/>
              <a:buNone/>
              <a:defRPr/>
            </a:pPr>
            <a:r>
              <a:rPr lang="en-US" altLang="en-US" sz="1980">
                <a:latin typeface="Consolas" panose="020B0609020204030204" pitchFamily="49" charset="0"/>
              </a:rPr>
              <a:t>class Person:</a:t>
            </a:r>
          </a:p>
          <a:p>
            <a:pPr lvl="1" indent="-251460">
              <a:buFont typeface="Times New Roman" panose="02020603050405020304" pitchFamily="18" charset="0"/>
              <a:buNone/>
              <a:defRPr/>
            </a:pPr>
            <a:r>
              <a:rPr lang="en-US" altLang="en-US" sz="1980">
                <a:latin typeface="Consolas" panose="020B0609020204030204" pitchFamily="49" charset="0"/>
              </a:rPr>
              <a:t>   name = "I have no name :("</a:t>
            </a:r>
          </a:p>
          <a:p>
            <a:pPr lvl="1" indent="-251460">
              <a:buFont typeface="Times New Roman" panose="02020603050405020304" pitchFamily="18" charset="0"/>
              <a:buNone/>
              <a:defRPr/>
            </a:pPr>
            <a:r>
              <a:rPr lang="en-US" altLang="en-US" sz="1980">
                <a:latin typeface="Consolas" panose="020B0609020204030204" pitchFamily="49" charset="0"/>
              </a:rPr>
              <a:t>   def sayName (self):</a:t>
            </a:r>
          </a:p>
          <a:p>
            <a:pPr lvl="1" indent="-251460">
              <a:buFont typeface="Times New Roman" panose="02020603050405020304" pitchFamily="18" charset="0"/>
              <a:buNone/>
              <a:defRPr/>
            </a:pPr>
            <a:r>
              <a:rPr lang="en-US" altLang="en-US" sz="1980">
                <a:latin typeface="Consolas" panose="020B0609020204030204" pitchFamily="49" charset="0"/>
              </a:rPr>
              <a:t>      print ("My name is...", self.name)</a:t>
            </a:r>
          </a:p>
          <a:p>
            <a:pPr marL="251460" indent="-251460">
              <a:defRPr/>
            </a:pPr>
            <a:endParaRPr lang="en-US" altLang="en-US"/>
          </a:p>
        </p:txBody>
      </p:sp>
      <p:grpSp>
        <p:nvGrpSpPr>
          <p:cNvPr id="4" name="Group 3">
            <a:extLst>
              <a:ext uri="{FF2B5EF4-FFF2-40B4-BE49-F238E27FC236}">
                <a16:creationId xmlns:a16="http://schemas.microsoft.com/office/drawing/2014/main" id="{ED9C7E49-5C56-4E8A-B17F-4E9EB272F944}"/>
              </a:ext>
            </a:extLst>
          </p:cNvPr>
          <p:cNvGrpSpPr>
            <a:grpSpLocks/>
          </p:cNvGrpSpPr>
          <p:nvPr/>
        </p:nvGrpSpPr>
        <p:grpSpPr bwMode="auto">
          <a:xfrm>
            <a:off x="3687763" y="2417763"/>
            <a:ext cx="6126162" cy="2449512"/>
            <a:chOff x="3105150" y="2601913"/>
            <a:chExt cx="5568950" cy="2227262"/>
          </a:xfrm>
        </p:grpSpPr>
        <p:sp>
          <p:nvSpPr>
            <p:cNvPr id="35849" name="Line 5">
              <a:extLst>
                <a:ext uri="{FF2B5EF4-FFF2-40B4-BE49-F238E27FC236}">
                  <a16:creationId xmlns:a16="http://schemas.microsoft.com/office/drawing/2014/main" id="{A02F9EE4-57B5-4F07-BA30-0A1F16BFC100}"/>
                </a:ext>
              </a:extLst>
            </p:cNvPr>
            <p:cNvSpPr>
              <a:spLocks noChangeShapeType="1"/>
            </p:cNvSpPr>
            <p:nvPr/>
          </p:nvSpPr>
          <p:spPr bwMode="auto">
            <a:xfrm flipH="1" flipV="1">
              <a:off x="4237989" y="2601913"/>
              <a:ext cx="1448880" cy="965676"/>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35850" name="Line 6">
              <a:extLst>
                <a:ext uri="{FF2B5EF4-FFF2-40B4-BE49-F238E27FC236}">
                  <a16:creationId xmlns:a16="http://schemas.microsoft.com/office/drawing/2014/main" id="{70F302E4-22C5-4BB1-A6BA-C31DD9F6CED4}"/>
                </a:ext>
              </a:extLst>
            </p:cNvPr>
            <p:cNvSpPr>
              <a:spLocks noChangeShapeType="1"/>
            </p:cNvSpPr>
            <p:nvPr/>
          </p:nvSpPr>
          <p:spPr bwMode="auto">
            <a:xfrm flipH="1">
              <a:off x="3105150" y="3579137"/>
              <a:ext cx="2593263" cy="1250038"/>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35851" name="Text Box 8">
              <a:extLst>
                <a:ext uri="{FF2B5EF4-FFF2-40B4-BE49-F238E27FC236}">
                  <a16:creationId xmlns:a16="http://schemas.microsoft.com/office/drawing/2014/main" id="{D166A71C-B87A-4550-BD2A-D43EDF6B594A}"/>
                </a:ext>
              </a:extLst>
            </p:cNvPr>
            <p:cNvSpPr txBox="1">
              <a:spLocks noChangeArrowheads="1"/>
            </p:cNvSpPr>
            <p:nvPr/>
          </p:nvSpPr>
          <p:spPr bwMode="auto">
            <a:xfrm>
              <a:off x="5686868" y="3121559"/>
              <a:ext cx="2987232" cy="1190856"/>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srgbClr val="FF0000"/>
                  </a:solidFill>
                  <a:latin typeface="Arial" panose="020B0604020202020204" pitchFamily="34" charset="0"/>
                </a:rPr>
                <a:t>Unlike functions, every method of a class must have the ‘</a:t>
              </a:r>
              <a:r>
                <a:rPr lang="en-US" altLang="ja-JP" sz="1980" b="1">
                  <a:solidFill>
                    <a:srgbClr val="FF0000"/>
                  </a:solidFill>
                  <a:latin typeface="Consolas" panose="020B0609020204030204" pitchFamily="49" charset="0"/>
                </a:rPr>
                <a:t>self</a:t>
              </a:r>
              <a:r>
                <a:rPr lang="en-US" altLang="en-US" sz="1980" b="1">
                  <a:solidFill>
                    <a:srgbClr val="FF0000"/>
                  </a:solidFill>
                  <a:latin typeface="Arial" panose="020B0604020202020204" pitchFamily="34" charset="0"/>
                </a:rPr>
                <a:t>’</a:t>
              </a:r>
              <a:r>
                <a:rPr lang="en-US" altLang="ja-JP" sz="1980" b="1">
                  <a:solidFill>
                    <a:srgbClr val="FF0000"/>
                  </a:solidFill>
                  <a:latin typeface="Arial" panose="020B0604020202020204" pitchFamily="34" charset="0"/>
                </a:rPr>
                <a:t> parameter (more on this later)</a:t>
              </a:r>
              <a:endParaRPr lang="en-US" altLang="en-US" sz="1980" b="1">
                <a:solidFill>
                  <a:srgbClr val="FF0000"/>
                </a:solidFill>
                <a:latin typeface="Arial" panose="020B0604020202020204" pitchFamily="34" charset="0"/>
              </a:endParaRPr>
            </a:p>
          </p:txBody>
        </p:sp>
      </p:grpSp>
      <p:grpSp>
        <p:nvGrpSpPr>
          <p:cNvPr id="8" name="Group 12">
            <a:extLst>
              <a:ext uri="{FF2B5EF4-FFF2-40B4-BE49-F238E27FC236}">
                <a16:creationId xmlns:a16="http://schemas.microsoft.com/office/drawing/2014/main" id="{94C07FEB-DBBF-4BB7-B266-F9B772A50C9D}"/>
              </a:ext>
            </a:extLst>
          </p:cNvPr>
          <p:cNvGrpSpPr>
            <a:grpSpLocks/>
          </p:cNvGrpSpPr>
          <p:nvPr/>
        </p:nvGrpSpPr>
        <p:grpSpPr bwMode="auto">
          <a:xfrm>
            <a:off x="5010150" y="4867275"/>
            <a:ext cx="5032375" cy="2130425"/>
            <a:chOff x="2232" y="2552"/>
            <a:chExt cx="2882" cy="1220"/>
          </a:xfrm>
        </p:grpSpPr>
        <p:sp>
          <p:nvSpPr>
            <p:cNvPr id="35846" name="Oval 4">
              <a:extLst>
                <a:ext uri="{FF2B5EF4-FFF2-40B4-BE49-F238E27FC236}">
                  <a16:creationId xmlns:a16="http://schemas.microsoft.com/office/drawing/2014/main" id="{D73CCD04-A4A9-403C-BE17-7D46C0561FF3}"/>
                </a:ext>
              </a:extLst>
            </p:cNvPr>
            <p:cNvSpPr>
              <a:spLocks noChangeArrowheads="1"/>
            </p:cNvSpPr>
            <p:nvPr/>
          </p:nvSpPr>
          <p:spPr bwMode="auto">
            <a:xfrm>
              <a:off x="2232" y="2552"/>
              <a:ext cx="912" cy="352"/>
            </a:xfrm>
            <a:prstGeom prst="ellipse">
              <a:avLst/>
            </a:prstGeom>
            <a:noFill/>
            <a:ln w="38100">
              <a:solidFill>
                <a:srgbClr val="FF0000"/>
              </a:solidFill>
              <a:prstDash val="lgDash"/>
              <a:round/>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endParaRPr lang="en-US" altLang="en-US" sz="1540">
                <a:solidFill>
                  <a:prstClr val="black"/>
                </a:solidFill>
                <a:latin typeface="Arial" panose="020B0604020202020204" pitchFamily="34" charset="0"/>
              </a:endParaRPr>
            </a:p>
          </p:txBody>
        </p:sp>
        <p:sp>
          <p:nvSpPr>
            <p:cNvPr id="35847" name="Line 10">
              <a:extLst>
                <a:ext uri="{FF2B5EF4-FFF2-40B4-BE49-F238E27FC236}">
                  <a16:creationId xmlns:a16="http://schemas.microsoft.com/office/drawing/2014/main" id="{887EB1D4-8A1C-4EB6-98F8-5C211D024F19}"/>
                </a:ext>
              </a:extLst>
            </p:cNvPr>
            <p:cNvSpPr>
              <a:spLocks noChangeShapeType="1"/>
            </p:cNvSpPr>
            <p:nvPr/>
          </p:nvSpPr>
          <p:spPr bwMode="auto">
            <a:xfrm flipH="1" flipV="1">
              <a:off x="2864" y="2888"/>
              <a:ext cx="202" cy="362"/>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35848" name="Text Box 11">
              <a:extLst>
                <a:ext uri="{FF2B5EF4-FFF2-40B4-BE49-F238E27FC236}">
                  <a16:creationId xmlns:a16="http://schemas.microsoft.com/office/drawing/2014/main" id="{C8C0509F-834F-4940-A815-1D3121783495}"/>
                </a:ext>
              </a:extLst>
            </p:cNvPr>
            <p:cNvSpPr txBox="1">
              <a:spLocks noChangeArrowheads="1"/>
            </p:cNvSpPr>
            <p:nvPr/>
          </p:nvSpPr>
          <p:spPr bwMode="auto">
            <a:xfrm>
              <a:off x="3082" y="2847"/>
              <a:ext cx="2032" cy="925"/>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srgbClr val="FF0000"/>
                  </a:solidFill>
                  <a:latin typeface="Arial" panose="020B0604020202020204" pitchFamily="34" charset="0"/>
                </a:rPr>
                <a:t>When the attributes are accessed inside the methods of a class they MUST be preceded by the suffix “</a:t>
              </a:r>
              <a:r>
                <a:rPr lang="en-US" altLang="ja-JP" sz="1980" b="1">
                  <a:solidFill>
                    <a:srgbClr val="FF0000"/>
                  </a:solidFill>
                  <a:latin typeface="Consolas" panose="020B0609020204030204" pitchFamily="49" charset="0"/>
                </a:rPr>
                <a:t>.self</a:t>
              </a:r>
              <a:r>
                <a:rPr lang="en-US" altLang="en-US" sz="1980" b="1">
                  <a:solidFill>
                    <a:srgbClr val="FF0000"/>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9FB3CCC-3461-4FF5-B0D3-644FD5835BC5}"/>
              </a:ext>
            </a:extLst>
          </p:cNvPr>
          <p:cNvSpPr>
            <a:spLocks noGrp="1"/>
          </p:cNvSpPr>
          <p:nvPr>
            <p:ph type="title"/>
          </p:nvPr>
        </p:nvSpPr>
        <p:spPr>
          <a:xfrm>
            <a:off x="503238" y="311150"/>
            <a:ext cx="9051925" cy="725488"/>
          </a:xfrm>
        </p:spPr>
        <p:txBody>
          <a:bodyPr/>
          <a:lstStyle/>
          <a:p>
            <a:pPr>
              <a:defRPr/>
            </a:pPr>
            <a:r>
              <a:rPr lang="en-US" altLang="en-US"/>
              <a:t>Defining Class Methods: Full Example</a:t>
            </a:r>
          </a:p>
        </p:txBody>
      </p:sp>
      <p:sp>
        <p:nvSpPr>
          <p:cNvPr id="36867" name="Content Placeholder 2">
            <a:extLst>
              <a:ext uri="{FF2B5EF4-FFF2-40B4-BE49-F238E27FC236}">
                <a16:creationId xmlns:a16="http://schemas.microsoft.com/office/drawing/2014/main" id="{FEF77E2A-1531-41FE-93C7-CF5F19E2A0CD}"/>
              </a:ext>
            </a:extLst>
          </p:cNvPr>
          <p:cNvSpPr>
            <a:spLocks noGrp="1"/>
          </p:cNvSpPr>
          <p:nvPr>
            <p:ph idx="1"/>
          </p:nvPr>
        </p:nvSpPr>
        <p:spPr>
          <a:xfrm>
            <a:off x="503238" y="1295400"/>
            <a:ext cx="9051925" cy="6130925"/>
          </a:xfrm>
        </p:spPr>
        <p:txBody>
          <a:bodyPr/>
          <a:lstStyle/>
          <a:p>
            <a:pPr marL="251460" indent="-251460">
              <a:defRPr/>
            </a:pPr>
            <a:r>
              <a:rPr lang="en-US" altLang="en-US"/>
              <a:t>Name of the online example: </a:t>
            </a:r>
            <a:r>
              <a:rPr lang="en-US" altLang="en-US" sz="2200">
                <a:latin typeface="Consolas" panose="020B0609020204030204" pitchFamily="49" charset="0"/>
              </a:rPr>
              <a:t>person1.py</a:t>
            </a:r>
          </a:p>
          <a:p>
            <a:pPr marL="251460" indent="-251460">
              <a:defRPr/>
            </a:pPr>
            <a:endParaRPr lang="en-US" altLang="en-US" sz="2200"/>
          </a:p>
          <a:p>
            <a:pPr lvl="1" indent="-251460">
              <a:buFont typeface="Times New Roman" panose="02020603050405020304" pitchFamily="18" charset="0"/>
              <a:buNone/>
              <a:defRPr/>
            </a:pPr>
            <a:r>
              <a:rPr lang="en-US" altLang="en-US" sz="1980">
                <a:latin typeface="Consolas" panose="020B0609020204030204" pitchFamily="49" charset="0"/>
              </a:rPr>
              <a:t>class Person:</a:t>
            </a:r>
          </a:p>
          <a:p>
            <a:pPr lvl="1" indent="-251460">
              <a:buFont typeface="Times New Roman" panose="02020603050405020304" pitchFamily="18" charset="0"/>
              <a:buNone/>
              <a:defRPr/>
            </a:pPr>
            <a:r>
              <a:rPr lang="en-US" altLang="en-US" sz="1980">
                <a:latin typeface="Consolas" panose="020B0609020204030204" pitchFamily="49" charset="0"/>
              </a:rPr>
              <a:t>   name = "I have no name :("</a:t>
            </a:r>
          </a:p>
          <a:p>
            <a:pPr lvl="1" indent="-251460">
              <a:buFont typeface="Times New Roman" panose="02020603050405020304" pitchFamily="18" charset="0"/>
              <a:buNone/>
              <a:defRPr/>
            </a:pPr>
            <a:r>
              <a:rPr lang="en-US" altLang="en-US" sz="1980">
                <a:latin typeface="Consolas" panose="020B0609020204030204" pitchFamily="49" charset="0"/>
              </a:rPr>
              <a:t>   def sayName(self):</a:t>
            </a:r>
          </a:p>
          <a:p>
            <a:pPr lvl="1" indent="-251460">
              <a:buFont typeface="Times New Roman" panose="02020603050405020304" pitchFamily="18" charset="0"/>
              <a:buNone/>
              <a:defRPr/>
            </a:pPr>
            <a:r>
              <a:rPr lang="en-US" altLang="en-US" sz="1980">
                <a:latin typeface="Consolas" panose="020B0609020204030204" pitchFamily="49" charset="0"/>
              </a:rPr>
              <a:t>      print("My name is...", self.name)</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def main():</a:t>
            </a:r>
          </a:p>
          <a:p>
            <a:pPr lvl="1" indent="-251460">
              <a:buFont typeface="Times New Roman" panose="02020603050405020304" pitchFamily="18" charset="0"/>
              <a:buNone/>
              <a:defRPr/>
            </a:pPr>
            <a:r>
              <a:rPr lang="en-US" altLang="en-US" sz="1980">
                <a:latin typeface="Consolas" panose="020B0609020204030204" pitchFamily="49" charset="0"/>
              </a:rPr>
              <a:t>   aPerson = Person()</a:t>
            </a:r>
          </a:p>
          <a:p>
            <a:pPr lvl="1" indent="-251460">
              <a:buFont typeface="Times New Roman" panose="02020603050405020304" pitchFamily="18" charset="0"/>
              <a:buNone/>
              <a:defRPr/>
            </a:pPr>
            <a:r>
              <a:rPr lang="en-US" altLang="en-US" sz="1980">
                <a:latin typeface="Consolas" panose="020B0609020204030204" pitchFamily="49" charset="0"/>
              </a:rPr>
              <a:t>   aPerson.sayName()</a:t>
            </a:r>
          </a:p>
          <a:p>
            <a:pPr lvl="1" indent="-251460">
              <a:buFont typeface="Times New Roman" panose="02020603050405020304" pitchFamily="18" charset="0"/>
              <a:buNone/>
              <a:defRPr/>
            </a:pPr>
            <a:r>
              <a:rPr lang="en-US" altLang="en-US" sz="1980">
                <a:latin typeface="Consolas" panose="020B0609020204030204" pitchFamily="49" charset="0"/>
              </a:rPr>
              <a:t>   aPerson.name = "Big Smiley :D"</a:t>
            </a:r>
          </a:p>
          <a:p>
            <a:pPr lvl="1" indent="-251460">
              <a:buFont typeface="Times New Roman" panose="02020603050405020304" pitchFamily="18" charset="0"/>
              <a:buNone/>
              <a:defRPr/>
            </a:pPr>
            <a:r>
              <a:rPr lang="en-US" altLang="en-US" sz="1980">
                <a:latin typeface="Consolas" panose="020B0609020204030204" pitchFamily="49" charset="0"/>
              </a:rPr>
              <a:t>   aPerson.sayName()</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main()</a:t>
            </a:r>
          </a:p>
          <a:p>
            <a:pPr marL="251460" indent="-251460">
              <a:defRPr/>
            </a:pPr>
            <a:endParaRPr lang="en-US" altLang="en-US"/>
          </a:p>
        </p:txBody>
      </p:sp>
      <p:pic>
        <p:nvPicPr>
          <p:cNvPr id="4" name="Picture 2">
            <a:extLst>
              <a:ext uri="{FF2B5EF4-FFF2-40B4-BE49-F238E27FC236}">
                <a16:creationId xmlns:a16="http://schemas.microsoft.com/office/drawing/2014/main" id="{231D6601-E81D-428A-9BC1-609156008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3856038" y="4678363"/>
            <a:ext cx="5346700" cy="29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70C356EE-757D-4F16-A459-1E240B083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3829050" y="5478463"/>
            <a:ext cx="5348288" cy="29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8415EAF-6318-4C13-8E04-0FEC22C67763}"/>
              </a:ext>
            </a:extLst>
          </p:cNvPr>
          <p:cNvSpPr>
            <a:spLocks noGrp="1"/>
          </p:cNvSpPr>
          <p:nvPr>
            <p:ph type="title"/>
          </p:nvPr>
        </p:nvSpPr>
        <p:spPr>
          <a:xfrm>
            <a:off x="503238" y="311150"/>
            <a:ext cx="9051925" cy="725488"/>
          </a:xfrm>
        </p:spPr>
        <p:txBody>
          <a:bodyPr/>
          <a:lstStyle/>
          <a:p>
            <a:pPr>
              <a:defRPr/>
            </a:pPr>
            <a:r>
              <a:rPr lang="en-US" altLang="en-US"/>
              <a:t>What Is The ‘</a:t>
            </a:r>
            <a:r>
              <a:rPr lang="en-US" altLang="ja-JP">
                <a:latin typeface="Consolas" panose="020B0609020204030204" pitchFamily="49" charset="0"/>
              </a:rPr>
              <a:t>Self</a:t>
            </a:r>
            <a:r>
              <a:rPr lang="en-US" altLang="en-US"/>
              <a:t>’</a:t>
            </a:r>
            <a:r>
              <a:rPr lang="en-US" altLang="ja-JP"/>
              <a:t> Parameter</a:t>
            </a:r>
            <a:endParaRPr lang="en-US" altLang="en-US"/>
          </a:p>
        </p:txBody>
      </p:sp>
      <p:sp>
        <p:nvSpPr>
          <p:cNvPr id="38915" name="Content Placeholder 2">
            <a:extLst>
              <a:ext uri="{FF2B5EF4-FFF2-40B4-BE49-F238E27FC236}">
                <a16:creationId xmlns:a16="http://schemas.microsoft.com/office/drawing/2014/main" id="{A8CDE1DB-E878-4EDB-A7C2-0A3737F0037E}"/>
              </a:ext>
            </a:extLst>
          </p:cNvPr>
          <p:cNvSpPr>
            <a:spLocks noGrp="1"/>
          </p:cNvSpPr>
          <p:nvPr>
            <p:ph idx="1"/>
          </p:nvPr>
        </p:nvSpPr>
        <p:spPr>
          <a:xfrm>
            <a:off x="503238" y="1295400"/>
            <a:ext cx="9051925" cy="6130925"/>
          </a:xfrm>
        </p:spPr>
        <p:txBody>
          <a:bodyPr/>
          <a:lstStyle/>
          <a:p>
            <a:pPr marL="251460" indent="-251460">
              <a:defRPr/>
            </a:pPr>
            <a:r>
              <a:rPr lang="en-US" altLang="en-US"/>
              <a:t>Reminder: When defining/calling methods of a class there is always at least one parameter.</a:t>
            </a:r>
          </a:p>
          <a:p>
            <a:pPr marL="251460" indent="-251460">
              <a:defRPr/>
            </a:pPr>
            <a:r>
              <a:rPr lang="en-US" altLang="en-US"/>
              <a:t>This parameter is called the ‘</a:t>
            </a:r>
            <a:r>
              <a:rPr lang="en-US" altLang="ja-JP">
                <a:latin typeface="Consolas" panose="020B0609020204030204" pitchFamily="49" charset="0"/>
              </a:rPr>
              <a:t>self</a:t>
            </a:r>
            <a:r>
              <a:rPr lang="en-US" altLang="en-US"/>
              <a:t>’</a:t>
            </a:r>
            <a:r>
              <a:rPr lang="en-US" altLang="ja-JP"/>
              <a:t> reference which allows an object to access  attributes inside its methods.</a:t>
            </a:r>
          </a:p>
          <a:p>
            <a:pPr marL="251460" indent="-251460">
              <a:defRPr/>
            </a:pPr>
            <a:r>
              <a:rPr lang="en-US" altLang="en-US">
                <a:latin typeface="Consolas" panose="020B0609020204030204" pitchFamily="49" charset="0"/>
              </a:rPr>
              <a:t>‘Self’</a:t>
            </a:r>
            <a:r>
              <a:rPr lang="en-US" altLang="en-US"/>
              <a:t> needed to distinguish the attributes of different objects of the same class.</a:t>
            </a:r>
          </a:p>
          <a:p>
            <a:pPr marL="251460" indent="-251460">
              <a:defRPr/>
            </a:pPr>
            <a:r>
              <a:rPr lang="en-US" altLang="en-US"/>
              <a:t>Example:</a:t>
            </a:r>
          </a:p>
          <a:p>
            <a:pPr lvl="1" indent="-251460">
              <a:buFont typeface="Times New Roman" panose="02020603050405020304" pitchFamily="18" charset="0"/>
              <a:buNone/>
              <a:defRPr/>
            </a:pPr>
            <a:r>
              <a:rPr lang="en-US" altLang="en-US" sz="1980">
                <a:latin typeface="Consolas" panose="020B0609020204030204" pitchFamily="49" charset="0"/>
              </a:rPr>
              <a:t>bart = Person()</a:t>
            </a:r>
          </a:p>
          <a:p>
            <a:pPr lvl="1" indent="-251460">
              <a:buFont typeface="Times New Roman" panose="02020603050405020304" pitchFamily="18" charset="0"/>
              <a:buNone/>
              <a:defRPr/>
            </a:pPr>
            <a:r>
              <a:rPr lang="en-US" altLang="en-US" sz="1980">
                <a:latin typeface="Consolas" panose="020B0609020204030204" pitchFamily="49" charset="0"/>
              </a:rPr>
              <a:t>lisa = Person()</a:t>
            </a:r>
          </a:p>
          <a:p>
            <a:pPr lvl="1" indent="-251460">
              <a:buFont typeface="Times New Roman" panose="02020603050405020304" pitchFamily="18" charset="0"/>
              <a:buNone/>
              <a:defRPr/>
            </a:pPr>
            <a:r>
              <a:rPr lang="en-US" altLang="en-US" sz="1980">
                <a:latin typeface="Consolas" panose="020B0609020204030204" pitchFamily="49" charset="0"/>
              </a:rPr>
              <a:t>lisa.sayName()</a:t>
            </a:r>
          </a:p>
          <a:p>
            <a:pPr marL="251460" indent="-251460">
              <a:defRPr/>
            </a:pPr>
            <a:endParaRPr lang="en-US" altLang="en-US"/>
          </a:p>
        </p:txBody>
      </p:sp>
      <p:sp>
        <p:nvSpPr>
          <p:cNvPr id="4" name="Text Box 4">
            <a:extLst>
              <a:ext uri="{FF2B5EF4-FFF2-40B4-BE49-F238E27FC236}">
                <a16:creationId xmlns:a16="http://schemas.microsoft.com/office/drawing/2014/main" id="{15C29908-50C2-4F99-977C-9D8981E8770D}"/>
              </a:ext>
            </a:extLst>
          </p:cNvPr>
          <p:cNvSpPr txBox="1">
            <a:spLocks noChangeArrowheads="1"/>
          </p:cNvSpPr>
          <p:nvPr/>
        </p:nvSpPr>
        <p:spPr bwMode="auto">
          <a:xfrm>
            <a:off x="4452938" y="4133850"/>
            <a:ext cx="5322887" cy="701675"/>
          </a:xfrm>
          <a:prstGeom prst="rect">
            <a:avLst/>
          </a:prstGeom>
          <a:noFill/>
          <a:ln w="9525">
            <a:solidFill>
              <a:schemeClr val="tx1"/>
            </a:solidFill>
            <a:miter lim="800000"/>
            <a:headEnd/>
            <a:tailEnd/>
          </a:ln>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502920" lvl="1" defTabSz="1005840" eaLnBrk="1" hangingPunct="1">
              <a:defRPr/>
            </a:pPr>
            <a:r>
              <a:rPr lang="en-US" altLang="en-US" sz="1980">
                <a:solidFill>
                  <a:prstClr val="black"/>
                </a:solidFill>
                <a:latin typeface="Consolas" panose="020B0609020204030204" pitchFamily="49" charset="0"/>
              </a:rPr>
              <a:t> def sayName():</a:t>
            </a:r>
          </a:p>
          <a:p>
            <a:pPr marL="502920" lvl="1" defTabSz="1005840" eaLnBrk="1" hangingPunct="1">
              <a:defRPr/>
            </a:pPr>
            <a:r>
              <a:rPr lang="en-US" altLang="en-US" sz="1980">
                <a:solidFill>
                  <a:prstClr val="black"/>
                </a:solidFill>
                <a:latin typeface="Consolas" panose="020B0609020204030204" pitchFamily="49" charset="0"/>
              </a:rPr>
              <a:t>     print "My name is...", name</a:t>
            </a:r>
          </a:p>
        </p:txBody>
      </p:sp>
      <p:sp>
        <p:nvSpPr>
          <p:cNvPr id="5" name="Line 5">
            <a:extLst>
              <a:ext uri="{FF2B5EF4-FFF2-40B4-BE49-F238E27FC236}">
                <a16:creationId xmlns:a16="http://schemas.microsoft.com/office/drawing/2014/main" id="{9958EA8C-1FE7-4C2D-88B0-9A8941A0FB0E}"/>
              </a:ext>
            </a:extLst>
          </p:cNvPr>
          <p:cNvSpPr>
            <a:spLocks noChangeShapeType="1"/>
          </p:cNvSpPr>
          <p:nvPr/>
        </p:nvSpPr>
        <p:spPr bwMode="auto">
          <a:xfrm flipV="1">
            <a:off x="2776538" y="4500563"/>
            <a:ext cx="2500312" cy="950912"/>
          </a:xfrm>
          <a:prstGeom prst="line">
            <a:avLst/>
          </a:prstGeom>
          <a:noFill/>
          <a:ln w="254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grpSp>
        <p:nvGrpSpPr>
          <p:cNvPr id="6" name="Group 9">
            <a:extLst>
              <a:ext uri="{FF2B5EF4-FFF2-40B4-BE49-F238E27FC236}">
                <a16:creationId xmlns:a16="http://schemas.microsoft.com/office/drawing/2014/main" id="{B262E3E5-99A0-44D1-8EAA-3BAA98B7B0E5}"/>
              </a:ext>
            </a:extLst>
          </p:cNvPr>
          <p:cNvGrpSpPr>
            <a:grpSpLocks/>
          </p:cNvGrpSpPr>
          <p:nvPr/>
        </p:nvGrpSpPr>
        <p:grpSpPr bwMode="auto">
          <a:xfrm>
            <a:off x="7805738" y="4465638"/>
            <a:ext cx="2543175" cy="2500312"/>
            <a:chOff x="3848" y="2344"/>
            <a:chExt cx="1456" cy="1432"/>
          </a:xfrm>
        </p:grpSpPr>
        <p:sp>
          <p:nvSpPr>
            <p:cNvPr id="38919" name="Oval 6">
              <a:extLst>
                <a:ext uri="{FF2B5EF4-FFF2-40B4-BE49-F238E27FC236}">
                  <a16:creationId xmlns:a16="http://schemas.microsoft.com/office/drawing/2014/main" id="{42608A2C-4FCE-4051-A43D-0FB9973274DA}"/>
                </a:ext>
              </a:extLst>
            </p:cNvPr>
            <p:cNvSpPr>
              <a:spLocks noChangeArrowheads="1"/>
            </p:cNvSpPr>
            <p:nvPr/>
          </p:nvSpPr>
          <p:spPr bwMode="auto">
            <a:xfrm>
              <a:off x="4408" y="2344"/>
              <a:ext cx="456" cy="240"/>
            </a:xfrm>
            <a:prstGeom prst="ellipse">
              <a:avLst/>
            </a:prstGeom>
            <a:noFill/>
            <a:ln w="25400">
              <a:solidFill>
                <a:srgbClr val="FF0000"/>
              </a:solidFill>
              <a:prstDash val="dash"/>
              <a:round/>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endParaRPr lang="en-US" altLang="en-US" sz="1540">
                <a:solidFill>
                  <a:prstClr val="black"/>
                </a:solidFill>
                <a:latin typeface="Arial" panose="020B0604020202020204" pitchFamily="34" charset="0"/>
              </a:endParaRPr>
            </a:p>
          </p:txBody>
        </p:sp>
        <p:sp>
          <p:nvSpPr>
            <p:cNvPr id="38920" name="Text Box 7">
              <a:extLst>
                <a:ext uri="{FF2B5EF4-FFF2-40B4-BE49-F238E27FC236}">
                  <a16:creationId xmlns:a16="http://schemas.microsoft.com/office/drawing/2014/main" id="{D155F335-8E06-4688-8FB3-81AB6A933118}"/>
                </a:ext>
              </a:extLst>
            </p:cNvPr>
            <p:cNvSpPr txBox="1">
              <a:spLocks noChangeArrowheads="1"/>
            </p:cNvSpPr>
            <p:nvPr/>
          </p:nvSpPr>
          <p:spPr bwMode="auto">
            <a:xfrm>
              <a:off x="3848" y="3200"/>
              <a:ext cx="1456" cy="576"/>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srgbClr val="FF0000"/>
                  </a:solidFill>
                  <a:latin typeface="Arial" panose="020B0604020202020204" pitchFamily="34" charset="0"/>
                </a:rPr>
                <a:t>Whose name is this? (This won’t work)</a:t>
              </a:r>
            </a:p>
          </p:txBody>
        </p:sp>
        <p:cxnSp>
          <p:nvCxnSpPr>
            <p:cNvPr id="177161" name="AutoShape 8">
              <a:extLst>
                <a:ext uri="{FF2B5EF4-FFF2-40B4-BE49-F238E27FC236}">
                  <a16:creationId xmlns:a16="http://schemas.microsoft.com/office/drawing/2014/main" id="{76424A10-43BF-4ADC-810A-8A7AB6061D78}"/>
                </a:ext>
              </a:extLst>
            </p:cNvPr>
            <p:cNvCxnSpPr>
              <a:cxnSpLocks noChangeShapeType="1"/>
              <a:stCxn id="38920" idx="0"/>
              <a:endCxn id="38919" idx="4"/>
            </p:cNvCxnSpPr>
            <p:nvPr/>
          </p:nvCxnSpPr>
          <p:spPr bwMode="auto">
            <a:xfrm flipV="1">
              <a:off x="4576" y="2584"/>
              <a:ext cx="60" cy="616"/>
            </a:xfrm>
            <a:prstGeom prst="straightConnector1">
              <a:avLst/>
            </a:prstGeom>
            <a:noFill/>
            <a:ln w="25400">
              <a:solidFill>
                <a:srgbClr val="FF0000"/>
              </a:solidFill>
              <a:prstDash val="lgDash"/>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7D9752E-E401-4A27-91D4-45135F2C9494}"/>
              </a:ext>
            </a:extLst>
          </p:cNvPr>
          <p:cNvSpPr>
            <a:spLocks noGrp="1"/>
          </p:cNvSpPr>
          <p:nvPr>
            <p:ph type="title"/>
          </p:nvPr>
        </p:nvSpPr>
        <p:spPr>
          <a:xfrm>
            <a:off x="503238" y="311150"/>
            <a:ext cx="9051925" cy="725488"/>
          </a:xfrm>
        </p:spPr>
        <p:txBody>
          <a:bodyPr/>
          <a:lstStyle/>
          <a:p>
            <a:pPr>
              <a:defRPr/>
            </a:pPr>
            <a:r>
              <a:rPr lang="en-US" altLang="en-US"/>
              <a:t>The </a:t>
            </a:r>
            <a:r>
              <a:rPr lang="en-US" altLang="en-US">
                <a:latin typeface="Consolas" panose="020B0609020204030204" pitchFamily="49" charset="0"/>
              </a:rPr>
              <a:t>Self</a:t>
            </a:r>
            <a:r>
              <a:rPr lang="en-US" altLang="en-US"/>
              <a:t> Parameter: A Complete Example</a:t>
            </a:r>
          </a:p>
        </p:txBody>
      </p:sp>
      <p:sp>
        <p:nvSpPr>
          <p:cNvPr id="39939" name="Content Placeholder 2">
            <a:extLst>
              <a:ext uri="{FF2B5EF4-FFF2-40B4-BE49-F238E27FC236}">
                <a16:creationId xmlns:a16="http://schemas.microsoft.com/office/drawing/2014/main" id="{D9AA19D6-6FEC-47DA-83E3-0DCC6688E4D0}"/>
              </a:ext>
            </a:extLst>
          </p:cNvPr>
          <p:cNvSpPr>
            <a:spLocks noGrp="1"/>
          </p:cNvSpPr>
          <p:nvPr>
            <p:ph idx="1"/>
          </p:nvPr>
        </p:nvSpPr>
        <p:spPr>
          <a:xfrm>
            <a:off x="503238" y="1295400"/>
            <a:ext cx="9051925" cy="6130925"/>
          </a:xfrm>
        </p:spPr>
        <p:txBody>
          <a:bodyPr/>
          <a:lstStyle/>
          <a:p>
            <a:pPr marL="251460" indent="-251460">
              <a:lnSpc>
                <a:spcPct val="80000"/>
              </a:lnSpc>
              <a:defRPr/>
            </a:pPr>
            <a:r>
              <a:rPr lang="en-US" altLang="en-US" sz="3520"/>
              <a:t>Name of the online example: </a:t>
            </a:r>
            <a:r>
              <a:rPr lang="en-US" altLang="en-US" sz="3520">
                <a:latin typeface="Consolas" panose="020B0609020204030204" pitchFamily="49" charset="0"/>
              </a:rPr>
              <a:t>person2.py</a:t>
            </a:r>
          </a:p>
          <a:p>
            <a:pPr marL="251460" indent="-251460">
              <a:lnSpc>
                <a:spcPct val="80000"/>
              </a:lnSpc>
              <a:defRPr/>
            </a:pPr>
            <a:endParaRPr lang="en-US" altLang="en-US" sz="3080"/>
          </a:p>
          <a:p>
            <a:pPr marL="251460" indent="-251460">
              <a:lnSpc>
                <a:spcPct val="80000"/>
              </a:lnSpc>
              <a:buFontTx/>
              <a:buNone/>
              <a:defRPr/>
            </a:pPr>
            <a:r>
              <a:rPr lang="en-US" altLang="en-US" sz="2200">
                <a:latin typeface="Consolas" panose="020B0609020204030204" pitchFamily="49" charset="0"/>
              </a:rPr>
              <a:t>class Person:</a:t>
            </a:r>
          </a:p>
          <a:p>
            <a:pPr marL="251460" indent="-251460">
              <a:lnSpc>
                <a:spcPct val="80000"/>
              </a:lnSpc>
              <a:buFontTx/>
              <a:buNone/>
              <a:defRPr/>
            </a:pPr>
            <a:r>
              <a:rPr lang="en-US" altLang="en-US" sz="2200">
                <a:latin typeface="Consolas" panose="020B0609020204030204" pitchFamily="49" charset="0"/>
              </a:rPr>
              <a:t>   name = "I have no name :("</a:t>
            </a:r>
          </a:p>
          <a:p>
            <a:pPr marL="251460" indent="-251460">
              <a:lnSpc>
                <a:spcPct val="80000"/>
              </a:lnSpc>
              <a:buFontTx/>
              <a:buNone/>
              <a:defRPr/>
            </a:pPr>
            <a:r>
              <a:rPr lang="en-US" altLang="en-US" sz="2200">
                <a:latin typeface="Consolas" panose="020B0609020204030204" pitchFamily="49" charset="0"/>
              </a:rPr>
              <a:t>   def sayName(self):</a:t>
            </a:r>
          </a:p>
          <a:p>
            <a:pPr marL="251460" indent="-251460">
              <a:lnSpc>
                <a:spcPct val="80000"/>
              </a:lnSpc>
              <a:buFontTx/>
              <a:buNone/>
              <a:defRPr/>
            </a:pPr>
            <a:r>
              <a:rPr lang="en-US" altLang="en-US" sz="2200">
                <a:latin typeface="Consolas" panose="020B0609020204030204" pitchFamily="49" charset="0"/>
              </a:rPr>
              <a:t>      print("My name is...", self.name)</a:t>
            </a:r>
          </a:p>
          <a:p>
            <a:pPr marL="251460" indent="-251460">
              <a:lnSpc>
                <a:spcPct val="80000"/>
              </a:lnSpc>
              <a:buFontTx/>
              <a:buNone/>
              <a:defRPr/>
            </a:pPr>
            <a:endParaRPr lang="en-US" altLang="en-US" sz="2200">
              <a:latin typeface="Consolas" panose="020B0609020204030204" pitchFamily="49" charset="0"/>
            </a:endParaRPr>
          </a:p>
          <a:p>
            <a:pPr marL="251460" indent="-251460">
              <a:lnSpc>
                <a:spcPct val="80000"/>
              </a:lnSpc>
              <a:buFontTx/>
              <a:buNone/>
              <a:defRPr/>
            </a:pPr>
            <a:r>
              <a:rPr lang="en-US" altLang="en-US" sz="2200">
                <a:latin typeface="Consolas" panose="020B0609020204030204" pitchFamily="49" charset="0"/>
              </a:rPr>
              <a:t>def main():</a:t>
            </a:r>
          </a:p>
          <a:p>
            <a:pPr marL="251460" indent="-251460">
              <a:lnSpc>
                <a:spcPct val="80000"/>
              </a:lnSpc>
              <a:buFontTx/>
              <a:buNone/>
              <a:defRPr/>
            </a:pPr>
            <a:r>
              <a:rPr lang="en-US" altLang="en-US" sz="2200">
                <a:latin typeface="Consolas" panose="020B0609020204030204" pitchFamily="49" charset="0"/>
              </a:rPr>
              <a:t>   lisa = Person()</a:t>
            </a:r>
          </a:p>
          <a:p>
            <a:pPr marL="251460" indent="-251460">
              <a:lnSpc>
                <a:spcPct val="80000"/>
              </a:lnSpc>
              <a:buFontTx/>
              <a:buNone/>
              <a:defRPr/>
            </a:pPr>
            <a:r>
              <a:rPr lang="en-US" altLang="en-US" sz="2200">
                <a:latin typeface="Consolas" panose="020B0609020204030204" pitchFamily="49" charset="0"/>
              </a:rPr>
              <a:t>   lisa.name = "Lisa Simpson, pleased to meet you."</a:t>
            </a:r>
          </a:p>
          <a:p>
            <a:pPr marL="251460" indent="-251460">
              <a:lnSpc>
                <a:spcPct val="80000"/>
              </a:lnSpc>
              <a:buFontTx/>
              <a:buNone/>
              <a:defRPr/>
            </a:pPr>
            <a:r>
              <a:rPr lang="en-US" altLang="en-US" sz="2200">
                <a:latin typeface="Consolas" panose="020B0609020204030204" pitchFamily="49" charset="0"/>
              </a:rPr>
              <a:t>   bart = Person()</a:t>
            </a:r>
          </a:p>
          <a:p>
            <a:pPr marL="251460" indent="-251460">
              <a:lnSpc>
                <a:spcPct val="80000"/>
              </a:lnSpc>
              <a:buFontTx/>
              <a:buNone/>
              <a:defRPr/>
            </a:pPr>
            <a:r>
              <a:rPr lang="en-US" altLang="en-US" sz="2200">
                <a:latin typeface="Consolas" panose="020B0609020204030204" pitchFamily="49" charset="0"/>
              </a:rPr>
              <a:t>   bart.name = "I'm Bart Simpson, who the hek are you???!!!"</a:t>
            </a:r>
          </a:p>
          <a:p>
            <a:pPr marL="251460" indent="-251460">
              <a:lnSpc>
                <a:spcPct val="80000"/>
              </a:lnSpc>
              <a:buFontTx/>
              <a:buNone/>
              <a:defRPr/>
            </a:pPr>
            <a:endParaRPr lang="en-US" altLang="en-US" sz="2200">
              <a:latin typeface="Consolas" panose="020B0609020204030204" pitchFamily="49" charset="0"/>
            </a:endParaRPr>
          </a:p>
          <a:p>
            <a:pPr marL="251460" indent="-251460">
              <a:lnSpc>
                <a:spcPct val="80000"/>
              </a:lnSpc>
              <a:buFontTx/>
              <a:buNone/>
              <a:defRPr/>
            </a:pPr>
            <a:r>
              <a:rPr lang="en-US" altLang="en-US" sz="2200">
                <a:latin typeface="Consolas" panose="020B0609020204030204" pitchFamily="49" charset="0"/>
              </a:rPr>
              <a:t>   lisa.sayName()</a:t>
            </a:r>
          </a:p>
          <a:p>
            <a:pPr marL="251460" indent="-251460">
              <a:lnSpc>
                <a:spcPct val="80000"/>
              </a:lnSpc>
              <a:buFontTx/>
              <a:buNone/>
              <a:defRPr/>
            </a:pPr>
            <a:r>
              <a:rPr lang="en-US" altLang="en-US" sz="2200">
                <a:latin typeface="Consolas" panose="020B0609020204030204" pitchFamily="49" charset="0"/>
              </a:rPr>
              <a:t>   bart.sayName()</a:t>
            </a:r>
          </a:p>
          <a:p>
            <a:pPr marL="251460" indent="-251460">
              <a:lnSpc>
                <a:spcPct val="80000"/>
              </a:lnSpc>
              <a:buFontTx/>
              <a:buNone/>
              <a:defRPr/>
            </a:pPr>
            <a:endParaRPr lang="en-US" altLang="en-US" sz="2200">
              <a:latin typeface="Consolas" panose="020B0609020204030204" pitchFamily="49" charset="0"/>
            </a:endParaRPr>
          </a:p>
          <a:p>
            <a:pPr marL="251460" indent="-251460">
              <a:lnSpc>
                <a:spcPct val="80000"/>
              </a:lnSpc>
              <a:buFontTx/>
              <a:buNone/>
              <a:defRPr/>
            </a:pPr>
            <a:r>
              <a:rPr lang="en-US" altLang="en-US" sz="2200">
                <a:latin typeface="Consolas" panose="020B0609020204030204" pitchFamily="49" charset="0"/>
              </a:rPr>
              <a:t>main()</a:t>
            </a:r>
          </a:p>
          <a:p>
            <a:pPr marL="251460" indent="-251460">
              <a:defRPr/>
            </a:pPr>
            <a:endParaRPr lang="en-US" altLang="en-US"/>
          </a:p>
        </p:txBody>
      </p:sp>
      <p:pic>
        <p:nvPicPr>
          <p:cNvPr id="4" name="Picture 2">
            <a:extLst>
              <a:ext uri="{FF2B5EF4-FFF2-40B4-BE49-F238E27FC236}">
                <a16:creationId xmlns:a16="http://schemas.microsoft.com/office/drawing/2014/main" id="{14999BF7-B21B-41A3-8E97-8EAA7B4B1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2095500" y="6132513"/>
            <a:ext cx="7878763" cy="25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9E9C4FB1-9BF6-4290-9497-3CE6AF342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2124075" y="7018338"/>
            <a:ext cx="7878763"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2" name="TextBox 1">
            <a:extLst>
              <a:ext uri="{FF2B5EF4-FFF2-40B4-BE49-F238E27FC236}">
                <a16:creationId xmlns:a16="http://schemas.microsoft.com/office/drawing/2014/main" id="{24398ECD-B556-43AA-BFBD-0DD13710A639}"/>
              </a:ext>
            </a:extLst>
          </p:cNvPr>
          <p:cNvSpPr txBox="1">
            <a:spLocks noChangeArrowheads="1"/>
          </p:cNvSpPr>
          <p:nvPr/>
        </p:nvSpPr>
        <p:spPr bwMode="auto">
          <a:xfrm>
            <a:off x="0" y="7323138"/>
            <a:ext cx="2682875" cy="334962"/>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540">
                <a:solidFill>
                  <a:prstClr val="black"/>
                </a:solidFill>
              </a:rPr>
              <a:t>“The Simpsons” </a:t>
            </a:r>
            <a:r>
              <a:rPr lang="en-US" altLang="en-US" sz="1540">
                <a:solidFill>
                  <a:prstClr val="black"/>
                </a:solidFill>
                <a:sym typeface="Symbol" panose="05050102010706020507" pitchFamily="18" charset="2"/>
              </a:rPr>
              <a:t></a:t>
            </a:r>
            <a:r>
              <a:rPr lang="en-US" altLang="en-US" sz="1540">
                <a:solidFill>
                  <a:prstClr val="black"/>
                </a:solidFill>
              </a:rPr>
              <a:t>  Fox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77FBAFB-555B-4C71-AB54-4EBBC2E749B7}"/>
              </a:ext>
            </a:extLst>
          </p:cNvPr>
          <p:cNvSpPr>
            <a:spLocks noGrp="1"/>
          </p:cNvSpPr>
          <p:nvPr>
            <p:ph type="title"/>
          </p:nvPr>
        </p:nvSpPr>
        <p:spPr>
          <a:xfrm>
            <a:off x="503238" y="311150"/>
            <a:ext cx="9051925" cy="725488"/>
          </a:xfrm>
        </p:spPr>
        <p:txBody>
          <a:bodyPr/>
          <a:lstStyle/>
          <a:p>
            <a:pPr>
              <a:defRPr/>
            </a:pPr>
            <a:r>
              <a:rPr lang="en-US" altLang="en-US"/>
              <a:t>Recap: Accessing Attributes &amp; Methods</a:t>
            </a:r>
          </a:p>
        </p:txBody>
      </p:sp>
      <p:sp>
        <p:nvSpPr>
          <p:cNvPr id="45059" name="Content Placeholder 2">
            <a:extLst>
              <a:ext uri="{FF2B5EF4-FFF2-40B4-BE49-F238E27FC236}">
                <a16:creationId xmlns:a16="http://schemas.microsoft.com/office/drawing/2014/main" id="{63189468-F35E-4004-9FA8-31878C08A024}"/>
              </a:ext>
            </a:extLst>
          </p:cNvPr>
          <p:cNvSpPr>
            <a:spLocks noGrp="1"/>
          </p:cNvSpPr>
          <p:nvPr>
            <p:ph idx="1"/>
          </p:nvPr>
        </p:nvSpPr>
        <p:spPr>
          <a:xfrm>
            <a:off x="503238" y="1295400"/>
            <a:ext cx="9051925" cy="6130925"/>
          </a:xfrm>
        </p:spPr>
        <p:txBody>
          <a:bodyPr/>
          <a:lstStyle/>
          <a:p>
            <a:pPr marL="251460" indent="-251460">
              <a:defRPr/>
            </a:pPr>
            <a:r>
              <a:rPr lang="en-US" altLang="en-US" b="1">
                <a:solidFill>
                  <a:srgbClr val="FF0000"/>
                </a:solidFill>
              </a:rPr>
              <a:t>Inside the class definition</a:t>
            </a:r>
            <a:r>
              <a:rPr lang="en-US" altLang="en-US">
                <a:solidFill>
                  <a:srgbClr val="FF0000"/>
                </a:solidFill>
              </a:rPr>
              <a:t> </a:t>
            </a:r>
            <a:r>
              <a:rPr lang="en-US" altLang="en-US"/>
              <a:t>(inside the body of the class methods)</a:t>
            </a:r>
          </a:p>
          <a:p>
            <a:pPr lvl="1" indent="-251460">
              <a:defRPr/>
            </a:pPr>
            <a:r>
              <a:rPr lang="en-US" altLang="en-US"/>
              <a:t>Preface the attribute or method using the </a:t>
            </a:r>
            <a:r>
              <a:rPr lang="ja-JP" altLang="en-US"/>
              <a:t>‘</a:t>
            </a:r>
            <a:r>
              <a:rPr lang="en-US" altLang="ja-JP" b="1">
                <a:solidFill>
                  <a:srgbClr val="FF0000"/>
                </a:solidFill>
                <a:latin typeface="Consolas" panose="020B0609020204030204" pitchFamily="49" charset="0"/>
              </a:rPr>
              <a:t>self</a:t>
            </a:r>
            <a:r>
              <a:rPr lang="ja-JP" altLang="en-US"/>
              <a:t>’</a:t>
            </a:r>
            <a:r>
              <a:rPr lang="en-US" altLang="ja-JP"/>
              <a:t> reference</a:t>
            </a:r>
          </a:p>
          <a:p>
            <a:pPr lvl="1" indent="-251460">
              <a:buFont typeface="Arial" panose="020B0604020202020204" pitchFamily="34" charset="0"/>
              <a:buNone/>
              <a:defRPr/>
            </a:pPr>
            <a:r>
              <a:rPr lang="en-US" altLang="en-US" sz="1980">
                <a:latin typeface="Consolas" panose="020B0609020204030204" pitchFamily="49" charset="0"/>
              </a:rPr>
              <a:t>class Person:</a:t>
            </a:r>
          </a:p>
          <a:p>
            <a:pPr lvl="1" indent="-251460">
              <a:buFont typeface="Arial" panose="020B0604020202020204" pitchFamily="34" charset="0"/>
              <a:buNone/>
              <a:defRPr/>
            </a:pPr>
            <a:r>
              <a:rPr lang="en-US" altLang="en-US" sz="1980">
                <a:latin typeface="Consolas" panose="020B0609020204030204" pitchFamily="49" charset="0"/>
              </a:rPr>
              <a:t>    name = "No-name"</a:t>
            </a:r>
          </a:p>
          <a:p>
            <a:pPr lvl="1" indent="-251460">
              <a:buFont typeface="Arial" panose="020B0604020202020204" pitchFamily="34" charset="0"/>
              <a:buNone/>
              <a:defRPr/>
            </a:pPr>
            <a:r>
              <a:rPr lang="en-US" altLang="en-US" sz="1980">
                <a:latin typeface="Consolas" panose="020B0609020204030204" pitchFamily="49" charset="0"/>
              </a:rPr>
              <a:t>    def sayName(self):</a:t>
            </a:r>
          </a:p>
          <a:p>
            <a:pPr lvl="1" indent="-251460">
              <a:buFont typeface="Arial" panose="020B0604020202020204" pitchFamily="34" charset="0"/>
              <a:buNone/>
              <a:defRPr/>
            </a:pPr>
            <a:r>
              <a:rPr lang="en-US" altLang="en-US" sz="1980">
                <a:latin typeface="Consolas" panose="020B0609020204030204" pitchFamily="49" charset="0"/>
              </a:rPr>
              <a:t>        print("My name is...", </a:t>
            </a:r>
            <a:r>
              <a:rPr lang="en-US" altLang="en-US" sz="1980" b="1">
                <a:solidFill>
                  <a:srgbClr val="FF0000"/>
                </a:solidFill>
                <a:latin typeface="Consolas" panose="020B0609020204030204" pitchFamily="49" charset="0"/>
              </a:rPr>
              <a:t>self</a:t>
            </a:r>
            <a:r>
              <a:rPr lang="en-US" altLang="en-US" sz="1980">
                <a:latin typeface="Consolas" panose="020B0609020204030204" pitchFamily="49" charset="0"/>
              </a:rPr>
              <a:t>.name)</a:t>
            </a:r>
          </a:p>
          <a:p>
            <a:pPr lvl="1" indent="-251460">
              <a:buFont typeface="Arial" panose="020B0604020202020204" pitchFamily="34" charset="0"/>
              <a:buNone/>
              <a:defRPr/>
            </a:pPr>
            <a:endParaRPr lang="en-US" altLang="en-US" sz="1980">
              <a:latin typeface="Consolas" panose="020B0609020204030204" pitchFamily="49" charset="0"/>
            </a:endParaRPr>
          </a:p>
          <a:p>
            <a:pPr marL="251460" indent="-251460">
              <a:defRPr/>
            </a:pPr>
            <a:r>
              <a:rPr lang="en-US" altLang="en-US" b="1">
                <a:solidFill>
                  <a:srgbClr val="92D050"/>
                </a:solidFill>
              </a:rPr>
              <a:t>Outside the class definition</a:t>
            </a:r>
          </a:p>
          <a:p>
            <a:pPr lvl="1" indent="-251460">
              <a:defRPr/>
            </a:pPr>
            <a:r>
              <a:rPr lang="en-US" altLang="en-US"/>
              <a:t>Preface the attribute or method using the </a:t>
            </a:r>
            <a:r>
              <a:rPr lang="en-US" altLang="en-US" b="1">
                <a:solidFill>
                  <a:srgbClr val="92D050"/>
                </a:solidFill>
              </a:rPr>
              <a:t>name of the reference</a:t>
            </a:r>
            <a:r>
              <a:rPr lang="en-US" altLang="en-US">
                <a:solidFill>
                  <a:srgbClr val="92D050"/>
                </a:solidFill>
              </a:rPr>
              <a:t> </a:t>
            </a:r>
            <a:r>
              <a:rPr lang="en-US" altLang="en-US"/>
              <a:t>used when creating the object.</a:t>
            </a:r>
          </a:p>
          <a:p>
            <a:pPr marL="251460" indent="-251460">
              <a:lnSpc>
                <a:spcPct val="80000"/>
              </a:lnSpc>
              <a:buFontTx/>
              <a:buNone/>
              <a:defRPr/>
            </a:pPr>
            <a:r>
              <a:rPr lang="en-US" altLang="en-US" sz="1980">
                <a:latin typeface="Consolas" panose="020B0609020204030204" pitchFamily="49" charset="0"/>
              </a:rPr>
              <a:t>def main():</a:t>
            </a:r>
          </a:p>
          <a:p>
            <a:pPr marL="251460" indent="-251460">
              <a:lnSpc>
                <a:spcPct val="80000"/>
              </a:lnSpc>
              <a:buFontTx/>
              <a:buNone/>
              <a:defRPr/>
            </a:pPr>
            <a:r>
              <a:rPr lang="en-US" altLang="en-US" sz="1980">
                <a:latin typeface="Consolas" panose="020B0609020204030204" pitchFamily="49" charset="0"/>
              </a:rPr>
              <a:t>       </a:t>
            </a:r>
            <a:r>
              <a:rPr lang="en-US" altLang="en-US" sz="1980" b="1">
                <a:solidFill>
                  <a:srgbClr val="92D050"/>
                </a:solidFill>
                <a:latin typeface="Consolas" panose="020B0609020204030204" pitchFamily="49" charset="0"/>
              </a:rPr>
              <a:t>lisa</a:t>
            </a:r>
            <a:r>
              <a:rPr lang="en-US" altLang="en-US" sz="1980">
                <a:latin typeface="Consolas" panose="020B0609020204030204" pitchFamily="49" charset="0"/>
              </a:rPr>
              <a:t> = Person()</a:t>
            </a:r>
          </a:p>
          <a:p>
            <a:pPr marL="251460" indent="-251460">
              <a:lnSpc>
                <a:spcPct val="80000"/>
              </a:lnSpc>
              <a:buFontTx/>
              <a:buNone/>
              <a:defRPr/>
            </a:pPr>
            <a:r>
              <a:rPr lang="en-US" altLang="en-US" sz="1980">
                <a:latin typeface="Consolas" panose="020B0609020204030204" pitchFamily="49" charset="0"/>
              </a:rPr>
              <a:t>       </a:t>
            </a:r>
            <a:r>
              <a:rPr lang="en-US" altLang="en-US" sz="1980" b="1">
                <a:solidFill>
                  <a:srgbClr val="92D050"/>
                </a:solidFill>
                <a:latin typeface="Consolas" panose="020B0609020204030204" pitchFamily="49" charset="0"/>
              </a:rPr>
              <a:t>bart</a:t>
            </a:r>
            <a:r>
              <a:rPr lang="en-US" altLang="en-US" sz="1980">
                <a:latin typeface="Consolas" panose="020B0609020204030204" pitchFamily="49" charset="0"/>
              </a:rPr>
              <a:t> = Person()</a:t>
            </a:r>
          </a:p>
          <a:p>
            <a:pPr marL="251460" indent="-251460">
              <a:lnSpc>
                <a:spcPct val="80000"/>
              </a:lnSpc>
              <a:buFontTx/>
              <a:buNone/>
              <a:defRPr/>
            </a:pPr>
            <a:r>
              <a:rPr lang="en-US" altLang="en-US" sz="1980">
                <a:latin typeface="Consolas" panose="020B0609020204030204" pitchFamily="49" charset="0"/>
              </a:rPr>
              <a:t>       </a:t>
            </a:r>
            <a:r>
              <a:rPr lang="en-US" altLang="en-US" sz="1980" b="1">
                <a:solidFill>
                  <a:srgbClr val="92D050"/>
                </a:solidFill>
                <a:latin typeface="Consolas" panose="020B0609020204030204" pitchFamily="49" charset="0"/>
              </a:rPr>
              <a:t>lisa</a:t>
            </a:r>
            <a:r>
              <a:rPr lang="en-US" altLang="en-US" sz="1980">
                <a:latin typeface="Consolas" panose="020B0609020204030204" pitchFamily="49" charset="0"/>
              </a:rPr>
              <a:t>.name = "Lisa Simpson, pleased to meet you."</a:t>
            </a:r>
          </a:p>
          <a:p>
            <a:pPr marL="251460" indent="-251460">
              <a:defRPr/>
            </a:pPr>
            <a:endParaRPr lang="en-US" altLang="en-US"/>
          </a:p>
          <a:p>
            <a:pPr lvl="1" indent="-251460">
              <a:buFont typeface="Arial" panose="020B0604020202020204" pitchFamily="34" charset="0"/>
              <a:buNone/>
              <a:defRPr/>
            </a:pPr>
            <a:endParaRPr lang="en-US" altLang="en-US" sz="1980">
              <a:latin typeface="Consolas" panose="020B0609020204030204" pitchFamily="49" charset="0"/>
            </a:endParaRPr>
          </a:p>
          <a:p>
            <a:pPr lvl="1" indent="-251460">
              <a:defRPr/>
            </a:pPr>
            <a:endParaRPr lang="en-US" altLang="en-US"/>
          </a:p>
          <a:p>
            <a:pPr marL="251460" indent="-251460">
              <a:buFont typeface="Arial" panose="020B0604020202020204" pitchFamily="34" charset="0"/>
              <a:buNone/>
              <a:defRPr/>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0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300874C-9898-4772-8F44-F8EC9C215373}"/>
              </a:ext>
            </a:extLst>
          </p:cNvPr>
          <p:cNvSpPr>
            <a:spLocks noGrp="1"/>
          </p:cNvSpPr>
          <p:nvPr>
            <p:ph type="title"/>
          </p:nvPr>
        </p:nvSpPr>
        <p:spPr>
          <a:xfrm>
            <a:off x="503238" y="311150"/>
            <a:ext cx="9051925" cy="725488"/>
          </a:xfrm>
        </p:spPr>
        <p:txBody>
          <a:bodyPr/>
          <a:lstStyle/>
          <a:p>
            <a:pPr>
              <a:defRPr/>
            </a:pPr>
            <a:r>
              <a:rPr lang="en-US" altLang="en-US"/>
              <a:t>Initializing The Attributes Of A Class</a:t>
            </a:r>
          </a:p>
        </p:txBody>
      </p:sp>
      <p:sp>
        <p:nvSpPr>
          <p:cNvPr id="3" name="Content Placeholder 2">
            <a:extLst>
              <a:ext uri="{FF2B5EF4-FFF2-40B4-BE49-F238E27FC236}">
                <a16:creationId xmlns:a16="http://schemas.microsoft.com/office/drawing/2014/main" id="{C3B4F3AA-064C-4F59-A565-BA151D1F36F5}"/>
              </a:ext>
            </a:extLst>
          </p:cNvPr>
          <p:cNvSpPr>
            <a:spLocks noGrp="1"/>
          </p:cNvSpPr>
          <p:nvPr>
            <p:ph idx="1"/>
          </p:nvPr>
        </p:nvSpPr>
        <p:spPr>
          <a:xfrm>
            <a:off x="503238" y="1295400"/>
            <a:ext cx="9051925" cy="6130925"/>
          </a:xfrm>
        </p:spPr>
        <p:txBody>
          <a:bodyPr/>
          <a:lstStyle/>
          <a:p>
            <a:pPr marL="251460" indent="-251460">
              <a:defRPr/>
            </a:pPr>
            <a:r>
              <a:rPr lang="en-US" altLang="en-US"/>
              <a:t>Classes have a special method that can be used to initialize the starting values of a class to some specific values.</a:t>
            </a:r>
          </a:p>
          <a:p>
            <a:pPr marL="251460" indent="-251460">
              <a:defRPr/>
            </a:pPr>
            <a:r>
              <a:rPr lang="en-US" altLang="en-US"/>
              <a:t>This method is automatically called whenever an object is created.</a:t>
            </a:r>
          </a:p>
          <a:p>
            <a:pPr marL="251460" indent="-251460">
              <a:defRPr/>
            </a:pPr>
            <a:r>
              <a:rPr lang="en-US" altLang="en-US" b="1"/>
              <a:t>Format</a:t>
            </a:r>
            <a:r>
              <a:rPr lang="en-US" altLang="en-US"/>
              <a:t>:</a:t>
            </a:r>
          </a:p>
          <a:p>
            <a:pPr lvl="1" indent="-251460">
              <a:buFont typeface="Times New Roman" panose="02020603050405020304" pitchFamily="18" charset="0"/>
              <a:buNone/>
              <a:defRPr/>
            </a:pPr>
            <a:r>
              <a:rPr lang="en-US" altLang="en-US" sz="1980">
                <a:latin typeface="Consolas" panose="020B0609020204030204" pitchFamily="49" charset="0"/>
              </a:rPr>
              <a:t>class &lt;</a:t>
            </a:r>
            <a:r>
              <a:rPr lang="en-US" altLang="en-US" sz="1980" i="1">
                <a:latin typeface="Consolas" panose="020B0609020204030204" pitchFamily="49" charset="0"/>
              </a:rPr>
              <a:t>Class name</a:t>
            </a:r>
            <a:r>
              <a:rPr lang="en-US" altLang="en-US" sz="1980">
                <a:latin typeface="Consolas" panose="020B0609020204030204" pitchFamily="49" charset="0"/>
              </a:rPr>
              <a:t>&gt;:</a:t>
            </a:r>
          </a:p>
          <a:p>
            <a:pPr lvl="1" indent="-251460">
              <a:buFont typeface="Times New Roman" panose="02020603050405020304" pitchFamily="18" charset="0"/>
              <a:buNone/>
              <a:defRPr/>
            </a:pPr>
            <a:r>
              <a:rPr lang="en-US" altLang="en-US" sz="1980">
                <a:latin typeface="Consolas" panose="020B0609020204030204" pitchFamily="49" charset="0"/>
              </a:rPr>
              <a:t>def __init__(self, &lt;</a:t>
            </a:r>
            <a:r>
              <a:rPr lang="en-US" altLang="en-US" sz="1980" i="1">
                <a:latin typeface="Consolas" panose="020B0609020204030204" pitchFamily="49" charset="0"/>
              </a:rPr>
              <a:t>other parameters</a:t>
            </a:r>
            <a:r>
              <a:rPr lang="en-US" altLang="en-US" sz="1980">
                <a:latin typeface="Consolas" panose="020B0609020204030204" pitchFamily="49" charset="0"/>
              </a:rPr>
              <a:t>&gt;):</a:t>
            </a:r>
          </a:p>
          <a:p>
            <a:pPr lvl="1" indent="-251460">
              <a:buFont typeface="Times New Roman" panose="02020603050405020304" pitchFamily="18" charset="0"/>
              <a:buNone/>
              <a:defRPr/>
            </a:pPr>
            <a:r>
              <a:rPr lang="en-US" altLang="en-US" sz="1980">
                <a:latin typeface="Consolas" panose="020B0609020204030204" pitchFamily="49" charset="0"/>
              </a:rPr>
              <a:t>     &lt;</a:t>
            </a:r>
            <a:r>
              <a:rPr lang="en-US" altLang="en-US" sz="1980" i="1">
                <a:latin typeface="Consolas" panose="020B0609020204030204" pitchFamily="49" charset="0"/>
              </a:rPr>
              <a:t>body of the method</a:t>
            </a:r>
            <a:r>
              <a:rPr lang="en-US" altLang="en-US" sz="1980">
                <a:latin typeface="Consolas" panose="020B0609020204030204" pitchFamily="49" charset="0"/>
              </a:rPr>
              <a:t>&gt;</a:t>
            </a:r>
          </a:p>
          <a:p>
            <a:pPr marL="251460" indent="-251460">
              <a:defRPr/>
            </a:pPr>
            <a:r>
              <a:rPr lang="en-US" altLang="en-US" b="1"/>
              <a:t>Example</a:t>
            </a:r>
            <a:r>
              <a:rPr lang="en-US" altLang="en-US"/>
              <a:t>:</a:t>
            </a:r>
          </a:p>
          <a:p>
            <a:pPr lvl="1" indent="-251460">
              <a:buFont typeface="Times New Roman" panose="02020603050405020304" pitchFamily="18" charset="0"/>
              <a:buNone/>
              <a:defRPr/>
            </a:pPr>
            <a:r>
              <a:rPr lang="en-US" altLang="en-US" sz="1980">
                <a:latin typeface="Consolas" panose="020B0609020204030204" pitchFamily="49" charset="0"/>
              </a:rPr>
              <a:t>class Person:</a:t>
            </a:r>
          </a:p>
          <a:p>
            <a:pPr lvl="1" indent="-251460">
              <a:buFont typeface="Times New Roman" panose="02020603050405020304" pitchFamily="18" charset="0"/>
              <a:buNone/>
              <a:defRPr/>
            </a:pPr>
            <a:r>
              <a:rPr lang="en-US" altLang="en-US" sz="1980">
                <a:latin typeface="Consolas" panose="020B0609020204030204" pitchFamily="49" charset="0"/>
              </a:rPr>
              <a:t>   name = ""</a:t>
            </a:r>
          </a:p>
          <a:p>
            <a:pPr lvl="1" indent="-251460">
              <a:buFont typeface="Times New Roman" panose="02020603050405020304" pitchFamily="18" charset="0"/>
              <a:buNone/>
              <a:defRPr/>
            </a:pPr>
            <a:r>
              <a:rPr lang="en-US" altLang="en-US" sz="1980">
                <a:latin typeface="Consolas" panose="020B0609020204030204" pitchFamily="49" charset="0"/>
              </a:rPr>
              <a:t>   def __init__(self):</a:t>
            </a:r>
          </a:p>
          <a:p>
            <a:pPr lvl="1" indent="-251460">
              <a:buFont typeface="Times New Roman" panose="02020603050405020304" pitchFamily="18" charset="0"/>
              <a:buNone/>
              <a:defRPr/>
            </a:pPr>
            <a:r>
              <a:rPr lang="en-US" altLang="en-US" sz="1980">
                <a:latin typeface="Consolas" panose="020B0609020204030204" pitchFamily="49" charset="0"/>
              </a:rPr>
              <a:t>       self.name = "No name"</a:t>
            </a:r>
          </a:p>
          <a:p>
            <a:pPr marL="251460" indent="-251460">
              <a:defRPr/>
            </a:pPr>
            <a:endParaRPr lang="en-US" altLang="en-US"/>
          </a:p>
        </p:txBody>
      </p:sp>
      <p:grpSp>
        <p:nvGrpSpPr>
          <p:cNvPr id="4" name="Group 3">
            <a:extLst>
              <a:ext uri="{FF2B5EF4-FFF2-40B4-BE49-F238E27FC236}">
                <a16:creationId xmlns:a16="http://schemas.microsoft.com/office/drawing/2014/main" id="{2F77B7FE-AF6B-4A7B-ABDE-95DE87B56E7A}"/>
              </a:ext>
            </a:extLst>
          </p:cNvPr>
          <p:cNvGrpSpPr>
            <a:grpSpLocks/>
          </p:cNvGrpSpPr>
          <p:nvPr/>
        </p:nvGrpSpPr>
        <p:grpSpPr bwMode="auto">
          <a:xfrm>
            <a:off x="1760538" y="2716213"/>
            <a:ext cx="3533775" cy="1425575"/>
            <a:chOff x="1600200" y="2895600"/>
            <a:chExt cx="3213100" cy="1295400"/>
          </a:xfrm>
        </p:grpSpPr>
        <p:sp>
          <p:nvSpPr>
            <p:cNvPr id="43016" name="Line 5">
              <a:extLst>
                <a:ext uri="{FF2B5EF4-FFF2-40B4-BE49-F238E27FC236}">
                  <a16:creationId xmlns:a16="http://schemas.microsoft.com/office/drawing/2014/main" id="{D0FBECDF-1C33-4831-A9B6-644356B4AA8C}"/>
                </a:ext>
              </a:extLst>
            </p:cNvPr>
            <p:cNvSpPr>
              <a:spLocks noChangeShapeType="1"/>
            </p:cNvSpPr>
            <p:nvPr/>
          </p:nvSpPr>
          <p:spPr bwMode="auto">
            <a:xfrm flipH="1">
              <a:off x="1600200" y="3162469"/>
              <a:ext cx="1765328" cy="1028531"/>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43017" name="Line 6">
              <a:extLst>
                <a:ext uri="{FF2B5EF4-FFF2-40B4-BE49-F238E27FC236}">
                  <a16:creationId xmlns:a16="http://schemas.microsoft.com/office/drawing/2014/main" id="{9576ED44-CA6C-4A84-B555-179F51E915DF}"/>
                </a:ext>
              </a:extLst>
            </p:cNvPr>
            <p:cNvSpPr>
              <a:spLocks noChangeShapeType="1"/>
            </p:cNvSpPr>
            <p:nvPr/>
          </p:nvSpPr>
          <p:spPr bwMode="auto">
            <a:xfrm flipH="1">
              <a:off x="2134273" y="3186993"/>
              <a:ext cx="1205273" cy="1004007"/>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181258" name="Text Box 7">
              <a:extLst>
                <a:ext uri="{FF2B5EF4-FFF2-40B4-BE49-F238E27FC236}">
                  <a16:creationId xmlns:a16="http://schemas.microsoft.com/office/drawing/2014/main" id="{27ACD254-A888-466A-95B7-EB24F35B3E92}"/>
                </a:ext>
              </a:extLst>
            </p:cNvPr>
            <p:cNvSpPr txBox="1">
              <a:spLocks noChangeArrowheads="1"/>
            </p:cNvSpPr>
            <p:nvPr/>
          </p:nvSpPr>
          <p:spPr bwMode="auto">
            <a:xfrm>
              <a:off x="2857500" y="2895600"/>
              <a:ext cx="195580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200" b="1">
                  <a:solidFill>
                    <a:srgbClr val="CC3300"/>
                  </a:solidFill>
                  <a:latin typeface="Arial" panose="020B0604020202020204" pitchFamily="34" charset="0"/>
                  <a:ea typeface="MS PGothic" panose="020B0600070205080204" pitchFamily="34" charset="-128"/>
                </a:rPr>
                <a:t>No spaces here</a:t>
              </a:r>
            </a:p>
          </p:txBody>
        </p:sp>
      </p:grpSp>
      <p:grpSp>
        <p:nvGrpSpPr>
          <p:cNvPr id="8" name="Group 7">
            <a:extLst>
              <a:ext uri="{FF2B5EF4-FFF2-40B4-BE49-F238E27FC236}">
                <a16:creationId xmlns:a16="http://schemas.microsoft.com/office/drawing/2014/main" id="{7E95E408-6495-4A5E-A29D-3A05A9B46AF3}"/>
              </a:ext>
            </a:extLst>
          </p:cNvPr>
          <p:cNvGrpSpPr>
            <a:grpSpLocks/>
          </p:cNvGrpSpPr>
          <p:nvPr/>
        </p:nvGrpSpPr>
        <p:grpSpPr bwMode="auto">
          <a:xfrm>
            <a:off x="2598738" y="4286250"/>
            <a:ext cx="5902325" cy="1692275"/>
            <a:chOff x="-285750" y="2924175"/>
            <a:chExt cx="5365750" cy="1539479"/>
          </a:xfrm>
        </p:grpSpPr>
        <p:sp>
          <p:nvSpPr>
            <p:cNvPr id="43014" name="Line 5">
              <a:extLst>
                <a:ext uri="{FF2B5EF4-FFF2-40B4-BE49-F238E27FC236}">
                  <a16:creationId xmlns:a16="http://schemas.microsoft.com/office/drawing/2014/main" id="{B24BFA19-6C76-40BC-8C2A-B281A28F3F0F}"/>
                </a:ext>
              </a:extLst>
            </p:cNvPr>
            <p:cNvSpPr>
              <a:spLocks noChangeShapeType="1"/>
            </p:cNvSpPr>
            <p:nvPr/>
          </p:nvSpPr>
          <p:spPr bwMode="auto">
            <a:xfrm flipH="1">
              <a:off x="-285750" y="3721354"/>
              <a:ext cx="3410238" cy="514122"/>
            </a:xfrm>
            <a:prstGeom prst="line">
              <a:avLst/>
            </a:prstGeom>
            <a:noFill/>
            <a:ln w="38100">
              <a:solidFill>
                <a:srgbClr val="FF0000"/>
              </a:solidFill>
              <a:round/>
              <a:headEnd/>
              <a:tailEnd type="triangle" w="med" len="med"/>
            </a:ln>
          </p:spPr>
          <p:txBody>
            <a:bodyPr/>
            <a:lstStyle/>
            <a:p>
              <a:pPr defTabSz="1005840">
                <a:defRPr/>
              </a:pPr>
              <a:endParaRPr lang="en-GB" sz="1980">
                <a:solidFill>
                  <a:prstClr val="black"/>
                </a:solidFill>
                <a:ea typeface="MS PGothic" panose="020B0600070205080204" pitchFamily="34" charset="-128"/>
              </a:endParaRPr>
            </a:p>
          </p:txBody>
        </p:sp>
        <p:sp>
          <p:nvSpPr>
            <p:cNvPr id="181255" name="Text Box 7">
              <a:extLst>
                <a:ext uri="{FF2B5EF4-FFF2-40B4-BE49-F238E27FC236}">
                  <a16:creationId xmlns:a16="http://schemas.microsoft.com/office/drawing/2014/main" id="{B20FCAB7-8E0E-4B54-9707-F6CA7773566A}"/>
                </a:ext>
              </a:extLst>
            </p:cNvPr>
            <p:cNvSpPr txBox="1">
              <a:spLocks noChangeArrowheads="1"/>
            </p:cNvSpPr>
            <p:nvPr/>
          </p:nvSpPr>
          <p:spPr bwMode="auto">
            <a:xfrm>
              <a:off x="3124200" y="2924175"/>
              <a:ext cx="1955800" cy="153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200" b="1">
                  <a:solidFill>
                    <a:srgbClr val="CC3300"/>
                  </a:solidFill>
                  <a:latin typeface="Arial" panose="020B0604020202020204" pitchFamily="34" charset="0"/>
                  <a:ea typeface="MS PGothic" panose="020B0600070205080204" pitchFamily="34" charset="-128"/>
                </a:rPr>
                <a:t>This design approach is consistent with many languages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10D3F46-D319-43CC-A457-370BB25C3754}"/>
              </a:ext>
            </a:extLst>
          </p:cNvPr>
          <p:cNvSpPr>
            <a:spLocks noGrp="1"/>
          </p:cNvSpPr>
          <p:nvPr>
            <p:ph type="title"/>
          </p:nvPr>
        </p:nvSpPr>
        <p:spPr>
          <a:xfrm>
            <a:off x="503238" y="311150"/>
            <a:ext cx="9051925" cy="725488"/>
          </a:xfrm>
        </p:spPr>
        <p:txBody>
          <a:bodyPr/>
          <a:lstStyle/>
          <a:p>
            <a:pPr>
              <a:defRPr/>
            </a:pPr>
            <a:r>
              <a:rPr lang="en-US" altLang="en-US"/>
              <a:t>Initializing The Attributes Of A Class</a:t>
            </a:r>
          </a:p>
        </p:txBody>
      </p:sp>
      <p:sp>
        <p:nvSpPr>
          <p:cNvPr id="3" name="Content Placeholder 2">
            <a:extLst>
              <a:ext uri="{FF2B5EF4-FFF2-40B4-BE49-F238E27FC236}">
                <a16:creationId xmlns:a16="http://schemas.microsoft.com/office/drawing/2014/main" id="{1362A89F-ED94-45F6-917A-EC81625CF674}"/>
              </a:ext>
            </a:extLst>
          </p:cNvPr>
          <p:cNvSpPr>
            <a:spLocks noGrp="1"/>
          </p:cNvSpPr>
          <p:nvPr>
            <p:ph idx="1"/>
          </p:nvPr>
        </p:nvSpPr>
        <p:spPr>
          <a:xfrm>
            <a:off x="503238" y="1295400"/>
            <a:ext cx="9051925" cy="6130925"/>
          </a:xfrm>
        </p:spPr>
        <p:txBody>
          <a:bodyPr/>
          <a:lstStyle/>
          <a:p>
            <a:pPr marL="251460" indent="-251460">
              <a:defRPr/>
            </a:pPr>
            <a:r>
              <a:rPr lang="en-US" altLang="en-US" sz="2200"/>
              <a:t>Because the ‘</a:t>
            </a:r>
            <a:r>
              <a:rPr lang="en-US" altLang="ja-JP" sz="2200">
                <a:latin typeface="Consolas" panose="020B0609020204030204" pitchFamily="49" charset="0"/>
              </a:rPr>
              <a:t>init()</a:t>
            </a:r>
            <a:r>
              <a:rPr lang="en-US" altLang="en-US" sz="2200"/>
              <a:t>’</a:t>
            </a:r>
            <a:r>
              <a:rPr lang="en-US" altLang="ja-JP" sz="2200"/>
              <a:t> method is a method it can also be called with parameters which are then used to initialize the attributes.</a:t>
            </a:r>
          </a:p>
          <a:p>
            <a:pPr marL="251460" indent="-251460">
              <a:defRPr/>
            </a:pPr>
            <a:r>
              <a:rPr lang="en-US" altLang="en-US" sz="2200" b="1"/>
              <a:t>Example</a:t>
            </a:r>
            <a:r>
              <a:rPr lang="en-US" altLang="en-US" sz="2200"/>
              <a:t>:</a:t>
            </a:r>
          </a:p>
          <a:p>
            <a:pPr marL="377190" lvl="1" indent="0">
              <a:buFont typeface="Arial" panose="020B0604020202020204" pitchFamily="34" charset="0"/>
              <a:buNone/>
              <a:defRPr/>
            </a:pPr>
            <a:r>
              <a:rPr lang="en-US" altLang="en-US" sz="1760" b="1">
                <a:solidFill>
                  <a:srgbClr val="00B0F0"/>
                </a:solidFill>
                <a:latin typeface="Consolas" panose="020B0609020204030204" pitchFamily="49" charset="0"/>
              </a:rPr>
              <a:t># Attribute is set to a default in the class definition and then the # attribute can be set to a non-default value in the init() method. </a:t>
            </a:r>
          </a:p>
          <a:p>
            <a:pPr marL="377190" lvl="1" indent="0">
              <a:buFont typeface="Arial" panose="020B0604020202020204" pitchFamily="34" charset="0"/>
              <a:buNone/>
              <a:defRPr/>
            </a:pPr>
            <a:r>
              <a:rPr lang="en-US" altLang="en-US" sz="1760" b="1">
                <a:solidFill>
                  <a:srgbClr val="00B0F0"/>
                </a:solidFill>
                <a:latin typeface="Consolas" panose="020B0609020204030204" pitchFamily="49" charset="0"/>
              </a:rPr>
              <a:t># (Not standard Python but a common approach with many languages)</a:t>
            </a:r>
          </a:p>
          <a:p>
            <a:pPr marL="377190" lvl="1" indent="0">
              <a:buFont typeface="Arial" panose="020B0604020202020204" pitchFamily="34" charset="0"/>
              <a:buNone/>
              <a:defRPr/>
            </a:pPr>
            <a:r>
              <a:rPr lang="en-US" altLang="en-US" sz="1760">
                <a:latin typeface="Consolas" panose="020B0609020204030204" pitchFamily="49" charset="0"/>
              </a:rPr>
              <a:t>class Person</a:t>
            </a:r>
          </a:p>
          <a:p>
            <a:pPr marL="377190" lvl="1" indent="0">
              <a:buFont typeface="Arial" panose="020B0604020202020204" pitchFamily="34" charset="0"/>
              <a:buNone/>
              <a:defRPr/>
            </a:pPr>
            <a:r>
              <a:rPr lang="en-US" altLang="en-US" sz="1760">
                <a:latin typeface="Consolas" panose="020B0609020204030204" pitchFamily="49" charset="0"/>
              </a:rPr>
              <a:t>    name = "Default name" </a:t>
            </a:r>
            <a:r>
              <a:rPr lang="en-US" altLang="en-US" sz="1760" b="1">
                <a:solidFill>
                  <a:srgbClr val="00B0F0"/>
                </a:solidFill>
                <a:latin typeface="Consolas" panose="020B0609020204030204" pitchFamily="49" charset="0"/>
              </a:rPr>
              <a:t># Create attribute here</a:t>
            </a:r>
            <a:r>
              <a:rPr lang="en-US" altLang="en-US" sz="1760">
                <a:latin typeface="Consolas" panose="020B0609020204030204" pitchFamily="49" charset="0"/>
              </a:rPr>
              <a:t> </a:t>
            </a:r>
          </a:p>
          <a:p>
            <a:pPr marL="377190" lvl="1" indent="0">
              <a:buFont typeface="Arial" panose="020B0604020202020204" pitchFamily="34" charset="0"/>
              <a:buNone/>
              <a:defRPr/>
            </a:pPr>
            <a:r>
              <a:rPr lang="en-US" altLang="en-US" sz="1760">
                <a:latin typeface="Consolas" panose="020B0609020204030204" pitchFamily="49" charset="0"/>
              </a:rPr>
              <a:t>    def __init___(self, aName):</a:t>
            </a:r>
          </a:p>
          <a:p>
            <a:pPr marL="377190" lvl="1" indent="0">
              <a:buFont typeface="Arial" panose="020B0604020202020204" pitchFamily="34" charset="0"/>
              <a:buNone/>
              <a:defRPr/>
            </a:pPr>
            <a:r>
              <a:rPr lang="en-US" altLang="en-US" sz="1760">
                <a:latin typeface="Consolas" panose="020B0609020204030204" pitchFamily="49" charset="0"/>
              </a:rPr>
              <a:t>        self.name = aName</a:t>
            </a:r>
          </a:p>
          <a:p>
            <a:pPr marL="377190" lvl="1" indent="0">
              <a:defRPr/>
            </a:pPr>
            <a:r>
              <a:rPr lang="en-US" altLang="en-US" sz="1980"/>
              <a:t>OR</a:t>
            </a:r>
          </a:p>
          <a:p>
            <a:pPr marL="377190" lvl="1" indent="0">
              <a:buFont typeface="Arial" panose="020B0604020202020204" pitchFamily="34" charset="0"/>
              <a:buNone/>
              <a:defRPr/>
            </a:pPr>
            <a:r>
              <a:rPr lang="en-US" altLang="en-US" sz="1760" b="1">
                <a:solidFill>
                  <a:srgbClr val="00B0F0"/>
                </a:solidFill>
                <a:latin typeface="Consolas" panose="020B0609020204030204" pitchFamily="49" charset="0"/>
              </a:rPr>
              <a:t># Create the attribute in the init() method. (Approach often used in </a:t>
            </a:r>
          </a:p>
          <a:p>
            <a:pPr marL="377190" lvl="1" indent="0">
              <a:buFont typeface="Arial" panose="020B0604020202020204" pitchFamily="34" charset="0"/>
              <a:buNone/>
              <a:defRPr/>
            </a:pPr>
            <a:r>
              <a:rPr lang="en-US" altLang="en-US" sz="1760" b="1">
                <a:solidFill>
                  <a:srgbClr val="00B0F0"/>
                </a:solidFill>
                <a:latin typeface="Consolas" panose="020B0609020204030204" pitchFamily="49" charset="0"/>
              </a:rPr>
              <a:t># Python).</a:t>
            </a:r>
          </a:p>
          <a:p>
            <a:pPr marL="377190" lvl="1" indent="0">
              <a:buFont typeface="Arial" panose="020B0604020202020204" pitchFamily="34" charset="0"/>
              <a:buNone/>
              <a:defRPr/>
            </a:pPr>
            <a:r>
              <a:rPr lang="en-US" altLang="en-US" sz="1760">
                <a:latin typeface="Consolas" panose="020B0609020204030204" pitchFamily="49" charset="0"/>
              </a:rPr>
              <a:t>class Person</a:t>
            </a:r>
          </a:p>
          <a:p>
            <a:pPr marL="377190" lvl="1" indent="0">
              <a:buFont typeface="Arial" panose="020B0604020202020204" pitchFamily="34" charset="0"/>
              <a:buNone/>
              <a:defRPr/>
            </a:pPr>
            <a:r>
              <a:rPr lang="en-US" altLang="en-US" sz="1760">
                <a:latin typeface="Consolas" panose="020B0609020204030204" pitchFamily="49" charset="0"/>
              </a:rPr>
              <a:t>    def __init___(self, aName):</a:t>
            </a:r>
          </a:p>
          <a:p>
            <a:pPr marL="377190" lvl="1" indent="0">
              <a:buFont typeface="Arial" panose="020B0604020202020204" pitchFamily="34" charset="0"/>
              <a:buNone/>
              <a:defRPr/>
            </a:pPr>
            <a:r>
              <a:rPr lang="en-US" altLang="en-US" sz="1760">
                <a:latin typeface="Consolas" panose="020B0609020204030204" pitchFamily="49" charset="0"/>
              </a:rPr>
              <a:t>        self.name = aName  </a:t>
            </a:r>
            <a:r>
              <a:rPr lang="en-US" altLang="en-US" sz="1760" b="1">
                <a:solidFill>
                  <a:srgbClr val="00B0F0"/>
                </a:solidFill>
                <a:latin typeface="Consolas" panose="020B0609020204030204" pitchFamily="49" charset="0"/>
              </a:rPr>
              <a:t># Create attribute here</a:t>
            </a:r>
            <a:endParaRPr lang="en-US" altLang="en-US" sz="1760">
              <a:latin typeface="Consolas" panose="020B06090202040302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BEA1359-EBBE-40F2-9EE1-E36A330BF2CD}"/>
              </a:ext>
            </a:extLst>
          </p:cNvPr>
          <p:cNvSpPr>
            <a:spLocks noGrp="1"/>
          </p:cNvSpPr>
          <p:nvPr>
            <p:ph type="title"/>
          </p:nvPr>
        </p:nvSpPr>
        <p:spPr>
          <a:xfrm>
            <a:off x="503238" y="311150"/>
            <a:ext cx="9051925" cy="725488"/>
          </a:xfrm>
        </p:spPr>
        <p:txBody>
          <a:bodyPr/>
          <a:lstStyle/>
          <a:p>
            <a:pPr>
              <a:defRPr/>
            </a:pPr>
            <a:r>
              <a:rPr lang="en-US" altLang="en-US"/>
              <a:t>Full Example: Using The “</a:t>
            </a:r>
            <a:r>
              <a:rPr lang="en-US" altLang="ja-JP">
                <a:latin typeface="Consolas" panose="020B0609020204030204" pitchFamily="49" charset="0"/>
              </a:rPr>
              <a:t>Init()</a:t>
            </a:r>
            <a:r>
              <a:rPr lang="en-US" altLang="en-US"/>
              <a:t>”</a:t>
            </a:r>
            <a:r>
              <a:rPr lang="en-US" altLang="ja-JP"/>
              <a:t> Method</a:t>
            </a:r>
            <a:endParaRPr lang="en-US" altLang="en-US"/>
          </a:p>
        </p:txBody>
      </p:sp>
      <p:sp>
        <p:nvSpPr>
          <p:cNvPr id="46083" name="Content Placeholder 2">
            <a:extLst>
              <a:ext uri="{FF2B5EF4-FFF2-40B4-BE49-F238E27FC236}">
                <a16:creationId xmlns:a16="http://schemas.microsoft.com/office/drawing/2014/main" id="{4D03D0F8-6A1C-4FF6-8FF2-878CF9170765}"/>
              </a:ext>
            </a:extLst>
          </p:cNvPr>
          <p:cNvSpPr>
            <a:spLocks noGrp="1"/>
          </p:cNvSpPr>
          <p:nvPr>
            <p:ph idx="1"/>
          </p:nvPr>
        </p:nvSpPr>
        <p:spPr>
          <a:xfrm>
            <a:off x="503238" y="1295400"/>
            <a:ext cx="9051925" cy="6130925"/>
          </a:xfrm>
        </p:spPr>
        <p:txBody>
          <a:bodyPr/>
          <a:lstStyle/>
          <a:p>
            <a:pPr marL="251460" indent="-251460">
              <a:defRPr/>
            </a:pPr>
            <a:r>
              <a:rPr lang="en-US" altLang="en-US"/>
              <a:t>The name of the online example: </a:t>
            </a:r>
            <a:r>
              <a:rPr lang="en-US" altLang="en-US">
                <a:latin typeface="Consolas" panose="020B0609020204030204" pitchFamily="49" charset="0"/>
              </a:rPr>
              <a:t>init_method1.py</a:t>
            </a:r>
          </a:p>
          <a:p>
            <a:pPr marL="251460" indent="-251460">
              <a:defRPr/>
            </a:pPr>
            <a:endParaRPr lang="en-US" altLang="en-US" sz="2200"/>
          </a:p>
          <a:p>
            <a:pPr lvl="1" indent="-251460">
              <a:buFont typeface="Times New Roman" panose="02020603050405020304" pitchFamily="18" charset="0"/>
              <a:buNone/>
              <a:defRPr/>
            </a:pPr>
            <a:r>
              <a:rPr lang="en-US" altLang="en-US" sz="1980">
                <a:latin typeface="Consolas" panose="020B0609020204030204" pitchFamily="49" charset="0"/>
              </a:rPr>
              <a:t>class Person:</a:t>
            </a:r>
          </a:p>
          <a:p>
            <a:pPr lvl="1" indent="-251460">
              <a:buFont typeface="Times New Roman" panose="02020603050405020304" pitchFamily="18" charset="0"/>
              <a:buNone/>
              <a:defRPr/>
            </a:pPr>
            <a:r>
              <a:rPr lang="en-US" altLang="en-US" sz="1980">
                <a:latin typeface="Consolas" panose="020B0609020204030204" pitchFamily="49" charset="0"/>
              </a:rPr>
              <a:t>   name = "Nameless bard"</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   def __init__(self, aName):</a:t>
            </a:r>
          </a:p>
          <a:p>
            <a:pPr lvl="1" indent="-251460">
              <a:buFont typeface="Times New Roman" panose="02020603050405020304" pitchFamily="18" charset="0"/>
              <a:buNone/>
              <a:defRPr/>
            </a:pPr>
            <a:r>
              <a:rPr lang="en-US" altLang="en-US" sz="1980">
                <a:latin typeface="Consolas" panose="020B0609020204030204" pitchFamily="49" charset="0"/>
              </a:rPr>
              <a:t>       self.name = aName</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def main():</a:t>
            </a:r>
          </a:p>
          <a:p>
            <a:pPr lvl="1" indent="-251460">
              <a:buFont typeface="Times New Roman" panose="02020603050405020304" pitchFamily="18" charset="0"/>
              <a:buNone/>
              <a:defRPr/>
            </a:pPr>
            <a:r>
              <a:rPr lang="en-US" altLang="en-US" sz="1980">
                <a:latin typeface="Consolas" panose="020B0609020204030204" pitchFamily="49" charset="0"/>
              </a:rPr>
              <a:t>   aPerson = Person("Finder Wyvernspur")</a:t>
            </a:r>
          </a:p>
          <a:p>
            <a:pPr lvl="1" indent="-251460">
              <a:buFont typeface="Times New Roman" panose="02020603050405020304" pitchFamily="18" charset="0"/>
              <a:buNone/>
              <a:defRPr/>
            </a:pPr>
            <a:r>
              <a:rPr lang="en-US" altLang="en-US" sz="1980">
                <a:latin typeface="Consolas" panose="020B0609020204030204" pitchFamily="49" charset="0"/>
              </a:rPr>
              <a:t>   print(aPerson.name)</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main()</a:t>
            </a:r>
          </a:p>
          <a:p>
            <a:pPr marL="251460" indent="-251460">
              <a:defRPr/>
            </a:pPr>
            <a:endParaRPr lang="en-US" altLang="en-US"/>
          </a:p>
        </p:txBody>
      </p:sp>
      <p:sp>
        <p:nvSpPr>
          <p:cNvPr id="46084" name="Rectangle 1">
            <a:extLst>
              <a:ext uri="{FF2B5EF4-FFF2-40B4-BE49-F238E27FC236}">
                <a16:creationId xmlns:a16="http://schemas.microsoft.com/office/drawing/2014/main" id="{939F643B-684A-4F2C-86DB-50586E2C4252}"/>
              </a:ext>
            </a:extLst>
          </p:cNvPr>
          <p:cNvSpPr>
            <a:spLocks noChangeArrowheads="1"/>
          </p:cNvSpPr>
          <p:nvPr/>
        </p:nvSpPr>
        <p:spPr bwMode="auto">
          <a:xfrm>
            <a:off x="0" y="7278688"/>
            <a:ext cx="7154863" cy="330200"/>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540">
                <a:solidFill>
                  <a:prstClr val="black"/>
                </a:solidFill>
              </a:rPr>
              <a:t>“Nameless bard” &amp; “</a:t>
            </a:r>
            <a:r>
              <a:rPr lang="en-US" altLang="ja-JP" sz="1540">
                <a:solidFill>
                  <a:prstClr val="black"/>
                </a:solidFill>
                <a:latin typeface="Consolas" panose="020B0609020204030204" pitchFamily="49" charset="0"/>
              </a:rPr>
              <a:t>Finder Wyvernspur</a:t>
            </a:r>
            <a:r>
              <a:rPr lang="en-US" altLang="en-US" sz="1540">
                <a:solidFill>
                  <a:prstClr val="black"/>
                </a:solidFill>
                <a:latin typeface="Consolas" panose="020B0609020204030204" pitchFamily="49" charset="0"/>
              </a:rPr>
              <a:t>”</a:t>
            </a:r>
            <a:r>
              <a:rPr lang="en-US" altLang="ja-JP" sz="1540">
                <a:solidFill>
                  <a:prstClr val="black"/>
                </a:solidFill>
                <a:latin typeface="Consolas" panose="020B0609020204030204" pitchFamily="49" charset="0"/>
              </a:rPr>
              <a:t> </a:t>
            </a:r>
            <a:r>
              <a:rPr lang="en-US" altLang="ja-JP" sz="1540">
                <a:solidFill>
                  <a:prstClr val="black"/>
                </a:solidFill>
                <a:latin typeface="Consolas" panose="020B0609020204030204" pitchFamily="49" charset="0"/>
                <a:sym typeface="Symbol" panose="05050102010706020507" pitchFamily="18" charset="2"/>
              </a:rPr>
              <a:t> </a:t>
            </a:r>
            <a:r>
              <a:rPr lang="en-US" altLang="ja-JP" sz="1540">
                <a:solidFill>
                  <a:prstClr val="black"/>
                </a:solidFill>
              </a:rPr>
              <a:t>Wizards of the Coast (April 24, 2012) </a:t>
            </a:r>
            <a:endParaRPr lang="en-US" altLang="en-US" sz="1540">
              <a:solidFill>
                <a:prstClr val="black"/>
              </a:solidFill>
            </a:endParaRPr>
          </a:p>
        </p:txBody>
      </p:sp>
      <p:pic>
        <p:nvPicPr>
          <p:cNvPr id="5" name="Picture 3">
            <a:extLst>
              <a:ext uri="{FF2B5EF4-FFF2-40B4-BE49-F238E27FC236}">
                <a16:creationId xmlns:a16="http://schemas.microsoft.com/office/drawing/2014/main" id="{48616D3A-8179-482C-BE7A-43A2C52D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863" y="5143500"/>
            <a:ext cx="5441950"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140163B-4A3D-4361-AEE3-E44279D0E6E5}"/>
              </a:ext>
            </a:extLst>
          </p:cNvPr>
          <p:cNvSpPr>
            <a:spLocks noGrp="1"/>
          </p:cNvSpPr>
          <p:nvPr>
            <p:ph type="title"/>
          </p:nvPr>
        </p:nvSpPr>
        <p:spPr>
          <a:xfrm>
            <a:off x="503238" y="311150"/>
            <a:ext cx="9051925" cy="725488"/>
          </a:xfrm>
        </p:spPr>
        <p:txBody>
          <a:bodyPr/>
          <a:lstStyle/>
          <a:p>
            <a:pPr>
              <a:defRPr/>
            </a:pPr>
            <a:r>
              <a:rPr lang="en-US" altLang="en-US"/>
              <a:t>Constructor: A Special Method</a:t>
            </a:r>
          </a:p>
        </p:txBody>
      </p:sp>
      <p:sp>
        <p:nvSpPr>
          <p:cNvPr id="3" name="Content Placeholder 2">
            <a:extLst>
              <a:ext uri="{FF2B5EF4-FFF2-40B4-BE49-F238E27FC236}">
                <a16:creationId xmlns:a16="http://schemas.microsoft.com/office/drawing/2014/main" id="{431943E3-1F5C-447E-A448-3048BE9CBAC2}"/>
              </a:ext>
            </a:extLst>
          </p:cNvPr>
          <p:cNvSpPr>
            <a:spLocks noGrp="1"/>
          </p:cNvSpPr>
          <p:nvPr>
            <p:ph idx="1"/>
          </p:nvPr>
        </p:nvSpPr>
        <p:spPr>
          <a:xfrm>
            <a:off x="503238" y="1295400"/>
            <a:ext cx="9051925" cy="6130925"/>
          </a:xfrm>
        </p:spPr>
        <p:txBody>
          <a:bodyPr/>
          <a:lstStyle/>
          <a:p>
            <a:pPr marL="251460" indent="-251460">
              <a:defRPr/>
            </a:pPr>
            <a:r>
              <a:rPr lang="en-US" altLang="en-US"/>
              <a:t>Constructor method: a special method that is used when defining a class and it is automatically called when an object of that class has been created.</a:t>
            </a:r>
          </a:p>
          <a:p>
            <a:pPr lvl="1" indent="-251460">
              <a:defRPr/>
            </a:pPr>
            <a:r>
              <a:rPr lang="en-US" altLang="en-US" sz="2640"/>
              <a:t>E.g., </a:t>
            </a:r>
            <a:r>
              <a:rPr lang="en-US" altLang="en-US" sz="1980">
                <a:latin typeface="Consolas" panose="020B0609020204030204" pitchFamily="49" charset="0"/>
              </a:rPr>
              <a:t>aPerson = Person()   </a:t>
            </a:r>
            <a:r>
              <a:rPr lang="en-US" altLang="en-US" sz="1980" b="1">
                <a:solidFill>
                  <a:srgbClr val="00B0F0"/>
                </a:solidFill>
                <a:latin typeface="Consolas" panose="020B0609020204030204" pitchFamily="49" charset="0"/>
              </a:rPr>
              <a:t># This calls the constructor</a:t>
            </a:r>
          </a:p>
          <a:p>
            <a:pPr marL="251460" indent="-251460">
              <a:defRPr/>
            </a:pPr>
            <a:r>
              <a:rPr lang="en-US" altLang="en-US"/>
              <a:t>In Python this method is named ‘</a:t>
            </a:r>
            <a:r>
              <a:rPr lang="en-US" altLang="ja-JP">
                <a:latin typeface="Consolas" panose="020B0609020204030204" pitchFamily="49" charset="0"/>
              </a:rPr>
              <a:t>init</a:t>
            </a:r>
            <a:r>
              <a:rPr lang="en-US" altLang="en-US"/>
              <a:t>’</a:t>
            </a:r>
            <a:r>
              <a:rPr lang="en-US" altLang="ja-JP"/>
              <a:t>.</a:t>
            </a:r>
          </a:p>
          <a:p>
            <a:pPr marL="251460" indent="-251460">
              <a:defRPr/>
            </a:pPr>
            <a:r>
              <a:rPr lang="en-US" altLang="en-US"/>
              <a:t>Other languages may require a different name for the syntax but it serves the same purpose (initializing the fields of an object as it’s being created).</a:t>
            </a:r>
          </a:p>
          <a:p>
            <a:pPr marL="251460" indent="-251460">
              <a:defRPr/>
            </a:pPr>
            <a:r>
              <a:rPr lang="en-US" altLang="en-US"/>
              <a:t>This method should never have a return statement that returns a value.</a:t>
            </a:r>
          </a:p>
          <a:p>
            <a:pPr lvl="1" indent="-251460">
              <a:defRPr/>
            </a:pPr>
            <a:r>
              <a:rPr lang="en-US" altLang="en-US"/>
              <a:t>Should be (if return is needed) “</a:t>
            </a:r>
            <a:r>
              <a:rPr lang="en-US" altLang="ja-JP">
                <a:latin typeface="Consolas" panose="020B0609020204030204" pitchFamily="49" charset="0"/>
              </a:rPr>
              <a:t>return</a:t>
            </a:r>
            <a:r>
              <a:rPr lang="en-US" altLang="en-US"/>
              <a:t>”</a:t>
            </a:r>
            <a:r>
              <a:rPr lang="en-US" altLang="ja-JP"/>
              <a:t> </a:t>
            </a:r>
          </a:p>
          <a:p>
            <a:pPr lvl="1" indent="-251460">
              <a:defRPr/>
            </a:pPr>
            <a:r>
              <a:rPr lang="en-US" altLang="en-US"/>
              <a:t>Never return a type e.g., </a:t>
            </a:r>
            <a:r>
              <a:rPr lang="en-US" altLang="en-US">
                <a:latin typeface="Consolas" panose="020B0609020204030204" pitchFamily="49" charset="0"/>
              </a:rPr>
              <a:t>return(12)</a:t>
            </a:r>
          </a:p>
          <a:p>
            <a:pPr marL="251460" indent="-251460">
              <a:defRPr/>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3437E-435C-4D7F-860D-412819148D31}"/>
              </a:ext>
            </a:extLst>
          </p:cNvPr>
          <p:cNvSpPr/>
          <p:nvPr/>
        </p:nvSpPr>
        <p:spPr>
          <a:xfrm>
            <a:off x="898525" y="990600"/>
            <a:ext cx="3929063" cy="320675"/>
          </a:xfrm>
          <a:prstGeom prst="rect">
            <a:avLst/>
          </a:prstGeom>
        </p:spPr>
        <p:txBody>
          <a:bodyPr wrap="none" lIns="0" tIns="0" rIns="0" bIns="0"/>
          <a:lstStyle/>
          <a:p>
            <a:pPr eaLnBrk="1" fontAlgn="auto" hangingPunct="1">
              <a:spcBef>
                <a:spcPts val="0"/>
              </a:spcBef>
              <a:spcAft>
                <a:spcPts val="2100"/>
              </a:spcAft>
              <a:defRPr/>
            </a:pPr>
            <a:r>
              <a:rPr lang="en-US" sz="2500" b="1" spc="-50">
                <a:solidFill>
                  <a:srgbClr val="1C2B40"/>
                </a:solidFill>
                <a:latin typeface="Calibri"/>
              </a:rPr>
              <a:t>What is Comment in Python?</a:t>
            </a:r>
          </a:p>
        </p:txBody>
      </p:sp>
      <p:sp>
        <p:nvSpPr>
          <p:cNvPr id="3" name="Rectangle 2">
            <a:extLst>
              <a:ext uri="{FF2B5EF4-FFF2-40B4-BE49-F238E27FC236}">
                <a16:creationId xmlns:a16="http://schemas.microsoft.com/office/drawing/2014/main" id="{393A4705-6865-4AB8-BA3D-16197E18DDBB}"/>
              </a:ext>
            </a:extLst>
          </p:cNvPr>
          <p:cNvSpPr/>
          <p:nvPr/>
        </p:nvSpPr>
        <p:spPr>
          <a:xfrm>
            <a:off x="898525" y="1566863"/>
            <a:ext cx="8248650" cy="2392362"/>
          </a:xfrm>
          <a:prstGeom prst="rect">
            <a:avLst/>
          </a:prstGeom>
        </p:spPr>
        <p:txBody>
          <a:bodyPr lIns="0" tIns="0" rIns="0" bIns="0"/>
          <a:lstStyle/>
          <a:p>
            <a:pPr algn="just" eaLnBrk="1" fontAlgn="auto" hangingPunct="1">
              <a:lnSpc>
                <a:spcPts val="1728"/>
              </a:lnSpc>
              <a:spcBef>
                <a:spcPts val="2100"/>
              </a:spcBef>
              <a:spcAft>
                <a:spcPts val="840"/>
              </a:spcAft>
              <a:defRPr/>
            </a:pPr>
            <a:r>
              <a:rPr lang="en-US" sz="1300">
                <a:solidFill>
                  <a:srgbClr val="222222"/>
                </a:solidFill>
                <a:latin typeface="Calibri"/>
              </a:rPr>
              <a:t>The comments are descriptions that help programmers to understand the functionality of the program. Thus, comments are necessary while writing code in Python.</a:t>
            </a:r>
          </a:p>
          <a:p>
            <a:pPr algn="just" eaLnBrk="1" fontAlgn="auto" hangingPunct="1">
              <a:lnSpc>
                <a:spcPts val="1728"/>
              </a:lnSpc>
              <a:spcBef>
                <a:spcPts val="0"/>
              </a:spcBef>
              <a:spcAft>
                <a:spcPts val="2100"/>
              </a:spcAft>
              <a:defRPr/>
            </a:pPr>
            <a:r>
              <a:rPr lang="en-US" sz="1300">
                <a:solidFill>
                  <a:srgbClr val="222222"/>
                </a:solidFill>
                <a:latin typeface="Calibri"/>
              </a:rPr>
              <a:t>In Python, we use the hash (</a:t>
            </a:r>
            <a:r>
              <a:rPr lang="en-US" sz="1300">
                <a:solidFill>
                  <a:srgbClr val="6C0B24"/>
                </a:solidFill>
                <a:latin typeface="Calibri"/>
              </a:rPr>
              <a:t>#</a:t>
            </a:r>
            <a:r>
              <a:rPr lang="en-US" sz="1300">
                <a:solidFill>
                  <a:srgbClr val="222222"/>
                </a:solidFill>
                <a:latin typeface="Calibri"/>
              </a:rPr>
              <a:t>) symbol to start writing a comment. The comment begins with a hash sign (</a:t>
            </a:r>
            <a:r>
              <a:rPr lang="en-US" sz="1300">
                <a:solidFill>
                  <a:srgbClr val="6C0B24"/>
                </a:solidFill>
                <a:latin typeface="Calibri"/>
              </a:rPr>
              <a:t>#</a:t>
            </a:r>
            <a:r>
              <a:rPr lang="en-US" sz="1300">
                <a:solidFill>
                  <a:srgbClr val="222222"/>
                </a:solidFill>
                <a:latin typeface="Calibri"/>
              </a:rPr>
              <a:t>) and whitespace character and continues to the end of the line. Python has two types of comments single-line and multi-line comments.</a:t>
            </a:r>
          </a:p>
          <a:p>
            <a:pPr eaLnBrk="1" fontAlgn="auto" hangingPunct="1">
              <a:spcBef>
                <a:spcPts val="0"/>
              </a:spcBef>
              <a:spcAft>
                <a:spcPts val="2100"/>
              </a:spcAft>
              <a:defRPr/>
            </a:pPr>
            <a:r>
              <a:rPr lang="en-US" sz="2500" b="1" spc="-50">
                <a:solidFill>
                  <a:srgbClr val="1C2B40"/>
                </a:solidFill>
                <a:latin typeface="Calibri"/>
              </a:rPr>
              <a:t>Single-line Comment</a:t>
            </a:r>
          </a:p>
          <a:p>
            <a:pPr algn="just" eaLnBrk="1" fontAlgn="auto" hangingPunct="1">
              <a:spcBef>
                <a:spcPts val="0"/>
              </a:spcBef>
              <a:spcAft>
                <a:spcPts val="2100"/>
              </a:spcAft>
              <a:defRPr/>
            </a:pPr>
            <a:r>
              <a:rPr lang="en-US" sz="1300">
                <a:solidFill>
                  <a:srgbClr val="222222"/>
                </a:solidFill>
                <a:latin typeface="Calibri"/>
              </a:rPr>
              <a:t>Example: Writing single-line Comments</a:t>
            </a:r>
          </a:p>
        </p:txBody>
      </p:sp>
      <p:sp>
        <p:nvSpPr>
          <p:cNvPr id="4" name="Rectangle 3">
            <a:extLst>
              <a:ext uri="{FF2B5EF4-FFF2-40B4-BE49-F238E27FC236}">
                <a16:creationId xmlns:a16="http://schemas.microsoft.com/office/drawing/2014/main" id="{78DD5243-3AAE-4789-BC25-8F1CF780F40B}"/>
              </a:ext>
            </a:extLst>
          </p:cNvPr>
          <p:cNvSpPr/>
          <p:nvPr/>
        </p:nvSpPr>
        <p:spPr>
          <a:xfrm>
            <a:off x="898525" y="4306888"/>
            <a:ext cx="5049838" cy="385762"/>
          </a:xfrm>
          <a:prstGeom prst="rect">
            <a:avLst/>
          </a:prstGeom>
          <a:solidFill>
            <a:srgbClr val="383B40"/>
          </a:solidFill>
        </p:spPr>
        <p:txBody>
          <a:bodyPr lIns="0" tIns="0" rIns="0" bIns="0"/>
          <a:lstStyle/>
          <a:p>
            <a:pPr algn="just" eaLnBrk="1" fontAlgn="auto" hangingPunct="1">
              <a:spcBef>
                <a:spcPts val="2100"/>
              </a:spcBef>
              <a:spcAft>
                <a:spcPts val="210"/>
              </a:spcAft>
              <a:defRPr/>
            </a:pPr>
            <a:r>
              <a:rPr lang="en-US" sz="950" dirty="0">
                <a:solidFill>
                  <a:srgbClr val="9E9E9E"/>
                </a:solidFill>
                <a:latin typeface="Consolas"/>
              </a:rPr>
              <a:t># welcome message</a:t>
            </a:r>
          </a:p>
          <a:p>
            <a:pPr algn="just" eaLnBrk="1" fontAlgn="auto" hangingPunct="1">
              <a:spcBef>
                <a:spcPts val="0"/>
              </a:spcBef>
              <a:spcAft>
                <a:spcPts val="126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7EC699"/>
                </a:solidFill>
                <a:latin typeface="Consolas"/>
              </a:rPr>
              <a:t>'Welcome to </a:t>
            </a:r>
            <a:r>
              <a:rPr lang="en-US" sz="950" dirty="0" err="1">
                <a:solidFill>
                  <a:srgbClr val="7EC699"/>
                </a:solidFill>
                <a:latin typeface="Consolas"/>
              </a:rPr>
              <a:t>PYnative</a:t>
            </a:r>
            <a:r>
              <a:rPr lang="en-US" sz="950" dirty="0">
                <a:solidFill>
                  <a:srgbClr val="7EC699"/>
                </a:solidFill>
                <a:latin typeface="Consolas"/>
              </a:rPr>
              <a:t>...'</a:t>
            </a:r>
            <a:r>
              <a:rPr lang="en-US" sz="950" dirty="0">
                <a:solidFill>
                  <a:srgbClr val="CCCCCC"/>
                </a:solidFill>
                <a:latin typeface="Consolas"/>
              </a:rPr>
              <a:t>)</a:t>
            </a:r>
          </a:p>
        </p:txBody>
      </p:sp>
      <p:sp>
        <p:nvSpPr>
          <p:cNvPr id="30725" name="Rectangle 4">
            <a:extLst>
              <a:ext uri="{FF2B5EF4-FFF2-40B4-BE49-F238E27FC236}">
                <a16:creationId xmlns:a16="http://schemas.microsoft.com/office/drawing/2014/main" id="{390A1E93-85A3-4465-B0EB-63A5F0544536}"/>
              </a:ext>
            </a:extLst>
          </p:cNvPr>
          <p:cNvSpPr>
            <a:spLocks noChangeArrowheads="1"/>
          </p:cNvSpPr>
          <p:nvPr/>
        </p:nvSpPr>
        <p:spPr bwMode="auto">
          <a:xfrm>
            <a:off x="901700" y="4797425"/>
            <a:ext cx="6127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2100"/>
              </a:spcAft>
            </a:pPr>
            <a:r>
              <a:rPr lang="en-US" altLang="en-US" sz="1300">
                <a:solidFill>
                  <a:srgbClr val="222222"/>
                </a:solidFill>
              </a:rPr>
              <a:t>Output:</a:t>
            </a:r>
          </a:p>
        </p:txBody>
      </p:sp>
      <p:sp>
        <p:nvSpPr>
          <p:cNvPr id="6" name="Rectangle 5">
            <a:extLst>
              <a:ext uri="{FF2B5EF4-FFF2-40B4-BE49-F238E27FC236}">
                <a16:creationId xmlns:a16="http://schemas.microsoft.com/office/drawing/2014/main" id="{669DA0A8-37A0-4A39-8806-B927256DCFE1}"/>
              </a:ext>
            </a:extLst>
          </p:cNvPr>
          <p:cNvSpPr/>
          <p:nvPr/>
        </p:nvSpPr>
        <p:spPr>
          <a:xfrm>
            <a:off x="901700" y="5340350"/>
            <a:ext cx="5046663" cy="385763"/>
          </a:xfrm>
          <a:prstGeom prst="rect">
            <a:avLst/>
          </a:prstGeom>
          <a:solidFill>
            <a:srgbClr val="383B40"/>
          </a:solidFill>
        </p:spPr>
        <p:txBody>
          <a:bodyPr wrap="none" lIns="0" tIns="0" rIns="0" bIns="0"/>
          <a:lstStyle/>
          <a:p>
            <a:pPr algn="just" eaLnBrk="1" fontAlgn="auto" hangingPunct="1">
              <a:spcBef>
                <a:spcPts val="2100"/>
              </a:spcBef>
              <a:spcAft>
                <a:spcPts val="0"/>
              </a:spcAft>
              <a:defRPr/>
            </a:pPr>
            <a:r>
              <a:rPr lang="en-US" sz="950">
                <a:solidFill>
                  <a:srgbClr val="E0E0E0"/>
                </a:solidFill>
                <a:latin typeface="Consolas"/>
              </a:rPr>
              <a:t>Welcome to PYnative</a:t>
            </a:r>
            <a:r>
              <a:rPr lang="en-US" sz="950">
                <a:solidFill>
                  <a:srgbClr val="CCCCCC"/>
                </a:solidFill>
                <a:latin typeface="Consolas"/>
              </a:rPr>
              <a:t>...</a:t>
            </a:r>
          </a:p>
        </p:txBody>
      </p:sp>
      <p:sp>
        <p:nvSpPr>
          <p:cNvPr id="7" name="Rectangle 6">
            <a:extLst>
              <a:ext uri="{FF2B5EF4-FFF2-40B4-BE49-F238E27FC236}">
                <a16:creationId xmlns:a16="http://schemas.microsoft.com/office/drawing/2014/main" id="{046D4C0F-282F-4861-A452-A2DC1C65F749}"/>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16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0E2D8F7-211B-466F-ACA0-B36D888A45E0}"/>
              </a:ext>
            </a:extLst>
          </p:cNvPr>
          <p:cNvSpPr>
            <a:spLocks noGrp="1"/>
          </p:cNvSpPr>
          <p:nvPr>
            <p:ph type="title"/>
          </p:nvPr>
        </p:nvSpPr>
        <p:spPr>
          <a:xfrm>
            <a:off x="503238" y="311150"/>
            <a:ext cx="9051925" cy="725488"/>
          </a:xfrm>
        </p:spPr>
        <p:txBody>
          <a:bodyPr/>
          <a:lstStyle/>
          <a:p>
            <a:pPr>
              <a:defRPr/>
            </a:pPr>
            <a:r>
              <a:rPr lang="en-US" altLang="en-US"/>
              <a:t>Objects Employ References</a:t>
            </a:r>
          </a:p>
        </p:txBody>
      </p:sp>
      <p:sp>
        <p:nvSpPr>
          <p:cNvPr id="3" name="Content Placeholder 2">
            <a:extLst>
              <a:ext uri="{FF2B5EF4-FFF2-40B4-BE49-F238E27FC236}">
                <a16:creationId xmlns:a16="http://schemas.microsoft.com/office/drawing/2014/main" id="{9BB8D426-1394-4F81-80F2-E29B0C490F28}"/>
              </a:ext>
            </a:extLst>
          </p:cNvPr>
          <p:cNvSpPr>
            <a:spLocks noGrp="1"/>
          </p:cNvSpPr>
          <p:nvPr>
            <p:ph idx="1"/>
          </p:nvPr>
        </p:nvSpPr>
        <p:spPr>
          <a:xfrm>
            <a:off x="419100" y="3216275"/>
            <a:ext cx="9051925" cy="501650"/>
          </a:xfrm>
        </p:spPr>
        <p:txBody>
          <a:bodyPr/>
          <a:lstStyle/>
          <a:p>
            <a:pPr marL="0" indent="0">
              <a:buFont typeface="Arial" panose="020B0604020202020204" pitchFamily="34" charset="0"/>
              <a:buNone/>
              <a:defRPr/>
            </a:pPr>
            <a:r>
              <a:rPr lang="en-US" altLang="en-US">
                <a:latin typeface="Consolas" panose="020B0609020204030204" pitchFamily="49" charset="0"/>
              </a:rPr>
              <a:t>aPerson    =        Person()</a:t>
            </a:r>
            <a:endParaRPr lang="en-US" altLang="en-US"/>
          </a:p>
        </p:txBody>
      </p:sp>
      <p:grpSp>
        <p:nvGrpSpPr>
          <p:cNvPr id="8" name="Group 7">
            <a:extLst>
              <a:ext uri="{FF2B5EF4-FFF2-40B4-BE49-F238E27FC236}">
                <a16:creationId xmlns:a16="http://schemas.microsoft.com/office/drawing/2014/main" id="{104AB667-4D9E-48C7-9CCA-EDC5413969D6}"/>
              </a:ext>
            </a:extLst>
          </p:cNvPr>
          <p:cNvGrpSpPr>
            <a:grpSpLocks/>
          </p:cNvGrpSpPr>
          <p:nvPr/>
        </p:nvGrpSpPr>
        <p:grpSpPr bwMode="auto">
          <a:xfrm>
            <a:off x="3656013" y="3717925"/>
            <a:ext cx="2514600" cy="1425575"/>
            <a:chOff x="3324225" y="3276600"/>
            <a:chExt cx="2286000" cy="1295400"/>
          </a:xfrm>
        </p:grpSpPr>
        <p:sp>
          <p:nvSpPr>
            <p:cNvPr id="49163" name="TextBox 3">
              <a:extLst>
                <a:ext uri="{FF2B5EF4-FFF2-40B4-BE49-F238E27FC236}">
                  <a16:creationId xmlns:a16="http://schemas.microsoft.com/office/drawing/2014/main" id="{F45503E6-CE8F-4A6B-99B9-B2DC3EFC58BF}"/>
                </a:ext>
              </a:extLst>
            </p:cNvPr>
            <p:cNvSpPr txBox="1">
              <a:spLocks noChangeArrowheads="1"/>
            </p:cNvSpPr>
            <p:nvPr/>
          </p:nvSpPr>
          <p:spPr bwMode="auto">
            <a:xfrm>
              <a:off x="3324225" y="3733885"/>
              <a:ext cx="2286000" cy="838115"/>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980" b="1">
                  <a:solidFill>
                    <a:srgbClr val="FF0000"/>
                  </a:solidFill>
                </a:rPr>
                <a:t>Calls the constructor and creates an object</a:t>
              </a:r>
            </a:p>
          </p:txBody>
        </p:sp>
        <p:sp>
          <p:nvSpPr>
            <p:cNvPr id="5" name="Right Brace 4">
              <a:extLst>
                <a:ext uri="{FF2B5EF4-FFF2-40B4-BE49-F238E27FC236}">
                  <a16:creationId xmlns:a16="http://schemas.microsoft.com/office/drawing/2014/main" id="{9BBB2B5F-620A-48DD-BE11-833B824AC7D6}"/>
                </a:ext>
              </a:extLst>
            </p:cNvPr>
            <p:cNvSpPr/>
            <p:nvPr/>
          </p:nvSpPr>
          <p:spPr>
            <a:xfrm rot="5400000">
              <a:off x="4200355" y="2934447"/>
              <a:ext cx="533739" cy="1218045"/>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1005840">
                <a:defRPr/>
              </a:pPr>
              <a:endParaRPr lang="en-US" sz="1980" dirty="0">
                <a:solidFill>
                  <a:prstClr val="black"/>
                </a:solidFill>
              </a:endParaRPr>
            </a:p>
          </p:txBody>
        </p:sp>
      </p:grpSp>
      <p:grpSp>
        <p:nvGrpSpPr>
          <p:cNvPr id="52229" name="Group 8">
            <a:extLst>
              <a:ext uri="{FF2B5EF4-FFF2-40B4-BE49-F238E27FC236}">
                <a16:creationId xmlns:a16="http://schemas.microsoft.com/office/drawing/2014/main" id="{25C69135-2D3C-4520-9193-39C2F8C4C042}"/>
              </a:ext>
            </a:extLst>
          </p:cNvPr>
          <p:cNvGrpSpPr>
            <a:grpSpLocks/>
          </p:cNvGrpSpPr>
          <p:nvPr/>
        </p:nvGrpSpPr>
        <p:grpSpPr bwMode="auto">
          <a:xfrm>
            <a:off x="565150" y="3676650"/>
            <a:ext cx="1928813" cy="1425575"/>
            <a:chOff x="514350" y="3238500"/>
            <a:chExt cx="1752600" cy="1295400"/>
          </a:xfrm>
        </p:grpSpPr>
        <p:sp>
          <p:nvSpPr>
            <p:cNvPr id="49161" name="TextBox 5">
              <a:extLst>
                <a:ext uri="{FF2B5EF4-FFF2-40B4-BE49-F238E27FC236}">
                  <a16:creationId xmlns:a16="http://schemas.microsoft.com/office/drawing/2014/main" id="{2CA02B8D-8ADE-46D5-8648-CDC73F711EEC}"/>
                </a:ext>
              </a:extLst>
            </p:cNvPr>
            <p:cNvSpPr txBox="1">
              <a:spLocks noChangeArrowheads="1"/>
            </p:cNvSpPr>
            <p:nvPr/>
          </p:nvSpPr>
          <p:spPr bwMode="auto">
            <a:xfrm>
              <a:off x="514350" y="3695785"/>
              <a:ext cx="1752600" cy="838115"/>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980" b="1">
                  <a:solidFill>
                    <a:srgbClr val="FF0000"/>
                  </a:solidFill>
                </a:rPr>
                <a:t>Creates the reference variable</a:t>
              </a:r>
            </a:p>
          </p:txBody>
        </p:sp>
        <p:sp>
          <p:nvSpPr>
            <p:cNvPr id="7" name="Right Brace 6">
              <a:extLst>
                <a:ext uri="{FF2B5EF4-FFF2-40B4-BE49-F238E27FC236}">
                  <a16:creationId xmlns:a16="http://schemas.microsoft.com/office/drawing/2014/main" id="{1EAE1CC9-3D23-44FD-A0A1-6AF528EC7119}"/>
                </a:ext>
              </a:extLst>
            </p:cNvPr>
            <p:cNvSpPr/>
            <p:nvPr/>
          </p:nvSpPr>
          <p:spPr>
            <a:xfrm rot="5400000">
              <a:off x="875676" y="2895927"/>
              <a:ext cx="533739" cy="1218886"/>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1005840">
                <a:defRPr/>
              </a:pPr>
              <a:endParaRPr lang="en-US" sz="1980" dirty="0">
                <a:solidFill>
                  <a:prstClr val="black"/>
                </a:solidFill>
              </a:endParaRPr>
            </a:p>
          </p:txBody>
        </p:sp>
      </p:grpSp>
      <p:grpSp>
        <p:nvGrpSpPr>
          <p:cNvPr id="13" name="Group 12">
            <a:extLst>
              <a:ext uri="{FF2B5EF4-FFF2-40B4-BE49-F238E27FC236}">
                <a16:creationId xmlns:a16="http://schemas.microsoft.com/office/drawing/2014/main" id="{BE3C688E-A50C-4961-B6E7-24D31D9A6A2A}"/>
              </a:ext>
            </a:extLst>
          </p:cNvPr>
          <p:cNvGrpSpPr>
            <a:grpSpLocks/>
          </p:cNvGrpSpPr>
          <p:nvPr/>
        </p:nvGrpSpPr>
        <p:grpSpPr bwMode="auto">
          <a:xfrm>
            <a:off x="1246188" y="1455738"/>
            <a:ext cx="3646487" cy="1885950"/>
            <a:chOff x="1133475" y="1219200"/>
            <a:chExt cx="3314700" cy="1714500"/>
          </a:xfrm>
        </p:grpSpPr>
        <p:sp>
          <p:nvSpPr>
            <p:cNvPr id="11" name="Freeform 10">
              <a:extLst>
                <a:ext uri="{FF2B5EF4-FFF2-40B4-BE49-F238E27FC236}">
                  <a16:creationId xmlns:a16="http://schemas.microsoft.com/office/drawing/2014/main" id="{49949CC2-71CA-4C8A-82DE-1E40EC383E39}"/>
                </a:ext>
              </a:extLst>
            </p:cNvPr>
            <p:cNvSpPr/>
            <p:nvPr/>
          </p:nvSpPr>
          <p:spPr>
            <a:xfrm>
              <a:off x="1133475" y="2113973"/>
              <a:ext cx="3314700" cy="819727"/>
            </a:xfrm>
            <a:custGeom>
              <a:avLst/>
              <a:gdLst>
                <a:gd name="connsiteX0" fmla="*/ 3314700 w 3314700"/>
                <a:gd name="connsiteY0" fmla="*/ 819260 h 819260"/>
                <a:gd name="connsiteX1" fmla="*/ 3190875 w 3314700"/>
                <a:gd name="connsiteY1" fmla="*/ 523985 h 819260"/>
                <a:gd name="connsiteX2" fmla="*/ 2714625 w 3314700"/>
                <a:gd name="connsiteY2" fmla="*/ 228710 h 819260"/>
                <a:gd name="connsiteX3" fmla="*/ 1933575 w 3314700"/>
                <a:gd name="connsiteY3" fmla="*/ 28685 h 819260"/>
                <a:gd name="connsiteX4" fmla="*/ 962025 w 3314700"/>
                <a:gd name="connsiteY4" fmla="*/ 28685 h 819260"/>
                <a:gd name="connsiteX5" fmla="*/ 342900 w 3314700"/>
                <a:gd name="connsiteY5" fmla="*/ 285860 h 819260"/>
                <a:gd name="connsiteX6" fmla="*/ 85725 w 3314700"/>
                <a:gd name="connsiteY6" fmla="*/ 485885 h 819260"/>
                <a:gd name="connsiteX7" fmla="*/ 0 w 3314700"/>
                <a:gd name="connsiteY7" fmla="*/ 781160 h 819260"/>
                <a:gd name="connsiteX8" fmla="*/ 0 w 3314700"/>
                <a:gd name="connsiteY8" fmla="*/ 781160 h 8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700" h="819260">
                  <a:moveTo>
                    <a:pt x="3314700" y="819260"/>
                  </a:moveTo>
                  <a:cubicBezTo>
                    <a:pt x="3302793" y="720835"/>
                    <a:pt x="3290887" y="622410"/>
                    <a:pt x="3190875" y="523985"/>
                  </a:cubicBezTo>
                  <a:cubicBezTo>
                    <a:pt x="3090862" y="425560"/>
                    <a:pt x="2924175" y="311260"/>
                    <a:pt x="2714625" y="228710"/>
                  </a:cubicBezTo>
                  <a:cubicBezTo>
                    <a:pt x="2505075" y="146160"/>
                    <a:pt x="2225675" y="62022"/>
                    <a:pt x="1933575" y="28685"/>
                  </a:cubicBezTo>
                  <a:cubicBezTo>
                    <a:pt x="1641475" y="-4653"/>
                    <a:pt x="1227137" y="-14177"/>
                    <a:pt x="962025" y="28685"/>
                  </a:cubicBezTo>
                  <a:cubicBezTo>
                    <a:pt x="696913" y="71547"/>
                    <a:pt x="488950" y="209660"/>
                    <a:pt x="342900" y="285860"/>
                  </a:cubicBezTo>
                  <a:cubicBezTo>
                    <a:pt x="196850" y="362060"/>
                    <a:pt x="142875" y="403335"/>
                    <a:pt x="85725" y="485885"/>
                  </a:cubicBezTo>
                  <a:cubicBezTo>
                    <a:pt x="28575" y="568435"/>
                    <a:pt x="0" y="781160"/>
                    <a:pt x="0" y="781160"/>
                  </a:cubicBezTo>
                  <a:lnTo>
                    <a:pt x="0" y="781160"/>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endParaRPr lang="en-US" sz="1980" dirty="0">
                <a:solidFill>
                  <a:srgbClr val="FF0000"/>
                </a:solidFill>
              </a:endParaRPr>
            </a:p>
          </p:txBody>
        </p:sp>
        <p:sp>
          <p:nvSpPr>
            <p:cNvPr id="49160" name="TextBox 11">
              <a:extLst>
                <a:ext uri="{FF2B5EF4-FFF2-40B4-BE49-F238E27FC236}">
                  <a16:creationId xmlns:a16="http://schemas.microsoft.com/office/drawing/2014/main" id="{3DE1F1C3-6ADF-416E-A574-F671062DDAC9}"/>
                </a:ext>
              </a:extLst>
            </p:cNvPr>
            <p:cNvSpPr txBox="1">
              <a:spLocks noChangeArrowheads="1"/>
            </p:cNvSpPr>
            <p:nvPr/>
          </p:nvSpPr>
          <p:spPr bwMode="auto">
            <a:xfrm>
              <a:off x="1781407" y="1219200"/>
              <a:ext cx="2176129" cy="1047750"/>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980" b="1">
                  <a:solidFill>
                    <a:srgbClr val="FF0000"/>
                  </a:solidFill>
                </a:rPr>
                <a:t>Assign the address of the object into the reference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B420D87-79E1-40A4-8511-D43C69052B84}"/>
              </a:ext>
            </a:extLst>
          </p:cNvPr>
          <p:cNvSpPr>
            <a:spLocks noGrp="1"/>
          </p:cNvSpPr>
          <p:nvPr>
            <p:ph type="title"/>
          </p:nvPr>
        </p:nvSpPr>
        <p:spPr>
          <a:xfrm>
            <a:off x="503238" y="311150"/>
            <a:ext cx="9051925" cy="725488"/>
          </a:xfrm>
        </p:spPr>
        <p:txBody>
          <a:bodyPr/>
          <a:lstStyle/>
          <a:p>
            <a:pPr>
              <a:defRPr/>
            </a:pPr>
            <a:r>
              <a:rPr lang="en-US" altLang="en-US"/>
              <a:t>Objects Employ References (2)</a:t>
            </a:r>
          </a:p>
        </p:txBody>
      </p:sp>
      <p:sp>
        <p:nvSpPr>
          <p:cNvPr id="3" name="Content Placeholder 2">
            <a:extLst>
              <a:ext uri="{FF2B5EF4-FFF2-40B4-BE49-F238E27FC236}">
                <a16:creationId xmlns:a16="http://schemas.microsoft.com/office/drawing/2014/main" id="{077E8357-047D-45C3-BA8D-C9FB057EF6D5}"/>
              </a:ext>
            </a:extLst>
          </p:cNvPr>
          <p:cNvSpPr>
            <a:spLocks noGrp="1"/>
          </p:cNvSpPr>
          <p:nvPr>
            <p:ph idx="1"/>
          </p:nvPr>
        </p:nvSpPr>
        <p:spPr>
          <a:xfrm>
            <a:off x="503238" y="1295400"/>
            <a:ext cx="9051925" cy="6130925"/>
          </a:xfrm>
        </p:spPr>
        <p:txBody>
          <a:bodyPr/>
          <a:lstStyle/>
          <a:p>
            <a:pPr marL="251460" indent="-251460">
              <a:buFont typeface="Arial" charset="0"/>
              <a:buChar char="•"/>
              <a:defRPr/>
            </a:pPr>
            <a:r>
              <a:rPr lang="en-US" dirty="0">
                <a:ea typeface="ＭＳ Ｐゴシック" pitchFamily="34" charset="-128"/>
                <a:cs typeface="+mn-cs"/>
              </a:rPr>
              <a:t>Similar to lists, objects are accessed through a reference.</a:t>
            </a:r>
          </a:p>
          <a:p>
            <a:pPr marL="251460" indent="-251460">
              <a:buFont typeface="Arial" charset="0"/>
              <a:buChar char="•"/>
              <a:defRPr/>
            </a:pPr>
            <a:r>
              <a:rPr lang="en-US" dirty="0">
                <a:ea typeface="ＭＳ Ｐゴシック" pitchFamily="34" charset="-128"/>
                <a:cs typeface="+mn-cs"/>
              </a:rPr>
              <a:t>The reference and the object are two separate memory locations.</a:t>
            </a:r>
          </a:p>
          <a:p>
            <a:pPr marL="251460" indent="-251460">
              <a:buFont typeface="Arial" charset="0"/>
              <a:buChar char="•"/>
              <a:defRPr/>
            </a:pPr>
            <a:r>
              <a:rPr lang="en-US" dirty="0">
                <a:ea typeface="ＭＳ Ｐゴシック" pitchFamily="34" charset="-128"/>
                <a:cs typeface="+mn-cs"/>
              </a:rPr>
              <a:t>Name of the online example: objectReference.py</a:t>
            </a: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class Person:</a:t>
            </a: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age = 0</a:t>
            </a: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name = "none"</a:t>
            </a: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def __init__(self,newAge,newName):</a:t>
            </a: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self.age = newAge</a:t>
            </a: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self.name = newName</a:t>
            </a:r>
          </a:p>
          <a:p>
            <a:pPr marL="377190" lvl="1"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def displayAge(aPerson):</a:t>
            </a:r>
          </a:p>
          <a:p>
            <a:pPr marL="377190" lvl="1"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print("%s age %d" %(aPerson.name,aPerson.age))</a:t>
            </a:r>
          </a:p>
          <a:p>
            <a:pPr lvl="1" indent="-251460">
              <a:buFont typeface="Arial" charset="0"/>
              <a:buChar char="–"/>
              <a:defRPr/>
            </a:pPr>
            <a:endParaRPr lang="en-US"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6B3366C-2E4F-4E87-B2A4-C20EF778ECA8}"/>
              </a:ext>
            </a:extLst>
          </p:cNvPr>
          <p:cNvSpPr>
            <a:spLocks noGrp="1"/>
          </p:cNvSpPr>
          <p:nvPr>
            <p:ph type="title"/>
          </p:nvPr>
        </p:nvSpPr>
        <p:spPr>
          <a:xfrm>
            <a:off x="503238" y="311150"/>
            <a:ext cx="9051925" cy="725488"/>
          </a:xfrm>
        </p:spPr>
        <p:txBody>
          <a:bodyPr/>
          <a:lstStyle/>
          <a:p>
            <a:pPr>
              <a:defRPr/>
            </a:pPr>
            <a:r>
              <a:rPr lang="en-US" altLang="en-US"/>
              <a:t>Objects Employ References (3)</a:t>
            </a:r>
          </a:p>
        </p:txBody>
      </p:sp>
      <p:sp>
        <p:nvSpPr>
          <p:cNvPr id="3" name="Content Placeholder 2">
            <a:extLst>
              <a:ext uri="{FF2B5EF4-FFF2-40B4-BE49-F238E27FC236}">
                <a16:creationId xmlns:a16="http://schemas.microsoft.com/office/drawing/2014/main" id="{51D7C61B-8BE9-491C-8C69-606E788CA4B6}"/>
              </a:ext>
            </a:extLst>
          </p:cNvPr>
          <p:cNvSpPr>
            <a:spLocks noGrp="1"/>
          </p:cNvSpPr>
          <p:nvPr>
            <p:ph idx="1"/>
          </p:nvPr>
        </p:nvSpPr>
        <p:spPr>
          <a:xfrm>
            <a:off x="503238" y="1371600"/>
            <a:ext cx="4945062" cy="5951538"/>
          </a:xfrm>
        </p:spPr>
        <p:txBody>
          <a:bodyPr/>
          <a:lstStyle/>
          <a:p>
            <a:pPr marL="377190" lvl="1" indent="0">
              <a:buFont typeface="Arial" panose="020B0604020202020204" pitchFamily="34" charset="0"/>
              <a:buNone/>
              <a:defRPr/>
            </a:pPr>
            <a:r>
              <a:rPr lang="en-US" altLang="en-US" sz="1760">
                <a:latin typeface="Consolas" panose="020B0609020204030204" pitchFamily="49" charset="0"/>
              </a:rPr>
              <a:t>def start():</a:t>
            </a:r>
          </a:p>
          <a:p>
            <a:pPr marL="377190" lvl="1" indent="0">
              <a:buFont typeface="Arial" panose="020B0604020202020204" pitchFamily="34" charset="0"/>
              <a:buNone/>
              <a:defRPr/>
            </a:pPr>
            <a:r>
              <a:rPr lang="en-US" altLang="en-US" sz="1760">
                <a:latin typeface="Consolas" panose="020B0609020204030204" pitchFamily="49" charset="0"/>
              </a:rPr>
              <a:t>    person1 = Person(13,"Person2")</a:t>
            </a:r>
          </a:p>
          <a:p>
            <a:pPr marL="377190" lvl="1" indent="0">
              <a:buFont typeface="Arial" panose="020B0604020202020204" pitchFamily="34" charset="0"/>
              <a:buNone/>
              <a:defRPr/>
            </a:pPr>
            <a:r>
              <a:rPr lang="en-US" altLang="en-US" sz="1760">
                <a:latin typeface="Consolas" panose="020B0609020204030204" pitchFamily="49" charset="0"/>
              </a:rPr>
              <a:t>    person2 = person1</a:t>
            </a:r>
          </a:p>
          <a:p>
            <a:pPr marL="377190" lvl="1" indent="0">
              <a:buFont typeface="Arial" panose="020B0604020202020204" pitchFamily="34" charset="0"/>
              <a:buNone/>
              <a:defRPr/>
            </a:pPr>
            <a:r>
              <a:rPr lang="en-US" altLang="en-US" sz="1760">
                <a:latin typeface="Consolas" panose="020B0609020204030204" pitchFamily="49" charset="0"/>
              </a:rPr>
              <a:t>    displayAge(person1)</a:t>
            </a:r>
          </a:p>
          <a:p>
            <a:pPr marL="377190" lvl="1" indent="0">
              <a:buFont typeface="Arial" panose="020B0604020202020204" pitchFamily="34" charset="0"/>
              <a:buNone/>
              <a:defRPr/>
            </a:pPr>
            <a:r>
              <a:rPr lang="en-US" altLang="en-US" sz="1760">
                <a:latin typeface="Consolas" panose="020B0609020204030204" pitchFamily="49" charset="0"/>
              </a:rPr>
              <a:t>    displayAge(person2)</a:t>
            </a:r>
          </a:p>
          <a:p>
            <a:pPr marL="377190" lvl="1" indent="0">
              <a:buFont typeface="Arial" panose="020B0604020202020204" pitchFamily="34" charset="0"/>
              <a:buNone/>
              <a:defRPr/>
            </a:pPr>
            <a:r>
              <a:rPr lang="en-US" altLang="en-US" sz="1760">
                <a:latin typeface="Consolas" panose="020B0609020204030204" pitchFamily="49" charset="0"/>
              </a:rPr>
              <a:t>    print()</a:t>
            </a:r>
          </a:p>
          <a:p>
            <a:pPr marL="377190" lvl="1" indent="0">
              <a:buFont typeface="Arial" panose="020B0604020202020204" pitchFamily="34" charset="0"/>
              <a:buNone/>
              <a:defRPr/>
            </a:pPr>
            <a:endParaRPr lang="en-US" altLang="en-US" sz="1760">
              <a:latin typeface="Consolas" panose="020B0609020204030204" pitchFamily="49" charset="0"/>
            </a:endParaRPr>
          </a:p>
          <a:p>
            <a:pPr marL="377190" lvl="1" indent="0">
              <a:buFont typeface="Arial" panose="020B0604020202020204" pitchFamily="34" charset="0"/>
              <a:buNone/>
              <a:defRPr/>
            </a:pPr>
            <a:r>
              <a:rPr lang="en-US" altLang="en-US" sz="1760">
                <a:latin typeface="Consolas" panose="020B0609020204030204" pitchFamily="49" charset="0"/>
              </a:rPr>
              <a:t>    </a:t>
            </a:r>
          </a:p>
          <a:p>
            <a:pPr marL="377190" lvl="1" indent="0">
              <a:buFont typeface="Arial" panose="020B0604020202020204" pitchFamily="34" charset="0"/>
              <a:buNone/>
              <a:defRPr/>
            </a:pPr>
            <a:r>
              <a:rPr lang="en-US" altLang="en-US" sz="1760">
                <a:latin typeface="Consolas" panose="020B0609020204030204" pitchFamily="49" charset="0"/>
              </a:rPr>
              <a:t>    </a:t>
            </a:r>
          </a:p>
          <a:p>
            <a:pPr marL="377190" lvl="1" indent="0">
              <a:buFont typeface="Arial" panose="020B0604020202020204" pitchFamily="34" charset="0"/>
              <a:buNone/>
              <a:defRPr/>
            </a:pPr>
            <a:r>
              <a:rPr lang="en-US" altLang="en-US" sz="1760">
                <a:latin typeface="Consolas" panose="020B0609020204030204" pitchFamily="49" charset="0"/>
              </a:rPr>
              <a:t>    </a:t>
            </a:r>
          </a:p>
          <a:p>
            <a:pPr marL="377190" lvl="1" indent="0">
              <a:buFont typeface="Arial" panose="020B0604020202020204" pitchFamily="34" charset="0"/>
              <a:buNone/>
              <a:defRPr/>
            </a:pPr>
            <a:endParaRPr lang="en-US" altLang="en-US" sz="1760">
              <a:latin typeface="Consolas" panose="020B0609020204030204" pitchFamily="49" charset="0"/>
            </a:endParaRPr>
          </a:p>
          <a:p>
            <a:pPr marL="377190" lvl="1" indent="0">
              <a:buFont typeface="Arial" panose="020B0604020202020204" pitchFamily="34" charset="0"/>
              <a:buNone/>
              <a:defRPr/>
            </a:pPr>
            <a:r>
              <a:rPr lang="en-US" altLang="en-US" sz="1760">
                <a:latin typeface="Consolas" panose="020B0609020204030204" pitchFamily="49" charset="0"/>
              </a:rPr>
              <a:t>start()</a:t>
            </a:r>
          </a:p>
        </p:txBody>
      </p:sp>
      <p:grpSp>
        <p:nvGrpSpPr>
          <p:cNvPr id="12" name="Group 11">
            <a:extLst>
              <a:ext uri="{FF2B5EF4-FFF2-40B4-BE49-F238E27FC236}">
                <a16:creationId xmlns:a16="http://schemas.microsoft.com/office/drawing/2014/main" id="{7EAE6D28-A9B3-41FA-801D-53BBDFB032EC}"/>
              </a:ext>
            </a:extLst>
          </p:cNvPr>
          <p:cNvGrpSpPr>
            <a:grpSpLocks/>
          </p:cNvGrpSpPr>
          <p:nvPr/>
        </p:nvGrpSpPr>
        <p:grpSpPr bwMode="auto">
          <a:xfrm>
            <a:off x="7712075" y="1706563"/>
            <a:ext cx="1927225" cy="954087"/>
            <a:chOff x="7010400" y="1447799"/>
            <a:chExt cx="1752600" cy="866776"/>
          </a:xfrm>
        </p:grpSpPr>
        <p:sp>
          <p:nvSpPr>
            <p:cNvPr id="6" name="Rectangle 5">
              <a:extLst>
                <a:ext uri="{FF2B5EF4-FFF2-40B4-BE49-F238E27FC236}">
                  <a16:creationId xmlns:a16="http://schemas.microsoft.com/office/drawing/2014/main" id="{800AB5A4-C8DE-4A41-BFF3-C70FD938D7BC}"/>
                </a:ext>
              </a:extLst>
            </p:cNvPr>
            <p:cNvSpPr/>
            <p:nvPr/>
          </p:nvSpPr>
          <p:spPr>
            <a:xfrm>
              <a:off x="7010400" y="1762204"/>
              <a:ext cx="1752600" cy="552371"/>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05840">
                <a:defRPr/>
              </a:pPr>
              <a:r>
                <a:rPr lang="en-US" sz="1760" dirty="0">
                  <a:solidFill>
                    <a:prstClr val="black"/>
                  </a:solidFill>
                  <a:latin typeface="Arial" panose="020B0604020202020204" pitchFamily="34" charset="0"/>
                  <a:cs typeface="Arial" panose="020B0604020202020204" pitchFamily="34" charset="0"/>
                </a:rPr>
                <a:t>Age: 13</a:t>
              </a:r>
            </a:p>
            <a:p>
              <a:pPr defTabSz="1005840">
                <a:defRPr/>
              </a:pPr>
              <a:r>
                <a:rPr lang="en-US" sz="1760" dirty="0">
                  <a:solidFill>
                    <a:prstClr val="black"/>
                  </a:solidFill>
                  <a:latin typeface="Arial" panose="020B0604020202020204" pitchFamily="34" charset="0"/>
                  <a:cs typeface="Arial" panose="020B0604020202020204" pitchFamily="34" charset="0"/>
                </a:rPr>
                <a:t>Name: Person2</a:t>
              </a:r>
            </a:p>
          </p:txBody>
        </p:sp>
        <p:sp>
          <p:nvSpPr>
            <p:cNvPr id="7" name="TextBox 6">
              <a:extLst>
                <a:ext uri="{FF2B5EF4-FFF2-40B4-BE49-F238E27FC236}">
                  <a16:creationId xmlns:a16="http://schemas.microsoft.com/office/drawing/2014/main" id="{FB44158F-048B-417A-B3D9-30F3A1A43718}"/>
                </a:ext>
              </a:extLst>
            </p:cNvPr>
            <p:cNvSpPr txBox="1"/>
            <p:nvPr/>
          </p:nvSpPr>
          <p:spPr>
            <a:xfrm>
              <a:off x="7010400" y="1447799"/>
              <a:ext cx="1752600" cy="314405"/>
            </a:xfrm>
            <a:prstGeom prst="rect">
              <a:avLst/>
            </a:prstGeom>
            <a:noFill/>
          </p:spPr>
          <p:txBody>
            <a:bodyPr lIns="0"/>
            <a:lstStyle/>
            <a:p>
              <a:pPr defTabSz="1005840">
                <a:defRPr/>
              </a:pPr>
              <a:r>
                <a:rPr lang="en-US" sz="1760" dirty="0">
                  <a:solidFill>
                    <a:prstClr val="black"/>
                  </a:solidFill>
                  <a:latin typeface="Calibri"/>
                  <a:ea typeface="ＭＳ Ｐゴシック" pitchFamily="34" charset="-128"/>
                </a:rPr>
                <a:t>Address = 1000</a:t>
              </a:r>
            </a:p>
          </p:txBody>
        </p:sp>
      </p:grpSp>
      <p:grpSp>
        <p:nvGrpSpPr>
          <p:cNvPr id="13" name="Group 12">
            <a:extLst>
              <a:ext uri="{FF2B5EF4-FFF2-40B4-BE49-F238E27FC236}">
                <a16:creationId xmlns:a16="http://schemas.microsoft.com/office/drawing/2014/main" id="{1686DE8C-603C-441B-A16E-D9760B04F96E}"/>
              </a:ext>
            </a:extLst>
          </p:cNvPr>
          <p:cNvGrpSpPr>
            <a:grpSpLocks/>
          </p:cNvGrpSpPr>
          <p:nvPr/>
        </p:nvGrpSpPr>
        <p:grpSpPr bwMode="auto">
          <a:xfrm>
            <a:off x="4778375" y="2713038"/>
            <a:ext cx="2095500" cy="303212"/>
            <a:chOff x="4343400" y="2362200"/>
            <a:chExt cx="1905000" cy="276225"/>
          </a:xfrm>
        </p:grpSpPr>
        <p:sp>
          <p:nvSpPr>
            <p:cNvPr id="51212" name="TextBox 3">
              <a:extLst>
                <a:ext uri="{FF2B5EF4-FFF2-40B4-BE49-F238E27FC236}">
                  <a16:creationId xmlns:a16="http://schemas.microsoft.com/office/drawing/2014/main" id="{3AD446F9-F2FA-4A75-A17A-256EED7CAA38}"/>
                </a:ext>
              </a:extLst>
            </p:cNvPr>
            <p:cNvSpPr txBox="1">
              <a:spLocks noChangeArrowheads="1"/>
            </p:cNvSpPr>
            <p:nvPr/>
          </p:nvSpPr>
          <p:spPr bwMode="auto">
            <a:xfrm>
              <a:off x="4343400" y="2399801"/>
              <a:ext cx="990023" cy="228501"/>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760" b="1">
                  <a:solidFill>
                    <a:prstClr val="black"/>
                  </a:solidFill>
                  <a:latin typeface="Arial" panose="020B0604020202020204" pitchFamily="34" charset="0"/>
                  <a:cs typeface="Arial" panose="020B0604020202020204" pitchFamily="34" charset="0"/>
                </a:rPr>
                <a:t>person1</a:t>
              </a:r>
            </a:p>
          </p:txBody>
        </p:sp>
        <p:sp>
          <p:nvSpPr>
            <p:cNvPr id="8" name="Rectangle 7">
              <a:extLst>
                <a:ext uri="{FF2B5EF4-FFF2-40B4-BE49-F238E27FC236}">
                  <a16:creationId xmlns:a16="http://schemas.microsoft.com/office/drawing/2014/main" id="{11815D93-270C-4286-8117-37D1423688AA}"/>
                </a:ext>
              </a:extLst>
            </p:cNvPr>
            <p:cNvSpPr/>
            <p:nvPr/>
          </p:nvSpPr>
          <p:spPr>
            <a:xfrm>
              <a:off x="5333423" y="2362200"/>
              <a:ext cx="914977" cy="276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r>
                <a:rPr lang="en-US" sz="1760" dirty="0">
                  <a:solidFill>
                    <a:prstClr val="black"/>
                  </a:solidFill>
                </a:rPr>
                <a:t>@=1000</a:t>
              </a:r>
            </a:p>
          </p:txBody>
        </p:sp>
      </p:grpSp>
      <p:grpSp>
        <p:nvGrpSpPr>
          <p:cNvPr id="14" name="Group 13">
            <a:extLst>
              <a:ext uri="{FF2B5EF4-FFF2-40B4-BE49-F238E27FC236}">
                <a16:creationId xmlns:a16="http://schemas.microsoft.com/office/drawing/2014/main" id="{0F3FC601-65BE-43F9-8646-9D54FED953E6}"/>
              </a:ext>
            </a:extLst>
          </p:cNvPr>
          <p:cNvGrpSpPr>
            <a:grpSpLocks/>
          </p:cNvGrpSpPr>
          <p:nvPr/>
        </p:nvGrpSpPr>
        <p:grpSpPr bwMode="auto">
          <a:xfrm>
            <a:off x="4778375" y="2052638"/>
            <a:ext cx="2095500" cy="303212"/>
            <a:chOff x="4343400" y="1762124"/>
            <a:chExt cx="1905000" cy="276226"/>
          </a:xfrm>
        </p:grpSpPr>
        <p:sp>
          <p:nvSpPr>
            <p:cNvPr id="51210" name="TextBox 4">
              <a:extLst>
                <a:ext uri="{FF2B5EF4-FFF2-40B4-BE49-F238E27FC236}">
                  <a16:creationId xmlns:a16="http://schemas.microsoft.com/office/drawing/2014/main" id="{8537F2DA-F7EA-43A8-8E3B-9C28B8AF16FC}"/>
                </a:ext>
              </a:extLst>
            </p:cNvPr>
            <p:cNvSpPr txBox="1">
              <a:spLocks noChangeArrowheads="1"/>
            </p:cNvSpPr>
            <p:nvPr/>
          </p:nvSpPr>
          <p:spPr bwMode="auto">
            <a:xfrm>
              <a:off x="4343400" y="1762124"/>
              <a:ext cx="990023" cy="228501"/>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760" b="1">
                  <a:solidFill>
                    <a:prstClr val="black"/>
                  </a:solidFill>
                  <a:latin typeface="Arial" panose="020B0604020202020204" pitchFamily="34" charset="0"/>
                  <a:cs typeface="Arial" panose="020B0604020202020204" pitchFamily="34" charset="0"/>
                </a:rPr>
                <a:t>person2</a:t>
              </a:r>
            </a:p>
          </p:txBody>
        </p:sp>
        <p:sp>
          <p:nvSpPr>
            <p:cNvPr id="9" name="Rectangle 8">
              <a:extLst>
                <a:ext uri="{FF2B5EF4-FFF2-40B4-BE49-F238E27FC236}">
                  <a16:creationId xmlns:a16="http://schemas.microsoft.com/office/drawing/2014/main" id="{26CFF9DD-CFD5-47B0-868C-9DA511A2CD01}"/>
                </a:ext>
              </a:extLst>
            </p:cNvPr>
            <p:cNvSpPr/>
            <p:nvPr/>
          </p:nvSpPr>
          <p:spPr>
            <a:xfrm>
              <a:off x="5333423" y="1762124"/>
              <a:ext cx="914977" cy="2762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r>
                <a:rPr lang="en-US" sz="1760" dirty="0">
                  <a:solidFill>
                    <a:prstClr val="black"/>
                  </a:solidFill>
                </a:rPr>
                <a:t>@=1000</a:t>
              </a:r>
            </a:p>
          </p:txBody>
        </p:sp>
      </p:grpSp>
      <p:sp>
        <p:nvSpPr>
          <p:cNvPr id="10" name="Freeform 9">
            <a:extLst>
              <a:ext uri="{FF2B5EF4-FFF2-40B4-BE49-F238E27FC236}">
                <a16:creationId xmlns:a16="http://schemas.microsoft.com/office/drawing/2014/main" id="{01BDC445-6198-45AD-AEFD-57FBC6D0B273}"/>
              </a:ext>
            </a:extLst>
          </p:cNvPr>
          <p:cNvSpPr/>
          <p:nvPr/>
        </p:nvSpPr>
        <p:spPr>
          <a:xfrm>
            <a:off x="6789738" y="2146300"/>
            <a:ext cx="890587" cy="241300"/>
          </a:xfrm>
          <a:custGeom>
            <a:avLst/>
            <a:gdLst>
              <a:gd name="connsiteX0" fmla="*/ 0 w 809625"/>
              <a:gd name="connsiteY0" fmla="*/ 19119 h 219144"/>
              <a:gd name="connsiteX1" fmla="*/ 47625 w 809625"/>
              <a:gd name="connsiteY1" fmla="*/ 9594 h 219144"/>
              <a:gd name="connsiteX2" fmla="*/ 85725 w 809625"/>
              <a:gd name="connsiteY2" fmla="*/ 69 h 219144"/>
              <a:gd name="connsiteX3" fmla="*/ 238125 w 809625"/>
              <a:gd name="connsiteY3" fmla="*/ 28644 h 219144"/>
              <a:gd name="connsiteX4" fmla="*/ 266700 w 809625"/>
              <a:gd name="connsiteY4" fmla="*/ 47694 h 219144"/>
              <a:gd name="connsiteX5" fmla="*/ 323850 w 809625"/>
              <a:gd name="connsiteY5" fmla="*/ 66744 h 219144"/>
              <a:gd name="connsiteX6" fmla="*/ 352425 w 809625"/>
              <a:gd name="connsiteY6" fmla="*/ 85794 h 219144"/>
              <a:gd name="connsiteX7" fmla="*/ 381000 w 809625"/>
              <a:gd name="connsiteY7" fmla="*/ 114369 h 219144"/>
              <a:gd name="connsiteX8" fmla="*/ 419100 w 809625"/>
              <a:gd name="connsiteY8" fmla="*/ 123894 h 219144"/>
              <a:gd name="connsiteX9" fmla="*/ 447675 w 809625"/>
              <a:gd name="connsiteY9" fmla="*/ 152469 h 219144"/>
              <a:gd name="connsiteX10" fmla="*/ 476250 w 809625"/>
              <a:gd name="connsiteY10" fmla="*/ 171519 h 219144"/>
              <a:gd name="connsiteX11" fmla="*/ 495300 w 809625"/>
              <a:gd name="connsiteY11" fmla="*/ 200094 h 219144"/>
              <a:gd name="connsiteX12" fmla="*/ 561975 w 809625"/>
              <a:gd name="connsiteY12" fmla="*/ 219144 h 219144"/>
              <a:gd name="connsiteX13" fmla="*/ 809625 w 809625"/>
              <a:gd name="connsiteY13" fmla="*/ 209619 h 21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219144">
                <a:moveTo>
                  <a:pt x="0" y="19119"/>
                </a:moveTo>
                <a:cubicBezTo>
                  <a:pt x="15875" y="15944"/>
                  <a:pt x="31821" y="13106"/>
                  <a:pt x="47625" y="9594"/>
                </a:cubicBezTo>
                <a:cubicBezTo>
                  <a:pt x="60404" y="6754"/>
                  <a:pt x="72663" y="-802"/>
                  <a:pt x="85725" y="69"/>
                </a:cubicBezTo>
                <a:cubicBezTo>
                  <a:pt x="102185" y="1166"/>
                  <a:pt x="203234" y="21666"/>
                  <a:pt x="238125" y="28644"/>
                </a:cubicBezTo>
                <a:cubicBezTo>
                  <a:pt x="247650" y="34994"/>
                  <a:pt x="256239" y="43045"/>
                  <a:pt x="266700" y="47694"/>
                </a:cubicBezTo>
                <a:cubicBezTo>
                  <a:pt x="285050" y="55849"/>
                  <a:pt x="307142" y="55605"/>
                  <a:pt x="323850" y="66744"/>
                </a:cubicBezTo>
                <a:cubicBezTo>
                  <a:pt x="333375" y="73094"/>
                  <a:pt x="343631" y="78465"/>
                  <a:pt x="352425" y="85794"/>
                </a:cubicBezTo>
                <a:cubicBezTo>
                  <a:pt x="362773" y="94418"/>
                  <a:pt x="369304" y="107686"/>
                  <a:pt x="381000" y="114369"/>
                </a:cubicBezTo>
                <a:cubicBezTo>
                  <a:pt x="392366" y="120864"/>
                  <a:pt x="406400" y="120719"/>
                  <a:pt x="419100" y="123894"/>
                </a:cubicBezTo>
                <a:cubicBezTo>
                  <a:pt x="428625" y="133419"/>
                  <a:pt x="437327" y="143845"/>
                  <a:pt x="447675" y="152469"/>
                </a:cubicBezTo>
                <a:cubicBezTo>
                  <a:pt x="456469" y="159798"/>
                  <a:pt x="468155" y="163424"/>
                  <a:pt x="476250" y="171519"/>
                </a:cubicBezTo>
                <a:cubicBezTo>
                  <a:pt x="484345" y="179614"/>
                  <a:pt x="486361" y="192943"/>
                  <a:pt x="495300" y="200094"/>
                </a:cubicBezTo>
                <a:cubicBezTo>
                  <a:pt x="501511" y="205063"/>
                  <a:pt x="559486" y="218522"/>
                  <a:pt x="561975" y="219144"/>
                </a:cubicBezTo>
                <a:lnTo>
                  <a:pt x="809625" y="209619"/>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endParaRPr lang="en-US" sz="1980" dirty="0">
              <a:solidFill>
                <a:prstClr val="white"/>
              </a:solidFill>
            </a:endParaRPr>
          </a:p>
        </p:txBody>
      </p:sp>
      <p:sp>
        <p:nvSpPr>
          <p:cNvPr id="11" name="Freeform 10">
            <a:extLst>
              <a:ext uri="{FF2B5EF4-FFF2-40B4-BE49-F238E27FC236}">
                <a16:creationId xmlns:a16="http://schemas.microsoft.com/office/drawing/2014/main" id="{1CF31E41-A322-4047-8C02-3D3BADB33035}"/>
              </a:ext>
            </a:extLst>
          </p:cNvPr>
          <p:cNvSpPr/>
          <p:nvPr/>
        </p:nvSpPr>
        <p:spPr>
          <a:xfrm>
            <a:off x="6799263" y="2571750"/>
            <a:ext cx="881062" cy="330200"/>
          </a:xfrm>
          <a:custGeom>
            <a:avLst/>
            <a:gdLst>
              <a:gd name="connsiteX0" fmla="*/ 0 w 800100"/>
              <a:gd name="connsiteY0" fmla="*/ 299304 h 299304"/>
              <a:gd name="connsiteX1" fmla="*/ 180975 w 800100"/>
              <a:gd name="connsiteY1" fmla="*/ 289779 h 299304"/>
              <a:gd name="connsiteX2" fmla="*/ 209550 w 800100"/>
              <a:gd name="connsiteY2" fmla="*/ 280254 h 299304"/>
              <a:gd name="connsiteX3" fmla="*/ 304800 w 800100"/>
              <a:gd name="connsiteY3" fmla="*/ 261204 h 299304"/>
              <a:gd name="connsiteX4" fmla="*/ 361950 w 800100"/>
              <a:gd name="connsiteY4" fmla="*/ 213579 h 299304"/>
              <a:gd name="connsiteX5" fmla="*/ 390525 w 800100"/>
              <a:gd name="connsiteY5" fmla="*/ 204054 h 299304"/>
              <a:gd name="connsiteX6" fmla="*/ 438150 w 800100"/>
              <a:gd name="connsiteY6" fmla="*/ 165954 h 299304"/>
              <a:gd name="connsiteX7" fmla="*/ 457200 w 800100"/>
              <a:gd name="connsiteY7" fmla="*/ 137379 h 299304"/>
              <a:gd name="connsiteX8" fmla="*/ 485775 w 800100"/>
              <a:gd name="connsiteY8" fmla="*/ 118329 h 299304"/>
              <a:gd name="connsiteX9" fmla="*/ 504825 w 800100"/>
              <a:gd name="connsiteY9" fmla="*/ 89754 h 299304"/>
              <a:gd name="connsiteX10" fmla="*/ 561975 w 800100"/>
              <a:gd name="connsiteY10" fmla="*/ 51654 h 299304"/>
              <a:gd name="connsiteX11" fmla="*/ 581025 w 800100"/>
              <a:gd name="connsiteY11" fmla="*/ 23079 h 299304"/>
              <a:gd name="connsiteX12" fmla="*/ 800100 w 800100"/>
              <a:gd name="connsiteY12" fmla="*/ 4029 h 29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 h="299304">
                <a:moveTo>
                  <a:pt x="0" y="299304"/>
                </a:moveTo>
                <a:cubicBezTo>
                  <a:pt x="60325" y="296129"/>
                  <a:pt x="120815" y="295248"/>
                  <a:pt x="180975" y="289779"/>
                </a:cubicBezTo>
                <a:cubicBezTo>
                  <a:pt x="190974" y="288870"/>
                  <a:pt x="199749" y="282432"/>
                  <a:pt x="209550" y="280254"/>
                </a:cubicBezTo>
                <a:cubicBezTo>
                  <a:pt x="419738" y="233546"/>
                  <a:pt x="152982" y="299159"/>
                  <a:pt x="304800" y="261204"/>
                </a:cubicBezTo>
                <a:cubicBezTo>
                  <a:pt x="325866" y="240138"/>
                  <a:pt x="335428" y="226840"/>
                  <a:pt x="361950" y="213579"/>
                </a:cubicBezTo>
                <a:cubicBezTo>
                  <a:pt x="370930" y="209089"/>
                  <a:pt x="381000" y="207229"/>
                  <a:pt x="390525" y="204054"/>
                </a:cubicBezTo>
                <a:cubicBezTo>
                  <a:pt x="445120" y="122162"/>
                  <a:pt x="372425" y="218534"/>
                  <a:pt x="438150" y="165954"/>
                </a:cubicBezTo>
                <a:cubicBezTo>
                  <a:pt x="447089" y="158803"/>
                  <a:pt x="449105" y="145474"/>
                  <a:pt x="457200" y="137379"/>
                </a:cubicBezTo>
                <a:cubicBezTo>
                  <a:pt x="465295" y="129284"/>
                  <a:pt x="476250" y="124679"/>
                  <a:pt x="485775" y="118329"/>
                </a:cubicBezTo>
                <a:cubicBezTo>
                  <a:pt x="492125" y="108804"/>
                  <a:pt x="496210" y="97292"/>
                  <a:pt x="504825" y="89754"/>
                </a:cubicBezTo>
                <a:cubicBezTo>
                  <a:pt x="522055" y="74677"/>
                  <a:pt x="561975" y="51654"/>
                  <a:pt x="561975" y="51654"/>
                </a:cubicBezTo>
                <a:cubicBezTo>
                  <a:pt x="568325" y="42129"/>
                  <a:pt x="571317" y="29146"/>
                  <a:pt x="581025" y="23079"/>
                </a:cubicBezTo>
                <a:cubicBezTo>
                  <a:pt x="638814" y="-13039"/>
                  <a:pt x="754012" y="4029"/>
                  <a:pt x="800100" y="4029"/>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endParaRPr lang="en-US" sz="1980" dirty="0">
              <a:solidFill>
                <a:prstClr val="white"/>
              </a:solidFill>
            </a:endParaRPr>
          </a:p>
        </p:txBody>
      </p:sp>
      <p:pic>
        <p:nvPicPr>
          <p:cNvPr id="82946" name="Picture 2">
            <a:extLst>
              <a:ext uri="{FF2B5EF4-FFF2-40B4-BE49-F238E27FC236}">
                <a16:creationId xmlns:a16="http://schemas.microsoft.com/office/drawing/2014/main" id="{EF66EDEF-0795-4A0A-ADFF-17E99E752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09925"/>
            <a:ext cx="1571625"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nodeType="clickEffect">
                                  <p:stCondLst>
                                    <p:cond delay="0"/>
                                  </p:stCondLst>
                                  <p:childTnLst>
                                    <p:set>
                                      <p:cBhvr>
                                        <p:cTn id="44" dur="1" fill="hold">
                                          <p:stCondLst>
                                            <p:cond delay="0"/>
                                          </p:stCondLst>
                                        </p:cTn>
                                        <p:tgtEl>
                                          <p:spTgt spid="82946"/>
                                        </p:tgtEl>
                                        <p:attrNameLst>
                                          <p:attrName>style.visibility</p:attrName>
                                        </p:attrNameLst>
                                      </p:cBhvr>
                                      <p:to>
                                        <p:strVal val="visible"/>
                                      </p:to>
                                    </p:set>
                                    <p:animEffect transition="in" filter="randombar(horizontal)">
                                      <p:cBhvr>
                                        <p:cTn id="45"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8325358-EB63-4D12-9FC6-8ACF01632E58}"/>
              </a:ext>
            </a:extLst>
          </p:cNvPr>
          <p:cNvSpPr>
            <a:spLocks noGrp="1"/>
          </p:cNvSpPr>
          <p:nvPr>
            <p:ph type="title"/>
          </p:nvPr>
        </p:nvSpPr>
        <p:spPr>
          <a:xfrm>
            <a:off x="503238" y="311150"/>
            <a:ext cx="9051925" cy="725488"/>
          </a:xfrm>
        </p:spPr>
        <p:txBody>
          <a:bodyPr/>
          <a:lstStyle/>
          <a:p>
            <a:pPr>
              <a:defRPr/>
            </a:pPr>
            <a:r>
              <a:rPr lang="en-US" altLang="en-US"/>
              <a:t>Objects Employ References (2)</a:t>
            </a:r>
          </a:p>
        </p:txBody>
      </p:sp>
      <p:sp>
        <p:nvSpPr>
          <p:cNvPr id="3" name="Content Placeholder 2">
            <a:extLst>
              <a:ext uri="{FF2B5EF4-FFF2-40B4-BE49-F238E27FC236}">
                <a16:creationId xmlns:a16="http://schemas.microsoft.com/office/drawing/2014/main" id="{E94CFE17-FA26-400D-93AF-89CA5A077950}"/>
              </a:ext>
            </a:extLst>
          </p:cNvPr>
          <p:cNvSpPr>
            <a:spLocks noGrp="1"/>
          </p:cNvSpPr>
          <p:nvPr>
            <p:ph idx="1"/>
          </p:nvPr>
        </p:nvSpPr>
        <p:spPr>
          <a:xfrm>
            <a:off x="503238" y="1371600"/>
            <a:ext cx="4945062" cy="5951538"/>
          </a:xfrm>
        </p:spPr>
        <p:txBody>
          <a:bodyPr/>
          <a:lstStyle/>
          <a:p>
            <a:pPr marL="377190" lvl="1" indent="0">
              <a:buFont typeface="Arial" panose="020B0604020202020204" pitchFamily="34" charset="0"/>
              <a:buNone/>
              <a:defRPr/>
            </a:pPr>
            <a:r>
              <a:rPr lang="en-US" altLang="en-US" sz="1760">
                <a:latin typeface="Consolas" panose="020B0609020204030204" pitchFamily="49" charset="0"/>
              </a:rPr>
              <a:t>def start():</a:t>
            </a:r>
          </a:p>
          <a:p>
            <a:pPr marL="377190" lvl="1" indent="0">
              <a:buFont typeface="Arial" panose="020B0604020202020204" pitchFamily="34" charset="0"/>
              <a:buNone/>
              <a:defRPr/>
            </a:pPr>
            <a:r>
              <a:rPr lang="en-US" altLang="en-US" sz="1760">
                <a:latin typeface="Consolas" panose="020B0609020204030204" pitchFamily="49" charset="0"/>
              </a:rPr>
              <a:t>    person1 = Person(13,"Person2")</a:t>
            </a:r>
          </a:p>
          <a:p>
            <a:pPr marL="377190" lvl="1" indent="0">
              <a:buFont typeface="Arial" panose="020B0604020202020204" pitchFamily="34" charset="0"/>
              <a:buNone/>
              <a:defRPr/>
            </a:pPr>
            <a:r>
              <a:rPr lang="en-US" altLang="en-US" sz="1760">
                <a:latin typeface="Consolas" panose="020B0609020204030204" pitchFamily="49" charset="0"/>
              </a:rPr>
              <a:t>    person2 = person1</a:t>
            </a:r>
          </a:p>
          <a:p>
            <a:pPr marL="377190" lvl="1" indent="0">
              <a:buFont typeface="Arial" panose="020B0604020202020204" pitchFamily="34" charset="0"/>
              <a:buNone/>
              <a:defRPr/>
            </a:pPr>
            <a:r>
              <a:rPr lang="en-US" altLang="en-US" sz="1760">
                <a:latin typeface="Consolas" panose="020B0609020204030204" pitchFamily="49" charset="0"/>
              </a:rPr>
              <a:t>    displayAge(person1)</a:t>
            </a:r>
          </a:p>
          <a:p>
            <a:pPr marL="377190" lvl="1" indent="0">
              <a:buFont typeface="Arial" panose="020B0604020202020204" pitchFamily="34" charset="0"/>
              <a:buNone/>
              <a:defRPr/>
            </a:pPr>
            <a:r>
              <a:rPr lang="en-US" altLang="en-US" sz="1760">
                <a:latin typeface="Consolas" panose="020B0609020204030204" pitchFamily="49" charset="0"/>
              </a:rPr>
              <a:t>    displayAge(person2)</a:t>
            </a:r>
          </a:p>
          <a:p>
            <a:pPr marL="377190" lvl="1" indent="0">
              <a:buFont typeface="Arial" panose="020B0604020202020204" pitchFamily="34" charset="0"/>
              <a:buNone/>
              <a:defRPr/>
            </a:pPr>
            <a:r>
              <a:rPr lang="en-US" altLang="en-US" sz="1760">
                <a:latin typeface="Consolas" panose="020B0609020204030204" pitchFamily="49" charset="0"/>
              </a:rPr>
              <a:t>    print()</a:t>
            </a:r>
          </a:p>
          <a:p>
            <a:pPr marL="377190" lvl="1" indent="0">
              <a:buFont typeface="Arial" panose="020B0604020202020204" pitchFamily="34" charset="0"/>
              <a:buNone/>
              <a:defRPr/>
            </a:pPr>
            <a:endParaRPr lang="en-US" altLang="en-US" sz="1760">
              <a:latin typeface="Consolas" panose="020B0609020204030204" pitchFamily="49" charset="0"/>
            </a:endParaRPr>
          </a:p>
          <a:p>
            <a:pPr marL="377190" lvl="1" indent="0">
              <a:buFont typeface="Arial" panose="020B0604020202020204" pitchFamily="34" charset="0"/>
              <a:buNone/>
              <a:defRPr/>
            </a:pPr>
            <a:r>
              <a:rPr lang="en-US" altLang="en-US" sz="1760">
                <a:latin typeface="Consolas" panose="020B0609020204030204" pitchFamily="49" charset="0"/>
              </a:rPr>
              <a:t>    person1 = Person(888,"Person1")</a:t>
            </a:r>
          </a:p>
          <a:p>
            <a:pPr marL="377190" lvl="1" indent="0">
              <a:buFont typeface="Arial" panose="020B0604020202020204" pitchFamily="34" charset="0"/>
              <a:buNone/>
              <a:defRPr/>
            </a:pPr>
            <a:r>
              <a:rPr lang="en-US" altLang="en-US" sz="1760">
                <a:latin typeface="Consolas" panose="020B0609020204030204" pitchFamily="49" charset="0"/>
              </a:rPr>
              <a:t>    displayAge(person1)</a:t>
            </a:r>
          </a:p>
          <a:p>
            <a:pPr marL="377190" lvl="1" indent="0">
              <a:buFont typeface="Arial" panose="020B0604020202020204" pitchFamily="34" charset="0"/>
              <a:buNone/>
              <a:defRPr/>
            </a:pPr>
            <a:r>
              <a:rPr lang="en-US" altLang="en-US" sz="1760">
                <a:latin typeface="Consolas" panose="020B0609020204030204" pitchFamily="49" charset="0"/>
              </a:rPr>
              <a:t>    displayAge(person2)</a:t>
            </a:r>
          </a:p>
          <a:p>
            <a:pPr marL="377190" lvl="1" indent="0">
              <a:buFont typeface="Arial" panose="020B0604020202020204" pitchFamily="34" charset="0"/>
              <a:buNone/>
              <a:defRPr/>
            </a:pPr>
            <a:endParaRPr lang="en-US" altLang="en-US" sz="1760">
              <a:latin typeface="Consolas" panose="020B0609020204030204" pitchFamily="49" charset="0"/>
            </a:endParaRPr>
          </a:p>
          <a:p>
            <a:pPr marL="377190" lvl="1" indent="0">
              <a:buFont typeface="Arial" panose="020B0604020202020204" pitchFamily="34" charset="0"/>
              <a:buNone/>
              <a:defRPr/>
            </a:pPr>
            <a:r>
              <a:rPr lang="en-US" altLang="en-US" sz="1760">
                <a:latin typeface="Consolas" panose="020B0609020204030204" pitchFamily="49" charset="0"/>
              </a:rPr>
              <a:t>start()</a:t>
            </a:r>
          </a:p>
        </p:txBody>
      </p:sp>
      <p:grpSp>
        <p:nvGrpSpPr>
          <p:cNvPr id="190468" name="Group 11">
            <a:extLst>
              <a:ext uri="{FF2B5EF4-FFF2-40B4-BE49-F238E27FC236}">
                <a16:creationId xmlns:a16="http://schemas.microsoft.com/office/drawing/2014/main" id="{0C2F3E4B-0D00-4602-8DE1-325FB7DA9C5B}"/>
              </a:ext>
            </a:extLst>
          </p:cNvPr>
          <p:cNvGrpSpPr>
            <a:grpSpLocks/>
          </p:cNvGrpSpPr>
          <p:nvPr/>
        </p:nvGrpSpPr>
        <p:grpSpPr bwMode="auto">
          <a:xfrm>
            <a:off x="7712075" y="1706563"/>
            <a:ext cx="1927225" cy="954087"/>
            <a:chOff x="7010400" y="1447799"/>
            <a:chExt cx="1752600" cy="866776"/>
          </a:xfrm>
        </p:grpSpPr>
        <p:sp>
          <p:nvSpPr>
            <p:cNvPr id="6" name="Rectangle 5">
              <a:extLst>
                <a:ext uri="{FF2B5EF4-FFF2-40B4-BE49-F238E27FC236}">
                  <a16:creationId xmlns:a16="http://schemas.microsoft.com/office/drawing/2014/main" id="{D732F58D-DF7B-4A43-9D0C-3990AE7E7AA8}"/>
                </a:ext>
              </a:extLst>
            </p:cNvPr>
            <p:cNvSpPr/>
            <p:nvPr/>
          </p:nvSpPr>
          <p:spPr>
            <a:xfrm>
              <a:off x="7010400" y="1762204"/>
              <a:ext cx="1752600" cy="552371"/>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05840">
                <a:defRPr/>
              </a:pPr>
              <a:r>
                <a:rPr lang="en-US" sz="1760" dirty="0">
                  <a:solidFill>
                    <a:prstClr val="black"/>
                  </a:solidFill>
                  <a:latin typeface="Arial" panose="020B0604020202020204" pitchFamily="34" charset="0"/>
                  <a:cs typeface="Arial" panose="020B0604020202020204" pitchFamily="34" charset="0"/>
                </a:rPr>
                <a:t>Age: 13</a:t>
              </a:r>
            </a:p>
            <a:p>
              <a:pPr defTabSz="1005840">
                <a:defRPr/>
              </a:pPr>
              <a:r>
                <a:rPr lang="en-US" sz="1760" dirty="0">
                  <a:solidFill>
                    <a:prstClr val="black"/>
                  </a:solidFill>
                  <a:latin typeface="Arial" panose="020B0604020202020204" pitchFamily="34" charset="0"/>
                  <a:cs typeface="Arial" panose="020B0604020202020204" pitchFamily="34" charset="0"/>
                </a:rPr>
                <a:t>Name: Person2</a:t>
              </a:r>
            </a:p>
          </p:txBody>
        </p:sp>
        <p:sp>
          <p:nvSpPr>
            <p:cNvPr id="7" name="TextBox 6">
              <a:extLst>
                <a:ext uri="{FF2B5EF4-FFF2-40B4-BE49-F238E27FC236}">
                  <a16:creationId xmlns:a16="http://schemas.microsoft.com/office/drawing/2014/main" id="{C71F1A3C-36D6-4339-B64D-B6E4D074A0E3}"/>
                </a:ext>
              </a:extLst>
            </p:cNvPr>
            <p:cNvSpPr txBox="1"/>
            <p:nvPr/>
          </p:nvSpPr>
          <p:spPr>
            <a:xfrm>
              <a:off x="7010400" y="1447799"/>
              <a:ext cx="1752600" cy="314405"/>
            </a:xfrm>
            <a:prstGeom prst="rect">
              <a:avLst/>
            </a:prstGeom>
            <a:noFill/>
          </p:spPr>
          <p:txBody>
            <a:bodyPr lIns="0"/>
            <a:lstStyle/>
            <a:p>
              <a:pPr defTabSz="1005840">
                <a:defRPr/>
              </a:pPr>
              <a:r>
                <a:rPr lang="en-US" sz="1760" dirty="0">
                  <a:solidFill>
                    <a:prstClr val="black"/>
                  </a:solidFill>
                  <a:latin typeface="Calibri"/>
                  <a:ea typeface="ＭＳ Ｐゴシック" pitchFamily="34" charset="-128"/>
                </a:rPr>
                <a:t>Address = 1000</a:t>
              </a:r>
            </a:p>
          </p:txBody>
        </p:sp>
      </p:grpSp>
      <p:grpSp>
        <p:nvGrpSpPr>
          <p:cNvPr id="190469" name="Group 12">
            <a:extLst>
              <a:ext uri="{FF2B5EF4-FFF2-40B4-BE49-F238E27FC236}">
                <a16:creationId xmlns:a16="http://schemas.microsoft.com/office/drawing/2014/main" id="{7F2E34CF-2415-4D22-ABE8-F23C3DE4086F}"/>
              </a:ext>
            </a:extLst>
          </p:cNvPr>
          <p:cNvGrpSpPr>
            <a:grpSpLocks/>
          </p:cNvGrpSpPr>
          <p:nvPr/>
        </p:nvGrpSpPr>
        <p:grpSpPr bwMode="auto">
          <a:xfrm>
            <a:off x="4778375" y="2713038"/>
            <a:ext cx="2095500" cy="303212"/>
            <a:chOff x="4343400" y="2362200"/>
            <a:chExt cx="1905000" cy="276225"/>
          </a:xfrm>
        </p:grpSpPr>
        <p:sp>
          <p:nvSpPr>
            <p:cNvPr id="52242" name="TextBox 3">
              <a:extLst>
                <a:ext uri="{FF2B5EF4-FFF2-40B4-BE49-F238E27FC236}">
                  <a16:creationId xmlns:a16="http://schemas.microsoft.com/office/drawing/2014/main" id="{BEF9D07D-33E6-4527-BB59-CE5F91EA54FF}"/>
                </a:ext>
              </a:extLst>
            </p:cNvPr>
            <p:cNvSpPr txBox="1">
              <a:spLocks noChangeArrowheads="1"/>
            </p:cNvSpPr>
            <p:nvPr/>
          </p:nvSpPr>
          <p:spPr bwMode="auto">
            <a:xfrm>
              <a:off x="4343400" y="2399801"/>
              <a:ext cx="990023" cy="228501"/>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760" b="1">
                  <a:solidFill>
                    <a:prstClr val="black"/>
                  </a:solidFill>
                  <a:latin typeface="Arial" panose="020B0604020202020204" pitchFamily="34" charset="0"/>
                  <a:cs typeface="Arial" panose="020B0604020202020204" pitchFamily="34" charset="0"/>
                </a:rPr>
                <a:t>person1</a:t>
              </a:r>
            </a:p>
          </p:txBody>
        </p:sp>
        <p:sp>
          <p:nvSpPr>
            <p:cNvPr id="8" name="Rectangle 7">
              <a:extLst>
                <a:ext uri="{FF2B5EF4-FFF2-40B4-BE49-F238E27FC236}">
                  <a16:creationId xmlns:a16="http://schemas.microsoft.com/office/drawing/2014/main" id="{E5B4B21A-9EEF-43E4-B07C-9072A9D7093A}"/>
                </a:ext>
              </a:extLst>
            </p:cNvPr>
            <p:cNvSpPr/>
            <p:nvPr/>
          </p:nvSpPr>
          <p:spPr>
            <a:xfrm>
              <a:off x="5333423" y="2362200"/>
              <a:ext cx="914977" cy="276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r>
                <a:rPr lang="en-US" sz="1760" dirty="0">
                  <a:solidFill>
                    <a:prstClr val="black"/>
                  </a:solidFill>
                </a:rPr>
                <a:t>@=1000</a:t>
              </a:r>
            </a:p>
          </p:txBody>
        </p:sp>
      </p:grpSp>
      <p:grpSp>
        <p:nvGrpSpPr>
          <p:cNvPr id="190470" name="Group 13">
            <a:extLst>
              <a:ext uri="{FF2B5EF4-FFF2-40B4-BE49-F238E27FC236}">
                <a16:creationId xmlns:a16="http://schemas.microsoft.com/office/drawing/2014/main" id="{D433C6F8-63ED-4D06-B1C4-7A197864F7D9}"/>
              </a:ext>
            </a:extLst>
          </p:cNvPr>
          <p:cNvGrpSpPr>
            <a:grpSpLocks/>
          </p:cNvGrpSpPr>
          <p:nvPr/>
        </p:nvGrpSpPr>
        <p:grpSpPr bwMode="auto">
          <a:xfrm>
            <a:off x="4778375" y="2052638"/>
            <a:ext cx="2095500" cy="303212"/>
            <a:chOff x="4343400" y="1762124"/>
            <a:chExt cx="1905000" cy="276226"/>
          </a:xfrm>
        </p:grpSpPr>
        <p:sp>
          <p:nvSpPr>
            <p:cNvPr id="52240" name="TextBox 4">
              <a:extLst>
                <a:ext uri="{FF2B5EF4-FFF2-40B4-BE49-F238E27FC236}">
                  <a16:creationId xmlns:a16="http://schemas.microsoft.com/office/drawing/2014/main" id="{5535B7E8-82C6-4886-9170-444090A60EF3}"/>
                </a:ext>
              </a:extLst>
            </p:cNvPr>
            <p:cNvSpPr txBox="1">
              <a:spLocks noChangeArrowheads="1"/>
            </p:cNvSpPr>
            <p:nvPr/>
          </p:nvSpPr>
          <p:spPr bwMode="auto">
            <a:xfrm>
              <a:off x="4343400" y="1762124"/>
              <a:ext cx="990023" cy="228501"/>
            </a:xfrm>
            <a:prstGeom prst="rect">
              <a:avLst/>
            </a:prstGeom>
            <a:no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US" altLang="en-US" sz="1760" b="1">
                  <a:solidFill>
                    <a:prstClr val="black"/>
                  </a:solidFill>
                  <a:latin typeface="Arial" panose="020B0604020202020204" pitchFamily="34" charset="0"/>
                  <a:cs typeface="Arial" panose="020B0604020202020204" pitchFamily="34" charset="0"/>
                </a:rPr>
                <a:t>person2</a:t>
              </a:r>
            </a:p>
          </p:txBody>
        </p:sp>
        <p:sp>
          <p:nvSpPr>
            <p:cNvPr id="9" name="Rectangle 8">
              <a:extLst>
                <a:ext uri="{FF2B5EF4-FFF2-40B4-BE49-F238E27FC236}">
                  <a16:creationId xmlns:a16="http://schemas.microsoft.com/office/drawing/2014/main" id="{EB60A23B-21B4-4012-B7F3-28690EE4E9E3}"/>
                </a:ext>
              </a:extLst>
            </p:cNvPr>
            <p:cNvSpPr/>
            <p:nvPr/>
          </p:nvSpPr>
          <p:spPr>
            <a:xfrm>
              <a:off x="5333423" y="1762124"/>
              <a:ext cx="914977" cy="2762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r>
                <a:rPr lang="en-US" sz="1760" dirty="0">
                  <a:solidFill>
                    <a:prstClr val="black"/>
                  </a:solidFill>
                </a:rPr>
                <a:t>@=1000</a:t>
              </a:r>
            </a:p>
          </p:txBody>
        </p:sp>
      </p:grpSp>
      <p:sp>
        <p:nvSpPr>
          <p:cNvPr id="10" name="Freeform 9">
            <a:extLst>
              <a:ext uri="{FF2B5EF4-FFF2-40B4-BE49-F238E27FC236}">
                <a16:creationId xmlns:a16="http://schemas.microsoft.com/office/drawing/2014/main" id="{6AC01406-E4FE-40F8-B53A-57D5D15349AE}"/>
              </a:ext>
            </a:extLst>
          </p:cNvPr>
          <p:cNvSpPr/>
          <p:nvPr/>
        </p:nvSpPr>
        <p:spPr>
          <a:xfrm>
            <a:off x="6789738" y="2146300"/>
            <a:ext cx="890587" cy="241300"/>
          </a:xfrm>
          <a:custGeom>
            <a:avLst/>
            <a:gdLst>
              <a:gd name="connsiteX0" fmla="*/ 0 w 809625"/>
              <a:gd name="connsiteY0" fmla="*/ 19119 h 219144"/>
              <a:gd name="connsiteX1" fmla="*/ 47625 w 809625"/>
              <a:gd name="connsiteY1" fmla="*/ 9594 h 219144"/>
              <a:gd name="connsiteX2" fmla="*/ 85725 w 809625"/>
              <a:gd name="connsiteY2" fmla="*/ 69 h 219144"/>
              <a:gd name="connsiteX3" fmla="*/ 238125 w 809625"/>
              <a:gd name="connsiteY3" fmla="*/ 28644 h 219144"/>
              <a:gd name="connsiteX4" fmla="*/ 266700 w 809625"/>
              <a:gd name="connsiteY4" fmla="*/ 47694 h 219144"/>
              <a:gd name="connsiteX5" fmla="*/ 323850 w 809625"/>
              <a:gd name="connsiteY5" fmla="*/ 66744 h 219144"/>
              <a:gd name="connsiteX6" fmla="*/ 352425 w 809625"/>
              <a:gd name="connsiteY6" fmla="*/ 85794 h 219144"/>
              <a:gd name="connsiteX7" fmla="*/ 381000 w 809625"/>
              <a:gd name="connsiteY7" fmla="*/ 114369 h 219144"/>
              <a:gd name="connsiteX8" fmla="*/ 419100 w 809625"/>
              <a:gd name="connsiteY8" fmla="*/ 123894 h 219144"/>
              <a:gd name="connsiteX9" fmla="*/ 447675 w 809625"/>
              <a:gd name="connsiteY9" fmla="*/ 152469 h 219144"/>
              <a:gd name="connsiteX10" fmla="*/ 476250 w 809625"/>
              <a:gd name="connsiteY10" fmla="*/ 171519 h 219144"/>
              <a:gd name="connsiteX11" fmla="*/ 495300 w 809625"/>
              <a:gd name="connsiteY11" fmla="*/ 200094 h 219144"/>
              <a:gd name="connsiteX12" fmla="*/ 561975 w 809625"/>
              <a:gd name="connsiteY12" fmla="*/ 219144 h 219144"/>
              <a:gd name="connsiteX13" fmla="*/ 809625 w 809625"/>
              <a:gd name="connsiteY13" fmla="*/ 209619 h 21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219144">
                <a:moveTo>
                  <a:pt x="0" y="19119"/>
                </a:moveTo>
                <a:cubicBezTo>
                  <a:pt x="15875" y="15944"/>
                  <a:pt x="31821" y="13106"/>
                  <a:pt x="47625" y="9594"/>
                </a:cubicBezTo>
                <a:cubicBezTo>
                  <a:pt x="60404" y="6754"/>
                  <a:pt x="72663" y="-802"/>
                  <a:pt x="85725" y="69"/>
                </a:cubicBezTo>
                <a:cubicBezTo>
                  <a:pt x="102185" y="1166"/>
                  <a:pt x="203234" y="21666"/>
                  <a:pt x="238125" y="28644"/>
                </a:cubicBezTo>
                <a:cubicBezTo>
                  <a:pt x="247650" y="34994"/>
                  <a:pt x="256239" y="43045"/>
                  <a:pt x="266700" y="47694"/>
                </a:cubicBezTo>
                <a:cubicBezTo>
                  <a:pt x="285050" y="55849"/>
                  <a:pt x="307142" y="55605"/>
                  <a:pt x="323850" y="66744"/>
                </a:cubicBezTo>
                <a:cubicBezTo>
                  <a:pt x="333375" y="73094"/>
                  <a:pt x="343631" y="78465"/>
                  <a:pt x="352425" y="85794"/>
                </a:cubicBezTo>
                <a:cubicBezTo>
                  <a:pt x="362773" y="94418"/>
                  <a:pt x="369304" y="107686"/>
                  <a:pt x="381000" y="114369"/>
                </a:cubicBezTo>
                <a:cubicBezTo>
                  <a:pt x="392366" y="120864"/>
                  <a:pt x="406400" y="120719"/>
                  <a:pt x="419100" y="123894"/>
                </a:cubicBezTo>
                <a:cubicBezTo>
                  <a:pt x="428625" y="133419"/>
                  <a:pt x="437327" y="143845"/>
                  <a:pt x="447675" y="152469"/>
                </a:cubicBezTo>
                <a:cubicBezTo>
                  <a:pt x="456469" y="159798"/>
                  <a:pt x="468155" y="163424"/>
                  <a:pt x="476250" y="171519"/>
                </a:cubicBezTo>
                <a:cubicBezTo>
                  <a:pt x="484345" y="179614"/>
                  <a:pt x="486361" y="192943"/>
                  <a:pt x="495300" y="200094"/>
                </a:cubicBezTo>
                <a:cubicBezTo>
                  <a:pt x="501511" y="205063"/>
                  <a:pt x="559486" y="218522"/>
                  <a:pt x="561975" y="219144"/>
                </a:cubicBezTo>
                <a:lnTo>
                  <a:pt x="809625" y="209619"/>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endParaRPr lang="en-US" sz="1980" dirty="0">
              <a:solidFill>
                <a:prstClr val="white"/>
              </a:solidFill>
            </a:endParaRPr>
          </a:p>
        </p:txBody>
      </p:sp>
      <p:sp>
        <p:nvSpPr>
          <p:cNvPr id="11" name="Freeform 10">
            <a:extLst>
              <a:ext uri="{FF2B5EF4-FFF2-40B4-BE49-F238E27FC236}">
                <a16:creationId xmlns:a16="http://schemas.microsoft.com/office/drawing/2014/main" id="{E547F8A6-A4E5-42C4-9B13-AF6DA4D31FCE}"/>
              </a:ext>
            </a:extLst>
          </p:cNvPr>
          <p:cNvSpPr/>
          <p:nvPr/>
        </p:nvSpPr>
        <p:spPr>
          <a:xfrm>
            <a:off x="6799263" y="2571750"/>
            <a:ext cx="881062" cy="330200"/>
          </a:xfrm>
          <a:custGeom>
            <a:avLst/>
            <a:gdLst>
              <a:gd name="connsiteX0" fmla="*/ 0 w 800100"/>
              <a:gd name="connsiteY0" fmla="*/ 299304 h 299304"/>
              <a:gd name="connsiteX1" fmla="*/ 180975 w 800100"/>
              <a:gd name="connsiteY1" fmla="*/ 289779 h 299304"/>
              <a:gd name="connsiteX2" fmla="*/ 209550 w 800100"/>
              <a:gd name="connsiteY2" fmla="*/ 280254 h 299304"/>
              <a:gd name="connsiteX3" fmla="*/ 304800 w 800100"/>
              <a:gd name="connsiteY3" fmla="*/ 261204 h 299304"/>
              <a:gd name="connsiteX4" fmla="*/ 361950 w 800100"/>
              <a:gd name="connsiteY4" fmla="*/ 213579 h 299304"/>
              <a:gd name="connsiteX5" fmla="*/ 390525 w 800100"/>
              <a:gd name="connsiteY5" fmla="*/ 204054 h 299304"/>
              <a:gd name="connsiteX6" fmla="*/ 438150 w 800100"/>
              <a:gd name="connsiteY6" fmla="*/ 165954 h 299304"/>
              <a:gd name="connsiteX7" fmla="*/ 457200 w 800100"/>
              <a:gd name="connsiteY7" fmla="*/ 137379 h 299304"/>
              <a:gd name="connsiteX8" fmla="*/ 485775 w 800100"/>
              <a:gd name="connsiteY8" fmla="*/ 118329 h 299304"/>
              <a:gd name="connsiteX9" fmla="*/ 504825 w 800100"/>
              <a:gd name="connsiteY9" fmla="*/ 89754 h 299304"/>
              <a:gd name="connsiteX10" fmla="*/ 561975 w 800100"/>
              <a:gd name="connsiteY10" fmla="*/ 51654 h 299304"/>
              <a:gd name="connsiteX11" fmla="*/ 581025 w 800100"/>
              <a:gd name="connsiteY11" fmla="*/ 23079 h 299304"/>
              <a:gd name="connsiteX12" fmla="*/ 800100 w 800100"/>
              <a:gd name="connsiteY12" fmla="*/ 4029 h 29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 h="299304">
                <a:moveTo>
                  <a:pt x="0" y="299304"/>
                </a:moveTo>
                <a:cubicBezTo>
                  <a:pt x="60325" y="296129"/>
                  <a:pt x="120815" y="295248"/>
                  <a:pt x="180975" y="289779"/>
                </a:cubicBezTo>
                <a:cubicBezTo>
                  <a:pt x="190974" y="288870"/>
                  <a:pt x="199749" y="282432"/>
                  <a:pt x="209550" y="280254"/>
                </a:cubicBezTo>
                <a:cubicBezTo>
                  <a:pt x="419738" y="233546"/>
                  <a:pt x="152982" y="299159"/>
                  <a:pt x="304800" y="261204"/>
                </a:cubicBezTo>
                <a:cubicBezTo>
                  <a:pt x="325866" y="240138"/>
                  <a:pt x="335428" y="226840"/>
                  <a:pt x="361950" y="213579"/>
                </a:cubicBezTo>
                <a:cubicBezTo>
                  <a:pt x="370930" y="209089"/>
                  <a:pt x="381000" y="207229"/>
                  <a:pt x="390525" y="204054"/>
                </a:cubicBezTo>
                <a:cubicBezTo>
                  <a:pt x="445120" y="122162"/>
                  <a:pt x="372425" y="218534"/>
                  <a:pt x="438150" y="165954"/>
                </a:cubicBezTo>
                <a:cubicBezTo>
                  <a:pt x="447089" y="158803"/>
                  <a:pt x="449105" y="145474"/>
                  <a:pt x="457200" y="137379"/>
                </a:cubicBezTo>
                <a:cubicBezTo>
                  <a:pt x="465295" y="129284"/>
                  <a:pt x="476250" y="124679"/>
                  <a:pt x="485775" y="118329"/>
                </a:cubicBezTo>
                <a:cubicBezTo>
                  <a:pt x="492125" y="108804"/>
                  <a:pt x="496210" y="97292"/>
                  <a:pt x="504825" y="89754"/>
                </a:cubicBezTo>
                <a:cubicBezTo>
                  <a:pt x="522055" y="74677"/>
                  <a:pt x="561975" y="51654"/>
                  <a:pt x="561975" y="51654"/>
                </a:cubicBezTo>
                <a:cubicBezTo>
                  <a:pt x="568325" y="42129"/>
                  <a:pt x="571317" y="29146"/>
                  <a:pt x="581025" y="23079"/>
                </a:cubicBezTo>
                <a:cubicBezTo>
                  <a:pt x="638814" y="-13039"/>
                  <a:pt x="754012" y="4029"/>
                  <a:pt x="800100" y="4029"/>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endParaRPr lang="en-US" sz="1980" dirty="0">
              <a:solidFill>
                <a:prstClr val="white"/>
              </a:solidFill>
            </a:endParaRPr>
          </a:p>
        </p:txBody>
      </p:sp>
      <p:pic>
        <p:nvPicPr>
          <p:cNvPr id="190473" name="Picture 2">
            <a:extLst>
              <a:ext uri="{FF2B5EF4-FFF2-40B4-BE49-F238E27FC236}">
                <a16:creationId xmlns:a16="http://schemas.microsoft.com/office/drawing/2014/main" id="{A0B2DE28-EB8C-4123-B55F-7C2AD80A9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09925"/>
            <a:ext cx="1571625"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a:extLst>
              <a:ext uri="{FF2B5EF4-FFF2-40B4-BE49-F238E27FC236}">
                <a16:creationId xmlns:a16="http://schemas.microsoft.com/office/drawing/2014/main" id="{195907A1-790E-4090-A5EC-FFC2541FA191}"/>
              </a:ext>
            </a:extLst>
          </p:cNvPr>
          <p:cNvGrpSpPr>
            <a:grpSpLocks/>
          </p:cNvGrpSpPr>
          <p:nvPr/>
        </p:nvGrpSpPr>
        <p:grpSpPr bwMode="auto">
          <a:xfrm>
            <a:off x="7680325" y="3298825"/>
            <a:ext cx="1927225" cy="954088"/>
            <a:chOff x="7010400" y="1447799"/>
            <a:chExt cx="1752600" cy="866776"/>
          </a:xfrm>
        </p:grpSpPr>
        <p:sp>
          <p:nvSpPr>
            <p:cNvPr id="17" name="Rectangle 16">
              <a:extLst>
                <a:ext uri="{FF2B5EF4-FFF2-40B4-BE49-F238E27FC236}">
                  <a16:creationId xmlns:a16="http://schemas.microsoft.com/office/drawing/2014/main" id="{12A8DDE2-5C75-41B5-B74C-EBF0744BA931}"/>
                </a:ext>
              </a:extLst>
            </p:cNvPr>
            <p:cNvSpPr/>
            <p:nvPr/>
          </p:nvSpPr>
          <p:spPr>
            <a:xfrm>
              <a:off x="7010400" y="1762203"/>
              <a:ext cx="1752600" cy="55237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05840">
                <a:defRPr/>
              </a:pPr>
              <a:r>
                <a:rPr lang="en-US" sz="1760" dirty="0">
                  <a:solidFill>
                    <a:prstClr val="black"/>
                  </a:solidFill>
                  <a:latin typeface="Arial" panose="020B0604020202020204" pitchFamily="34" charset="0"/>
                  <a:cs typeface="Arial" panose="020B0604020202020204" pitchFamily="34" charset="0"/>
                </a:rPr>
                <a:t>Age: 888</a:t>
              </a:r>
            </a:p>
            <a:p>
              <a:pPr defTabSz="1005840">
                <a:defRPr/>
              </a:pPr>
              <a:r>
                <a:rPr lang="en-US" sz="1760" dirty="0">
                  <a:solidFill>
                    <a:prstClr val="black"/>
                  </a:solidFill>
                  <a:latin typeface="Arial" panose="020B0604020202020204" pitchFamily="34" charset="0"/>
                  <a:cs typeface="Arial" panose="020B0604020202020204" pitchFamily="34" charset="0"/>
                </a:rPr>
                <a:t>Name: Person1</a:t>
              </a:r>
            </a:p>
          </p:txBody>
        </p:sp>
        <p:sp>
          <p:nvSpPr>
            <p:cNvPr id="18" name="TextBox 17">
              <a:extLst>
                <a:ext uri="{FF2B5EF4-FFF2-40B4-BE49-F238E27FC236}">
                  <a16:creationId xmlns:a16="http://schemas.microsoft.com/office/drawing/2014/main" id="{47DD2AFE-83C9-4FA6-BAFD-4EAF11873625}"/>
                </a:ext>
              </a:extLst>
            </p:cNvPr>
            <p:cNvSpPr txBox="1"/>
            <p:nvPr/>
          </p:nvSpPr>
          <p:spPr>
            <a:xfrm>
              <a:off x="7010400" y="1447799"/>
              <a:ext cx="1752600" cy="314404"/>
            </a:xfrm>
            <a:prstGeom prst="rect">
              <a:avLst/>
            </a:prstGeom>
            <a:noFill/>
          </p:spPr>
          <p:txBody>
            <a:bodyPr lIns="0"/>
            <a:lstStyle/>
            <a:p>
              <a:pPr defTabSz="1005840">
                <a:defRPr/>
              </a:pPr>
              <a:r>
                <a:rPr lang="en-US" sz="1760" dirty="0">
                  <a:solidFill>
                    <a:prstClr val="black"/>
                  </a:solidFill>
                  <a:latin typeface="Calibri"/>
                  <a:ea typeface="ＭＳ Ｐゴシック" pitchFamily="34" charset="-128"/>
                </a:rPr>
                <a:t>Address = 2000</a:t>
              </a:r>
            </a:p>
          </p:txBody>
        </p:sp>
      </p:grpSp>
      <p:sp>
        <p:nvSpPr>
          <p:cNvPr id="19" name="Rectangle 18">
            <a:extLst>
              <a:ext uri="{FF2B5EF4-FFF2-40B4-BE49-F238E27FC236}">
                <a16:creationId xmlns:a16="http://schemas.microsoft.com/office/drawing/2014/main" id="{B686C71B-ED45-4670-8505-795EAB31860F}"/>
              </a:ext>
            </a:extLst>
          </p:cNvPr>
          <p:cNvSpPr/>
          <p:nvPr/>
        </p:nvSpPr>
        <p:spPr>
          <a:xfrm>
            <a:off x="5867400" y="2728913"/>
            <a:ext cx="1006475" cy="2778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r>
              <a:rPr lang="en-US" sz="1760" dirty="0">
                <a:solidFill>
                  <a:prstClr val="black"/>
                </a:solidFill>
              </a:rPr>
              <a:t>@=2000</a:t>
            </a:r>
          </a:p>
        </p:txBody>
      </p:sp>
      <p:sp>
        <p:nvSpPr>
          <p:cNvPr id="20" name="Freeform 19">
            <a:extLst>
              <a:ext uri="{FF2B5EF4-FFF2-40B4-BE49-F238E27FC236}">
                <a16:creationId xmlns:a16="http://schemas.microsoft.com/office/drawing/2014/main" id="{DF060197-F112-43A6-A812-A5DB66F47765}"/>
              </a:ext>
            </a:extLst>
          </p:cNvPr>
          <p:cNvSpPr/>
          <p:nvPr/>
        </p:nvSpPr>
        <p:spPr>
          <a:xfrm>
            <a:off x="6305550" y="2995613"/>
            <a:ext cx="1395413" cy="869950"/>
          </a:xfrm>
          <a:custGeom>
            <a:avLst/>
            <a:gdLst>
              <a:gd name="connsiteX0" fmla="*/ 68118 w 1268268"/>
              <a:gd name="connsiteY0" fmla="*/ 0 h 790575"/>
              <a:gd name="connsiteX1" fmla="*/ 58593 w 1268268"/>
              <a:gd name="connsiteY1" fmla="*/ 47625 h 790575"/>
              <a:gd name="connsiteX2" fmla="*/ 39543 w 1268268"/>
              <a:gd name="connsiteY2" fmla="*/ 114300 h 790575"/>
              <a:gd name="connsiteX3" fmla="*/ 30018 w 1268268"/>
              <a:gd name="connsiteY3" fmla="*/ 171450 h 790575"/>
              <a:gd name="connsiteX4" fmla="*/ 20493 w 1268268"/>
              <a:gd name="connsiteY4" fmla="*/ 200025 h 790575"/>
              <a:gd name="connsiteX5" fmla="*/ 10968 w 1268268"/>
              <a:gd name="connsiteY5" fmla="*/ 238125 h 790575"/>
              <a:gd name="connsiteX6" fmla="*/ 10968 w 1268268"/>
              <a:gd name="connsiteY6" fmla="*/ 514350 h 790575"/>
              <a:gd name="connsiteX7" fmla="*/ 49068 w 1268268"/>
              <a:gd name="connsiteY7" fmla="*/ 609600 h 790575"/>
              <a:gd name="connsiteX8" fmla="*/ 77643 w 1268268"/>
              <a:gd name="connsiteY8" fmla="*/ 619125 h 790575"/>
              <a:gd name="connsiteX9" fmla="*/ 144318 w 1268268"/>
              <a:gd name="connsiteY9" fmla="*/ 666750 h 790575"/>
              <a:gd name="connsiteX10" fmla="*/ 230043 w 1268268"/>
              <a:gd name="connsiteY10" fmla="*/ 695325 h 790575"/>
              <a:gd name="connsiteX11" fmla="*/ 258618 w 1268268"/>
              <a:gd name="connsiteY11" fmla="*/ 704850 h 790575"/>
              <a:gd name="connsiteX12" fmla="*/ 287193 w 1268268"/>
              <a:gd name="connsiteY12" fmla="*/ 723900 h 790575"/>
              <a:gd name="connsiteX13" fmla="*/ 372918 w 1268268"/>
              <a:gd name="connsiteY13" fmla="*/ 752475 h 790575"/>
              <a:gd name="connsiteX14" fmla="*/ 439593 w 1268268"/>
              <a:gd name="connsiteY14" fmla="*/ 771525 h 790575"/>
              <a:gd name="connsiteX15" fmla="*/ 544368 w 1268268"/>
              <a:gd name="connsiteY15" fmla="*/ 790575 h 790575"/>
              <a:gd name="connsiteX16" fmla="*/ 677718 w 1268268"/>
              <a:gd name="connsiteY16" fmla="*/ 781050 h 790575"/>
              <a:gd name="connsiteX17" fmla="*/ 1268268 w 1268268"/>
              <a:gd name="connsiteY17" fmla="*/ 790575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8268" h="790575">
                <a:moveTo>
                  <a:pt x="68118" y="0"/>
                </a:moveTo>
                <a:cubicBezTo>
                  <a:pt x="64943" y="15875"/>
                  <a:pt x="62520" y="31919"/>
                  <a:pt x="58593" y="47625"/>
                </a:cubicBezTo>
                <a:cubicBezTo>
                  <a:pt x="52987" y="70049"/>
                  <a:pt x="44740" y="91778"/>
                  <a:pt x="39543" y="114300"/>
                </a:cubicBezTo>
                <a:cubicBezTo>
                  <a:pt x="35200" y="133118"/>
                  <a:pt x="34208" y="152597"/>
                  <a:pt x="30018" y="171450"/>
                </a:cubicBezTo>
                <a:cubicBezTo>
                  <a:pt x="27840" y="181251"/>
                  <a:pt x="23251" y="190371"/>
                  <a:pt x="20493" y="200025"/>
                </a:cubicBezTo>
                <a:cubicBezTo>
                  <a:pt x="16897" y="212612"/>
                  <a:pt x="14143" y="225425"/>
                  <a:pt x="10968" y="238125"/>
                </a:cubicBezTo>
                <a:cubicBezTo>
                  <a:pt x="-4146" y="374154"/>
                  <a:pt x="-3159" y="323633"/>
                  <a:pt x="10968" y="514350"/>
                </a:cubicBezTo>
                <a:cubicBezTo>
                  <a:pt x="14685" y="564523"/>
                  <a:pt x="9246" y="583052"/>
                  <a:pt x="49068" y="609600"/>
                </a:cubicBezTo>
                <a:cubicBezTo>
                  <a:pt x="57422" y="615169"/>
                  <a:pt x="68118" y="615950"/>
                  <a:pt x="77643" y="619125"/>
                </a:cubicBezTo>
                <a:cubicBezTo>
                  <a:pt x="82760" y="622963"/>
                  <a:pt x="132922" y="661685"/>
                  <a:pt x="144318" y="666750"/>
                </a:cubicBezTo>
                <a:lnTo>
                  <a:pt x="230043" y="695325"/>
                </a:lnTo>
                <a:cubicBezTo>
                  <a:pt x="239568" y="698500"/>
                  <a:pt x="250264" y="699281"/>
                  <a:pt x="258618" y="704850"/>
                </a:cubicBezTo>
                <a:cubicBezTo>
                  <a:pt x="268143" y="711200"/>
                  <a:pt x="276954" y="718780"/>
                  <a:pt x="287193" y="723900"/>
                </a:cubicBezTo>
                <a:cubicBezTo>
                  <a:pt x="330980" y="745793"/>
                  <a:pt x="330475" y="740348"/>
                  <a:pt x="372918" y="752475"/>
                </a:cubicBezTo>
                <a:cubicBezTo>
                  <a:pt x="415283" y="764579"/>
                  <a:pt x="389965" y="761599"/>
                  <a:pt x="439593" y="771525"/>
                </a:cubicBezTo>
                <a:cubicBezTo>
                  <a:pt x="474401" y="778487"/>
                  <a:pt x="509443" y="784225"/>
                  <a:pt x="544368" y="790575"/>
                </a:cubicBezTo>
                <a:cubicBezTo>
                  <a:pt x="588818" y="787400"/>
                  <a:pt x="633155" y="781050"/>
                  <a:pt x="677718" y="781050"/>
                </a:cubicBezTo>
                <a:cubicBezTo>
                  <a:pt x="874594" y="781050"/>
                  <a:pt x="1071392" y="790575"/>
                  <a:pt x="1268268" y="790575"/>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5840">
              <a:defRPr/>
            </a:pPr>
            <a:endParaRPr lang="en-US" sz="1980" dirty="0">
              <a:solidFill>
                <a:prstClr val="white"/>
              </a:solidFill>
            </a:endParaRPr>
          </a:p>
        </p:txBody>
      </p:sp>
      <p:pic>
        <p:nvPicPr>
          <p:cNvPr id="83970" name="Picture 2">
            <a:extLst>
              <a:ext uri="{FF2B5EF4-FFF2-40B4-BE49-F238E27FC236}">
                <a16:creationId xmlns:a16="http://schemas.microsoft.com/office/drawing/2014/main" id="{A129FAD2-7808-4D18-A289-141C3FC54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640263"/>
            <a:ext cx="16764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nodeType="clickEffect">
                                  <p:stCondLst>
                                    <p:cond delay="0"/>
                                  </p:stCondLst>
                                  <p:childTnLst>
                                    <p:set>
                                      <p:cBhvr>
                                        <p:cTn id="33" dur="1" fill="hold">
                                          <p:stCondLst>
                                            <p:cond delay="0"/>
                                          </p:stCondLst>
                                        </p:cTn>
                                        <p:tgtEl>
                                          <p:spTgt spid="83970"/>
                                        </p:tgtEl>
                                        <p:attrNameLst>
                                          <p:attrName>style.visibility</p:attrName>
                                        </p:attrNameLst>
                                      </p:cBhvr>
                                      <p:to>
                                        <p:strVal val="visible"/>
                                      </p:to>
                                    </p:set>
                                    <p:animEffect transition="in" filter="randombar(horizontal)">
                                      <p:cBhvr>
                                        <p:cTn id="34"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D0BFCED-93B4-47DC-BD0D-65BA0859CB8F}"/>
              </a:ext>
            </a:extLst>
          </p:cNvPr>
          <p:cNvSpPr>
            <a:spLocks noGrp="1"/>
          </p:cNvSpPr>
          <p:nvPr>
            <p:ph type="title"/>
          </p:nvPr>
        </p:nvSpPr>
        <p:spPr>
          <a:xfrm>
            <a:off x="503238" y="311150"/>
            <a:ext cx="9051925" cy="725488"/>
          </a:xfrm>
        </p:spPr>
        <p:txBody>
          <a:bodyPr/>
          <a:lstStyle/>
          <a:p>
            <a:pPr>
              <a:defRPr/>
            </a:pPr>
            <a:r>
              <a:rPr lang="en-US" altLang="en-US"/>
              <a:t>Default Parameters</a:t>
            </a:r>
          </a:p>
        </p:txBody>
      </p:sp>
      <p:sp>
        <p:nvSpPr>
          <p:cNvPr id="53251" name="Content Placeholder 2">
            <a:extLst>
              <a:ext uri="{FF2B5EF4-FFF2-40B4-BE49-F238E27FC236}">
                <a16:creationId xmlns:a16="http://schemas.microsoft.com/office/drawing/2014/main" id="{B12E2925-332E-4A6F-81E0-9829F67E3E42}"/>
              </a:ext>
            </a:extLst>
          </p:cNvPr>
          <p:cNvSpPr>
            <a:spLocks noGrp="1"/>
          </p:cNvSpPr>
          <p:nvPr>
            <p:ph idx="1"/>
          </p:nvPr>
        </p:nvSpPr>
        <p:spPr>
          <a:xfrm>
            <a:off x="503238" y="1295400"/>
            <a:ext cx="9051925" cy="6130925"/>
          </a:xfrm>
        </p:spPr>
        <p:txBody>
          <a:bodyPr/>
          <a:lstStyle/>
          <a:p>
            <a:pPr marL="251460" indent="-251460">
              <a:defRPr/>
            </a:pPr>
            <a:r>
              <a:rPr lang="en-US" altLang="en-US"/>
              <a:t>Similar to other methods, ‘</a:t>
            </a:r>
            <a:r>
              <a:rPr lang="en-US" altLang="ja-JP">
                <a:latin typeface="Consolas" panose="020B0609020204030204" pitchFamily="49" charset="0"/>
              </a:rPr>
              <a:t>init</a:t>
            </a:r>
            <a:r>
              <a:rPr lang="en-US" altLang="en-US"/>
              <a:t>’</a:t>
            </a:r>
            <a:r>
              <a:rPr lang="en-US" altLang="ja-JP"/>
              <a:t> can be defined so that if parameters aren</a:t>
            </a:r>
            <a:r>
              <a:rPr lang="en-US" altLang="en-US"/>
              <a:t>’</a:t>
            </a:r>
            <a:r>
              <a:rPr lang="en-US" altLang="ja-JP"/>
              <a:t>t passed into them then default values can be assigned.</a:t>
            </a:r>
          </a:p>
          <a:p>
            <a:pPr marL="251460" indent="-251460">
              <a:defRPr/>
            </a:pPr>
            <a:r>
              <a:rPr lang="en-US" altLang="en-US" b="1"/>
              <a:t>Example</a:t>
            </a:r>
            <a:r>
              <a:rPr lang="en-US" altLang="en-US"/>
              <a:t>:</a:t>
            </a:r>
          </a:p>
          <a:p>
            <a:pPr lvl="1" indent="-251460">
              <a:buFont typeface="Times New Roman" panose="02020603050405020304" pitchFamily="18" charset="0"/>
              <a:buNone/>
              <a:defRPr/>
            </a:pPr>
            <a:r>
              <a:rPr lang="en-US" altLang="en-US" sz="1980">
                <a:latin typeface="Consolas" panose="020B0609020204030204" pitchFamily="49" charset="0"/>
              </a:rPr>
              <a:t> def __init__ (self, name = "I have no name"):</a:t>
            </a:r>
          </a:p>
          <a:p>
            <a:pPr lvl="1" indent="-251460">
              <a:buFont typeface="Times New Roman" panose="02020603050405020304" pitchFamily="18" charset="0"/>
              <a:buNone/>
              <a:defRPr/>
            </a:pPr>
            <a:endParaRPr lang="en-US" altLang="en-US"/>
          </a:p>
          <a:p>
            <a:pPr lvl="1" indent="-251460">
              <a:buFont typeface="Times New Roman" panose="02020603050405020304" pitchFamily="18" charset="0"/>
              <a:buNone/>
              <a:defRPr/>
            </a:pPr>
            <a:endParaRPr lang="en-US" altLang="en-US"/>
          </a:p>
          <a:p>
            <a:pPr lvl="1" indent="-251460">
              <a:buFont typeface="Times New Roman" panose="02020603050405020304" pitchFamily="18" charset="0"/>
              <a:buNone/>
              <a:defRPr/>
            </a:pPr>
            <a:endParaRPr lang="en-US" altLang="en-US">
              <a:latin typeface="Times New Roman" panose="02020603050405020304" pitchFamily="18" charset="0"/>
            </a:endParaRPr>
          </a:p>
          <a:p>
            <a:pPr lvl="1" indent="-251460">
              <a:buFont typeface="Times New Roman" panose="02020603050405020304" pitchFamily="18" charset="0"/>
              <a:buNone/>
              <a:defRPr/>
            </a:pPr>
            <a:endParaRPr lang="en-US" altLang="en-US">
              <a:latin typeface="Times New Roman" panose="02020603050405020304" pitchFamily="18" charset="0"/>
            </a:endParaRPr>
          </a:p>
          <a:p>
            <a:pPr lvl="1" indent="-251460">
              <a:buFont typeface="Times New Roman" panose="02020603050405020304" pitchFamily="18" charset="0"/>
              <a:buNone/>
              <a:defRPr/>
            </a:pPr>
            <a:endParaRPr lang="en-US" altLang="en-US">
              <a:latin typeface="Times New Roman" panose="02020603050405020304" pitchFamily="18" charset="0"/>
            </a:endParaRPr>
          </a:p>
          <a:p>
            <a:pPr marL="251460" indent="-251460">
              <a:defRPr/>
            </a:pPr>
            <a:r>
              <a:rPr lang="en-US" altLang="en-US"/>
              <a:t>Method calls (to ‘</a:t>
            </a:r>
            <a:r>
              <a:rPr lang="en-US" altLang="ja-JP">
                <a:latin typeface="Consolas" panose="020B0609020204030204" pitchFamily="49" charset="0"/>
              </a:rPr>
              <a:t>init</a:t>
            </a:r>
            <a:r>
              <a:rPr lang="en-US" altLang="en-US"/>
              <a:t>’</a:t>
            </a:r>
            <a:r>
              <a:rPr lang="en-US" altLang="ja-JP"/>
              <a:t>), both will work</a:t>
            </a:r>
          </a:p>
          <a:p>
            <a:pPr lvl="1" indent="-251460">
              <a:buFont typeface="Times New Roman" panose="02020603050405020304" pitchFamily="18" charset="0"/>
              <a:buNone/>
              <a:defRPr/>
            </a:pPr>
            <a:r>
              <a:rPr lang="en-US" altLang="en-US" sz="1980">
                <a:latin typeface="Consolas" panose="020B0609020204030204" pitchFamily="49" charset="0"/>
              </a:rPr>
              <a:t>smiley = Person()      </a:t>
            </a:r>
          </a:p>
          <a:p>
            <a:pPr lvl="1" indent="-251460">
              <a:buFont typeface="Times New Roman" panose="02020603050405020304" pitchFamily="18" charset="0"/>
              <a:buNone/>
              <a:defRPr/>
            </a:pPr>
            <a:r>
              <a:rPr lang="en-US" altLang="en-US" sz="1980">
                <a:latin typeface="Consolas" panose="020B0609020204030204" pitchFamily="49" charset="0"/>
              </a:rPr>
              <a:t>jt = Person("James")</a:t>
            </a:r>
          </a:p>
          <a:p>
            <a:pPr marL="251460" indent="-251460">
              <a:defRPr/>
            </a:pPr>
            <a:endParaRPr lang="en-US" altLang="en-US"/>
          </a:p>
        </p:txBody>
      </p:sp>
      <p:grpSp>
        <p:nvGrpSpPr>
          <p:cNvPr id="4" name="Group 6">
            <a:extLst>
              <a:ext uri="{FF2B5EF4-FFF2-40B4-BE49-F238E27FC236}">
                <a16:creationId xmlns:a16="http://schemas.microsoft.com/office/drawing/2014/main" id="{52279DC9-6C28-41B6-A60B-A288DF50D261}"/>
              </a:ext>
            </a:extLst>
          </p:cNvPr>
          <p:cNvGrpSpPr>
            <a:grpSpLocks/>
          </p:cNvGrpSpPr>
          <p:nvPr/>
        </p:nvGrpSpPr>
        <p:grpSpPr bwMode="auto">
          <a:xfrm>
            <a:off x="3917950" y="3490913"/>
            <a:ext cx="3646488" cy="1717675"/>
            <a:chOff x="1728" y="1592"/>
            <a:chExt cx="2088" cy="983"/>
          </a:xfrm>
        </p:grpSpPr>
        <p:sp>
          <p:nvSpPr>
            <p:cNvPr id="53253" name="AutoShape 4">
              <a:extLst>
                <a:ext uri="{FF2B5EF4-FFF2-40B4-BE49-F238E27FC236}">
                  <a16:creationId xmlns:a16="http://schemas.microsoft.com/office/drawing/2014/main" id="{D493951C-8B28-48CA-8463-1A12DA1CCB0A}"/>
                </a:ext>
              </a:extLst>
            </p:cNvPr>
            <p:cNvSpPr>
              <a:spLocks/>
            </p:cNvSpPr>
            <p:nvPr/>
          </p:nvSpPr>
          <p:spPr bwMode="auto">
            <a:xfrm rot="5400000">
              <a:off x="2560" y="880"/>
              <a:ext cx="264" cy="1688"/>
            </a:xfrm>
            <a:prstGeom prst="rightBrace">
              <a:avLst>
                <a:gd name="adj1" fmla="val 53283"/>
                <a:gd name="adj2" fmla="val 50000"/>
              </a:avLst>
            </a:prstGeom>
            <a:noFill/>
            <a:ln w="38100">
              <a:solidFill>
                <a:srgbClr val="FF0000"/>
              </a:solidFill>
              <a:round/>
              <a:headEnd/>
              <a:tailEnd/>
            </a:ln>
          </p:spPr>
          <p:txBody>
            <a:bodyPr rot="10800000" vert="eaVert"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endParaRPr lang="en-US" altLang="en-US" sz="1540">
                <a:solidFill>
                  <a:prstClr val="black"/>
                </a:solidFill>
                <a:latin typeface="Arial" panose="020B0604020202020204" pitchFamily="34" charset="0"/>
              </a:endParaRPr>
            </a:p>
          </p:txBody>
        </p:sp>
        <p:sp>
          <p:nvSpPr>
            <p:cNvPr id="53254" name="Text Box 5">
              <a:extLst>
                <a:ext uri="{FF2B5EF4-FFF2-40B4-BE49-F238E27FC236}">
                  <a16:creationId xmlns:a16="http://schemas.microsoft.com/office/drawing/2014/main" id="{3ACE51B3-8DD1-4B5E-9EB6-4431D40AC113}"/>
                </a:ext>
              </a:extLst>
            </p:cNvPr>
            <p:cNvSpPr txBox="1">
              <a:spLocks noChangeArrowheads="1"/>
            </p:cNvSpPr>
            <p:nvPr/>
          </p:nvSpPr>
          <p:spPr bwMode="auto">
            <a:xfrm>
              <a:off x="1728" y="1824"/>
              <a:ext cx="2088" cy="751"/>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prstClr val="black"/>
                  </a:solidFill>
                  <a:latin typeface="Arial" panose="020B0604020202020204" pitchFamily="34" charset="0"/>
                </a:rPr>
                <a:t>This method can be called either when a personalized name is given or if the name is left out.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F6ADBFC-9B14-49B5-95D1-26495AB9DE4C}"/>
              </a:ext>
            </a:extLst>
          </p:cNvPr>
          <p:cNvSpPr>
            <a:spLocks noGrp="1"/>
          </p:cNvSpPr>
          <p:nvPr>
            <p:ph type="title"/>
          </p:nvPr>
        </p:nvSpPr>
        <p:spPr>
          <a:xfrm>
            <a:off x="503238" y="311150"/>
            <a:ext cx="9051925" cy="725488"/>
          </a:xfrm>
        </p:spPr>
        <p:txBody>
          <a:bodyPr/>
          <a:lstStyle/>
          <a:p>
            <a:pPr>
              <a:defRPr/>
            </a:pPr>
            <a:r>
              <a:rPr lang="en-US" altLang="en-US"/>
              <a:t>Default Parameters: Full Example</a:t>
            </a:r>
          </a:p>
        </p:txBody>
      </p:sp>
      <p:sp>
        <p:nvSpPr>
          <p:cNvPr id="55299" name="Content Placeholder 2">
            <a:extLst>
              <a:ext uri="{FF2B5EF4-FFF2-40B4-BE49-F238E27FC236}">
                <a16:creationId xmlns:a16="http://schemas.microsoft.com/office/drawing/2014/main" id="{83082006-0D2F-4BFC-BABB-35C442B272F9}"/>
              </a:ext>
            </a:extLst>
          </p:cNvPr>
          <p:cNvSpPr>
            <a:spLocks noGrp="1"/>
          </p:cNvSpPr>
          <p:nvPr>
            <p:ph idx="1"/>
          </p:nvPr>
        </p:nvSpPr>
        <p:spPr>
          <a:xfrm>
            <a:off x="503238" y="1295400"/>
            <a:ext cx="9051925" cy="6130925"/>
          </a:xfrm>
        </p:spPr>
        <p:txBody>
          <a:bodyPr/>
          <a:lstStyle/>
          <a:p>
            <a:pPr marL="251460" indent="-251460">
              <a:defRPr/>
            </a:pPr>
            <a:r>
              <a:rPr lang="en-US" altLang="en-US"/>
              <a:t>Name of the online example: </a:t>
            </a:r>
            <a:r>
              <a:rPr lang="en-US" altLang="en-US" sz="2200">
                <a:latin typeface="Consolas" panose="020B0609020204030204" pitchFamily="49" charset="0"/>
              </a:rPr>
              <a:t>init_method2.py</a:t>
            </a:r>
          </a:p>
          <a:p>
            <a:pPr marL="251460" indent="-251460">
              <a:defRPr/>
            </a:pPr>
            <a:endParaRPr lang="en-US" altLang="en-US" sz="2200"/>
          </a:p>
          <a:p>
            <a:pPr lvl="1" indent="-251460">
              <a:buFont typeface="Times New Roman" panose="02020603050405020304" pitchFamily="18" charset="0"/>
              <a:buNone/>
              <a:defRPr/>
            </a:pPr>
            <a:r>
              <a:rPr lang="en-US" altLang="en-US" sz="1980">
                <a:latin typeface="Consolas" panose="020B0609020204030204" pitchFamily="49" charset="0"/>
              </a:rPr>
              <a:t>class Person:</a:t>
            </a:r>
          </a:p>
          <a:p>
            <a:pPr lvl="1" indent="-251460">
              <a:buFont typeface="Times New Roman" panose="02020603050405020304" pitchFamily="18" charset="0"/>
              <a:buNone/>
              <a:defRPr/>
            </a:pPr>
            <a:r>
              <a:rPr lang="en-US" altLang="en-US" sz="1980">
                <a:latin typeface="Consolas" panose="020B0609020204030204" pitchFamily="49" charset="0"/>
              </a:rPr>
              <a:t>   name = ""</a:t>
            </a:r>
          </a:p>
          <a:p>
            <a:pPr lvl="1" indent="-251460">
              <a:buFont typeface="Times New Roman" panose="02020603050405020304" pitchFamily="18" charset="0"/>
              <a:buNone/>
              <a:defRPr/>
            </a:pPr>
            <a:r>
              <a:rPr lang="en-US" altLang="en-US" sz="1980">
                <a:latin typeface="Consolas" panose="020B0609020204030204" pitchFamily="49" charset="0"/>
              </a:rPr>
              <a:t>   def __init__(self, name = "I have no name"):</a:t>
            </a:r>
          </a:p>
          <a:p>
            <a:pPr lvl="1" indent="-251460">
              <a:buFont typeface="Times New Roman" panose="02020603050405020304" pitchFamily="18" charset="0"/>
              <a:buNone/>
              <a:defRPr/>
            </a:pPr>
            <a:r>
              <a:rPr lang="en-US" altLang="en-US" sz="1980">
                <a:latin typeface="Consolas" panose="020B0609020204030204" pitchFamily="49" charset="0"/>
              </a:rPr>
              <a:t>       self.name = name</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def main():</a:t>
            </a:r>
          </a:p>
          <a:p>
            <a:pPr lvl="1" indent="-251460">
              <a:buFont typeface="Times New Roman" panose="02020603050405020304" pitchFamily="18" charset="0"/>
              <a:buNone/>
              <a:defRPr/>
            </a:pPr>
            <a:r>
              <a:rPr lang="en-US" altLang="en-US" sz="1980">
                <a:latin typeface="Consolas" panose="020B0609020204030204" pitchFamily="49" charset="0"/>
              </a:rPr>
              <a:t>   smiley = Person()</a:t>
            </a:r>
          </a:p>
          <a:p>
            <a:pPr lvl="1" indent="-251460">
              <a:buFont typeface="Times New Roman" panose="02020603050405020304" pitchFamily="18" charset="0"/>
              <a:buNone/>
              <a:defRPr/>
            </a:pPr>
            <a:r>
              <a:rPr lang="en-US" altLang="en-US" sz="1980">
                <a:latin typeface="Consolas" panose="020B0609020204030204" pitchFamily="49" charset="0"/>
              </a:rPr>
              <a:t>   print("My name is...", smiley.name)</a:t>
            </a:r>
          </a:p>
          <a:p>
            <a:pPr lvl="1" indent="-251460">
              <a:buFont typeface="Times New Roman" panose="02020603050405020304" pitchFamily="18" charset="0"/>
              <a:buNone/>
              <a:defRPr/>
            </a:pPr>
            <a:r>
              <a:rPr lang="en-US" altLang="en-US" sz="1980">
                <a:latin typeface="Consolas" panose="020B0609020204030204" pitchFamily="49" charset="0"/>
              </a:rPr>
              <a:t>   jt = Person("James")</a:t>
            </a:r>
          </a:p>
          <a:p>
            <a:pPr lvl="1" indent="-251460">
              <a:buFont typeface="Times New Roman" panose="02020603050405020304" pitchFamily="18" charset="0"/>
              <a:buNone/>
              <a:defRPr/>
            </a:pPr>
            <a:r>
              <a:rPr lang="en-US" altLang="en-US" sz="1980">
                <a:latin typeface="Consolas" panose="020B0609020204030204" pitchFamily="49" charset="0"/>
              </a:rPr>
              <a:t>   print("My name is...", jt.name) </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main()</a:t>
            </a:r>
          </a:p>
          <a:p>
            <a:pPr marL="251460" indent="-251460">
              <a:defRPr/>
            </a:pPr>
            <a:endParaRPr lang="en-US" altLang="en-US"/>
          </a:p>
        </p:txBody>
      </p:sp>
      <p:pic>
        <p:nvPicPr>
          <p:cNvPr id="4" name="Picture 2">
            <a:extLst>
              <a:ext uri="{FF2B5EF4-FFF2-40B4-BE49-F238E27FC236}">
                <a16:creationId xmlns:a16="http://schemas.microsoft.com/office/drawing/2014/main" id="{6D674A81-6B33-4E42-967B-CDD92004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5143500"/>
            <a:ext cx="3771900"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222EB28-1F28-4779-9BF7-B1BE7468EE17}"/>
              </a:ext>
            </a:extLst>
          </p:cNvPr>
          <p:cNvSpPr>
            <a:spLocks noGrp="1"/>
          </p:cNvSpPr>
          <p:nvPr>
            <p:ph type="title" idx="4294967295"/>
          </p:nvPr>
        </p:nvSpPr>
        <p:spPr/>
        <p:txBody>
          <a:bodyPr/>
          <a:lstStyle/>
          <a:p>
            <a:pPr>
              <a:defRPr/>
            </a:pPr>
            <a:r>
              <a:rPr lang="en-US" altLang="en-US" sz="3520"/>
              <a:t>Modules: Dividing Up A Large Program</a:t>
            </a:r>
          </a:p>
        </p:txBody>
      </p:sp>
      <p:sp>
        <p:nvSpPr>
          <p:cNvPr id="777219" name="Rectangle 3">
            <a:extLst>
              <a:ext uri="{FF2B5EF4-FFF2-40B4-BE49-F238E27FC236}">
                <a16:creationId xmlns:a16="http://schemas.microsoft.com/office/drawing/2014/main" id="{590BD195-4EED-4656-A1A1-28961C6234AD}"/>
              </a:ext>
            </a:extLst>
          </p:cNvPr>
          <p:cNvSpPr>
            <a:spLocks noGrp="1"/>
          </p:cNvSpPr>
          <p:nvPr>
            <p:ph type="body" idx="4294967295"/>
          </p:nvPr>
        </p:nvSpPr>
        <p:spPr/>
        <p:txBody>
          <a:bodyPr/>
          <a:lstStyle/>
          <a:p>
            <a:pPr marL="251460" indent="-251460">
              <a:defRPr/>
            </a:pPr>
            <a:r>
              <a:rPr lang="en-US" altLang="en-US" sz="2640"/>
              <a:t>Module: In Python a module contains a part of a program in a separate file (module name matches the file name).</a:t>
            </a:r>
          </a:p>
          <a:p>
            <a:pPr marL="251460" indent="-251460">
              <a:defRPr/>
            </a:pPr>
            <a:r>
              <a:rPr lang="en-US" altLang="en-US" sz="2640"/>
              <a:t>In order to access a part of a program that resides in another file you must ‘import’ it.</a:t>
            </a:r>
            <a:r>
              <a:rPr lang="en-US" altLang="en-US" sz="2640" baseline="30000"/>
              <a:t>1</a:t>
            </a:r>
          </a:p>
          <a:p>
            <a:pPr marL="251460" indent="-251460">
              <a:defRPr/>
            </a:pPr>
            <a:r>
              <a:rPr lang="en-US" altLang="en-US" sz="2640"/>
              <a:t>Example:</a:t>
            </a:r>
          </a:p>
          <a:p>
            <a:pPr marL="251460" indent="-251460">
              <a:defRPr/>
            </a:pPr>
            <a:endParaRPr lang="en-US" altLang="en-US" sz="2640"/>
          </a:p>
        </p:txBody>
      </p:sp>
      <p:grpSp>
        <p:nvGrpSpPr>
          <p:cNvPr id="2" name="Group 12">
            <a:extLst>
              <a:ext uri="{FF2B5EF4-FFF2-40B4-BE49-F238E27FC236}">
                <a16:creationId xmlns:a16="http://schemas.microsoft.com/office/drawing/2014/main" id="{51264520-3BBE-464D-AFDE-9FBE381B271A}"/>
              </a:ext>
            </a:extLst>
          </p:cNvPr>
          <p:cNvGrpSpPr>
            <a:grpSpLocks/>
          </p:cNvGrpSpPr>
          <p:nvPr/>
        </p:nvGrpSpPr>
        <p:grpSpPr bwMode="auto">
          <a:xfrm>
            <a:off x="1006475" y="4171950"/>
            <a:ext cx="2765425" cy="1355725"/>
            <a:chOff x="424" y="1960"/>
            <a:chExt cx="1584" cy="776"/>
          </a:xfrm>
        </p:grpSpPr>
        <p:sp>
          <p:nvSpPr>
            <p:cNvPr id="57353" name="Rectangle 4">
              <a:extLst>
                <a:ext uri="{FF2B5EF4-FFF2-40B4-BE49-F238E27FC236}">
                  <a16:creationId xmlns:a16="http://schemas.microsoft.com/office/drawing/2014/main" id="{14B75BFB-25F7-4D5E-900B-5648DE817845}"/>
                </a:ext>
              </a:extLst>
            </p:cNvPr>
            <p:cNvSpPr>
              <a:spLocks noChangeArrowheads="1"/>
            </p:cNvSpPr>
            <p:nvPr/>
          </p:nvSpPr>
          <p:spPr bwMode="auto">
            <a:xfrm>
              <a:off x="424" y="2192"/>
              <a:ext cx="1584" cy="544"/>
            </a:xfrm>
            <a:prstGeom prst="rect">
              <a:avLst/>
            </a:prstGeom>
            <a:noFill/>
            <a:ln w="9525">
              <a:solidFill>
                <a:schemeClr val="tx1"/>
              </a:solidFill>
              <a:miter lim="800000"/>
              <a:headEnd/>
              <a:tailEnd/>
            </a:ln>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760">
                  <a:solidFill>
                    <a:prstClr val="black"/>
                  </a:solidFill>
                  <a:latin typeface="Consolas" panose="020B0609020204030204" pitchFamily="49" charset="0"/>
                </a:rPr>
                <a:t>def fun ():</a:t>
              </a:r>
            </a:p>
            <a:p>
              <a:pPr defTabSz="1005840" eaLnBrk="1" hangingPunct="1">
                <a:defRPr/>
              </a:pPr>
              <a:r>
                <a:rPr lang="en-US" altLang="en-US" sz="1760">
                  <a:solidFill>
                    <a:prstClr val="black"/>
                  </a:solidFill>
                  <a:latin typeface="Consolas" panose="020B0609020204030204" pitchFamily="49" charset="0"/>
                </a:rPr>
                <a:t>    print("I'm fun!")</a:t>
              </a:r>
            </a:p>
          </p:txBody>
        </p:sp>
        <p:sp>
          <p:nvSpPr>
            <p:cNvPr id="57354" name="Text Box 9">
              <a:extLst>
                <a:ext uri="{FF2B5EF4-FFF2-40B4-BE49-F238E27FC236}">
                  <a16:creationId xmlns:a16="http://schemas.microsoft.com/office/drawing/2014/main" id="{0BF6B347-AA8D-413E-BC3E-FC65CF30F1D8}"/>
                </a:ext>
              </a:extLst>
            </p:cNvPr>
            <p:cNvSpPr txBox="1">
              <a:spLocks noChangeArrowheads="1"/>
            </p:cNvSpPr>
            <p:nvPr/>
          </p:nvSpPr>
          <p:spPr bwMode="auto">
            <a:xfrm>
              <a:off x="424" y="1960"/>
              <a:ext cx="1584" cy="227"/>
            </a:xfrm>
            <a:prstGeom prst="rect">
              <a:avLst/>
            </a:prstGeom>
            <a:noFill/>
            <a:ln>
              <a:noFill/>
            </a:ln>
          </p:spPr>
          <p:txBody>
            <a:bodyPr l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prstClr val="black"/>
                  </a:solidFill>
                  <a:latin typeface="Consolas" panose="020B0609020204030204" pitchFamily="49" charset="0"/>
                </a:rPr>
                <a:t>File: functions.py</a:t>
              </a:r>
            </a:p>
          </p:txBody>
        </p:sp>
      </p:grpSp>
      <p:grpSp>
        <p:nvGrpSpPr>
          <p:cNvPr id="3" name="Group 14">
            <a:extLst>
              <a:ext uri="{FF2B5EF4-FFF2-40B4-BE49-F238E27FC236}">
                <a16:creationId xmlns:a16="http://schemas.microsoft.com/office/drawing/2014/main" id="{0B17FF41-6BEB-4875-9FD1-16518E807910}"/>
              </a:ext>
            </a:extLst>
          </p:cNvPr>
          <p:cNvGrpSpPr>
            <a:grpSpLocks/>
          </p:cNvGrpSpPr>
          <p:nvPr/>
        </p:nvGrpSpPr>
        <p:grpSpPr bwMode="auto">
          <a:xfrm>
            <a:off x="5140325" y="3997325"/>
            <a:ext cx="3440113" cy="2362200"/>
            <a:chOff x="2944" y="1992"/>
            <a:chExt cx="1970" cy="1352"/>
          </a:xfrm>
        </p:grpSpPr>
        <p:sp>
          <p:nvSpPr>
            <p:cNvPr id="57351" name="Rectangle 10">
              <a:extLst>
                <a:ext uri="{FF2B5EF4-FFF2-40B4-BE49-F238E27FC236}">
                  <a16:creationId xmlns:a16="http://schemas.microsoft.com/office/drawing/2014/main" id="{6579AB06-28D3-4004-910A-A4BAAEC2186D}"/>
                </a:ext>
              </a:extLst>
            </p:cNvPr>
            <p:cNvSpPr>
              <a:spLocks noChangeArrowheads="1"/>
            </p:cNvSpPr>
            <p:nvPr/>
          </p:nvSpPr>
          <p:spPr bwMode="auto">
            <a:xfrm>
              <a:off x="2944" y="2224"/>
              <a:ext cx="1970" cy="1120"/>
            </a:xfrm>
            <a:prstGeom prst="rect">
              <a:avLst/>
            </a:prstGeom>
            <a:noFill/>
            <a:ln w="9525">
              <a:solidFill>
                <a:schemeClr val="tx1"/>
              </a:solidFill>
              <a:miter lim="800000"/>
              <a:headEnd/>
              <a:tailEnd/>
            </a:ln>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760">
                  <a:solidFill>
                    <a:prstClr val="black"/>
                  </a:solidFill>
                  <a:latin typeface="Consolas" panose="020B0609020204030204" pitchFamily="49" charset="0"/>
                </a:rPr>
                <a:t>import functions</a:t>
              </a:r>
              <a:endParaRPr lang="en-US" altLang="en-US" sz="1760" baseline="30000">
                <a:solidFill>
                  <a:prstClr val="black"/>
                </a:solidFill>
                <a:latin typeface="Consolas" panose="020B0609020204030204" pitchFamily="49" charset="0"/>
              </a:endParaRPr>
            </a:p>
            <a:p>
              <a:pPr defTabSz="1005840" eaLnBrk="1" hangingPunct="1">
                <a:defRPr/>
              </a:pPr>
              <a:endParaRPr lang="en-US" altLang="en-US" sz="1760" i="1">
                <a:solidFill>
                  <a:prstClr val="black"/>
                </a:solidFill>
                <a:latin typeface="Consolas" panose="020B0609020204030204" pitchFamily="49" charset="0"/>
              </a:endParaRPr>
            </a:p>
            <a:p>
              <a:pPr defTabSz="1005840" eaLnBrk="1" hangingPunct="1">
                <a:defRPr/>
              </a:pPr>
              <a:r>
                <a:rPr lang="en-US" altLang="en-US" sz="1760">
                  <a:solidFill>
                    <a:prstClr val="black"/>
                  </a:solidFill>
                  <a:latin typeface="Consolas" panose="020B0609020204030204" pitchFamily="49" charset="0"/>
                </a:rPr>
                <a:t>def main():</a:t>
              </a:r>
            </a:p>
            <a:p>
              <a:pPr defTabSz="1005840" eaLnBrk="1" hangingPunct="1">
                <a:defRPr/>
              </a:pPr>
              <a:r>
                <a:rPr lang="en-US" altLang="en-US" sz="1760">
                  <a:solidFill>
                    <a:prstClr val="black"/>
                  </a:solidFill>
                  <a:latin typeface="Consolas" panose="020B0609020204030204" pitchFamily="49" charset="0"/>
                </a:rPr>
                <a:t>  functions.fun()</a:t>
              </a:r>
            </a:p>
            <a:p>
              <a:pPr defTabSz="1005840" eaLnBrk="1" hangingPunct="1">
                <a:defRPr/>
              </a:pPr>
              <a:endParaRPr lang="en-US" altLang="en-US" sz="1760">
                <a:solidFill>
                  <a:prstClr val="black"/>
                </a:solidFill>
                <a:latin typeface="Consolas" panose="020B0609020204030204" pitchFamily="49" charset="0"/>
              </a:endParaRPr>
            </a:p>
            <a:p>
              <a:pPr defTabSz="1005840" eaLnBrk="1" hangingPunct="1">
                <a:defRPr/>
              </a:pPr>
              <a:r>
                <a:rPr lang="en-US" altLang="en-US" sz="1760">
                  <a:solidFill>
                    <a:prstClr val="black"/>
                  </a:solidFill>
                  <a:latin typeface="Consolas" panose="020B0609020204030204" pitchFamily="49" charset="0"/>
                </a:rPr>
                <a:t>main()</a:t>
              </a:r>
            </a:p>
          </p:txBody>
        </p:sp>
        <p:sp>
          <p:nvSpPr>
            <p:cNvPr id="57352" name="Text Box 11">
              <a:extLst>
                <a:ext uri="{FF2B5EF4-FFF2-40B4-BE49-F238E27FC236}">
                  <a16:creationId xmlns:a16="http://schemas.microsoft.com/office/drawing/2014/main" id="{2594C562-E064-4183-8493-9FCCCA4054DB}"/>
                </a:ext>
              </a:extLst>
            </p:cNvPr>
            <p:cNvSpPr txBox="1">
              <a:spLocks noChangeArrowheads="1"/>
            </p:cNvSpPr>
            <p:nvPr/>
          </p:nvSpPr>
          <p:spPr bwMode="auto">
            <a:xfrm>
              <a:off x="2944" y="1992"/>
              <a:ext cx="1376" cy="227"/>
            </a:xfrm>
            <a:prstGeom prst="rect">
              <a:avLst/>
            </a:prstGeom>
            <a:noFill/>
            <a:ln>
              <a:noFill/>
            </a:ln>
          </p:spPr>
          <p:txBody>
            <a:bodyPr l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prstClr val="black"/>
                  </a:solidFill>
                  <a:latin typeface="Consolas" panose="020B0609020204030204" pitchFamily="49" charset="0"/>
                </a:rPr>
                <a:t>File: driver.py</a:t>
              </a:r>
            </a:p>
          </p:txBody>
        </p:sp>
      </p:grpSp>
      <p:sp>
        <p:nvSpPr>
          <p:cNvPr id="29702" name="Text Box 13">
            <a:extLst>
              <a:ext uri="{FF2B5EF4-FFF2-40B4-BE49-F238E27FC236}">
                <a16:creationId xmlns:a16="http://schemas.microsoft.com/office/drawing/2014/main" id="{9BC9312C-E3F4-4E70-B1FE-495A48F39E26}"/>
              </a:ext>
            </a:extLst>
          </p:cNvPr>
          <p:cNvSpPr txBox="1">
            <a:spLocks noChangeArrowheads="1"/>
          </p:cNvSpPr>
          <p:nvPr/>
        </p:nvSpPr>
        <p:spPr bwMode="auto">
          <a:xfrm>
            <a:off x="0" y="6202363"/>
            <a:ext cx="8580438" cy="1430337"/>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ts val="330"/>
              </a:spcBef>
              <a:defRPr/>
            </a:pPr>
            <a:r>
              <a:rPr lang="en-US" altLang="en-US" sz="1540" b="1">
                <a:solidFill>
                  <a:prstClr val="black"/>
                </a:solidFill>
                <a:latin typeface="Consolas" panose="020B0609020204030204" pitchFamily="49" charset="0"/>
              </a:rPr>
              <a:t>1 Import syntax:</a:t>
            </a:r>
          </a:p>
          <a:p>
            <a:pPr defTabSz="1005840" eaLnBrk="1" hangingPunct="1">
              <a:spcBef>
                <a:spcPts val="330"/>
              </a:spcBef>
              <a:defRPr/>
            </a:pPr>
            <a:r>
              <a:rPr lang="en-US" altLang="en-US" sz="1540">
                <a:solidFill>
                  <a:prstClr val="black"/>
                </a:solidFill>
                <a:latin typeface="Consolas" panose="020B0609020204030204" pitchFamily="49" charset="0"/>
              </a:rPr>
              <a:t>From &lt;file name&gt; import &lt;function names&gt;   </a:t>
            </a:r>
            <a:r>
              <a:rPr lang="en-US" altLang="en-US" sz="1540" b="1">
                <a:solidFill>
                  <a:srgbClr val="00B0F0"/>
                </a:solidFill>
                <a:latin typeface="Consolas" panose="020B0609020204030204" pitchFamily="49" charset="0"/>
              </a:rPr>
              <a:t># Import some functions</a:t>
            </a:r>
          </a:p>
          <a:p>
            <a:pPr defTabSz="1005840" eaLnBrk="1" hangingPunct="1">
              <a:spcBef>
                <a:spcPts val="330"/>
              </a:spcBef>
              <a:defRPr/>
            </a:pPr>
            <a:r>
              <a:rPr lang="en-US" altLang="en-US" sz="1540">
                <a:solidFill>
                  <a:prstClr val="black"/>
                </a:solidFill>
                <a:latin typeface="Consolas" panose="020B0609020204030204" pitchFamily="49" charset="0"/>
              </a:rPr>
              <a:t>From &lt;file name&gt; import *                  </a:t>
            </a:r>
            <a:r>
              <a:rPr lang="en-US" altLang="en-US" sz="1540" b="1">
                <a:solidFill>
                  <a:srgbClr val="00B0F0"/>
                </a:solidFill>
                <a:latin typeface="Consolas" panose="020B0609020204030204" pitchFamily="49" charset="0"/>
              </a:rPr>
              <a:t># Import all functions</a:t>
            </a:r>
          </a:p>
          <a:p>
            <a:pPr defTabSz="1005840" eaLnBrk="1" hangingPunct="1">
              <a:spcBef>
                <a:spcPts val="330"/>
              </a:spcBef>
              <a:defRPr/>
            </a:pPr>
            <a:r>
              <a:rPr lang="en-US" altLang="en-US" sz="1540">
                <a:solidFill>
                  <a:prstClr val="black"/>
                </a:solidFill>
                <a:latin typeface="Consolas" panose="020B0609020204030204" pitchFamily="49" charset="0"/>
              </a:rPr>
              <a:t>OR</a:t>
            </a:r>
          </a:p>
          <a:p>
            <a:pPr defTabSz="1005840" eaLnBrk="1" hangingPunct="1">
              <a:spcBef>
                <a:spcPts val="330"/>
              </a:spcBef>
              <a:defRPr/>
            </a:pPr>
            <a:r>
              <a:rPr lang="en-US" altLang="en-US" sz="1540">
                <a:solidFill>
                  <a:prstClr val="black"/>
                </a:solidFill>
                <a:latin typeface="Consolas" panose="020B0609020204030204" pitchFamily="49" charset="0"/>
              </a:rPr>
              <a:t>import &lt;file name&gt;                         </a:t>
            </a:r>
            <a:r>
              <a:rPr lang="en-US" altLang="en-US" sz="1540" b="1">
                <a:solidFill>
                  <a:srgbClr val="00B0F0"/>
                </a:solidFill>
                <a:latin typeface="Consolas" panose="020B0609020204030204" pitchFamily="49" charset="0"/>
              </a:rPr>
              <a:t># Import only module/file</a:t>
            </a:r>
          </a:p>
        </p:txBody>
      </p:sp>
      <p:sp>
        <p:nvSpPr>
          <p:cNvPr id="4" name="Footer Placeholder 3">
            <a:extLst>
              <a:ext uri="{FF2B5EF4-FFF2-40B4-BE49-F238E27FC236}">
                <a16:creationId xmlns:a16="http://schemas.microsoft.com/office/drawing/2014/main" id="{039DD73D-2ABF-441C-826B-1F95E366EFDA}"/>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72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p"/>
      <p:bldP spid="29702"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39B1E91-FDA0-4808-8EDB-A22158C4E399}"/>
              </a:ext>
            </a:extLst>
          </p:cNvPr>
          <p:cNvSpPr>
            <a:spLocks noGrp="1"/>
          </p:cNvSpPr>
          <p:nvPr>
            <p:ph type="title"/>
          </p:nvPr>
        </p:nvSpPr>
        <p:spPr>
          <a:xfrm>
            <a:off x="503238" y="311150"/>
            <a:ext cx="9051925" cy="725488"/>
          </a:xfrm>
        </p:spPr>
        <p:txBody>
          <a:bodyPr/>
          <a:lstStyle/>
          <a:p>
            <a:pPr>
              <a:defRPr/>
            </a:pPr>
            <a:r>
              <a:rPr lang="en-US" altLang="en-US"/>
              <a:t>Function Modules: Complete Example</a:t>
            </a:r>
          </a:p>
        </p:txBody>
      </p:sp>
      <p:sp>
        <p:nvSpPr>
          <p:cNvPr id="59395" name="Content Placeholder 2">
            <a:extLst>
              <a:ext uri="{FF2B5EF4-FFF2-40B4-BE49-F238E27FC236}">
                <a16:creationId xmlns:a16="http://schemas.microsoft.com/office/drawing/2014/main" id="{7866053C-2A23-4BE9-A3F3-92BEBAC2010F}"/>
              </a:ext>
            </a:extLst>
          </p:cNvPr>
          <p:cNvSpPr>
            <a:spLocks noGrp="1"/>
          </p:cNvSpPr>
          <p:nvPr>
            <p:ph idx="1"/>
          </p:nvPr>
        </p:nvSpPr>
        <p:spPr>
          <a:xfrm>
            <a:off x="503238" y="1295400"/>
            <a:ext cx="9051925" cy="6130925"/>
          </a:xfrm>
        </p:spPr>
        <p:txBody>
          <a:bodyPr/>
          <a:lstStyle/>
          <a:p>
            <a:pPr marL="251460" indent="-251460">
              <a:defRPr/>
            </a:pPr>
            <a:r>
              <a:rPr lang="en-US" altLang="en-US"/>
              <a:t>Subdirectory name with all the files for this example: </a:t>
            </a:r>
            <a:r>
              <a:rPr lang="en-US" altLang="en-US">
                <a:latin typeface="Consolas" panose="020B0609020204030204" pitchFamily="49" charset="0"/>
              </a:rPr>
              <a:t>modules1</a:t>
            </a:r>
          </a:p>
          <a:p>
            <a:pPr lvl="1" indent="-251460">
              <a:defRPr/>
            </a:pPr>
            <a:r>
              <a:rPr lang="en-US" altLang="ja-JP"/>
              <a:t>Run the program method type: </a:t>
            </a:r>
            <a:r>
              <a:rPr lang="en-US" altLang="en-US"/>
              <a:t>“</a:t>
            </a:r>
            <a:r>
              <a:rPr lang="en-US" altLang="ja-JP">
                <a:latin typeface="Consolas" panose="020B0609020204030204" pitchFamily="49" charset="0"/>
              </a:rPr>
              <a:t>python driver.py</a:t>
            </a:r>
            <a:r>
              <a:rPr lang="en-US" altLang="en-US"/>
              <a:t>”</a:t>
            </a:r>
            <a:endParaRPr lang="en-US" altLang="ja-JP"/>
          </a:p>
          <a:p>
            <a:pPr lvl="1" indent="-251460">
              <a:buFont typeface="Times New Roman" panose="02020603050405020304" pitchFamily="18" charset="0"/>
              <a:buNone/>
              <a:defRPr/>
            </a:pPr>
            <a:r>
              <a:rPr lang="en-US" altLang="en-US" sz="1980">
                <a:solidFill>
                  <a:srgbClr val="FF6600"/>
                </a:solidFill>
                <a:latin typeface="Consolas" panose="020B0609020204030204" pitchFamily="49" charset="0"/>
              </a:rPr>
              <a:t>&lt;&lt; </a:t>
            </a:r>
            <a:r>
              <a:rPr lang="en-US" altLang="en-US" sz="1980" b="1">
                <a:solidFill>
                  <a:srgbClr val="FF6600"/>
                </a:solidFill>
                <a:latin typeface="Consolas" panose="020B0609020204030204" pitchFamily="49" charset="0"/>
              </a:rPr>
              <a:t>In module file1.py</a:t>
            </a:r>
            <a:r>
              <a:rPr lang="en-US" altLang="en-US" sz="1980">
                <a:solidFill>
                  <a:srgbClr val="FF6600"/>
                </a:solidFill>
                <a:latin typeface="Consolas" panose="020B0609020204030204" pitchFamily="49" charset="0"/>
              </a:rPr>
              <a:t> &gt;&gt;</a:t>
            </a:r>
          </a:p>
          <a:p>
            <a:pPr lvl="1" indent="-251460">
              <a:buFont typeface="Times New Roman" panose="02020603050405020304" pitchFamily="18" charset="0"/>
              <a:buNone/>
              <a:defRPr/>
            </a:pPr>
            <a:r>
              <a:rPr lang="en-US" altLang="en-US" sz="1980">
                <a:latin typeface="Consolas" panose="020B0609020204030204" pitchFamily="49" charset="0"/>
              </a:rPr>
              <a:t>def fun1():</a:t>
            </a:r>
          </a:p>
          <a:p>
            <a:pPr lvl="1" indent="-251460">
              <a:buFont typeface="Times New Roman" panose="02020603050405020304" pitchFamily="18" charset="0"/>
              <a:buNone/>
              <a:defRPr/>
            </a:pPr>
            <a:r>
              <a:rPr lang="en-US" altLang="en-US" sz="1980">
                <a:latin typeface="Consolas" panose="020B0609020204030204" pitchFamily="49" charset="0"/>
              </a:rPr>
              <a:t>  print("I'm fun1!")</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def fun2():</a:t>
            </a:r>
          </a:p>
          <a:p>
            <a:pPr lvl="1" indent="-251460">
              <a:buFont typeface="Times New Roman" panose="02020603050405020304" pitchFamily="18" charset="0"/>
              <a:buNone/>
              <a:defRPr/>
            </a:pPr>
            <a:r>
              <a:rPr lang="en-US" altLang="en-US" sz="1980">
                <a:latin typeface="Consolas" panose="020B0609020204030204" pitchFamily="49" charset="0"/>
              </a:rPr>
              <a:t>  print("I'm fun2!")</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solidFill>
                  <a:srgbClr val="FF6600"/>
                </a:solidFill>
                <a:latin typeface="Consolas" panose="020B0609020204030204" pitchFamily="49" charset="0"/>
              </a:rPr>
              <a:t>&lt;&lt; </a:t>
            </a:r>
            <a:r>
              <a:rPr lang="en-US" altLang="en-US" sz="1980" b="1">
                <a:solidFill>
                  <a:srgbClr val="FF6600"/>
                </a:solidFill>
                <a:latin typeface="Consolas" panose="020B0609020204030204" pitchFamily="49" charset="0"/>
              </a:rPr>
              <a:t>In module file2.py</a:t>
            </a:r>
            <a:r>
              <a:rPr lang="en-US" altLang="en-US" sz="1980">
                <a:solidFill>
                  <a:srgbClr val="FF6600"/>
                </a:solidFill>
                <a:latin typeface="Consolas" panose="020B0609020204030204" pitchFamily="49" charset="0"/>
              </a:rPr>
              <a:t> &gt;&gt;</a:t>
            </a:r>
          </a:p>
          <a:p>
            <a:pPr lvl="1" indent="-251460">
              <a:buFont typeface="Times New Roman" panose="02020603050405020304" pitchFamily="18" charset="0"/>
              <a:buNone/>
              <a:defRPr/>
            </a:pPr>
            <a:r>
              <a:rPr lang="en-US" altLang="en-US" sz="1980">
                <a:latin typeface="Consolas" panose="020B0609020204030204" pitchFamily="49" charset="0"/>
              </a:rPr>
              <a:t>def fun3():</a:t>
            </a:r>
          </a:p>
          <a:p>
            <a:pPr lvl="1" indent="-251460">
              <a:buFont typeface="Times New Roman" panose="02020603050405020304" pitchFamily="18" charset="0"/>
              <a:buNone/>
              <a:defRPr/>
            </a:pPr>
            <a:r>
              <a:rPr lang="en-US" altLang="en-US" sz="1980">
                <a:latin typeface="Consolas" panose="020B0609020204030204" pitchFamily="49" charset="0"/>
              </a:rPr>
              <a:t>    print("I'm fun3!")</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6353A69-8DD6-4DCA-8B11-16BEA22C13DC}"/>
              </a:ext>
            </a:extLst>
          </p:cNvPr>
          <p:cNvSpPr>
            <a:spLocks noGrp="1"/>
          </p:cNvSpPr>
          <p:nvPr>
            <p:ph type="title"/>
          </p:nvPr>
        </p:nvSpPr>
        <p:spPr>
          <a:xfrm>
            <a:off x="503238" y="311150"/>
            <a:ext cx="9051925" cy="725488"/>
          </a:xfrm>
        </p:spPr>
        <p:txBody>
          <a:bodyPr/>
          <a:lstStyle/>
          <a:p>
            <a:pPr>
              <a:defRPr/>
            </a:pPr>
            <a:r>
              <a:rPr lang="en-US" altLang="en-US"/>
              <a:t>Modules: Complete Example (2)</a:t>
            </a:r>
          </a:p>
        </p:txBody>
      </p:sp>
      <p:sp>
        <p:nvSpPr>
          <p:cNvPr id="60419" name="Content Placeholder 2">
            <a:extLst>
              <a:ext uri="{FF2B5EF4-FFF2-40B4-BE49-F238E27FC236}">
                <a16:creationId xmlns:a16="http://schemas.microsoft.com/office/drawing/2014/main" id="{6C6A5EC7-582B-4FCA-8575-3296C88DDE0F}"/>
              </a:ext>
            </a:extLst>
          </p:cNvPr>
          <p:cNvSpPr>
            <a:spLocks noGrp="1"/>
          </p:cNvSpPr>
          <p:nvPr>
            <p:ph idx="1"/>
          </p:nvPr>
        </p:nvSpPr>
        <p:spPr>
          <a:xfrm>
            <a:off x="503238" y="1295400"/>
            <a:ext cx="9051925" cy="6130925"/>
          </a:xfrm>
        </p:spPr>
        <p:txBody>
          <a:bodyPr/>
          <a:lstStyle/>
          <a:p>
            <a:pPr lvl="1" indent="-251460">
              <a:buFont typeface="Times New Roman" panose="02020603050405020304" pitchFamily="18" charset="0"/>
              <a:buNone/>
              <a:defRPr/>
            </a:pPr>
            <a:r>
              <a:rPr lang="en-US" altLang="en-US" sz="1980">
                <a:solidFill>
                  <a:srgbClr val="FF6600"/>
                </a:solidFill>
                <a:latin typeface="Consolas" panose="020B0609020204030204" pitchFamily="49" charset="0"/>
              </a:rPr>
              <a:t>&lt;&lt; </a:t>
            </a:r>
            <a:r>
              <a:rPr lang="en-US" altLang="en-US" sz="1980" b="1">
                <a:solidFill>
                  <a:srgbClr val="FF6600"/>
                </a:solidFill>
                <a:latin typeface="Consolas" panose="020B0609020204030204" pitchFamily="49" charset="0"/>
              </a:rPr>
              <a:t>In file driver.py</a:t>
            </a:r>
            <a:r>
              <a:rPr lang="en-US" altLang="en-US" sz="1980">
                <a:solidFill>
                  <a:srgbClr val="FF6600"/>
                </a:solidFill>
                <a:latin typeface="Consolas" panose="020B0609020204030204" pitchFamily="49" charset="0"/>
              </a:rPr>
              <a:t> &gt;&gt;</a:t>
            </a:r>
          </a:p>
          <a:p>
            <a:pPr lvl="1" indent="-251460">
              <a:buFont typeface="Times New Roman" panose="02020603050405020304" pitchFamily="18" charset="0"/>
              <a:buNone/>
              <a:defRPr/>
            </a:pPr>
            <a:r>
              <a:rPr lang="en-US" altLang="en-US" sz="1980">
                <a:latin typeface="Consolas" panose="020B0609020204030204" pitchFamily="49" charset="0"/>
              </a:rPr>
              <a:t>from file1 import fun1, fun2 </a:t>
            </a:r>
            <a:r>
              <a:rPr lang="en-US" altLang="en-US" sz="1980" b="1">
                <a:solidFill>
                  <a:srgbClr val="00B0F0"/>
                </a:solidFill>
                <a:latin typeface="Consolas" panose="020B0609020204030204" pitchFamily="49" charset="0"/>
              </a:rPr>
              <a:t>#Import file name, function name</a:t>
            </a:r>
          </a:p>
          <a:p>
            <a:pPr lvl="1" indent="-251460">
              <a:buFont typeface="Times New Roman" panose="02020603050405020304" pitchFamily="18" charset="0"/>
              <a:buNone/>
              <a:defRPr/>
            </a:pPr>
            <a:r>
              <a:rPr lang="en-US" altLang="en-US" sz="1980">
                <a:latin typeface="Consolas" panose="020B0609020204030204" pitchFamily="49" charset="0"/>
              </a:rPr>
              <a:t>import file2                 </a:t>
            </a:r>
            <a:r>
              <a:rPr lang="en-US" altLang="en-US" sz="1980" b="1">
                <a:solidFill>
                  <a:srgbClr val="00B0F0"/>
                </a:solidFill>
                <a:latin typeface="Consolas" panose="020B0609020204030204" pitchFamily="49" charset="0"/>
              </a:rPr>
              <a:t>#Imports only file name</a:t>
            </a:r>
          </a:p>
          <a:p>
            <a:pPr lvl="1" indent="-251460">
              <a:buFont typeface="Times New Roman" panose="02020603050405020304" pitchFamily="18" charset="0"/>
              <a:buNone/>
              <a:defRPr/>
            </a:pPr>
            <a:endParaRPr lang="en-US" altLang="en-US" sz="1980" b="1">
              <a:solidFill>
                <a:srgbClr val="00B0F0"/>
              </a:solidFill>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def start():</a:t>
            </a:r>
          </a:p>
          <a:p>
            <a:pPr lvl="1" indent="-251460">
              <a:buFont typeface="Times New Roman" panose="02020603050405020304" pitchFamily="18" charset="0"/>
              <a:buNone/>
              <a:defRPr/>
            </a:pPr>
            <a:r>
              <a:rPr lang="en-US" altLang="en-US" sz="1980">
                <a:latin typeface="Consolas" panose="020B0609020204030204" pitchFamily="49" charset="0"/>
              </a:rPr>
              <a:t>  fun1()</a:t>
            </a:r>
          </a:p>
          <a:p>
            <a:pPr lvl="1" indent="-251460">
              <a:buFont typeface="Times New Roman" panose="02020603050405020304" pitchFamily="18" charset="0"/>
              <a:buNone/>
              <a:defRPr/>
            </a:pPr>
            <a:r>
              <a:rPr lang="en-US" altLang="en-US" sz="1980">
                <a:latin typeface="Consolas" panose="020B0609020204030204" pitchFamily="49" charset="0"/>
              </a:rPr>
              <a:t>  fun2()</a:t>
            </a:r>
          </a:p>
          <a:p>
            <a:pPr lvl="1" indent="-251460">
              <a:buFont typeface="Times New Roman" panose="02020603050405020304" pitchFamily="18" charset="0"/>
              <a:buNone/>
              <a:defRPr/>
            </a:pPr>
            <a:r>
              <a:rPr lang="en-US" altLang="en-US" sz="1980">
                <a:latin typeface="Consolas" panose="020B0609020204030204" pitchFamily="49" charset="0"/>
              </a:rPr>
              <a:t>  file2.fun3()</a:t>
            </a:r>
          </a:p>
          <a:p>
            <a:pPr lvl="1" indent="-251460">
              <a:buFont typeface="Times New Roman" panose="02020603050405020304" pitchFamily="18" charset="0"/>
              <a:buNone/>
              <a:defRPr/>
            </a:pPr>
            <a:endParaRPr lang="en-US" altLang="en-US" sz="1980"/>
          </a:p>
          <a:p>
            <a:pPr lvl="1" indent="-251460">
              <a:buFont typeface="Times New Roman" panose="02020603050405020304" pitchFamily="18" charset="0"/>
              <a:buNone/>
              <a:defRPr/>
            </a:pPr>
            <a:r>
              <a:rPr lang="en-US" altLang="en-US" sz="1980"/>
              <a:t>main ()</a:t>
            </a:r>
          </a:p>
          <a:p>
            <a:pPr marL="251460" indent="-251460">
              <a:defRPr/>
            </a:pPr>
            <a:endParaRPr lang="en-US" altLang="en-US" sz="1980"/>
          </a:p>
          <a:p>
            <a:pPr lvl="1" indent="-251460">
              <a:buFont typeface="Times New Roman" panose="02020603050405020304" pitchFamily="18" charset="0"/>
              <a:buNone/>
              <a:defRPr/>
            </a:pPr>
            <a:endParaRPr lang="en-US" altLang="en-US" sz="1980"/>
          </a:p>
          <a:p>
            <a:pPr marL="251460" indent="-251460">
              <a:defRPr/>
            </a:pPr>
            <a:endParaRPr lang="en-US" altLang="en-US"/>
          </a:p>
        </p:txBody>
      </p:sp>
      <p:grpSp>
        <p:nvGrpSpPr>
          <p:cNvPr id="4" name="Group 6">
            <a:extLst>
              <a:ext uri="{FF2B5EF4-FFF2-40B4-BE49-F238E27FC236}">
                <a16:creationId xmlns:a16="http://schemas.microsoft.com/office/drawing/2014/main" id="{02C6EB08-C9C3-4614-A300-76EA408AA1EA}"/>
              </a:ext>
            </a:extLst>
          </p:cNvPr>
          <p:cNvGrpSpPr>
            <a:grpSpLocks/>
          </p:cNvGrpSpPr>
          <p:nvPr/>
        </p:nvGrpSpPr>
        <p:grpSpPr bwMode="auto">
          <a:xfrm>
            <a:off x="3024188" y="3430588"/>
            <a:ext cx="4400550" cy="754062"/>
            <a:chOff x="1256" y="2592"/>
            <a:chExt cx="2520" cy="432"/>
          </a:xfrm>
        </p:grpSpPr>
        <p:sp>
          <p:nvSpPr>
            <p:cNvPr id="60421" name="AutoShape 4">
              <a:extLst>
                <a:ext uri="{FF2B5EF4-FFF2-40B4-BE49-F238E27FC236}">
                  <a16:creationId xmlns:a16="http://schemas.microsoft.com/office/drawing/2014/main" id="{D92CA7C3-B1B6-4D83-B3AA-F2E1E87DBA80}"/>
                </a:ext>
              </a:extLst>
            </p:cNvPr>
            <p:cNvSpPr>
              <a:spLocks/>
            </p:cNvSpPr>
            <p:nvPr/>
          </p:nvSpPr>
          <p:spPr bwMode="auto">
            <a:xfrm>
              <a:off x="1256" y="2592"/>
              <a:ext cx="304" cy="432"/>
            </a:xfrm>
            <a:prstGeom prst="rightBrace">
              <a:avLst>
                <a:gd name="adj1" fmla="val 11842"/>
                <a:gd name="adj2" fmla="val 50000"/>
              </a:avLst>
            </a:prstGeom>
            <a:noFill/>
            <a:ln w="38100">
              <a:solidFill>
                <a:srgbClr val="FF0000"/>
              </a:solidFill>
              <a:round/>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endParaRPr lang="en-US" altLang="en-US" sz="1540">
                <a:solidFill>
                  <a:prstClr val="black"/>
                </a:solidFill>
                <a:latin typeface="Arial" panose="020B0604020202020204" pitchFamily="34" charset="0"/>
              </a:endParaRPr>
            </a:p>
          </p:txBody>
        </p:sp>
        <p:sp>
          <p:nvSpPr>
            <p:cNvPr id="60422" name="Text Box 5">
              <a:extLst>
                <a:ext uri="{FF2B5EF4-FFF2-40B4-BE49-F238E27FC236}">
                  <a16:creationId xmlns:a16="http://schemas.microsoft.com/office/drawing/2014/main" id="{8241D730-A24E-40DD-B18D-70AFE09E5F80}"/>
                </a:ext>
              </a:extLst>
            </p:cNvPr>
            <p:cNvSpPr txBox="1">
              <a:spLocks noChangeArrowheads="1"/>
            </p:cNvSpPr>
            <p:nvPr/>
          </p:nvSpPr>
          <p:spPr bwMode="auto">
            <a:xfrm>
              <a:off x="1552" y="2600"/>
              <a:ext cx="2224" cy="402"/>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srgbClr val="FF0000"/>
                  </a:solidFill>
                  <a:latin typeface="Arial" panose="020B0604020202020204" pitchFamily="34" charset="0"/>
                </a:rPr>
                <a:t>Note the difference in how fun1 &amp; fun2 vs. fun3 are called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F4F3FE93-991B-4908-8139-C7B69072E733}"/>
              </a:ext>
            </a:extLst>
          </p:cNvPr>
          <p:cNvSpPr>
            <a:spLocks noGrp="1"/>
          </p:cNvSpPr>
          <p:nvPr>
            <p:ph type="title"/>
          </p:nvPr>
        </p:nvSpPr>
        <p:spPr>
          <a:xfrm>
            <a:off x="503238" y="311150"/>
            <a:ext cx="9051925" cy="725488"/>
          </a:xfrm>
        </p:spPr>
        <p:txBody>
          <a:bodyPr/>
          <a:lstStyle/>
          <a:p>
            <a:pPr>
              <a:defRPr/>
            </a:pPr>
            <a:r>
              <a:rPr lang="en-US" altLang="en-US"/>
              <a:t>Modules And Classes</a:t>
            </a:r>
          </a:p>
        </p:txBody>
      </p:sp>
      <p:sp>
        <p:nvSpPr>
          <p:cNvPr id="3" name="Content Placeholder 2">
            <a:extLst>
              <a:ext uri="{FF2B5EF4-FFF2-40B4-BE49-F238E27FC236}">
                <a16:creationId xmlns:a16="http://schemas.microsoft.com/office/drawing/2014/main" id="{70B0750E-588D-4B71-AC20-D94A74C612F0}"/>
              </a:ext>
            </a:extLst>
          </p:cNvPr>
          <p:cNvSpPr>
            <a:spLocks noGrp="1"/>
          </p:cNvSpPr>
          <p:nvPr>
            <p:ph idx="1"/>
          </p:nvPr>
        </p:nvSpPr>
        <p:spPr>
          <a:xfrm>
            <a:off x="503238" y="1295400"/>
            <a:ext cx="9051925" cy="6130925"/>
          </a:xfrm>
        </p:spPr>
        <p:txBody>
          <a:bodyPr/>
          <a:lstStyle/>
          <a:p>
            <a:pPr marL="251460" indent="-251460">
              <a:defRPr/>
            </a:pPr>
            <a:r>
              <a:rPr lang="en-US" altLang="en-US"/>
              <a:t>Class definitions are frequently contained in their own module.</a:t>
            </a:r>
          </a:p>
          <a:p>
            <a:pPr marL="251460" indent="-251460">
              <a:defRPr/>
            </a:pPr>
            <a:r>
              <a:rPr lang="en-US" altLang="en-US"/>
              <a:t>A common convention is to have the module (file) name match the name of the class.</a:t>
            </a:r>
          </a:p>
          <a:p>
            <a:pPr marL="251460" indent="-251460">
              <a:defRPr/>
            </a:pPr>
            <a:endParaRPr lang="en-US" altLang="en-US"/>
          </a:p>
          <a:p>
            <a:pPr marL="251460" indent="-251460">
              <a:defRPr/>
            </a:pPr>
            <a:endParaRPr lang="en-US" altLang="en-US"/>
          </a:p>
          <a:p>
            <a:pPr marL="251460" indent="-251460">
              <a:defRPr/>
            </a:pPr>
            <a:endParaRPr lang="en-US" altLang="en-US"/>
          </a:p>
          <a:p>
            <a:pPr marL="251460" indent="-251460">
              <a:defRPr/>
            </a:pPr>
            <a:endParaRPr lang="en-US" altLang="en-US"/>
          </a:p>
          <a:p>
            <a:pPr marL="251460" indent="-251460">
              <a:defRPr/>
            </a:pPr>
            <a:endParaRPr lang="en-US" altLang="en-US"/>
          </a:p>
          <a:p>
            <a:pPr marL="251460" indent="-251460">
              <a:defRPr/>
            </a:pPr>
            <a:r>
              <a:rPr lang="en-US" altLang="en-US"/>
              <a:t>To use the code of class Person from another file module you must include an import:</a:t>
            </a:r>
          </a:p>
          <a:p>
            <a:pPr marL="377190" lvl="1" indent="0">
              <a:buFont typeface="Arial" panose="020B0604020202020204" pitchFamily="34" charset="0"/>
              <a:buNone/>
              <a:defRPr/>
            </a:pPr>
            <a:r>
              <a:rPr lang="en-US" altLang="en-US">
                <a:latin typeface="Consolas" panose="020B0609020204030204" pitchFamily="49" charset="0"/>
              </a:rPr>
              <a:t>from &lt;</a:t>
            </a:r>
            <a:r>
              <a:rPr lang="en-US" altLang="en-US" i="1">
                <a:latin typeface="Consolas" panose="020B0609020204030204" pitchFamily="49" charset="0"/>
              </a:rPr>
              <a:t>filename</a:t>
            </a:r>
            <a:r>
              <a:rPr lang="en-US" altLang="en-US">
                <a:latin typeface="Consolas" panose="020B0609020204030204" pitchFamily="49" charset="0"/>
              </a:rPr>
              <a:t>&gt; import &lt;</a:t>
            </a:r>
            <a:r>
              <a:rPr lang="en-US" altLang="en-US" i="1">
                <a:latin typeface="Consolas" panose="020B0609020204030204" pitchFamily="49" charset="0"/>
              </a:rPr>
              <a:t>class name</a:t>
            </a:r>
            <a:r>
              <a:rPr lang="en-US" altLang="en-US">
                <a:latin typeface="Consolas" panose="020B0609020204030204" pitchFamily="49" charset="0"/>
              </a:rPr>
              <a:t>&gt;</a:t>
            </a:r>
          </a:p>
          <a:p>
            <a:pPr marL="377190" lvl="1" indent="0">
              <a:buFont typeface="Arial" panose="020B0604020202020204" pitchFamily="34" charset="0"/>
              <a:buNone/>
              <a:defRPr/>
            </a:pPr>
            <a:r>
              <a:rPr lang="en-US" altLang="en-US">
                <a:latin typeface="Consolas" panose="020B0609020204030204" pitchFamily="49" charset="0"/>
              </a:rPr>
              <a:t>from Person import Person</a:t>
            </a:r>
          </a:p>
          <a:p>
            <a:pPr marL="251460" indent="-251460">
              <a:defRPr/>
            </a:pPr>
            <a:endParaRPr lang="en-US" altLang="en-US"/>
          </a:p>
        </p:txBody>
      </p:sp>
      <p:grpSp>
        <p:nvGrpSpPr>
          <p:cNvPr id="4" name="Group 7">
            <a:extLst>
              <a:ext uri="{FF2B5EF4-FFF2-40B4-BE49-F238E27FC236}">
                <a16:creationId xmlns:a16="http://schemas.microsoft.com/office/drawing/2014/main" id="{AC53CD37-A311-402F-BAD0-42C0185ED7C1}"/>
              </a:ext>
            </a:extLst>
          </p:cNvPr>
          <p:cNvGrpSpPr>
            <a:grpSpLocks/>
          </p:cNvGrpSpPr>
          <p:nvPr/>
        </p:nvGrpSpPr>
        <p:grpSpPr bwMode="auto">
          <a:xfrm>
            <a:off x="838200" y="2713038"/>
            <a:ext cx="3603625" cy="2360612"/>
            <a:chOff x="400" y="1480"/>
            <a:chExt cx="1680" cy="1352"/>
          </a:xfrm>
        </p:grpSpPr>
        <p:sp>
          <p:nvSpPr>
            <p:cNvPr id="62469" name="Rectangle 4">
              <a:extLst>
                <a:ext uri="{FF2B5EF4-FFF2-40B4-BE49-F238E27FC236}">
                  <a16:creationId xmlns:a16="http://schemas.microsoft.com/office/drawing/2014/main" id="{F40A4736-D562-4216-B753-0B243FB7A591}"/>
                </a:ext>
              </a:extLst>
            </p:cNvPr>
            <p:cNvSpPr>
              <a:spLocks noChangeArrowheads="1"/>
            </p:cNvSpPr>
            <p:nvPr/>
          </p:nvSpPr>
          <p:spPr bwMode="auto">
            <a:xfrm>
              <a:off x="408" y="1704"/>
              <a:ext cx="1672" cy="1128"/>
            </a:xfrm>
            <a:prstGeom prst="rect">
              <a:avLst/>
            </a:prstGeom>
            <a:noFill/>
            <a:ln w="9525">
              <a:solidFill>
                <a:schemeClr val="tx1"/>
              </a:solidFill>
              <a:miter lim="800000"/>
              <a:headEnd/>
              <a:tailEnd/>
            </a:ln>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defRPr/>
              </a:pPr>
              <a:r>
                <a:rPr lang="en-US" altLang="en-US" sz="1980">
                  <a:solidFill>
                    <a:prstClr val="black"/>
                  </a:solidFill>
                  <a:latin typeface="Consolas" panose="020B0609020204030204" pitchFamily="49" charset="0"/>
                </a:rPr>
                <a:t>class Person:</a:t>
              </a:r>
            </a:p>
            <a:p>
              <a:pPr defTabSz="1005840" eaLnBrk="1" hangingPunct="1">
                <a:defRPr/>
              </a:pPr>
              <a:r>
                <a:rPr lang="en-US" altLang="en-US" sz="1980">
                  <a:solidFill>
                    <a:prstClr val="black"/>
                  </a:solidFill>
                  <a:latin typeface="Consolas" panose="020B0609020204030204" pitchFamily="49" charset="0"/>
                </a:rPr>
                <a:t>     def fun1(self):</a:t>
              </a:r>
            </a:p>
            <a:p>
              <a:pPr defTabSz="1005840" eaLnBrk="1" hangingPunct="1">
                <a:defRPr/>
              </a:pPr>
              <a:r>
                <a:rPr lang="en-US" altLang="en-US" sz="1980">
                  <a:solidFill>
                    <a:prstClr val="black"/>
                  </a:solidFill>
                  <a:latin typeface="Consolas" panose="020B0609020204030204" pitchFamily="49" charset="0"/>
                </a:rPr>
                <a:t>        print(“fun1”)</a:t>
              </a:r>
            </a:p>
            <a:p>
              <a:pPr defTabSz="1005840" eaLnBrk="1" hangingPunct="1">
                <a:defRPr/>
              </a:pPr>
              <a:endParaRPr lang="en-US" altLang="en-US" sz="1980">
                <a:solidFill>
                  <a:prstClr val="black"/>
                </a:solidFill>
                <a:latin typeface="Consolas" panose="020B0609020204030204" pitchFamily="49" charset="0"/>
              </a:endParaRPr>
            </a:p>
            <a:p>
              <a:pPr defTabSz="1005840" eaLnBrk="1" hangingPunct="1">
                <a:defRPr/>
              </a:pPr>
              <a:r>
                <a:rPr lang="en-US" altLang="en-US" sz="1980">
                  <a:solidFill>
                    <a:prstClr val="black"/>
                  </a:solidFill>
                  <a:latin typeface="Consolas" panose="020B0609020204030204" pitchFamily="49" charset="0"/>
                </a:rPr>
                <a:t>     def fun2 (self):</a:t>
              </a:r>
            </a:p>
            <a:p>
              <a:pPr defTabSz="1005840" eaLnBrk="1" hangingPunct="1">
                <a:defRPr/>
              </a:pPr>
              <a:r>
                <a:rPr lang="en-US" altLang="en-US" sz="1980">
                  <a:solidFill>
                    <a:prstClr val="black"/>
                  </a:solidFill>
                  <a:latin typeface="Consolas" panose="020B0609020204030204" pitchFamily="49" charset="0"/>
                </a:rPr>
                <a:t>        print(“fun2”)</a:t>
              </a:r>
            </a:p>
          </p:txBody>
        </p:sp>
        <p:sp>
          <p:nvSpPr>
            <p:cNvPr id="62470" name="Text Box 5">
              <a:extLst>
                <a:ext uri="{FF2B5EF4-FFF2-40B4-BE49-F238E27FC236}">
                  <a16:creationId xmlns:a16="http://schemas.microsoft.com/office/drawing/2014/main" id="{793B8A36-1B77-4B73-A1A6-088A410240D7}"/>
                </a:ext>
              </a:extLst>
            </p:cNvPr>
            <p:cNvSpPr txBox="1">
              <a:spLocks noChangeArrowheads="1"/>
            </p:cNvSpPr>
            <p:nvPr/>
          </p:nvSpPr>
          <p:spPr bwMode="auto">
            <a:xfrm>
              <a:off x="400" y="1480"/>
              <a:ext cx="1680" cy="227"/>
            </a:xfrm>
            <a:prstGeom prst="rect">
              <a:avLst/>
            </a:prstGeom>
            <a:noFill/>
            <a:ln>
              <a:noFill/>
            </a:ln>
          </p:spPr>
          <p:txBody>
            <a:bodyPr l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980" b="1">
                  <a:solidFill>
                    <a:prstClr val="black"/>
                  </a:solidFill>
                  <a:latin typeface="Consolas" panose="020B0609020204030204" pitchFamily="49" charset="0"/>
                </a:rPr>
                <a:t>Filename: Person.py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698726-440C-42CC-A88F-55AC024C4F87}"/>
              </a:ext>
            </a:extLst>
          </p:cNvPr>
          <p:cNvSpPr/>
          <p:nvPr/>
        </p:nvSpPr>
        <p:spPr>
          <a:xfrm>
            <a:off x="908050" y="1157288"/>
            <a:ext cx="2928938" cy="774700"/>
          </a:xfrm>
          <a:prstGeom prst="rect">
            <a:avLst/>
          </a:prstGeom>
        </p:spPr>
        <p:txBody>
          <a:bodyPr lIns="0" tIns="0" rIns="0" bIns="0"/>
          <a:lstStyle/>
          <a:p>
            <a:pPr eaLnBrk="1" fontAlgn="auto" hangingPunct="1">
              <a:spcBef>
                <a:spcPts val="0"/>
              </a:spcBef>
              <a:spcAft>
                <a:spcPts val="1890"/>
              </a:spcAft>
              <a:defRPr/>
            </a:pPr>
            <a:r>
              <a:rPr lang="en-US" sz="2500" b="1" spc="-50">
                <a:solidFill>
                  <a:srgbClr val="1C2B40"/>
                </a:solidFill>
                <a:latin typeface="Calibri"/>
              </a:rPr>
              <a:t>Multi-Line Comments</a:t>
            </a:r>
          </a:p>
          <a:p>
            <a:pPr eaLnBrk="1" fontAlgn="auto" hangingPunct="1">
              <a:spcBef>
                <a:spcPts val="0"/>
              </a:spcBef>
              <a:spcAft>
                <a:spcPts val="0"/>
              </a:spcAft>
              <a:defRPr/>
            </a:pPr>
            <a:r>
              <a:rPr lang="en-US" sz="1300" b="1">
                <a:solidFill>
                  <a:srgbClr val="222222"/>
                </a:solidFill>
                <a:latin typeface="Calibri"/>
              </a:rPr>
              <a:t>Example</a:t>
            </a:r>
          </a:p>
        </p:txBody>
      </p:sp>
      <p:graphicFrame>
        <p:nvGraphicFramePr>
          <p:cNvPr id="3" name="Table 2">
            <a:extLst>
              <a:ext uri="{FF2B5EF4-FFF2-40B4-BE49-F238E27FC236}">
                <a16:creationId xmlns:a16="http://schemas.microsoft.com/office/drawing/2014/main" id="{94882F9A-9731-47CE-84AC-57A31111C640}"/>
              </a:ext>
            </a:extLst>
          </p:cNvPr>
          <p:cNvGraphicFramePr>
            <a:graphicFrameLocks noGrp="1"/>
          </p:cNvGraphicFramePr>
          <p:nvPr/>
        </p:nvGraphicFramePr>
        <p:xfrm>
          <a:off x="738188" y="2114550"/>
          <a:ext cx="8582025" cy="908050"/>
        </p:xfrm>
        <a:graphic>
          <a:graphicData uri="http://schemas.openxmlformats.org/drawingml/2006/table">
            <a:tbl>
              <a:tblPr/>
              <a:tblGrid>
                <a:gridCol w="2105888">
                  <a:extLst>
                    <a:ext uri="{9D8B030D-6E8A-4147-A177-3AD203B41FA5}">
                      <a16:colId xmlns:a16="http://schemas.microsoft.com/office/drawing/2014/main" val="20000"/>
                    </a:ext>
                  </a:extLst>
                </a:gridCol>
                <a:gridCol w="6476137">
                  <a:extLst>
                    <a:ext uri="{9D8B030D-6E8A-4147-A177-3AD203B41FA5}">
                      <a16:colId xmlns:a16="http://schemas.microsoft.com/office/drawing/2014/main" val="20001"/>
                    </a:ext>
                  </a:extLst>
                </a:gridCol>
              </a:tblGrid>
              <a:tr h="304715">
                <a:tc>
                  <a:txBody>
                    <a:bodyPr/>
                    <a:lstStyle/>
                    <a:p>
                      <a:pPr marL="177800" indent="0"/>
                      <a:r>
                        <a:rPr lang="en-US" sz="900">
                          <a:solidFill>
                            <a:srgbClr val="9E9E9E"/>
                          </a:solidFill>
                          <a:latin typeface="Consolas"/>
                        </a:rPr>
                        <a:t># This is a</a:t>
                      </a:r>
                    </a:p>
                  </a:txBody>
                  <a:tcPr marL="0" marR="0" marT="0" marB="0" anchor="b">
                    <a:solidFill>
                      <a:srgbClr val="383B40"/>
                    </a:solidFill>
                  </a:tcPr>
                </a:tc>
                <a:tc>
                  <a:txBody>
                    <a:bodyPr/>
                    <a:lstStyle/>
                    <a:p>
                      <a:endParaRPr sz="1500" dirty="0"/>
                    </a:p>
                  </a:txBody>
                  <a:tcPr marL="0" marR="0" marT="0" marB="0">
                    <a:solidFill>
                      <a:srgbClr val="383B40"/>
                    </a:solidFill>
                  </a:tcPr>
                </a:tc>
                <a:extLst>
                  <a:ext uri="{0D108BD9-81ED-4DB2-BD59-A6C34878D82A}">
                    <a16:rowId xmlns:a16="http://schemas.microsoft.com/office/drawing/2014/main" val="10000"/>
                  </a:ext>
                </a:extLst>
              </a:tr>
              <a:tr h="149310">
                <a:tc>
                  <a:txBody>
                    <a:bodyPr/>
                    <a:lstStyle/>
                    <a:p>
                      <a:pPr marL="177800" indent="0"/>
                      <a:r>
                        <a:rPr lang="en-US" sz="900" dirty="0">
                          <a:solidFill>
                            <a:srgbClr val="9E9E9E"/>
                          </a:solidFill>
                          <a:latin typeface="Consolas"/>
                        </a:rPr>
                        <a:t># multiline</a:t>
                      </a:r>
                    </a:p>
                  </a:txBody>
                  <a:tcPr marL="0" marR="0" marT="0" marB="0">
                    <a:solidFill>
                      <a:srgbClr val="383B40"/>
                    </a:solidFill>
                  </a:tcPr>
                </a:tc>
                <a:tc>
                  <a:txBody>
                    <a:bodyPr/>
                    <a:lstStyle/>
                    <a:p>
                      <a:endParaRPr sz="800"/>
                    </a:p>
                  </a:txBody>
                  <a:tcPr marL="0" marR="0" marT="0" marB="0">
                    <a:solidFill>
                      <a:srgbClr val="383B40"/>
                    </a:solidFill>
                  </a:tcPr>
                </a:tc>
                <a:extLst>
                  <a:ext uri="{0D108BD9-81ED-4DB2-BD59-A6C34878D82A}">
                    <a16:rowId xmlns:a16="http://schemas.microsoft.com/office/drawing/2014/main" val="10001"/>
                  </a:ext>
                </a:extLst>
              </a:tr>
              <a:tr h="146263">
                <a:tc>
                  <a:txBody>
                    <a:bodyPr/>
                    <a:lstStyle/>
                    <a:p>
                      <a:pPr marL="177800" indent="0"/>
                      <a:r>
                        <a:rPr lang="en-US" sz="900">
                          <a:solidFill>
                            <a:srgbClr val="9E9E9E"/>
                          </a:solidFill>
                          <a:latin typeface="Consolas"/>
                        </a:rPr>
                        <a:t># comment</a:t>
                      </a:r>
                    </a:p>
                  </a:txBody>
                  <a:tcPr marL="0" marR="0" marT="0" marB="0">
                    <a:solidFill>
                      <a:srgbClr val="383B40"/>
                    </a:solidFill>
                  </a:tcPr>
                </a:tc>
                <a:tc>
                  <a:txBody>
                    <a:bodyPr/>
                    <a:lstStyle/>
                    <a:p>
                      <a:endParaRPr sz="700"/>
                    </a:p>
                  </a:txBody>
                  <a:tcPr marL="0" marR="0" marT="0" marB="0">
                    <a:solidFill>
                      <a:srgbClr val="383B40"/>
                    </a:solidFill>
                  </a:tcPr>
                </a:tc>
                <a:extLst>
                  <a:ext uri="{0D108BD9-81ED-4DB2-BD59-A6C34878D82A}">
                    <a16:rowId xmlns:a16="http://schemas.microsoft.com/office/drawing/2014/main" val="10002"/>
                  </a:ext>
                </a:extLst>
              </a:tr>
              <a:tr h="307762">
                <a:tc>
                  <a:txBody>
                    <a:bodyPr/>
                    <a:lstStyle/>
                    <a:p>
                      <a:pPr marL="177800" indent="0"/>
                      <a:r>
                        <a:rPr lang="en-US" sz="900" dirty="0">
                          <a:solidFill>
                            <a:srgbClr val="C67ADD"/>
                          </a:solidFill>
                          <a:latin typeface="Consolas"/>
                        </a:rPr>
                        <a:t>print</a:t>
                      </a:r>
                      <a:r>
                        <a:rPr lang="en-US" sz="900" dirty="0">
                          <a:solidFill>
                            <a:srgbClr val="CCCCCC"/>
                          </a:solidFill>
                          <a:latin typeface="Consolas"/>
                        </a:rPr>
                        <a:t>(</a:t>
                      </a:r>
                      <a:r>
                        <a:rPr lang="en-US" sz="900" dirty="0">
                          <a:solidFill>
                            <a:srgbClr val="7EC699"/>
                          </a:solidFill>
                          <a:latin typeface="Consolas"/>
                        </a:rPr>
                        <a:t>'Welcome to </a:t>
                      </a:r>
                      <a:r>
                        <a:rPr lang="en-US" sz="900" dirty="0" err="1">
                          <a:solidFill>
                            <a:srgbClr val="7EC699"/>
                          </a:solidFill>
                          <a:latin typeface="Consolas"/>
                        </a:rPr>
                        <a:t>PYnative</a:t>
                      </a:r>
                      <a:r>
                        <a:rPr lang="en-US" sz="900" dirty="0">
                          <a:solidFill>
                            <a:srgbClr val="7EC699"/>
                          </a:solidFill>
                          <a:latin typeface="Consolas"/>
                        </a:rPr>
                        <a:t>..</a:t>
                      </a:r>
                    </a:p>
                  </a:txBody>
                  <a:tcPr marL="0" marR="0" marT="0" marB="0">
                    <a:solidFill>
                      <a:srgbClr val="383B40"/>
                    </a:solidFill>
                  </a:tcPr>
                </a:tc>
                <a:tc>
                  <a:txBody>
                    <a:bodyPr/>
                    <a:lstStyle/>
                    <a:p>
                      <a:pPr indent="0"/>
                      <a:r>
                        <a:rPr lang="en-US" sz="900" dirty="0">
                          <a:solidFill>
                            <a:srgbClr val="7EC699"/>
                          </a:solidFill>
                          <a:latin typeface="Consolas"/>
                        </a:rPr>
                        <a:t>.'</a:t>
                      </a:r>
                      <a:r>
                        <a:rPr lang="en-US" sz="900" dirty="0">
                          <a:solidFill>
                            <a:srgbClr val="CCCCCC"/>
                          </a:solidFill>
                          <a:latin typeface="Consolas"/>
                        </a:rPr>
                        <a:t>)</a:t>
                      </a:r>
                    </a:p>
                  </a:txBody>
                  <a:tcPr marL="0" marR="0" marT="0" marB="0">
                    <a:solidFill>
                      <a:srgbClr val="383B40"/>
                    </a:solidFill>
                  </a:tcPr>
                </a:tc>
                <a:extLst>
                  <a:ext uri="{0D108BD9-81ED-4DB2-BD59-A6C34878D82A}">
                    <a16:rowId xmlns:a16="http://schemas.microsoft.com/office/drawing/2014/main" val="10003"/>
                  </a:ext>
                </a:extLst>
              </a:tr>
            </a:tbl>
          </a:graphicData>
        </a:graphic>
      </p:graphicFrame>
      <p:sp>
        <p:nvSpPr>
          <p:cNvPr id="31764" name="Rectangle 3">
            <a:extLst>
              <a:ext uri="{FF2B5EF4-FFF2-40B4-BE49-F238E27FC236}">
                <a16:creationId xmlns:a16="http://schemas.microsoft.com/office/drawing/2014/main" id="{0A845C4D-F8C1-4017-8D26-B6D88C812749}"/>
              </a:ext>
            </a:extLst>
          </p:cNvPr>
          <p:cNvSpPr>
            <a:spLocks noChangeArrowheads="1"/>
          </p:cNvSpPr>
          <p:nvPr/>
        </p:nvSpPr>
        <p:spPr bwMode="auto">
          <a:xfrm>
            <a:off x="901700" y="3068638"/>
            <a:ext cx="5794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222222"/>
                </a:solidFill>
              </a:rPr>
              <a:t>Output</a:t>
            </a:r>
          </a:p>
        </p:txBody>
      </p:sp>
      <p:sp>
        <p:nvSpPr>
          <p:cNvPr id="5" name="Rectangle 4">
            <a:extLst>
              <a:ext uri="{FF2B5EF4-FFF2-40B4-BE49-F238E27FC236}">
                <a16:creationId xmlns:a16="http://schemas.microsoft.com/office/drawing/2014/main" id="{9162F2B1-2CDF-43AF-871D-378563C94CA6}"/>
              </a:ext>
            </a:extLst>
          </p:cNvPr>
          <p:cNvSpPr/>
          <p:nvPr/>
        </p:nvSpPr>
        <p:spPr>
          <a:xfrm>
            <a:off x="901700" y="3611563"/>
            <a:ext cx="1546225" cy="123825"/>
          </a:xfrm>
          <a:prstGeom prst="rect">
            <a:avLst/>
          </a:prstGeom>
          <a:solidFill>
            <a:srgbClr val="383B40"/>
          </a:solidFill>
        </p:spPr>
        <p:txBody>
          <a:bodyPr wrap="none" lIns="0" tIns="0" rIns="0" bIns="0"/>
          <a:lstStyle/>
          <a:p>
            <a:pPr eaLnBrk="1" fontAlgn="auto" hangingPunct="1">
              <a:spcBef>
                <a:spcPts val="1890"/>
              </a:spcBef>
              <a:spcAft>
                <a:spcPts val="2940"/>
              </a:spcAft>
              <a:defRPr/>
            </a:pPr>
            <a:r>
              <a:rPr lang="en-US" sz="950">
                <a:solidFill>
                  <a:srgbClr val="E0E0E0"/>
                </a:solidFill>
                <a:latin typeface="Consolas"/>
              </a:rPr>
              <a:t>Welcome to PYnative</a:t>
            </a:r>
            <a:r>
              <a:rPr lang="en-US" sz="950">
                <a:solidFill>
                  <a:srgbClr val="CCCCCC"/>
                </a:solidFill>
                <a:latin typeface="Consolas"/>
              </a:rPr>
              <a:t>...</a:t>
            </a:r>
          </a:p>
        </p:txBody>
      </p:sp>
      <p:sp>
        <p:nvSpPr>
          <p:cNvPr id="6" name="Rectangle 5">
            <a:extLst>
              <a:ext uri="{FF2B5EF4-FFF2-40B4-BE49-F238E27FC236}">
                <a16:creationId xmlns:a16="http://schemas.microsoft.com/office/drawing/2014/main" id="{5C13E1D2-5B25-4567-8939-C05ECC17D1A7}"/>
              </a:ext>
            </a:extLst>
          </p:cNvPr>
          <p:cNvSpPr/>
          <p:nvPr/>
        </p:nvSpPr>
        <p:spPr>
          <a:xfrm>
            <a:off x="898525" y="4271963"/>
            <a:ext cx="8264525" cy="996950"/>
          </a:xfrm>
          <a:prstGeom prst="rect">
            <a:avLst/>
          </a:prstGeom>
        </p:spPr>
        <p:txBody>
          <a:bodyPr lIns="0" tIns="0" rIns="0" bIns="0"/>
          <a:lstStyle/>
          <a:p>
            <a:pPr eaLnBrk="1" fontAlgn="auto" hangingPunct="1">
              <a:spcBef>
                <a:spcPts val="2940"/>
              </a:spcBef>
              <a:spcAft>
                <a:spcPts val="1890"/>
              </a:spcAft>
              <a:defRPr/>
            </a:pPr>
            <a:r>
              <a:rPr lang="en-US" sz="2500" b="1" spc="-50" dirty="0">
                <a:solidFill>
                  <a:srgbClr val="1C2B40"/>
                </a:solidFill>
                <a:latin typeface="Calibri"/>
              </a:rPr>
              <a:t>What is keyword in Python?</a:t>
            </a:r>
          </a:p>
          <a:p>
            <a:pPr eaLnBrk="1" fontAlgn="auto" hangingPunct="1">
              <a:lnSpc>
                <a:spcPts val="1728"/>
              </a:lnSpc>
              <a:spcBef>
                <a:spcPts val="0"/>
              </a:spcBef>
              <a:spcAft>
                <a:spcPts val="0"/>
              </a:spcAft>
              <a:defRPr/>
            </a:pPr>
            <a:r>
              <a:rPr lang="en-US" sz="1300" dirty="0">
                <a:solidFill>
                  <a:srgbClr val="222222"/>
                </a:solidFill>
                <a:latin typeface="Calibri"/>
              </a:rPr>
              <a:t>Python keywords are </a:t>
            </a:r>
            <a:r>
              <a:rPr lang="en-US" sz="1300" b="1" dirty="0">
                <a:solidFill>
                  <a:srgbClr val="222222"/>
                </a:solidFill>
                <a:latin typeface="Calibri"/>
              </a:rPr>
              <a:t>reserved words that have a special meaning </a:t>
            </a:r>
            <a:r>
              <a:rPr lang="en-US" sz="1300" dirty="0">
                <a:solidFill>
                  <a:srgbClr val="222222"/>
                </a:solidFill>
                <a:latin typeface="Calibri"/>
              </a:rPr>
              <a:t>associated with them and can't be used for anything but those specific purposes. Each keyword is designed to achieve specific functionality.</a:t>
            </a:r>
          </a:p>
        </p:txBody>
      </p:sp>
      <p:sp>
        <p:nvSpPr>
          <p:cNvPr id="7" name="Rectangle 6">
            <a:extLst>
              <a:ext uri="{FF2B5EF4-FFF2-40B4-BE49-F238E27FC236}">
                <a16:creationId xmlns:a16="http://schemas.microsoft.com/office/drawing/2014/main" id="{91EC4F0F-B2EE-4FE7-9363-156E4028F526}"/>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17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C218EB4-6EA8-4A82-A907-9CE3FA4E7DAC}"/>
              </a:ext>
            </a:extLst>
          </p:cNvPr>
          <p:cNvSpPr>
            <a:spLocks noGrp="1"/>
          </p:cNvSpPr>
          <p:nvPr>
            <p:ph type="title"/>
          </p:nvPr>
        </p:nvSpPr>
        <p:spPr>
          <a:xfrm>
            <a:off x="503238" y="311150"/>
            <a:ext cx="9051925" cy="725488"/>
          </a:xfrm>
        </p:spPr>
        <p:txBody>
          <a:bodyPr/>
          <a:lstStyle/>
          <a:p>
            <a:pPr>
              <a:defRPr/>
            </a:pPr>
            <a:r>
              <a:rPr lang="en-US" altLang="en-US"/>
              <a:t>Modules And Classes: Complete Example</a:t>
            </a:r>
          </a:p>
        </p:txBody>
      </p:sp>
      <p:sp>
        <p:nvSpPr>
          <p:cNvPr id="63491" name="Content Placeholder 2">
            <a:extLst>
              <a:ext uri="{FF2B5EF4-FFF2-40B4-BE49-F238E27FC236}">
                <a16:creationId xmlns:a16="http://schemas.microsoft.com/office/drawing/2014/main" id="{A650AF16-8156-4DEC-8F74-D3A07917A9EF}"/>
              </a:ext>
            </a:extLst>
          </p:cNvPr>
          <p:cNvSpPr>
            <a:spLocks noGrp="1"/>
          </p:cNvSpPr>
          <p:nvPr>
            <p:ph idx="1"/>
          </p:nvPr>
        </p:nvSpPr>
        <p:spPr>
          <a:xfrm>
            <a:off x="503238" y="1295400"/>
            <a:ext cx="9051925" cy="6130925"/>
          </a:xfrm>
        </p:spPr>
        <p:txBody>
          <a:bodyPr/>
          <a:lstStyle/>
          <a:p>
            <a:pPr marL="251460" indent="-251460">
              <a:defRPr/>
            </a:pPr>
            <a:r>
              <a:rPr lang="en-US" altLang="en-US"/>
              <a:t>Subdirectory name with all the files for this example: </a:t>
            </a:r>
            <a:r>
              <a:rPr lang="en-US" altLang="en-US">
                <a:latin typeface="Consolas" panose="020B0609020204030204" pitchFamily="49" charset="0"/>
              </a:rPr>
              <a:t>modules2</a:t>
            </a:r>
          </a:p>
          <a:p>
            <a:pPr lvl="1" indent="-251460">
              <a:defRPr/>
            </a:pPr>
            <a:r>
              <a:rPr lang="en-US" altLang="ja-JP"/>
              <a:t>To run the program type: </a:t>
            </a:r>
            <a:r>
              <a:rPr lang="en-US" altLang="en-US"/>
              <a:t>“</a:t>
            </a:r>
            <a:r>
              <a:rPr lang="en-US" altLang="ja-JP">
                <a:latin typeface="Consolas" panose="020B0609020204030204" pitchFamily="49" charset="0"/>
              </a:rPr>
              <a:t>python Driver.py</a:t>
            </a:r>
            <a:r>
              <a:rPr lang="en-US" altLang="en-US"/>
              <a:t>”</a:t>
            </a:r>
            <a:endParaRPr lang="en-US" altLang="ja-JP"/>
          </a:p>
          <a:p>
            <a:pPr marL="251460" indent="-251460">
              <a:defRPr/>
            </a:pPr>
            <a:endParaRPr lang="en-US" altLang="en-US">
              <a:latin typeface="Times New Roman" panose="02020603050405020304" pitchFamily="18" charset="0"/>
            </a:endParaRPr>
          </a:p>
          <a:p>
            <a:pPr lvl="1" indent="-251460">
              <a:buFont typeface="Times New Roman" panose="02020603050405020304" pitchFamily="18" charset="0"/>
              <a:buNone/>
              <a:defRPr/>
            </a:pPr>
            <a:r>
              <a:rPr lang="en-US" altLang="en-US" sz="1980">
                <a:solidFill>
                  <a:srgbClr val="FF6600"/>
                </a:solidFill>
                <a:latin typeface="Consolas" panose="020B0609020204030204" pitchFamily="49" charset="0"/>
              </a:rPr>
              <a:t>&lt;&lt; </a:t>
            </a:r>
            <a:r>
              <a:rPr lang="en-US" altLang="en-US" sz="1980" b="1">
                <a:solidFill>
                  <a:srgbClr val="FF6600"/>
                </a:solidFill>
                <a:latin typeface="Consolas" panose="020B0609020204030204" pitchFamily="49" charset="0"/>
              </a:rPr>
              <a:t>File Driver.py</a:t>
            </a:r>
            <a:r>
              <a:rPr lang="en-US" altLang="en-US" sz="1980">
                <a:solidFill>
                  <a:srgbClr val="FF6600"/>
                </a:solidFill>
                <a:latin typeface="Consolas" panose="020B0609020204030204" pitchFamily="49" charset="0"/>
              </a:rPr>
              <a:t> &gt;&gt;</a:t>
            </a:r>
          </a:p>
          <a:p>
            <a:pPr lvl="1" indent="-251460">
              <a:buFont typeface="Times New Roman" panose="02020603050405020304" pitchFamily="18" charset="0"/>
              <a:buNone/>
              <a:defRPr/>
            </a:pPr>
            <a:r>
              <a:rPr lang="en-US" altLang="en-US" sz="1980">
                <a:latin typeface="Consolas" panose="020B0609020204030204" pitchFamily="49" charset="0"/>
              </a:rPr>
              <a:t>from Greetings import *</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def start():</a:t>
            </a:r>
          </a:p>
          <a:p>
            <a:pPr lvl="1" indent="-251460">
              <a:buFont typeface="Times New Roman" panose="02020603050405020304" pitchFamily="18" charset="0"/>
              <a:buNone/>
              <a:defRPr/>
            </a:pPr>
            <a:r>
              <a:rPr lang="en-US" altLang="en-US" sz="1980">
                <a:latin typeface="Consolas" panose="020B0609020204030204" pitchFamily="49" charset="0"/>
              </a:rPr>
              <a:t>   aGreeting = Greeting()</a:t>
            </a:r>
          </a:p>
          <a:p>
            <a:pPr lvl="1" indent="-251460">
              <a:buFont typeface="Times New Roman" panose="02020603050405020304" pitchFamily="18" charset="0"/>
              <a:buNone/>
              <a:defRPr/>
            </a:pPr>
            <a:r>
              <a:rPr lang="en-US" altLang="en-US" sz="1980">
                <a:latin typeface="Consolas" panose="020B0609020204030204" pitchFamily="49" charset="0"/>
              </a:rPr>
              <a:t>   aGreeting.sayGreeting()</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start()</a:t>
            </a:r>
          </a:p>
          <a:p>
            <a:pPr marL="251460" indent="-251460">
              <a:defRPr/>
            </a:pPr>
            <a:endParaRPr lang="en-US" altLang="en-US" sz="1980"/>
          </a:p>
          <a:p>
            <a:pPr marL="251460" indent="-251460">
              <a:defRPr/>
            </a:pPr>
            <a:endParaRPr lang="en-US" altLang="en-US"/>
          </a:p>
        </p:txBody>
      </p:sp>
      <p:sp>
        <p:nvSpPr>
          <p:cNvPr id="4" name="Text Box 4">
            <a:extLst>
              <a:ext uri="{FF2B5EF4-FFF2-40B4-BE49-F238E27FC236}">
                <a16:creationId xmlns:a16="http://schemas.microsoft.com/office/drawing/2014/main" id="{664DB25E-61A3-4BD5-B725-44DBA38B0A35}"/>
              </a:ext>
            </a:extLst>
          </p:cNvPr>
          <p:cNvSpPr txBox="1">
            <a:spLocks noChangeArrowheads="1"/>
          </p:cNvSpPr>
          <p:nvPr/>
        </p:nvSpPr>
        <p:spPr bwMode="auto">
          <a:xfrm>
            <a:off x="0" y="6972300"/>
            <a:ext cx="8466138" cy="6842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eaLnBrk="1" hangingPunct="1">
              <a:spcBef>
                <a:spcPct val="50000"/>
              </a:spcBef>
              <a:defRPr/>
            </a:pPr>
            <a:r>
              <a:rPr lang="en-US" altLang="en-US" sz="1540">
                <a:solidFill>
                  <a:prstClr val="black"/>
                </a:solidFill>
                <a:latin typeface="Arial" panose="020B0604020202020204" pitchFamily="34" charset="0"/>
              </a:rPr>
              <a:t>When importing modules containing class definitions the syntax is (star ‘*’ imports everything):</a:t>
            </a:r>
          </a:p>
          <a:p>
            <a:pPr defTabSz="1005840" eaLnBrk="1" hangingPunct="1">
              <a:spcBef>
                <a:spcPct val="50000"/>
              </a:spcBef>
              <a:defRPr/>
            </a:pPr>
            <a:r>
              <a:rPr lang="en-US" altLang="en-US" sz="1540">
                <a:solidFill>
                  <a:prstClr val="black"/>
                </a:solidFill>
                <a:latin typeface="Arial" panose="020B0604020202020204" pitchFamily="34" charset="0"/>
              </a:rPr>
              <a:t>From &lt;</a:t>
            </a:r>
            <a:r>
              <a:rPr lang="en-US" altLang="en-US" sz="1540" i="1">
                <a:solidFill>
                  <a:prstClr val="black"/>
                </a:solidFill>
                <a:latin typeface="Arial" panose="020B0604020202020204" pitchFamily="34" charset="0"/>
              </a:rPr>
              <a:t>filename</a:t>
            </a:r>
            <a:r>
              <a:rPr lang="en-US" altLang="en-US" sz="1540">
                <a:solidFill>
                  <a:prstClr val="black"/>
                </a:solidFill>
                <a:latin typeface="Arial" panose="020B0604020202020204" pitchFamily="34" charset="0"/>
              </a:rPr>
              <a:t>&gt; import &lt;</a:t>
            </a:r>
            <a:r>
              <a:rPr lang="en-US" altLang="en-US" sz="1540" i="1">
                <a:solidFill>
                  <a:prstClr val="black"/>
                </a:solidFill>
                <a:latin typeface="Arial" panose="020B0604020202020204" pitchFamily="34" charset="0"/>
              </a:rPr>
              <a:t>classes to be used in this module</a:t>
            </a:r>
            <a:r>
              <a:rPr lang="en-US" altLang="en-US" sz="1540">
                <a:solidFill>
                  <a:prstClr val="black"/>
                </a:solidFill>
                <a:latin typeface="Arial" panose="020B0604020202020204" pitchFamily="34" charset="0"/>
              </a:rPr>
              <a:t>&gt;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0F2650F-79E4-40FD-A32B-5144E7F4917C}"/>
              </a:ext>
            </a:extLst>
          </p:cNvPr>
          <p:cNvSpPr>
            <a:spLocks noGrp="1"/>
          </p:cNvSpPr>
          <p:nvPr>
            <p:ph type="title"/>
          </p:nvPr>
        </p:nvSpPr>
        <p:spPr>
          <a:xfrm>
            <a:off x="503238" y="311150"/>
            <a:ext cx="9051925" cy="725488"/>
          </a:xfrm>
        </p:spPr>
        <p:txBody>
          <a:bodyPr/>
          <a:lstStyle/>
          <a:p>
            <a:pPr>
              <a:defRPr/>
            </a:pPr>
            <a:r>
              <a:rPr lang="en-US" altLang="en-US"/>
              <a:t>Modules And Classes: Complete Example (2)</a:t>
            </a:r>
          </a:p>
        </p:txBody>
      </p:sp>
      <p:sp>
        <p:nvSpPr>
          <p:cNvPr id="65539" name="Content Placeholder 2">
            <a:extLst>
              <a:ext uri="{FF2B5EF4-FFF2-40B4-BE49-F238E27FC236}">
                <a16:creationId xmlns:a16="http://schemas.microsoft.com/office/drawing/2014/main" id="{3514EC8A-1379-4F0C-B6B6-ADFEFB54393E}"/>
              </a:ext>
            </a:extLst>
          </p:cNvPr>
          <p:cNvSpPr>
            <a:spLocks noGrp="1"/>
          </p:cNvSpPr>
          <p:nvPr>
            <p:ph idx="1"/>
          </p:nvPr>
        </p:nvSpPr>
        <p:spPr>
          <a:xfrm>
            <a:off x="503238" y="1295400"/>
            <a:ext cx="9051925" cy="6130925"/>
          </a:xfrm>
        </p:spPr>
        <p:txBody>
          <a:bodyPr/>
          <a:lstStyle/>
          <a:p>
            <a:pPr marL="0" lvl="1" indent="0">
              <a:buFont typeface="Arial" panose="020B0604020202020204" pitchFamily="34" charset="0"/>
              <a:buNone/>
              <a:defRPr/>
            </a:pPr>
            <a:r>
              <a:rPr lang="en-US" altLang="en-US" sz="1980">
                <a:solidFill>
                  <a:srgbClr val="FF6600"/>
                </a:solidFill>
                <a:latin typeface="Consolas" panose="020B0609020204030204" pitchFamily="49" charset="0"/>
              </a:rPr>
              <a:t>&lt;&lt; </a:t>
            </a:r>
            <a:r>
              <a:rPr lang="en-US" altLang="en-US" sz="1980" b="1">
                <a:solidFill>
                  <a:srgbClr val="FF6600"/>
                </a:solidFill>
                <a:latin typeface="Consolas" panose="020B0609020204030204" pitchFamily="49" charset="0"/>
              </a:rPr>
              <a:t>File Greetings.py</a:t>
            </a:r>
            <a:r>
              <a:rPr lang="en-US" altLang="en-US" sz="1980">
                <a:solidFill>
                  <a:srgbClr val="FF6600"/>
                </a:solidFill>
                <a:latin typeface="Consolas" panose="020B0609020204030204" pitchFamily="49" charset="0"/>
              </a:rPr>
              <a:t> &gt;&gt;</a:t>
            </a:r>
          </a:p>
          <a:p>
            <a:pPr marL="0" lvl="1" indent="0">
              <a:buFont typeface="Arial" panose="020B0604020202020204" pitchFamily="34" charset="0"/>
              <a:buNone/>
              <a:defRPr/>
            </a:pPr>
            <a:r>
              <a:rPr lang="en-US" altLang="en-US" sz="1760">
                <a:latin typeface="Consolas" panose="020B0609020204030204" pitchFamily="49" charset="0"/>
              </a:rPr>
              <a:t>class Greetings:</a:t>
            </a:r>
          </a:p>
          <a:p>
            <a:pPr marL="0" lvl="1" indent="0">
              <a:buFont typeface="Arial" panose="020B0604020202020204" pitchFamily="34" charset="0"/>
              <a:buNone/>
              <a:defRPr/>
            </a:pPr>
            <a:r>
              <a:rPr lang="en-US" altLang="en-US" sz="1760">
                <a:latin typeface="Consolas" panose="020B0609020204030204" pitchFamily="49" charset="0"/>
              </a:rPr>
              <a:t>    def sayGreeting(self):</a:t>
            </a:r>
          </a:p>
          <a:p>
            <a:pPr marL="0" lvl="1" indent="0">
              <a:buFont typeface="Arial" panose="020B0604020202020204" pitchFamily="34" charset="0"/>
              <a:buNone/>
              <a:defRPr/>
            </a:pPr>
            <a:r>
              <a:rPr lang="en-US" altLang="en-US" sz="1760">
                <a:latin typeface="Consolas" panose="020B0609020204030204" pitchFamily="49" charset="0"/>
              </a:rPr>
              <a:t>        print("Hello! Hallo! Sup?! Guten tag/morgen/aben! Buenos! Wei! \       </a:t>
            </a:r>
          </a:p>
          <a:p>
            <a:pPr marL="0" lvl="1" indent="0">
              <a:buFont typeface="Arial" panose="020B0604020202020204" pitchFamily="34" charset="0"/>
              <a:buNone/>
              <a:defRPr/>
            </a:pPr>
            <a:r>
              <a:rPr lang="en-US" altLang="en-US" sz="1760">
                <a:latin typeface="Consolas" panose="020B0609020204030204" pitchFamily="49" charset="0"/>
              </a:rPr>
              <a:t>               Konichiwa! Shalom! Bonjour! Salaam alikum! Kamostaka?")</a:t>
            </a:r>
          </a:p>
          <a:p>
            <a:pPr marL="251460" indent="-251460">
              <a:defRPr/>
            </a:pPr>
            <a:endParaRPr lang="en-US" alt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1D9B-42AF-4305-ABFD-208817B170D7}"/>
              </a:ext>
            </a:extLst>
          </p:cNvPr>
          <p:cNvSpPr>
            <a:spLocks noGrp="1"/>
          </p:cNvSpPr>
          <p:nvPr>
            <p:ph type="title"/>
          </p:nvPr>
        </p:nvSpPr>
        <p:spPr>
          <a:xfrm>
            <a:off x="503238" y="311150"/>
            <a:ext cx="9051925" cy="725488"/>
          </a:xfrm>
        </p:spPr>
        <p:txBody>
          <a:bodyPr>
            <a:normAutofit fontScale="90000"/>
          </a:bodyPr>
          <a:lstStyle/>
          <a:p>
            <a:pPr>
              <a:defRPr/>
            </a:pPr>
            <a:r>
              <a:rPr lang="en-US" altLang="en-US" b="1" dirty="0">
                <a:solidFill>
                  <a:srgbClr val="FF0000"/>
                </a:solidFill>
              </a:rPr>
              <a:t>Calling A Classes’ Method </a:t>
            </a:r>
            <a:r>
              <a:rPr lang="en-US" altLang="en-US" dirty="0"/>
              <a:t>Inside Another Method Of The Same Class</a:t>
            </a:r>
            <a:endParaRPr lang="en-US" dirty="0"/>
          </a:p>
        </p:txBody>
      </p:sp>
      <p:sp>
        <p:nvSpPr>
          <p:cNvPr id="66563" name="Content Placeholder 2">
            <a:extLst>
              <a:ext uri="{FF2B5EF4-FFF2-40B4-BE49-F238E27FC236}">
                <a16:creationId xmlns:a16="http://schemas.microsoft.com/office/drawing/2014/main" id="{81889560-2EB2-4091-BF54-026D5A640FE2}"/>
              </a:ext>
            </a:extLst>
          </p:cNvPr>
          <p:cNvSpPr>
            <a:spLocks noGrp="1"/>
          </p:cNvSpPr>
          <p:nvPr>
            <p:ph idx="1"/>
          </p:nvPr>
        </p:nvSpPr>
        <p:spPr>
          <a:xfrm>
            <a:off x="503238" y="1295400"/>
            <a:ext cx="9051925" cy="6130925"/>
          </a:xfrm>
        </p:spPr>
        <p:txBody>
          <a:bodyPr/>
          <a:lstStyle/>
          <a:p>
            <a:pPr marL="251460" indent="-251460">
              <a:defRPr/>
            </a:pPr>
            <a:r>
              <a:rPr lang="en-US" altLang="en-US"/>
              <a:t>Similar to how attributes must be preceded by the keyword ‘</a:t>
            </a:r>
            <a:r>
              <a:rPr lang="en-US" altLang="ja-JP">
                <a:latin typeface="Consolas" panose="020B0609020204030204" pitchFamily="49" charset="0"/>
              </a:rPr>
              <a:t>self</a:t>
            </a:r>
            <a:r>
              <a:rPr lang="en-US" altLang="en-US"/>
              <a:t>’</a:t>
            </a:r>
            <a:r>
              <a:rPr lang="en-US" altLang="ja-JP"/>
              <a:t> before they can be accessed so must the classes</a:t>
            </a:r>
            <a:r>
              <a:rPr lang="en-US" altLang="en-US"/>
              <a:t>’</a:t>
            </a:r>
            <a:r>
              <a:rPr lang="en-US" altLang="ja-JP"/>
              <a:t> methods:</a:t>
            </a:r>
          </a:p>
          <a:p>
            <a:pPr marL="251460" indent="-251460">
              <a:defRPr/>
            </a:pPr>
            <a:r>
              <a:rPr lang="en-US" altLang="en-US" b="1"/>
              <a:t>Example</a:t>
            </a:r>
            <a:r>
              <a:rPr lang="en-US" altLang="en-US"/>
              <a:t>:</a:t>
            </a:r>
          </a:p>
          <a:p>
            <a:pPr lvl="1" indent="-251460">
              <a:buFont typeface="Times New Roman" panose="02020603050405020304" pitchFamily="18" charset="0"/>
              <a:buNone/>
              <a:defRPr/>
            </a:pPr>
            <a:r>
              <a:rPr lang="en-US" altLang="en-US" sz="1980">
                <a:latin typeface="Consolas" panose="020B0609020204030204" pitchFamily="49" charset="0"/>
              </a:rPr>
              <a:t>class Bar:</a:t>
            </a:r>
          </a:p>
          <a:p>
            <a:pPr lvl="1" indent="-251460">
              <a:buFont typeface="Times New Roman" panose="02020603050405020304" pitchFamily="18" charset="0"/>
              <a:buNone/>
              <a:defRPr/>
            </a:pPr>
            <a:r>
              <a:rPr lang="en-US" altLang="en-US" sz="1980">
                <a:latin typeface="Consolas" panose="020B0609020204030204" pitchFamily="49" charset="0"/>
              </a:rPr>
              <a:t>     x = 1</a:t>
            </a:r>
          </a:p>
          <a:p>
            <a:pPr lvl="1" indent="-251460">
              <a:buFont typeface="Times New Roman" panose="02020603050405020304" pitchFamily="18" charset="0"/>
              <a:buNone/>
              <a:defRPr/>
            </a:pPr>
            <a:r>
              <a:rPr lang="en-US" altLang="en-US" sz="1980">
                <a:latin typeface="Consolas" panose="020B0609020204030204" pitchFamily="49" charset="0"/>
              </a:rPr>
              <a:t>     def fun1(self):</a:t>
            </a:r>
          </a:p>
          <a:p>
            <a:pPr lvl="1" indent="-251460">
              <a:buFont typeface="Times New Roman" panose="02020603050405020304" pitchFamily="18" charset="0"/>
              <a:buNone/>
              <a:defRPr/>
            </a:pPr>
            <a:r>
              <a:rPr lang="en-US" altLang="en-US" sz="1980">
                <a:latin typeface="Consolas" panose="020B0609020204030204" pitchFamily="49" charset="0"/>
              </a:rPr>
              <a:t>         print(self.x)  </a:t>
            </a:r>
            <a:r>
              <a:rPr lang="en-US" altLang="en-US" sz="1980" b="1">
                <a:solidFill>
                  <a:srgbClr val="00B0F0"/>
                </a:solidFill>
                <a:latin typeface="Consolas" panose="020B0609020204030204" pitchFamily="49" charset="0"/>
              </a:rPr>
              <a:t># Accessing attribute ‘x’</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    def fun2(self):</a:t>
            </a:r>
          </a:p>
          <a:p>
            <a:pPr lvl="1" indent="-251460">
              <a:buFont typeface="Times New Roman" panose="02020603050405020304" pitchFamily="18" charset="0"/>
              <a:buNone/>
              <a:defRPr/>
            </a:pPr>
            <a:r>
              <a:rPr lang="en-US" altLang="en-US" sz="1980">
                <a:latin typeface="Consolas" panose="020B0609020204030204" pitchFamily="49" charset="0"/>
              </a:rPr>
              <a:t>        </a:t>
            </a:r>
            <a:r>
              <a:rPr lang="en-US" altLang="en-US" sz="1980" b="1">
                <a:solidFill>
                  <a:srgbClr val="FF0000"/>
                </a:solidFill>
                <a:latin typeface="Consolas" panose="020B0609020204030204" pitchFamily="49" charset="0"/>
              </a:rPr>
              <a:t>self.fun1()</a:t>
            </a:r>
            <a:r>
              <a:rPr lang="en-US" altLang="en-US" sz="1980">
                <a:latin typeface="Consolas" panose="020B0609020204030204" pitchFamily="49" charset="0"/>
              </a:rPr>
              <a:t>     </a:t>
            </a:r>
            <a:r>
              <a:rPr lang="en-US" altLang="en-US" sz="1980" b="1">
                <a:solidFill>
                  <a:srgbClr val="00B0F0"/>
                </a:solidFill>
                <a:latin typeface="Consolas" panose="020B0609020204030204" pitchFamily="49" charset="0"/>
              </a:rPr>
              <a:t># Calling method ‘fun1’</a:t>
            </a:r>
          </a:p>
          <a:p>
            <a:pPr marL="251460" indent="-251460">
              <a:defRPr/>
            </a:pPr>
            <a:endParaRPr lang="en-US" alt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9C4BB92-9EE9-4767-A542-35ECAD4F3B3A}"/>
              </a:ext>
            </a:extLst>
          </p:cNvPr>
          <p:cNvSpPr>
            <a:spLocks noGrp="1"/>
          </p:cNvSpPr>
          <p:nvPr>
            <p:ph type="title"/>
          </p:nvPr>
        </p:nvSpPr>
        <p:spPr>
          <a:xfrm>
            <a:off x="503238" y="311150"/>
            <a:ext cx="9051925" cy="725488"/>
          </a:xfrm>
        </p:spPr>
        <p:txBody>
          <a:bodyPr/>
          <a:lstStyle/>
          <a:p>
            <a:pPr>
              <a:defRPr/>
            </a:pPr>
            <a:r>
              <a:rPr lang="en-US" altLang="en-US"/>
              <a:t>Naming The </a:t>
            </a:r>
            <a:r>
              <a:rPr lang="en-US" altLang="en-US" b="1">
                <a:solidFill>
                  <a:srgbClr val="FF0000"/>
                </a:solidFill>
              </a:rPr>
              <a:t>Starting Module</a:t>
            </a:r>
          </a:p>
        </p:txBody>
      </p:sp>
      <p:sp>
        <p:nvSpPr>
          <p:cNvPr id="3" name="Content Placeholder 2">
            <a:extLst>
              <a:ext uri="{FF2B5EF4-FFF2-40B4-BE49-F238E27FC236}">
                <a16:creationId xmlns:a16="http://schemas.microsoft.com/office/drawing/2014/main" id="{5DF45F7B-3010-447B-8FFD-66E1B6A631B2}"/>
              </a:ext>
            </a:extLst>
          </p:cNvPr>
          <p:cNvSpPr>
            <a:spLocks noGrp="1"/>
          </p:cNvSpPr>
          <p:nvPr>
            <p:ph idx="1"/>
          </p:nvPr>
        </p:nvSpPr>
        <p:spPr>
          <a:xfrm>
            <a:off x="503238" y="1295400"/>
            <a:ext cx="9051925" cy="6130925"/>
          </a:xfrm>
        </p:spPr>
        <p:txBody>
          <a:bodyPr/>
          <a:lstStyle/>
          <a:p>
            <a:pPr marL="251460" indent="-251460">
              <a:defRPr/>
            </a:pPr>
            <a:r>
              <a:rPr lang="en-US" altLang="en-US"/>
              <a:t>Recall: The function that starts a program (first one called) should have a good self-explanatory name e.g., “</a:t>
            </a:r>
            <a:r>
              <a:rPr lang="en-US" altLang="ja-JP">
                <a:latin typeface="Consolas" panose="020B0609020204030204" pitchFamily="49" charset="0"/>
              </a:rPr>
              <a:t>start()</a:t>
            </a:r>
            <a:r>
              <a:rPr lang="en-US" altLang="en-US"/>
              <a:t>”</a:t>
            </a:r>
            <a:r>
              <a:rPr lang="en-US" altLang="ja-JP"/>
              <a:t> or follow common convention e.g., </a:t>
            </a:r>
            <a:r>
              <a:rPr lang="en-US" altLang="en-US"/>
              <a:t>“</a:t>
            </a:r>
            <a:r>
              <a:rPr lang="en-US" altLang="ja-JP">
                <a:latin typeface="Consolas" panose="020B0609020204030204" pitchFamily="49" charset="0"/>
              </a:rPr>
              <a:t>main()</a:t>
            </a:r>
            <a:r>
              <a:rPr lang="en-US" altLang="en-US"/>
              <a:t>”</a:t>
            </a:r>
            <a:endParaRPr lang="en-US" altLang="ja-JP"/>
          </a:p>
          <a:p>
            <a:pPr marL="251460" indent="-251460">
              <a:defRPr/>
            </a:pPr>
            <a:r>
              <a:rPr lang="en-US" altLang="en-US"/>
              <a:t>Similarly the  </a:t>
            </a:r>
            <a:r>
              <a:rPr lang="en-US" altLang="en-US">
                <a:solidFill>
                  <a:srgbClr val="FF0000"/>
                </a:solidFill>
              </a:rPr>
              <a:t>file module that contains the ‘</a:t>
            </a:r>
            <a:r>
              <a:rPr lang="en-US" altLang="ja-JP">
                <a:solidFill>
                  <a:srgbClr val="FF0000"/>
                </a:solidFill>
                <a:latin typeface="Consolas" panose="020B0609020204030204" pitchFamily="49" charset="0"/>
              </a:rPr>
              <a:t>start()</a:t>
            </a:r>
            <a:r>
              <a:rPr lang="en-US" altLang="en-US">
                <a:solidFill>
                  <a:srgbClr val="FF0000"/>
                </a:solidFill>
              </a:rPr>
              <a:t>’</a:t>
            </a:r>
            <a:r>
              <a:rPr lang="en-US" altLang="ja-JP">
                <a:solidFill>
                  <a:srgbClr val="FF0000"/>
                </a:solidFill>
              </a:rPr>
              <a:t> or </a:t>
            </a:r>
            <a:r>
              <a:rPr lang="en-US" altLang="en-US">
                <a:solidFill>
                  <a:srgbClr val="FF0000"/>
                </a:solidFill>
              </a:rPr>
              <a:t>‘</a:t>
            </a:r>
            <a:r>
              <a:rPr lang="en-US" altLang="ja-JP">
                <a:solidFill>
                  <a:srgbClr val="FF0000"/>
                </a:solidFill>
                <a:latin typeface="Consolas" panose="020B0609020204030204" pitchFamily="49" charset="0"/>
              </a:rPr>
              <a:t>main()</a:t>
            </a:r>
            <a:r>
              <a:rPr lang="en-US" altLang="en-US">
                <a:solidFill>
                  <a:srgbClr val="FF0000"/>
                </a:solidFill>
              </a:rPr>
              <a:t>’</a:t>
            </a:r>
            <a:r>
              <a:rPr lang="en-US" altLang="ja-JP">
                <a:solidFill>
                  <a:srgbClr val="FF0000"/>
                </a:solidFill>
              </a:rPr>
              <a:t> function </a:t>
            </a:r>
            <a:r>
              <a:rPr lang="en-US" altLang="ja-JP"/>
              <a:t>should be given an appropriate name e.g., </a:t>
            </a:r>
            <a:r>
              <a:rPr lang="en-US" altLang="en-US"/>
              <a:t>“</a:t>
            </a:r>
            <a:r>
              <a:rPr lang="en-US" altLang="ja-JP">
                <a:latin typeface="Consolas" panose="020B0609020204030204" pitchFamily="49" charset="0"/>
              </a:rPr>
              <a:t>Driver.py</a:t>
            </a:r>
            <a:r>
              <a:rPr lang="en-US" altLang="en-US"/>
              <a:t>” (it’s the ‘driver’ of the program or the starting point)</a:t>
            </a:r>
          </a:p>
        </p:txBody>
      </p:sp>
      <p:grpSp>
        <p:nvGrpSpPr>
          <p:cNvPr id="4" name="Group 3">
            <a:extLst>
              <a:ext uri="{FF2B5EF4-FFF2-40B4-BE49-F238E27FC236}">
                <a16:creationId xmlns:a16="http://schemas.microsoft.com/office/drawing/2014/main" id="{85CEC361-3253-4961-91E8-6DF02714609A}"/>
              </a:ext>
            </a:extLst>
          </p:cNvPr>
          <p:cNvGrpSpPr>
            <a:grpSpLocks/>
          </p:cNvGrpSpPr>
          <p:nvPr/>
        </p:nvGrpSpPr>
        <p:grpSpPr bwMode="auto">
          <a:xfrm>
            <a:off x="831850" y="4498975"/>
            <a:ext cx="3854450" cy="1885950"/>
            <a:chOff x="762000" y="3619500"/>
            <a:chExt cx="3505199" cy="1714500"/>
          </a:xfrm>
        </p:grpSpPr>
        <p:sp>
          <p:nvSpPr>
            <p:cNvPr id="2" name="Rectangle 1">
              <a:extLst>
                <a:ext uri="{FF2B5EF4-FFF2-40B4-BE49-F238E27FC236}">
                  <a16:creationId xmlns:a16="http://schemas.microsoft.com/office/drawing/2014/main" id="{9EEC23A2-0082-4267-9B67-FAF02B433DAC}"/>
                </a:ext>
              </a:extLst>
            </p:cNvPr>
            <p:cNvSpPr/>
            <p:nvPr/>
          </p:nvSpPr>
          <p:spPr>
            <a:xfrm>
              <a:off x="782211" y="3973080"/>
              <a:ext cx="3484988" cy="1360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1005840">
                <a:defRPr/>
              </a:pPr>
              <a:r>
                <a:rPr lang="en-CA" sz="1980" dirty="0">
                  <a:solidFill>
                    <a:prstClr val="black"/>
                  </a:solidFill>
                  <a:latin typeface="Consolas" panose="020B0609020204030204" pitchFamily="49" charset="0"/>
                  <a:cs typeface="Consolas" panose="020B0609020204030204" pitchFamily="49" charset="0"/>
                </a:rPr>
                <a:t>def start():</a:t>
              </a:r>
            </a:p>
            <a:p>
              <a:pPr defTabSz="1005840">
                <a:defRPr/>
              </a:pPr>
              <a:r>
                <a:rPr lang="en-CA" sz="1980" dirty="0">
                  <a:solidFill>
                    <a:prstClr val="black"/>
                  </a:solidFill>
                  <a:latin typeface="Consolas" panose="020B0609020204030204" pitchFamily="49" charset="0"/>
                  <a:cs typeface="Consolas" panose="020B0609020204030204" pitchFamily="49" charset="0"/>
                </a:rPr>
                <a:t>    #Instructions</a:t>
              </a:r>
            </a:p>
            <a:p>
              <a:pPr defTabSz="1005840">
                <a:defRPr/>
              </a:pPr>
              <a:endParaRPr lang="en-CA" sz="1980" dirty="0">
                <a:solidFill>
                  <a:prstClr val="black"/>
                </a:solidFill>
                <a:latin typeface="Consolas" panose="020B0609020204030204" pitchFamily="49" charset="0"/>
                <a:cs typeface="Consolas" panose="020B0609020204030204" pitchFamily="49" charset="0"/>
              </a:endParaRPr>
            </a:p>
            <a:p>
              <a:pPr defTabSz="1005840">
                <a:defRPr/>
              </a:pPr>
              <a:r>
                <a:rPr lang="en-CA" sz="1980" dirty="0">
                  <a:solidFill>
                    <a:prstClr val="black"/>
                  </a:solidFill>
                  <a:latin typeface="Consolas" panose="020B0609020204030204" pitchFamily="49" charset="0"/>
                  <a:cs typeface="Consolas" panose="020B0609020204030204" pitchFamily="49" charset="0"/>
                </a:rPr>
                <a:t>start()</a:t>
              </a:r>
            </a:p>
          </p:txBody>
        </p:sp>
        <p:sp>
          <p:nvSpPr>
            <p:cNvPr id="67590" name="TextBox 2">
              <a:extLst>
                <a:ext uri="{FF2B5EF4-FFF2-40B4-BE49-F238E27FC236}">
                  <a16:creationId xmlns:a16="http://schemas.microsoft.com/office/drawing/2014/main" id="{028130AA-D393-4079-9340-2105687631D5}"/>
                </a:ext>
              </a:extLst>
            </p:cNvPr>
            <p:cNvSpPr txBox="1">
              <a:spLocks noChangeArrowheads="1"/>
            </p:cNvSpPr>
            <p:nvPr/>
          </p:nvSpPr>
          <p:spPr bwMode="auto">
            <a:xfrm>
              <a:off x="762000" y="3619500"/>
              <a:ext cx="3047560" cy="343477"/>
            </a:xfrm>
            <a:prstGeom prst="rect">
              <a:avLst/>
            </a:prstGeom>
            <a:noFill/>
            <a:ln>
              <a:noFill/>
            </a:ln>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005840">
                <a:defRPr/>
              </a:pPr>
              <a:r>
                <a:rPr lang="en-CA" altLang="en-US" sz="1980" b="1">
                  <a:solidFill>
                    <a:srgbClr val="FF0000"/>
                  </a:solidFill>
                  <a:latin typeface="Consolas" panose="020B0609020204030204" pitchFamily="49" charset="0"/>
                </a:rPr>
                <a:t>Filename: </a:t>
              </a:r>
              <a:r>
                <a:rPr lang="en-US" altLang="en-US" sz="1980" b="1">
                  <a:solidFill>
                    <a:srgbClr val="FF0000"/>
                  </a:solidFill>
                  <a:latin typeface="Consolas" panose="020B0609020204030204" pitchFamily="49" charset="0"/>
                </a:rPr>
                <a:t>“</a:t>
              </a:r>
              <a:r>
                <a:rPr lang="en-US" altLang="ja-JP" sz="1980" b="1">
                  <a:solidFill>
                    <a:srgbClr val="FF0000"/>
                  </a:solidFill>
                  <a:latin typeface="Consolas" panose="020B0609020204030204" pitchFamily="49" charset="0"/>
                </a:rPr>
                <a:t>Driver.py</a:t>
              </a:r>
              <a:r>
                <a:rPr lang="en-US" altLang="en-US" sz="1980" b="1">
                  <a:solidFill>
                    <a:srgbClr val="FF0000"/>
                  </a:solidFill>
                  <a:latin typeface="Consolas" panose="020B0609020204030204" pitchFamily="49" charset="0"/>
                </a:rPr>
                <a:t>”</a:t>
              </a:r>
            </a:p>
            <a:p>
              <a:pPr defTabSz="1005840">
                <a:defRPr/>
              </a:pPr>
              <a:endParaRPr lang="en-CA" altLang="en-US" sz="198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C32F-5254-4687-93B3-5B7B6C173648}"/>
              </a:ext>
            </a:extLst>
          </p:cNvPr>
          <p:cNvSpPr>
            <a:spLocks noGrp="1"/>
          </p:cNvSpPr>
          <p:nvPr>
            <p:ph type="title"/>
          </p:nvPr>
        </p:nvSpPr>
        <p:spPr>
          <a:xfrm>
            <a:off x="503238" y="311150"/>
            <a:ext cx="9051925" cy="725488"/>
          </a:xfrm>
        </p:spPr>
        <p:txBody>
          <a:bodyPr>
            <a:normAutofit fontScale="90000"/>
          </a:bodyPr>
          <a:lstStyle/>
          <a:p>
            <a:pPr>
              <a:defRPr/>
            </a:pPr>
            <a:r>
              <a:rPr lang="en-US" altLang="en-US" dirty="0"/>
              <a:t>Complete Example: </a:t>
            </a:r>
            <a:r>
              <a:rPr lang="en-US" altLang="en-US" b="1" dirty="0">
                <a:solidFill>
                  <a:srgbClr val="FF0000"/>
                </a:solidFill>
              </a:rPr>
              <a:t>Accessing Attributes </a:t>
            </a:r>
            <a:r>
              <a:rPr lang="en-US" altLang="en-US" dirty="0"/>
              <a:t>And </a:t>
            </a:r>
            <a:r>
              <a:rPr lang="en-US" altLang="en-US" b="1" dirty="0">
                <a:solidFill>
                  <a:srgbClr val="FFC000"/>
                </a:solidFill>
              </a:rPr>
              <a:t>Methods</a:t>
            </a:r>
            <a:r>
              <a:rPr lang="en-US" altLang="en-US" dirty="0"/>
              <a:t>: </a:t>
            </a:r>
            <a:r>
              <a:rPr lang="en-US" altLang="en-US" dirty="0">
                <a:latin typeface="Consolas" pitchFamily="49" charset="0"/>
                <a:cs typeface="Consolas" pitchFamily="49" charset="0"/>
              </a:rPr>
              <a:t>Person</a:t>
            </a:r>
            <a:r>
              <a:rPr lang="en-US" altLang="en-US" dirty="0"/>
              <a:t> Module</a:t>
            </a:r>
            <a:endParaRPr lang="en-US" dirty="0"/>
          </a:p>
        </p:txBody>
      </p:sp>
      <p:sp>
        <p:nvSpPr>
          <p:cNvPr id="68611" name="Content Placeholder 2">
            <a:extLst>
              <a:ext uri="{FF2B5EF4-FFF2-40B4-BE49-F238E27FC236}">
                <a16:creationId xmlns:a16="http://schemas.microsoft.com/office/drawing/2014/main" id="{4AD6F53E-EECC-4821-93F4-80218DC96337}"/>
              </a:ext>
            </a:extLst>
          </p:cNvPr>
          <p:cNvSpPr>
            <a:spLocks noGrp="1"/>
          </p:cNvSpPr>
          <p:nvPr>
            <p:ph idx="1"/>
          </p:nvPr>
        </p:nvSpPr>
        <p:spPr>
          <a:xfrm>
            <a:off x="503238" y="1295400"/>
            <a:ext cx="9051925" cy="6130925"/>
          </a:xfrm>
        </p:spPr>
        <p:txBody>
          <a:bodyPr/>
          <a:lstStyle/>
          <a:p>
            <a:pPr marL="251460" indent="-251460">
              <a:defRPr/>
            </a:pPr>
            <a:r>
              <a:rPr lang="en-US" altLang="en-US"/>
              <a:t>Subdirectory name with all the files for this example: </a:t>
            </a:r>
            <a:r>
              <a:rPr lang="en-US" altLang="en-US">
                <a:latin typeface="Consolas" panose="020B0609020204030204" pitchFamily="49" charset="0"/>
              </a:rPr>
              <a:t>modules3</a:t>
            </a:r>
          </a:p>
          <a:p>
            <a:pPr lvl="1" indent="-251460">
              <a:defRPr/>
            </a:pPr>
            <a:r>
              <a:rPr lang="en-US" altLang="en-US"/>
              <a:t>To start the program run the ‘</a:t>
            </a:r>
            <a:r>
              <a:rPr lang="en-US" altLang="en-US">
                <a:latin typeface="Consolas" panose="020B0609020204030204" pitchFamily="49" charset="0"/>
              </a:rPr>
              <a:t>start</a:t>
            </a:r>
            <a:r>
              <a:rPr lang="en-US" altLang="en-US"/>
              <a:t>’</a:t>
            </a:r>
            <a:r>
              <a:rPr lang="en-US" altLang="ja-JP"/>
              <a:t> method (type: </a:t>
            </a:r>
            <a:r>
              <a:rPr lang="en-US" altLang="en-US"/>
              <a:t>“</a:t>
            </a:r>
            <a:r>
              <a:rPr lang="en-US" altLang="ja-JP">
                <a:latin typeface="Consolas" panose="020B0609020204030204" pitchFamily="49" charset="0"/>
              </a:rPr>
              <a:t>python Driver.py</a:t>
            </a:r>
            <a:r>
              <a:rPr lang="en-US" altLang="en-US"/>
              <a:t>” because ‘</a:t>
            </a:r>
            <a:r>
              <a:rPr lang="en-US" altLang="en-US">
                <a:latin typeface="Consolas" panose="020B0609020204030204" pitchFamily="49" charset="0"/>
              </a:rPr>
              <a:t>start()</a:t>
            </a:r>
            <a:r>
              <a:rPr lang="en-US" altLang="en-US"/>
              <a:t>’ resides in the ‘</a:t>
            </a:r>
            <a:r>
              <a:rPr lang="en-US" altLang="en-US">
                <a:latin typeface="Consolas" panose="020B0609020204030204" pitchFamily="49" charset="0"/>
              </a:rPr>
              <a:t>Driver</a:t>
            </a:r>
            <a:r>
              <a:rPr lang="en-US" altLang="en-US"/>
              <a:t>’ module.</a:t>
            </a:r>
            <a:endParaRPr lang="en-US" altLang="ja-JP"/>
          </a:p>
          <a:p>
            <a:pPr marL="251460" indent="-251460">
              <a:defRPr/>
            </a:pPr>
            <a:endParaRPr lang="en-US" altLang="en-US" sz="220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&lt;&lt; </a:t>
            </a:r>
            <a:r>
              <a:rPr lang="en-US" altLang="en-US" sz="1980" b="1">
                <a:latin typeface="Consolas" panose="020B0609020204030204" pitchFamily="49" charset="0"/>
              </a:rPr>
              <a:t>Person.py</a:t>
            </a:r>
            <a:r>
              <a:rPr lang="en-US" altLang="en-US" sz="1980">
                <a:latin typeface="Consolas" panose="020B0609020204030204" pitchFamily="49" charset="0"/>
              </a:rPr>
              <a:t> &gt;&gt;</a:t>
            </a:r>
          </a:p>
          <a:p>
            <a:pPr lvl="1" indent="-251460">
              <a:buFont typeface="Times New Roman" panose="02020603050405020304" pitchFamily="18" charset="0"/>
              <a:buNone/>
              <a:defRPr/>
            </a:pPr>
            <a:r>
              <a:rPr lang="en-US" altLang="en-US" sz="1980">
                <a:latin typeface="Consolas" panose="020B0609020204030204" pitchFamily="49" charset="0"/>
              </a:rPr>
              <a:t>class Person:</a:t>
            </a:r>
          </a:p>
          <a:p>
            <a:pPr lvl="1" indent="-251460">
              <a:buFont typeface="Times New Roman" panose="02020603050405020304" pitchFamily="18" charset="0"/>
              <a:buNone/>
              <a:defRPr/>
            </a:pPr>
            <a:r>
              <a:rPr lang="en-US" altLang="en-US" sz="1980">
                <a:latin typeface="Consolas" panose="020B0609020204030204" pitchFamily="49" charset="0"/>
              </a:rPr>
              <a:t>    </a:t>
            </a:r>
            <a:r>
              <a:rPr lang="en-US" altLang="en-US" sz="1980" b="1">
                <a:solidFill>
                  <a:srgbClr val="FF0000"/>
                </a:solidFill>
                <a:latin typeface="Consolas" panose="020B0609020204030204" pitchFamily="49" charset="0"/>
              </a:rPr>
              <a:t>name</a:t>
            </a:r>
            <a:r>
              <a:rPr lang="en-US" altLang="en-US" sz="1980">
                <a:latin typeface="Consolas" panose="020B0609020204030204" pitchFamily="49" charset="0"/>
              </a:rPr>
              <a:t> = "Not named yet"</a:t>
            </a:r>
          </a:p>
          <a:p>
            <a:pPr lvl="1" indent="-251460">
              <a:buFont typeface="Times New Roman" panose="02020603050405020304" pitchFamily="18" charset="0"/>
              <a:buNone/>
              <a:defRPr/>
            </a:pPr>
            <a:r>
              <a:rPr lang="en-US" altLang="en-US" sz="1980">
                <a:latin typeface="Consolas" panose="020B0609020204030204" pitchFamily="49" charset="0"/>
              </a:rPr>
              <a:t>    </a:t>
            </a:r>
            <a:r>
              <a:rPr lang="en-US" altLang="en-US" sz="1980" b="1">
                <a:solidFill>
                  <a:srgbClr val="FF0000"/>
                </a:solidFill>
                <a:latin typeface="Consolas" panose="020B0609020204030204" pitchFamily="49" charset="0"/>
              </a:rPr>
              <a:t>age</a:t>
            </a:r>
            <a:r>
              <a:rPr lang="en-US" altLang="en-US" sz="1980">
                <a:solidFill>
                  <a:srgbClr val="FF0000"/>
                </a:solidFill>
                <a:latin typeface="Consolas" panose="020B0609020204030204" pitchFamily="49" charset="0"/>
              </a:rPr>
              <a:t> </a:t>
            </a:r>
            <a:r>
              <a:rPr lang="en-US" altLang="en-US" sz="1980">
                <a:latin typeface="Consolas" panose="020B0609020204030204" pitchFamily="49" charset="0"/>
              </a:rPr>
              <a:t>= 0</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    def __init__(self,newName,newAge):</a:t>
            </a:r>
          </a:p>
          <a:p>
            <a:pPr lvl="1" indent="-251460">
              <a:buFont typeface="Times New Roman" panose="02020603050405020304" pitchFamily="18" charset="0"/>
              <a:buNone/>
              <a:defRPr/>
            </a:pPr>
            <a:r>
              <a:rPr lang="en-US" altLang="en-US" sz="1980">
                <a:latin typeface="Consolas" panose="020B0609020204030204" pitchFamily="49" charset="0"/>
              </a:rPr>
              <a:t>        </a:t>
            </a:r>
            <a:r>
              <a:rPr lang="en-US" altLang="en-US" sz="1980" b="1">
                <a:solidFill>
                  <a:srgbClr val="FF0000"/>
                </a:solidFill>
                <a:latin typeface="Consolas" panose="020B0609020204030204" pitchFamily="49" charset="0"/>
              </a:rPr>
              <a:t>self.name</a:t>
            </a:r>
            <a:r>
              <a:rPr lang="en-US" altLang="en-US" sz="1980">
                <a:latin typeface="Consolas" panose="020B0609020204030204" pitchFamily="49" charset="0"/>
              </a:rPr>
              <a:t> = newName</a:t>
            </a:r>
          </a:p>
          <a:p>
            <a:pPr lvl="1" indent="-251460">
              <a:buFont typeface="Times New Roman" panose="02020603050405020304" pitchFamily="18" charset="0"/>
              <a:buNone/>
              <a:defRPr/>
            </a:pPr>
            <a:r>
              <a:rPr lang="en-US" altLang="en-US" sz="1980">
                <a:latin typeface="Consolas" panose="020B0609020204030204" pitchFamily="49" charset="0"/>
              </a:rPr>
              <a:t>        </a:t>
            </a:r>
            <a:r>
              <a:rPr lang="en-US" altLang="en-US" sz="1980" b="1">
                <a:solidFill>
                  <a:srgbClr val="FF0000"/>
                </a:solidFill>
                <a:latin typeface="Consolas" panose="020B0609020204030204" pitchFamily="49" charset="0"/>
              </a:rPr>
              <a:t>self.age</a:t>
            </a:r>
            <a:r>
              <a:rPr lang="en-US" altLang="en-US" sz="1980">
                <a:latin typeface="Consolas" panose="020B0609020204030204" pitchFamily="49" charset="0"/>
              </a:rPr>
              <a:t> = newAge</a:t>
            </a:r>
          </a:p>
          <a:p>
            <a:pPr marL="251460" indent="-251460">
              <a:defRPr/>
            </a:pPr>
            <a:endParaRPr lang="en-US" alt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727F7D9-31C1-4323-B2B0-9D5F8B661A70}"/>
              </a:ext>
            </a:extLst>
          </p:cNvPr>
          <p:cNvSpPr>
            <a:spLocks noGrp="1"/>
          </p:cNvSpPr>
          <p:nvPr>
            <p:ph type="title"/>
          </p:nvPr>
        </p:nvSpPr>
        <p:spPr>
          <a:xfrm>
            <a:off x="503238" y="311150"/>
            <a:ext cx="9051925" cy="725488"/>
          </a:xfrm>
        </p:spPr>
        <p:txBody>
          <a:bodyPr>
            <a:normAutofit fontScale="90000"/>
          </a:bodyPr>
          <a:lstStyle/>
          <a:p>
            <a:pPr>
              <a:defRPr/>
            </a:pPr>
            <a:r>
              <a:rPr lang="en-US" altLang="en-US" sz="3080">
                <a:ea typeface="ＭＳ Ｐゴシック" pitchFamily="34" charset="-128"/>
              </a:rPr>
              <a:t>Complete Example: Accessing </a:t>
            </a:r>
            <a:r>
              <a:rPr lang="en-US" altLang="en-US" sz="3080" b="1">
                <a:solidFill>
                  <a:srgbClr val="FF0000"/>
                </a:solidFill>
                <a:ea typeface="ＭＳ Ｐゴシック" pitchFamily="34" charset="-128"/>
              </a:rPr>
              <a:t>Attributes</a:t>
            </a:r>
            <a:r>
              <a:rPr lang="en-US" altLang="en-US" sz="3080">
                <a:ea typeface="ＭＳ Ｐゴシック" pitchFamily="34" charset="-128"/>
              </a:rPr>
              <a:t> And </a:t>
            </a:r>
            <a:r>
              <a:rPr lang="en-US" altLang="en-US" sz="3080" b="1">
                <a:solidFill>
                  <a:srgbClr val="FFC000"/>
                </a:solidFill>
                <a:ea typeface="ＭＳ Ｐゴシック" pitchFamily="34" charset="-128"/>
              </a:rPr>
              <a:t>Methods</a:t>
            </a:r>
            <a:r>
              <a:rPr lang="en-US" altLang="en-US" sz="3080">
                <a:ea typeface="ＭＳ Ｐゴシック" pitchFamily="34" charset="-128"/>
              </a:rPr>
              <a:t>: </a:t>
            </a:r>
            <a:r>
              <a:rPr lang="en-US" altLang="en-US" sz="3080">
                <a:latin typeface="Consolas" pitchFamily="49" charset="0"/>
                <a:ea typeface="ＭＳ Ｐゴシック" pitchFamily="34" charset="-128"/>
                <a:cs typeface="Consolas" pitchFamily="49" charset="0"/>
              </a:rPr>
              <a:t>Person</a:t>
            </a:r>
            <a:r>
              <a:rPr lang="en-US" altLang="en-US" sz="3080">
                <a:ea typeface="ＭＳ Ｐゴシック" pitchFamily="34" charset="-128"/>
              </a:rPr>
              <a:t> Module (2)</a:t>
            </a:r>
          </a:p>
        </p:txBody>
      </p:sp>
      <p:sp>
        <p:nvSpPr>
          <p:cNvPr id="69635" name="Content Placeholder 2">
            <a:extLst>
              <a:ext uri="{FF2B5EF4-FFF2-40B4-BE49-F238E27FC236}">
                <a16:creationId xmlns:a16="http://schemas.microsoft.com/office/drawing/2014/main" id="{276D0742-AAE1-40AF-AD4F-C405000FDBA5}"/>
              </a:ext>
            </a:extLst>
          </p:cNvPr>
          <p:cNvSpPr>
            <a:spLocks noGrp="1"/>
          </p:cNvSpPr>
          <p:nvPr>
            <p:ph idx="1"/>
          </p:nvPr>
        </p:nvSpPr>
        <p:spPr>
          <a:xfrm>
            <a:off x="503238" y="1539875"/>
            <a:ext cx="9051925" cy="5949950"/>
          </a:xfrm>
        </p:spPr>
        <p:txBody>
          <a:bodyPr/>
          <a:lstStyle/>
          <a:p>
            <a:pPr lvl="1" indent="-251460">
              <a:buFont typeface="Times New Roman" panose="02020603050405020304" pitchFamily="18" charset="0"/>
              <a:buNone/>
              <a:defRPr/>
            </a:pPr>
            <a:r>
              <a:rPr lang="en-US" altLang="en-US" sz="1980">
                <a:latin typeface="Consolas" panose="020B0609020204030204" pitchFamily="49" charset="0"/>
              </a:rPr>
              <a:t>    def haveBirthday(self):</a:t>
            </a:r>
          </a:p>
          <a:p>
            <a:pPr lvl="1" indent="-251460">
              <a:buFont typeface="Times New Roman" panose="02020603050405020304" pitchFamily="18" charset="0"/>
              <a:buNone/>
              <a:defRPr/>
            </a:pPr>
            <a:r>
              <a:rPr lang="en-US" altLang="en-US" sz="1980">
                <a:latin typeface="Consolas" panose="020B0609020204030204" pitchFamily="49" charset="0"/>
              </a:rPr>
              <a:t>        print("Happy Birthday!")</a:t>
            </a:r>
          </a:p>
          <a:p>
            <a:pPr lvl="1" indent="-251460">
              <a:buFont typeface="Times New Roman" panose="02020603050405020304" pitchFamily="18" charset="0"/>
              <a:buNone/>
              <a:defRPr/>
            </a:pPr>
            <a:r>
              <a:rPr lang="en-US" altLang="en-US" sz="1980">
                <a:latin typeface="Consolas" panose="020B0609020204030204" pitchFamily="49" charset="0"/>
              </a:rPr>
              <a:t>        </a:t>
            </a:r>
            <a:r>
              <a:rPr lang="en-US" altLang="en-US" sz="1980" b="1">
                <a:solidFill>
                  <a:srgbClr val="FFC000"/>
                </a:solidFill>
                <a:latin typeface="Consolas" panose="020B0609020204030204" pitchFamily="49" charset="0"/>
              </a:rPr>
              <a:t>self.mature</a:t>
            </a:r>
            <a:r>
              <a:rPr lang="en-US" altLang="en-US" sz="1980">
                <a:latin typeface="Consolas" panose="020B0609020204030204" pitchFamily="49" charset="0"/>
              </a:rPr>
              <a:t>()</a:t>
            </a:r>
          </a:p>
          <a:p>
            <a:pPr lvl="1" indent="-251460">
              <a:buFont typeface="Times New Roman" panose="02020603050405020304" pitchFamily="18" charset="0"/>
              <a:buNone/>
              <a:defRPr/>
            </a:pPr>
            <a:endParaRPr lang="en-US" altLang="en-US" sz="1980">
              <a:latin typeface="Consolas" panose="020B0609020204030204" pitchFamily="49" charset="0"/>
            </a:endParaRPr>
          </a:p>
          <a:p>
            <a:pPr lvl="1" indent="-251460">
              <a:buFont typeface="Times New Roman" panose="02020603050405020304" pitchFamily="18" charset="0"/>
              <a:buNone/>
              <a:defRPr/>
            </a:pPr>
            <a:r>
              <a:rPr lang="en-US" altLang="en-US" sz="1980">
                <a:latin typeface="Consolas" panose="020B0609020204030204" pitchFamily="49" charset="0"/>
              </a:rPr>
              <a:t>    def mature(self):</a:t>
            </a:r>
          </a:p>
          <a:p>
            <a:pPr lvl="1" indent="-251460">
              <a:buFont typeface="Times New Roman" panose="02020603050405020304" pitchFamily="18" charset="0"/>
              <a:buNone/>
              <a:defRPr/>
            </a:pPr>
            <a:r>
              <a:rPr lang="en-US" altLang="en-US" sz="1980">
                <a:latin typeface="Consolas" panose="020B0609020204030204" pitchFamily="49" charset="0"/>
              </a:rPr>
              <a:t>        </a:t>
            </a:r>
            <a:r>
              <a:rPr lang="en-US" altLang="en-US" sz="1980" b="1">
                <a:solidFill>
                  <a:srgbClr val="FF0000"/>
                </a:solidFill>
                <a:latin typeface="Consolas" panose="020B0609020204030204" pitchFamily="49" charset="0"/>
              </a:rPr>
              <a:t>self.age</a:t>
            </a:r>
            <a:r>
              <a:rPr lang="en-US" altLang="en-US" sz="1980">
                <a:latin typeface="Consolas" panose="020B0609020204030204" pitchFamily="49" charset="0"/>
              </a:rPr>
              <a:t> = </a:t>
            </a:r>
            <a:r>
              <a:rPr lang="en-US" altLang="en-US" sz="1980" b="1">
                <a:solidFill>
                  <a:srgbClr val="FF0000"/>
                </a:solidFill>
                <a:latin typeface="Consolas" panose="020B0609020204030204" pitchFamily="49" charset="0"/>
              </a:rPr>
              <a:t>self.age</a:t>
            </a:r>
            <a:r>
              <a:rPr lang="en-US" altLang="en-US" sz="1980">
                <a:latin typeface="Consolas" panose="020B0609020204030204" pitchFamily="49" charset="0"/>
              </a:rPr>
              <a:t> + 1</a:t>
            </a:r>
          </a:p>
          <a:p>
            <a:pPr marL="251460" indent="-251460">
              <a:buFontTx/>
              <a:buNone/>
              <a:defRPr/>
            </a:pPr>
            <a:endParaRPr lang="en-US" altLang="en-US" sz="1980"/>
          </a:p>
          <a:p>
            <a:pPr marL="251460" indent="-251460">
              <a:defRPr/>
            </a:pPr>
            <a:endParaRPr lang="en-US" alt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864E722-F1D0-4449-A5EC-02D19888DD8E}"/>
              </a:ext>
            </a:extLst>
          </p:cNvPr>
          <p:cNvSpPr>
            <a:spLocks noGrp="1"/>
          </p:cNvSpPr>
          <p:nvPr>
            <p:ph type="title"/>
          </p:nvPr>
        </p:nvSpPr>
        <p:spPr>
          <a:xfrm>
            <a:off x="503238" y="311150"/>
            <a:ext cx="9051925" cy="725488"/>
          </a:xfrm>
        </p:spPr>
        <p:txBody>
          <a:bodyPr>
            <a:normAutofit fontScale="90000"/>
          </a:bodyPr>
          <a:lstStyle/>
          <a:p>
            <a:pPr>
              <a:defRPr/>
            </a:pPr>
            <a:r>
              <a:rPr lang="en-US" altLang="en-US" sz="3080">
                <a:ea typeface="ＭＳ Ｐゴシック" pitchFamily="34" charset="-128"/>
              </a:rPr>
              <a:t>Complete Example: Accessing </a:t>
            </a:r>
            <a:r>
              <a:rPr lang="en-US" altLang="en-US" sz="3080" b="1">
                <a:solidFill>
                  <a:srgbClr val="FF0000"/>
                </a:solidFill>
                <a:ea typeface="ＭＳ Ｐゴシック" pitchFamily="34" charset="-128"/>
              </a:rPr>
              <a:t>Attributes</a:t>
            </a:r>
            <a:r>
              <a:rPr lang="en-US" altLang="en-US" sz="3080">
                <a:ea typeface="ＭＳ Ｐゴシック" pitchFamily="34" charset="-128"/>
              </a:rPr>
              <a:t> And </a:t>
            </a:r>
            <a:r>
              <a:rPr lang="en-US" altLang="en-US" sz="3080" b="1">
                <a:solidFill>
                  <a:srgbClr val="FFC000"/>
                </a:solidFill>
                <a:ea typeface="ＭＳ Ｐゴシック" pitchFamily="34" charset="-128"/>
              </a:rPr>
              <a:t>Methods</a:t>
            </a:r>
            <a:r>
              <a:rPr lang="en-US" altLang="en-US" sz="3080">
                <a:ea typeface="ＭＳ Ｐゴシック" pitchFamily="34" charset="-128"/>
              </a:rPr>
              <a:t>: The “</a:t>
            </a:r>
            <a:r>
              <a:rPr lang="en-US" altLang="ja-JP" sz="3080">
                <a:latin typeface="Consolas" pitchFamily="49" charset="0"/>
                <a:ea typeface="ＭＳ Ｐゴシック" pitchFamily="34" charset="-128"/>
                <a:cs typeface="Consolas" pitchFamily="49" charset="0"/>
              </a:rPr>
              <a:t>Driver</a:t>
            </a:r>
            <a:r>
              <a:rPr lang="en-US" altLang="en-US" sz="3080">
                <a:latin typeface="Consolas" pitchFamily="49" charset="0"/>
                <a:ea typeface="ＭＳ Ｐゴシック" pitchFamily="34" charset="-128"/>
                <a:cs typeface="Consolas" pitchFamily="49" charset="0"/>
              </a:rPr>
              <a:t>”</a:t>
            </a:r>
            <a:r>
              <a:rPr lang="en-US" altLang="ja-JP" sz="3080">
                <a:ea typeface="ＭＳ Ｐゴシック" pitchFamily="34" charset="-128"/>
              </a:rPr>
              <a:t> Module</a:t>
            </a:r>
            <a:endParaRPr lang="en-US" altLang="en-US" sz="3080">
              <a:ea typeface="ＭＳ Ｐゴシック" pitchFamily="34" charset="-128"/>
            </a:endParaRPr>
          </a:p>
        </p:txBody>
      </p:sp>
      <p:sp>
        <p:nvSpPr>
          <p:cNvPr id="3" name="Content Placeholder 2">
            <a:extLst>
              <a:ext uri="{FF2B5EF4-FFF2-40B4-BE49-F238E27FC236}">
                <a16:creationId xmlns:a16="http://schemas.microsoft.com/office/drawing/2014/main" id="{CCCD88E2-139B-436F-AC56-702081E4CA84}"/>
              </a:ext>
            </a:extLst>
          </p:cNvPr>
          <p:cNvSpPr>
            <a:spLocks noGrp="1"/>
          </p:cNvSpPr>
          <p:nvPr>
            <p:ph idx="1"/>
          </p:nvPr>
        </p:nvSpPr>
        <p:spPr>
          <a:xfrm>
            <a:off x="503238" y="1295400"/>
            <a:ext cx="9051925" cy="6130925"/>
          </a:xfrm>
        </p:spPr>
        <p:txBody>
          <a:bodyPr/>
          <a:lstStyle/>
          <a:p>
            <a:pPr marL="0" lvl="1" indent="0">
              <a:buFont typeface="Arial" panose="020B0604020202020204" pitchFamily="34" charset="0"/>
              <a:buNone/>
              <a:defRPr/>
            </a:pPr>
            <a:r>
              <a:rPr lang="en-US" altLang="en-US" sz="1980" dirty="0">
                <a:latin typeface="Consolas" pitchFamily="49" charset="0"/>
                <a:cs typeface="Consolas" pitchFamily="49" charset="0"/>
              </a:rPr>
              <a:t>&lt;&lt; </a:t>
            </a:r>
            <a:r>
              <a:rPr lang="en-US" altLang="en-US" sz="1980" b="1" dirty="0">
                <a:latin typeface="Consolas" pitchFamily="49" charset="0"/>
                <a:cs typeface="Consolas" pitchFamily="49" charset="0"/>
              </a:rPr>
              <a:t>Driver.py</a:t>
            </a:r>
            <a:r>
              <a:rPr lang="en-US" altLang="en-US" sz="1980" dirty="0">
                <a:latin typeface="Consolas" pitchFamily="49" charset="0"/>
                <a:cs typeface="Consolas" pitchFamily="49" charset="0"/>
              </a:rPr>
              <a:t> &gt;&gt;</a:t>
            </a: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from Person import Person</a:t>
            </a: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def main():</a:t>
            </a:r>
          </a:p>
          <a:p>
            <a:pPr marL="0"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aPerson = </a:t>
            </a:r>
            <a:r>
              <a:rPr lang="en-US" sz="1980" b="1" dirty="0">
                <a:solidFill>
                  <a:srgbClr val="FFC000"/>
                </a:solidFill>
                <a:latin typeface="Consolas" panose="020B0609020204030204" pitchFamily="49" charset="0"/>
                <a:ea typeface="ＭＳ Ｐゴシック" pitchFamily="34" charset="-128"/>
                <a:cs typeface="Consolas" panose="020B0609020204030204" pitchFamily="49" charset="0"/>
              </a:rPr>
              <a:t>Person(</a:t>
            </a:r>
            <a:r>
              <a:rPr lang="en-US" sz="1980" dirty="0">
                <a:latin typeface="Consolas" panose="020B0609020204030204" pitchFamily="49" charset="0"/>
                <a:ea typeface="ＭＳ Ｐゴシック" pitchFamily="34" charset="-128"/>
                <a:cs typeface="Consolas" panose="020B0609020204030204" pitchFamily="49" charset="0"/>
              </a:rPr>
              <a:t>"Cartman",8</a:t>
            </a:r>
            <a:r>
              <a:rPr lang="en-US" sz="1980" b="1" i="1" dirty="0">
                <a:solidFill>
                  <a:srgbClr val="FFC000"/>
                </a:solidFill>
                <a:latin typeface="Consolas" panose="020B0609020204030204" pitchFamily="49" charset="0"/>
                <a:ea typeface="ＭＳ Ｐゴシック" pitchFamily="34" charset="-128"/>
                <a:cs typeface="Consolas" panose="020B0609020204030204" pitchFamily="49" charset="0"/>
              </a:rPr>
              <a:t>)</a:t>
            </a:r>
          </a:p>
          <a:p>
            <a:pPr marL="0"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print("%s is %d." %(</a:t>
            </a:r>
            <a:r>
              <a:rPr lang="en-US" sz="1980" b="1" dirty="0">
                <a:solidFill>
                  <a:srgbClr val="FF0000"/>
                </a:solidFill>
                <a:latin typeface="Consolas" panose="020B0609020204030204" pitchFamily="49" charset="0"/>
                <a:ea typeface="ＭＳ Ｐゴシック" pitchFamily="34" charset="-128"/>
                <a:cs typeface="Consolas" panose="020B0609020204030204" pitchFamily="49" charset="0"/>
              </a:rPr>
              <a:t>aPerson.name</a:t>
            </a:r>
            <a:r>
              <a:rPr lang="en-US" sz="1980" dirty="0">
                <a:latin typeface="Consolas" panose="020B0609020204030204" pitchFamily="49" charset="0"/>
                <a:ea typeface="ＭＳ Ｐゴシック" pitchFamily="34" charset="-128"/>
                <a:cs typeface="Consolas" panose="020B0609020204030204" pitchFamily="49" charset="0"/>
              </a:rPr>
              <a:t>,</a:t>
            </a:r>
            <a:r>
              <a:rPr lang="en-US" sz="1980" b="1" dirty="0">
                <a:solidFill>
                  <a:srgbClr val="FF0000"/>
                </a:solidFill>
                <a:latin typeface="Consolas" panose="020B0609020204030204" pitchFamily="49" charset="0"/>
                <a:ea typeface="ＭＳ Ｐゴシック" pitchFamily="34" charset="-128"/>
                <a:cs typeface="Consolas" panose="020B0609020204030204" pitchFamily="49" charset="0"/>
              </a:rPr>
              <a:t>aPerson.age</a:t>
            </a:r>
            <a:r>
              <a:rPr lang="en-US" sz="1980" dirty="0">
                <a:latin typeface="Consolas" panose="020B0609020204030204" pitchFamily="49" charset="0"/>
                <a:ea typeface="ＭＳ Ｐゴシック" pitchFamily="34" charset="-128"/>
                <a:cs typeface="Consolas" panose="020B0609020204030204" pitchFamily="49" charset="0"/>
              </a:rPr>
              <a:t>))</a:t>
            </a:r>
          </a:p>
          <a:p>
            <a:pPr marL="0"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a:t>
            </a:r>
            <a:r>
              <a:rPr lang="en-US" sz="1980" b="1" dirty="0">
                <a:solidFill>
                  <a:srgbClr val="FFC000"/>
                </a:solidFill>
                <a:latin typeface="Consolas" panose="020B0609020204030204" pitchFamily="49" charset="0"/>
                <a:ea typeface="ＭＳ Ｐゴシック" pitchFamily="34" charset="-128"/>
                <a:cs typeface="Consolas" panose="020B0609020204030204" pitchFamily="49" charset="0"/>
              </a:rPr>
              <a:t>aPerson.haveBirthday()</a:t>
            </a:r>
          </a:p>
          <a:p>
            <a:pPr marL="0"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    print("%s is %d." %(</a:t>
            </a:r>
            <a:r>
              <a:rPr lang="en-US" sz="1980" b="1" dirty="0">
                <a:solidFill>
                  <a:srgbClr val="FF0000"/>
                </a:solidFill>
                <a:latin typeface="Consolas" panose="020B0609020204030204" pitchFamily="49" charset="0"/>
                <a:ea typeface="ＭＳ Ｐゴシック" pitchFamily="34" charset="-128"/>
                <a:cs typeface="Consolas" panose="020B0609020204030204" pitchFamily="49" charset="0"/>
              </a:rPr>
              <a:t>aPerson.name</a:t>
            </a:r>
            <a:r>
              <a:rPr lang="en-US" sz="1980" dirty="0">
                <a:latin typeface="Consolas" panose="020B0609020204030204" pitchFamily="49" charset="0"/>
                <a:ea typeface="ＭＳ Ｐゴシック" pitchFamily="34" charset="-128"/>
                <a:cs typeface="Consolas" panose="020B0609020204030204" pitchFamily="49" charset="0"/>
              </a:rPr>
              <a:t>,</a:t>
            </a:r>
            <a:r>
              <a:rPr lang="en-US" sz="1980" b="1" dirty="0">
                <a:solidFill>
                  <a:srgbClr val="FF0000"/>
                </a:solidFill>
                <a:latin typeface="Consolas" panose="020B0609020204030204" pitchFamily="49" charset="0"/>
                <a:ea typeface="ＭＳ Ｐゴシック" pitchFamily="34" charset="-128"/>
                <a:cs typeface="Consolas" panose="020B0609020204030204" pitchFamily="49" charset="0"/>
              </a:rPr>
              <a:t>aPerson.age</a:t>
            </a:r>
            <a:r>
              <a:rPr lang="en-US" sz="1980" dirty="0">
                <a:latin typeface="Consolas" panose="020B0609020204030204" pitchFamily="49" charset="0"/>
                <a:ea typeface="ＭＳ Ｐゴシック" pitchFamily="34" charset="-128"/>
                <a:cs typeface="Consolas" panose="020B0609020204030204" pitchFamily="49" charset="0"/>
              </a:rPr>
              <a:t>))</a:t>
            </a: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endParaRPr lang="en-US" sz="1980" dirty="0">
              <a:latin typeface="Consolas" panose="020B0609020204030204" pitchFamily="49" charset="0"/>
              <a:ea typeface="ＭＳ Ｐゴシック" pitchFamily="34" charset="-128"/>
              <a:cs typeface="Consolas" panose="020B0609020204030204" pitchFamily="49" charset="0"/>
            </a:endParaRPr>
          </a:p>
          <a:p>
            <a:pPr marL="0" indent="0">
              <a:buFont typeface="Arial" panose="020B0604020202020204" pitchFamily="34" charset="0"/>
              <a:buNone/>
              <a:defRPr/>
            </a:pPr>
            <a:r>
              <a:rPr lang="en-US" sz="1980" dirty="0">
                <a:latin typeface="Consolas" panose="020B0609020204030204" pitchFamily="49" charset="0"/>
                <a:ea typeface="ＭＳ Ｐゴシック" pitchFamily="34" charset="-128"/>
                <a:cs typeface="Consolas" panose="020B0609020204030204" pitchFamily="49" charset="0"/>
              </a:rPr>
              <a:t>main()</a:t>
            </a:r>
          </a:p>
          <a:p>
            <a:pPr marL="251460" indent="-251460">
              <a:buFont typeface="Arial" charset="0"/>
              <a:buChar char="•"/>
              <a:defRPr/>
            </a:pPr>
            <a:endParaRPr lang="en-US" dirty="0">
              <a:ea typeface="ＭＳ Ｐゴシック" pitchFamily="34" charset="-128"/>
              <a:cs typeface="+mn-cs"/>
            </a:endParaRPr>
          </a:p>
        </p:txBody>
      </p:sp>
      <p:grpSp>
        <p:nvGrpSpPr>
          <p:cNvPr id="13" name="Group 12">
            <a:extLst>
              <a:ext uri="{FF2B5EF4-FFF2-40B4-BE49-F238E27FC236}">
                <a16:creationId xmlns:a16="http://schemas.microsoft.com/office/drawing/2014/main" id="{E67D611C-A2AE-40A2-8DA2-798D78ED919D}"/>
              </a:ext>
            </a:extLst>
          </p:cNvPr>
          <p:cNvGrpSpPr>
            <a:grpSpLocks/>
          </p:cNvGrpSpPr>
          <p:nvPr/>
        </p:nvGrpSpPr>
        <p:grpSpPr bwMode="auto">
          <a:xfrm>
            <a:off x="4275138" y="1836738"/>
            <a:ext cx="4694237" cy="1089025"/>
            <a:chOff x="3581400" y="1295400"/>
            <a:chExt cx="4267200" cy="990600"/>
          </a:xfrm>
        </p:grpSpPr>
        <p:sp>
          <p:nvSpPr>
            <p:cNvPr id="70670" name="Rectangle 3">
              <a:extLst>
                <a:ext uri="{FF2B5EF4-FFF2-40B4-BE49-F238E27FC236}">
                  <a16:creationId xmlns:a16="http://schemas.microsoft.com/office/drawing/2014/main" id="{D5E64339-7BBC-4AF3-8781-5F877BF21F13}"/>
                </a:ext>
              </a:extLst>
            </p:cNvPr>
            <p:cNvSpPr>
              <a:spLocks noChangeArrowheads="1"/>
            </p:cNvSpPr>
            <p:nvPr/>
          </p:nvSpPr>
          <p:spPr bwMode="auto">
            <a:xfrm>
              <a:off x="4190382" y="1295400"/>
              <a:ext cx="3658218" cy="730676"/>
            </a:xfrm>
            <a:prstGeom prst="rect">
              <a:avLst/>
            </a:prstGeom>
            <a:solidFill>
              <a:srgbClr val="FFFFCC"/>
            </a:solidFill>
            <a:ln>
              <a:noFill/>
            </a:ln>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1143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125730" lvl="1" defTabSz="1005840">
                <a:defRPr/>
              </a:pPr>
              <a:r>
                <a:rPr lang="en-US" altLang="en-US" sz="1540">
                  <a:solidFill>
                    <a:prstClr val="black"/>
                  </a:solidFill>
                  <a:latin typeface="Consolas" panose="020B0609020204030204" pitchFamily="49" charset="0"/>
                </a:rPr>
                <a:t>def __init__(self,newName,newAge):</a:t>
              </a:r>
            </a:p>
            <a:p>
              <a:pPr marL="125730" lvl="1" defTabSz="1005840">
                <a:defRPr/>
              </a:pPr>
              <a:r>
                <a:rPr lang="en-US" altLang="en-US" sz="1540">
                  <a:solidFill>
                    <a:prstClr val="black"/>
                  </a:solidFill>
                  <a:latin typeface="Consolas" panose="020B0609020204030204" pitchFamily="49" charset="0"/>
                </a:rPr>
                <a:t>    self.name = newName</a:t>
              </a:r>
            </a:p>
            <a:p>
              <a:pPr marL="125730" lvl="1" defTabSz="1005840">
                <a:defRPr/>
              </a:pPr>
              <a:r>
                <a:rPr lang="en-US" altLang="en-US" sz="1540">
                  <a:solidFill>
                    <a:prstClr val="black"/>
                  </a:solidFill>
                  <a:latin typeface="Consolas" panose="020B0609020204030204" pitchFamily="49" charset="0"/>
                </a:rPr>
                <a:t>    self.age = newAge</a:t>
              </a:r>
              <a:endParaRPr lang="en-US" altLang="en-US" sz="1540">
                <a:solidFill>
                  <a:prstClr val="black"/>
                </a:solidFill>
              </a:endParaRPr>
            </a:p>
          </p:txBody>
        </p:sp>
        <p:cxnSp>
          <p:nvCxnSpPr>
            <p:cNvPr id="6" name="Straight Connector 5">
              <a:extLst>
                <a:ext uri="{FF2B5EF4-FFF2-40B4-BE49-F238E27FC236}">
                  <a16:creationId xmlns:a16="http://schemas.microsoft.com/office/drawing/2014/main" id="{30537D8E-28FE-4F98-95D3-00173AFB3D9F}"/>
                </a:ext>
              </a:extLst>
            </p:cNvPr>
            <p:cNvCxnSpPr>
              <a:endCxn id="70670" idx="1"/>
            </p:cNvCxnSpPr>
            <p:nvPr/>
          </p:nvCxnSpPr>
          <p:spPr>
            <a:xfrm flipV="1">
              <a:off x="3581400" y="1660737"/>
              <a:ext cx="608982" cy="62526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86018" name="Picture 2">
            <a:extLst>
              <a:ext uri="{FF2B5EF4-FFF2-40B4-BE49-F238E27FC236}">
                <a16:creationId xmlns:a16="http://schemas.microsoft.com/office/drawing/2014/main" id="{884FABC1-047E-4417-856E-202CB7F2C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713" y="2676525"/>
            <a:ext cx="2079625"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a:extLst>
              <a:ext uri="{FF2B5EF4-FFF2-40B4-BE49-F238E27FC236}">
                <a16:creationId xmlns:a16="http://schemas.microsoft.com/office/drawing/2014/main" id="{B09DBC69-5672-4899-BDE9-3781DE8F0689}"/>
              </a:ext>
            </a:extLst>
          </p:cNvPr>
          <p:cNvGrpSpPr>
            <a:grpSpLocks/>
          </p:cNvGrpSpPr>
          <p:nvPr/>
        </p:nvGrpSpPr>
        <p:grpSpPr bwMode="auto">
          <a:xfrm>
            <a:off x="539750" y="4213225"/>
            <a:ext cx="3521075" cy="1485900"/>
            <a:chOff x="609600" y="3036332"/>
            <a:chExt cx="3200400" cy="1352092"/>
          </a:xfrm>
        </p:grpSpPr>
        <p:sp>
          <p:nvSpPr>
            <p:cNvPr id="70668" name="Rectangle 8">
              <a:extLst>
                <a:ext uri="{FF2B5EF4-FFF2-40B4-BE49-F238E27FC236}">
                  <a16:creationId xmlns:a16="http://schemas.microsoft.com/office/drawing/2014/main" id="{EB2B13E6-F412-46EE-9DE8-1F545040B24E}"/>
                </a:ext>
              </a:extLst>
            </p:cNvPr>
            <p:cNvSpPr>
              <a:spLocks noChangeArrowheads="1"/>
            </p:cNvSpPr>
            <p:nvPr/>
          </p:nvSpPr>
          <p:spPr bwMode="auto">
            <a:xfrm>
              <a:off x="609600" y="3657485"/>
              <a:ext cx="3200400" cy="730939"/>
            </a:xfrm>
            <a:prstGeom prst="rect">
              <a:avLst/>
            </a:prstGeom>
            <a:solidFill>
              <a:srgbClr val="FFFFCC"/>
            </a:solidFill>
            <a:ln>
              <a:noFill/>
            </a:ln>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1143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125730" lvl="1" defTabSz="1005840">
                <a:defRPr/>
              </a:pPr>
              <a:r>
                <a:rPr lang="en-US" altLang="en-US" sz="1540">
                  <a:solidFill>
                    <a:prstClr val="black"/>
                  </a:solidFill>
                  <a:latin typeface="Consolas" panose="020B0609020204030204" pitchFamily="49" charset="0"/>
                </a:rPr>
                <a:t>def haveBirthday(self)    </a:t>
              </a:r>
            </a:p>
            <a:p>
              <a:pPr marL="125730" lvl="1" defTabSz="1005840">
                <a:defRPr/>
              </a:pPr>
              <a:r>
                <a:rPr lang="en-US" altLang="en-US" sz="1540">
                  <a:solidFill>
                    <a:prstClr val="black"/>
                  </a:solidFill>
                  <a:latin typeface="Consolas" panose="020B0609020204030204" pitchFamily="49" charset="0"/>
                </a:rPr>
                <a:t>    print("Happy Birthday!")</a:t>
              </a:r>
            </a:p>
            <a:p>
              <a:pPr marL="125730" lvl="1" defTabSz="1005840">
                <a:defRPr/>
              </a:pPr>
              <a:r>
                <a:rPr lang="en-US" altLang="en-US" sz="1540">
                  <a:solidFill>
                    <a:prstClr val="black"/>
                  </a:solidFill>
                  <a:latin typeface="Consolas" panose="020B0609020204030204" pitchFamily="49" charset="0"/>
                </a:rPr>
                <a:t>    self.mature()</a:t>
              </a:r>
              <a:endParaRPr lang="en-US" altLang="en-US" sz="1540">
                <a:solidFill>
                  <a:prstClr val="black"/>
                </a:solidFill>
              </a:endParaRPr>
            </a:p>
          </p:txBody>
        </p:sp>
        <p:cxnSp>
          <p:nvCxnSpPr>
            <p:cNvPr id="11" name="Straight Connector 10">
              <a:extLst>
                <a:ext uri="{FF2B5EF4-FFF2-40B4-BE49-F238E27FC236}">
                  <a16:creationId xmlns:a16="http://schemas.microsoft.com/office/drawing/2014/main" id="{1928D23E-383F-4D04-A2DE-206674841591}"/>
                </a:ext>
              </a:extLst>
            </p:cNvPr>
            <p:cNvCxnSpPr/>
            <p:nvPr/>
          </p:nvCxnSpPr>
          <p:spPr>
            <a:xfrm flipV="1">
              <a:off x="1905344" y="3036332"/>
              <a:ext cx="608913" cy="62115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DE6272F3-EF4B-4814-B83E-29C8618835C8}"/>
              </a:ext>
            </a:extLst>
          </p:cNvPr>
          <p:cNvGrpSpPr>
            <a:grpSpLocks/>
          </p:cNvGrpSpPr>
          <p:nvPr/>
        </p:nvGrpSpPr>
        <p:grpSpPr bwMode="auto">
          <a:xfrm>
            <a:off x="36513" y="5670550"/>
            <a:ext cx="3521075" cy="1049338"/>
            <a:chOff x="152400" y="4361855"/>
            <a:chExt cx="3200400" cy="953539"/>
          </a:xfrm>
        </p:grpSpPr>
        <p:sp>
          <p:nvSpPr>
            <p:cNvPr id="70666" name="Rectangle 9">
              <a:extLst>
                <a:ext uri="{FF2B5EF4-FFF2-40B4-BE49-F238E27FC236}">
                  <a16:creationId xmlns:a16="http://schemas.microsoft.com/office/drawing/2014/main" id="{7C398F5D-3F41-4C20-A63D-A17D81EE5245}"/>
                </a:ext>
              </a:extLst>
            </p:cNvPr>
            <p:cNvSpPr>
              <a:spLocks noChangeArrowheads="1"/>
            </p:cNvSpPr>
            <p:nvPr/>
          </p:nvSpPr>
          <p:spPr bwMode="auto">
            <a:xfrm>
              <a:off x="152400" y="4800396"/>
              <a:ext cx="3200400" cy="514998"/>
            </a:xfrm>
            <a:prstGeom prst="rect">
              <a:avLst/>
            </a:prstGeom>
            <a:solidFill>
              <a:srgbClr val="FFFFCC"/>
            </a:solidFill>
            <a:ln>
              <a:noFill/>
            </a:ln>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1714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188595" lvl="1" defTabSz="1005840">
                <a:defRPr/>
              </a:pPr>
              <a:r>
                <a:rPr lang="en-US" altLang="en-US" sz="1540">
                  <a:solidFill>
                    <a:prstClr val="black"/>
                  </a:solidFill>
                  <a:latin typeface="Consolas" panose="020B0609020204030204" pitchFamily="49" charset="0"/>
                </a:rPr>
                <a:t>def mature(self):</a:t>
              </a:r>
            </a:p>
            <a:p>
              <a:pPr marL="188595" lvl="1" defTabSz="1005840">
                <a:defRPr/>
              </a:pPr>
              <a:r>
                <a:rPr lang="en-US" altLang="en-US" sz="1540">
                  <a:solidFill>
                    <a:prstClr val="black"/>
                  </a:solidFill>
                  <a:latin typeface="Consolas" panose="020B0609020204030204" pitchFamily="49" charset="0"/>
                </a:rPr>
                <a:t>    self.age = self.age + 1</a:t>
              </a:r>
              <a:endParaRPr lang="en-US" altLang="en-US" sz="1540">
                <a:solidFill>
                  <a:prstClr val="black"/>
                </a:solidFill>
              </a:endParaRPr>
            </a:p>
          </p:txBody>
        </p:sp>
        <p:cxnSp>
          <p:nvCxnSpPr>
            <p:cNvPr id="12" name="Straight Connector 11">
              <a:extLst>
                <a:ext uri="{FF2B5EF4-FFF2-40B4-BE49-F238E27FC236}">
                  <a16:creationId xmlns:a16="http://schemas.microsoft.com/office/drawing/2014/main" id="{932CAC43-08DF-412A-BC03-40B5754DD86B}"/>
                </a:ext>
              </a:extLst>
            </p:cNvPr>
            <p:cNvCxnSpPr/>
            <p:nvPr/>
          </p:nvCxnSpPr>
          <p:spPr>
            <a:xfrm flipV="1">
              <a:off x="1448144" y="4361855"/>
              <a:ext cx="457406" cy="43854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86019" name="Picture 3">
            <a:extLst>
              <a:ext uri="{FF2B5EF4-FFF2-40B4-BE49-F238E27FC236}">
                <a16:creationId xmlns:a16="http://schemas.microsoft.com/office/drawing/2014/main" id="{0144B132-14F7-4A2A-A23E-B70180709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4271963"/>
            <a:ext cx="2184400" cy="27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0" name="Picture 4">
            <a:extLst>
              <a:ext uri="{FF2B5EF4-FFF2-40B4-BE49-F238E27FC236}">
                <a16:creationId xmlns:a16="http://schemas.microsoft.com/office/drawing/2014/main" id="{43FD194F-7419-4B0C-9055-724C84578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13" y="3454400"/>
            <a:ext cx="22288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6018"/>
                                        </p:tgtEl>
                                        <p:attrNameLst>
                                          <p:attrName>style.visibility</p:attrName>
                                        </p:attrNameLst>
                                      </p:cBhvr>
                                      <p:to>
                                        <p:strVal val="visible"/>
                                      </p:to>
                                    </p:set>
                                    <p:animEffect transition="in" filter="randombar(horizontal)">
                                      <p:cBhvr>
                                        <p:cTn id="12" dur="500"/>
                                        <p:tgtEl>
                                          <p:spTgt spid="860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6019"/>
                                        </p:tgtEl>
                                        <p:attrNameLst>
                                          <p:attrName>style.visibility</p:attrName>
                                        </p:attrNameLst>
                                      </p:cBhvr>
                                      <p:to>
                                        <p:strVal val="visible"/>
                                      </p:to>
                                    </p:set>
                                    <p:animEffect transition="in" filter="randombar(horizontal)">
                                      <p:cBhvr>
                                        <p:cTn id="22" dur="500"/>
                                        <p:tgtEl>
                                          <p:spTgt spid="860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86020"/>
                                        </p:tgtEl>
                                        <p:attrNameLst>
                                          <p:attrName>style.visibility</p:attrName>
                                        </p:attrNameLst>
                                      </p:cBhvr>
                                      <p:to>
                                        <p:strVal val="visible"/>
                                      </p:to>
                                    </p:set>
                                    <p:animEffect transition="in" filter="randombar(horizontal)">
                                      <p:cBhvr>
                                        <p:cTn id="32"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723EE22-07AB-47FC-9D1B-889EF09B4C09}"/>
              </a:ext>
            </a:extLst>
          </p:cNvPr>
          <p:cNvSpPr>
            <a:spLocks noGrp="1"/>
          </p:cNvSpPr>
          <p:nvPr>
            <p:ph type="title" idx="4294967295"/>
          </p:nvPr>
        </p:nvSpPr>
        <p:spPr/>
        <p:txBody>
          <a:bodyPr/>
          <a:lstStyle/>
          <a:p>
            <a:pPr eaLnBrk="1" hangingPunct="1">
              <a:defRPr/>
            </a:pPr>
            <a:r>
              <a:rPr lang="en-US" altLang="en-US" sz="3520"/>
              <a:t>After This Section You Should Now Know</a:t>
            </a:r>
          </a:p>
        </p:txBody>
      </p:sp>
      <p:sp>
        <p:nvSpPr>
          <p:cNvPr id="71683" name="Rectangle 3">
            <a:extLst>
              <a:ext uri="{FF2B5EF4-FFF2-40B4-BE49-F238E27FC236}">
                <a16:creationId xmlns:a16="http://schemas.microsoft.com/office/drawing/2014/main" id="{4AF5D039-B6DA-4D11-8B11-283298E6522D}"/>
              </a:ext>
            </a:extLst>
          </p:cNvPr>
          <p:cNvSpPr>
            <a:spLocks noGrp="1"/>
          </p:cNvSpPr>
          <p:nvPr>
            <p:ph type="body" idx="4294967295"/>
          </p:nvPr>
        </p:nvSpPr>
        <p:spPr/>
        <p:txBody>
          <a:bodyPr/>
          <a:lstStyle/>
          <a:p>
            <a:pPr marL="251460" indent="-251460">
              <a:defRPr/>
            </a:pPr>
            <a:r>
              <a:rPr lang="en-US" altLang="en-US" sz="2640"/>
              <a:t>How to define an arbitrary composite type using a class</a:t>
            </a:r>
          </a:p>
          <a:p>
            <a:pPr marL="251460" indent="-251460">
              <a:defRPr/>
            </a:pPr>
            <a:r>
              <a:rPr lang="en-US" altLang="en-US" sz="2640"/>
              <a:t>What are the benefits of defining a composite type by using a class definition over using a list</a:t>
            </a:r>
          </a:p>
          <a:p>
            <a:pPr marL="251460" indent="-251460">
              <a:defRPr/>
            </a:pPr>
            <a:r>
              <a:rPr lang="en-US" altLang="en-US" sz="2640"/>
              <a:t>How to create instances of a class (instantiate)</a:t>
            </a:r>
          </a:p>
          <a:p>
            <a:pPr marL="251460" indent="-251460">
              <a:defRPr/>
            </a:pPr>
            <a:r>
              <a:rPr lang="en-US" altLang="en-US" sz="2640"/>
              <a:t>How to access and change the attributes (fields) of a class</a:t>
            </a:r>
          </a:p>
          <a:p>
            <a:pPr marL="251460" indent="-251460">
              <a:defRPr/>
            </a:pPr>
            <a:r>
              <a:rPr lang="en-US" altLang="en-US" sz="2640"/>
              <a:t>How to define methods/call methods of a class</a:t>
            </a:r>
          </a:p>
          <a:p>
            <a:pPr marL="251460" indent="-251460">
              <a:defRPr/>
            </a:pPr>
            <a:r>
              <a:rPr lang="en-US" altLang="en-US" sz="2640"/>
              <a:t>What is the ‘</a:t>
            </a:r>
            <a:r>
              <a:rPr lang="en-US" altLang="en-US" sz="2640">
                <a:latin typeface="Consolas" panose="020B0609020204030204" pitchFamily="49" charset="0"/>
              </a:rPr>
              <a:t>self</a:t>
            </a:r>
            <a:r>
              <a:rPr lang="en-US" altLang="en-US" sz="2640"/>
              <a:t>’ parameter and why is it needed</a:t>
            </a:r>
          </a:p>
          <a:p>
            <a:pPr marL="251460" indent="-251460">
              <a:defRPr/>
            </a:pPr>
            <a:r>
              <a:rPr lang="en-US" altLang="en-US" sz="2640"/>
              <a:t>What is a constructor (</a:t>
            </a:r>
            <a:r>
              <a:rPr lang="en-US" altLang="en-US" sz="2640">
                <a:latin typeface="Consolas" panose="020B0609020204030204" pitchFamily="49" charset="0"/>
              </a:rPr>
              <a:t>__init__</a:t>
            </a:r>
            <a:r>
              <a:rPr lang="en-US" altLang="en-US" sz="2640"/>
              <a:t> in Python), when it is used and why is it used</a:t>
            </a:r>
          </a:p>
          <a:p>
            <a:pPr marL="251460" indent="-251460">
              <a:defRPr/>
            </a:pPr>
            <a:r>
              <a:rPr lang="en-US" altLang="en-US" sz="2640"/>
              <a:t>How to write a method with default parameters</a:t>
            </a:r>
          </a:p>
          <a:p>
            <a:pPr marL="251460" indent="-251460">
              <a:defRPr/>
            </a:pPr>
            <a:r>
              <a:rPr lang="en-US" altLang="en-US" sz="2640"/>
              <a:t>How to divide your program into different modules</a:t>
            </a:r>
          </a:p>
        </p:txBody>
      </p:sp>
      <p:sp>
        <p:nvSpPr>
          <p:cNvPr id="2" name="Footer Placeholder 1">
            <a:extLst>
              <a:ext uri="{FF2B5EF4-FFF2-40B4-BE49-F238E27FC236}">
                <a16:creationId xmlns:a16="http://schemas.microsoft.com/office/drawing/2014/main" id="{8DC17041-5B6B-443C-AA78-41571CF43382}"/>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3">
            <a:extLst>
              <a:ext uri="{FF2B5EF4-FFF2-40B4-BE49-F238E27FC236}">
                <a16:creationId xmlns:a16="http://schemas.microsoft.com/office/drawing/2014/main" id="{49C59198-2413-4B23-B71A-554452B371AF}"/>
              </a:ext>
            </a:extLst>
          </p:cNvPr>
          <p:cNvSpPr txBox="1">
            <a:spLocks noChangeArrowheads="1"/>
          </p:cNvSpPr>
          <p:nvPr/>
        </p:nvSpPr>
        <p:spPr bwMode="auto">
          <a:xfrm>
            <a:off x="2514600" y="3424238"/>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11</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OOP: Inheritance, Polymorphism, Encapsulation, Abstraction</a:t>
            </a:r>
            <a:endParaRPr lang="en-GB" alt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Box 2">
            <a:extLst>
              <a:ext uri="{FF2B5EF4-FFF2-40B4-BE49-F238E27FC236}">
                <a16:creationId xmlns:a16="http://schemas.microsoft.com/office/drawing/2014/main" id="{588F4BF8-8DF5-48BB-858D-940773D0C8D1}"/>
              </a:ext>
            </a:extLst>
          </p:cNvPr>
          <p:cNvSpPr txBox="1">
            <a:spLocks noChangeArrowheads="1"/>
          </p:cNvSpPr>
          <p:nvPr/>
        </p:nvSpPr>
        <p:spPr bwMode="auto">
          <a:xfrm>
            <a:off x="833438" y="1441450"/>
            <a:ext cx="736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600" b="1"/>
              <a:t>What is Inheritance?</a:t>
            </a:r>
            <a:br>
              <a:rPr lang="en-GB" altLang="en-US" sz="1600"/>
            </a:br>
            <a:endParaRPr lang="en-GB" altLang="en-US" sz="1600"/>
          </a:p>
          <a:p>
            <a:r>
              <a:rPr lang="en-GB" altLang="en-US" sz="1600"/>
              <a:t>Allows a class (child) to inherit properties and methods of another class (parent).</a:t>
            </a:r>
          </a:p>
          <a:p>
            <a:pPr>
              <a:buFont typeface="Arial" panose="020B0604020202020204" pitchFamily="34" charset="0"/>
              <a:buChar char="•"/>
            </a:pPr>
            <a:r>
              <a:rPr lang="en-GB" altLang="en-US" sz="1600"/>
              <a:t>Promotes code reuse.</a:t>
            </a:r>
          </a:p>
        </p:txBody>
      </p:sp>
      <p:sp>
        <p:nvSpPr>
          <p:cNvPr id="212995" name="TextBox 4">
            <a:extLst>
              <a:ext uri="{FF2B5EF4-FFF2-40B4-BE49-F238E27FC236}">
                <a16:creationId xmlns:a16="http://schemas.microsoft.com/office/drawing/2014/main" id="{FBBECDF2-23A8-4815-B35E-11AD76623A20}"/>
              </a:ext>
            </a:extLst>
          </p:cNvPr>
          <p:cNvSpPr txBox="1">
            <a:spLocks noChangeArrowheads="1"/>
          </p:cNvSpPr>
          <p:nvPr/>
        </p:nvSpPr>
        <p:spPr bwMode="auto">
          <a:xfrm>
            <a:off x="2916238" y="2768600"/>
            <a:ext cx="5029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class Animal:</a:t>
            </a:r>
          </a:p>
          <a:p>
            <a:r>
              <a:rPr lang="en-GB" altLang="en-US"/>
              <a:t>    def speak(self):</a:t>
            </a:r>
          </a:p>
          <a:p>
            <a:r>
              <a:rPr lang="en-GB" altLang="en-US"/>
              <a:t>        print("Animal speaks")</a:t>
            </a:r>
          </a:p>
          <a:p>
            <a:endParaRPr lang="en-GB" altLang="en-US"/>
          </a:p>
          <a:p>
            <a:r>
              <a:rPr lang="en-GB" altLang="en-US"/>
              <a:t>class Dog(Animal):</a:t>
            </a:r>
          </a:p>
          <a:p>
            <a:r>
              <a:rPr lang="en-GB" altLang="en-US"/>
              <a:t>    def speak(self):</a:t>
            </a:r>
          </a:p>
          <a:p>
            <a:r>
              <a:rPr lang="en-GB" altLang="en-US"/>
              <a:t>        print("Dog barks")</a:t>
            </a:r>
          </a:p>
          <a:p>
            <a:endParaRPr lang="en-GB" altLang="en-US"/>
          </a:p>
          <a:p>
            <a:r>
              <a:rPr lang="en-GB" altLang="en-US"/>
              <a:t>d = Dog()</a:t>
            </a:r>
          </a:p>
          <a:p>
            <a:r>
              <a:rPr lang="en-GB" altLang="en-US"/>
              <a:t>d.speak()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DF1BB284-BFF8-4C7F-B7A2-E1385830B52D}"/>
              </a:ext>
            </a:extLst>
          </p:cNvPr>
          <p:cNvSpPr>
            <a:spLocks noChangeArrowheads="1"/>
          </p:cNvSpPr>
          <p:nvPr/>
        </p:nvSpPr>
        <p:spPr bwMode="auto">
          <a:xfrm>
            <a:off x="1182688" y="1746250"/>
            <a:ext cx="66198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475"/>
              </a:spcAft>
            </a:pPr>
            <a:r>
              <a:rPr lang="en-US" altLang="en-US" sz="1300">
                <a:solidFill>
                  <a:srgbClr val="222222"/>
                </a:solidFill>
              </a:rPr>
              <a:t>Python keywords are </a:t>
            </a:r>
            <a:r>
              <a:rPr lang="en-US" altLang="en-US" sz="1300" b="1">
                <a:solidFill>
                  <a:srgbClr val="222222"/>
                </a:solidFill>
              </a:rPr>
              <a:t>case-sensitive</a:t>
            </a:r>
            <a:r>
              <a:rPr lang="en-US" altLang="en-US" sz="1300">
                <a:solidFill>
                  <a:srgbClr val="222222"/>
                </a:solidFill>
              </a:rPr>
              <a:t>.</a:t>
            </a:r>
          </a:p>
        </p:txBody>
      </p:sp>
      <p:sp>
        <p:nvSpPr>
          <p:cNvPr id="3" name="Rectangle 2">
            <a:extLst>
              <a:ext uri="{FF2B5EF4-FFF2-40B4-BE49-F238E27FC236}">
                <a16:creationId xmlns:a16="http://schemas.microsoft.com/office/drawing/2014/main" id="{ACD06AE6-E072-4E1C-A3AD-3F57F41FB3EB}"/>
              </a:ext>
            </a:extLst>
          </p:cNvPr>
          <p:cNvSpPr/>
          <p:nvPr/>
        </p:nvSpPr>
        <p:spPr>
          <a:xfrm>
            <a:off x="1182688" y="2176463"/>
            <a:ext cx="6619875" cy="398462"/>
          </a:xfrm>
          <a:prstGeom prst="rect">
            <a:avLst/>
          </a:prstGeom>
        </p:spPr>
        <p:txBody>
          <a:bodyPr lIns="0" tIns="0" rIns="0" bIns="0"/>
          <a:lstStyle/>
          <a:p>
            <a:pPr marL="622300" algn="just" eaLnBrk="1" fontAlgn="auto" hangingPunct="1">
              <a:spcBef>
                <a:spcPts val="0"/>
              </a:spcBef>
              <a:spcAft>
                <a:spcPts val="420"/>
              </a:spcAft>
              <a:defRPr/>
            </a:pPr>
            <a:r>
              <a:rPr lang="en-US" sz="1300">
                <a:solidFill>
                  <a:srgbClr val="222222"/>
                </a:solidFill>
                <a:latin typeface="Calibri"/>
              </a:rPr>
              <a:t>1.    All keywords contain only letters (no special symbols)</a:t>
            </a:r>
          </a:p>
          <a:p>
            <a:pPr marL="622300" algn="just" eaLnBrk="1" fontAlgn="auto" hangingPunct="1">
              <a:spcBef>
                <a:spcPts val="0"/>
              </a:spcBef>
              <a:spcAft>
                <a:spcPts val="0"/>
              </a:spcAft>
              <a:defRPr/>
            </a:pPr>
            <a:r>
              <a:rPr lang="en-US" sz="1300">
                <a:solidFill>
                  <a:srgbClr val="222222"/>
                </a:solidFill>
                <a:latin typeface="Calibri"/>
              </a:rPr>
              <a:t>2.    Except for three keywords (</a:t>
            </a:r>
            <a:r>
              <a:rPr lang="en-US" sz="950">
                <a:solidFill>
                  <a:srgbClr val="6C0B24"/>
                </a:solidFill>
                <a:latin typeface="Consolas"/>
              </a:rPr>
              <a:t>True</a:t>
            </a:r>
            <a:r>
              <a:rPr lang="en-US" sz="1300">
                <a:solidFill>
                  <a:srgbClr val="222222"/>
                </a:solidFill>
                <a:latin typeface="Calibri"/>
              </a:rPr>
              <a:t>, </a:t>
            </a:r>
            <a:r>
              <a:rPr lang="en-US" sz="950">
                <a:solidFill>
                  <a:srgbClr val="6C0B24"/>
                </a:solidFill>
                <a:latin typeface="Consolas"/>
              </a:rPr>
              <a:t>False</a:t>
            </a:r>
            <a:r>
              <a:rPr lang="en-US" sz="1300">
                <a:solidFill>
                  <a:srgbClr val="222222"/>
                </a:solidFill>
                <a:latin typeface="Calibri"/>
              </a:rPr>
              <a:t>, </a:t>
            </a:r>
            <a:r>
              <a:rPr lang="en-US" sz="950">
                <a:solidFill>
                  <a:srgbClr val="6C0B24"/>
                </a:solidFill>
                <a:latin typeface="Consolas"/>
              </a:rPr>
              <a:t>None</a:t>
            </a:r>
            <a:r>
              <a:rPr lang="en-US" sz="1300">
                <a:solidFill>
                  <a:srgbClr val="222222"/>
                </a:solidFill>
                <a:latin typeface="Calibri"/>
              </a:rPr>
              <a:t>), all keywords have lower case letters</a:t>
            </a:r>
          </a:p>
        </p:txBody>
      </p:sp>
      <p:graphicFrame>
        <p:nvGraphicFramePr>
          <p:cNvPr id="4" name="Table 3">
            <a:extLst>
              <a:ext uri="{FF2B5EF4-FFF2-40B4-BE49-F238E27FC236}">
                <a16:creationId xmlns:a16="http://schemas.microsoft.com/office/drawing/2014/main" id="{17A24073-5FE5-44BE-B7B1-6E63AFE4F69A}"/>
              </a:ext>
            </a:extLst>
          </p:cNvPr>
          <p:cNvGraphicFramePr>
            <a:graphicFrameLocks noGrp="1"/>
          </p:cNvGraphicFramePr>
          <p:nvPr/>
        </p:nvGraphicFramePr>
        <p:xfrm>
          <a:off x="2273300" y="2633663"/>
          <a:ext cx="4691063" cy="1998662"/>
        </p:xfrm>
        <a:graphic>
          <a:graphicData uri="http://schemas.openxmlformats.org/drawingml/2006/table">
            <a:tbl>
              <a:tblPr/>
              <a:tblGrid>
                <a:gridCol w="777271">
                  <a:extLst>
                    <a:ext uri="{9D8B030D-6E8A-4147-A177-3AD203B41FA5}">
                      <a16:colId xmlns:a16="http://schemas.microsoft.com/office/drawing/2014/main" val="20000"/>
                    </a:ext>
                  </a:extLst>
                </a:gridCol>
                <a:gridCol w="1152191">
                  <a:extLst>
                    <a:ext uri="{9D8B030D-6E8A-4147-A177-3AD203B41FA5}">
                      <a16:colId xmlns:a16="http://schemas.microsoft.com/office/drawing/2014/main" val="20001"/>
                    </a:ext>
                  </a:extLst>
                </a:gridCol>
                <a:gridCol w="954063">
                  <a:extLst>
                    <a:ext uri="{9D8B030D-6E8A-4147-A177-3AD203B41FA5}">
                      <a16:colId xmlns:a16="http://schemas.microsoft.com/office/drawing/2014/main" val="20002"/>
                    </a:ext>
                  </a:extLst>
                </a:gridCol>
                <a:gridCol w="1133902">
                  <a:extLst>
                    <a:ext uri="{9D8B030D-6E8A-4147-A177-3AD203B41FA5}">
                      <a16:colId xmlns:a16="http://schemas.microsoft.com/office/drawing/2014/main" val="20003"/>
                    </a:ext>
                  </a:extLst>
                </a:gridCol>
                <a:gridCol w="673635">
                  <a:extLst>
                    <a:ext uri="{9D8B030D-6E8A-4147-A177-3AD203B41FA5}">
                      <a16:colId xmlns:a16="http://schemas.microsoft.com/office/drawing/2014/main" val="20004"/>
                    </a:ext>
                  </a:extLst>
                </a:gridCol>
              </a:tblGrid>
              <a:tr h="319908">
                <a:tc>
                  <a:txBody>
                    <a:bodyPr/>
                    <a:lstStyle/>
                    <a:p>
                      <a:pPr indent="0"/>
                      <a:r>
                        <a:rPr lang="en-US" sz="1200" b="1">
                          <a:solidFill>
                            <a:srgbClr val="4169AA"/>
                          </a:solidFill>
                          <a:latin typeface="Calibri"/>
                        </a:rPr>
                        <a:t>True</a:t>
                      </a:r>
                    </a:p>
                  </a:txBody>
                  <a:tcPr marL="0" marR="0" marT="0" marB="0"/>
                </a:tc>
                <a:tc>
                  <a:txBody>
                    <a:bodyPr/>
                    <a:lstStyle/>
                    <a:p>
                      <a:pPr marL="292100" indent="0"/>
                      <a:r>
                        <a:rPr lang="en-US" sz="1200" b="1">
                          <a:solidFill>
                            <a:srgbClr val="4169AA"/>
                          </a:solidFill>
                          <a:latin typeface="Calibri"/>
                        </a:rPr>
                        <a:t>class</a:t>
                      </a:r>
                    </a:p>
                  </a:txBody>
                  <a:tcPr marL="0" marR="0" marT="0" marB="0"/>
                </a:tc>
                <a:tc>
                  <a:txBody>
                    <a:bodyPr/>
                    <a:lstStyle/>
                    <a:p>
                      <a:pPr marL="190500" indent="0"/>
                      <a:r>
                        <a:rPr lang="en-US" sz="1200" b="1">
                          <a:solidFill>
                            <a:srgbClr val="4169AA"/>
                          </a:solidFill>
                          <a:latin typeface="Calibri"/>
                        </a:rPr>
                        <a:t>finally</a:t>
                      </a:r>
                    </a:p>
                  </a:txBody>
                  <a:tcPr marL="0" marR="0" marT="0" marB="0"/>
                </a:tc>
                <a:tc>
                  <a:txBody>
                    <a:bodyPr/>
                    <a:lstStyle/>
                    <a:p>
                      <a:pPr marL="292100" indent="0"/>
                      <a:r>
                        <a:rPr lang="en-US" sz="1200" b="1">
                          <a:solidFill>
                            <a:srgbClr val="4169AA"/>
                          </a:solidFill>
                          <a:latin typeface="Calibri"/>
                        </a:rPr>
                        <a:t>is</a:t>
                      </a:r>
                    </a:p>
                  </a:txBody>
                  <a:tcPr marL="0" marR="0" marT="0" marB="0"/>
                </a:tc>
                <a:tc>
                  <a:txBody>
                    <a:bodyPr/>
                    <a:lstStyle/>
                    <a:p>
                      <a:pPr marL="190500" indent="0"/>
                      <a:r>
                        <a:rPr lang="en-US" sz="1200" b="1">
                          <a:solidFill>
                            <a:srgbClr val="4169AA"/>
                          </a:solidFill>
                          <a:latin typeface="Calibri"/>
                        </a:rPr>
                        <a:t>return</a:t>
                      </a:r>
                    </a:p>
                  </a:txBody>
                  <a:tcPr marL="0" marR="0" marT="0" marB="0"/>
                </a:tc>
                <a:extLst>
                  <a:ext uri="{0D108BD9-81ED-4DB2-BD59-A6C34878D82A}">
                    <a16:rowId xmlns:a16="http://schemas.microsoft.com/office/drawing/2014/main" val="10000"/>
                  </a:ext>
                </a:extLst>
              </a:tr>
              <a:tr h="453964">
                <a:tc>
                  <a:txBody>
                    <a:bodyPr/>
                    <a:lstStyle/>
                    <a:p>
                      <a:pPr indent="0"/>
                      <a:r>
                        <a:rPr lang="en-US" sz="1200" b="1">
                          <a:solidFill>
                            <a:srgbClr val="4169AA"/>
                          </a:solidFill>
                          <a:latin typeface="Calibri"/>
                        </a:rPr>
                        <a:t>and</a:t>
                      </a:r>
                    </a:p>
                  </a:txBody>
                  <a:tcPr marL="0" marR="0" marT="0" marB="0" anchor="ctr"/>
                </a:tc>
                <a:tc>
                  <a:txBody>
                    <a:bodyPr/>
                    <a:lstStyle/>
                    <a:p>
                      <a:pPr marL="292100" indent="0"/>
                      <a:r>
                        <a:rPr lang="en-US" sz="1200" b="1">
                          <a:solidFill>
                            <a:srgbClr val="4169AA"/>
                          </a:solidFill>
                          <a:latin typeface="Calibri"/>
                        </a:rPr>
                        <a:t>continue</a:t>
                      </a:r>
                    </a:p>
                  </a:txBody>
                  <a:tcPr marL="0" marR="0" marT="0" marB="0" anchor="ctr"/>
                </a:tc>
                <a:tc>
                  <a:txBody>
                    <a:bodyPr/>
                    <a:lstStyle/>
                    <a:p>
                      <a:pPr marL="190500" indent="0"/>
                      <a:r>
                        <a:rPr lang="en-US" sz="1200" b="1">
                          <a:solidFill>
                            <a:srgbClr val="4169AA"/>
                          </a:solidFill>
                          <a:latin typeface="Calibri"/>
                        </a:rPr>
                        <a:t>for</a:t>
                      </a:r>
                    </a:p>
                  </a:txBody>
                  <a:tcPr marL="0" marR="0" marT="0" marB="0" anchor="ctr"/>
                </a:tc>
                <a:tc>
                  <a:txBody>
                    <a:bodyPr/>
                    <a:lstStyle/>
                    <a:p>
                      <a:pPr marL="292100" indent="0"/>
                      <a:r>
                        <a:rPr lang="en-US" sz="1200" b="1">
                          <a:solidFill>
                            <a:srgbClr val="4169AA"/>
                          </a:solidFill>
                          <a:latin typeface="Calibri"/>
                        </a:rPr>
                        <a:t>lambda</a:t>
                      </a:r>
                    </a:p>
                  </a:txBody>
                  <a:tcPr marL="0" marR="0" marT="0" marB="0" anchor="ctr"/>
                </a:tc>
                <a:tc>
                  <a:txBody>
                    <a:bodyPr/>
                    <a:lstStyle/>
                    <a:p>
                      <a:pPr marL="190500" indent="0"/>
                      <a:r>
                        <a:rPr lang="en-US" sz="1200" b="1">
                          <a:solidFill>
                            <a:srgbClr val="4169AA"/>
                          </a:solidFill>
                          <a:latin typeface="Calibri"/>
                        </a:rPr>
                        <a:t>try</a:t>
                      </a:r>
                    </a:p>
                  </a:txBody>
                  <a:tcPr marL="0" marR="0" marT="0" marB="0" anchor="ctr"/>
                </a:tc>
                <a:extLst>
                  <a:ext uri="{0D108BD9-81ED-4DB2-BD59-A6C34878D82A}">
                    <a16:rowId xmlns:a16="http://schemas.microsoft.com/office/drawing/2014/main" val="10001"/>
                  </a:ext>
                </a:extLst>
              </a:tr>
              <a:tr h="453964">
                <a:tc>
                  <a:txBody>
                    <a:bodyPr/>
                    <a:lstStyle/>
                    <a:p>
                      <a:pPr indent="0"/>
                      <a:r>
                        <a:rPr lang="en-US" sz="1200" b="1">
                          <a:solidFill>
                            <a:srgbClr val="4169AA"/>
                          </a:solidFill>
                          <a:latin typeface="Calibri"/>
                        </a:rPr>
                        <a:t>as</a:t>
                      </a:r>
                    </a:p>
                  </a:txBody>
                  <a:tcPr marL="0" marR="0" marT="0" marB="0" anchor="ctr"/>
                </a:tc>
                <a:tc>
                  <a:txBody>
                    <a:bodyPr/>
                    <a:lstStyle/>
                    <a:p>
                      <a:pPr marL="292100" indent="0"/>
                      <a:r>
                        <a:rPr lang="en-US" sz="1200" b="1">
                          <a:solidFill>
                            <a:srgbClr val="4169AA"/>
                          </a:solidFill>
                          <a:latin typeface="Calibri"/>
                        </a:rPr>
                        <a:t>def</a:t>
                      </a:r>
                    </a:p>
                  </a:txBody>
                  <a:tcPr marL="0" marR="0" marT="0" marB="0" anchor="ctr"/>
                </a:tc>
                <a:tc>
                  <a:txBody>
                    <a:bodyPr/>
                    <a:lstStyle/>
                    <a:p>
                      <a:pPr marL="190500" indent="0"/>
                      <a:r>
                        <a:rPr lang="en-US" sz="1200" b="1">
                          <a:solidFill>
                            <a:srgbClr val="4169AA"/>
                          </a:solidFill>
                          <a:latin typeface="Calibri"/>
                        </a:rPr>
                        <a:t>from</a:t>
                      </a:r>
                    </a:p>
                  </a:txBody>
                  <a:tcPr marL="0" marR="0" marT="0" marB="0" anchor="ctr"/>
                </a:tc>
                <a:tc>
                  <a:txBody>
                    <a:bodyPr/>
                    <a:lstStyle/>
                    <a:p>
                      <a:pPr marL="292100" indent="0"/>
                      <a:r>
                        <a:rPr lang="en-US" sz="1200" b="1">
                          <a:solidFill>
                            <a:srgbClr val="4169AA"/>
                          </a:solidFill>
                          <a:latin typeface="Calibri"/>
                        </a:rPr>
                        <a:t>nonlocal</a:t>
                      </a:r>
                    </a:p>
                  </a:txBody>
                  <a:tcPr marL="0" marR="0" marT="0" marB="0" anchor="ctr"/>
                </a:tc>
                <a:tc>
                  <a:txBody>
                    <a:bodyPr/>
                    <a:lstStyle/>
                    <a:p>
                      <a:pPr marL="190500" indent="0"/>
                      <a:r>
                        <a:rPr lang="en-US" sz="1200" b="1">
                          <a:solidFill>
                            <a:srgbClr val="4169AA"/>
                          </a:solidFill>
                          <a:latin typeface="Calibri"/>
                        </a:rPr>
                        <a:t>while</a:t>
                      </a:r>
                    </a:p>
                  </a:txBody>
                  <a:tcPr marL="0" marR="0" marT="0" marB="0" anchor="ctr"/>
                </a:tc>
                <a:extLst>
                  <a:ext uri="{0D108BD9-81ED-4DB2-BD59-A6C34878D82A}">
                    <a16:rowId xmlns:a16="http://schemas.microsoft.com/office/drawing/2014/main" val="10002"/>
                  </a:ext>
                </a:extLst>
              </a:tr>
              <a:tr h="450918">
                <a:tc>
                  <a:txBody>
                    <a:bodyPr/>
                    <a:lstStyle/>
                    <a:p>
                      <a:pPr indent="0"/>
                      <a:r>
                        <a:rPr lang="en-US" sz="1200" b="1">
                          <a:solidFill>
                            <a:srgbClr val="4169AA"/>
                          </a:solidFill>
                          <a:latin typeface="Calibri"/>
                        </a:rPr>
                        <a:t>assert</a:t>
                      </a:r>
                    </a:p>
                  </a:txBody>
                  <a:tcPr marL="0" marR="0" marT="0" marB="0" anchor="ctr"/>
                </a:tc>
                <a:tc>
                  <a:txBody>
                    <a:bodyPr/>
                    <a:lstStyle/>
                    <a:p>
                      <a:pPr marL="292100" indent="0"/>
                      <a:r>
                        <a:rPr lang="en-US" sz="1200" b="1">
                          <a:solidFill>
                            <a:srgbClr val="4169AA"/>
                          </a:solidFill>
                          <a:latin typeface="Calibri"/>
                        </a:rPr>
                        <a:t>del</a:t>
                      </a:r>
                    </a:p>
                  </a:txBody>
                  <a:tcPr marL="0" marR="0" marT="0" marB="0" anchor="ctr"/>
                </a:tc>
                <a:tc>
                  <a:txBody>
                    <a:bodyPr/>
                    <a:lstStyle/>
                    <a:p>
                      <a:pPr marL="190500" indent="0"/>
                      <a:r>
                        <a:rPr lang="en-US" sz="1200" b="1">
                          <a:solidFill>
                            <a:srgbClr val="4169AA"/>
                          </a:solidFill>
                          <a:latin typeface="Calibri"/>
                        </a:rPr>
                        <a:t>global</a:t>
                      </a:r>
                    </a:p>
                  </a:txBody>
                  <a:tcPr marL="0" marR="0" marT="0" marB="0" anchor="ctr"/>
                </a:tc>
                <a:tc>
                  <a:txBody>
                    <a:bodyPr/>
                    <a:lstStyle/>
                    <a:p>
                      <a:pPr marL="292100" indent="0"/>
                      <a:r>
                        <a:rPr lang="en-US" sz="1200" b="1">
                          <a:solidFill>
                            <a:srgbClr val="4169AA"/>
                          </a:solidFill>
                          <a:latin typeface="Calibri"/>
                        </a:rPr>
                        <a:t>not</a:t>
                      </a:r>
                    </a:p>
                  </a:txBody>
                  <a:tcPr marL="0" marR="0" marT="0" marB="0" anchor="ctr"/>
                </a:tc>
                <a:tc>
                  <a:txBody>
                    <a:bodyPr/>
                    <a:lstStyle/>
                    <a:p>
                      <a:pPr marL="190500" indent="0"/>
                      <a:r>
                        <a:rPr lang="en-US" sz="1200" b="1">
                          <a:solidFill>
                            <a:srgbClr val="4169AA"/>
                          </a:solidFill>
                          <a:latin typeface="Calibri"/>
                        </a:rPr>
                        <a:t>with</a:t>
                      </a:r>
                    </a:p>
                  </a:txBody>
                  <a:tcPr marL="0" marR="0" marT="0" marB="0" anchor="ctr"/>
                </a:tc>
                <a:extLst>
                  <a:ext uri="{0D108BD9-81ED-4DB2-BD59-A6C34878D82A}">
                    <a16:rowId xmlns:a16="http://schemas.microsoft.com/office/drawing/2014/main" val="10003"/>
                  </a:ext>
                </a:extLst>
              </a:tr>
              <a:tr h="319908">
                <a:tc>
                  <a:txBody>
                    <a:bodyPr/>
                    <a:lstStyle/>
                    <a:p>
                      <a:pPr indent="0"/>
                      <a:r>
                        <a:rPr lang="en-US" sz="1200" b="1">
                          <a:solidFill>
                            <a:srgbClr val="4169AA"/>
                          </a:solidFill>
                          <a:latin typeface="Calibri"/>
                        </a:rPr>
                        <a:t>async</a:t>
                      </a:r>
                    </a:p>
                  </a:txBody>
                  <a:tcPr marL="0" marR="0" marT="0" marB="0" anchor="b"/>
                </a:tc>
                <a:tc>
                  <a:txBody>
                    <a:bodyPr/>
                    <a:lstStyle/>
                    <a:p>
                      <a:pPr marL="292100" indent="0"/>
                      <a:r>
                        <a:rPr lang="en-US" sz="1200" b="1">
                          <a:solidFill>
                            <a:srgbClr val="4169AA"/>
                          </a:solidFill>
                          <a:latin typeface="Calibri"/>
                        </a:rPr>
                        <a:t>elif</a:t>
                      </a:r>
                    </a:p>
                  </a:txBody>
                  <a:tcPr marL="0" marR="0" marT="0" marB="0" anchor="b"/>
                </a:tc>
                <a:tc>
                  <a:txBody>
                    <a:bodyPr/>
                    <a:lstStyle/>
                    <a:p>
                      <a:pPr marL="190500" indent="0"/>
                      <a:r>
                        <a:rPr lang="en-US" sz="1200" b="1">
                          <a:solidFill>
                            <a:srgbClr val="4169AA"/>
                          </a:solidFill>
                          <a:latin typeface="Calibri"/>
                        </a:rPr>
                        <a:t>if</a:t>
                      </a:r>
                    </a:p>
                  </a:txBody>
                  <a:tcPr marL="0" marR="0" marT="0" marB="0" anchor="b"/>
                </a:tc>
                <a:tc>
                  <a:txBody>
                    <a:bodyPr/>
                    <a:lstStyle/>
                    <a:p>
                      <a:pPr marL="292100" indent="0"/>
                      <a:r>
                        <a:rPr lang="en-US" sz="1200" b="1">
                          <a:solidFill>
                            <a:srgbClr val="4169AA"/>
                          </a:solidFill>
                          <a:latin typeface="Calibri"/>
                        </a:rPr>
                        <a:t>or</a:t>
                      </a:r>
                    </a:p>
                  </a:txBody>
                  <a:tcPr marL="0" marR="0" marT="0" marB="0" anchor="b"/>
                </a:tc>
                <a:tc>
                  <a:txBody>
                    <a:bodyPr/>
                    <a:lstStyle/>
                    <a:p>
                      <a:pPr marL="190500" indent="0"/>
                      <a:r>
                        <a:rPr lang="en-US" sz="1200" b="1">
                          <a:solidFill>
                            <a:srgbClr val="4169AA"/>
                          </a:solidFill>
                          <a:latin typeface="Calibri"/>
                        </a:rPr>
                        <a:t>yield</a:t>
                      </a:r>
                    </a:p>
                  </a:txBody>
                  <a:tcPr marL="0" marR="0" marT="0" marB="0" anchor="b"/>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33F46C59-B4DE-4E8C-A640-36BC5C569F3F}"/>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18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Box 2">
            <a:extLst>
              <a:ext uri="{FF2B5EF4-FFF2-40B4-BE49-F238E27FC236}">
                <a16:creationId xmlns:a16="http://schemas.microsoft.com/office/drawing/2014/main" id="{6EA08489-B382-41C4-AD2F-325CD273C064}"/>
              </a:ext>
            </a:extLst>
          </p:cNvPr>
          <p:cNvSpPr txBox="1">
            <a:spLocks noChangeArrowheads="1"/>
          </p:cNvSpPr>
          <p:nvPr/>
        </p:nvSpPr>
        <p:spPr bwMode="auto">
          <a:xfrm>
            <a:off x="827088" y="647700"/>
            <a:ext cx="595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b="1"/>
              <a:t>What is Polymorphism?</a:t>
            </a:r>
            <a:br>
              <a:rPr lang="en-GB" altLang="en-US"/>
            </a:br>
            <a:endParaRPr lang="en-GB" altLang="en-US"/>
          </a:p>
          <a:p>
            <a:r>
              <a:rPr lang="en-GB" altLang="en-US"/>
              <a:t>Different classes can define methods with the same name.</a:t>
            </a:r>
          </a:p>
          <a:p>
            <a:pPr>
              <a:buFont typeface="Arial" panose="020B0604020202020204" pitchFamily="34" charset="0"/>
              <a:buChar char="•"/>
            </a:pPr>
            <a:r>
              <a:rPr lang="en-GB" altLang="en-US"/>
              <a:t>Achieved via method overriding.</a:t>
            </a:r>
          </a:p>
        </p:txBody>
      </p:sp>
      <p:sp>
        <p:nvSpPr>
          <p:cNvPr id="214019" name="TextBox 4">
            <a:extLst>
              <a:ext uri="{FF2B5EF4-FFF2-40B4-BE49-F238E27FC236}">
                <a16:creationId xmlns:a16="http://schemas.microsoft.com/office/drawing/2014/main" id="{02D8988F-DE6D-4093-AF61-F099EAC1DE5A}"/>
              </a:ext>
            </a:extLst>
          </p:cNvPr>
          <p:cNvSpPr txBox="1">
            <a:spLocks noChangeArrowheads="1"/>
          </p:cNvSpPr>
          <p:nvPr/>
        </p:nvSpPr>
        <p:spPr bwMode="auto">
          <a:xfrm>
            <a:off x="827088" y="2498725"/>
            <a:ext cx="502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b="1"/>
              <a:t>Encapsulation and Abstraction</a:t>
            </a:r>
          </a:p>
        </p:txBody>
      </p:sp>
      <p:sp>
        <p:nvSpPr>
          <p:cNvPr id="214020" name="Rectangle 1">
            <a:extLst>
              <a:ext uri="{FF2B5EF4-FFF2-40B4-BE49-F238E27FC236}">
                <a16:creationId xmlns:a16="http://schemas.microsoft.com/office/drawing/2014/main" id="{96030629-5DEF-49B1-89AC-983A639873BF}"/>
              </a:ext>
            </a:extLst>
          </p:cNvPr>
          <p:cNvSpPr>
            <a:spLocks noChangeArrowheads="1"/>
          </p:cNvSpPr>
          <p:nvPr/>
        </p:nvSpPr>
        <p:spPr bwMode="auto">
          <a:xfrm>
            <a:off x="827088" y="2987675"/>
            <a:ext cx="71008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a:buFontTx/>
              <a:buChar char="•"/>
            </a:pPr>
            <a:r>
              <a:rPr lang="en-US" altLang="en-US" b="1"/>
              <a:t>Encapsulation:</a:t>
            </a:r>
            <a:r>
              <a:rPr lang="en-US" altLang="en-US"/>
              <a:t> Restricts access to data by using private attributs (</a:t>
            </a:r>
            <a:r>
              <a:rPr lang="en-US" altLang="en-US" sz="1000">
                <a:latin typeface="Arial Unicode MS"/>
              </a:rPr>
              <a:t>_</a:t>
            </a:r>
            <a:r>
              <a:rPr lang="en-US" altLang="en-US" sz="600"/>
              <a:t> or </a:t>
            </a:r>
            <a:r>
              <a:rPr lang="en-US" altLang="en-US">
                <a:latin typeface="Arial Unicode MS"/>
              </a:rPr>
              <a:t>__</a:t>
            </a:r>
            <a:r>
              <a:rPr lang="en-US" altLang="en-US"/>
              <a:t>).</a:t>
            </a:r>
          </a:p>
          <a:p>
            <a:pPr>
              <a:buFontTx/>
              <a:buChar char="•"/>
            </a:pPr>
            <a:r>
              <a:rPr lang="en-US" altLang="en-US" b="1"/>
              <a:t>Abstraction:</a:t>
            </a:r>
            <a:r>
              <a:rPr lang="en-US" altLang="en-US"/>
              <a:t> Hides complexity and shows essential features.</a:t>
            </a:r>
          </a:p>
          <a:p>
            <a:endParaRPr lang="en-US" alt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Box 3">
            <a:extLst>
              <a:ext uri="{FF2B5EF4-FFF2-40B4-BE49-F238E27FC236}">
                <a16:creationId xmlns:a16="http://schemas.microsoft.com/office/drawing/2014/main" id="{56E2BA14-9F61-4DD1-9FA9-FC16099364DD}"/>
              </a:ext>
            </a:extLst>
          </p:cNvPr>
          <p:cNvSpPr txBox="1">
            <a:spLocks noChangeArrowheads="1"/>
          </p:cNvSpPr>
          <p:nvPr/>
        </p:nvSpPr>
        <p:spPr bwMode="auto">
          <a:xfrm>
            <a:off x="2514600" y="34242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12</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Advanced Data Structures: Stacks, Queues</a:t>
            </a:r>
            <a:endParaRPr lang="en-GB" alt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D0804826-793F-42DC-9937-800C49C9A676}"/>
              </a:ext>
            </a:extLst>
          </p:cNvPr>
          <p:cNvSpPr>
            <a:spLocks noGrp="1" noChangeArrowheads="1"/>
          </p:cNvSpPr>
          <p:nvPr>
            <p:ph type="title"/>
          </p:nvPr>
        </p:nvSpPr>
        <p:spPr/>
        <p:txBody>
          <a:bodyPr/>
          <a:lstStyle/>
          <a:p>
            <a:pPr eaLnBrk="1" hangingPunct="1">
              <a:defRPr/>
            </a:pPr>
            <a:r>
              <a:rPr lang="en-US" altLang="en-US" sz="4840"/>
              <a:t>Runtime Efficiency</a:t>
            </a:r>
          </a:p>
        </p:txBody>
      </p:sp>
      <p:sp>
        <p:nvSpPr>
          <p:cNvPr id="208899" name="Rectangle 3">
            <a:extLst>
              <a:ext uri="{FF2B5EF4-FFF2-40B4-BE49-F238E27FC236}">
                <a16:creationId xmlns:a16="http://schemas.microsoft.com/office/drawing/2014/main" id="{A7B4BA92-C0B4-459E-920A-6A34A49F75F3}"/>
              </a:ext>
            </a:extLst>
          </p:cNvPr>
          <p:cNvSpPr>
            <a:spLocks noGrp="1" noChangeArrowheads="1"/>
          </p:cNvSpPr>
          <p:nvPr>
            <p:ph type="body" idx="1"/>
          </p:nvPr>
        </p:nvSpPr>
        <p:spPr/>
        <p:txBody>
          <a:bodyPr/>
          <a:lstStyle/>
          <a:p>
            <a:pPr marL="254953" indent="-254953" eaLnBrk="1" hangingPunct="1">
              <a:defRPr/>
            </a:pPr>
            <a:r>
              <a:rPr lang="en-US" altLang="en-US" sz="2640" b="1"/>
              <a:t>efficiency</a:t>
            </a:r>
            <a:r>
              <a:rPr lang="en-US" altLang="en-US" sz="2640"/>
              <a:t>: </a:t>
            </a:r>
            <a:r>
              <a:rPr lang="en-US" altLang="en-US" sz="2420"/>
              <a:t>A measure of the use of computing resources by code.</a:t>
            </a:r>
          </a:p>
          <a:p>
            <a:pPr marL="688023" lvl="1" indent="-307340" eaLnBrk="1" hangingPunct="1">
              <a:defRPr/>
            </a:pPr>
            <a:r>
              <a:rPr lang="en-US" altLang="en-US" sz="2420"/>
              <a:t>can be relative to speed (time), memory (space), etc.</a:t>
            </a:r>
          </a:p>
          <a:p>
            <a:pPr marL="688023" lvl="1" indent="-307340" eaLnBrk="1" hangingPunct="1">
              <a:defRPr/>
            </a:pPr>
            <a:r>
              <a:rPr lang="en-US" altLang="en-US" sz="2420"/>
              <a:t>most commonly refers to run time</a:t>
            </a:r>
          </a:p>
          <a:p>
            <a:pPr marL="688023" lvl="1" indent="-307340" eaLnBrk="1" hangingPunct="1">
              <a:defRPr/>
            </a:pPr>
            <a:endParaRPr lang="en-US" altLang="en-US" sz="2420"/>
          </a:p>
          <a:p>
            <a:pPr marL="254953" indent="-254953" eaLnBrk="1" hangingPunct="1">
              <a:defRPr/>
            </a:pPr>
            <a:r>
              <a:rPr lang="en-US" altLang="en-US" sz="2640"/>
              <a:t>Assume the following:</a:t>
            </a:r>
          </a:p>
          <a:p>
            <a:pPr marL="688023" lvl="1" indent="-307340" eaLnBrk="1" hangingPunct="1">
              <a:defRPr/>
            </a:pPr>
            <a:r>
              <a:rPr lang="en-US" altLang="en-US" sz="2420"/>
              <a:t>Any single Java statement takes the same amount of time to run.</a:t>
            </a:r>
          </a:p>
          <a:p>
            <a:pPr marL="688023" lvl="1" indent="-307340" eaLnBrk="1" hangingPunct="1">
              <a:defRPr/>
            </a:pPr>
            <a:r>
              <a:rPr lang="en-US" altLang="en-US" sz="2420"/>
              <a:t>A method call's runtime is measured by the total of the statements inside the method's body.</a:t>
            </a:r>
          </a:p>
          <a:p>
            <a:pPr marL="688023" lvl="1" indent="-307340" eaLnBrk="1" hangingPunct="1">
              <a:defRPr/>
            </a:pPr>
            <a:r>
              <a:rPr lang="en-US" altLang="en-US" sz="2420"/>
              <a:t>A loop's runtime, if the loop repeats N times, is N times the runtime of the statements in its body.</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29D35A01-120A-499D-8BA0-54753D3B14FA}"/>
              </a:ext>
            </a:extLst>
          </p:cNvPr>
          <p:cNvSpPr>
            <a:spLocks noGrp="1" noChangeArrowheads="1"/>
          </p:cNvSpPr>
          <p:nvPr>
            <p:ph type="title"/>
          </p:nvPr>
        </p:nvSpPr>
        <p:spPr/>
        <p:txBody>
          <a:bodyPr/>
          <a:lstStyle/>
          <a:p>
            <a:pPr eaLnBrk="1" hangingPunct="1">
              <a:defRPr/>
            </a:pPr>
            <a:r>
              <a:rPr lang="en-US" altLang="en-US" sz="4840">
                <a:latin typeface="Courier New" panose="02070309020205020404" pitchFamily="49" charset="0"/>
              </a:rPr>
              <a:t>ArrayList</a:t>
            </a:r>
            <a:r>
              <a:rPr lang="en-US" altLang="en-US" sz="4840"/>
              <a:t> methods</a:t>
            </a:r>
          </a:p>
        </p:txBody>
      </p:sp>
      <p:graphicFrame>
        <p:nvGraphicFramePr>
          <p:cNvPr id="210981" name="Group 37">
            <a:extLst>
              <a:ext uri="{FF2B5EF4-FFF2-40B4-BE49-F238E27FC236}">
                <a16:creationId xmlns:a16="http://schemas.microsoft.com/office/drawing/2014/main" id="{CC69DEDC-7FD2-4C67-B774-43669EB2E3DB}"/>
              </a:ext>
            </a:extLst>
          </p:cNvPr>
          <p:cNvGraphicFramePr>
            <a:graphicFrameLocks noGrp="1"/>
          </p:cNvGraphicFramePr>
          <p:nvPr/>
        </p:nvGraphicFramePr>
        <p:xfrm>
          <a:off x="419100" y="2214563"/>
          <a:ext cx="9220200" cy="4891087"/>
        </p:xfrm>
        <a:graphic>
          <a:graphicData uri="http://schemas.openxmlformats.org/drawingml/2006/table">
            <a:tbl>
              <a:tblPr/>
              <a:tblGrid>
                <a:gridCol w="3207862">
                  <a:extLst>
                    <a:ext uri="{9D8B030D-6E8A-4147-A177-3AD203B41FA5}">
                      <a16:colId xmlns:a16="http://schemas.microsoft.com/office/drawing/2014/main" val="20000"/>
                    </a:ext>
                  </a:extLst>
                </a:gridCol>
                <a:gridCol w="6012338">
                  <a:extLst>
                    <a:ext uri="{9D8B030D-6E8A-4147-A177-3AD203B41FA5}">
                      <a16:colId xmlns:a16="http://schemas.microsoft.com/office/drawing/2014/main" val="20001"/>
                    </a:ext>
                  </a:extLst>
                </a:gridCol>
              </a:tblGrid>
              <a:tr h="408255">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add(</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value</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appends value at end of list</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054">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add(</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index</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 </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value</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inserts given value at given index, shifting subsequent values right</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11">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clear()</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removes all elements of the list</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4054">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indexOf(</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value</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first index where given value is found in list (-1 if not found)</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8255">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get(</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index</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the value at given index</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4054">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remove(</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index</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removes/returns value at given index, shifting subsequent values left</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8255">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set(</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index</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 </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value</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replaces value at given index with given value</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796">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size()</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the number of elements in list</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9852">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rPr>
                        <a:t>toString()</a:t>
                      </a: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rPr>
                        <a:t>returns a string representation of the list</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rPr>
                        <a:t>such as </a:t>
                      </a:r>
                      <a:r>
                        <a:rPr kumimoji="0" lang="en-US" altLang="en-US" sz="2200" b="0" i="0" u="none" strike="noStrike" cap="none" normalizeH="0" baseline="0">
                          <a:ln>
                            <a:noFill/>
                          </a:ln>
                          <a:solidFill>
                            <a:schemeClr val="tx1"/>
                          </a:solidFill>
                          <a:effectLst/>
                          <a:latin typeface="Courier New" panose="02070309020205020404" pitchFamily="49" charset="0"/>
                        </a:rPr>
                        <a:t>"[3, 42, -7, 15]"</a:t>
                      </a:r>
                    </a:p>
                  </a:txBody>
                  <a:tcPr marL="100584" marR="100584" marT="50290" marB="50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0979" name="Rectangle 35">
            <a:extLst>
              <a:ext uri="{FF2B5EF4-FFF2-40B4-BE49-F238E27FC236}">
                <a16:creationId xmlns:a16="http://schemas.microsoft.com/office/drawing/2014/main" id="{2D39BC2D-A241-4C46-AFB2-2DD2E0C24C16}"/>
              </a:ext>
            </a:extLst>
          </p:cNvPr>
          <p:cNvSpPr>
            <a:spLocks noGrp="1" noChangeArrowheads="1"/>
          </p:cNvSpPr>
          <p:nvPr>
            <p:ph type="body" idx="1"/>
          </p:nvPr>
        </p:nvSpPr>
        <p:spPr/>
        <p:txBody>
          <a:bodyPr/>
          <a:lstStyle/>
          <a:p>
            <a:pPr marL="254953" indent="-254953" eaLnBrk="1" hangingPunct="1">
              <a:defRPr/>
            </a:pPr>
            <a:r>
              <a:rPr lang="en-US" altLang="en-US" sz="2640"/>
              <a:t>Which operations are most/least efficient, and why?</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A9A4CE31-7409-4BC4-B005-2D9293A856D5}"/>
              </a:ext>
            </a:extLst>
          </p:cNvPr>
          <p:cNvSpPr>
            <a:spLocks noGrp="1" noChangeArrowheads="1"/>
          </p:cNvSpPr>
          <p:nvPr>
            <p:ph type="title"/>
          </p:nvPr>
        </p:nvSpPr>
        <p:spPr/>
        <p:txBody>
          <a:bodyPr/>
          <a:lstStyle/>
          <a:p>
            <a:pPr eaLnBrk="1" hangingPunct="1">
              <a:defRPr/>
            </a:pPr>
            <a:r>
              <a:rPr lang="en-US" altLang="en-US" sz="4840"/>
              <a:t>Stacks and queues</a:t>
            </a:r>
          </a:p>
        </p:txBody>
      </p:sp>
      <p:sp>
        <p:nvSpPr>
          <p:cNvPr id="211971" name="Rectangle 3">
            <a:extLst>
              <a:ext uri="{FF2B5EF4-FFF2-40B4-BE49-F238E27FC236}">
                <a16:creationId xmlns:a16="http://schemas.microsoft.com/office/drawing/2014/main" id="{441BABE8-0140-44DB-8F0A-500B76FE597E}"/>
              </a:ext>
            </a:extLst>
          </p:cNvPr>
          <p:cNvSpPr>
            <a:spLocks noGrp="1" noChangeArrowheads="1"/>
          </p:cNvSpPr>
          <p:nvPr>
            <p:ph type="body" idx="1"/>
          </p:nvPr>
        </p:nvSpPr>
        <p:spPr/>
        <p:txBody>
          <a:bodyPr/>
          <a:lstStyle/>
          <a:p>
            <a:pPr marL="254953" indent="-254953" eaLnBrk="1" hangingPunct="1">
              <a:defRPr/>
            </a:pPr>
            <a:r>
              <a:rPr lang="en-US" altLang="en-US" sz="2640"/>
              <a:t>Sometimes it is good to have a collection that is less powerful, but is optimized to perform certain operations very quickly.</a:t>
            </a:r>
          </a:p>
          <a:p>
            <a:pPr marL="688023" lvl="1" indent="-307340" eaLnBrk="1" hangingPunct="1">
              <a:defRPr/>
            </a:pPr>
            <a:endParaRPr lang="en-US" altLang="en-US" sz="2420"/>
          </a:p>
          <a:p>
            <a:pPr marL="254953" indent="-254953" eaLnBrk="1" hangingPunct="1">
              <a:defRPr/>
            </a:pPr>
            <a:r>
              <a:rPr lang="en-US" altLang="en-US" sz="2640"/>
              <a:t>Today we will examine two specialty collections:</a:t>
            </a:r>
          </a:p>
          <a:p>
            <a:pPr marL="688023" lvl="1" indent="-307340" eaLnBrk="1" hangingPunct="1">
              <a:defRPr/>
            </a:pPr>
            <a:r>
              <a:rPr lang="en-US" altLang="en-US" sz="2200" b="1"/>
              <a:t>stack</a:t>
            </a:r>
            <a:r>
              <a:rPr lang="en-US" altLang="en-US" sz="2200"/>
              <a:t>: Retrieves elements in the reverse of the order they were added.</a:t>
            </a:r>
          </a:p>
          <a:p>
            <a:pPr marL="688023" lvl="1" indent="-307340" eaLnBrk="1" hangingPunct="1">
              <a:defRPr/>
            </a:pPr>
            <a:r>
              <a:rPr lang="en-US" altLang="en-US" sz="2200" b="1"/>
              <a:t>queue</a:t>
            </a:r>
            <a:r>
              <a:rPr lang="en-US" altLang="en-US" sz="2200"/>
              <a:t>: Retrieves elements in the same order they were added.</a:t>
            </a:r>
          </a:p>
        </p:txBody>
      </p:sp>
      <p:pic>
        <p:nvPicPr>
          <p:cNvPr id="218116" name="Picture 4">
            <a:extLst>
              <a:ext uri="{FF2B5EF4-FFF2-40B4-BE49-F238E27FC236}">
                <a16:creationId xmlns:a16="http://schemas.microsoft.com/office/drawing/2014/main" id="{1EBAC5E8-8B6F-4044-9EBC-BA3EA0682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4264025"/>
            <a:ext cx="3076575"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4" name="Text Box 6">
            <a:extLst>
              <a:ext uri="{FF2B5EF4-FFF2-40B4-BE49-F238E27FC236}">
                <a16:creationId xmlns:a16="http://schemas.microsoft.com/office/drawing/2014/main" id="{EA26248A-8989-4422-B9FA-7F7C7C46B6C0}"/>
              </a:ext>
            </a:extLst>
          </p:cNvPr>
          <p:cNvSpPr txBox="1">
            <a:spLocks noChangeArrowheads="1"/>
          </p:cNvSpPr>
          <p:nvPr/>
        </p:nvSpPr>
        <p:spPr bwMode="auto">
          <a:xfrm>
            <a:off x="1503363" y="7105650"/>
            <a:ext cx="760412" cy="396875"/>
          </a:xfrm>
          <a:prstGeom prst="rect">
            <a:avLst/>
          </a:prstGeom>
          <a:noFill/>
          <a:ln>
            <a:noFill/>
          </a:ln>
          <a:effectLst/>
        </p:spPr>
        <p:txBody>
          <a:bodyPr wrap="none">
            <a:spAutoFit/>
          </a:bodyPr>
          <a:lstStyle/>
          <a:p>
            <a:pPr algn="r" defTabSz="1005840" eaLnBrk="1" hangingPunct="1">
              <a:defRPr/>
            </a:pPr>
            <a:r>
              <a:rPr lang="en-US" altLang="en-US" sz="1980">
                <a:solidFill>
                  <a:srgbClr val="000000"/>
                </a:solidFill>
                <a:latin typeface="Tahoma" panose="020B0604030504040204" pitchFamily="34" charset="0"/>
              </a:rPr>
              <a:t>stack</a:t>
            </a:r>
          </a:p>
        </p:txBody>
      </p:sp>
      <p:sp>
        <p:nvSpPr>
          <p:cNvPr id="211975" name="Text Box 7">
            <a:extLst>
              <a:ext uri="{FF2B5EF4-FFF2-40B4-BE49-F238E27FC236}">
                <a16:creationId xmlns:a16="http://schemas.microsoft.com/office/drawing/2014/main" id="{D43EE019-BA9D-4036-80FD-EA6CD39B5BCC}"/>
              </a:ext>
            </a:extLst>
          </p:cNvPr>
          <p:cNvSpPr txBox="1">
            <a:spLocks noChangeArrowheads="1"/>
          </p:cNvSpPr>
          <p:nvPr/>
        </p:nvSpPr>
        <p:spPr bwMode="auto">
          <a:xfrm>
            <a:off x="6278563" y="6416675"/>
            <a:ext cx="874712" cy="396875"/>
          </a:xfrm>
          <a:prstGeom prst="rect">
            <a:avLst/>
          </a:prstGeom>
          <a:noFill/>
          <a:ln>
            <a:noFill/>
          </a:ln>
          <a:effectLst/>
        </p:spPr>
        <p:txBody>
          <a:bodyPr wrap="none">
            <a:spAutoFit/>
          </a:bodyPr>
          <a:lstStyle/>
          <a:p>
            <a:pPr algn="r" defTabSz="1005840" eaLnBrk="1" hangingPunct="1">
              <a:defRPr/>
            </a:pPr>
            <a:r>
              <a:rPr lang="en-US" altLang="en-US" sz="1980">
                <a:solidFill>
                  <a:srgbClr val="000000"/>
                </a:solidFill>
                <a:latin typeface="Tahoma" panose="020B0604030504040204" pitchFamily="34" charset="0"/>
              </a:rPr>
              <a:t>queue</a:t>
            </a:r>
          </a:p>
        </p:txBody>
      </p:sp>
      <p:pic>
        <p:nvPicPr>
          <p:cNvPr id="218119" name="Picture 8">
            <a:extLst>
              <a:ext uri="{FF2B5EF4-FFF2-40B4-BE49-F238E27FC236}">
                <a16:creationId xmlns:a16="http://schemas.microsoft.com/office/drawing/2014/main" id="{DBA2486F-29F4-43AE-B556-F846C5643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5197475"/>
            <a:ext cx="59229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B41994DB-1C55-494F-B23C-358E363DA983}"/>
              </a:ext>
            </a:extLst>
          </p:cNvPr>
          <p:cNvSpPr>
            <a:spLocks noGrp="1" noChangeArrowheads="1"/>
          </p:cNvSpPr>
          <p:nvPr>
            <p:ph type="title"/>
          </p:nvPr>
        </p:nvSpPr>
        <p:spPr/>
        <p:txBody>
          <a:bodyPr/>
          <a:lstStyle/>
          <a:p>
            <a:pPr eaLnBrk="1" hangingPunct="1">
              <a:defRPr/>
            </a:pPr>
            <a:r>
              <a:rPr lang="en-US" altLang="en-US" sz="4840"/>
              <a:t>Abstract data types (ADTs)</a:t>
            </a:r>
          </a:p>
        </p:txBody>
      </p:sp>
      <p:sp>
        <p:nvSpPr>
          <p:cNvPr id="212995" name="Rectangle 3">
            <a:extLst>
              <a:ext uri="{FF2B5EF4-FFF2-40B4-BE49-F238E27FC236}">
                <a16:creationId xmlns:a16="http://schemas.microsoft.com/office/drawing/2014/main" id="{D7AF2E42-AEBB-49A6-AD02-39E0A1F79573}"/>
              </a:ext>
            </a:extLst>
          </p:cNvPr>
          <p:cNvSpPr>
            <a:spLocks noGrp="1" noChangeArrowheads="1"/>
          </p:cNvSpPr>
          <p:nvPr>
            <p:ph type="body" idx="1"/>
          </p:nvPr>
        </p:nvSpPr>
        <p:spPr/>
        <p:txBody>
          <a:bodyPr/>
          <a:lstStyle/>
          <a:p>
            <a:pPr marL="254953" indent="-254953" eaLnBrk="1" hangingPunct="1">
              <a:defRPr/>
            </a:pPr>
            <a:r>
              <a:rPr lang="en-US" altLang="en-US" sz="2640" b="1"/>
              <a:t>abstract data type (ADT)</a:t>
            </a:r>
            <a:r>
              <a:rPr lang="en-US" altLang="en-US" sz="2640"/>
              <a:t>: A specification of a collection of data and the operations that can be performed on it.</a:t>
            </a:r>
          </a:p>
          <a:p>
            <a:pPr marL="688023" lvl="1" indent="-307340" eaLnBrk="1" hangingPunct="1">
              <a:defRPr/>
            </a:pPr>
            <a:r>
              <a:rPr lang="en-US" altLang="en-US" sz="2420"/>
              <a:t>Describes </a:t>
            </a:r>
            <a:r>
              <a:rPr lang="en-US" altLang="en-US" sz="2420" i="1"/>
              <a:t>what</a:t>
            </a:r>
            <a:r>
              <a:rPr lang="en-US" altLang="en-US" sz="2420"/>
              <a:t> a collection does, not </a:t>
            </a:r>
            <a:r>
              <a:rPr lang="en-US" altLang="en-US" sz="2420" i="1"/>
              <a:t>how</a:t>
            </a:r>
            <a:r>
              <a:rPr lang="en-US" altLang="en-US" sz="2420"/>
              <a:t> it does it</a:t>
            </a:r>
          </a:p>
          <a:p>
            <a:pPr marL="688023" lvl="1" indent="-307340" eaLnBrk="1" hangingPunct="1">
              <a:defRPr/>
            </a:pPr>
            <a:endParaRPr lang="en-US" altLang="en-US" sz="2420"/>
          </a:p>
          <a:p>
            <a:pPr marL="254953" indent="-254953" eaLnBrk="1" hangingPunct="1">
              <a:defRPr/>
            </a:pPr>
            <a:r>
              <a:rPr lang="en-US" altLang="en-US" sz="2640"/>
              <a:t>We don't know exactly how a stack or queue is implemented, and we don't need to.</a:t>
            </a:r>
          </a:p>
          <a:p>
            <a:pPr marL="688023" lvl="1" indent="-307340" eaLnBrk="1" hangingPunct="1">
              <a:defRPr/>
            </a:pPr>
            <a:r>
              <a:rPr lang="en-US" altLang="en-US" sz="2420"/>
              <a:t>We just need to understand the idea of the collection and what operations it can perform.</a:t>
            </a:r>
          </a:p>
          <a:p>
            <a:pPr marL="688023" lvl="1" indent="-307340" eaLnBrk="1" hangingPunct="1">
              <a:defRPr/>
            </a:pPr>
            <a:endParaRPr lang="en-US" altLang="en-US" sz="2420"/>
          </a:p>
          <a:p>
            <a:pPr marL="688023" lvl="1" indent="-307340" eaLnBrk="1" hangingPunct="1">
              <a:defRPr/>
            </a:pPr>
            <a:endParaRPr lang="en-US" altLang="en-US" sz="2420"/>
          </a:p>
          <a:p>
            <a:pPr marL="688023" lvl="1" indent="-307340" eaLnBrk="1" hangingPunct="1">
              <a:buFontTx/>
              <a:buNone/>
              <a:defRPr/>
            </a:pPr>
            <a:r>
              <a:rPr lang="en-US" altLang="en-US" sz="2420"/>
              <a:t>	</a:t>
            </a:r>
            <a:r>
              <a:rPr lang="en-US" altLang="en-US" sz="2420">
                <a:solidFill>
                  <a:schemeClr val="bg2"/>
                </a:solidFill>
              </a:rPr>
              <a:t>(Stacks are usually implemented with arrays; queues are often implemented using another structure called a linked list.)</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30681FB4-8835-451D-9999-D0815285A4B3}"/>
              </a:ext>
            </a:extLst>
          </p:cNvPr>
          <p:cNvSpPr>
            <a:spLocks noGrp="1" noChangeArrowheads="1"/>
          </p:cNvSpPr>
          <p:nvPr>
            <p:ph type="title"/>
          </p:nvPr>
        </p:nvSpPr>
        <p:spPr/>
        <p:txBody>
          <a:bodyPr/>
          <a:lstStyle/>
          <a:p>
            <a:pPr eaLnBrk="1" hangingPunct="1">
              <a:defRPr/>
            </a:pPr>
            <a:r>
              <a:rPr lang="en-US" altLang="en-US" sz="4840"/>
              <a:t>Stacks</a:t>
            </a:r>
          </a:p>
        </p:txBody>
      </p:sp>
      <p:sp>
        <p:nvSpPr>
          <p:cNvPr id="209923" name="Rectangle 3">
            <a:extLst>
              <a:ext uri="{FF2B5EF4-FFF2-40B4-BE49-F238E27FC236}">
                <a16:creationId xmlns:a16="http://schemas.microsoft.com/office/drawing/2014/main" id="{7B4755BF-5E23-4AF1-B747-25832B551362}"/>
              </a:ext>
            </a:extLst>
          </p:cNvPr>
          <p:cNvSpPr>
            <a:spLocks noGrp="1" noChangeArrowheads="1"/>
          </p:cNvSpPr>
          <p:nvPr>
            <p:ph type="body" idx="1"/>
          </p:nvPr>
        </p:nvSpPr>
        <p:spPr/>
        <p:txBody>
          <a:bodyPr/>
          <a:lstStyle/>
          <a:p>
            <a:pPr marL="254953" indent="-254953" eaLnBrk="1" hangingPunct="1">
              <a:defRPr/>
            </a:pPr>
            <a:r>
              <a:rPr lang="en-US" altLang="en-US" sz="2640" b="1"/>
              <a:t>stack</a:t>
            </a:r>
            <a:r>
              <a:rPr lang="en-US" altLang="en-US" sz="2640"/>
              <a:t>: A collection based on the principle of adding elements and retrieving them in the opposite order.</a:t>
            </a:r>
          </a:p>
          <a:p>
            <a:pPr marL="688023" lvl="1" indent="-307340" eaLnBrk="1" hangingPunct="1">
              <a:defRPr/>
            </a:pPr>
            <a:r>
              <a:rPr lang="en-US" altLang="en-US" sz="2420"/>
              <a:t>Last-In, First-Out ("LIFO")</a:t>
            </a:r>
          </a:p>
          <a:p>
            <a:pPr marL="688023" lvl="1" indent="-307340" eaLnBrk="1" hangingPunct="1">
              <a:defRPr/>
            </a:pPr>
            <a:r>
              <a:rPr lang="en-US" altLang="en-US" sz="2420"/>
              <a:t>The elements are stored in order of insertion,</a:t>
            </a:r>
            <a:br>
              <a:rPr lang="en-US" altLang="en-US" sz="2420"/>
            </a:br>
            <a:r>
              <a:rPr lang="en-US" altLang="en-US" sz="2420"/>
              <a:t>but we do not think of them as having indexes.</a:t>
            </a:r>
          </a:p>
          <a:p>
            <a:pPr marL="688023" lvl="1" indent="-307340" eaLnBrk="1" hangingPunct="1">
              <a:defRPr/>
            </a:pPr>
            <a:r>
              <a:rPr lang="en-US" altLang="en-US" sz="2420"/>
              <a:t>The client can only add/remove/examine </a:t>
            </a:r>
            <a:br>
              <a:rPr lang="en-US" altLang="en-US" sz="2420"/>
            </a:br>
            <a:r>
              <a:rPr lang="en-US" altLang="en-US" sz="2420"/>
              <a:t>the last element added (the "top").</a:t>
            </a:r>
          </a:p>
          <a:p>
            <a:pPr marL="688023" lvl="1" indent="-307340" eaLnBrk="1" hangingPunct="1">
              <a:defRPr/>
            </a:pPr>
            <a:endParaRPr lang="en-US" altLang="en-US" sz="2420"/>
          </a:p>
          <a:p>
            <a:pPr marL="688023" lvl="1" indent="-307340" eaLnBrk="1" hangingPunct="1">
              <a:defRPr/>
            </a:pPr>
            <a:endParaRPr lang="en-US" altLang="en-US" sz="2420"/>
          </a:p>
          <a:p>
            <a:pPr marL="254953" indent="-254953" eaLnBrk="1" hangingPunct="1">
              <a:defRPr/>
            </a:pPr>
            <a:r>
              <a:rPr lang="en-US" altLang="en-US" sz="2640"/>
              <a:t>basic stack operations:</a:t>
            </a:r>
          </a:p>
          <a:p>
            <a:pPr marL="688023" lvl="1" indent="-307340" eaLnBrk="1" hangingPunct="1">
              <a:defRPr/>
            </a:pPr>
            <a:r>
              <a:rPr lang="en-US" altLang="en-US" sz="2420" b="1"/>
              <a:t>push</a:t>
            </a:r>
            <a:r>
              <a:rPr lang="en-US" altLang="en-US" sz="2420"/>
              <a:t>: Add an element to the top.</a:t>
            </a:r>
          </a:p>
          <a:p>
            <a:pPr marL="688023" lvl="1" indent="-307340" eaLnBrk="1" hangingPunct="1">
              <a:defRPr/>
            </a:pPr>
            <a:r>
              <a:rPr lang="en-US" altLang="en-US" sz="2420" b="1"/>
              <a:t>pop</a:t>
            </a:r>
            <a:r>
              <a:rPr lang="en-US" altLang="en-US" sz="2420"/>
              <a:t>: Remove the top element.</a:t>
            </a:r>
          </a:p>
        </p:txBody>
      </p:sp>
      <p:pic>
        <p:nvPicPr>
          <p:cNvPr id="220164" name="Picture 5">
            <a:extLst>
              <a:ext uri="{FF2B5EF4-FFF2-40B4-BE49-F238E27FC236}">
                <a16:creationId xmlns:a16="http://schemas.microsoft.com/office/drawing/2014/main" id="{EF546F34-B77B-4E29-8F50-06F031FE9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2293938"/>
            <a:ext cx="1524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5" name="Picture 6">
            <a:extLst>
              <a:ext uri="{FF2B5EF4-FFF2-40B4-BE49-F238E27FC236}">
                <a16:creationId xmlns:a16="http://schemas.microsoft.com/office/drawing/2014/main" id="{0879C2B6-2EB3-4CBC-A1EE-F66127D7A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08538"/>
            <a:ext cx="27447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6919BE67-6FED-4F17-89AF-5B4DD17F7FA8}"/>
              </a:ext>
            </a:extLst>
          </p:cNvPr>
          <p:cNvSpPr>
            <a:spLocks noGrp="1" noChangeArrowheads="1"/>
          </p:cNvSpPr>
          <p:nvPr>
            <p:ph type="title"/>
          </p:nvPr>
        </p:nvSpPr>
        <p:spPr/>
        <p:txBody>
          <a:bodyPr/>
          <a:lstStyle/>
          <a:p>
            <a:pPr eaLnBrk="1" hangingPunct="1">
              <a:defRPr/>
            </a:pPr>
            <a:r>
              <a:rPr lang="en-US" altLang="en-US" sz="4840"/>
              <a:t>Stacks in computer science</a:t>
            </a:r>
          </a:p>
        </p:txBody>
      </p:sp>
      <p:sp>
        <p:nvSpPr>
          <p:cNvPr id="215043" name="Rectangle 3">
            <a:extLst>
              <a:ext uri="{FF2B5EF4-FFF2-40B4-BE49-F238E27FC236}">
                <a16:creationId xmlns:a16="http://schemas.microsoft.com/office/drawing/2014/main" id="{7001455D-3DD4-446B-8E90-C1880F89B350}"/>
              </a:ext>
            </a:extLst>
          </p:cNvPr>
          <p:cNvSpPr>
            <a:spLocks noGrp="1" noChangeArrowheads="1"/>
          </p:cNvSpPr>
          <p:nvPr>
            <p:ph type="body" idx="1"/>
          </p:nvPr>
        </p:nvSpPr>
        <p:spPr/>
        <p:txBody>
          <a:bodyPr/>
          <a:lstStyle/>
          <a:p>
            <a:pPr marL="254953" indent="-254953" eaLnBrk="1" hangingPunct="1">
              <a:defRPr/>
            </a:pPr>
            <a:r>
              <a:rPr lang="en-US" altLang="en-US" sz="2640"/>
              <a:t>Programming languages and compilers:</a:t>
            </a:r>
          </a:p>
          <a:p>
            <a:pPr marL="688023" lvl="1" indent="-307340" eaLnBrk="1" hangingPunct="1">
              <a:defRPr/>
            </a:pPr>
            <a:r>
              <a:rPr lang="en-US" altLang="en-US" sz="2420"/>
              <a:t>method calls are placed onto a stack </a:t>
            </a:r>
            <a:r>
              <a:rPr lang="en-US" altLang="en-US" sz="2420" i="1"/>
              <a:t>(call=push, return=pop)</a:t>
            </a:r>
            <a:endParaRPr lang="en-US" altLang="en-US" sz="2420"/>
          </a:p>
          <a:p>
            <a:pPr marL="688023" lvl="1" indent="-307340" eaLnBrk="1" hangingPunct="1">
              <a:defRPr/>
            </a:pPr>
            <a:r>
              <a:rPr lang="en-US" altLang="en-US" sz="2420"/>
              <a:t>compilers use stacks to evaluate expressions</a:t>
            </a:r>
          </a:p>
          <a:p>
            <a:pPr marL="688023" lvl="1" indent="-307340" eaLnBrk="1" hangingPunct="1">
              <a:defRPr/>
            </a:pPr>
            <a:endParaRPr lang="en-US" altLang="en-US" sz="2420"/>
          </a:p>
          <a:p>
            <a:pPr marL="688023" lvl="1" indent="-307340" eaLnBrk="1" hangingPunct="1">
              <a:defRPr/>
            </a:pPr>
            <a:endParaRPr lang="en-US" altLang="en-US" sz="2420"/>
          </a:p>
          <a:p>
            <a:pPr marL="254953" indent="-254953" eaLnBrk="1" hangingPunct="1">
              <a:defRPr/>
            </a:pPr>
            <a:r>
              <a:rPr lang="en-US" altLang="en-US" sz="2640"/>
              <a:t>Matching up related pairs of things:</a:t>
            </a:r>
          </a:p>
          <a:p>
            <a:pPr marL="688023" lvl="1" indent="-307340" eaLnBrk="1" hangingPunct="1">
              <a:defRPr/>
            </a:pPr>
            <a:r>
              <a:rPr lang="en-US" altLang="en-US" sz="2420"/>
              <a:t>find out whether a string is a palindrome</a:t>
            </a:r>
          </a:p>
          <a:p>
            <a:pPr marL="688023" lvl="1" indent="-307340" eaLnBrk="1" hangingPunct="1">
              <a:defRPr/>
            </a:pPr>
            <a:r>
              <a:rPr lang="en-US" altLang="en-US" sz="2420"/>
              <a:t>examine a file to see if its braces </a:t>
            </a:r>
            <a:r>
              <a:rPr lang="en-US" altLang="en-US" sz="2420">
                <a:latin typeface="Courier New" panose="02070309020205020404" pitchFamily="49" charset="0"/>
              </a:rPr>
              <a:t>{</a:t>
            </a:r>
            <a:r>
              <a:rPr lang="en-US" altLang="en-US" sz="2420"/>
              <a:t> </a:t>
            </a:r>
            <a:r>
              <a:rPr lang="en-US" altLang="en-US" sz="2420">
                <a:latin typeface="Courier New" panose="02070309020205020404" pitchFamily="49" charset="0"/>
              </a:rPr>
              <a:t>}</a:t>
            </a:r>
            <a:r>
              <a:rPr lang="en-US" altLang="en-US" sz="2420"/>
              <a:t> and other operators match</a:t>
            </a:r>
          </a:p>
          <a:p>
            <a:pPr marL="688023" lvl="1" indent="-307340" eaLnBrk="1" hangingPunct="1">
              <a:defRPr/>
            </a:pPr>
            <a:r>
              <a:rPr lang="en-US" altLang="en-US" sz="2420"/>
              <a:t>convert "infix" expressions to "postfix" or "prefix"</a:t>
            </a:r>
          </a:p>
          <a:p>
            <a:pPr marL="254953" indent="-254953" eaLnBrk="1" hangingPunct="1">
              <a:defRPr/>
            </a:pPr>
            <a:endParaRPr lang="en-US" altLang="en-US" sz="2640"/>
          </a:p>
          <a:p>
            <a:pPr marL="254953" indent="-254953" eaLnBrk="1" hangingPunct="1">
              <a:defRPr/>
            </a:pPr>
            <a:r>
              <a:rPr lang="en-US" altLang="en-US" sz="2640"/>
              <a:t>Sophisticated algorithms:</a:t>
            </a:r>
          </a:p>
          <a:p>
            <a:pPr marL="688023" lvl="1" indent="-307340" eaLnBrk="1" hangingPunct="1">
              <a:defRPr/>
            </a:pPr>
            <a:r>
              <a:rPr lang="en-US" altLang="en-US" sz="2420"/>
              <a:t>searching through a maze with "backtracking"</a:t>
            </a:r>
          </a:p>
          <a:p>
            <a:pPr marL="688023" lvl="1" indent="-307340" eaLnBrk="1" hangingPunct="1">
              <a:defRPr/>
            </a:pPr>
            <a:r>
              <a:rPr lang="en-US" altLang="en-US" sz="2420"/>
              <a:t>many programs use an "undo stack" of previous operations</a:t>
            </a:r>
          </a:p>
        </p:txBody>
      </p:sp>
      <p:graphicFrame>
        <p:nvGraphicFramePr>
          <p:cNvPr id="215073" name="Group 33">
            <a:extLst>
              <a:ext uri="{FF2B5EF4-FFF2-40B4-BE49-F238E27FC236}">
                <a16:creationId xmlns:a16="http://schemas.microsoft.com/office/drawing/2014/main" id="{994ADB5F-6A0D-4E01-BB1B-56ED9C2DE4B4}"/>
              </a:ext>
            </a:extLst>
          </p:cNvPr>
          <p:cNvGraphicFramePr>
            <a:graphicFrameLocks noGrp="1"/>
          </p:cNvGraphicFramePr>
          <p:nvPr/>
        </p:nvGraphicFramePr>
        <p:xfrm>
          <a:off x="7459663" y="2628900"/>
          <a:ext cx="2301875" cy="2130425"/>
        </p:xfrm>
        <a:graphic>
          <a:graphicData uri="http://schemas.openxmlformats.org/drawingml/2006/table">
            <a:tbl>
              <a:tblPr/>
              <a:tblGrid>
                <a:gridCol w="1184121">
                  <a:extLst>
                    <a:ext uri="{9D8B030D-6E8A-4147-A177-3AD203B41FA5}">
                      <a16:colId xmlns:a16="http://schemas.microsoft.com/office/drawing/2014/main" val="20000"/>
                    </a:ext>
                  </a:extLst>
                </a:gridCol>
                <a:gridCol w="1117754">
                  <a:extLst>
                    <a:ext uri="{9D8B030D-6E8A-4147-A177-3AD203B41FA5}">
                      <a16:colId xmlns:a16="http://schemas.microsoft.com/office/drawing/2014/main" val="20001"/>
                    </a:ext>
                  </a:extLst>
                </a:gridCol>
              </a:tblGrid>
              <a:tr h="710142">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2"/>
                          </a:solidFill>
                          <a:effectLst/>
                          <a:latin typeface="Tahoma" panose="020B0604030504040204" pitchFamily="34" charset="0"/>
                        </a:rPr>
                        <a:t>method3</a:t>
                      </a:r>
                    </a:p>
                  </a:txBody>
                  <a:tcPr marL="100598" marR="100598" marT="50289" marB="50289" anchor="ctr" anchorCtr="1"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return var</a:t>
                      </a:r>
                    </a:p>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local vars</a:t>
                      </a:r>
                    </a:p>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parameters</a:t>
                      </a:r>
                    </a:p>
                  </a:txBody>
                  <a:tcPr marL="100598" marR="100598" marT="50289" marB="5028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0142">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2"/>
                          </a:solidFill>
                          <a:effectLst/>
                          <a:latin typeface="Tahoma" panose="020B0604030504040204" pitchFamily="34" charset="0"/>
                        </a:rPr>
                        <a:t>method2</a:t>
                      </a:r>
                    </a:p>
                  </a:txBody>
                  <a:tcPr marL="100598" marR="100598" marT="50289" marB="50289"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return var</a:t>
                      </a:r>
                    </a:p>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local vars</a:t>
                      </a:r>
                    </a:p>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parameters</a:t>
                      </a:r>
                    </a:p>
                  </a:txBody>
                  <a:tcPr marL="100598" marR="100598" marT="50289" marB="5028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0142">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2"/>
                          </a:solidFill>
                          <a:effectLst/>
                          <a:latin typeface="Tahoma" panose="020B0604030504040204" pitchFamily="34" charset="0"/>
                        </a:rPr>
                        <a:t>method1</a:t>
                      </a:r>
                    </a:p>
                  </a:txBody>
                  <a:tcPr marL="100598" marR="100598" marT="50289" marB="50289" anchor="ctr" anchorCtr="1"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return var</a:t>
                      </a:r>
                    </a:p>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local vars</a:t>
                      </a:r>
                    </a:p>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rPr>
                        <a:t>parameters</a:t>
                      </a:r>
                    </a:p>
                  </a:txBody>
                  <a:tcPr marL="100598" marR="100598" marT="50289" marB="5028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648F9FCF-2D23-4EB6-A00D-7B0D3EEDA35C}"/>
              </a:ext>
            </a:extLst>
          </p:cNvPr>
          <p:cNvSpPr>
            <a:spLocks noGrp="1" noChangeArrowheads="1"/>
          </p:cNvSpPr>
          <p:nvPr>
            <p:ph type="title"/>
          </p:nvPr>
        </p:nvSpPr>
        <p:spPr/>
        <p:txBody>
          <a:bodyPr/>
          <a:lstStyle/>
          <a:p>
            <a:pPr eaLnBrk="1" hangingPunct="1">
              <a:defRPr/>
            </a:pPr>
            <a:r>
              <a:rPr lang="en-US" altLang="en-US" sz="4840"/>
              <a:t>Class </a:t>
            </a:r>
            <a:r>
              <a:rPr lang="en-US" altLang="en-US" sz="4840">
                <a:latin typeface="Courier New" panose="02070309020205020404" pitchFamily="49" charset="0"/>
              </a:rPr>
              <a:t>Stack</a:t>
            </a:r>
          </a:p>
        </p:txBody>
      </p:sp>
      <p:sp>
        <p:nvSpPr>
          <p:cNvPr id="216067" name="Rectangle 3">
            <a:extLst>
              <a:ext uri="{FF2B5EF4-FFF2-40B4-BE49-F238E27FC236}">
                <a16:creationId xmlns:a16="http://schemas.microsoft.com/office/drawing/2014/main" id="{29285002-5F31-439C-955A-217F21DA301D}"/>
              </a:ext>
            </a:extLst>
          </p:cNvPr>
          <p:cNvSpPr>
            <a:spLocks noGrp="1" noChangeArrowheads="1"/>
          </p:cNvSpPr>
          <p:nvPr>
            <p:ph type="body" idx="1"/>
          </p:nvPr>
        </p:nvSpPr>
        <p:spPr/>
        <p:txBody>
          <a:bodyPr/>
          <a:lstStyle/>
          <a:p>
            <a:pPr marL="254953" indent="-254953" eaLnBrk="1" hangingPunct="1">
              <a:lnSpc>
                <a:spcPct val="95000"/>
              </a:lnSpc>
              <a:defRPr/>
            </a:pPr>
            <a:endParaRPr lang="en-US" altLang="en-US" sz="2640"/>
          </a:p>
          <a:p>
            <a:pPr marL="688023" lvl="1" indent="-307340" eaLnBrk="1" hangingPunct="1">
              <a:lnSpc>
                <a:spcPct val="95000"/>
              </a:lnSpc>
              <a:defRPr/>
            </a:pPr>
            <a:endParaRPr lang="en-US" altLang="en-US" sz="2420"/>
          </a:p>
          <a:p>
            <a:pPr marL="688023" lvl="1" indent="-307340" eaLnBrk="1" hangingPunct="1">
              <a:lnSpc>
                <a:spcPct val="95000"/>
              </a:lnSpc>
              <a:defRPr/>
            </a:pPr>
            <a:endParaRPr lang="en-US" altLang="en-US" sz="2420"/>
          </a:p>
          <a:p>
            <a:pPr marL="688023" lvl="1" indent="-307340" eaLnBrk="1" hangingPunct="1">
              <a:lnSpc>
                <a:spcPct val="95000"/>
              </a:lnSpc>
              <a:defRPr/>
            </a:pPr>
            <a:endParaRPr lang="en-US" altLang="en-US" sz="2420"/>
          </a:p>
          <a:p>
            <a:pPr marL="688023" lvl="1" indent="-307340" eaLnBrk="1" hangingPunct="1">
              <a:lnSpc>
                <a:spcPct val="95000"/>
              </a:lnSpc>
              <a:defRPr/>
            </a:pPr>
            <a:endParaRPr lang="en-US" altLang="en-US" sz="2420"/>
          </a:p>
          <a:p>
            <a:pPr marL="688023" lvl="1" indent="-307340" eaLnBrk="1" hangingPunct="1">
              <a:lnSpc>
                <a:spcPct val="95000"/>
              </a:lnSpc>
              <a:defRPr/>
            </a:pPr>
            <a:endParaRPr lang="en-US" altLang="en-US" sz="2420"/>
          </a:p>
          <a:p>
            <a:pPr marL="688023" lvl="1" indent="-307340" eaLnBrk="1" hangingPunct="1">
              <a:lnSpc>
                <a:spcPct val="95000"/>
              </a:lnSpc>
              <a:defRPr/>
            </a:pPr>
            <a:endParaRPr lang="en-US" altLang="en-US" sz="2420"/>
          </a:p>
          <a:p>
            <a:pPr marL="688023" lvl="1" indent="-307340" eaLnBrk="1" hangingPunct="1">
              <a:lnSpc>
                <a:spcPct val="95000"/>
              </a:lnSpc>
              <a:defRPr/>
            </a:pPr>
            <a:endParaRPr lang="en-US" altLang="en-US" sz="2420"/>
          </a:p>
          <a:p>
            <a:pPr marL="688023" lvl="1" indent="-307340" eaLnBrk="1" hangingPunct="1">
              <a:lnSpc>
                <a:spcPct val="70000"/>
              </a:lnSpc>
              <a:buFontTx/>
              <a:buNone/>
              <a:defRPr/>
            </a:pPr>
            <a:r>
              <a:rPr lang="en-US" altLang="en-US" sz="2200">
                <a:latin typeface="Courier New" panose="02070309020205020404" pitchFamily="49" charset="0"/>
              </a:rPr>
              <a:t>Stack&lt;Integer&gt; s = new Stack&lt;Integer&gt;();</a:t>
            </a:r>
          </a:p>
          <a:p>
            <a:pPr marL="688023" lvl="1" indent="-307340" eaLnBrk="1" hangingPunct="1">
              <a:lnSpc>
                <a:spcPct val="70000"/>
              </a:lnSpc>
              <a:buFontTx/>
              <a:buNone/>
              <a:defRPr/>
            </a:pPr>
            <a:r>
              <a:rPr lang="en-US" altLang="en-US" sz="2200">
                <a:latin typeface="Courier New" panose="02070309020205020404" pitchFamily="49" charset="0"/>
              </a:rPr>
              <a:t>s.push(42);</a:t>
            </a:r>
          </a:p>
          <a:p>
            <a:pPr marL="688023" lvl="1" indent="-307340" eaLnBrk="1" hangingPunct="1">
              <a:lnSpc>
                <a:spcPct val="70000"/>
              </a:lnSpc>
              <a:buFontTx/>
              <a:buNone/>
              <a:defRPr/>
            </a:pPr>
            <a:r>
              <a:rPr lang="en-US" altLang="en-US" sz="2200">
                <a:latin typeface="Courier New" panose="02070309020205020404" pitchFamily="49" charset="0"/>
              </a:rPr>
              <a:t>s.push(-3);</a:t>
            </a:r>
          </a:p>
          <a:p>
            <a:pPr marL="688023" lvl="1" indent="-307340" eaLnBrk="1" hangingPunct="1">
              <a:lnSpc>
                <a:spcPct val="70000"/>
              </a:lnSpc>
              <a:buFontTx/>
              <a:buNone/>
              <a:defRPr/>
            </a:pPr>
            <a:r>
              <a:rPr lang="en-US" altLang="en-US" sz="2200">
                <a:latin typeface="Courier New" panose="02070309020205020404" pitchFamily="49" charset="0"/>
              </a:rPr>
              <a:t>s.push(17);   </a:t>
            </a:r>
            <a:r>
              <a:rPr lang="en-US" altLang="en-US" sz="2200" b="1">
                <a:solidFill>
                  <a:srgbClr val="008000"/>
                </a:solidFill>
                <a:latin typeface="Courier New" panose="02070309020205020404" pitchFamily="49" charset="0"/>
              </a:rPr>
              <a:t>// bottom [42, -3, 17] top</a:t>
            </a:r>
          </a:p>
          <a:p>
            <a:pPr marL="688023" lvl="1" indent="-307340" eaLnBrk="1" hangingPunct="1">
              <a:lnSpc>
                <a:spcPct val="70000"/>
              </a:lnSpc>
              <a:buFontTx/>
              <a:buNone/>
              <a:defRPr/>
            </a:pPr>
            <a:endParaRPr lang="en-US" altLang="en-US" sz="880">
              <a:latin typeface="Courier New" panose="02070309020205020404" pitchFamily="49" charset="0"/>
            </a:endParaRPr>
          </a:p>
          <a:p>
            <a:pPr marL="688023" lvl="1" indent="-307340" eaLnBrk="1" hangingPunct="1">
              <a:lnSpc>
                <a:spcPct val="70000"/>
              </a:lnSpc>
              <a:buFontTx/>
              <a:buNone/>
              <a:defRPr/>
            </a:pPr>
            <a:r>
              <a:rPr lang="en-US" altLang="en-US" sz="2200">
                <a:latin typeface="Courier New" panose="02070309020205020404" pitchFamily="49" charset="0"/>
              </a:rPr>
              <a:t>System.out.println(s.pop());   </a:t>
            </a:r>
            <a:r>
              <a:rPr lang="en-US" altLang="en-US" sz="2200" b="1">
                <a:solidFill>
                  <a:srgbClr val="008000"/>
                </a:solidFill>
                <a:latin typeface="Courier New" panose="02070309020205020404" pitchFamily="49" charset="0"/>
              </a:rPr>
              <a:t>// 17</a:t>
            </a:r>
          </a:p>
          <a:p>
            <a:pPr marL="254953" indent="-254953" eaLnBrk="1" hangingPunct="1">
              <a:buFontTx/>
              <a:buNone/>
              <a:defRPr/>
            </a:pPr>
            <a:endParaRPr lang="en-US" altLang="en-US" sz="2200">
              <a:latin typeface="Courier New" panose="02070309020205020404" pitchFamily="49" charset="0"/>
            </a:endParaRPr>
          </a:p>
          <a:p>
            <a:pPr marL="688023" lvl="1" indent="-307340" eaLnBrk="1" hangingPunct="1">
              <a:defRPr/>
            </a:pPr>
            <a:r>
              <a:rPr lang="en-US" altLang="en-US" sz="2420">
                <a:latin typeface="Courier New" panose="02070309020205020404" pitchFamily="49" charset="0"/>
              </a:rPr>
              <a:t>Stack</a:t>
            </a:r>
            <a:r>
              <a:rPr lang="en-US" altLang="en-US" sz="2420"/>
              <a:t> has other methods, but we forbid you to use them.</a:t>
            </a:r>
          </a:p>
        </p:txBody>
      </p:sp>
      <p:graphicFrame>
        <p:nvGraphicFramePr>
          <p:cNvPr id="216165" name="Group 101">
            <a:extLst>
              <a:ext uri="{FF2B5EF4-FFF2-40B4-BE49-F238E27FC236}">
                <a16:creationId xmlns:a16="http://schemas.microsoft.com/office/drawing/2014/main" id="{28F9CB4D-F5AB-4296-8ED6-887DF539DE68}"/>
              </a:ext>
            </a:extLst>
          </p:cNvPr>
          <p:cNvGraphicFramePr>
            <a:graphicFrameLocks noGrp="1"/>
          </p:cNvGraphicFramePr>
          <p:nvPr/>
        </p:nvGraphicFramePr>
        <p:xfrm>
          <a:off x="760413" y="1622425"/>
          <a:ext cx="8459787" cy="3951288"/>
        </p:xfrm>
        <a:graphic>
          <a:graphicData uri="http://schemas.openxmlformats.org/drawingml/2006/table">
            <a:tbl>
              <a:tblPr/>
              <a:tblGrid>
                <a:gridCol w="2056890">
                  <a:extLst>
                    <a:ext uri="{9D8B030D-6E8A-4147-A177-3AD203B41FA5}">
                      <a16:colId xmlns:a16="http://schemas.microsoft.com/office/drawing/2014/main" val="20000"/>
                    </a:ext>
                  </a:extLst>
                </a:gridCol>
                <a:gridCol w="6402897">
                  <a:extLst>
                    <a:ext uri="{9D8B030D-6E8A-4147-A177-3AD203B41FA5}">
                      <a16:colId xmlns:a16="http://schemas.microsoft.com/office/drawing/2014/main" val="20001"/>
                    </a:ext>
                  </a:extLst>
                </a:gridCol>
              </a:tblGrid>
              <a:tr h="408378">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Stack&lt;</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E</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&gt;()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constructs a new stack with elements of type </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E</a:t>
                      </a:r>
                      <a:endParaRPr kumimoji="0" lang="en-US" altLang="en-US" sz="2200" b="1" i="0" u="none" strike="noStrike" cap="none" normalizeH="0" baseline="0">
                        <a:ln>
                          <a:noFill/>
                        </a:ln>
                        <a:solidFill>
                          <a:schemeClr val="tx1"/>
                        </a:solidFill>
                        <a:effectLst/>
                        <a:latin typeface="Verdana" panose="020B060403050404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1445">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push(</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value</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places given value on top of stack</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6097">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pop()</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removes top value from stack and returns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throws </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EmptyStackException</a:t>
                      </a: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if stack is empty</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6097">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peek()</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top value from stack without removing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throws </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EmptyStackException</a:t>
                      </a: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if stack is empty</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636">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size()</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number of elements in stack</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636">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isEmpty()</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true</a:t>
                      </a: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if stack has no elements</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75" marR="100575" marT="50305" marB="503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FEBD0949-AE13-4ECA-8FEB-9F0B6FCC4691}"/>
              </a:ext>
            </a:extLst>
          </p:cNvPr>
          <p:cNvSpPr>
            <a:spLocks noGrp="1" noChangeArrowheads="1"/>
          </p:cNvSpPr>
          <p:nvPr>
            <p:ph type="title"/>
          </p:nvPr>
        </p:nvSpPr>
        <p:spPr/>
        <p:txBody>
          <a:bodyPr/>
          <a:lstStyle/>
          <a:p>
            <a:pPr eaLnBrk="1" hangingPunct="1">
              <a:defRPr/>
            </a:pPr>
            <a:r>
              <a:rPr lang="en-US" altLang="en-US" sz="4840"/>
              <a:t>Stack limitations/idioms</a:t>
            </a:r>
          </a:p>
        </p:txBody>
      </p:sp>
      <p:sp>
        <p:nvSpPr>
          <p:cNvPr id="217091" name="Rectangle 3">
            <a:extLst>
              <a:ext uri="{FF2B5EF4-FFF2-40B4-BE49-F238E27FC236}">
                <a16:creationId xmlns:a16="http://schemas.microsoft.com/office/drawing/2014/main" id="{896878DF-1384-4525-92FA-E2E5043EF1FF}"/>
              </a:ext>
            </a:extLst>
          </p:cNvPr>
          <p:cNvSpPr>
            <a:spLocks noGrp="1" noChangeArrowheads="1"/>
          </p:cNvSpPr>
          <p:nvPr>
            <p:ph type="body" idx="1"/>
          </p:nvPr>
        </p:nvSpPr>
        <p:spPr/>
        <p:txBody>
          <a:bodyPr/>
          <a:lstStyle/>
          <a:p>
            <a:pPr marL="254953" indent="-254953" eaLnBrk="1" hangingPunct="1">
              <a:defRPr/>
            </a:pPr>
            <a:r>
              <a:rPr lang="en-US" altLang="en-US" sz="2640"/>
              <a:t>Remember: You cannot loop over a stack in the usual way.</a:t>
            </a:r>
          </a:p>
          <a:p>
            <a:pPr marL="688023" lvl="1" indent="-307340" eaLnBrk="1" hangingPunct="1">
              <a:lnSpc>
                <a:spcPct val="80000"/>
              </a:lnSpc>
              <a:buFontTx/>
              <a:buNone/>
              <a:defRPr/>
            </a:pPr>
            <a:endParaRPr lang="en-US" altLang="en-US" sz="880">
              <a:latin typeface="Courier New" panose="02070309020205020404" pitchFamily="49" charset="0"/>
            </a:endParaRPr>
          </a:p>
          <a:p>
            <a:pPr marL="688023" lvl="1" indent="-307340" eaLnBrk="1" hangingPunct="1">
              <a:lnSpc>
                <a:spcPct val="80000"/>
              </a:lnSpc>
              <a:buFontTx/>
              <a:buNone/>
              <a:defRPr/>
            </a:pPr>
            <a:r>
              <a:rPr lang="en-US" altLang="en-US" sz="2420">
                <a:latin typeface="Courier New" panose="02070309020205020404" pitchFamily="49" charset="0"/>
              </a:rPr>
              <a:t>	Stack&lt;Integer&gt; s = new Stack&lt;Integer&gt;();</a:t>
            </a:r>
          </a:p>
          <a:p>
            <a:pPr marL="688023" lvl="1" indent="-307340" eaLnBrk="1" hangingPunct="1">
              <a:lnSpc>
                <a:spcPct val="80000"/>
              </a:lnSpc>
              <a:buFontTx/>
              <a:buNone/>
              <a:defRPr/>
            </a:pPr>
            <a:r>
              <a:rPr lang="en-US" altLang="en-US" sz="2420">
                <a:latin typeface="Courier New" panose="02070309020205020404" pitchFamily="49" charset="0"/>
              </a:rPr>
              <a:t>	</a:t>
            </a:r>
            <a:r>
              <a:rPr lang="en-US" altLang="en-US" sz="2420" b="1"/>
              <a:t>...</a:t>
            </a:r>
          </a:p>
          <a:p>
            <a:pPr marL="688023" lvl="1" indent="-307340" eaLnBrk="1" hangingPunct="1">
              <a:lnSpc>
                <a:spcPct val="80000"/>
              </a:lnSpc>
              <a:buFontTx/>
              <a:buNone/>
              <a:defRPr/>
            </a:pPr>
            <a:r>
              <a:rPr lang="en-US" altLang="en-US" sz="2420">
                <a:latin typeface="Courier New" panose="02070309020205020404" pitchFamily="49" charset="0"/>
              </a:rPr>
              <a:t>	for (int i = 0; i &lt; s.size(); i++) {</a:t>
            </a:r>
          </a:p>
          <a:p>
            <a:pPr marL="688023" lvl="1" indent="-307340" eaLnBrk="1" hangingPunct="1">
              <a:lnSpc>
                <a:spcPct val="80000"/>
              </a:lnSpc>
              <a:buFontTx/>
              <a:buNone/>
              <a:defRPr/>
            </a:pPr>
            <a:r>
              <a:rPr lang="en-US" altLang="en-US" sz="2420">
                <a:latin typeface="Courier New" panose="02070309020205020404" pitchFamily="49" charset="0"/>
              </a:rPr>
              <a:t>	    </a:t>
            </a:r>
            <a:r>
              <a:rPr lang="en-US" altLang="en-US" sz="2420" b="1"/>
              <a:t>do something with </a:t>
            </a:r>
            <a:r>
              <a:rPr lang="en-US" altLang="en-US" sz="2420">
                <a:latin typeface="Courier New" panose="02070309020205020404" pitchFamily="49" charset="0"/>
              </a:rPr>
              <a:t>s.get(i);</a:t>
            </a:r>
          </a:p>
          <a:p>
            <a:pPr marL="688023" lvl="1" indent="-307340" eaLnBrk="1" hangingPunct="1">
              <a:lnSpc>
                <a:spcPct val="80000"/>
              </a:lnSpc>
              <a:buFontTx/>
              <a:buNone/>
              <a:defRPr/>
            </a:pPr>
            <a:r>
              <a:rPr lang="en-US" altLang="en-US" sz="2420">
                <a:latin typeface="Courier New" panose="02070309020205020404" pitchFamily="49" charset="0"/>
              </a:rPr>
              <a:t>	}</a:t>
            </a:r>
          </a:p>
          <a:p>
            <a:pPr marL="688023" lvl="1" indent="-307340" eaLnBrk="1" hangingPunct="1">
              <a:lnSpc>
                <a:spcPct val="80000"/>
              </a:lnSpc>
              <a:buFontTx/>
              <a:buNone/>
              <a:defRPr/>
            </a:pPr>
            <a:endParaRPr lang="en-US" altLang="en-US" sz="2420">
              <a:latin typeface="Courier New" panose="02070309020205020404" pitchFamily="49" charset="0"/>
            </a:endParaRPr>
          </a:p>
          <a:p>
            <a:pPr marL="254953" indent="-254953" eaLnBrk="1" hangingPunct="1">
              <a:defRPr/>
            </a:pPr>
            <a:r>
              <a:rPr lang="en-US" altLang="en-US" sz="2640"/>
              <a:t>Instead, you must pull contents out of the stack to view them.</a:t>
            </a:r>
          </a:p>
          <a:p>
            <a:pPr marL="688023" lvl="1" indent="-307340" eaLnBrk="1" hangingPunct="1">
              <a:defRPr/>
            </a:pPr>
            <a:r>
              <a:rPr lang="en-US" altLang="en-US" sz="2420"/>
              <a:t>common idiom: Removing each element until the stack is empty.</a:t>
            </a:r>
          </a:p>
          <a:p>
            <a:pPr marL="688023" lvl="1" indent="-307340" eaLnBrk="1" hangingPunct="1">
              <a:buFontTx/>
              <a:buNone/>
              <a:defRPr/>
            </a:pPr>
            <a:endParaRPr lang="en-US" altLang="en-US" sz="2420"/>
          </a:p>
          <a:p>
            <a:pPr marL="688023" lvl="1" indent="-307340" eaLnBrk="1" hangingPunct="1">
              <a:lnSpc>
                <a:spcPct val="80000"/>
              </a:lnSpc>
              <a:buFontTx/>
              <a:buNone/>
              <a:defRPr/>
            </a:pPr>
            <a:r>
              <a:rPr lang="en-US" altLang="en-US" sz="2420">
                <a:latin typeface="Courier New" panose="02070309020205020404" pitchFamily="49" charset="0"/>
              </a:rPr>
              <a:t>	while (!s.isEmpty()) {</a:t>
            </a:r>
          </a:p>
          <a:p>
            <a:pPr marL="688023" lvl="1" indent="-307340" eaLnBrk="1" hangingPunct="1">
              <a:lnSpc>
                <a:spcPct val="80000"/>
              </a:lnSpc>
              <a:buFontTx/>
              <a:buNone/>
              <a:defRPr/>
            </a:pPr>
            <a:r>
              <a:rPr lang="en-US" altLang="en-US" sz="2420">
                <a:latin typeface="Courier New" panose="02070309020205020404" pitchFamily="49" charset="0"/>
              </a:rPr>
              <a:t>	    </a:t>
            </a:r>
            <a:r>
              <a:rPr lang="en-US" altLang="en-US" sz="2420" b="1"/>
              <a:t>do something with</a:t>
            </a:r>
            <a:r>
              <a:rPr lang="en-US" altLang="en-US" sz="2420">
                <a:latin typeface="Courier New" panose="02070309020205020404" pitchFamily="49" charset="0"/>
              </a:rPr>
              <a:t> s.pop();</a:t>
            </a:r>
          </a:p>
          <a:p>
            <a:pPr marL="688023" lvl="1" indent="-307340" eaLnBrk="1" hangingPunct="1">
              <a:lnSpc>
                <a:spcPct val="80000"/>
              </a:lnSpc>
              <a:buFontTx/>
              <a:buNone/>
              <a:defRPr/>
            </a:pPr>
            <a:r>
              <a:rPr lang="en-US" altLang="en-US" sz="2420">
                <a:latin typeface="Courier New" panose="02070309020205020404" pitchFamily="49" charset="0"/>
              </a:rPr>
              <a:t>	}</a:t>
            </a:r>
          </a:p>
        </p:txBody>
      </p:sp>
      <p:grpSp>
        <p:nvGrpSpPr>
          <p:cNvPr id="217094" name="Group 6">
            <a:extLst>
              <a:ext uri="{FF2B5EF4-FFF2-40B4-BE49-F238E27FC236}">
                <a16:creationId xmlns:a16="http://schemas.microsoft.com/office/drawing/2014/main" id="{B9777C0C-E8F2-45C2-B524-BBC8B09A590F}"/>
              </a:ext>
            </a:extLst>
          </p:cNvPr>
          <p:cNvGrpSpPr>
            <a:grpSpLocks/>
          </p:cNvGrpSpPr>
          <p:nvPr/>
        </p:nvGrpSpPr>
        <p:grpSpPr bwMode="auto">
          <a:xfrm>
            <a:off x="1006475" y="2911475"/>
            <a:ext cx="5949950" cy="1090613"/>
            <a:chOff x="576" y="1488"/>
            <a:chExt cx="3744" cy="624"/>
          </a:xfrm>
        </p:grpSpPr>
        <p:sp>
          <p:nvSpPr>
            <p:cNvPr id="217092" name="Line 4">
              <a:extLst>
                <a:ext uri="{FF2B5EF4-FFF2-40B4-BE49-F238E27FC236}">
                  <a16:creationId xmlns:a16="http://schemas.microsoft.com/office/drawing/2014/main" id="{A635D2AC-2AFF-4026-BF7A-3EC155E6399D}"/>
                </a:ext>
              </a:extLst>
            </p:cNvPr>
            <p:cNvSpPr>
              <a:spLocks noChangeShapeType="1"/>
            </p:cNvSpPr>
            <p:nvPr/>
          </p:nvSpPr>
          <p:spPr bwMode="auto">
            <a:xfrm>
              <a:off x="576" y="1536"/>
              <a:ext cx="3744" cy="576"/>
            </a:xfrm>
            <a:prstGeom prst="line">
              <a:avLst/>
            </a:prstGeom>
            <a:noFill/>
            <a:ln w="38100">
              <a:solidFill>
                <a:srgbClr val="FF0000"/>
              </a:solidFill>
              <a:round/>
              <a:headEnd/>
              <a:tailEnd/>
            </a:ln>
            <a:effectLst/>
          </p:spPr>
          <p:txBody>
            <a:bodyPr/>
            <a:lstStyle/>
            <a:p>
              <a:pPr algn="r" defTabSz="1005840" eaLnBrk="1" hangingPunct="1">
                <a:defRPr/>
              </a:pPr>
              <a:endParaRPr lang="en-GB" sz="1980">
                <a:solidFill>
                  <a:srgbClr val="000000"/>
                </a:solidFill>
                <a:latin typeface="Arial" panose="020B0604020202020204" pitchFamily="34" charset="0"/>
              </a:endParaRPr>
            </a:p>
          </p:txBody>
        </p:sp>
        <p:sp>
          <p:nvSpPr>
            <p:cNvPr id="217093" name="Line 5">
              <a:extLst>
                <a:ext uri="{FF2B5EF4-FFF2-40B4-BE49-F238E27FC236}">
                  <a16:creationId xmlns:a16="http://schemas.microsoft.com/office/drawing/2014/main" id="{E7706D5F-AB02-400C-A30A-6BD68280CA9D}"/>
                </a:ext>
              </a:extLst>
            </p:cNvPr>
            <p:cNvSpPr>
              <a:spLocks noChangeShapeType="1"/>
            </p:cNvSpPr>
            <p:nvPr/>
          </p:nvSpPr>
          <p:spPr bwMode="auto">
            <a:xfrm flipH="1">
              <a:off x="576" y="1488"/>
              <a:ext cx="3744" cy="624"/>
            </a:xfrm>
            <a:prstGeom prst="line">
              <a:avLst/>
            </a:prstGeom>
            <a:noFill/>
            <a:ln w="38100">
              <a:solidFill>
                <a:srgbClr val="FF0000"/>
              </a:solidFill>
              <a:round/>
              <a:headEnd/>
              <a:tailEnd/>
            </a:ln>
            <a:effectLst/>
          </p:spPr>
          <p:txBody>
            <a:bodyPr/>
            <a:lstStyle/>
            <a:p>
              <a:pPr algn="r" defTabSz="1005840" eaLnBrk="1" hangingPunct="1">
                <a:defRPr/>
              </a:pPr>
              <a:endParaRPr lang="en-GB" sz="1980">
                <a:solidFill>
                  <a:srgbClr val="00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17094"/>
                                        </p:tgtEl>
                                        <p:attrNameLst>
                                          <p:attrName>style.visibility</p:attrName>
                                        </p:attrNameLst>
                                      </p:cBhvr>
                                      <p:to>
                                        <p:strVal val="visible"/>
                                      </p:to>
                                    </p:set>
                                    <p:anim calcmode="lin" valueType="num">
                                      <p:cBhvr>
                                        <p:cTn id="7" dur="500" fill="hold"/>
                                        <p:tgtEl>
                                          <p:spTgt spid="217094"/>
                                        </p:tgtEl>
                                        <p:attrNameLst>
                                          <p:attrName>ppt_w</p:attrName>
                                        </p:attrNameLst>
                                      </p:cBhvr>
                                      <p:tavLst>
                                        <p:tav tm="0">
                                          <p:val>
                                            <p:fltVal val="0"/>
                                          </p:val>
                                        </p:tav>
                                        <p:tav tm="100000">
                                          <p:val>
                                            <p:strVal val="#ppt_w"/>
                                          </p:val>
                                        </p:tav>
                                      </p:tavLst>
                                    </p:anim>
                                    <p:anim calcmode="lin" valueType="num">
                                      <p:cBhvr>
                                        <p:cTn id="8" dur="500" fill="hold"/>
                                        <p:tgtEl>
                                          <p:spTgt spid="2170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70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709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7091">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7091">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709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F8E55-0E3E-4240-A017-3399D252C8E5}"/>
              </a:ext>
            </a:extLst>
          </p:cNvPr>
          <p:cNvSpPr/>
          <p:nvPr/>
        </p:nvSpPr>
        <p:spPr>
          <a:xfrm>
            <a:off x="898525" y="1689100"/>
            <a:ext cx="8258175" cy="3440113"/>
          </a:xfrm>
          <a:prstGeom prst="rect">
            <a:avLst/>
          </a:prstGeom>
        </p:spPr>
        <p:txBody>
          <a:bodyPr lIns="0" tIns="0" rIns="0" bIns="0"/>
          <a:lstStyle/>
          <a:p>
            <a:pPr algn="just" eaLnBrk="1" fontAlgn="auto" hangingPunct="1">
              <a:spcBef>
                <a:spcPts val="0"/>
              </a:spcBef>
              <a:spcAft>
                <a:spcPts val="1050"/>
              </a:spcAft>
              <a:defRPr/>
            </a:pPr>
            <a:r>
              <a:rPr lang="en-US" dirty="0">
                <a:latin typeface="Times New Roman"/>
              </a:rPr>
              <a:t>PYTHON IDENTIFIERS:</a:t>
            </a:r>
          </a:p>
          <a:p>
            <a:pPr algn="just" eaLnBrk="1" fontAlgn="auto" hangingPunct="1">
              <a:spcBef>
                <a:spcPts val="0"/>
              </a:spcBef>
              <a:spcAft>
                <a:spcPts val="1050"/>
              </a:spcAft>
              <a:defRPr/>
            </a:pPr>
            <a:r>
              <a:rPr lang="en-US" sz="1500" dirty="0">
                <a:latin typeface="Calibri"/>
              </a:rPr>
              <a:t>A Python identifier is a name used to identify a variable, function, class, module, or other object.</a:t>
            </a:r>
          </a:p>
          <a:p>
            <a:pPr algn="just" eaLnBrk="1" fontAlgn="auto" hangingPunct="1">
              <a:lnSpc>
                <a:spcPts val="2088"/>
              </a:lnSpc>
              <a:spcBef>
                <a:spcPts val="0"/>
              </a:spcBef>
              <a:spcAft>
                <a:spcPts val="420"/>
              </a:spcAft>
              <a:defRPr/>
            </a:pPr>
            <a:r>
              <a:rPr lang="en-US" sz="1500" dirty="0">
                <a:latin typeface="Calibri"/>
              </a:rPr>
              <a:t>An identifier starts with a letter A to Z or a to z or an underscore () followed by zero or more letters, underscores, and digits (0 to 9). Python does not allow punctuation characters such as @, $, and % within identifiers.</a:t>
            </a:r>
          </a:p>
          <a:p>
            <a:pPr algn="just" eaLnBrk="1" fontAlgn="auto" hangingPunct="1">
              <a:spcBef>
                <a:spcPts val="0"/>
              </a:spcBef>
              <a:spcAft>
                <a:spcPts val="1050"/>
              </a:spcAft>
              <a:defRPr/>
            </a:pPr>
            <a:r>
              <a:rPr lang="en-US" sz="1500" b="1" dirty="0">
                <a:latin typeface="Calibri"/>
              </a:rPr>
              <a:t>Python is a case sensitive programming language</a:t>
            </a:r>
            <a:r>
              <a:rPr lang="en-US" sz="1500" dirty="0">
                <a:latin typeface="Calibri"/>
              </a:rPr>
              <a:t>.</a:t>
            </a:r>
          </a:p>
          <a:p>
            <a:pPr algn="just" eaLnBrk="1" fontAlgn="auto" hangingPunct="1">
              <a:lnSpc>
                <a:spcPts val="2112"/>
              </a:lnSpc>
              <a:spcBef>
                <a:spcPts val="0"/>
              </a:spcBef>
              <a:spcAft>
                <a:spcPts val="420"/>
              </a:spcAft>
              <a:defRPr/>
            </a:pPr>
            <a:r>
              <a:rPr lang="en-US" sz="1500" dirty="0">
                <a:latin typeface="Calibri"/>
              </a:rPr>
              <a:t>Thus </a:t>
            </a:r>
            <a:r>
              <a:rPr lang="en-US" sz="1500" b="1" dirty="0">
                <a:latin typeface="Calibri"/>
              </a:rPr>
              <a:t>Manpower </a:t>
            </a:r>
            <a:r>
              <a:rPr lang="en-US" sz="1500" dirty="0">
                <a:latin typeface="Calibri"/>
              </a:rPr>
              <a:t>and </a:t>
            </a:r>
            <a:r>
              <a:rPr lang="en-US" sz="1500" b="1" dirty="0">
                <a:latin typeface="Calibri"/>
              </a:rPr>
              <a:t>manpower </a:t>
            </a:r>
            <a:r>
              <a:rPr lang="en-US" sz="1500" dirty="0">
                <a:latin typeface="Calibri"/>
              </a:rPr>
              <a:t>are two different identifiers in Python. Here are following identifier naming convention for Python:</a:t>
            </a:r>
          </a:p>
          <a:p>
            <a:pPr marL="473456" indent="-215900" eaLnBrk="1" fontAlgn="auto" hangingPunct="1">
              <a:lnSpc>
                <a:spcPts val="2088"/>
              </a:lnSpc>
              <a:spcBef>
                <a:spcPts val="0"/>
              </a:spcBef>
              <a:spcAft>
                <a:spcPts val="0"/>
              </a:spcAft>
              <a:defRPr/>
            </a:pPr>
            <a:r>
              <a:rPr lang="en-US" sz="1500" dirty="0">
                <a:latin typeface="Calibri"/>
              </a:rPr>
              <a:t>•    Identifiers can be combination of uppercase and lowercase letters, digits or an underscored). So </a:t>
            </a:r>
            <a:r>
              <a:rPr lang="en-US" sz="1500" dirty="0" err="1">
                <a:latin typeface="Calibri"/>
              </a:rPr>
              <a:t>myVariable</a:t>
            </a:r>
            <a:r>
              <a:rPr lang="en-US" sz="1500" dirty="0">
                <a:latin typeface="Calibri"/>
              </a:rPr>
              <a:t>, variable_1, </a:t>
            </a:r>
            <a:r>
              <a:rPr lang="en-US" sz="1500" dirty="0" err="1">
                <a:latin typeface="Calibri"/>
              </a:rPr>
              <a:t>variable_for_print</a:t>
            </a:r>
            <a:r>
              <a:rPr lang="en-US" sz="1500" dirty="0">
                <a:latin typeface="Calibri"/>
              </a:rPr>
              <a:t> all are valid python identifiers.</a:t>
            </a:r>
          </a:p>
          <a:p>
            <a:pPr marL="257556" algn="just" eaLnBrk="1" fontAlgn="auto" hangingPunct="1">
              <a:spcBef>
                <a:spcPts val="0"/>
              </a:spcBef>
              <a:spcAft>
                <a:spcPts val="0"/>
              </a:spcAft>
              <a:defRPr/>
            </a:pPr>
            <a:r>
              <a:rPr lang="en-US" sz="1500" dirty="0">
                <a:latin typeface="Calibri"/>
              </a:rPr>
              <a:t>•    An Identifier can not start with digit. So while variable1 is valid, 1variable is not valid.</a:t>
            </a:r>
          </a:p>
        </p:txBody>
      </p:sp>
      <p:sp>
        <p:nvSpPr>
          <p:cNvPr id="3" name="Rectangle 2">
            <a:extLst>
              <a:ext uri="{FF2B5EF4-FFF2-40B4-BE49-F238E27FC236}">
                <a16:creationId xmlns:a16="http://schemas.microsoft.com/office/drawing/2014/main" id="{083D546D-9C4F-419E-8069-119D40756AC7}"/>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19 | </a:t>
            </a:r>
            <a:r>
              <a:rPr lang="en-US" sz="1050" b="1" spc="250">
                <a:solidFill>
                  <a:srgbClr val="7F7F7F"/>
                </a:solidFill>
                <a:latin typeface="Calibri"/>
              </a:rPr>
              <a:t>Page</a:t>
            </a:r>
          </a:p>
        </p:txBody>
      </p:sp>
      <p:sp>
        <p:nvSpPr>
          <p:cNvPr id="33796" name="Rectangle 1">
            <a:extLst>
              <a:ext uri="{FF2B5EF4-FFF2-40B4-BE49-F238E27FC236}">
                <a16:creationId xmlns:a16="http://schemas.microsoft.com/office/drawing/2014/main" id="{4D63EC7F-8AC4-4712-81FD-202B96A9CBDB}"/>
              </a:ext>
            </a:extLst>
          </p:cNvPr>
          <p:cNvSpPr>
            <a:spLocks noChangeArrowheads="1"/>
          </p:cNvSpPr>
          <p:nvPr/>
        </p:nvSpPr>
        <p:spPr bwMode="auto">
          <a:xfrm>
            <a:off x="1173163" y="5129213"/>
            <a:ext cx="54594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625"/>
              </a:spcAft>
            </a:pPr>
            <a:r>
              <a:rPr lang="en-US" altLang="en-US" sz="1500"/>
              <a:t>•    We can't use special symbols like !,#,@,%,$ etc in our Identifier.</a:t>
            </a:r>
          </a:p>
          <a:p>
            <a:pPr algn="just" eaLnBrk="1" hangingPunct="1">
              <a:spcAft>
                <a:spcPts val="9025"/>
              </a:spcAft>
            </a:pPr>
            <a:r>
              <a:rPr lang="en-US" altLang="en-US" sz="1500"/>
              <a:t>•    Identifier can be of any length.</a:t>
            </a:r>
          </a:p>
        </p:txBody>
      </p:sp>
    </p:spTree>
  </p:cSld>
  <p:clrMapOvr>
    <a:overrideClrMapping bg1="lt1" tx1="dk1" bg2="lt2" tx2="dk2" accent1="accent1" accent2="accent2" accent3="accent3" accent4="accent4" accent5="accent5" accent6="accent6" hlink="hlink" folHlink="folHlink"/>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51DBD201-FDE0-428C-92ED-3AF0B25453A7}"/>
              </a:ext>
            </a:extLst>
          </p:cNvPr>
          <p:cNvSpPr>
            <a:spLocks noGrp="1" noChangeArrowheads="1"/>
          </p:cNvSpPr>
          <p:nvPr>
            <p:ph type="title"/>
          </p:nvPr>
        </p:nvSpPr>
        <p:spPr/>
        <p:txBody>
          <a:bodyPr/>
          <a:lstStyle/>
          <a:p>
            <a:pPr eaLnBrk="1" hangingPunct="1">
              <a:defRPr/>
            </a:pPr>
            <a:r>
              <a:rPr lang="en-US" altLang="en-US" sz="4840"/>
              <a:t>Exercise</a:t>
            </a:r>
          </a:p>
        </p:txBody>
      </p:sp>
      <p:sp>
        <p:nvSpPr>
          <p:cNvPr id="218115" name="Rectangle 3">
            <a:extLst>
              <a:ext uri="{FF2B5EF4-FFF2-40B4-BE49-F238E27FC236}">
                <a16:creationId xmlns:a16="http://schemas.microsoft.com/office/drawing/2014/main" id="{860B04E8-4346-495B-9878-DA6B453062E7}"/>
              </a:ext>
            </a:extLst>
          </p:cNvPr>
          <p:cNvSpPr>
            <a:spLocks noGrp="1" noChangeArrowheads="1"/>
          </p:cNvSpPr>
          <p:nvPr>
            <p:ph type="body" idx="1"/>
          </p:nvPr>
        </p:nvSpPr>
        <p:spPr/>
        <p:txBody>
          <a:bodyPr/>
          <a:lstStyle/>
          <a:p>
            <a:pPr marL="254953" indent="-254953" eaLnBrk="1" hangingPunct="1">
              <a:defRPr/>
            </a:pPr>
            <a:r>
              <a:rPr lang="en-US" altLang="en-US" sz="2640"/>
              <a:t>Consider an input file of exam scores in reverse ABC order:</a:t>
            </a:r>
          </a:p>
          <a:p>
            <a:pPr marL="688023" lvl="1" indent="-307340" eaLnBrk="1" hangingPunct="1">
              <a:buFontTx/>
              <a:buNone/>
              <a:defRPr/>
            </a:pPr>
            <a:endParaRPr lang="en-US" altLang="en-US" sz="880"/>
          </a:p>
          <a:p>
            <a:pPr marL="688023" lvl="1" indent="-307340" eaLnBrk="1" hangingPunct="1">
              <a:lnSpc>
                <a:spcPct val="80000"/>
              </a:lnSpc>
              <a:buFontTx/>
              <a:buNone/>
              <a:defRPr/>
            </a:pPr>
            <a:r>
              <a:rPr lang="en-US" altLang="en-US" sz="2420">
                <a:latin typeface="Courier New" panose="02070309020205020404" pitchFamily="49" charset="0"/>
              </a:rPr>
              <a:t>	Yeilding      Janet      87</a:t>
            </a:r>
          </a:p>
          <a:p>
            <a:pPr marL="688023" lvl="1" indent="-307340" eaLnBrk="1" hangingPunct="1">
              <a:lnSpc>
                <a:spcPct val="80000"/>
              </a:lnSpc>
              <a:buFontTx/>
              <a:buNone/>
              <a:defRPr/>
            </a:pPr>
            <a:r>
              <a:rPr lang="en-US" altLang="en-US" sz="2420">
                <a:latin typeface="Courier New" panose="02070309020205020404" pitchFamily="49" charset="0"/>
              </a:rPr>
              <a:t>	White         Steven     84</a:t>
            </a:r>
          </a:p>
          <a:p>
            <a:pPr marL="688023" lvl="1" indent="-307340" eaLnBrk="1" hangingPunct="1">
              <a:lnSpc>
                <a:spcPct val="80000"/>
              </a:lnSpc>
              <a:buFontTx/>
              <a:buNone/>
              <a:defRPr/>
            </a:pPr>
            <a:r>
              <a:rPr lang="en-US" altLang="en-US" sz="2420">
                <a:latin typeface="Courier New" panose="02070309020205020404" pitchFamily="49" charset="0"/>
              </a:rPr>
              <a:t>	Todd          Kim        52</a:t>
            </a:r>
          </a:p>
          <a:p>
            <a:pPr marL="688023" lvl="1" indent="-307340" eaLnBrk="1" hangingPunct="1">
              <a:lnSpc>
                <a:spcPct val="80000"/>
              </a:lnSpc>
              <a:buFontTx/>
              <a:buNone/>
              <a:defRPr/>
            </a:pPr>
            <a:r>
              <a:rPr lang="en-US" altLang="en-US" sz="2420">
                <a:latin typeface="Courier New" panose="02070309020205020404" pitchFamily="49" charset="0"/>
              </a:rPr>
              <a:t>	Tashev        Sylvia     95</a:t>
            </a:r>
          </a:p>
          <a:p>
            <a:pPr marL="688023" lvl="1" indent="-307340" eaLnBrk="1" hangingPunct="1">
              <a:lnSpc>
                <a:spcPct val="80000"/>
              </a:lnSpc>
              <a:buFontTx/>
              <a:buNone/>
              <a:defRPr/>
            </a:pPr>
            <a:r>
              <a:rPr lang="en-US" altLang="en-US" sz="2420">
                <a:latin typeface="Courier New" panose="02070309020205020404" pitchFamily="49" charset="0"/>
              </a:rPr>
              <a:t>	...</a:t>
            </a:r>
          </a:p>
          <a:p>
            <a:pPr marL="688023" lvl="1" indent="-307340" eaLnBrk="1" hangingPunct="1">
              <a:buFontTx/>
              <a:buNone/>
              <a:defRPr/>
            </a:pPr>
            <a:endParaRPr lang="en-US" altLang="en-US" sz="2420">
              <a:latin typeface="Courier New" panose="02070309020205020404" pitchFamily="49" charset="0"/>
            </a:endParaRPr>
          </a:p>
          <a:p>
            <a:pPr marL="254953" indent="-254953" eaLnBrk="1" hangingPunct="1">
              <a:defRPr/>
            </a:pPr>
            <a:r>
              <a:rPr lang="en-US" altLang="en-US" sz="2640"/>
              <a:t>Write code to print the exam scores in ABC order using a stack.</a:t>
            </a:r>
          </a:p>
          <a:p>
            <a:pPr marL="688023" lvl="1" indent="-307340" eaLnBrk="1" hangingPunct="1">
              <a:defRPr/>
            </a:pPr>
            <a:endParaRPr lang="en-US" altLang="en-US" sz="2420"/>
          </a:p>
          <a:p>
            <a:pPr marL="688023" lvl="1" indent="-307340" eaLnBrk="1" hangingPunct="1">
              <a:defRPr/>
            </a:pPr>
            <a:endParaRPr lang="en-US" altLang="en-US" sz="2420"/>
          </a:p>
          <a:p>
            <a:pPr marL="688023" lvl="1" indent="-307340" eaLnBrk="1" hangingPunct="1">
              <a:defRPr/>
            </a:pPr>
            <a:r>
              <a:rPr lang="en-US" altLang="en-US" sz="2420"/>
              <a:t>What if we want to further process the exams after printing?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539FF27D-938D-41A2-AFC1-C493115C8478}"/>
              </a:ext>
            </a:extLst>
          </p:cNvPr>
          <p:cNvSpPr>
            <a:spLocks noGrp="1" noChangeArrowheads="1"/>
          </p:cNvSpPr>
          <p:nvPr>
            <p:ph type="title"/>
          </p:nvPr>
        </p:nvSpPr>
        <p:spPr/>
        <p:txBody>
          <a:bodyPr/>
          <a:lstStyle/>
          <a:p>
            <a:pPr eaLnBrk="1" hangingPunct="1">
              <a:defRPr/>
            </a:pPr>
            <a:r>
              <a:rPr lang="en-US" altLang="en-US" sz="4620"/>
              <a:t>What happened to my stack?</a:t>
            </a:r>
          </a:p>
        </p:txBody>
      </p:sp>
      <p:sp>
        <p:nvSpPr>
          <p:cNvPr id="231427" name="Rectangle 3">
            <a:extLst>
              <a:ext uri="{FF2B5EF4-FFF2-40B4-BE49-F238E27FC236}">
                <a16:creationId xmlns:a16="http://schemas.microsoft.com/office/drawing/2014/main" id="{1530B840-BED3-4F62-B4F8-F7E64F2A5D25}"/>
              </a:ext>
            </a:extLst>
          </p:cNvPr>
          <p:cNvSpPr>
            <a:spLocks noGrp="1" noChangeArrowheads="1"/>
          </p:cNvSpPr>
          <p:nvPr>
            <p:ph type="body" idx="1"/>
          </p:nvPr>
        </p:nvSpPr>
        <p:spPr/>
        <p:txBody>
          <a:bodyPr/>
          <a:lstStyle/>
          <a:p>
            <a:pPr marL="254953" indent="-254953" eaLnBrk="1" hangingPunct="1">
              <a:defRPr/>
            </a:pPr>
            <a:r>
              <a:rPr lang="en-US" altLang="en-US" sz="2640"/>
              <a:t>Suppose we're asked to write a method </a:t>
            </a:r>
            <a:r>
              <a:rPr lang="en-US" altLang="en-US" sz="2640">
                <a:latin typeface="Courier New" panose="02070309020205020404" pitchFamily="49" charset="0"/>
              </a:rPr>
              <a:t>max</a:t>
            </a:r>
            <a:r>
              <a:rPr lang="en-US" altLang="en-US" sz="2640"/>
              <a:t> that accepts a Stack of integers and returns the largest integer in the stack.</a:t>
            </a:r>
          </a:p>
          <a:p>
            <a:pPr marL="688023" lvl="1" indent="-307340" eaLnBrk="1" hangingPunct="1">
              <a:defRPr/>
            </a:pPr>
            <a:r>
              <a:rPr lang="en-US" altLang="en-US" sz="2420"/>
              <a:t>The following solution is seemingly correct:</a:t>
            </a:r>
          </a:p>
          <a:p>
            <a:pPr marL="688023" lvl="1" indent="-307340" eaLnBrk="1" hangingPunct="1">
              <a:lnSpc>
                <a:spcPct val="80000"/>
              </a:lnSpc>
              <a:buFontTx/>
              <a:buNone/>
              <a:defRPr/>
            </a:pPr>
            <a:endParaRPr lang="en-US" altLang="en-US" sz="2420">
              <a:latin typeface="Courier New" panose="02070309020205020404" pitchFamily="49" charset="0"/>
            </a:endParaRPr>
          </a:p>
          <a:p>
            <a:pPr marL="688023" lvl="1" indent="-307340" eaLnBrk="1" hangingPunct="1">
              <a:lnSpc>
                <a:spcPct val="70000"/>
              </a:lnSpc>
              <a:buFontTx/>
              <a:buNone/>
              <a:defRPr/>
            </a:pPr>
            <a:r>
              <a:rPr lang="en-US" altLang="en-US" sz="2420" b="1">
                <a:solidFill>
                  <a:srgbClr val="008000"/>
                </a:solidFill>
                <a:latin typeface="Courier New" panose="02070309020205020404" pitchFamily="49" charset="0"/>
              </a:rPr>
              <a:t>// Precondition: s.size() &gt; 0</a:t>
            </a:r>
          </a:p>
          <a:p>
            <a:pPr marL="688023" lvl="1" indent="-307340" eaLnBrk="1" hangingPunct="1">
              <a:lnSpc>
                <a:spcPct val="70000"/>
              </a:lnSpc>
              <a:buFontTx/>
              <a:buNone/>
              <a:defRPr/>
            </a:pPr>
            <a:r>
              <a:rPr lang="en-US" altLang="en-US" sz="2420">
                <a:latin typeface="Courier New" panose="02070309020205020404" pitchFamily="49" charset="0"/>
              </a:rPr>
              <a:t>public static void max(Stack&lt;Integer&gt; s) {</a:t>
            </a:r>
          </a:p>
          <a:p>
            <a:pPr marL="688023" lvl="1" indent="-307340" eaLnBrk="1" hangingPunct="1">
              <a:lnSpc>
                <a:spcPct val="70000"/>
              </a:lnSpc>
              <a:buFontTx/>
              <a:buNone/>
              <a:defRPr/>
            </a:pPr>
            <a:r>
              <a:rPr lang="en-US" altLang="en-US" sz="2420">
                <a:latin typeface="Courier New" panose="02070309020205020404" pitchFamily="49" charset="0"/>
              </a:rPr>
              <a:t>    int maxValue = s.pop();</a:t>
            </a:r>
          </a:p>
          <a:p>
            <a:pPr marL="688023" lvl="1" indent="-307340" eaLnBrk="1" hangingPunct="1">
              <a:lnSpc>
                <a:spcPct val="70000"/>
              </a:lnSpc>
              <a:buFontTx/>
              <a:buNone/>
              <a:defRPr/>
            </a:pPr>
            <a:endParaRPr lang="en-US" altLang="en-US" sz="880">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while (!s.isEmpty()) {</a:t>
            </a:r>
          </a:p>
          <a:p>
            <a:pPr marL="688023" lvl="1" indent="-307340" eaLnBrk="1" hangingPunct="1">
              <a:lnSpc>
                <a:spcPct val="70000"/>
              </a:lnSpc>
              <a:buFontTx/>
              <a:buNone/>
              <a:defRPr/>
            </a:pPr>
            <a:r>
              <a:rPr lang="en-US" altLang="en-US" sz="2420">
                <a:latin typeface="Courier New" panose="02070309020205020404" pitchFamily="49" charset="0"/>
              </a:rPr>
              <a:t>        int next = s.pop();</a:t>
            </a:r>
          </a:p>
          <a:p>
            <a:pPr marL="688023" lvl="1" indent="-307340" eaLnBrk="1" hangingPunct="1">
              <a:lnSpc>
                <a:spcPct val="70000"/>
              </a:lnSpc>
              <a:buFontTx/>
              <a:buNone/>
              <a:defRPr/>
            </a:pPr>
            <a:r>
              <a:rPr lang="en-US" altLang="en-US" sz="2420">
                <a:latin typeface="Courier New" panose="02070309020205020404" pitchFamily="49" charset="0"/>
              </a:rPr>
              <a:t>        maxValue = Math.max(maxValue, next);</a:t>
            </a:r>
          </a:p>
          <a:p>
            <a:pPr marL="688023" lvl="1" indent="-307340" eaLnBrk="1" hangingPunct="1">
              <a:lnSpc>
                <a:spcPct val="70000"/>
              </a:lnSpc>
              <a:buFontTx/>
              <a:buNone/>
              <a:defRPr/>
            </a:pPr>
            <a:r>
              <a:rPr lang="en-US" altLang="en-US" sz="2420">
                <a:latin typeface="Courier New" panose="02070309020205020404" pitchFamily="49" charset="0"/>
              </a:rPr>
              <a:t>    }</a:t>
            </a:r>
          </a:p>
          <a:p>
            <a:pPr marL="688023" lvl="1" indent="-307340" eaLnBrk="1" hangingPunct="1">
              <a:lnSpc>
                <a:spcPct val="70000"/>
              </a:lnSpc>
              <a:buFontTx/>
              <a:buNone/>
              <a:defRPr/>
            </a:pPr>
            <a:r>
              <a:rPr lang="en-US" altLang="en-US" sz="2420">
                <a:latin typeface="Courier New" panose="02070309020205020404" pitchFamily="49" charset="0"/>
              </a:rPr>
              <a:t>    return maxValue;</a:t>
            </a:r>
          </a:p>
          <a:p>
            <a:pPr marL="688023" lvl="1" indent="-307340" eaLnBrk="1" hangingPunct="1">
              <a:lnSpc>
                <a:spcPct val="70000"/>
              </a:lnSpc>
              <a:buFontTx/>
              <a:buNone/>
              <a:defRPr/>
            </a:pPr>
            <a:r>
              <a:rPr lang="en-US" altLang="en-US" sz="2420">
                <a:latin typeface="Courier New" panose="02070309020205020404" pitchFamily="49" charset="0"/>
              </a:rPr>
              <a:t>}</a:t>
            </a:r>
          </a:p>
          <a:p>
            <a:pPr marL="688023" lvl="1" indent="-307340" eaLnBrk="1" hangingPunct="1">
              <a:lnSpc>
                <a:spcPct val="70000"/>
              </a:lnSpc>
              <a:buFontTx/>
              <a:buNone/>
              <a:defRPr/>
            </a:pPr>
            <a:endParaRPr lang="en-US" altLang="en-US" sz="2420">
              <a:latin typeface="Courier New" panose="02070309020205020404" pitchFamily="49" charset="0"/>
            </a:endParaRPr>
          </a:p>
          <a:p>
            <a:pPr marL="688023" lvl="1" indent="-307340" eaLnBrk="1" hangingPunct="1">
              <a:defRPr/>
            </a:pPr>
            <a:r>
              <a:rPr lang="en-US" altLang="en-US" sz="2420"/>
              <a:t>The algorithm is correct, but what is wrong with the code?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1798F7C8-5F6B-488B-939E-7AB94FDA5D10}"/>
              </a:ext>
            </a:extLst>
          </p:cNvPr>
          <p:cNvSpPr>
            <a:spLocks noGrp="1" noChangeArrowheads="1"/>
          </p:cNvSpPr>
          <p:nvPr>
            <p:ph type="title"/>
          </p:nvPr>
        </p:nvSpPr>
        <p:spPr/>
        <p:txBody>
          <a:bodyPr/>
          <a:lstStyle/>
          <a:p>
            <a:pPr eaLnBrk="1" hangingPunct="1">
              <a:defRPr/>
            </a:pPr>
            <a:r>
              <a:rPr lang="en-US" altLang="en-US" sz="4620"/>
              <a:t>What happened to my stack?</a:t>
            </a:r>
          </a:p>
        </p:txBody>
      </p:sp>
      <p:sp>
        <p:nvSpPr>
          <p:cNvPr id="232451" name="Rectangle 3">
            <a:extLst>
              <a:ext uri="{FF2B5EF4-FFF2-40B4-BE49-F238E27FC236}">
                <a16:creationId xmlns:a16="http://schemas.microsoft.com/office/drawing/2014/main" id="{70BC0E5C-2A3B-4095-AD1A-0369AAFAD13A}"/>
              </a:ext>
            </a:extLst>
          </p:cNvPr>
          <p:cNvSpPr>
            <a:spLocks noGrp="1" noChangeArrowheads="1"/>
          </p:cNvSpPr>
          <p:nvPr>
            <p:ph type="body" idx="1"/>
          </p:nvPr>
        </p:nvSpPr>
        <p:spPr/>
        <p:txBody>
          <a:bodyPr/>
          <a:lstStyle/>
          <a:p>
            <a:pPr marL="254953" indent="-254953" eaLnBrk="1" hangingPunct="1">
              <a:defRPr/>
            </a:pPr>
            <a:r>
              <a:rPr lang="en-US" altLang="en-US" sz="2640"/>
              <a:t>The code destroys the stack in figuring out its answer.</a:t>
            </a:r>
          </a:p>
          <a:p>
            <a:pPr marL="688023" lvl="1" indent="-307340" eaLnBrk="1" hangingPunct="1">
              <a:defRPr/>
            </a:pPr>
            <a:r>
              <a:rPr lang="en-US" altLang="en-US" sz="2420"/>
              <a:t>To fix this, you must save and restore the stack's contents:</a:t>
            </a:r>
          </a:p>
          <a:p>
            <a:pPr marL="688023" lvl="1" indent="-307340" eaLnBrk="1" hangingPunct="1">
              <a:lnSpc>
                <a:spcPct val="80000"/>
              </a:lnSpc>
              <a:buFontTx/>
              <a:buNone/>
              <a:defRPr/>
            </a:pPr>
            <a:endParaRPr lang="en-US" altLang="en-US" sz="880">
              <a:latin typeface="Courier New" panose="02070309020205020404" pitchFamily="49" charset="0"/>
            </a:endParaRPr>
          </a:p>
          <a:p>
            <a:pPr marL="688023" lvl="1" indent="-307340" eaLnBrk="1" hangingPunct="1">
              <a:lnSpc>
                <a:spcPct val="80000"/>
              </a:lnSpc>
              <a:buFontTx/>
              <a:buNone/>
              <a:defRPr/>
            </a:pPr>
            <a:endParaRPr lang="en-US" altLang="en-US" sz="880">
              <a:latin typeface="Courier New" panose="02070309020205020404" pitchFamily="49" charset="0"/>
            </a:endParaRPr>
          </a:p>
          <a:p>
            <a:pPr marL="688023" lvl="1" indent="-307340" eaLnBrk="1" hangingPunct="1">
              <a:lnSpc>
                <a:spcPct val="65000"/>
              </a:lnSpc>
              <a:buFontTx/>
              <a:buNone/>
              <a:defRPr/>
            </a:pPr>
            <a:r>
              <a:rPr lang="en-US" altLang="en-US" sz="2420">
                <a:latin typeface="Courier New" panose="02070309020205020404" pitchFamily="49" charset="0"/>
              </a:rPr>
              <a:t>public static void max(Stack&lt;Integer&gt; s) {</a:t>
            </a:r>
          </a:p>
          <a:p>
            <a:pPr marL="688023" lvl="1" indent="-307340" eaLnBrk="1" hangingPunct="1">
              <a:lnSpc>
                <a:spcPct val="65000"/>
              </a:lnSpc>
              <a:buFontTx/>
              <a:buNone/>
              <a:defRPr/>
            </a:pPr>
            <a:r>
              <a:rPr lang="en-US" altLang="en-US" sz="2420" b="1">
                <a:latin typeface="Courier New" panose="02070309020205020404" pitchFamily="49" charset="0"/>
              </a:rPr>
              <a:t>    Stack&lt;Integer&gt; backup = new Stack&lt;Integer&gt;();</a:t>
            </a:r>
          </a:p>
          <a:p>
            <a:pPr marL="688023" lvl="1" indent="-307340" eaLnBrk="1" hangingPunct="1">
              <a:lnSpc>
                <a:spcPct val="65000"/>
              </a:lnSpc>
              <a:buFontTx/>
              <a:buNone/>
              <a:defRPr/>
            </a:pPr>
            <a:r>
              <a:rPr lang="en-US" altLang="en-US" sz="2420">
                <a:latin typeface="Courier New" panose="02070309020205020404" pitchFamily="49" charset="0"/>
              </a:rPr>
              <a:t>    int maxValue = s.pop();</a:t>
            </a:r>
          </a:p>
          <a:p>
            <a:pPr marL="688023" lvl="1" indent="-307340" eaLnBrk="1" hangingPunct="1">
              <a:lnSpc>
                <a:spcPct val="65000"/>
              </a:lnSpc>
              <a:buFontTx/>
              <a:buNone/>
              <a:defRPr/>
            </a:pPr>
            <a:r>
              <a:rPr lang="en-US" altLang="en-US" sz="2420" b="1">
                <a:latin typeface="Courier New" panose="02070309020205020404" pitchFamily="49" charset="0"/>
              </a:rPr>
              <a:t>    backup.push(maxValue);</a:t>
            </a:r>
          </a:p>
          <a:p>
            <a:pPr marL="688023" lvl="1" indent="-307340" eaLnBrk="1" hangingPunct="1">
              <a:lnSpc>
                <a:spcPct val="65000"/>
              </a:lnSpc>
              <a:buFontTx/>
              <a:buNone/>
              <a:defRPr/>
            </a:pPr>
            <a:endParaRPr lang="en-US" altLang="en-US" sz="880">
              <a:latin typeface="Courier New" panose="02070309020205020404" pitchFamily="49" charset="0"/>
            </a:endParaRPr>
          </a:p>
          <a:p>
            <a:pPr marL="688023" lvl="1" indent="-307340" eaLnBrk="1" hangingPunct="1">
              <a:lnSpc>
                <a:spcPct val="65000"/>
              </a:lnSpc>
              <a:buFontTx/>
              <a:buNone/>
              <a:defRPr/>
            </a:pPr>
            <a:r>
              <a:rPr lang="en-US" altLang="en-US" sz="2420">
                <a:latin typeface="Courier New" panose="02070309020205020404" pitchFamily="49" charset="0"/>
              </a:rPr>
              <a:t>    while (!s.isEmpty()) {</a:t>
            </a:r>
          </a:p>
          <a:p>
            <a:pPr marL="688023" lvl="1" indent="-307340" eaLnBrk="1" hangingPunct="1">
              <a:lnSpc>
                <a:spcPct val="65000"/>
              </a:lnSpc>
              <a:buFontTx/>
              <a:buNone/>
              <a:defRPr/>
            </a:pPr>
            <a:r>
              <a:rPr lang="en-US" altLang="en-US" sz="2420">
                <a:latin typeface="Courier New" panose="02070309020205020404" pitchFamily="49" charset="0"/>
              </a:rPr>
              <a:t>        int next = s.pop();</a:t>
            </a:r>
          </a:p>
          <a:p>
            <a:pPr marL="688023" lvl="1" indent="-307340" eaLnBrk="1" hangingPunct="1">
              <a:lnSpc>
                <a:spcPct val="65000"/>
              </a:lnSpc>
              <a:buFontTx/>
              <a:buNone/>
              <a:defRPr/>
            </a:pPr>
            <a:r>
              <a:rPr lang="en-US" altLang="en-US" sz="2420" b="1">
                <a:latin typeface="Courier New" panose="02070309020205020404" pitchFamily="49" charset="0"/>
              </a:rPr>
              <a:t>        backup.push(next);</a:t>
            </a:r>
          </a:p>
          <a:p>
            <a:pPr marL="688023" lvl="1" indent="-307340" eaLnBrk="1" hangingPunct="1">
              <a:lnSpc>
                <a:spcPct val="65000"/>
              </a:lnSpc>
              <a:buFontTx/>
              <a:buNone/>
              <a:defRPr/>
            </a:pPr>
            <a:r>
              <a:rPr lang="en-US" altLang="en-US" sz="2420">
                <a:latin typeface="Courier New" panose="02070309020205020404" pitchFamily="49" charset="0"/>
              </a:rPr>
              <a:t>        maxValue = Math.max(maxValue, next);</a:t>
            </a:r>
          </a:p>
          <a:p>
            <a:pPr marL="688023" lvl="1" indent="-307340" eaLnBrk="1" hangingPunct="1">
              <a:lnSpc>
                <a:spcPct val="65000"/>
              </a:lnSpc>
              <a:buFontTx/>
              <a:buNone/>
              <a:defRPr/>
            </a:pPr>
            <a:r>
              <a:rPr lang="en-US" altLang="en-US" sz="2420">
                <a:latin typeface="Courier New" panose="02070309020205020404" pitchFamily="49" charset="0"/>
              </a:rPr>
              <a:t>    }</a:t>
            </a:r>
          </a:p>
          <a:p>
            <a:pPr marL="688023" lvl="1" indent="-307340" eaLnBrk="1" hangingPunct="1">
              <a:lnSpc>
                <a:spcPct val="65000"/>
              </a:lnSpc>
              <a:buFontTx/>
              <a:buNone/>
              <a:defRPr/>
            </a:pPr>
            <a:endParaRPr lang="en-US" altLang="en-US" sz="880">
              <a:latin typeface="Courier New" panose="02070309020205020404" pitchFamily="49" charset="0"/>
            </a:endParaRPr>
          </a:p>
          <a:p>
            <a:pPr marL="688023" lvl="1" indent="-307340" eaLnBrk="1" hangingPunct="1">
              <a:lnSpc>
                <a:spcPct val="65000"/>
              </a:lnSpc>
              <a:buFontTx/>
              <a:buNone/>
              <a:defRPr/>
            </a:pPr>
            <a:r>
              <a:rPr lang="en-US" altLang="en-US" sz="2420" b="1">
                <a:latin typeface="Courier New" panose="02070309020205020404" pitchFamily="49" charset="0"/>
              </a:rPr>
              <a:t>    while (!backup.isEmpty()) {</a:t>
            </a:r>
          </a:p>
          <a:p>
            <a:pPr marL="688023" lvl="1" indent="-307340" eaLnBrk="1" hangingPunct="1">
              <a:lnSpc>
                <a:spcPct val="65000"/>
              </a:lnSpc>
              <a:buFontTx/>
              <a:buNone/>
              <a:defRPr/>
            </a:pPr>
            <a:r>
              <a:rPr lang="en-US" altLang="en-US" sz="2420" b="1">
                <a:latin typeface="Courier New" panose="02070309020205020404" pitchFamily="49" charset="0"/>
              </a:rPr>
              <a:t>        s.push(backup.pop());</a:t>
            </a:r>
          </a:p>
          <a:p>
            <a:pPr marL="688023" lvl="1" indent="-307340" eaLnBrk="1" hangingPunct="1">
              <a:lnSpc>
                <a:spcPct val="65000"/>
              </a:lnSpc>
              <a:buFontTx/>
              <a:buNone/>
              <a:defRPr/>
            </a:pPr>
            <a:r>
              <a:rPr lang="en-US" altLang="en-US" sz="2420" b="1">
                <a:latin typeface="Courier New" panose="02070309020205020404" pitchFamily="49" charset="0"/>
              </a:rPr>
              <a:t>    }</a:t>
            </a:r>
          </a:p>
          <a:p>
            <a:pPr marL="688023" lvl="1" indent="-307340" eaLnBrk="1" hangingPunct="1">
              <a:lnSpc>
                <a:spcPct val="65000"/>
              </a:lnSpc>
              <a:buFontTx/>
              <a:buNone/>
              <a:defRPr/>
            </a:pPr>
            <a:r>
              <a:rPr lang="en-US" altLang="en-US" sz="2420">
                <a:latin typeface="Courier New" panose="02070309020205020404" pitchFamily="49" charset="0"/>
              </a:rPr>
              <a:t>    return maxValue;</a:t>
            </a:r>
          </a:p>
          <a:p>
            <a:pPr marL="688023" lvl="1" indent="-307340" eaLnBrk="1" hangingPunct="1">
              <a:lnSpc>
                <a:spcPct val="65000"/>
              </a:lnSpc>
              <a:buFontTx/>
              <a:buNone/>
              <a:defRPr/>
            </a:pPr>
            <a:r>
              <a:rPr lang="en-US" altLang="en-US" sz="2420">
                <a:latin typeface="Courier New" panose="02070309020205020404" pitchFamily="49" charset="0"/>
              </a:rPr>
              <a:t>}</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FADF3BEB-EF78-4880-B84C-F674B801FE82}"/>
              </a:ext>
            </a:extLst>
          </p:cNvPr>
          <p:cNvSpPr>
            <a:spLocks noGrp="1" noChangeArrowheads="1"/>
          </p:cNvSpPr>
          <p:nvPr>
            <p:ph type="title"/>
          </p:nvPr>
        </p:nvSpPr>
        <p:spPr/>
        <p:txBody>
          <a:bodyPr/>
          <a:lstStyle/>
          <a:p>
            <a:pPr eaLnBrk="1" hangingPunct="1">
              <a:defRPr/>
            </a:pPr>
            <a:r>
              <a:rPr lang="en-US" altLang="en-US" sz="4840"/>
              <a:t>Queues</a:t>
            </a:r>
          </a:p>
        </p:txBody>
      </p:sp>
      <p:sp>
        <p:nvSpPr>
          <p:cNvPr id="222211" name="Rectangle 3">
            <a:extLst>
              <a:ext uri="{FF2B5EF4-FFF2-40B4-BE49-F238E27FC236}">
                <a16:creationId xmlns:a16="http://schemas.microsoft.com/office/drawing/2014/main" id="{ACC5BBCD-5451-485C-99E7-C69D5A2F94AF}"/>
              </a:ext>
            </a:extLst>
          </p:cNvPr>
          <p:cNvSpPr>
            <a:spLocks noGrp="1" noChangeArrowheads="1"/>
          </p:cNvSpPr>
          <p:nvPr>
            <p:ph type="body" idx="1"/>
          </p:nvPr>
        </p:nvSpPr>
        <p:spPr/>
        <p:txBody>
          <a:bodyPr/>
          <a:lstStyle/>
          <a:p>
            <a:pPr marL="254953" indent="-254953" eaLnBrk="1" hangingPunct="1">
              <a:defRPr/>
            </a:pPr>
            <a:r>
              <a:rPr lang="en-US" altLang="en-US" sz="2640" b="1"/>
              <a:t>queue</a:t>
            </a:r>
            <a:r>
              <a:rPr lang="en-US" altLang="en-US" sz="2640"/>
              <a:t>: Retrieves elements in the order they were added.</a:t>
            </a:r>
          </a:p>
          <a:p>
            <a:pPr marL="688023" lvl="1" indent="-307340" eaLnBrk="1" hangingPunct="1">
              <a:defRPr/>
            </a:pPr>
            <a:r>
              <a:rPr lang="en-US" altLang="en-US" sz="2420"/>
              <a:t>First-In, First-Out ("FIFO")</a:t>
            </a:r>
          </a:p>
          <a:p>
            <a:pPr marL="688023" lvl="1" indent="-307340" eaLnBrk="1" hangingPunct="1">
              <a:defRPr/>
            </a:pPr>
            <a:r>
              <a:rPr lang="en-US" altLang="en-US" sz="2420"/>
              <a:t>Elements are stored in order of</a:t>
            </a:r>
            <a:br>
              <a:rPr lang="en-US" altLang="en-US" sz="2420"/>
            </a:br>
            <a:r>
              <a:rPr lang="en-US" altLang="en-US" sz="2420"/>
              <a:t>insertion but don't have indexes.</a:t>
            </a:r>
          </a:p>
          <a:p>
            <a:pPr marL="688023" lvl="1" indent="-307340" eaLnBrk="1" hangingPunct="1">
              <a:defRPr/>
            </a:pPr>
            <a:r>
              <a:rPr lang="en-US" altLang="en-US" sz="2420"/>
              <a:t>Client can only add to the end of the</a:t>
            </a:r>
            <a:br>
              <a:rPr lang="en-US" altLang="en-US" sz="2420"/>
            </a:br>
            <a:r>
              <a:rPr lang="en-US" altLang="en-US" sz="2420"/>
              <a:t>queue, and can only examine/remove</a:t>
            </a:r>
            <a:br>
              <a:rPr lang="en-US" altLang="en-US" sz="2420"/>
            </a:br>
            <a:r>
              <a:rPr lang="en-US" altLang="en-US" sz="2420"/>
              <a:t>the front of the queue.</a:t>
            </a:r>
          </a:p>
          <a:p>
            <a:pPr marL="688023" lvl="1" indent="-307340" eaLnBrk="1" hangingPunct="1">
              <a:lnSpc>
                <a:spcPct val="80000"/>
              </a:lnSpc>
              <a:defRPr/>
            </a:pPr>
            <a:endParaRPr lang="en-US" altLang="en-US" sz="2420"/>
          </a:p>
          <a:p>
            <a:pPr marL="688023" lvl="1" indent="-307340" eaLnBrk="1" hangingPunct="1">
              <a:lnSpc>
                <a:spcPct val="80000"/>
              </a:lnSpc>
              <a:defRPr/>
            </a:pPr>
            <a:endParaRPr lang="en-US" altLang="en-US" sz="2420"/>
          </a:p>
          <a:p>
            <a:pPr marL="688023" lvl="1" indent="-307340" eaLnBrk="1" hangingPunct="1">
              <a:lnSpc>
                <a:spcPct val="80000"/>
              </a:lnSpc>
              <a:defRPr/>
            </a:pPr>
            <a:endParaRPr lang="en-US" altLang="en-US" sz="2420"/>
          </a:p>
          <a:p>
            <a:pPr marL="688023" lvl="1" indent="-307340" eaLnBrk="1" hangingPunct="1">
              <a:lnSpc>
                <a:spcPct val="80000"/>
              </a:lnSpc>
              <a:defRPr/>
            </a:pPr>
            <a:endParaRPr lang="en-US" altLang="en-US" sz="2420"/>
          </a:p>
          <a:p>
            <a:pPr marL="254953" indent="-254953" eaLnBrk="1" hangingPunct="1">
              <a:defRPr/>
            </a:pPr>
            <a:r>
              <a:rPr lang="en-US" altLang="en-US" sz="2640"/>
              <a:t>basic queue operations:</a:t>
            </a:r>
          </a:p>
          <a:p>
            <a:pPr marL="688023" lvl="1" indent="-307340" eaLnBrk="1" hangingPunct="1">
              <a:defRPr/>
            </a:pPr>
            <a:r>
              <a:rPr lang="en-US" altLang="en-US" sz="2420" b="1"/>
              <a:t>add</a:t>
            </a:r>
            <a:r>
              <a:rPr lang="en-US" altLang="en-US" sz="2420"/>
              <a:t> (enqueue): Add an element to the back.</a:t>
            </a:r>
          </a:p>
          <a:p>
            <a:pPr marL="688023" lvl="1" indent="-307340" eaLnBrk="1" hangingPunct="1">
              <a:defRPr/>
            </a:pPr>
            <a:r>
              <a:rPr lang="en-US" altLang="en-US" sz="2420" b="1"/>
              <a:t>remove</a:t>
            </a:r>
            <a:r>
              <a:rPr lang="en-US" altLang="en-US" sz="2420"/>
              <a:t> (dequeue): Remove the front element.</a:t>
            </a:r>
          </a:p>
        </p:txBody>
      </p:sp>
      <p:pic>
        <p:nvPicPr>
          <p:cNvPr id="229380" name="Picture 6">
            <a:extLst>
              <a:ext uri="{FF2B5EF4-FFF2-40B4-BE49-F238E27FC236}">
                <a16:creationId xmlns:a16="http://schemas.microsoft.com/office/drawing/2014/main" id="{57F16C19-D84E-48E9-8F56-514A35116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2220913"/>
            <a:ext cx="368776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381" name="Picture 8">
            <a:extLst>
              <a:ext uri="{FF2B5EF4-FFF2-40B4-BE49-F238E27FC236}">
                <a16:creationId xmlns:a16="http://schemas.microsoft.com/office/drawing/2014/main" id="{A9DD0690-1D0B-4DE6-ACC0-D9582C8BD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963" y="4860925"/>
            <a:ext cx="53435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6D709CA3-842C-4FBD-8C18-619760EE4612}"/>
              </a:ext>
            </a:extLst>
          </p:cNvPr>
          <p:cNvSpPr>
            <a:spLocks noGrp="1" noChangeArrowheads="1"/>
          </p:cNvSpPr>
          <p:nvPr>
            <p:ph type="title"/>
          </p:nvPr>
        </p:nvSpPr>
        <p:spPr/>
        <p:txBody>
          <a:bodyPr/>
          <a:lstStyle/>
          <a:p>
            <a:pPr eaLnBrk="1" hangingPunct="1">
              <a:defRPr/>
            </a:pPr>
            <a:r>
              <a:rPr lang="en-US" altLang="en-US" sz="4840"/>
              <a:t>Queues in computer science</a:t>
            </a:r>
          </a:p>
        </p:txBody>
      </p:sp>
      <p:sp>
        <p:nvSpPr>
          <p:cNvPr id="224259" name="Rectangle 3">
            <a:extLst>
              <a:ext uri="{FF2B5EF4-FFF2-40B4-BE49-F238E27FC236}">
                <a16:creationId xmlns:a16="http://schemas.microsoft.com/office/drawing/2014/main" id="{5AB70F62-7284-42D5-B257-94D456562A51}"/>
              </a:ext>
            </a:extLst>
          </p:cNvPr>
          <p:cNvSpPr>
            <a:spLocks noGrp="1" noChangeArrowheads="1"/>
          </p:cNvSpPr>
          <p:nvPr>
            <p:ph type="body" idx="1"/>
          </p:nvPr>
        </p:nvSpPr>
        <p:spPr/>
        <p:txBody>
          <a:bodyPr/>
          <a:lstStyle/>
          <a:p>
            <a:pPr marL="254953" indent="-254953" eaLnBrk="1" hangingPunct="1">
              <a:defRPr/>
            </a:pPr>
            <a:r>
              <a:rPr lang="en-US" altLang="en-US" sz="2640"/>
              <a:t>Operating systems:</a:t>
            </a:r>
          </a:p>
          <a:p>
            <a:pPr marL="688023" lvl="1" indent="-307340" eaLnBrk="1" hangingPunct="1">
              <a:defRPr/>
            </a:pPr>
            <a:r>
              <a:rPr lang="en-US" altLang="en-US" sz="2420"/>
              <a:t>queue of print jobs to send to the printer</a:t>
            </a:r>
          </a:p>
          <a:p>
            <a:pPr marL="688023" lvl="1" indent="-307340" eaLnBrk="1" hangingPunct="1">
              <a:defRPr/>
            </a:pPr>
            <a:r>
              <a:rPr lang="en-US" altLang="en-US" sz="2420"/>
              <a:t>queue of programs / processes to be run</a:t>
            </a:r>
          </a:p>
          <a:p>
            <a:pPr marL="688023" lvl="1" indent="-307340" eaLnBrk="1" hangingPunct="1">
              <a:defRPr/>
            </a:pPr>
            <a:r>
              <a:rPr lang="en-US" altLang="en-US" sz="2420"/>
              <a:t>queue of network data packets to send</a:t>
            </a:r>
          </a:p>
          <a:p>
            <a:pPr marL="688023" lvl="1" indent="-307340" eaLnBrk="1" hangingPunct="1">
              <a:defRPr/>
            </a:pPr>
            <a:endParaRPr lang="en-US" altLang="en-US" sz="2420"/>
          </a:p>
          <a:p>
            <a:pPr marL="254953" indent="-254953" eaLnBrk="1" hangingPunct="1">
              <a:defRPr/>
            </a:pPr>
            <a:r>
              <a:rPr lang="en-US" altLang="en-US" sz="2640"/>
              <a:t>Programming:</a:t>
            </a:r>
          </a:p>
          <a:p>
            <a:pPr marL="688023" lvl="1" indent="-307340" eaLnBrk="1" hangingPunct="1">
              <a:defRPr/>
            </a:pPr>
            <a:r>
              <a:rPr lang="en-US" altLang="en-US" sz="2420"/>
              <a:t>modeling a line of customers or clients</a:t>
            </a:r>
          </a:p>
          <a:p>
            <a:pPr marL="688023" lvl="1" indent="-307340" eaLnBrk="1" hangingPunct="1">
              <a:defRPr/>
            </a:pPr>
            <a:r>
              <a:rPr lang="en-US" altLang="en-US" sz="2420"/>
              <a:t>storing a queue of computations to be performed in order</a:t>
            </a:r>
          </a:p>
          <a:p>
            <a:pPr marL="688023" lvl="1" indent="-307340" eaLnBrk="1" hangingPunct="1">
              <a:defRPr/>
            </a:pPr>
            <a:endParaRPr lang="en-US" altLang="en-US" sz="2420"/>
          </a:p>
          <a:p>
            <a:pPr marL="254953" indent="-254953" eaLnBrk="1" hangingPunct="1">
              <a:defRPr/>
            </a:pPr>
            <a:r>
              <a:rPr lang="en-US" altLang="en-US" sz="2640"/>
              <a:t>Real world examples:</a:t>
            </a:r>
          </a:p>
          <a:p>
            <a:pPr marL="688023" lvl="1" indent="-307340" eaLnBrk="1" hangingPunct="1">
              <a:defRPr/>
            </a:pPr>
            <a:r>
              <a:rPr lang="en-US" altLang="en-US" sz="2420"/>
              <a:t>people on an escalator or waiting in a line</a:t>
            </a:r>
          </a:p>
          <a:p>
            <a:pPr marL="688023" lvl="1" indent="-307340" eaLnBrk="1" hangingPunct="1">
              <a:defRPr/>
            </a:pPr>
            <a:r>
              <a:rPr lang="en-US" altLang="en-US" sz="2420"/>
              <a:t>cars at a gas station (or on an assembly line)</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6347A291-7AF8-4438-B0A3-98AC2C45911C}"/>
              </a:ext>
            </a:extLst>
          </p:cNvPr>
          <p:cNvSpPr>
            <a:spLocks noGrp="1" noChangeArrowheads="1"/>
          </p:cNvSpPr>
          <p:nvPr>
            <p:ph type="title"/>
          </p:nvPr>
        </p:nvSpPr>
        <p:spPr/>
        <p:txBody>
          <a:bodyPr/>
          <a:lstStyle/>
          <a:p>
            <a:pPr eaLnBrk="1" hangingPunct="1">
              <a:defRPr/>
            </a:pPr>
            <a:r>
              <a:rPr lang="en-US" altLang="en-US" sz="4840"/>
              <a:t>Programming with </a:t>
            </a:r>
            <a:r>
              <a:rPr lang="en-US" altLang="en-US" sz="4840">
                <a:latin typeface="Courier New" panose="02070309020205020404" pitchFamily="49" charset="0"/>
              </a:rPr>
              <a:t>Queue</a:t>
            </a:r>
            <a:r>
              <a:rPr lang="en-US" altLang="en-US" sz="4840"/>
              <a:t>s</a:t>
            </a:r>
          </a:p>
        </p:txBody>
      </p:sp>
      <p:sp>
        <p:nvSpPr>
          <p:cNvPr id="225283" name="Rectangle 3">
            <a:extLst>
              <a:ext uri="{FF2B5EF4-FFF2-40B4-BE49-F238E27FC236}">
                <a16:creationId xmlns:a16="http://schemas.microsoft.com/office/drawing/2014/main" id="{61E7063D-48D6-47F6-96B4-9337D2E4645D}"/>
              </a:ext>
            </a:extLst>
          </p:cNvPr>
          <p:cNvSpPr>
            <a:spLocks noGrp="1" noChangeArrowheads="1"/>
          </p:cNvSpPr>
          <p:nvPr>
            <p:ph type="body" idx="1"/>
          </p:nvPr>
        </p:nvSpPr>
        <p:spPr/>
        <p:txBody>
          <a:bodyPr/>
          <a:lstStyle/>
          <a:p>
            <a:pPr marL="254953" indent="-254953" eaLnBrk="1" hangingPunct="1">
              <a:lnSpc>
                <a:spcPct val="90000"/>
              </a:lnSpc>
              <a:defRPr/>
            </a:pPr>
            <a:endParaRPr lang="en-US" altLang="en-US" sz="2640"/>
          </a:p>
          <a:p>
            <a:pPr marL="688023" lvl="1" indent="-307340" eaLnBrk="1" hangingPunct="1">
              <a:lnSpc>
                <a:spcPct val="90000"/>
              </a:lnSpc>
              <a:defRPr/>
            </a:pPr>
            <a:endParaRPr lang="en-US" altLang="en-US" sz="2420"/>
          </a:p>
          <a:p>
            <a:pPr marL="688023" lvl="1" indent="-307340" eaLnBrk="1" hangingPunct="1">
              <a:lnSpc>
                <a:spcPct val="90000"/>
              </a:lnSpc>
              <a:defRPr/>
            </a:pPr>
            <a:endParaRPr lang="en-US" altLang="en-US" sz="2420"/>
          </a:p>
          <a:p>
            <a:pPr marL="688023" lvl="1" indent="-307340" eaLnBrk="1" hangingPunct="1">
              <a:lnSpc>
                <a:spcPct val="90000"/>
              </a:lnSpc>
              <a:defRPr/>
            </a:pPr>
            <a:endParaRPr lang="en-US" altLang="en-US" sz="2420"/>
          </a:p>
          <a:p>
            <a:pPr marL="688023" lvl="1" indent="-307340" eaLnBrk="1" hangingPunct="1">
              <a:lnSpc>
                <a:spcPct val="90000"/>
              </a:lnSpc>
              <a:defRPr/>
            </a:pPr>
            <a:endParaRPr lang="en-US" altLang="en-US" sz="2420"/>
          </a:p>
          <a:p>
            <a:pPr marL="688023" lvl="1" indent="-307340" eaLnBrk="1" hangingPunct="1">
              <a:lnSpc>
                <a:spcPct val="90000"/>
              </a:lnSpc>
              <a:defRPr/>
            </a:pPr>
            <a:endParaRPr lang="en-US" altLang="en-US" sz="2420"/>
          </a:p>
          <a:p>
            <a:pPr marL="688023" lvl="1" indent="-307340" eaLnBrk="1" hangingPunct="1">
              <a:lnSpc>
                <a:spcPct val="90000"/>
              </a:lnSpc>
              <a:defRPr/>
            </a:pPr>
            <a:endParaRPr lang="en-US" altLang="en-US" sz="2420"/>
          </a:p>
          <a:p>
            <a:pPr marL="688023" lvl="1" indent="-307340" eaLnBrk="1" hangingPunct="1">
              <a:lnSpc>
                <a:spcPct val="70000"/>
              </a:lnSpc>
              <a:buFontTx/>
              <a:buNone/>
              <a:defRPr/>
            </a:pPr>
            <a:r>
              <a:rPr lang="en-US" altLang="en-US" sz="2200">
                <a:latin typeface="Courier New" panose="02070309020205020404" pitchFamily="49" charset="0"/>
              </a:rPr>
              <a:t>Queue&lt;Integer&gt; q = new </a:t>
            </a:r>
            <a:r>
              <a:rPr lang="en-US" altLang="en-US" sz="2200" b="1">
                <a:solidFill>
                  <a:schemeClr val="accent2"/>
                </a:solidFill>
                <a:latin typeface="Courier New" panose="02070309020205020404" pitchFamily="49" charset="0"/>
              </a:rPr>
              <a:t>LinkedList</a:t>
            </a:r>
            <a:r>
              <a:rPr lang="en-US" altLang="en-US" sz="2200">
                <a:latin typeface="Courier New" panose="02070309020205020404" pitchFamily="49" charset="0"/>
              </a:rPr>
              <a:t>&lt;Integer&gt;();</a:t>
            </a:r>
          </a:p>
          <a:p>
            <a:pPr marL="688023" lvl="1" indent="-307340" eaLnBrk="1" hangingPunct="1">
              <a:lnSpc>
                <a:spcPct val="70000"/>
              </a:lnSpc>
              <a:buFontTx/>
              <a:buNone/>
              <a:defRPr/>
            </a:pPr>
            <a:r>
              <a:rPr lang="en-US" altLang="en-US" sz="2200">
                <a:latin typeface="Courier New" panose="02070309020205020404" pitchFamily="49" charset="0"/>
              </a:rPr>
              <a:t>q.add(42);</a:t>
            </a:r>
          </a:p>
          <a:p>
            <a:pPr marL="688023" lvl="1" indent="-307340" eaLnBrk="1" hangingPunct="1">
              <a:lnSpc>
                <a:spcPct val="70000"/>
              </a:lnSpc>
              <a:buFontTx/>
              <a:buNone/>
              <a:defRPr/>
            </a:pPr>
            <a:r>
              <a:rPr lang="en-US" altLang="en-US" sz="2200">
                <a:latin typeface="Courier New" panose="02070309020205020404" pitchFamily="49" charset="0"/>
              </a:rPr>
              <a:t>q.add(-3);</a:t>
            </a:r>
          </a:p>
          <a:p>
            <a:pPr marL="688023" lvl="1" indent="-307340" eaLnBrk="1" hangingPunct="1">
              <a:lnSpc>
                <a:spcPct val="70000"/>
              </a:lnSpc>
              <a:buFontTx/>
              <a:buNone/>
              <a:defRPr/>
            </a:pPr>
            <a:r>
              <a:rPr lang="en-US" altLang="en-US" sz="2200">
                <a:latin typeface="Courier New" panose="02070309020205020404" pitchFamily="49" charset="0"/>
              </a:rPr>
              <a:t>q.add(17);       </a:t>
            </a:r>
            <a:r>
              <a:rPr lang="en-US" altLang="en-US" sz="2200" b="1">
                <a:solidFill>
                  <a:srgbClr val="008000"/>
                </a:solidFill>
                <a:latin typeface="Courier New" panose="02070309020205020404" pitchFamily="49" charset="0"/>
              </a:rPr>
              <a:t>// front [42, -3, 17] back</a:t>
            </a:r>
          </a:p>
          <a:p>
            <a:pPr marL="688023" lvl="1" indent="-307340" eaLnBrk="1" hangingPunct="1">
              <a:lnSpc>
                <a:spcPct val="70000"/>
              </a:lnSpc>
              <a:buFontTx/>
              <a:buNone/>
              <a:defRPr/>
            </a:pPr>
            <a:endParaRPr lang="en-US" altLang="en-US" sz="880">
              <a:latin typeface="Courier New" panose="02070309020205020404" pitchFamily="49" charset="0"/>
            </a:endParaRPr>
          </a:p>
          <a:p>
            <a:pPr marL="688023" lvl="1" indent="-307340" eaLnBrk="1" hangingPunct="1">
              <a:lnSpc>
                <a:spcPct val="70000"/>
              </a:lnSpc>
              <a:buFontTx/>
              <a:buNone/>
              <a:defRPr/>
            </a:pPr>
            <a:r>
              <a:rPr lang="en-US" altLang="en-US" sz="2200">
                <a:latin typeface="Courier New" panose="02070309020205020404" pitchFamily="49" charset="0"/>
              </a:rPr>
              <a:t>System.out.println(q.remove());   </a:t>
            </a:r>
            <a:r>
              <a:rPr lang="en-US" altLang="en-US" sz="2200" b="1">
                <a:solidFill>
                  <a:srgbClr val="008000"/>
                </a:solidFill>
                <a:latin typeface="Courier New" panose="02070309020205020404" pitchFamily="49" charset="0"/>
              </a:rPr>
              <a:t>// 42</a:t>
            </a:r>
            <a:endParaRPr lang="en-US" altLang="en-US" sz="2200">
              <a:latin typeface="Courier New" panose="02070309020205020404" pitchFamily="49" charset="0"/>
            </a:endParaRPr>
          </a:p>
          <a:p>
            <a:pPr marL="254953" indent="-254953" eaLnBrk="1" hangingPunct="1">
              <a:lnSpc>
                <a:spcPct val="80000"/>
              </a:lnSpc>
              <a:buFontTx/>
              <a:buNone/>
              <a:defRPr/>
            </a:pPr>
            <a:endParaRPr lang="en-US" altLang="en-US" sz="2200">
              <a:latin typeface="Courier New" panose="02070309020205020404" pitchFamily="49" charset="0"/>
            </a:endParaRPr>
          </a:p>
          <a:p>
            <a:pPr marL="688023" lvl="1" indent="-307340" eaLnBrk="1" hangingPunct="1">
              <a:lnSpc>
                <a:spcPct val="90000"/>
              </a:lnSpc>
              <a:defRPr/>
            </a:pPr>
            <a:r>
              <a:rPr lang="en-US" altLang="en-US" sz="2420" b="1"/>
              <a:t>IMPORTANT</a:t>
            </a:r>
            <a:r>
              <a:rPr lang="en-US" altLang="en-US" sz="2420"/>
              <a:t>: When constructing a queue you must use a new </a:t>
            </a:r>
            <a:r>
              <a:rPr lang="en-US" altLang="en-US" sz="2420">
                <a:latin typeface="Courier New" panose="02070309020205020404" pitchFamily="49" charset="0"/>
              </a:rPr>
              <a:t>LinkedList</a:t>
            </a:r>
            <a:r>
              <a:rPr lang="en-US" altLang="en-US" sz="2420"/>
              <a:t> object instead of a new </a:t>
            </a:r>
            <a:r>
              <a:rPr lang="en-US" altLang="en-US" sz="2420">
                <a:latin typeface="Courier New" panose="02070309020205020404" pitchFamily="49" charset="0"/>
              </a:rPr>
              <a:t>Queue</a:t>
            </a:r>
            <a:r>
              <a:rPr lang="en-US" altLang="en-US" sz="2420"/>
              <a:t> object.</a:t>
            </a:r>
          </a:p>
          <a:p>
            <a:pPr marL="1005840" lvl="2" eaLnBrk="1" hangingPunct="1">
              <a:lnSpc>
                <a:spcPct val="90000"/>
              </a:lnSpc>
              <a:defRPr/>
            </a:pPr>
            <a:r>
              <a:rPr lang="en-US" altLang="en-US"/>
              <a:t>This has to do with a topic we'll discuss later called </a:t>
            </a:r>
            <a:r>
              <a:rPr lang="en-US" altLang="en-US" i="1"/>
              <a:t>interfaces</a:t>
            </a:r>
            <a:r>
              <a:rPr lang="en-US" altLang="en-US"/>
              <a:t>.</a:t>
            </a:r>
          </a:p>
        </p:txBody>
      </p:sp>
      <p:graphicFrame>
        <p:nvGraphicFramePr>
          <p:cNvPr id="225390" name="Group 110">
            <a:extLst>
              <a:ext uri="{FF2B5EF4-FFF2-40B4-BE49-F238E27FC236}">
                <a16:creationId xmlns:a16="http://schemas.microsoft.com/office/drawing/2014/main" id="{145963F5-0308-41CC-9313-E59DB44EC050}"/>
              </a:ext>
            </a:extLst>
          </p:cNvPr>
          <p:cNvGraphicFramePr>
            <a:graphicFrameLocks noGrp="1"/>
          </p:cNvGraphicFramePr>
          <p:nvPr/>
        </p:nvGraphicFramePr>
        <p:xfrm>
          <a:off x="503238" y="1539875"/>
          <a:ext cx="9153525" cy="3244850"/>
        </p:xfrm>
        <a:graphic>
          <a:graphicData uri="http://schemas.openxmlformats.org/drawingml/2006/table">
            <a:tbl>
              <a:tblPr/>
              <a:tblGrid>
                <a:gridCol w="1889377">
                  <a:extLst>
                    <a:ext uri="{9D8B030D-6E8A-4147-A177-3AD203B41FA5}">
                      <a16:colId xmlns:a16="http://schemas.microsoft.com/office/drawing/2014/main" val="20000"/>
                    </a:ext>
                  </a:extLst>
                </a:gridCol>
                <a:gridCol w="7264148">
                  <a:extLst>
                    <a:ext uri="{9D8B030D-6E8A-4147-A177-3AD203B41FA5}">
                      <a16:colId xmlns:a16="http://schemas.microsoft.com/office/drawing/2014/main" val="20001"/>
                    </a:ext>
                  </a:extLst>
                </a:gridCol>
              </a:tblGrid>
              <a:tr h="711001">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add(</a:t>
                      </a:r>
                      <a:r>
                        <a:rPr kumimoji="0" lang="en-US" altLang="en-US" sz="22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value</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places given value at back of queue</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468">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remove()</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removes value from front of queue and returns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throws a </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NoSuchElementException</a:t>
                      </a: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if queue is empty</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9623">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peek()</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front value from queue without removing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null</a:t>
                      </a: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if queue is empty</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379">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size()</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number of elements in queue</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379">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isEmpty()</a:t>
                      </a:r>
                      <a:endParaRPr kumimoji="0" lang="en-US" altLang="en-US" sz="2200" b="0" i="0" u="none" strike="noStrike" cap="none" normalizeH="0" baseline="0">
                        <a:ln>
                          <a:noFill/>
                        </a:ln>
                        <a:solidFill>
                          <a:schemeClr val="tx1"/>
                        </a:solidFill>
                        <a:effectLst/>
                        <a:latin typeface="Arial" panose="020B060402020202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Tahoma" panose="020B0604030504040204" pitchFamily="34" charset="0"/>
                        </a:defRPr>
                      </a:lvl1pPr>
                      <a:lvl2pPr algn="l">
                        <a:spcBef>
                          <a:spcPct val="20000"/>
                        </a:spcBef>
                        <a:defRPr sz="2000">
                          <a:solidFill>
                            <a:schemeClr val="tx1"/>
                          </a:solidFill>
                          <a:latin typeface="Tahoma" panose="020B0604030504040204" pitchFamily="34" charset="0"/>
                        </a:defRPr>
                      </a:lvl2pPr>
                      <a:lvl3pPr algn="l">
                        <a:spcBef>
                          <a:spcPct val="20000"/>
                        </a:spcBef>
                        <a:defRPr>
                          <a:solidFill>
                            <a:schemeClr val="tx1"/>
                          </a:solidFill>
                          <a:latin typeface="Tahoma" panose="020B0604030504040204" pitchFamily="34" charset="0"/>
                        </a:defRPr>
                      </a:lvl3pPr>
                      <a:lvl4pPr algn="l">
                        <a:spcBef>
                          <a:spcPct val="20000"/>
                        </a:spcBef>
                        <a:defRPr sz="1600">
                          <a:solidFill>
                            <a:schemeClr val="tx1"/>
                          </a:solidFill>
                          <a:latin typeface="Tahoma" panose="020B0604030504040204" pitchFamily="34" charset="0"/>
                        </a:defRPr>
                      </a:lvl4pPr>
                      <a:lvl5pPr algn="l">
                        <a:spcBef>
                          <a:spcPct val="20000"/>
                        </a:spcBef>
                        <a:defRPr sz="1600">
                          <a:solidFill>
                            <a:schemeClr val="tx1"/>
                          </a:solidFill>
                          <a:latin typeface="Tahoma" panose="020B0604030504040204" pitchFamily="34" charset="0"/>
                        </a:defRPr>
                      </a:lvl5pPr>
                      <a:lvl6pPr fontAlgn="base">
                        <a:spcBef>
                          <a:spcPct val="20000"/>
                        </a:spcBef>
                        <a:spcAft>
                          <a:spcPct val="0"/>
                        </a:spcAft>
                        <a:defRPr sz="1600">
                          <a:solidFill>
                            <a:schemeClr val="tx1"/>
                          </a:solidFill>
                          <a:latin typeface="Tahoma" panose="020B0604030504040204" pitchFamily="34" charset="0"/>
                        </a:defRPr>
                      </a:lvl6pPr>
                      <a:lvl7pPr fontAlgn="base">
                        <a:spcBef>
                          <a:spcPct val="20000"/>
                        </a:spcBef>
                        <a:spcAft>
                          <a:spcPct val="0"/>
                        </a:spcAft>
                        <a:defRPr sz="1600">
                          <a:solidFill>
                            <a:schemeClr val="tx1"/>
                          </a:solidFill>
                          <a:latin typeface="Tahoma" panose="020B0604030504040204" pitchFamily="34" charset="0"/>
                        </a:defRPr>
                      </a:lvl7pPr>
                      <a:lvl8pPr fontAlgn="base">
                        <a:spcBef>
                          <a:spcPct val="20000"/>
                        </a:spcBef>
                        <a:spcAft>
                          <a:spcPct val="0"/>
                        </a:spcAft>
                        <a:defRPr sz="1600">
                          <a:solidFill>
                            <a:schemeClr val="tx1"/>
                          </a:solidFill>
                          <a:latin typeface="Tahoma" panose="020B0604030504040204" pitchFamily="34" charset="0"/>
                        </a:defRPr>
                      </a:lvl8pPr>
                      <a:lvl9pPr fontAlgn="base">
                        <a:spcBef>
                          <a:spcPct val="20000"/>
                        </a:spcBef>
                        <a:spcAft>
                          <a:spcPct val="0"/>
                        </a:spcAft>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returns </a:t>
                      </a:r>
                      <a:r>
                        <a:rPr kumimoji="0" lang="en-US" altLang="en-US" sz="2200" b="0" i="0" u="none" strike="noStrike" cap="none" normalizeH="0" baseline="0">
                          <a:ln>
                            <a:noFill/>
                          </a:ln>
                          <a:solidFill>
                            <a:schemeClr val="tx1"/>
                          </a:solidFill>
                          <a:effectLst/>
                          <a:latin typeface="Courier New" panose="02070309020205020404" pitchFamily="49" charset="0"/>
                          <a:cs typeface="Times New Roman" panose="02020603050405020304" pitchFamily="18" charset="0"/>
                        </a:rPr>
                        <a:t>true</a:t>
                      </a:r>
                      <a:r>
                        <a:rPr kumimoji="0" lang="en-US" altLang="en-US" sz="22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if queue has no elements</a:t>
                      </a:r>
                      <a:endParaRPr kumimoji="0" lang="en-US" altLang="en-US" sz="2200" b="0" i="0" u="none" strike="noStrike" cap="none" normalizeH="0" baseline="0">
                        <a:ln>
                          <a:noFill/>
                        </a:ln>
                        <a:solidFill>
                          <a:schemeClr val="tx1"/>
                        </a:solidFill>
                        <a:effectLst/>
                        <a:latin typeface="Tahoma" panose="020B0604030504040204" pitchFamily="34" charset="0"/>
                      </a:endParaRPr>
                    </a:p>
                  </a:txBody>
                  <a:tcPr marL="100581" marR="100581" marT="50273" marB="502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32472" name="Group 114">
            <a:extLst>
              <a:ext uri="{FF2B5EF4-FFF2-40B4-BE49-F238E27FC236}">
                <a16:creationId xmlns:a16="http://schemas.microsoft.com/office/drawing/2014/main" id="{293EF875-327F-4ED9-98F6-2971477CBE11}"/>
              </a:ext>
            </a:extLst>
          </p:cNvPr>
          <p:cNvGrpSpPr>
            <a:grpSpLocks/>
          </p:cNvGrpSpPr>
          <p:nvPr/>
        </p:nvGrpSpPr>
        <p:grpSpPr bwMode="auto">
          <a:xfrm>
            <a:off x="4778375" y="4724400"/>
            <a:ext cx="1004888" cy="419100"/>
            <a:chOff x="2736" y="2640"/>
            <a:chExt cx="576" cy="240"/>
          </a:xfrm>
        </p:grpSpPr>
        <p:sp>
          <p:nvSpPr>
            <p:cNvPr id="225391" name="Line 111">
              <a:extLst>
                <a:ext uri="{FF2B5EF4-FFF2-40B4-BE49-F238E27FC236}">
                  <a16:creationId xmlns:a16="http://schemas.microsoft.com/office/drawing/2014/main" id="{22D76127-E799-45B9-AE1F-CF0CA7A2F8FA}"/>
                </a:ext>
              </a:extLst>
            </p:cNvPr>
            <p:cNvSpPr>
              <a:spLocks noChangeShapeType="1"/>
            </p:cNvSpPr>
            <p:nvPr/>
          </p:nvSpPr>
          <p:spPr bwMode="auto">
            <a:xfrm flipV="1">
              <a:off x="2736" y="2640"/>
              <a:ext cx="144" cy="240"/>
            </a:xfrm>
            <a:prstGeom prst="line">
              <a:avLst/>
            </a:prstGeom>
            <a:noFill/>
            <a:ln w="9525">
              <a:solidFill>
                <a:schemeClr val="tx1"/>
              </a:solidFill>
              <a:round/>
              <a:headEnd/>
              <a:tailEnd type="triangle" w="med" len="med"/>
            </a:ln>
            <a:effectLst/>
          </p:spPr>
          <p:txBody>
            <a:bodyPr/>
            <a:lstStyle/>
            <a:p>
              <a:pPr algn="r" defTabSz="1005840" eaLnBrk="1" hangingPunct="1">
                <a:defRPr/>
              </a:pPr>
              <a:endParaRPr lang="en-GB" sz="1980">
                <a:solidFill>
                  <a:srgbClr val="000000"/>
                </a:solidFill>
                <a:latin typeface="Arial" panose="020B0604020202020204" pitchFamily="34" charset="0"/>
              </a:endParaRPr>
            </a:p>
          </p:txBody>
        </p:sp>
        <p:sp>
          <p:nvSpPr>
            <p:cNvPr id="225392" name="Line 112">
              <a:extLst>
                <a:ext uri="{FF2B5EF4-FFF2-40B4-BE49-F238E27FC236}">
                  <a16:creationId xmlns:a16="http://schemas.microsoft.com/office/drawing/2014/main" id="{9239BA7D-D6BA-4F33-8539-714B1C46FAE5}"/>
                </a:ext>
              </a:extLst>
            </p:cNvPr>
            <p:cNvSpPr>
              <a:spLocks noChangeShapeType="1"/>
            </p:cNvSpPr>
            <p:nvPr/>
          </p:nvSpPr>
          <p:spPr bwMode="auto">
            <a:xfrm flipV="1">
              <a:off x="3024" y="2640"/>
              <a:ext cx="0" cy="240"/>
            </a:xfrm>
            <a:prstGeom prst="line">
              <a:avLst/>
            </a:prstGeom>
            <a:noFill/>
            <a:ln w="9525">
              <a:solidFill>
                <a:schemeClr val="tx1"/>
              </a:solidFill>
              <a:round/>
              <a:headEnd/>
              <a:tailEnd type="triangle" w="med" len="med"/>
            </a:ln>
            <a:effectLst/>
          </p:spPr>
          <p:txBody>
            <a:bodyPr/>
            <a:lstStyle/>
            <a:p>
              <a:pPr algn="r" defTabSz="1005840" eaLnBrk="1" hangingPunct="1">
                <a:defRPr/>
              </a:pPr>
              <a:endParaRPr lang="en-GB" sz="1980">
                <a:solidFill>
                  <a:srgbClr val="000000"/>
                </a:solidFill>
                <a:latin typeface="Arial" panose="020B0604020202020204" pitchFamily="34" charset="0"/>
              </a:endParaRPr>
            </a:p>
          </p:txBody>
        </p:sp>
        <p:sp>
          <p:nvSpPr>
            <p:cNvPr id="225393" name="Line 113">
              <a:extLst>
                <a:ext uri="{FF2B5EF4-FFF2-40B4-BE49-F238E27FC236}">
                  <a16:creationId xmlns:a16="http://schemas.microsoft.com/office/drawing/2014/main" id="{A4AE37BA-7D71-4516-AE5B-7E3EF9F9F212}"/>
                </a:ext>
              </a:extLst>
            </p:cNvPr>
            <p:cNvSpPr>
              <a:spLocks noChangeShapeType="1"/>
            </p:cNvSpPr>
            <p:nvPr/>
          </p:nvSpPr>
          <p:spPr bwMode="auto">
            <a:xfrm flipH="1" flipV="1">
              <a:off x="3168" y="2640"/>
              <a:ext cx="144" cy="240"/>
            </a:xfrm>
            <a:prstGeom prst="line">
              <a:avLst/>
            </a:prstGeom>
            <a:noFill/>
            <a:ln w="9525">
              <a:solidFill>
                <a:schemeClr val="tx1"/>
              </a:solidFill>
              <a:round/>
              <a:headEnd/>
              <a:tailEnd type="triangle" w="med" len="med"/>
            </a:ln>
            <a:effectLst/>
          </p:spPr>
          <p:txBody>
            <a:bodyPr/>
            <a:lstStyle/>
            <a:p>
              <a:pPr algn="r" defTabSz="1005840" eaLnBrk="1" hangingPunct="1">
                <a:defRPr/>
              </a:pPr>
              <a:endParaRPr lang="en-GB" sz="1980">
                <a:solidFill>
                  <a:srgbClr val="00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28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28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28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2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AF40CE9E-FFFB-41C1-80D5-F3CD35AE24A9}"/>
              </a:ext>
            </a:extLst>
          </p:cNvPr>
          <p:cNvSpPr>
            <a:spLocks noGrp="1" noChangeArrowheads="1"/>
          </p:cNvSpPr>
          <p:nvPr>
            <p:ph type="title"/>
          </p:nvPr>
        </p:nvSpPr>
        <p:spPr/>
        <p:txBody>
          <a:bodyPr/>
          <a:lstStyle/>
          <a:p>
            <a:pPr eaLnBrk="1" hangingPunct="1">
              <a:defRPr/>
            </a:pPr>
            <a:r>
              <a:rPr lang="en-US" altLang="en-US" sz="4840"/>
              <a:t>Queue idioms</a:t>
            </a:r>
          </a:p>
        </p:txBody>
      </p:sp>
      <p:sp>
        <p:nvSpPr>
          <p:cNvPr id="228355" name="Rectangle 3">
            <a:extLst>
              <a:ext uri="{FF2B5EF4-FFF2-40B4-BE49-F238E27FC236}">
                <a16:creationId xmlns:a16="http://schemas.microsoft.com/office/drawing/2014/main" id="{83A48631-252B-4227-BDB4-707E0589AD8C}"/>
              </a:ext>
            </a:extLst>
          </p:cNvPr>
          <p:cNvSpPr>
            <a:spLocks noGrp="1" noChangeArrowheads="1"/>
          </p:cNvSpPr>
          <p:nvPr>
            <p:ph type="body" idx="1"/>
          </p:nvPr>
        </p:nvSpPr>
        <p:spPr/>
        <p:txBody>
          <a:bodyPr/>
          <a:lstStyle/>
          <a:p>
            <a:pPr marL="254953" indent="-254953" eaLnBrk="1" hangingPunct="1">
              <a:defRPr/>
            </a:pPr>
            <a:r>
              <a:rPr lang="en-US" altLang="en-US" sz="2640"/>
              <a:t>As with stacks, must pull contents out of queue to view them.</a:t>
            </a:r>
            <a:endParaRPr lang="en-US" altLang="en-US" sz="880"/>
          </a:p>
          <a:p>
            <a:pPr marL="688023" lvl="1" indent="-307340" eaLnBrk="1" hangingPunct="1">
              <a:buFontTx/>
              <a:buNone/>
              <a:defRPr/>
            </a:pPr>
            <a:endParaRPr lang="en-US" altLang="en-US" sz="880"/>
          </a:p>
          <a:p>
            <a:pPr marL="688023" lvl="1" indent="-307340" eaLnBrk="1" hangingPunct="1">
              <a:lnSpc>
                <a:spcPct val="80000"/>
              </a:lnSpc>
              <a:buFontTx/>
              <a:buNone/>
              <a:defRPr/>
            </a:pPr>
            <a:r>
              <a:rPr lang="en-US" altLang="en-US" sz="2420">
                <a:latin typeface="Courier New" panose="02070309020205020404" pitchFamily="49" charset="0"/>
              </a:rPr>
              <a:t>	while (!q.isEmpty()) {</a:t>
            </a:r>
          </a:p>
          <a:p>
            <a:pPr marL="688023" lvl="1" indent="-307340" eaLnBrk="1" hangingPunct="1">
              <a:lnSpc>
                <a:spcPct val="80000"/>
              </a:lnSpc>
              <a:buFontTx/>
              <a:buNone/>
              <a:defRPr/>
            </a:pPr>
            <a:r>
              <a:rPr lang="en-US" altLang="en-US" sz="2420">
                <a:latin typeface="Courier New" panose="02070309020205020404" pitchFamily="49" charset="0"/>
              </a:rPr>
              <a:t>	    </a:t>
            </a:r>
            <a:r>
              <a:rPr lang="en-US" altLang="en-US" sz="2420" b="1"/>
              <a:t>do something with</a:t>
            </a:r>
            <a:r>
              <a:rPr lang="en-US" altLang="en-US" sz="2420">
                <a:latin typeface="Courier New" panose="02070309020205020404" pitchFamily="49" charset="0"/>
              </a:rPr>
              <a:t> q.remove();</a:t>
            </a:r>
          </a:p>
          <a:p>
            <a:pPr marL="688023" lvl="1" indent="-307340" eaLnBrk="1" hangingPunct="1">
              <a:lnSpc>
                <a:spcPct val="80000"/>
              </a:lnSpc>
              <a:buFontTx/>
              <a:buNone/>
              <a:defRPr/>
            </a:pPr>
            <a:r>
              <a:rPr lang="en-US" altLang="en-US" sz="2420">
                <a:latin typeface="Courier New" panose="02070309020205020404" pitchFamily="49" charset="0"/>
              </a:rPr>
              <a:t>	}</a:t>
            </a:r>
          </a:p>
          <a:p>
            <a:pPr marL="688023" lvl="1" indent="-307340" eaLnBrk="1" hangingPunct="1">
              <a:lnSpc>
                <a:spcPct val="80000"/>
              </a:lnSpc>
              <a:buFontTx/>
              <a:buNone/>
              <a:defRPr/>
            </a:pPr>
            <a:endParaRPr lang="en-US" altLang="en-US" sz="2420">
              <a:latin typeface="Courier New" panose="02070309020205020404" pitchFamily="49" charset="0"/>
            </a:endParaRPr>
          </a:p>
          <a:p>
            <a:pPr marL="688023" lvl="1" indent="-307340" eaLnBrk="1" hangingPunct="1">
              <a:lnSpc>
                <a:spcPct val="80000"/>
              </a:lnSpc>
              <a:buFontTx/>
              <a:buNone/>
              <a:defRPr/>
            </a:pPr>
            <a:endParaRPr lang="en-US" altLang="en-US" sz="2420">
              <a:latin typeface="Courier New" panose="02070309020205020404" pitchFamily="49" charset="0"/>
            </a:endParaRPr>
          </a:p>
          <a:p>
            <a:pPr marL="688023" lvl="1" indent="-307340" eaLnBrk="1" hangingPunct="1">
              <a:defRPr/>
            </a:pPr>
            <a:r>
              <a:rPr lang="en-US" altLang="en-US" sz="2420"/>
              <a:t>another idiom: Examining each element exactly once.</a:t>
            </a:r>
          </a:p>
          <a:p>
            <a:pPr marL="688023" lvl="1" indent="-307340" eaLnBrk="1" hangingPunct="1">
              <a:buFontTx/>
              <a:buNone/>
              <a:defRPr/>
            </a:pPr>
            <a:endParaRPr lang="en-US" altLang="en-US" sz="880"/>
          </a:p>
          <a:p>
            <a:pPr marL="688023" lvl="1" indent="-307340" eaLnBrk="1" hangingPunct="1">
              <a:lnSpc>
                <a:spcPct val="80000"/>
              </a:lnSpc>
              <a:buFontTx/>
              <a:buNone/>
              <a:defRPr/>
            </a:pPr>
            <a:r>
              <a:rPr lang="en-US" altLang="en-US" sz="2420">
                <a:latin typeface="Courier New" panose="02070309020205020404" pitchFamily="49" charset="0"/>
              </a:rPr>
              <a:t>	int size = q.size();</a:t>
            </a:r>
          </a:p>
          <a:p>
            <a:pPr marL="688023" lvl="1" indent="-307340" eaLnBrk="1" hangingPunct="1">
              <a:lnSpc>
                <a:spcPct val="80000"/>
              </a:lnSpc>
              <a:buFontTx/>
              <a:buNone/>
              <a:defRPr/>
            </a:pPr>
            <a:r>
              <a:rPr lang="en-US" altLang="en-US" sz="2420">
                <a:latin typeface="Courier New" panose="02070309020205020404" pitchFamily="49" charset="0"/>
              </a:rPr>
              <a:t>	for (int i = 0; i &lt; size; i++) {</a:t>
            </a:r>
          </a:p>
          <a:p>
            <a:pPr marL="688023" lvl="1" indent="-307340" eaLnBrk="1" hangingPunct="1">
              <a:lnSpc>
                <a:spcPct val="80000"/>
              </a:lnSpc>
              <a:buFontTx/>
              <a:buNone/>
              <a:defRPr/>
            </a:pPr>
            <a:r>
              <a:rPr lang="en-US" altLang="en-US" sz="2420">
                <a:latin typeface="Courier New" panose="02070309020205020404" pitchFamily="49" charset="0"/>
              </a:rPr>
              <a:t>	    </a:t>
            </a:r>
            <a:r>
              <a:rPr lang="en-US" altLang="en-US" sz="2420" b="1"/>
              <a:t>do something with</a:t>
            </a:r>
            <a:r>
              <a:rPr lang="en-US" altLang="en-US" sz="2420">
                <a:latin typeface="Courier New" panose="02070309020205020404" pitchFamily="49" charset="0"/>
              </a:rPr>
              <a:t> q.remove();</a:t>
            </a:r>
          </a:p>
          <a:p>
            <a:pPr marL="688023" lvl="1" indent="-307340" eaLnBrk="1" hangingPunct="1">
              <a:lnSpc>
                <a:spcPct val="80000"/>
              </a:lnSpc>
              <a:buFontTx/>
              <a:buNone/>
              <a:defRPr/>
            </a:pPr>
            <a:r>
              <a:rPr lang="en-US" altLang="en-US" sz="2420">
                <a:latin typeface="Courier New" panose="02070309020205020404" pitchFamily="49" charset="0"/>
              </a:rPr>
              <a:t>	    </a:t>
            </a:r>
            <a:r>
              <a:rPr lang="en-US" altLang="en-US" sz="2420"/>
              <a:t>(including possibly re-adding it to the queue)</a:t>
            </a:r>
          </a:p>
          <a:p>
            <a:pPr marL="688023" lvl="1" indent="-307340" eaLnBrk="1" hangingPunct="1">
              <a:lnSpc>
                <a:spcPct val="80000"/>
              </a:lnSpc>
              <a:buFontTx/>
              <a:buNone/>
              <a:defRPr/>
            </a:pPr>
            <a:r>
              <a:rPr lang="en-US" altLang="en-US" sz="2420">
                <a:latin typeface="Courier New" panose="02070309020205020404" pitchFamily="49" charset="0"/>
              </a:rPr>
              <a:t>	}</a:t>
            </a:r>
          </a:p>
          <a:p>
            <a:pPr marL="688023" lvl="1" indent="-307340" eaLnBrk="1" hangingPunct="1">
              <a:lnSpc>
                <a:spcPct val="80000"/>
              </a:lnSpc>
              <a:buFontTx/>
              <a:buNone/>
              <a:defRPr/>
            </a:pPr>
            <a:endParaRPr lang="en-US" altLang="en-US" sz="2420">
              <a:latin typeface="Courier New" panose="02070309020205020404" pitchFamily="49" charset="0"/>
            </a:endParaRPr>
          </a:p>
          <a:p>
            <a:pPr marL="1005840" lvl="2" eaLnBrk="1" hangingPunct="1">
              <a:defRPr/>
            </a:pPr>
            <a:r>
              <a:rPr lang="en-US" altLang="en-US"/>
              <a:t>Why do we need the </a:t>
            </a:r>
            <a:r>
              <a:rPr lang="en-US" altLang="en-US">
                <a:latin typeface="Courier New" panose="02070309020205020404" pitchFamily="49" charset="0"/>
              </a:rPr>
              <a:t>size</a:t>
            </a:r>
            <a:r>
              <a:rPr lang="en-US" altLang="en-US"/>
              <a:t>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835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35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835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8355">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355">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8355">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83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7D72BAF8-D65E-48F6-B3BF-44893AD7185C}"/>
              </a:ext>
            </a:extLst>
          </p:cNvPr>
          <p:cNvSpPr>
            <a:spLocks noGrp="1" noChangeArrowheads="1"/>
          </p:cNvSpPr>
          <p:nvPr>
            <p:ph type="title"/>
          </p:nvPr>
        </p:nvSpPr>
        <p:spPr/>
        <p:txBody>
          <a:bodyPr/>
          <a:lstStyle/>
          <a:p>
            <a:pPr eaLnBrk="1" hangingPunct="1">
              <a:defRPr/>
            </a:pPr>
            <a:r>
              <a:rPr lang="en-US" altLang="en-US" sz="4840"/>
              <a:t>Mixing stacks and queues</a:t>
            </a:r>
          </a:p>
        </p:txBody>
      </p:sp>
      <p:sp>
        <p:nvSpPr>
          <p:cNvPr id="226307" name="Rectangle 3">
            <a:extLst>
              <a:ext uri="{FF2B5EF4-FFF2-40B4-BE49-F238E27FC236}">
                <a16:creationId xmlns:a16="http://schemas.microsoft.com/office/drawing/2014/main" id="{E740257D-8048-479F-AEE4-85502C36935E}"/>
              </a:ext>
            </a:extLst>
          </p:cNvPr>
          <p:cNvSpPr>
            <a:spLocks noGrp="1" noChangeArrowheads="1"/>
          </p:cNvSpPr>
          <p:nvPr>
            <p:ph type="body" idx="1"/>
          </p:nvPr>
        </p:nvSpPr>
        <p:spPr/>
        <p:txBody>
          <a:bodyPr/>
          <a:lstStyle/>
          <a:p>
            <a:pPr marL="254953" indent="-254953" eaLnBrk="1" hangingPunct="1">
              <a:defRPr/>
            </a:pPr>
            <a:r>
              <a:rPr lang="en-US" altLang="en-US" sz="2640"/>
              <a:t>We often mix stacks and queues to achieve certain effects.</a:t>
            </a:r>
          </a:p>
          <a:p>
            <a:pPr marL="688023" lvl="1" indent="-307340" eaLnBrk="1" hangingPunct="1">
              <a:defRPr/>
            </a:pPr>
            <a:r>
              <a:rPr lang="en-US" altLang="en-US" sz="2420"/>
              <a:t>Example: Reverse the order of the elements of a queue.</a:t>
            </a:r>
          </a:p>
          <a:p>
            <a:pPr marL="688023" lvl="1" indent="-307340" eaLnBrk="1" hangingPunct="1">
              <a:buFontTx/>
              <a:buNone/>
              <a:defRPr/>
            </a:pPr>
            <a:endParaRPr lang="en-US" altLang="en-US" sz="880"/>
          </a:p>
          <a:p>
            <a:pPr marL="688023" lvl="1" indent="-307340" eaLnBrk="1" hangingPunct="1">
              <a:lnSpc>
                <a:spcPct val="70000"/>
              </a:lnSpc>
              <a:buFontTx/>
              <a:buNone/>
              <a:defRPr/>
            </a:pPr>
            <a:r>
              <a:rPr lang="en-US" altLang="en-US" sz="2420">
                <a:latin typeface="Courier New" panose="02070309020205020404" pitchFamily="49" charset="0"/>
              </a:rPr>
              <a:t>	Queue&lt;Integer&gt; q = new LinkedList&lt;Integer&gt;();</a:t>
            </a:r>
          </a:p>
          <a:p>
            <a:pPr marL="688023" lvl="1" indent="-307340" eaLnBrk="1" hangingPunct="1">
              <a:lnSpc>
                <a:spcPct val="70000"/>
              </a:lnSpc>
              <a:buFontTx/>
              <a:buNone/>
              <a:defRPr/>
            </a:pPr>
            <a:r>
              <a:rPr lang="en-US" altLang="en-US" sz="2420">
                <a:latin typeface="Courier New" panose="02070309020205020404" pitchFamily="49" charset="0"/>
              </a:rPr>
              <a:t>	q.add(1);</a:t>
            </a:r>
          </a:p>
          <a:p>
            <a:pPr marL="688023" lvl="1" indent="-307340" eaLnBrk="1" hangingPunct="1">
              <a:lnSpc>
                <a:spcPct val="70000"/>
              </a:lnSpc>
              <a:buFontTx/>
              <a:buNone/>
              <a:defRPr/>
            </a:pPr>
            <a:r>
              <a:rPr lang="en-US" altLang="en-US" sz="2420">
                <a:latin typeface="Courier New" panose="02070309020205020404" pitchFamily="49" charset="0"/>
              </a:rPr>
              <a:t>	q.add(2);</a:t>
            </a:r>
          </a:p>
          <a:p>
            <a:pPr marL="688023" lvl="1" indent="-307340" eaLnBrk="1" hangingPunct="1">
              <a:lnSpc>
                <a:spcPct val="70000"/>
              </a:lnSpc>
              <a:buFontTx/>
              <a:buNone/>
              <a:defRPr/>
            </a:pPr>
            <a:r>
              <a:rPr lang="en-US" altLang="en-US" sz="2420">
                <a:latin typeface="Courier New" panose="02070309020205020404" pitchFamily="49" charset="0"/>
              </a:rPr>
              <a:t>	q.add(3);                   </a:t>
            </a:r>
            <a:r>
              <a:rPr lang="en-US" altLang="en-US" sz="2420" b="1">
                <a:solidFill>
                  <a:srgbClr val="008000"/>
                </a:solidFill>
                <a:latin typeface="Courier New" panose="02070309020205020404" pitchFamily="49" charset="0"/>
              </a:rPr>
              <a:t>// [1, 2, 3]</a:t>
            </a:r>
          </a:p>
          <a:p>
            <a:pPr marL="688023" lvl="1" indent="-307340" eaLnBrk="1" hangingPunct="1">
              <a:lnSpc>
                <a:spcPct val="70000"/>
              </a:lnSpc>
              <a:buFontTx/>
              <a:buNone/>
              <a:defRPr/>
            </a:pPr>
            <a:endParaRPr lang="en-US" altLang="en-US" sz="2420">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Stack&lt;Integer&gt; s = new Stack&lt;Integer&gt;();</a:t>
            </a:r>
          </a:p>
          <a:p>
            <a:pPr marL="688023" lvl="1" indent="-307340" eaLnBrk="1" hangingPunct="1">
              <a:lnSpc>
                <a:spcPct val="70000"/>
              </a:lnSpc>
              <a:buFontTx/>
              <a:buNone/>
              <a:defRPr/>
            </a:pPr>
            <a:endParaRPr lang="en-US" altLang="en-US" sz="880">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while (!q.isEmpty()) {      </a:t>
            </a:r>
            <a:r>
              <a:rPr lang="en-US" altLang="en-US" sz="2420" b="1">
                <a:solidFill>
                  <a:srgbClr val="008000"/>
                </a:solidFill>
                <a:latin typeface="Courier New" panose="02070309020205020404" pitchFamily="49" charset="0"/>
              </a:rPr>
              <a:t>// Q -&gt; S</a:t>
            </a:r>
            <a:endParaRPr lang="en-US" altLang="en-US" sz="2420">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s.push(q.remove());</a:t>
            </a:r>
            <a:endParaRPr lang="en-US" altLang="en-US" sz="2420" b="1">
              <a:solidFill>
                <a:srgbClr val="008000"/>
              </a:solidFill>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a:t>
            </a:r>
          </a:p>
          <a:p>
            <a:pPr marL="688023" lvl="1" indent="-307340" eaLnBrk="1" hangingPunct="1">
              <a:lnSpc>
                <a:spcPct val="70000"/>
              </a:lnSpc>
              <a:buFontTx/>
              <a:buNone/>
              <a:defRPr/>
            </a:pPr>
            <a:endParaRPr lang="en-US" altLang="en-US" sz="880">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while (!s.isEmpty()) {      </a:t>
            </a:r>
            <a:r>
              <a:rPr lang="en-US" altLang="en-US" sz="2420" b="1">
                <a:solidFill>
                  <a:srgbClr val="008000"/>
                </a:solidFill>
                <a:latin typeface="Courier New" panose="02070309020205020404" pitchFamily="49" charset="0"/>
              </a:rPr>
              <a:t>// S -&gt; Q</a:t>
            </a:r>
            <a:endParaRPr lang="en-US" altLang="en-US" sz="2420">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q.add(s.pop());</a:t>
            </a:r>
            <a:endParaRPr lang="en-US" altLang="en-US" sz="2420" b="1">
              <a:solidFill>
                <a:srgbClr val="008000"/>
              </a:solidFill>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a:t>
            </a:r>
          </a:p>
          <a:p>
            <a:pPr marL="688023" lvl="1" indent="-307340" eaLnBrk="1" hangingPunct="1">
              <a:lnSpc>
                <a:spcPct val="70000"/>
              </a:lnSpc>
              <a:buFontTx/>
              <a:buNone/>
              <a:defRPr/>
            </a:pPr>
            <a:endParaRPr lang="en-US" altLang="en-US" sz="880">
              <a:latin typeface="Courier New" panose="02070309020205020404" pitchFamily="49" charset="0"/>
            </a:endParaRPr>
          </a:p>
          <a:p>
            <a:pPr marL="688023" lvl="1" indent="-307340" eaLnBrk="1" hangingPunct="1">
              <a:lnSpc>
                <a:spcPct val="70000"/>
              </a:lnSpc>
              <a:buFontTx/>
              <a:buNone/>
              <a:defRPr/>
            </a:pPr>
            <a:r>
              <a:rPr lang="en-US" altLang="en-US" sz="2420">
                <a:latin typeface="Courier New" panose="02070309020205020404" pitchFamily="49" charset="0"/>
              </a:rPr>
              <a:t>	System.out.println(q);      </a:t>
            </a:r>
            <a:r>
              <a:rPr lang="en-US" altLang="en-US" sz="2420" b="1">
                <a:solidFill>
                  <a:srgbClr val="008000"/>
                </a:solidFill>
                <a:latin typeface="Courier New" panose="02070309020205020404" pitchFamily="49" charset="0"/>
              </a:rPr>
              <a:t>// [3, 2,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30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307">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307">
                                            <p:txEl>
                                              <p:pRg st="12" end="1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6307">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6307">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6307">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630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579B6963-952C-4B8F-BECB-136D658981B6}"/>
              </a:ext>
            </a:extLst>
          </p:cNvPr>
          <p:cNvSpPr>
            <a:spLocks noGrp="1" noChangeArrowheads="1"/>
          </p:cNvSpPr>
          <p:nvPr>
            <p:ph type="title"/>
          </p:nvPr>
        </p:nvSpPr>
        <p:spPr/>
        <p:txBody>
          <a:bodyPr/>
          <a:lstStyle/>
          <a:p>
            <a:pPr eaLnBrk="1" hangingPunct="1">
              <a:defRPr/>
            </a:pPr>
            <a:r>
              <a:rPr lang="en-US" altLang="en-US" sz="4840"/>
              <a:t>Exercise</a:t>
            </a:r>
          </a:p>
        </p:txBody>
      </p:sp>
      <p:sp>
        <p:nvSpPr>
          <p:cNvPr id="229379" name="Rectangle 3">
            <a:extLst>
              <a:ext uri="{FF2B5EF4-FFF2-40B4-BE49-F238E27FC236}">
                <a16:creationId xmlns:a16="http://schemas.microsoft.com/office/drawing/2014/main" id="{E0298447-CC93-45BB-91C6-2FB4D729335D}"/>
              </a:ext>
            </a:extLst>
          </p:cNvPr>
          <p:cNvSpPr>
            <a:spLocks noGrp="1" noChangeArrowheads="1"/>
          </p:cNvSpPr>
          <p:nvPr>
            <p:ph type="body" idx="1"/>
          </p:nvPr>
        </p:nvSpPr>
        <p:spPr/>
        <p:txBody>
          <a:bodyPr/>
          <a:lstStyle/>
          <a:p>
            <a:pPr marL="254953" indent="-254953" eaLnBrk="1" hangingPunct="1">
              <a:defRPr/>
            </a:pPr>
            <a:r>
              <a:rPr lang="en-US" altLang="en-US" sz="2640"/>
              <a:t>Modify our exam score program so that it reads the exam scores into a queue and prints the queue.</a:t>
            </a:r>
          </a:p>
          <a:p>
            <a:pPr marL="688023" lvl="1" indent="-307340" eaLnBrk="1" hangingPunct="1">
              <a:defRPr/>
            </a:pPr>
            <a:endParaRPr lang="en-US" altLang="en-US" sz="2420"/>
          </a:p>
          <a:p>
            <a:pPr marL="688023" lvl="1" indent="-307340" eaLnBrk="1" hangingPunct="1">
              <a:defRPr/>
            </a:pPr>
            <a:r>
              <a:rPr lang="en-US" altLang="en-US" sz="2420"/>
              <a:t>Next, filter out any exams where the student got a score of 100.</a:t>
            </a:r>
          </a:p>
          <a:p>
            <a:pPr marL="688023" lvl="1" indent="-307340" eaLnBrk="1" hangingPunct="1">
              <a:defRPr/>
            </a:pPr>
            <a:endParaRPr lang="en-US" altLang="en-US" sz="2420"/>
          </a:p>
          <a:p>
            <a:pPr marL="688023" lvl="1" indent="-307340" eaLnBrk="1" hangingPunct="1">
              <a:defRPr/>
            </a:pPr>
            <a:r>
              <a:rPr lang="en-US" altLang="en-US" sz="2420"/>
              <a:t>Then perform your previous code of reversing and printing the remaining students.</a:t>
            </a:r>
          </a:p>
          <a:p>
            <a:pPr marL="1005840" lvl="2" eaLnBrk="1" hangingPunct="1">
              <a:defRPr/>
            </a:pPr>
            <a:endParaRPr lang="en-US" altLang="en-US"/>
          </a:p>
          <a:p>
            <a:pPr marL="1005840" lvl="2" eaLnBrk="1" hangingPunct="1">
              <a:defRPr/>
            </a:pPr>
            <a:r>
              <a:rPr lang="en-US" altLang="en-US"/>
              <a:t>What if we want to further process the exams after printing?</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87323470-AB80-4A71-9CA8-529A859B9DF5}"/>
              </a:ext>
            </a:extLst>
          </p:cNvPr>
          <p:cNvSpPr>
            <a:spLocks noGrp="1" noChangeArrowheads="1"/>
          </p:cNvSpPr>
          <p:nvPr>
            <p:ph type="title"/>
          </p:nvPr>
        </p:nvSpPr>
        <p:spPr/>
        <p:txBody>
          <a:bodyPr/>
          <a:lstStyle/>
          <a:p>
            <a:pPr eaLnBrk="1" hangingPunct="1">
              <a:defRPr/>
            </a:pPr>
            <a:r>
              <a:rPr lang="en-US" altLang="en-US" sz="4840"/>
              <a:t>Exercises</a:t>
            </a:r>
          </a:p>
        </p:txBody>
      </p:sp>
      <p:sp>
        <p:nvSpPr>
          <p:cNvPr id="230403" name="Rectangle 3">
            <a:extLst>
              <a:ext uri="{FF2B5EF4-FFF2-40B4-BE49-F238E27FC236}">
                <a16:creationId xmlns:a16="http://schemas.microsoft.com/office/drawing/2014/main" id="{AF04C632-AA36-4477-836B-0002F2AF4AAD}"/>
              </a:ext>
            </a:extLst>
          </p:cNvPr>
          <p:cNvSpPr>
            <a:spLocks noGrp="1" noChangeArrowheads="1"/>
          </p:cNvSpPr>
          <p:nvPr>
            <p:ph type="body" idx="1"/>
          </p:nvPr>
        </p:nvSpPr>
        <p:spPr/>
        <p:txBody>
          <a:bodyPr/>
          <a:lstStyle/>
          <a:p>
            <a:pPr marL="254953" indent="-254953" eaLnBrk="1" hangingPunct="1">
              <a:defRPr/>
            </a:pPr>
            <a:r>
              <a:rPr lang="en-US" altLang="en-US" sz="2640"/>
              <a:t>Write a method </a:t>
            </a:r>
            <a:r>
              <a:rPr lang="en-US" altLang="en-US" sz="2640">
                <a:latin typeface="Courier New" panose="02070309020205020404" pitchFamily="49" charset="0"/>
              </a:rPr>
              <a:t>stutter</a:t>
            </a:r>
            <a:r>
              <a:rPr lang="en-US" altLang="en-US" sz="2640"/>
              <a:t> that accepts a queue of integers as a parameter and replaces every element of the queue with two copies of that element.</a:t>
            </a:r>
          </a:p>
          <a:p>
            <a:pPr marL="688023" lvl="1" indent="-307340" eaLnBrk="1" hangingPunct="1">
              <a:defRPr/>
            </a:pPr>
            <a:endParaRPr lang="en-US" altLang="en-US" sz="880">
              <a:latin typeface="Courier New" panose="02070309020205020404" pitchFamily="49" charset="0"/>
            </a:endParaRPr>
          </a:p>
          <a:p>
            <a:pPr marL="688023" lvl="1" indent="-307340" eaLnBrk="1" hangingPunct="1">
              <a:defRPr/>
            </a:pPr>
            <a:r>
              <a:rPr lang="en-US" altLang="en-US" sz="2420">
                <a:latin typeface="Courier New" panose="02070309020205020404" pitchFamily="49" charset="0"/>
              </a:rPr>
              <a:t>front [1, 2, 3] back</a:t>
            </a:r>
            <a:br>
              <a:rPr lang="en-US" altLang="en-US" sz="2420"/>
            </a:br>
            <a:r>
              <a:rPr lang="en-US" altLang="en-US" sz="2420"/>
              <a:t>becomes</a:t>
            </a:r>
            <a:br>
              <a:rPr lang="en-US" altLang="en-US" sz="2420"/>
            </a:br>
            <a:r>
              <a:rPr lang="en-US" altLang="en-US" sz="2420">
                <a:latin typeface="Courier New" panose="02070309020205020404" pitchFamily="49" charset="0"/>
              </a:rPr>
              <a:t>front [1, 1, 2, 2, 3, 3] back</a:t>
            </a:r>
          </a:p>
          <a:p>
            <a:pPr marL="688023" lvl="1" indent="-307340" eaLnBrk="1" hangingPunct="1">
              <a:defRPr/>
            </a:pPr>
            <a:endParaRPr lang="en-US" altLang="en-US" sz="2420">
              <a:latin typeface="Courier New" panose="02070309020205020404" pitchFamily="49" charset="0"/>
            </a:endParaRPr>
          </a:p>
          <a:p>
            <a:pPr marL="254953" indent="-254953" eaLnBrk="1" hangingPunct="1">
              <a:defRPr/>
            </a:pPr>
            <a:r>
              <a:rPr lang="en-US" altLang="en-US" sz="2640"/>
              <a:t>Write a method </a:t>
            </a:r>
            <a:r>
              <a:rPr lang="en-US" altLang="en-US" sz="2640">
                <a:latin typeface="Courier New" panose="02070309020205020404" pitchFamily="49" charset="0"/>
              </a:rPr>
              <a:t>mirror</a:t>
            </a:r>
            <a:r>
              <a:rPr lang="en-US" altLang="en-US" sz="2640"/>
              <a:t> that accepts a queue of strings as a parameter and appends the queue's contents to itself in reverse order.</a:t>
            </a:r>
          </a:p>
          <a:p>
            <a:pPr marL="688023" lvl="1" indent="-307340" eaLnBrk="1" hangingPunct="1">
              <a:defRPr/>
            </a:pPr>
            <a:endParaRPr lang="en-US" altLang="en-US" sz="880">
              <a:latin typeface="Courier New" panose="02070309020205020404" pitchFamily="49" charset="0"/>
            </a:endParaRPr>
          </a:p>
          <a:p>
            <a:pPr marL="688023" lvl="1" indent="-307340" eaLnBrk="1" hangingPunct="1">
              <a:defRPr/>
            </a:pPr>
            <a:r>
              <a:rPr lang="en-US" altLang="en-US" sz="2420">
                <a:latin typeface="Courier New" panose="02070309020205020404" pitchFamily="49" charset="0"/>
              </a:rPr>
              <a:t>front [a, b, c] back</a:t>
            </a:r>
            <a:br>
              <a:rPr lang="en-US" altLang="en-US" sz="2420"/>
            </a:br>
            <a:r>
              <a:rPr lang="en-US" altLang="en-US" sz="2420"/>
              <a:t>becomes</a:t>
            </a:r>
            <a:br>
              <a:rPr lang="en-US" altLang="en-US" sz="2420"/>
            </a:br>
            <a:r>
              <a:rPr lang="en-US" altLang="en-US" sz="2420">
                <a:latin typeface="Courier New" panose="02070309020205020404" pitchFamily="49" charset="0"/>
              </a:rPr>
              <a:t>front [a, b, c, c, b, a] back</a:t>
            </a:r>
            <a:endParaRPr lang="en-US" altLang="en-US" sz="242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5279CE-722F-4A82-B8BC-9B8EE851865B}"/>
              </a:ext>
            </a:extLst>
          </p:cNvPr>
          <p:cNvGraphicFramePr>
            <a:graphicFrameLocks noGrp="1"/>
          </p:cNvGraphicFramePr>
          <p:nvPr/>
        </p:nvGraphicFramePr>
        <p:xfrm>
          <a:off x="1393825" y="501650"/>
          <a:ext cx="7270750" cy="6769100"/>
        </p:xfrm>
        <a:graphic>
          <a:graphicData uri="http://schemas.openxmlformats.org/drawingml/2006/table">
            <a:tbl>
              <a:tblPr/>
              <a:tblGrid>
                <a:gridCol w="607789">
                  <a:extLst>
                    <a:ext uri="{9D8B030D-6E8A-4147-A177-3AD203B41FA5}">
                      <a16:colId xmlns:a16="http://schemas.microsoft.com/office/drawing/2014/main" val="20000"/>
                    </a:ext>
                  </a:extLst>
                </a:gridCol>
                <a:gridCol w="6662961">
                  <a:extLst>
                    <a:ext uri="{9D8B030D-6E8A-4147-A177-3AD203B41FA5}">
                      <a16:colId xmlns:a16="http://schemas.microsoft.com/office/drawing/2014/main" val="20001"/>
                    </a:ext>
                  </a:extLst>
                </a:gridCol>
              </a:tblGrid>
              <a:tr h="657027">
                <a:tc>
                  <a:txBody>
                    <a:bodyPr/>
                    <a:lstStyle/>
                    <a:p>
                      <a:endParaRPr sz="3300"/>
                    </a:p>
                  </a:txBody>
                  <a:tcPr marL="0" marR="0" marT="0" marB="0"/>
                </a:tc>
                <a:tc>
                  <a:txBody>
                    <a:bodyPr/>
                    <a:lstStyle/>
                    <a:p>
                      <a:pPr marL="533400" indent="-215900">
                        <a:lnSpc>
                          <a:spcPts val="1344"/>
                        </a:lnSpc>
                      </a:pPr>
                      <a:r>
                        <a:rPr lang="en-US" sz="1100" b="1">
                          <a:latin typeface="Times New Roman"/>
                        </a:rPr>
                        <a:t>&gt; Documentation: </a:t>
                      </a:r>
                      <a:r>
                        <a:rPr lang="en-US" sz="1000">
                          <a:latin typeface="Times New Roman"/>
                        </a:rPr>
                        <a:t>Write docstrings and comments to document functions and modules for better readability and maintenance.</a:t>
                      </a:r>
                    </a:p>
                  </a:txBody>
                  <a:tcPr marL="0" marR="0" marT="0" marB="0"/>
                </a:tc>
                <a:extLst>
                  <a:ext uri="{0D108BD9-81ED-4DB2-BD59-A6C34878D82A}">
                    <a16:rowId xmlns:a16="http://schemas.microsoft.com/office/drawing/2014/main" val="10000"/>
                  </a:ext>
                </a:extLst>
              </a:tr>
              <a:tr h="1645447">
                <a:tc>
                  <a:txBody>
                    <a:bodyPr/>
                    <a:lstStyle/>
                    <a:p>
                      <a:pPr marL="165100" indent="0">
                        <a:spcAft>
                          <a:spcPts val="210"/>
                        </a:spcAft>
                      </a:pPr>
                      <a:r>
                        <a:rPr lang="en-US" sz="1100" b="1">
                          <a:latin typeface="Times New Roman"/>
                        </a:rPr>
                        <a:t>CLO</a:t>
                      </a:r>
                    </a:p>
                    <a:p>
                      <a:pPr indent="0" algn="ctr"/>
                      <a:r>
                        <a:rPr lang="en-US" sz="1100" b="1">
                          <a:latin typeface="Times New Roman"/>
                        </a:rPr>
                        <a:t>4</a:t>
                      </a:r>
                    </a:p>
                  </a:txBody>
                  <a:tcPr marL="0" marR="0" marT="0" marB="0"/>
                </a:tc>
                <a:tc>
                  <a:txBody>
                    <a:bodyPr/>
                    <a:lstStyle/>
                    <a:p>
                      <a:pPr marL="76200" indent="0" algn="ctr">
                        <a:spcAft>
                          <a:spcPts val="1470"/>
                        </a:spcAft>
                      </a:pPr>
                      <a:r>
                        <a:rPr lang="en-US" sz="1100" b="1">
                          <a:latin typeface="Times New Roman"/>
                        </a:rPr>
                        <a:t>Implement and Manipulate Data Structures in Python</a:t>
                      </a:r>
                    </a:p>
                    <a:p>
                      <a:pPr marL="317500" indent="0" algn="just">
                        <a:lnSpc>
                          <a:spcPts val="1584"/>
                        </a:lnSpc>
                      </a:pPr>
                      <a:r>
                        <a:rPr lang="en-US" sz="1100" b="1">
                          <a:latin typeface="Times New Roman"/>
                        </a:rPr>
                        <a:t>&gt;    Lists: </a:t>
                      </a:r>
                      <a:r>
                        <a:rPr lang="en-US" sz="1000">
                          <a:latin typeface="Times New Roman"/>
                        </a:rPr>
                        <a:t>Create and manipulate lists for ordered collections of data.</a:t>
                      </a:r>
                    </a:p>
                    <a:p>
                      <a:pPr marL="317500" indent="0" algn="just">
                        <a:lnSpc>
                          <a:spcPts val="1584"/>
                        </a:lnSpc>
                      </a:pPr>
                      <a:r>
                        <a:rPr lang="en-US" sz="1100" b="1">
                          <a:latin typeface="Times New Roman"/>
                        </a:rPr>
                        <a:t>&gt;    Tuples: </a:t>
                      </a:r>
                      <a:r>
                        <a:rPr lang="en-US" sz="1000">
                          <a:latin typeface="Times New Roman"/>
                        </a:rPr>
                        <a:t>Use tuples for immutable ordered collections.</a:t>
                      </a:r>
                    </a:p>
                    <a:p>
                      <a:pPr marL="317500" indent="0" algn="just">
                        <a:lnSpc>
                          <a:spcPts val="1584"/>
                        </a:lnSpc>
                      </a:pPr>
                      <a:r>
                        <a:rPr lang="en-US" sz="1100" b="1">
                          <a:latin typeface="Times New Roman"/>
                        </a:rPr>
                        <a:t>&gt;    Dictionaries: </a:t>
                      </a:r>
                      <a:r>
                        <a:rPr lang="en-US" sz="1000">
                          <a:latin typeface="Times New Roman"/>
                        </a:rPr>
                        <a:t>Implement dictionaries for key-value pair mappings.</a:t>
                      </a:r>
                    </a:p>
                    <a:p>
                      <a:pPr marL="317500" indent="0" algn="just">
                        <a:lnSpc>
                          <a:spcPts val="1584"/>
                        </a:lnSpc>
                      </a:pPr>
                      <a:r>
                        <a:rPr lang="en-US" sz="1100" b="1">
                          <a:latin typeface="Times New Roman"/>
                        </a:rPr>
                        <a:t>&gt;    Sets: </a:t>
                      </a:r>
                      <a:r>
                        <a:rPr lang="en-US" sz="1000">
                          <a:latin typeface="Times New Roman"/>
                        </a:rPr>
                        <a:t>Work with sets for unordered collections of unique elements.</a:t>
                      </a:r>
                    </a:p>
                    <a:p>
                      <a:pPr marL="533400" indent="-215900">
                        <a:lnSpc>
                          <a:spcPts val="1392"/>
                        </a:lnSpc>
                      </a:pPr>
                      <a:r>
                        <a:rPr lang="en-US" sz="1100" b="1">
                          <a:latin typeface="Times New Roman"/>
                        </a:rPr>
                        <a:t>&gt;    Comprehensions: </a:t>
                      </a:r>
                      <a:r>
                        <a:rPr lang="en-US" sz="1000">
                          <a:latin typeface="Times New Roman"/>
                        </a:rPr>
                        <a:t>Utilize list, set, and dictionary comprehensions for concise and efficient data structure manipulation.</a:t>
                      </a:r>
                    </a:p>
                  </a:txBody>
                  <a:tcPr marL="0" marR="0" marT="0" marB="0"/>
                </a:tc>
                <a:extLst>
                  <a:ext uri="{0D108BD9-81ED-4DB2-BD59-A6C34878D82A}">
                    <a16:rowId xmlns:a16="http://schemas.microsoft.com/office/drawing/2014/main" val="10001"/>
                  </a:ext>
                </a:extLst>
              </a:tr>
              <a:tr h="1685791">
                <a:tc>
                  <a:txBody>
                    <a:bodyPr/>
                    <a:lstStyle/>
                    <a:p>
                      <a:pPr marL="165100" indent="0">
                        <a:spcAft>
                          <a:spcPts val="210"/>
                        </a:spcAft>
                      </a:pPr>
                      <a:r>
                        <a:rPr lang="en-US" sz="1100" b="1">
                          <a:latin typeface="Times New Roman"/>
                        </a:rPr>
                        <a:t>CLO</a:t>
                      </a:r>
                    </a:p>
                    <a:p>
                      <a:pPr indent="0" algn="ctr"/>
                      <a:r>
                        <a:rPr lang="en-US" sz="1100" b="1">
                          <a:latin typeface="Times New Roman"/>
                        </a:rPr>
                        <a:t>5</a:t>
                      </a:r>
                    </a:p>
                  </a:txBody>
                  <a:tcPr marL="0" marR="0" marT="0" marB="0"/>
                </a:tc>
                <a:tc>
                  <a:txBody>
                    <a:bodyPr/>
                    <a:lstStyle/>
                    <a:p>
                      <a:pPr marL="76200" indent="0" algn="ctr">
                        <a:spcAft>
                          <a:spcPts val="1050"/>
                        </a:spcAft>
                      </a:pPr>
                      <a:r>
                        <a:rPr lang="en-US" sz="1100" b="1" dirty="0">
                          <a:latin typeface="Times New Roman"/>
                        </a:rPr>
                        <a:t>Perform File Operations and Handle Exceptions</a:t>
                      </a:r>
                    </a:p>
                    <a:p>
                      <a:pPr marL="317500" indent="0" algn="just">
                        <a:lnSpc>
                          <a:spcPts val="1344"/>
                        </a:lnSpc>
                      </a:pPr>
                      <a:r>
                        <a:rPr lang="en-US" sz="1100" b="1" dirty="0">
                          <a:latin typeface="Times New Roman"/>
                        </a:rPr>
                        <a:t>&gt;    File Handling: </a:t>
                      </a:r>
                      <a:r>
                        <a:rPr lang="en-US" sz="1000" dirty="0">
                          <a:latin typeface="Times New Roman"/>
                        </a:rPr>
                        <a:t>Open, read, write, and close files using built-in functions and context managers.</a:t>
                      </a:r>
                    </a:p>
                    <a:p>
                      <a:pPr marL="317500" indent="0" algn="just">
                        <a:lnSpc>
                          <a:spcPts val="1344"/>
                        </a:lnSpc>
                      </a:pPr>
                      <a:r>
                        <a:rPr lang="en-US" sz="1100" b="1" dirty="0">
                          <a:latin typeface="Times New Roman"/>
                        </a:rPr>
                        <a:t>&gt;    File Modes: </a:t>
                      </a:r>
                      <a:r>
                        <a:rPr lang="en-US" sz="1000" dirty="0">
                          <a:latin typeface="Times New Roman"/>
                        </a:rPr>
                        <a:t>Understand different file modes such as read ('r'), write ('w'), append ('a'), and binary modes.</a:t>
                      </a:r>
                    </a:p>
                    <a:p>
                      <a:pPr marL="533400" indent="-215900">
                        <a:lnSpc>
                          <a:spcPts val="1344"/>
                        </a:lnSpc>
                      </a:pPr>
                      <a:r>
                        <a:rPr lang="en-US" sz="1100" b="1" dirty="0">
                          <a:latin typeface="Times New Roman"/>
                        </a:rPr>
                        <a:t>&gt;    Exception Handling: </a:t>
                      </a:r>
                      <a:r>
                        <a:rPr lang="en-US" sz="1000" dirty="0">
                          <a:latin typeface="Times New Roman"/>
                        </a:rPr>
                        <a:t>Implement try-except blocks to handle runtime errors and ensure the program continues to run smoothly.</a:t>
                      </a:r>
                    </a:p>
                    <a:p>
                      <a:pPr marL="317500" indent="0" algn="just">
                        <a:lnSpc>
                          <a:spcPts val="1344"/>
                        </a:lnSpc>
                      </a:pPr>
                      <a:r>
                        <a:rPr lang="en-US" sz="1100" b="1" dirty="0">
                          <a:latin typeface="Times New Roman"/>
                        </a:rPr>
                        <a:t>&gt;    Custom Exceptions: </a:t>
                      </a:r>
                      <a:r>
                        <a:rPr lang="en-US" sz="1000" dirty="0">
                          <a:latin typeface="Times New Roman"/>
                        </a:rPr>
                        <a:t>Define and raise custom exceptions to handle specific error cases.</a:t>
                      </a:r>
                    </a:p>
                    <a:p>
                      <a:pPr marL="533400" indent="-215900">
                        <a:lnSpc>
                          <a:spcPts val="1368"/>
                        </a:lnSpc>
                      </a:pPr>
                      <a:r>
                        <a:rPr lang="en-US" sz="1100" b="1" dirty="0">
                          <a:latin typeface="Times New Roman"/>
                        </a:rPr>
                        <a:t>&gt;    Resource Management: </a:t>
                      </a:r>
                      <a:r>
                        <a:rPr lang="en-US" sz="1000" dirty="0">
                          <a:latin typeface="Times New Roman"/>
                        </a:rPr>
                        <a:t>Use the with statement to ensure proper resource management and avoid file handling errors.</a:t>
                      </a:r>
                    </a:p>
                  </a:txBody>
                  <a:tcPr marL="0" marR="0" marT="0" marB="0"/>
                </a:tc>
                <a:extLst>
                  <a:ext uri="{0D108BD9-81ED-4DB2-BD59-A6C34878D82A}">
                    <a16:rowId xmlns:a16="http://schemas.microsoft.com/office/drawing/2014/main" val="10002"/>
                  </a:ext>
                </a:extLst>
              </a:tr>
              <a:tr h="1633921">
                <a:tc>
                  <a:txBody>
                    <a:bodyPr/>
                    <a:lstStyle/>
                    <a:p>
                      <a:pPr marL="165100" indent="0">
                        <a:spcAft>
                          <a:spcPts val="210"/>
                        </a:spcAft>
                      </a:pPr>
                      <a:r>
                        <a:rPr lang="en-US" sz="1100" b="1">
                          <a:latin typeface="Times New Roman"/>
                        </a:rPr>
                        <a:t>CLO</a:t>
                      </a:r>
                    </a:p>
                    <a:p>
                      <a:pPr indent="0" algn="ctr"/>
                      <a:r>
                        <a:rPr lang="en-US" sz="1100" b="1">
                          <a:latin typeface="Times New Roman"/>
                        </a:rPr>
                        <a:t>6</a:t>
                      </a:r>
                    </a:p>
                  </a:txBody>
                  <a:tcPr marL="0" marR="0" marT="0" marB="0"/>
                </a:tc>
                <a:tc>
                  <a:txBody>
                    <a:bodyPr/>
                    <a:lstStyle/>
                    <a:p>
                      <a:pPr indent="0" algn="ctr">
                        <a:spcAft>
                          <a:spcPts val="1050"/>
                        </a:spcAft>
                      </a:pPr>
                      <a:r>
                        <a:rPr lang="en-US" sz="1100" b="1">
                          <a:latin typeface="Times New Roman"/>
                        </a:rPr>
                        <a:t>Develop Object-Oriented Programs in Python</a:t>
                      </a:r>
                    </a:p>
                    <a:p>
                      <a:pPr marL="317500" indent="0" algn="just">
                        <a:lnSpc>
                          <a:spcPts val="1344"/>
                        </a:lnSpc>
                      </a:pPr>
                      <a:r>
                        <a:rPr lang="en-US" sz="1100" b="1">
                          <a:latin typeface="Times New Roman"/>
                        </a:rPr>
                        <a:t>&gt;    Classes and Objects: </a:t>
                      </a:r>
                      <a:r>
                        <a:rPr lang="en-US" sz="1000">
                          <a:latin typeface="Times New Roman"/>
                        </a:rPr>
                        <a:t>Define classes and create objects to represent real-world entities.</a:t>
                      </a:r>
                    </a:p>
                    <a:p>
                      <a:pPr marL="317500" indent="0" algn="just">
                        <a:lnSpc>
                          <a:spcPts val="1344"/>
                        </a:lnSpc>
                      </a:pPr>
                      <a:r>
                        <a:rPr lang="en-US" sz="1100" b="1">
                          <a:latin typeface="Times New Roman"/>
                        </a:rPr>
                        <a:t>&gt;    Attributes and Methods: </a:t>
                      </a:r>
                      <a:r>
                        <a:rPr lang="en-US" sz="1000">
                          <a:latin typeface="Times New Roman"/>
                        </a:rPr>
                        <a:t>Understand and implement instance variables and methods.</a:t>
                      </a:r>
                    </a:p>
                    <a:p>
                      <a:pPr marL="317500" indent="0" algn="just">
                        <a:lnSpc>
                          <a:spcPts val="1344"/>
                        </a:lnSpc>
                      </a:pPr>
                      <a:r>
                        <a:rPr lang="en-US" sz="1100" b="1">
                          <a:latin typeface="Times New Roman"/>
                        </a:rPr>
                        <a:t>&gt;    Inheritance: </a:t>
                      </a:r>
                      <a:r>
                        <a:rPr lang="en-US" sz="1000">
                          <a:latin typeface="Times New Roman"/>
                        </a:rPr>
                        <a:t>Use inheritance to create a hierarchy of classes and promote code reuse.</a:t>
                      </a:r>
                    </a:p>
                    <a:p>
                      <a:pPr marL="317500" indent="0" algn="just">
                        <a:lnSpc>
                          <a:spcPts val="1344"/>
                        </a:lnSpc>
                      </a:pPr>
                      <a:r>
                        <a:rPr lang="en-US" sz="1100" b="1">
                          <a:latin typeface="Times New Roman"/>
                        </a:rPr>
                        <a:t>&gt;    Polymorphism: </a:t>
                      </a:r>
                      <a:r>
                        <a:rPr lang="en-US" sz="1000">
                          <a:latin typeface="Times New Roman"/>
                        </a:rPr>
                        <a:t>Implement polymorphism to allow different classes to be used interchangeably.</a:t>
                      </a:r>
                    </a:p>
                    <a:p>
                      <a:pPr marL="317500" indent="0" algn="just">
                        <a:lnSpc>
                          <a:spcPts val="1344"/>
                        </a:lnSpc>
                      </a:pPr>
                      <a:r>
                        <a:rPr lang="en-US" sz="1100" b="1">
                          <a:latin typeface="Times New Roman"/>
                        </a:rPr>
                        <a:t>&gt;    Encapsulation: </a:t>
                      </a:r>
                      <a:r>
                        <a:rPr lang="en-US" sz="1000">
                          <a:latin typeface="Times New Roman"/>
                        </a:rPr>
                        <a:t>Encapsulate data to protect the internal state of objects and ensure modularity.</a:t>
                      </a:r>
                    </a:p>
                    <a:p>
                      <a:pPr marL="317500" indent="0" algn="just">
                        <a:lnSpc>
                          <a:spcPts val="1344"/>
                        </a:lnSpc>
                      </a:pPr>
                      <a:r>
                        <a:rPr lang="en-US" sz="1100" b="1">
                          <a:latin typeface="Times New Roman"/>
                        </a:rPr>
                        <a:t>&gt;    Special Methods: </a:t>
                      </a:r>
                      <a:r>
                        <a:rPr lang="en-US" sz="1000">
                          <a:latin typeface="Times New Roman"/>
                        </a:rPr>
                        <a:t>Use special methods like init, str, and others to enhance class functionality.</a:t>
                      </a:r>
                    </a:p>
                  </a:txBody>
                  <a:tcPr marL="0" marR="0" marT="0" marB="0"/>
                </a:tc>
                <a:extLst>
                  <a:ext uri="{0D108BD9-81ED-4DB2-BD59-A6C34878D82A}">
                    <a16:rowId xmlns:a16="http://schemas.microsoft.com/office/drawing/2014/main" val="10003"/>
                  </a:ext>
                </a:extLst>
              </a:tr>
              <a:tr h="1146914">
                <a:tc>
                  <a:txBody>
                    <a:bodyPr/>
                    <a:lstStyle/>
                    <a:p>
                      <a:pPr marL="165100" indent="0">
                        <a:spcAft>
                          <a:spcPts val="210"/>
                        </a:spcAft>
                      </a:pPr>
                      <a:r>
                        <a:rPr lang="en-US" sz="1100" b="1">
                          <a:latin typeface="Times New Roman"/>
                        </a:rPr>
                        <a:t>CLO</a:t>
                      </a:r>
                    </a:p>
                    <a:p>
                      <a:pPr indent="0" algn="ctr"/>
                      <a:r>
                        <a:rPr lang="en-US" sz="1100" b="1">
                          <a:latin typeface="Times New Roman"/>
                        </a:rPr>
                        <a:t>7</a:t>
                      </a:r>
                    </a:p>
                  </a:txBody>
                  <a:tcPr marL="0" marR="0" marT="0" marB="0"/>
                </a:tc>
                <a:tc>
                  <a:txBody>
                    <a:bodyPr/>
                    <a:lstStyle/>
                    <a:p>
                      <a:pPr marL="76200" indent="0" algn="ctr">
                        <a:spcAft>
                          <a:spcPts val="1050"/>
                        </a:spcAft>
                      </a:pPr>
                      <a:r>
                        <a:rPr lang="en-US" sz="1100" b="1" dirty="0">
                          <a:latin typeface="Times New Roman"/>
                        </a:rPr>
                        <a:t>Explore Advanced Topics and Libraries in Python</a:t>
                      </a:r>
                    </a:p>
                    <a:p>
                      <a:pPr marL="533400" indent="-215900">
                        <a:lnSpc>
                          <a:spcPts val="1344"/>
                        </a:lnSpc>
                      </a:pPr>
                      <a:r>
                        <a:rPr lang="en-US" sz="1100" b="1" dirty="0">
                          <a:latin typeface="Times New Roman"/>
                        </a:rPr>
                        <a:t>&gt;    Advanced Data Structures</a:t>
                      </a:r>
                      <a:r>
                        <a:rPr lang="en-US" sz="1000" dirty="0">
                          <a:latin typeface="Times New Roman"/>
                        </a:rPr>
                        <a:t>: Work with collections such as deque, named tuple, and </a:t>
                      </a:r>
                      <a:r>
                        <a:rPr lang="en-US" sz="1000" dirty="0" err="1">
                          <a:latin typeface="Times New Roman"/>
                        </a:rPr>
                        <a:t>defaultdict</a:t>
                      </a:r>
                      <a:r>
                        <a:rPr lang="en-US" sz="1000" dirty="0">
                          <a:latin typeface="Times New Roman"/>
                        </a:rPr>
                        <a:t> from the collection’s module.</a:t>
                      </a:r>
                    </a:p>
                    <a:p>
                      <a:pPr marL="533400" indent="-215900">
                        <a:lnSpc>
                          <a:spcPts val="1344"/>
                        </a:lnSpc>
                      </a:pPr>
                      <a:r>
                        <a:rPr lang="en-US" sz="1100" b="1" dirty="0">
                          <a:latin typeface="Times New Roman"/>
                        </a:rPr>
                        <a:t>&gt;    Decorators and Generators: </a:t>
                      </a:r>
                      <a:r>
                        <a:rPr lang="en-US" sz="1000" dirty="0">
                          <a:latin typeface="Times New Roman"/>
                        </a:rPr>
                        <a:t>Understand and implement decorators and generators to simplify and enhance code functionality.</a:t>
                      </a:r>
                    </a:p>
                    <a:p>
                      <a:pPr marL="317500" indent="0" algn="just">
                        <a:lnSpc>
                          <a:spcPts val="1344"/>
                        </a:lnSpc>
                      </a:pPr>
                      <a:r>
                        <a:rPr lang="en-US" sz="1100" b="1" dirty="0">
                          <a:latin typeface="Times New Roman"/>
                        </a:rPr>
                        <a:t>&gt;    Concurrency: </a:t>
                      </a:r>
                      <a:r>
                        <a:rPr lang="en-US" sz="1000" dirty="0">
                          <a:latin typeface="Times New Roman"/>
                        </a:rPr>
                        <a:t>Explore threading and multiprocessing for concurrent execution of code.</a:t>
                      </a:r>
                    </a:p>
                  </a:txBody>
                  <a:tcPr marL="0" marR="0" marT="0" marB="0" anchor="b"/>
                </a:tc>
                <a:extLst>
                  <a:ext uri="{0D108BD9-81ED-4DB2-BD59-A6C34878D82A}">
                    <a16:rowId xmlns:a16="http://schemas.microsoft.com/office/drawing/2014/main" val="1000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C1018375-E508-48A5-BD8A-062CFCB5901C}"/>
              </a:ext>
            </a:extLst>
          </p:cNvPr>
          <p:cNvSpPr txBox="1">
            <a:spLocks noChangeArrowheads="1"/>
          </p:cNvSpPr>
          <p:nvPr/>
        </p:nvSpPr>
        <p:spPr bwMode="auto">
          <a:xfrm>
            <a:off x="2514600" y="3424238"/>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02</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Basic Syntax, Variables, and Data Types</a:t>
            </a:r>
            <a:br>
              <a:rPr lang="en-GB" altLang="en-US"/>
            </a:br>
            <a:endParaRPr lang="en-GB" alt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785A5AE7-C2EF-4F8E-A32C-7849ED1A2C95}"/>
              </a:ext>
            </a:extLst>
          </p:cNvPr>
          <p:cNvSpPr>
            <a:spLocks noGrp="1" noChangeArrowheads="1"/>
          </p:cNvSpPr>
          <p:nvPr>
            <p:ph type="title"/>
          </p:nvPr>
        </p:nvSpPr>
        <p:spPr/>
        <p:txBody>
          <a:bodyPr/>
          <a:lstStyle/>
          <a:p>
            <a:pPr eaLnBrk="1" hangingPunct="1">
              <a:defRPr/>
            </a:pPr>
            <a:r>
              <a:rPr lang="en-US" altLang="en-US" sz="4840"/>
              <a:t>Exercise</a:t>
            </a:r>
          </a:p>
        </p:txBody>
      </p:sp>
      <p:sp>
        <p:nvSpPr>
          <p:cNvPr id="235523" name="Rectangle 3">
            <a:extLst>
              <a:ext uri="{FF2B5EF4-FFF2-40B4-BE49-F238E27FC236}">
                <a16:creationId xmlns:a16="http://schemas.microsoft.com/office/drawing/2014/main" id="{75D64777-58D6-4AC5-8EF8-C573777C2C48}"/>
              </a:ext>
            </a:extLst>
          </p:cNvPr>
          <p:cNvSpPr>
            <a:spLocks noGrp="1" noChangeArrowheads="1"/>
          </p:cNvSpPr>
          <p:nvPr>
            <p:ph type="body" idx="1"/>
          </p:nvPr>
        </p:nvSpPr>
        <p:spPr/>
        <p:txBody>
          <a:bodyPr/>
          <a:lstStyle/>
          <a:p>
            <a:pPr marL="254953" indent="-254953" eaLnBrk="1" hangingPunct="1">
              <a:tabLst>
                <a:tab pos="3335338" algn="l"/>
              </a:tabLst>
              <a:defRPr/>
            </a:pPr>
            <a:r>
              <a:rPr lang="en-US" altLang="en-US" sz="2640"/>
              <a:t>A </a:t>
            </a:r>
            <a:r>
              <a:rPr lang="en-US" altLang="en-US" sz="2640" i="1"/>
              <a:t>postfix expression </a:t>
            </a:r>
            <a:r>
              <a:rPr lang="en-US" altLang="en-US" sz="2640"/>
              <a:t>is a mathematical expression but with the operators written after the operands rather than before.</a:t>
            </a:r>
          </a:p>
          <a:p>
            <a:pPr marL="688023" lvl="1" indent="-307340" eaLnBrk="1" hangingPunct="1">
              <a:lnSpc>
                <a:spcPct val="80000"/>
              </a:lnSpc>
              <a:buFontTx/>
              <a:buNone/>
              <a:tabLst>
                <a:tab pos="3335338" algn="l"/>
              </a:tabLst>
              <a:defRPr/>
            </a:pPr>
            <a:r>
              <a:rPr lang="en-US" altLang="en-US" sz="2420">
                <a:latin typeface="Courier New" panose="02070309020205020404" pitchFamily="49" charset="0"/>
              </a:rPr>
              <a:t>	1 + 1</a:t>
            </a:r>
            <a:r>
              <a:rPr lang="en-US" altLang="en-US" sz="2420"/>
              <a:t>	becomes</a:t>
            </a:r>
            <a:r>
              <a:rPr lang="en-US" altLang="en-US" sz="2420">
                <a:latin typeface="Courier New" panose="02070309020205020404" pitchFamily="49" charset="0"/>
              </a:rPr>
              <a:t> 1 1 +</a:t>
            </a:r>
          </a:p>
          <a:p>
            <a:pPr marL="688023" lvl="1" indent="-307340" eaLnBrk="1" hangingPunct="1">
              <a:lnSpc>
                <a:spcPct val="80000"/>
              </a:lnSpc>
              <a:buFontTx/>
              <a:buNone/>
              <a:tabLst>
                <a:tab pos="3335338" algn="l"/>
              </a:tabLst>
              <a:defRPr/>
            </a:pPr>
            <a:r>
              <a:rPr lang="en-US" altLang="en-US" sz="2420">
                <a:latin typeface="Courier New" panose="02070309020205020404" pitchFamily="49" charset="0"/>
              </a:rPr>
              <a:t>	1 + 2 * 3 + 4</a:t>
            </a:r>
            <a:r>
              <a:rPr lang="en-US" altLang="en-US" sz="2420"/>
              <a:t>	becomes</a:t>
            </a:r>
            <a:r>
              <a:rPr lang="en-US" altLang="en-US" sz="2420">
                <a:latin typeface="Courier New" panose="02070309020205020404" pitchFamily="49" charset="0"/>
              </a:rPr>
              <a:t> 1 2 3 * + 4 +</a:t>
            </a:r>
          </a:p>
          <a:p>
            <a:pPr marL="688023" lvl="1" indent="-307340" eaLnBrk="1" hangingPunct="1">
              <a:lnSpc>
                <a:spcPct val="80000"/>
              </a:lnSpc>
              <a:buFontTx/>
              <a:buNone/>
              <a:tabLst>
                <a:tab pos="3335338" algn="l"/>
              </a:tabLst>
              <a:defRPr/>
            </a:pPr>
            <a:endParaRPr lang="en-US" altLang="en-US" sz="2420">
              <a:latin typeface="Courier New" panose="02070309020205020404" pitchFamily="49" charset="0"/>
            </a:endParaRPr>
          </a:p>
          <a:p>
            <a:pPr marL="254953" indent="-254953" eaLnBrk="1" hangingPunct="1">
              <a:tabLst>
                <a:tab pos="3335338" algn="l"/>
              </a:tabLst>
              <a:defRPr/>
            </a:pPr>
            <a:r>
              <a:rPr lang="en-US" altLang="en-US" sz="2640"/>
              <a:t>Write a method </a:t>
            </a:r>
            <a:r>
              <a:rPr lang="en-US" altLang="en-US" sz="2640">
                <a:latin typeface="Courier New" panose="02070309020205020404" pitchFamily="49" charset="0"/>
              </a:rPr>
              <a:t>postfixEvaluate</a:t>
            </a:r>
            <a:r>
              <a:rPr lang="en-US" altLang="en-US" sz="2640"/>
              <a:t> that accepts a postfix expression string, evaluates it, and returns the result.</a:t>
            </a:r>
          </a:p>
          <a:p>
            <a:pPr marL="688023" lvl="1" indent="-307340" eaLnBrk="1" hangingPunct="1">
              <a:tabLst>
                <a:tab pos="3335338" algn="l"/>
              </a:tabLst>
              <a:defRPr/>
            </a:pPr>
            <a:r>
              <a:rPr lang="en-US" altLang="en-US" sz="2420"/>
              <a:t>All operands are integers; legal operators are </a:t>
            </a:r>
            <a:r>
              <a:rPr lang="en-US" altLang="en-US" sz="2420">
                <a:latin typeface="Courier New" panose="02070309020205020404" pitchFamily="49" charset="0"/>
              </a:rPr>
              <a:t>+</a:t>
            </a:r>
            <a:r>
              <a:rPr lang="en-US" altLang="en-US" sz="2420"/>
              <a:t> and </a:t>
            </a:r>
            <a:r>
              <a:rPr lang="en-US" altLang="en-US" sz="2420">
                <a:latin typeface="Courier New" panose="02070309020205020404" pitchFamily="49" charset="0"/>
              </a:rPr>
              <a:t>*</a:t>
            </a:r>
            <a:endParaRPr lang="en-US" altLang="en-US" sz="2420"/>
          </a:p>
          <a:p>
            <a:pPr marL="688023" lvl="1" indent="-307340" eaLnBrk="1" hangingPunct="1">
              <a:lnSpc>
                <a:spcPct val="80000"/>
              </a:lnSpc>
              <a:buFontTx/>
              <a:buNone/>
              <a:tabLst>
                <a:tab pos="3335338" algn="l"/>
              </a:tabLst>
              <a:defRPr/>
            </a:pPr>
            <a:endParaRPr lang="en-US" altLang="en-US" sz="880"/>
          </a:p>
          <a:p>
            <a:pPr marL="688023" lvl="1" indent="-307340" eaLnBrk="1" hangingPunct="1">
              <a:lnSpc>
                <a:spcPct val="80000"/>
              </a:lnSpc>
              <a:buFontTx/>
              <a:buNone/>
              <a:tabLst>
                <a:tab pos="3335338" algn="l"/>
              </a:tabLst>
              <a:defRPr/>
            </a:pPr>
            <a:r>
              <a:rPr lang="en-US" altLang="en-US" sz="2420">
                <a:latin typeface="Courier New" panose="02070309020205020404" pitchFamily="49" charset="0"/>
              </a:rPr>
              <a:t>	postFixEvaluate("1 2 3 * + 4 +")</a:t>
            </a:r>
            <a:r>
              <a:rPr lang="en-US" altLang="en-US" sz="2420"/>
              <a:t> returns </a:t>
            </a:r>
            <a:r>
              <a:rPr lang="en-US" altLang="en-US" sz="2420">
                <a:latin typeface="Courier New" panose="02070309020205020404" pitchFamily="49" charset="0"/>
              </a:rPr>
              <a:t>11</a:t>
            </a:r>
          </a:p>
          <a:p>
            <a:pPr marL="688023" lvl="1" indent="-307340" eaLnBrk="1" hangingPunct="1">
              <a:lnSpc>
                <a:spcPct val="80000"/>
              </a:lnSpc>
              <a:buFontTx/>
              <a:buNone/>
              <a:tabLst>
                <a:tab pos="3335338" algn="l"/>
              </a:tabLst>
              <a:defRPr/>
            </a:pPr>
            <a:endParaRPr lang="en-US" altLang="en-US" sz="2420">
              <a:latin typeface="Courier New" panose="02070309020205020404" pitchFamily="49" charset="0"/>
            </a:endParaRPr>
          </a:p>
          <a:p>
            <a:pPr marL="688023" lvl="1" indent="-307340" eaLnBrk="1" hangingPunct="1">
              <a:tabLst>
                <a:tab pos="3335338" algn="l"/>
              </a:tabLst>
              <a:defRPr/>
            </a:pPr>
            <a:r>
              <a:rPr lang="en-US" altLang="en-US" sz="2420"/>
              <a:t>The algorithm: Use a stack</a:t>
            </a:r>
          </a:p>
          <a:p>
            <a:pPr marL="1005840" lvl="2" eaLnBrk="1" hangingPunct="1">
              <a:lnSpc>
                <a:spcPct val="80000"/>
              </a:lnSpc>
              <a:tabLst>
                <a:tab pos="3335338" algn="l"/>
              </a:tabLst>
              <a:defRPr/>
            </a:pPr>
            <a:r>
              <a:rPr lang="en-US" altLang="en-US"/>
              <a:t>When you see operands, push them.</a:t>
            </a:r>
          </a:p>
          <a:p>
            <a:pPr marL="1005840" lvl="2" eaLnBrk="1" hangingPunct="1">
              <a:lnSpc>
                <a:spcPct val="80000"/>
              </a:lnSpc>
              <a:tabLst>
                <a:tab pos="3335338" algn="l"/>
              </a:tabLst>
              <a:defRPr/>
            </a:pPr>
            <a:r>
              <a:rPr lang="en-US" altLang="en-US"/>
              <a:t>When you see an operator, pop the last two operands, apply the operator, and push the result onto the stack.</a:t>
            </a:r>
          </a:p>
          <a:p>
            <a:pPr marL="1005840" lvl="2" eaLnBrk="1" hangingPunct="1">
              <a:lnSpc>
                <a:spcPct val="80000"/>
              </a:lnSpc>
              <a:tabLst>
                <a:tab pos="3335338" algn="l"/>
              </a:tabLst>
              <a:defRPr/>
            </a:pPr>
            <a:r>
              <a:rPr lang="en-US" altLang="en-US"/>
              <a:t>When you're done, the one remaining stack element is the result.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2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2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Box 3">
            <a:extLst>
              <a:ext uri="{FF2B5EF4-FFF2-40B4-BE49-F238E27FC236}">
                <a16:creationId xmlns:a16="http://schemas.microsoft.com/office/drawing/2014/main" id="{3C540CD8-AB7B-400F-9498-ED7109FC00A9}"/>
              </a:ext>
            </a:extLst>
          </p:cNvPr>
          <p:cNvSpPr txBox="1">
            <a:spLocks noChangeArrowheads="1"/>
          </p:cNvSpPr>
          <p:nvPr/>
        </p:nvSpPr>
        <p:spPr bwMode="auto">
          <a:xfrm>
            <a:off x="2514600" y="34242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13</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Exception Handling and Debugging</a:t>
            </a:r>
            <a:endParaRPr lang="en-GB" alt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5BDBC51-9E1B-4A7E-99B6-B759B65938CD}"/>
              </a:ext>
            </a:extLst>
          </p:cNvPr>
          <p:cNvSpPr>
            <a:spLocks noGrp="1" noChangeArrowheads="1"/>
          </p:cNvSpPr>
          <p:nvPr>
            <p:ph type="title"/>
          </p:nvPr>
        </p:nvSpPr>
        <p:spPr/>
        <p:txBody>
          <a:bodyPr/>
          <a:lstStyle/>
          <a:p>
            <a:pPr eaLnBrk="1" hangingPunct="1">
              <a:defRPr/>
            </a:pPr>
            <a:r>
              <a:rPr lang="en-US" altLang="en-US" sz="3960" b="1" dirty="0"/>
              <a:t> Python Exceptions Handling</a:t>
            </a:r>
            <a:endParaRPr lang="en-US" altLang="en-US" sz="3960" dirty="0"/>
          </a:p>
        </p:txBody>
      </p:sp>
      <p:sp>
        <p:nvSpPr>
          <p:cNvPr id="3075" name="Rectangle 3">
            <a:extLst>
              <a:ext uri="{FF2B5EF4-FFF2-40B4-BE49-F238E27FC236}">
                <a16:creationId xmlns:a16="http://schemas.microsoft.com/office/drawing/2014/main" id="{FD2F7D36-6340-4C36-AE5E-0D5E10C36482}"/>
              </a:ext>
            </a:extLst>
          </p:cNvPr>
          <p:cNvSpPr>
            <a:spLocks noGrp="1" noChangeArrowheads="1"/>
          </p:cNvSpPr>
          <p:nvPr>
            <p:ph type="body" idx="1"/>
          </p:nvPr>
        </p:nvSpPr>
        <p:spPr>
          <a:xfrm>
            <a:off x="754063" y="1622425"/>
            <a:ext cx="8969375" cy="5281613"/>
          </a:xfrm>
        </p:spPr>
        <p:txBody>
          <a:bodyPr/>
          <a:lstStyle/>
          <a:p>
            <a:pPr marL="377190" indent="-377190">
              <a:buFontTx/>
              <a:buNone/>
              <a:defRPr/>
            </a:pPr>
            <a:r>
              <a:rPr lang="en-US" altLang="en-US" sz="1980"/>
              <a:t>Python provides two very important features to handle any unexpected error in your Python programs and to add debugging capabilities in them:</a:t>
            </a:r>
          </a:p>
          <a:p>
            <a:pPr marL="817245" lvl="1">
              <a:defRPr/>
            </a:pPr>
            <a:r>
              <a:rPr lang="en-US" altLang="en-US" sz="1980" b="1"/>
              <a:t>Exception Handling:</a:t>
            </a:r>
            <a:r>
              <a:rPr lang="en-US" altLang="en-US" sz="1980"/>
              <a:t> This would be covered in this tutorial.</a:t>
            </a:r>
          </a:p>
          <a:p>
            <a:pPr marL="817245" lvl="1">
              <a:defRPr/>
            </a:pPr>
            <a:r>
              <a:rPr lang="en-US" altLang="en-US" sz="1980" b="1"/>
              <a:t>Assertions:</a:t>
            </a:r>
            <a:r>
              <a:rPr lang="en-US" altLang="en-US" sz="1980"/>
              <a:t> This would be covered in </a:t>
            </a:r>
            <a:r>
              <a:rPr lang="en-US" altLang="en-US" sz="1980">
                <a:hlinkClick r:id="rId3" action="ppaction://hlinkfile"/>
              </a:rPr>
              <a:t>Assertions in Python</a:t>
            </a:r>
            <a:r>
              <a:rPr lang="en-US" altLang="en-US" sz="1980"/>
              <a:t> tutorial.</a:t>
            </a:r>
          </a:p>
          <a:p>
            <a:pPr marL="377190" indent="-377190">
              <a:buFontTx/>
              <a:buNone/>
              <a:defRPr/>
            </a:pPr>
            <a:r>
              <a:rPr lang="en-US" altLang="en-US" sz="1980" b="1"/>
              <a:t>What is Exception?</a:t>
            </a:r>
            <a:endParaRPr lang="en-US" altLang="en-US" sz="1980"/>
          </a:p>
          <a:p>
            <a:pPr marL="377190" indent="-377190">
              <a:defRPr/>
            </a:pPr>
            <a:r>
              <a:rPr lang="en-US" altLang="en-US" sz="1980"/>
              <a:t>An exception is an event, which occurs during the execution of a program, that disrupts the normal flow of the program's instructions.</a:t>
            </a:r>
          </a:p>
          <a:p>
            <a:pPr marL="377190" indent="-377190">
              <a:defRPr/>
            </a:pPr>
            <a:r>
              <a:rPr lang="en-US" altLang="en-US" sz="1980"/>
              <a:t>In general, when a Python script encounters a situation that it can't cope with, it raises an exception. An exception is a Python object that represents an error.</a:t>
            </a:r>
          </a:p>
          <a:p>
            <a:pPr marL="377190" indent="-377190">
              <a:defRPr/>
            </a:pPr>
            <a:r>
              <a:rPr lang="en-US" altLang="en-US" sz="1980"/>
              <a:t>When a Python script raises an exception, it must either handle the exception immediately otherwise it would terminate and come out. </a:t>
            </a:r>
          </a:p>
          <a:p>
            <a:pPr marL="377190" indent="-377190">
              <a:buFontTx/>
              <a:buNone/>
              <a:defRPr/>
            </a:pPr>
            <a:endParaRPr lang="en-US" altLang="en-US" sz="1980"/>
          </a:p>
        </p:txBody>
      </p:sp>
      <p:sp>
        <p:nvSpPr>
          <p:cNvPr id="241668" name="Footer Placeholder 1">
            <a:extLst>
              <a:ext uri="{FF2B5EF4-FFF2-40B4-BE49-F238E27FC236}">
                <a16:creationId xmlns:a16="http://schemas.microsoft.com/office/drawing/2014/main" id="{366A8866-DA2E-4F9F-98CF-D1D620841EF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DA539DDF-2C7D-40EB-84D5-E1FDCEF1F6BF}"/>
              </a:ext>
            </a:extLst>
          </p:cNvPr>
          <p:cNvSpPr>
            <a:spLocks noChangeArrowheads="1"/>
          </p:cNvSpPr>
          <p:nvPr/>
        </p:nvSpPr>
        <p:spPr bwMode="auto">
          <a:xfrm>
            <a:off x="250825" y="1287463"/>
            <a:ext cx="9807575"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4099" name="Content Placeholder 2">
            <a:extLst>
              <a:ext uri="{FF2B5EF4-FFF2-40B4-BE49-F238E27FC236}">
                <a16:creationId xmlns:a16="http://schemas.microsoft.com/office/drawing/2014/main" id="{C01849E5-A66B-4B33-8D11-8EF6164494C7}"/>
              </a:ext>
            </a:extLst>
          </p:cNvPr>
          <p:cNvSpPr>
            <a:spLocks noGrp="1"/>
          </p:cNvSpPr>
          <p:nvPr>
            <p:ph idx="1"/>
          </p:nvPr>
        </p:nvSpPr>
        <p:spPr>
          <a:xfrm>
            <a:off x="669925" y="533400"/>
            <a:ext cx="8969375" cy="6370638"/>
          </a:xfrm>
        </p:spPr>
        <p:txBody>
          <a:bodyPr/>
          <a:lstStyle/>
          <a:p>
            <a:pPr marL="377190" indent="-377190">
              <a:buFontTx/>
              <a:buNone/>
              <a:defRPr/>
            </a:pPr>
            <a:r>
              <a:rPr lang="en-US" altLang="en-US" sz="1980" b="1"/>
              <a:t>Handling an exception:</a:t>
            </a:r>
          </a:p>
          <a:p>
            <a:pPr marL="377190" indent="-377190">
              <a:defRPr/>
            </a:pPr>
            <a:r>
              <a:rPr lang="en-US" altLang="en-US" sz="1980"/>
              <a:t>If you have some </a:t>
            </a:r>
            <a:r>
              <a:rPr lang="en-US" altLang="en-US" sz="1980" i="1"/>
              <a:t>suspicious</a:t>
            </a:r>
            <a:r>
              <a:rPr lang="en-US" altLang="en-US" sz="1980"/>
              <a:t> code that may raise an exception, you can defend your program by placing the suspicious code in a </a:t>
            </a:r>
            <a:r>
              <a:rPr lang="en-US" altLang="en-US" sz="1980" b="1"/>
              <a:t>try:</a:t>
            </a:r>
            <a:r>
              <a:rPr lang="en-US" altLang="en-US" sz="1980"/>
              <a:t> block. After the try: block, include an </a:t>
            </a:r>
            <a:r>
              <a:rPr lang="en-US" altLang="en-US" sz="1980" b="1"/>
              <a:t>except:</a:t>
            </a:r>
            <a:r>
              <a:rPr lang="en-US" altLang="en-US" sz="1980"/>
              <a:t> statement, followed by a block of code which handles the problem as elegantly as possible.</a:t>
            </a:r>
          </a:p>
          <a:p>
            <a:pPr marL="377190" indent="-377190">
              <a:buFontTx/>
              <a:buNone/>
              <a:defRPr/>
            </a:pPr>
            <a:r>
              <a:rPr lang="en-US" altLang="en-US" sz="1980" b="1"/>
              <a:t>Syntax:</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You do your operations here; </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817245" lvl="1">
              <a:buFontTx/>
              <a:buNone/>
              <a:defRPr/>
            </a:pPr>
            <a:r>
              <a:rPr lang="en-US" altLang="en-US" sz="1980">
                <a:latin typeface="Courier New" panose="02070309020205020404" pitchFamily="49" charset="0"/>
                <a:cs typeface="Courier New" panose="02070309020205020404" pitchFamily="49" charset="0"/>
              </a:rPr>
              <a:t>except </a:t>
            </a:r>
            <a:r>
              <a:rPr lang="en-US" altLang="en-US" sz="1980" i="1">
                <a:latin typeface="Courier New" panose="02070309020205020404" pitchFamily="49" charset="0"/>
                <a:cs typeface="Courier New" panose="02070309020205020404" pitchFamily="49" charset="0"/>
              </a:rPr>
              <a:t>Exception I</a:t>
            </a:r>
            <a:r>
              <a:rPr lang="en-US" altLang="en-US" sz="1980">
                <a:latin typeface="Courier New" panose="02070309020205020404" pitchFamily="49" charset="0"/>
                <a:cs typeface="Courier New" panose="02070309020205020404" pitchFamily="49" charset="0"/>
              </a:rPr>
              <a:t>: </a:t>
            </a:r>
          </a:p>
          <a:p>
            <a:pPr marL="817245" lvl="1">
              <a:buFontTx/>
              <a:buNone/>
              <a:defRPr/>
            </a:pPr>
            <a:r>
              <a:rPr lang="en-US" altLang="en-US" sz="1980">
                <a:latin typeface="Courier New" panose="02070309020205020404" pitchFamily="49" charset="0"/>
                <a:cs typeface="Courier New" panose="02070309020205020404" pitchFamily="49" charset="0"/>
              </a:rPr>
              <a:t>	If there is ExceptionI, then execute this block. </a:t>
            </a:r>
          </a:p>
          <a:p>
            <a:pPr marL="817245" lvl="1">
              <a:buFontTx/>
              <a:buNone/>
              <a:defRPr/>
            </a:pPr>
            <a:r>
              <a:rPr lang="en-US" altLang="en-US" sz="1980">
                <a:latin typeface="Courier New" panose="02070309020205020404" pitchFamily="49" charset="0"/>
                <a:cs typeface="Courier New" panose="02070309020205020404" pitchFamily="49" charset="0"/>
              </a:rPr>
              <a:t>except </a:t>
            </a:r>
            <a:r>
              <a:rPr lang="en-US" altLang="en-US" sz="1980" i="1">
                <a:latin typeface="Courier New" panose="02070309020205020404" pitchFamily="49" charset="0"/>
                <a:cs typeface="Courier New" panose="02070309020205020404" pitchFamily="49" charset="0"/>
              </a:rPr>
              <a:t>Exception II</a:t>
            </a:r>
            <a:r>
              <a:rPr lang="en-US" altLang="en-US" sz="1980">
                <a:latin typeface="Courier New" panose="02070309020205020404" pitchFamily="49" charset="0"/>
                <a:cs typeface="Courier New" panose="02070309020205020404" pitchFamily="49" charset="0"/>
              </a:rPr>
              <a:t>: </a:t>
            </a:r>
          </a:p>
          <a:p>
            <a:pPr marL="817245" lvl="1">
              <a:buFontTx/>
              <a:buNone/>
              <a:defRPr/>
            </a:pPr>
            <a:r>
              <a:rPr lang="en-US" altLang="en-US" sz="1980">
                <a:latin typeface="Courier New" panose="02070309020205020404" pitchFamily="49" charset="0"/>
                <a:cs typeface="Courier New" panose="02070309020205020404" pitchFamily="49" charset="0"/>
              </a:rPr>
              <a:t>	If there is ExceptionII, then execute this block. </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817245" lvl="1">
              <a:buFontTx/>
              <a:buNone/>
              <a:defRPr/>
            </a:pPr>
            <a:r>
              <a:rPr lang="en-US" altLang="en-US" sz="1980">
                <a:latin typeface="Courier New" panose="02070309020205020404" pitchFamily="49" charset="0"/>
                <a:cs typeface="Courier New" panose="02070309020205020404" pitchFamily="49" charset="0"/>
              </a:rPr>
              <a:t>else: </a:t>
            </a:r>
          </a:p>
          <a:p>
            <a:pPr marL="817245" lvl="1">
              <a:buFontTx/>
              <a:buNone/>
              <a:defRPr/>
            </a:pPr>
            <a:r>
              <a:rPr lang="en-US" altLang="en-US" sz="1980">
                <a:latin typeface="Courier New" panose="02070309020205020404" pitchFamily="49" charset="0"/>
                <a:cs typeface="Courier New" panose="02070309020205020404" pitchFamily="49" charset="0"/>
              </a:rPr>
              <a:t>	If there is no exception then execute this block. </a:t>
            </a:r>
          </a:p>
        </p:txBody>
      </p:sp>
      <p:sp>
        <p:nvSpPr>
          <p:cNvPr id="243716" name="Footer Placeholder 1">
            <a:extLst>
              <a:ext uri="{FF2B5EF4-FFF2-40B4-BE49-F238E27FC236}">
                <a16:creationId xmlns:a16="http://schemas.microsoft.com/office/drawing/2014/main" id="{0C98CDBD-EA26-404D-BDDE-0DC18CE3345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0E645FD1-395B-4EAE-8E62-B77E33532C5C}"/>
              </a:ext>
            </a:extLst>
          </p:cNvPr>
          <p:cNvSpPr>
            <a:spLocks noGrp="1"/>
          </p:cNvSpPr>
          <p:nvPr>
            <p:ph idx="1"/>
          </p:nvPr>
        </p:nvSpPr>
        <p:spPr>
          <a:xfrm>
            <a:off x="669925" y="1539875"/>
            <a:ext cx="8969375" cy="5364163"/>
          </a:xfrm>
        </p:spPr>
        <p:txBody>
          <a:bodyPr/>
          <a:lstStyle/>
          <a:p>
            <a:pPr marL="377190" indent="-377190">
              <a:buFontTx/>
              <a:buNone/>
              <a:defRPr/>
            </a:pPr>
            <a:r>
              <a:rPr lang="en-US" altLang="en-US" sz="1980"/>
              <a:t>Here are few important points above the above mentioned syntax:</a:t>
            </a:r>
          </a:p>
          <a:p>
            <a:pPr marL="377190" indent="-377190">
              <a:defRPr/>
            </a:pPr>
            <a:r>
              <a:rPr lang="en-US" altLang="en-US" sz="1980"/>
              <a:t>A single try statement can have multiple except statements. This is useful when the try block contains statements that may throw different types of exceptions.</a:t>
            </a:r>
          </a:p>
          <a:p>
            <a:pPr marL="377190" indent="-377190">
              <a:defRPr/>
            </a:pPr>
            <a:r>
              <a:rPr lang="en-US" altLang="en-US" sz="1980"/>
              <a:t>You can also provide a generic except clause, which handles any exception.</a:t>
            </a:r>
          </a:p>
          <a:p>
            <a:pPr marL="377190" indent="-377190">
              <a:defRPr/>
            </a:pPr>
            <a:r>
              <a:rPr lang="en-US" altLang="en-US" sz="1980"/>
              <a:t>After the except clause(s), you can include an else-clause. The code in the else-block executes if the code in the try: block does not raise an exception.</a:t>
            </a:r>
          </a:p>
          <a:p>
            <a:pPr marL="377190" indent="-377190">
              <a:defRPr/>
            </a:pPr>
            <a:r>
              <a:rPr lang="en-US" altLang="en-US" sz="1980"/>
              <a:t>The else-block is a good place for code that does not need the try: block's protection.</a:t>
            </a:r>
          </a:p>
        </p:txBody>
      </p:sp>
      <p:sp>
        <p:nvSpPr>
          <p:cNvPr id="244739" name="Footer Placeholder 1">
            <a:extLst>
              <a:ext uri="{FF2B5EF4-FFF2-40B4-BE49-F238E27FC236}">
                <a16:creationId xmlns:a16="http://schemas.microsoft.com/office/drawing/2014/main" id="{AF5FAC1E-D930-47A6-945E-3B686623401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247D509-E631-4F86-86E6-82E2A06EA160}"/>
              </a:ext>
            </a:extLst>
          </p:cNvPr>
          <p:cNvSpPr>
            <a:spLocks noChangeArrowheads="1"/>
          </p:cNvSpPr>
          <p:nvPr/>
        </p:nvSpPr>
        <p:spPr bwMode="auto">
          <a:xfrm>
            <a:off x="250825" y="1287463"/>
            <a:ext cx="9556750"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6147" name="Content Placeholder 2">
            <a:extLst>
              <a:ext uri="{FF2B5EF4-FFF2-40B4-BE49-F238E27FC236}">
                <a16:creationId xmlns:a16="http://schemas.microsoft.com/office/drawing/2014/main" id="{8024F342-9C21-49D3-821D-A607E2AB38C0}"/>
              </a:ext>
            </a:extLst>
          </p:cNvPr>
          <p:cNvSpPr>
            <a:spLocks noGrp="1"/>
          </p:cNvSpPr>
          <p:nvPr>
            <p:ph idx="1"/>
          </p:nvPr>
        </p:nvSpPr>
        <p:spPr>
          <a:xfrm>
            <a:off x="503238" y="449263"/>
            <a:ext cx="9136062" cy="6873875"/>
          </a:xfrm>
        </p:spPr>
        <p:txBody>
          <a:bodyPr/>
          <a:lstStyle/>
          <a:p>
            <a:pPr marL="377190" indent="-377190">
              <a:buFontTx/>
              <a:buNone/>
              <a:defRPr/>
            </a:pPr>
            <a:r>
              <a:rPr lang="en-US" altLang="en-US" sz="2200" b="1"/>
              <a:t>Example:</a:t>
            </a:r>
          </a:p>
          <a:p>
            <a:pPr marL="817245" lvl="1">
              <a:buFontTx/>
              <a:buNone/>
              <a:defRPr/>
            </a:pPr>
            <a:r>
              <a:rPr lang="en-US" altLang="en-US" sz="1980">
                <a:latin typeface="Courier New" panose="02070309020205020404" pitchFamily="49" charset="0"/>
                <a:cs typeface="Courier New" panose="02070309020205020404" pitchFamily="49" charset="0"/>
              </a:rPr>
              <a:t>try:</a:t>
            </a:r>
          </a:p>
          <a:p>
            <a:pPr marL="817245" lvl="1">
              <a:buFontTx/>
              <a:buNone/>
              <a:defRPr/>
            </a:pPr>
            <a:r>
              <a:rPr lang="en-US" altLang="en-US" sz="1980">
                <a:latin typeface="Courier New" panose="02070309020205020404" pitchFamily="49" charset="0"/>
                <a:cs typeface="Courier New" panose="02070309020205020404" pitchFamily="49" charset="0"/>
              </a:rPr>
              <a:t>	fh = open("testfile", "w") </a:t>
            </a:r>
          </a:p>
          <a:p>
            <a:pPr marL="817245" lvl="1">
              <a:buFontTx/>
              <a:buNone/>
              <a:defRPr/>
            </a:pPr>
            <a:r>
              <a:rPr lang="en-US" altLang="en-US" sz="1980">
                <a:latin typeface="Courier New" panose="02070309020205020404" pitchFamily="49" charset="0"/>
                <a:cs typeface="Courier New" panose="02070309020205020404" pitchFamily="49" charset="0"/>
              </a:rPr>
              <a:t>	fh.write("This is my test file for exception handling!!") </a:t>
            </a:r>
          </a:p>
          <a:p>
            <a:pPr marL="817245" lvl="1">
              <a:buFontTx/>
              <a:buNone/>
              <a:defRPr/>
            </a:pPr>
            <a:r>
              <a:rPr lang="en-US" altLang="en-US" sz="1980">
                <a:latin typeface="Courier New" panose="02070309020205020404" pitchFamily="49" charset="0"/>
                <a:cs typeface="Courier New" panose="02070309020205020404" pitchFamily="49" charset="0"/>
              </a:rPr>
              <a:t>except IOError: print "Error: can\'t find file or read data" </a:t>
            </a:r>
          </a:p>
          <a:p>
            <a:pPr marL="817245" lvl="1">
              <a:buFontTx/>
              <a:buNone/>
              <a:defRPr/>
            </a:pPr>
            <a:r>
              <a:rPr lang="en-US" altLang="en-US" sz="1980">
                <a:latin typeface="Courier New" panose="02070309020205020404" pitchFamily="49" charset="0"/>
                <a:cs typeface="Courier New" panose="02070309020205020404" pitchFamily="49" charset="0"/>
              </a:rPr>
              <a:t>else: print "Written content in the file successfully" </a:t>
            </a:r>
          </a:p>
          <a:p>
            <a:pPr marL="817245" lvl="1">
              <a:buFontTx/>
              <a:buNone/>
              <a:defRPr/>
            </a:pPr>
            <a:r>
              <a:rPr lang="en-US" altLang="en-US" sz="1980">
                <a:latin typeface="Courier New" panose="02070309020205020404" pitchFamily="49" charset="0"/>
                <a:cs typeface="Courier New" panose="02070309020205020404" pitchFamily="49" charset="0"/>
              </a:rPr>
              <a:t>fh.close() </a:t>
            </a:r>
          </a:p>
          <a:p>
            <a:pPr marL="377190" indent="-377190">
              <a:defRPr/>
            </a:pPr>
            <a:r>
              <a:rPr lang="en-US" altLang="en-US" sz="1980"/>
              <a:t>This will produce following result:</a:t>
            </a:r>
          </a:p>
          <a:p>
            <a:pPr marL="817245" lvl="1">
              <a:buFontTx/>
              <a:buNone/>
              <a:defRPr/>
            </a:pPr>
            <a:r>
              <a:rPr lang="en-US" altLang="en-US" sz="1980">
                <a:latin typeface="Courier New" panose="02070309020205020404" pitchFamily="49" charset="0"/>
                <a:cs typeface="Courier New" panose="02070309020205020404" pitchFamily="49" charset="0"/>
              </a:rPr>
              <a:t>Written content in the file successfully </a:t>
            </a:r>
          </a:p>
        </p:txBody>
      </p:sp>
      <p:sp>
        <p:nvSpPr>
          <p:cNvPr id="245764" name="Footer Placeholder 1">
            <a:extLst>
              <a:ext uri="{FF2B5EF4-FFF2-40B4-BE49-F238E27FC236}">
                <a16:creationId xmlns:a16="http://schemas.microsoft.com/office/drawing/2014/main" id="{0C91A4BC-8D20-4BDB-B26B-CB2BA3DD122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A2ABDFE-CD1D-4583-BFEF-DB2534B05A83}"/>
              </a:ext>
            </a:extLst>
          </p:cNvPr>
          <p:cNvSpPr>
            <a:spLocks noChangeArrowheads="1"/>
          </p:cNvSpPr>
          <p:nvPr/>
        </p:nvSpPr>
        <p:spPr bwMode="auto">
          <a:xfrm>
            <a:off x="250825" y="1287463"/>
            <a:ext cx="9556750"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7171" name="Content Placeholder 2">
            <a:extLst>
              <a:ext uri="{FF2B5EF4-FFF2-40B4-BE49-F238E27FC236}">
                <a16:creationId xmlns:a16="http://schemas.microsoft.com/office/drawing/2014/main" id="{C6B625A7-315C-476F-AD38-D49401F5CA7B}"/>
              </a:ext>
            </a:extLst>
          </p:cNvPr>
          <p:cNvSpPr>
            <a:spLocks noGrp="1"/>
          </p:cNvSpPr>
          <p:nvPr>
            <p:ph idx="1"/>
          </p:nvPr>
        </p:nvSpPr>
        <p:spPr>
          <a:xfrm>
            <a:off x="503238" y="449263"/>
            <a:ext cx="9136062" cy="6873875"/>
          </a:xfrm>
        </p:spPr>
        <p:txBody>
          <a:bodyPr/>
          <a:lstStyle/>
          <a:p>
            <a:pPr marL="377190" indent="-377190">
              <a:buFontTx/>
              <a:buNone/>
              <a:defRPr/>
            </a:pPr>
            <a:r>
              <a:rPr lang="en-US" altLang="en-US" sz="2200" b="1"/>
              <a:t>The </a:t>
            </a:r>
            <a:r>
              <a:rPr lang="en-US" altLang="en-US" sz="2200" b="1" i="1"/>
              <a:t>except</a:t>
            </a:r>
            <a:r>
              <a:rPr lang="en-US" altLang="en-US" sz="2200" b="1"/>
              <a:t> clause with no exceptions:</a:t>
            </a:r>
          </a:p>
          <a:p>
            <a:pPr marL="377190" indent="-377190">
              <a:buFontTx/>
              <a:buNone/>
              <a:defRPr/>
            </a:pPr>
            <a:r>
              <a:rPr lang="en-US" altLang="en-US" sz="2200"/>
              <a:t>	You can also use the except statement with no exceptions defined as follows:</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You do your operations here; </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817245" lvl="1">
              <a:buFontTx/>
              <a:buNone/>
              <a:defRPr/>
            </a:pPr>
            <a:r>
              <a:rPr lang="en-US" altLang="en-US" sz="1980">
                <a:latin typeface="Courier New" panose="02070309020205020404" pitchFamily="49" charset="0"/>
                <a:cs typeface="Courier New" panose="02070309020205020404" pitchFamily="49" charset="0"/>
              </a:rPr>
              <a:t>except: </a:t>
            </a:r>
          </a:p>
          <a:p>
            <a:pPr marL="817245" lvl="1">
              <a:buFontTx/>
              <a:buNone/>
              <a:defRPr/>
            </a:pPr>
            <a:r>
              <a:rPr lang="en-US" altLang="en-US" sz="1980">
                <a:latin typeface="Courier New" panose="02070309020205020404" pitchFamily="49" charset="0"/>
                <a:cs typeface="Courier New" panose="02070309020205020404" pitchFamily="49" charset="0"/>
              </a:rPr>
              <a:t>	If there is any exception, then execute this block. ...................... </a:t>
            </a:r>
          </a:p>
          <a:p>
            <a:pPr marL="817245" lvl="1">
              <a:buFontTx/>
              <a:buNone/>
              <a:defRPr/>
            </a:pPr>
            <a:r>
              <a:rPr lang="en-US" altLang="en-US" sz="1980">
                <a:latin typeface="Courier New" panose="02070309020205020404" pitchFamily="49" charset="0"/>
                <a:cs typeface="Courier New" panose="02070309020205020404" pitchFamily="49" charset="0"/>
              </a:rPr>
              <a:t>else: </a:t>
            </a:r>
          </a:p>
          <a:p>
            <a:pPr marL="817245" lvl="1">
              <a:buFontTx/>
              <a:buNone/>
              <a:defRPr/>
            </a:pPr>
            <a:r>
              <a:rPr lang="en-US" altLang="en-US" sz="1980">
                <a:latin typeface="Courier New" panose="02070309020205020404" pitchFamily="49" charset="0"/>
                <a:cs typeface="Courier New" panose="02070309020205020404" pitchFamily="49" charset="0"/>
              </a:rPr>
              <a:t>	If there is no exception then execute this block. </a:t>
            </a:r>
          </a:p>
          <a:p>
            <a:pPr marL="377190" indent="-377190">
              <a:buFontTx/>
              <a:buNone/>
              <a:defRPr/>
            </a:pPr>
            <a:r>
              <a:rPr lang="en-US" altLang="en-US" sz="2200"/>
              <a:t>	</a:t>
            </a:r>
          </a:p>
          <a:p>
            <a:pPr marL="377190" indent="-377190">
              <a:buFontTx/>
              <a:buNone/>
              <a:defRPr/>
            </a:pPr>
            <a:r>
              <a:rPr lang="en-US" altLang="en-US" sz="2200"/>
              <a:t>	This kind of a </a:t>
            </a:r>
            <a:r>
              <a:rPr lang="en-US" altLang="en-US" sz="2200" b="1"/>
              <a:t>try-except</a:t>
            </a:r>
            <a:r>
              <a:rPr lang="en-US" altLang="en-US" sz="2200"/>
              <a:t> statement catches all the exceptions that occur. Using this kind of try-except statement is not considered a good programming practice, though, because it catches all exceptions but does not make the programmer identify the root cause of the problem that may occur.</a:t>
            </a:r>
          </a:p>
          <a:p>
            <a:pPr marL="377190" indent="-377190">
              <a:buFontTx/>
              <a:buNone/>
              <a:defRPr/>
            </a:pPr>
            <a:endParaRPr lang="en-US" altLang="en-US" sz="2200"/>
          </a:p>
        </p:txBody>
      </p:sp>
      <p:sp>
        <p:nvSpPr>
          <p:cNvPr id="246788" name="Footer Placeholder 1">
            <a:extLst>
              <a:ext uri="{FF2B5EF4-FFF2-40B4-BE49-F238E27FC236}">
                <a16:creationId xmlns:a16="http://schemas.microsoft.com/office/drawing/2014/main" id="{9709778F-4832-44B8-A794-D56822BFD14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738B4E93-1B71-4179-BFF7-2C9EB392E41D}"/>
              </a:ext>
            </a:extLst>
          </p:cNvPr>
          <p:cNvSpPr>
            <a:spLocks noChangeArrowheads="1"/>
          </p:cNvSpPr>
          <p:nvPr/>
        </p:nvSpPr>
        <p:spPr bwMode="auto">
          <a:xfrm>
            <a:off x="250825" y="1287463"/>
            <a:ext cx="9556750"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8195" name="Content Placeholder 4">
            <a:extLst>
              <a:ext uri="{FF2B5EF4-FFF2-40B4-BE49-F238E27FC236}">
                <a16:creationId xmlns:a16="http://schemas.microsoft.com/office/drawing/2014/main" id="{0CE6DBCD-AB89-41F0-80DA-86B6A1E8F304}"/>
              </a:ext>
            </a:extLst>
          </p:cNvPr>
          <p:cNvSpPr>
            <a:spLocks noGrp="1"/>
          </p:cNvSpPr>
          <p:nvPr>
            <p:ph idx="1"/>
          </p:nvPr>
        </p:nvSpPr>
        <p:spPr>
          <a:xfrm>
            <a:off x="669925" y="533400"/>
            <a:ext cx="8969375" cy="6873875"/>
          </a:xfrm>
        </p:spPr>
        <p:txBody>
          <a:bodyPr/>
          <a:lstStyle/>
          <a:p>
            <a:pPr marL="377190" indent="-377190">
              <a:buFontTx/>
              <a:buNone/>
              <a:defRPr/>
            </a:pPr>
            <a:r>
              <a:rPr lang="en-US" altLang="en-US" sz="1980" b="1"/>
              <a:t>The </a:t>
            </a:r>
            <a:r>
              <a:rPr lang="en-US" altLang="en-US" sz="1980" b="1" i="1"/>
              <a:t>except</a:t>
            </a:r>
            <a:r>
              <a:rPr lang="en-US" altLang="en-US" sz="1980" b="1"/>
              <a:t> clause with multiple exceptions:</a:t>
            </a:r>
          </a:p>
          <a:p>
            <a:pPr marL="377190" indent="-377190">
              <a:buFontTx/>
              <a:buNone/>
              <a:defRPr/>
            </a:pPr>
            <a:r>
              <a:rPr lang="en-US" altLang="en-US" sz="1980"/>
              <a:t>	You can also use the same </a:t>
            </a:r>
            <a:r>
              <a:rPr lang="en-US" altLang="en-US" sz="1980" i="1"/>
              <a:t>except</a:t>
            </a:r>
            <a:r>
              <a:rPr lang="en-US" altLang="en-US" sz="1980"/>
              <a:t> statement to handle multiple exceptions as follows:</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You do your operations here; </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817245" lvl="1">
              <a:buFontTx/>
              <a:buNone/>
              <a:defRPr/>
            </a:pPr>
            <a:r>
              <a:rPr lang="en-US" altLang="en-US" sz="1980">
                <a:latin typeface="Courier New" panose="02070309020205020404" pitchFamily="49" charset="0"/>
                <a:cs typeface="Courier New" panose="02070309020205020404" pitchFamily="49" charset="0"/>
              </a:rPr>
              <a:t>except(Exception1[, Exception2[,...ExceptionN]]]): </a:t>
            </a:r>
          </a:p>
          <a:p>
            <a:pPr marL="817245" lvl="1">
              <a:buFontTx/>
              <a:buNone/>
              <a:defRPr/>
            </a:pPr>
            <a:r>
              <a:rPr lang="en-US" altLang="en-US" sz="1980">
                <a:latin typeface="Courier New" panose="02070309020205020404" pitchFamily="49" charset="0"/>
                <a:cs typeface="Courier New" panose="02070309020205020404" pitchFamily="49" charset="0"/>
              </a:rPr>
              <a:t>	If there is any exception from the given exception list, then execute this block</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817245" lvl="1">
              <a:buFontTx/>
              <a:buNone/>
              <a:defRPr/>
            </a:pPr>
            <a:r>
              <a:rPr lang="en-US" altLang="en-US" sz="1980">
                <a:latin typeface="Courier New" panose="02070309020205020404" pitchFamily="49" charset="0"/>
                <a:cs typeface="Courier New" panose="02070309020205020404" pitchFamily="49" charset="0"/>
              </a:rPr>
              <a:t>else: </a:t>
            </a:r>
          </a:p>
          <a:p>
            <a:pPr marL="817245" lvl="1">
              <a:buFontTx/>
              <a:buNone/>
              <a:defRPr/>
            </a:pPr>
            <a:r>
              <a:rPr lang="en-US" altLang="en-US" sz="1980">
                <a:latin typeface="Courier New" panose="02070309020205020404" pitchFamily="49" charset="0"/>
                <a:cs typeface="Courier New" panose="02070309020205020404" pitchFamily="49" charset="0"/>
              </a:rPr>
              <a:t>	If there is no exception then execute this block. </a:t>
            </a:r>
          </a:p>
          <a:p>
            <a:pPr marL="817245" lvl="1">
              <a:buFontTx/>
              <a:buNone/>
              <a:defRPr/>
            </a:pPr>
            <a:endParaRPr lang="en-US" altLang="en-US" sz="1980">
              <a:latin typeface="Courier New" panose="02070309020205020404" pitchFamily="49" charset="0"/>
              <a:cs typeface="Courier New" panose="02070309020205020404" pitchFamily="49" charset="0"/>
            </a:endParaRPr>
          </a:p>
        </p:txBody>
      </p:sp>
      <p:sp>
        <p:nvSpPr>
          <p:cNvPr id="247812" name="Footer Placeholder 1">
            <a:extLst>
              <a:ext uri="{FF2B5EF4-FFF2-40B4-BE49-F238E27FC236}">
                <a16:creationId xmlns:a16="http://schemas.microsoft.com/office/drawing/2014/main" id="{AF9FFCFA-F4BD-4FE7-A6C1-4CB826D4CD7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8EBB2030-8418-42A8-8951-48AE43115612}"/>
              </a:ext>
            </a:extLst>
          </p:cNvPr>
          <p:cNvSpPr>
            <a:spLocks noChangeArrowheads="1"/>
          </p:cNvSpPr>
          <p:nvPr/>
        </p:nvSpPr>
        <p:spPr bwMode="auto">
          <a:xfrm>
            <a:off x="503238" y="1287463"/>
            <a:ext cx="9555162" cy="334962"/>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9219" name="Content Placeholder 2">
            <a:extLst>
              <a:ext uri="{FF2B5EF4-FFF2-40B4-BE49-F238E27FC236}">
                <a16:creationId xmlns:a16="http://schemas.microsoft.com/office/drawing/2014/main" id="{146D0130-9C72-4199-9EFC-A406ED2F30FA}"/>
              </a:ext>
            </a:extLst>
          </p:cNvPr>
          <p:cNvSpPr>
            <a:spLocks noGrp="1"/>
          </p:cNvSpPr>
          <p:nvPr>
            <p:ph idx="1"/>
          </p:nvPr>
        </p:nvSpPr>
        <p:spPr>
          <a:xfrm>
            <a:off x="669925" y="533400"/>
            <a:ext cx="8969375" cy="6370638"/>
          </a:xfrm>
        </p:spPr>
        <p:txBody>
          <a:bodyPr/>
          <a:lstStyle/>
          <a:p>
            <a:pPr marL="377190" indent="-377190">
              <a:buFontTx/>
              <a:buNone/>
              <a:defRPr/>
            </a:pPr>
            <a:r>
              <a:rPr lang="en-US" altLang="en-US" sz="1980" b="1"/>
              <a:t>Standard Exceptions:</a:t>
            </a:r>
          </a:p>
          <a:p>
            <a:pPr marL="377190" indent="-377190">
              <a:buFontTx/>
              <a:buNone/>
              <a:defRPr/>
            </a:pPr>
            <a:r>
              <a:rPr lang="en-US" altLang="en-US" sz="1980"/>
              <a:t>	Here is a list standard Exceptions available in Python: </a:t>
            </a:r>
            <a:r>
              <a:rPr lang="en-US" altLang="en-US" sz="1980">
                <a:hlinkClick r:id="rId2" action="ppaction://hlinkfile"/>
              </a:rPr>
              <a:t>Standard Exceptions</a:t>
            </a:r>
            <a:endParaRPr lang="en-US" altLang="en-US" sz="1980"/>
          </a:p>
          <a:p>
            <a:pPr marL="377190" indent="-377190">
              <a:buFontTx/>
              <a:buNone/>
              <a:defRPr/>
            </a:pPr>
            <a:r>
              <a:rPr lang="en-US" altLang="en-US" sz="1980" b="1"/>
              <a:t>The try-finally clause:</a:t>
            </a:r>
          </a:p>
          <a:p>
            <a:pPr marL="377190" indent="-377190">
              <a:buFontTx/>
              <a:buNone/>
              <a:defRPr/>
            </a:pPr>
            <a:r>
              <a:rPr lang="en-US" altLang="en-US" sz="1980"/>
              <a:t>	You can use a </a:t>
            </a:r>
            <a:r>
              <a:rPr lang="en-US" altLang="en-US" sz="1980" b="1"/>
              <a:t>finally:</a:t>
            </a:r>
            <a:r>
              <a:rPr lang="en-US" altLang="en-US" sz="1980"/>
              <a:t> block along with a </a:t>
            </a:r>
            <a:r>
              <a:rPr lang="en-US" altLang="en-US" sz="1980" b="1"/>
              <a:t>try:</a:t>
            </a:r>
            <a:r>
              <a:rPr lang="en-US" altLang="en-US" sz="1980"/>
              <a:t> block. The finally block is a place to put any code that must execute, whether the try-block raised an exception or not. The syntax of the try-finally statement is this:</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You do your operations here; </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817245" lvl="1">
              <a:buFontTx/>
              <a:buNone/>
              <a:defRPr/>
            </a:pPr>
            <a:r>
              <a:rPr lang="en-US" altLang="en-US" sz="1980">
                <a:latin typeface="Courier New" panose="02070309020205020404" pitchFamily="49" charset="0"/>
                <a:cs typeface="Courier New" panose="02070309020205020404" pitchFamily="49" charset="0"/>
              </a:rPr>
              <a:t>	Due to any exception, this may be skipped. </a:t>
            </a:r>
          </a:p>
          <a:p>
            <a:pPr marL="817245" lvl="1">
              <a:buFontTx/>
              <a:buNone/>
              <a:defRPr/>
            </a:pPr>
            <a:r>
              <a:rPr lang="en-US" altLang="en-US" sz="1980">
                <a:latin typeface="Courier New" panose="02070309020205020404" pitchFamily="49" charset="0"/>
                <a:cs typeface="Courier New" panose="02070309020205020404" pitchFamily="49" charset="0"/>
              </a:rPr>
              <a:t>finally: </a:t>
            </a:r>
          </a:p>
          <a:p>
            <a:pPr marL="817245" lvl="1">
              <a:buFontTx/>
              <a:buNone/>
              <a:defRPr/>
            </a:pPr>
            <a:r>
              <a:rPr lang="en-US" altLang="en-US" sz="1980">
                <a:latin typeface="Courier New" panose="02070309020205020404" pitchFamily="49" charset="0"/>
                <a:cs typeface="Courier New" panose="02070309020205020404" pitchFamily="49" charset="0"/>
              </a:rPr>
              <a:t>	This would always be executed. </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377190" indent="-377190">
              <a:buFontTx/>
              <a:buNone/>
              <a:defRPr/>
            </a:pPr>
            <a:r>
              <a:rPr lang="en-US" altLang="en-US" sz="1980"/>
              <a:t>	Note that you can provide except clause(s), or a finally clause, but not both. You can not use </a:t>
            </a:r>
            <a:r>
              <a:rPr lang="en-US" altLang="en-US" sz="1980" i="1"/>
              <a:t>else</a:t>
            </a:r>
            <a:r>
              <a:rPr lang="en-US" altLang="en-US" sz="1980"/>
              <a:t> clause as well along with a finally clause.</a:t>
            </a:r>
          </a:p>
        </p:txBody>
      </p:sp>
      <p:sp>
        <p:nvSpPr>
          <p:cNvPr id="248836" name="Footer Placeholder 1">
            <a:extLst>
              <a:ext uri="{FF2B5EF4-FFF2-40B4-BE49-F238E27FC236}">
                <a16:creationId xmlns:a16="http://schemas.microsoft.com/office/drawing/2014/main" id="{7E4DD00C-C51B-43E7-8C62-53EBF808694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DB09976-15CC-45BE-901B-4AD03D4577D1}"/>
              </a:ext>
            </a:extLst>
          </p:cNvPr>
          <p:cNvSpPr>
            <a:spLocks noGrp="1"/>
          </p:cNvSpPr>
          <p:nvPr>
            <p:ph type="title"/>
          </p:nvPr>
        </p:nvSpPr>
        <p:spPr>
          <a:xfrm>
            <a:off x="669925" y="533400"/>
            <a:ext cx="8969375" cy="669925"/>
          </a:xfrm>
        </p:spPr>
        <p:txBody>
          <a:bodyPr/>
          <a:lstStyle/>
          <a:p>
            <a:pPr>
              <a:defRPr/>
            </a:pPr>
            <a:endParaRPr lang="en-US" altLang="en-US" sz="3960"/>
          </a:p>
        </p:txBody>
      </p:sp>
      <p:sp>
        <p:nvSpPr>
          <p:cNvPr id="10243" name="Content Placeholder 2">
            <a:extLst>
              <a:ext uri="{FF2B5EF4-FFF2-40B4-BE49-F238E27FC236}">
                <a16:creationId xmlns:a16="http://schemas.microsoft.com/office/drawing/2014/main" id="{FCB4679D-B5EA-4A7B-9612-C9A496DF8D55}"/>
              </a:ext>
            </a:extLst>
          </p:cNvPr>
          <p:cNvSpPr>
            <a:spLocks noGrp="1"/>
          </p:cNvSpPr>
          <p:nvPr>
            <p:ph idx="1"/>
          </p:nvPr>
        </p:nvSpPr>
        <p:spPr>
          <a:xfrm>
            <a:off x="669925" y="1539875"/>
            <a:ext cx="8969375" cy="5364163"/>
          </a:xfrm>
        </p:spPr>
        <p:txBody>
          <a:bodyPr/>
          <a:lstStyle/>
          <a:p>
            <a:pPr marL="377190" indent="-377190">
              <a:buFontTx/>
              <a:buNone/>
              <a:defRPr/>
            </a:pPr>
            <a:r>
              <a:rPr lang="en-US" altLang="en-US" sz="2200" b="1"/>
              <a:t>Example:</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fh = open("testfile", "w") </a:t>
            </a:r>
          </a:p>
          <a:p>
            <a:pPr marL="817245" lvl="1">
              <a:buFontTx/>
              <a:buNone/>
              <a:defRPr/>
            </a:pPr>
            <a:r>
              <a:rPr lang="en-US" altLang="en-US" sz="1980">
                <a:latin typeface="Courier New" panose="02070309020205020404" pitchFamily="49" charset="0"/>
                <a:cs typeface="Courier New" panose="02070309020205020404" pitchFamily="49" charset="0"/>
              </a:rPr>
              <a:t>	fh.write("This is my test file for exception handling!!") </a:t>
            </a:r>
          </a:p>
          <a:p>
            <a:pPr marL="817245" lvl="1">
              <a:buFontTx/>
              <a:buNone/>
              <a:defRPr/>
            </a:pPr>
            <a:r>
              <a:rPr lang="en-US" altLang="en-US" sz="1980">
                <a:latin typeface="Courier New" panose="02070309020205020404" pitchFamily="49" charset="0"/>
                <a:cs typeface="Courier New" panose="02070309020205020404" pitchFamily="49" charset="0"/>
              </a:rPr>
              <a:t>finally: </a:t>
            </a:r>
          </a:p>
          <a:p>
            <a:pPr marL="817245" lvl="1">
              <a:buFontTx/>
              <a:buNone/>
              <a:defRPr/>
            </a:pPr>
            <a:r>
              <a:rPr lang="en-US" altLang="en-US" sz="1980">
                <a:latin typeface="Courier New" panose="02070309020205020404" pitchFamily="49" charset="0"/>
                <a:cs typeface="Courier New" panose="02070309020205020404" pitchFamily="49" charset="0"/>
              </a:rPr>
              <a:t>	print "Error: can\'t find file or read data" </a:t>
            </a:r>
          </a:p>
          <a:p>
            <a:pPr marL="377190" indent="-377190">
              <a:buFontTx/>
              <a:buNone/>
              <a:defRPr/>
            </a:pPr>
            <a:endParaRPr lang="en-US" altLang="en-US" sz="2200"/>
          </a:p>
          <a:p>
            <a:pPr marL="377190" indent="-377190">
              <a:buFontTx/>
              <a:buNone/>
              <a:defRPr/>
            </a:pPr>
            <a:r>
              <a:rPr lang="en-US" altLang="en-US" sz="2200"/>
              <a:t>If you do not have permission to open the file in writing mode then this will produce following result:</a:t>
            </a:r>
          </a:p>
          <a:p>
            <a:pPr marL="817245" lvl="1">
              <a:buFontTx/>
              <a:buNone/>
              <a:defRPr/>
            </a:pPr>
            <a:r>
              <a:rPr lang="en-US" altLang="en-US" sz="1980">
                <a:latin typeface="Courier New" panose="02070309020205020404" pitchFamily="49" charset="0"/>
                <a:cs typeface="Courier New" panose="02070309020205020404" pitchFamily="49" charset="0"/>
              </a:rPr>
              <a:t>Error: can't find file or read data </a:t>
            </a:r>
          </a:p>
        </p:txBody>
      </p:sp>
      <p:sp>
        <p:nvSpPr>
          <p:cNvPr id="249860" name="Footer Placeholder 1">
            <a:extLst>
              <a:ext uri="{FF2B5EF4-FFF2-40B4-BE49-F238E27FC236}">
                <a16:creationId xmlns:a16="http://schemas.microsoft.com/office/drawing/2014/main" id="{0467CBBB-F1FF-4BFC-976C-41D265EC61C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FE5789-1043-4DC9-97EB-3AAD88D27114}"/>
              </a:ext>
            </a:extLst>
          </p:cNvPr>
          <p:cNvSpPr/>
          <p:nvPr/>
        </p:nvSpPr>
        <p:spPr>
          <a:xfrm>
            <a:off x="3806825" y="1631950"/>
            <a:ext cx="2660650" cy="1046163"/>
          </a:xfrm>
          <a:prstGeom prst="rect">
            <a:avLst/>
          </a:prstGeom>
        </p:spPr>
        <p:txBody>
          <a:bodyPr lIns="0" tIns="0" rIns="0" bIns="0"/>
          <a:lstStyle/>
          <a:p>
            <a:pPr algn="ctr" eaLnBrk="1" fontAlgn="auto" hangingPunct="1">
              <a:spcBef>
                <a:spcPts val="9030"/>
              </a:spcBef>
              <a:spcAft>
                <a:spcPts val="2100"/>
              </a:spcAft>
              <a:defRPr/>
            </a:pPr>
            <a:r>
              <a:rPr lang="en-US" sz="3100" b="1">
                <a:solidFill>
                  <a:srgbClr val="1C2B40"/>
                </a:solidFill>
                <a:latin typeface="Calibri"/>
              </a:rPr>
              <a:t>CHAPTER-2</a:t>
            </a:r>
          </a:p>
          <a:p>
            <a:pPr algn="ctr" eaLnBrk="1" fontAlgn="auto" hangingPunct="1">
              <a:spcBef>
                <a:spcPts val="0"/>
              </a:spcBef>
              <a:spcAft>
                <a:spcPts val="1890"/>
              </a:spcAft>
              <a:defRPr/>
            </a:pPr>
            <a:r>
              <a:rPr lang="en-US" sz="2900" spc="-50">
                <a:solidFill>
                  <a:srgbClr val="1C2B40"/>
                </a:solidFill>
                <a:latin typeface="Calibri"/>
              </a:rPr>
              <a:t>Python Operators</a:t>
            </a:r>
          </a:p>
        </p:txBody>
      </p:sp>
      <p:sp>
        <p:nvSpPr>
          <p:cNvPr id="4" name="Rectangle 3">
            <a:extLst>
              <a:ext uri="{FF2B5EF4-FFF2-40B4-BE49-F238E27FC236}">
                <a16:creationId xmlns:a16="http://schemas.microsoft.com/office/drawing/2014/main" id="{DD38CFA1-045A-468D-9C83-77DB3209CF50}"/>
              </a:ext>
            </a:extLst>
          </p:cNvPr>
          <p:cNvSpPr/>
          <p:nvPr/>
        </p:nvSpPr>
        <p:spPr>
          <a:xfrm>
            <a:off x="1011238" y="2925763"/>
            <a:ext cx="2651125" cy="1925637"/>
          </a:xfrm>
          <a:prstGeom prst="rect">
            <a:avLst/>
          </a:prstGeom>
        </p:spPr>
        <p:txBody>
          <a:bodyPr lIns="0" tIns="0" rIns="0" bIns="0"/>
          <a:lstStyle/>
          <a:p>
            <a:pPr eaLnBrk="1" fontAlgn="auto" hangingPunct="1">
              <a:spcBef>
                <a:spcPts val="1890"/>
              </a:spcBef>
              <a:spcAft>
                <a:spcPts val="1470"/>
              </a:spcAft>
              <a:defRPr/>
            </a:pPr>
            <a:r>
              <a:rPr lang="en-US" sz="1300">
                <a:solidFill>
                  <a:srgbClr val="222222"/>
                </a:solidFill>
                <a:latin typeface="Calibri"/>
              </a:rPr>
              <a:t>Python has seven types of operators</a:t>
            </a:r>
          </a:p>
          <a:p>
            <a:pPr marL="626364" algn="just" eaLnBrk="1" fontAlgn="auto" hangingPunct="1">
              <a:lnSpc>
                <a:spcPts val="1728"/>
              </a:lnSpc>
              <a:spcBef>
                <a:spcPts val="0"/>
              </a:spcBef>
              <a:spcAft>
                <a:spcPts val="0"/>
              </a:spcAft>
              <a:defRPr/>
            </a:pPr>
            <a:r>
              <a:rPr lang="en-US" sz="1300">
                <a:solidFill>
                  <a:srgbClr val="222222"/>
                </a:solidFill>
                <a:latin typeface="Calibri"/>
              </a:rPr>
              <a:t>1.    Arithmetic operator</a:t>
            </a:r>
          </a:p>
          <a:p>
            <a:pPr marL="626364" algn="just" eaLnBrk="1" fontAlgn="auto" hangingPunct="1">
              <a:lnSpc>
                <a:spcPts val="1728"/>
              </a:lnSpc>
              <a:spcBef>
                <a:spcPts val="0"/>
              </a:spcBef>
              <a:spcAft>
                <a:spcPts val="0"/>
              </a:spcAft>
              <a:defRPr/>
            </a:pPr>
            <a:r>
              <a:rPr lang="en-US" sz="1300">
                <a:solidFill>
                  <a:srgbClr val="222222"/>
                </a:solidFill>
                <a:latin typeface="Calibri"/>
              </a:rPr>
              <a:t>2.    Relational operators</a:t>
            </a:r>
          </a:p>
          <a:p>
            <a:pPr marL="626364" algn="just" eaLnBrk="1" fontAlgn="auto" hangingPunct="1">
              <a:lnSpc>
                <a:spcPts val="1728"/>
              </a:lnSpc>
              <a:spcBef>
                <a:spcPts val="0"/>
              </a:spcBef>
              <a:spcAft>
                <a:spcPts val="0"/>
              </a:spcAft>
              <a:defRPr/>
            </a:pPr>
            <a:r>
              <a:rPr lang="en-US" sz="1300">
                <a:solidFill>
                  <a:srgbClr val="222222"/>
                </a:solidFill>
                <a:latin typeface="Calibri"/>
              </a:rPr>
              <a:t>3.    Assignment operators</a:t>
            </a:r>
          </a:p>
          <a:p>
            <a:pPr marL="626364" algn="just" eaLnBrk="1" fontAlgn="auto" hangingPunct="1">
              <a:lnSpc>
                <a:spcPts val="1728"/>
              </a:lnSpc>
              <a:spcBef>
                <a:spcPts val="0"/>
              </a:spcBef>
              <a:spcAft>
                <a:spcPts val="0"/>
              </a:spcAft>
              <a:defRPr/>
            </a:pPr>
            <a:r>
              <a:rPr lang="en-US" sz="1300">
                <a:solidFill>
                  <a:srgbClr val="222222"/>
                </a:solidFill>
                <a:latin typeface="Calibri"/>
              </a:rPr>
              <a:t>4.    Logical operators</a:t>
            </a:r>
          </a:p>
          <a:p>
            <a:pPr marL="626364" algn="just" eaLnBrk="1" fontAlgn="auto" hangingPunct="1">
              <a:lnSpc>
                <a:spcPts val="1728"/>
              </a:lnSpc>
              <a:spcBef>
                <a:spcPts val="0"/>
              </a:spcBef>
              <a:spcAft>
                <a:spcPts val="0"/>
              </a:spcAft>
              <a:defRPr/>
            </a:pPr>
            <a:r>
              <a:rPr lang="en-US" sz="1300">
                <a:solidFill>
                  <a:srgbClr val="222222"/>
                </a:solidFill>
                <a:latin typeface="Calibri"/>
              </a:rPr>
              <a:t>5.    Membership operators</a:t>
            </a:r>
          </a:p>
          <a:p>
            <a:pPr marL="626364" algn="just" eaLnBrk="1" fontAlgn="auto" hangingPunct="1">
              <a:lnSpc>
                <a:spcPts val="1728"/>
              </a:lnSpc>
              <a:spcBef>
                <a:spcPts val="0"/>
              </a:spcBef>
              <a:spcAft>
                <a:spcPts val="0"/>
              </a:spcAft>
              <a:defRPr/>
            </a:pPr>
            <a:r>
              <a:rPr lang="en-US" sz="1300">
                <a:solidFill>
                  <a:srgbClr val="222222"/>
                </a:solidFill>
                <a:latin typeface="Calibri"/>
              </a:rPr>
              <a:t>6.    Identity operators</a:t>
            </a:r>
          </a:p>
          <a:p>
            <a:pPr marL="626364" algn="just" eaLnBrk="1" fontAlgn="auto" hangingPunct="1">
              <a:lnSpc>
                <a:spcPts val="1728"/>
              </a:lnSpc>
              <a:spcBef>
                <a:spcPts val="0"/>
              </a:spcBef>
              <a:spcAft>
                <a:spcPts val="0"/>
              </a:spcAft>
              <a:defRPr/>
            </a:pPr>
            <a:r>
              <a:rPr lang="en-US" sz="1300">
                <a:solidFill>
                  <a:srgbClr val="222222"/>
                </a:solidFill>
                <a:latin typeface="Calibri"/>
              </a:rPr>
              <a:t>7.    Bitwise operators</a:t>
            </a:r>
          </a:p>
        </p:txBody>
      </p:sp>
      <p:sp>
        <p:nvSpPr>
          <p:cNvPr id="5" name="Rectangle 4">
            <a:extLst>
              <a:ext uri="{FF2B5EF4-FFF2-40B4-BE49-F238E27FC236}">
                <a16:creationId xmlns:a16="http://schemas.microsoft.com/office/drawing/2014/main" id="{4EDD83DB-B22C-4D33-8D56-5F93A7DB10EC}"/>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20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0D9491C-9076-46C6-8940-30F2B21984A9}"/>
              </a:ext>
            </a:extLst>
          </p:cNvPr>
          <p:cNvSpPr>
            <a:spLocks noGrp="1"/>
          </p:cNvSpPr>
          <p:nvPr>
            <p:ph type="title"/>
          </p:nvPr>
        </p:nvSpPr>
        <p:spPr>
          <a:xfrm>
            <a:off x="669925" y="533400"/>
            <a:ext cx="8969375" cy="754063"/>
          </a:xfrm>
        </p:spPr>
        <p:txBody>
          <a:bodyPr/>
          <a:lstStyle/>
          <a:p>
            <a:pPr>
              <a:defRPr/>
            </a:pPr>
            <a:r>
              <a:rPr lang="en-US" altLang="en-US" sz="3960" b="1"/>
              <a:t>Reading and Writing Files:</a:t>
            </a:r>
            <a:endParaRPr lang="en-US" altLang="en-US" sz="3960"/>
          </a:p>
        </p:txBody>
      </p:sp>
      <p:sp>
        <p:nvSpPr>
          <p:cNvPr id="11267" name="Content Placeholder 2">
            <a:extLst>
              <a:ext uri="{FF2B5EF4-FFF2-40B4-BE49-F238E27FC236}">
                <a16:creationId xmlns:a16="http://schemas.microsoft.com/office/drawing/2014/main" id="{DE5B7986-6E25-4402-8A57-9ED59D54E67D}"/>
              </a:ext>
            </a:extLst>
          </p:cNvPr>
          <p:cNvSpPr>
            <a:spLocks noGrp="1"/>
          </p:cNvSpPr>
          <p:nvPr>
            <p:ph idx="1"/>
          </p:nvPr>
        </p:nvSpPr>
        <p:spPr>
          <a:xfrm>
            <a:off x="669925" y="1539875"/>
            <a:ext cx="8969375" cy="5364163"/>
          </a:xfrm>
        </p:spPr>
        <p:txBody>
          <a:bodyPr/>
          <a:lstStyle/>
          <a:p>
            <a:pPr marL="377190" indent="-377190">
              <a:buFontTx/>
              <a:buNone/>
              <a:defRPr/>
            </a:pPr>
            <a:r>
              <a:rPr lang="en-US" altLang="en-US" sz="1980"/>
              <a:t>The </a:t>
            </a:r>
            <a:r>
              <a:rPr lang="en-US" altLang="en-US" sz="1980" i="1"/>
              <a:t>file</a:t>
            </a:r>
            <a:r>
              <a:rPr lang="en-US" altLang="en-US" sz="1980"/>
              <a:t> object provides a set of access methods to make our lives easier. We would see how to use </a:t>
            </a:r>
            <a:r>
              <a:rPr lang="en-US" altLang="en-US" sz="1980" i="1"/>
              <a:t>read()</a:t>
            </a:r>
            <a:r>
              <a:rPr lang="en-US" altLang="en-US" sz="1980"/>
              <a:t> and </a:t>
            </a:r>
            <a:r>
              <a:rPr lang="en-US" altLang="en-US" sz="1980" i="1"/>
              <a:t>write()</a:t>
            </a:r>
            <a:r>
              <a:rPr lang="en-US" altLang="en-US" sz="1980"/>
              <a:t> methods to read and write files.</a:t>
            </a:r>
          </a:p>
          <a:p>
            <a:pPr marL="377190" indent="-377190">
              <a:buFontTx/>
              <a:buNone/>
              <a:defRPr/>
            </a:pPr>
            <a:r>
              <a:rPr lang="en-US" altLang="en-US" sz="1980" b="1"/>
              <a:t>The </a:t>
            </a:r>
            <a:r>
              <a:rPr lang="en-US" altLang="en-US" sz="1980" b="1" i="1"/>
              <a:t>write()</a:t>
            </a:r>
            <a:r>
              <a:rPr lang="en-US" altLang="en-US" sz="1980" b="1"/>
              <a:t> Method:</a:t>
            </a:r>
          </a:p>
          <a:p>
            <a:pPr marL="377190" indent="-377190">
              <a:defRPr/>
            </a:pPr>
            <a:r>
              <a:rPr lang="en-US" altLang="en-US" sz="1980"/>
              <a:t>The </a:t>
            </a:r>
            <a:r>
              <a:rPr lang="en-US" altLang="en-US" sz="1980" i="1"/>
              <a:t>write()</a:t>
            </a:r>
            <a:r>
              <a:rPr lang="en-US" altLang="en-US" sz="1980"/>
              <a:t> method writes any string to an open file. It is important to note that Python strings can have binary data and not just text.</a:t>
            </a:r>
          </a:p>
          <a:p>
            <a:pPr marL="377190" indent="-377190">
              <a:defRPr/>
            </a:pPr>
            <a:r>
              <a:rPr lang="en-US" altLang="en-US" sz="1980"/>
              <a:t>The write() method does not add a newline character ('\n') to the end of the string:</a:t>
            </a:r>
          </a:p>
          <a:p>
            <a:pPr marL="377190" indent="-377190">
              <a:buFontTx/>
              <a:buNone/>
              <a:defRPr/>
            </a:pPr>
            <a:r>
              <a:rPr lang="en-US" altLang="en-US" sz="1980" b="1"/>
              <a:t>Syntax:</a:t>
            </a:r>
          </a:p>
          <a:p>
            <a:pPr marL="817245" lvl="1">
              <a:buFontTx/>
              <a:buNone/>
              <a:defRPr/>
            </a:pPr>
            <a:r>
              <a:rPr lang="en-US" altLang="en-US" sz="1980">
                <a:latin typeface="Courier New" panose="02070309020205020404" pitchFamily="49" charset="0"/>
                <a:cs typeface="Courier New" panose="02070309020205020404" pitchFamily="49" charset="0"/>
              </a:rPr>
              <a:t>fileObject.write(string);</a:t>
            </a:r>
          </a:p>
        </p:txBody>
      </p:sp>
      <p:sp>
        <p:nvSpPr>
          <p:cNvPr id="250884" name="Footer Placeholder 1">
            <a:extLst>
              <a:ext uri="{FF2B5EF4-FFF2-40B4-BE49-F238E27FC236}">
                <a16:creationId xmlns:a16="http://schemas.microsoft.com/office/drawing/2014/main" id="{CC1D6601-9E92-4C71-8CE5-4E252F8132B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AF7517B-822C-413E-A46F-FED3856D46A6}"/>
              </a:ext>
            </a:extLst>
          </p:cNvPr>
          <p:cNvSpPr>
            <a:spLocks noChangeArrowheads="1"/>
          </p:cNvSpPr>
          <p:nvPr/>
        </p:nvSpPr>
        <p:spPr bwMode="auto">
          <a:xfrm>
            <a:off x="419100" y="1287463"/>
            <a:ext cx="9639300" cy="334962"/>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12291" name="Content Placeholder 2">
            <a:extLst>
              <a:ext uri="{FF2B5EF4-FFF2-40B4-BE49-F238E27FC236}">
                <a16:creationId xmlns:a16="http://schemas.microsoft.com/office/drawing/2014/main" id="{5B319084-7A08-4CB0-9356-4BB894DA2AA4}"/>
              </a:ext>
            </a:extLst>
          </p:cNvPr>
          <p:cNvSpPr>
            <a:spLocks noGrp="1"/>
          </p:cNvSpPr>
          <p:nvPr>
            <p:ph idx="1"/>
          </p:nvPr>
        </p:nvSpPr>
        <p:spPr>
          <a:xfrm>
            <a:off x="669925" y="533400"/>
            <a:ext cx="8969375" cy="6370638"/>
          </a:xfrm>
        </p:spPr>
        <p:txBody>
          <a:bodyPr/>
          <a:lstStyle/>
          <a:p>
            <a:pPr marL="377190" indent="-377190">
              <a:buFontTx/>
              <a:buNone/>
              <a:defRPr/>
            </a:pPr>
            <a:r>
              <a:rPr lang="en-US" altLang="en-US" sz="1980" b="1"/>
              <a:t>Argument of an Exception:</a:t>
            </a:r>
          </a:p>
          <a:p>
            <a:pPr marL="377190" indent="-377190">
              <a:buFontTx/>
              <a:buNone/>
              <a:defRPr/>
            </a:pPr>
            <a:r>
              <a:rPr lang="en-US" altLang="en-US" sz="1980"/>
              <a:t>	An exception can have an </a:t>
            </a:r>
            <a:r>
              <a:rPr lang="en-US" altLang="en-US" sz="1980" i="1"/>
              <a:t>argument</a:t>
            </a:r>
            <a:r>
              <a:rPr lang="en-US" altLang="en-US" sz="1980"/>
              <a:t>, which is a value that gives additional information about the problem. The contents of the argument vary by exception. You capture an exception's argument by supplying a variable in the except clause as follows:</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You do your operations here; </a:t>
            </a:r>
          </a:p>
          <a:p>
            <a:pPr marL="817245" lvl="1">
              <a:buFontTx/>
              <a:buNone/>
              <a:defRPr/>
            </a:pPr>
            <a:r>
              <a:rPr lang="en-US" altLang="en-US" sz="1980">
                <a:latin typeface="Courier New" panose="02070309020205020404" pitchFamily="49" charset="0"/>
                <a:cs typeface="Courier New" panose="02070309020205020404" pitchFamily="49" charset="0"/>
              </a:rPr>
              <a:t>	...................... </a:t>
            </a:r>
          </a:p>
          <a:p>
            <a:pPr marL="817245" lvl="1">
              <a:buFontTx/>
              <a:buNone/>
              <a:defRPr/>
            </a:pPr>
            <a:r>
              <a:rPr lang="en-US" altLang="en-US" sz="1980">
                <a:latin typeface="Courier New" panose="02070309020205020404" pitchFamily="49" charset="0"/>
                <a:cs typeface="Courier New" panose="02070309020205020404" pitchFamily="49" charset="0"/>
              </a:rPr>
              <a:t>except </a:t>
            </a:r>
            <a:r>
              <a:rPr lang="en-US" altLang="en-US" sz="1980" i="1">
                <a:latin typeface="Courier New" panose="02070309020205020404" pitchFamily="49" charset="0"/>
                <a:cs typeface="Courier New" panose="02070309020205020404" pitchFamily="49" charset="0"/>
              </a:rPr>
              <a:t>ExceptionType, Argument</a:t>
            </a:r>
            <a:r>
              <a:rPr lang="en-US" altLang="en-US" sz="1980">
                <a:latin typeface="Courier New" panose="02070309020205020404" pitchFamily="49" charset="0"/>
                <a:cs typeface="Courier New" panose="02070309020205020404" pitchFamily="49" charset="0"/>
              </a:rPr>
              <a:t>: </a:t>
            </a:r>
          </a:p>
          <a:p>
            <a:pPr marL="817245" lvl="1">
              <a:buFontTx/>
              <a:buNone/>
              <a:defRPr/>
            </a:pPr>
            <a:r>
              <a:rPr lang="en-US" altLang="en-US" sz="1980">
                <a:latin typeface="Courier New" panose="02070309020205020404" pitchFamily="49" charset="0"/>
                <a:cs typeface="Courier New" panose="02070309020205020404" pitchFamily="49" charset="0"/>
              </a:rPr>
              <a:t>	You can print value of Argument here... </a:t>
            </a:r>
          </a:p>
          <a:p>
            <a:pPr marL="377190" indent="-377190">
              <a:defRPr/>
            </a:pPr>
            <a:r>
              <a:rPr lang="en-US" altLang="en-US" sz="1980"/>
              <a:t>If you are writing the code to handle a single exception, you can have a variable follow the name of the exception in the except statement. If you are trapping multiple exceptions, you can have a variable follow the tuple of the exception.</a:t>
            </a:r>
          </a:p>
          <a:p>
            <a:pPr marL="377190" indent="-377190">
              <a:defRPr/>
            </a:pPr>
            <a:r>
              <a:rPr lang="en-US" altLang="en-US" sz="1980"/>
              <a:t>This variable will receive the value of the exception mostly containing the cause of the exception. The variable can receive a single value or multiple values in the form of a tuple. This tuple usually contains the error string, the error number, and an error location.</a:t>
            </a:r>
          </a:p>
        </p:txBody>
      </p:sp>
      <p:sp>
        <p:nvSpPr>
          <p:cNvPr id="251908" name="Footer Placeholder 1">
            <a:extLst>
              <a:ext uri="{FF2B5EF4-FFF2-40B4-BE49-F238E27FC236}">
                <a16:creationId xmlns:a16="http://schemas.microsoft.com/office/drawing/2014/main" id="{7B13CCCD-663B-4FF2-A671-4919D9E4E1F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554C560A-D1AD-47E5-AA90-C78694BF4A31}"/>
              </a:ext>
            </a:extLst>
          </p:cNvPr>
          <p:cNvSpPr>
            <a:spLocks noChangeArrowheads="1"/>
          </p:cNvSpPr>
          <p:nvPr/>
        </p:nvSpPr>
        <p:spPr bwMode="auto">
          <a:xfrm>
            <a:off x="334963" y="1287463"/>
            <a:ext cx="9555162"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13315" name="Content Placeholder 2">
            <a:extLst>
              <a:ext uri="{FF2B5EF4-FFF2-40B4-BE49-F238E27FC236}">
                <a16:creationId xmlns:a16="http://schemas.microsoft.com/office/drawing/2014/main" id="{21E62412-3985-4EFD-862F-F6996E131E24}"/>
              </a:ext>
            </a:extLst>
          </p:cNvPr>
          <p:cNvSpPr>
            <a:spLocks noGrp="1"/>
          </p:cNvSpPr>
          <p:nvPr>
            <p:ph idx="1"/>
          </p:nvPr>
        </p:nvSpPr>
        <p:spPr>
          <a:xfrm>
            <a:off x="669925" y="449263"/>
            <a:ext cx="8969375" cy="6454775"/>
          </a:xfrm>
        </p:spPr>
        <p:txBody>
          <a:bodyPr/>
          <a:lstStyle/>
          <a:p>
            <a:pPr marL="377190" indent="-377190">
              <a:buFontTx/>
              <a:buNone/>
              <a:defRPr/>
            </a:pPr>
            <a:r>
              <a:rPr lang="en-US" altLang="en-US" sz="1980" b="1"/>
              <a:t>Example:</a:t>
            </a:r>
          </a:p>
          <a:p>
            <a:pPr marL="377190" indent="-377190">
              <a:buFontTx/>
              <a:buNone/>
              <a:defRPr/>
            </a:pPr>
            <a:r>
              <a:rPr lang="en-US" altLang="en-US" sz="1980"/>
              <a:t>	Following is an example for a single exception:</a:t>
            </a:r>
          </a:p>
          <a:p>
            <a:pPr marL="817245" lvl="1">
              <a:buFontTx/>
              <a:buNone/>
              <a:defRPr/>
            </a:pPr>
            <a:r>
              <a:rPr lang="en-US" altLang="en-US" sz="1980">
                <a:latin typeface="Courier New" panose="02070309020205020404" pitchFamily="49" charset="0"/>
                <a:cs typeface="Courier New" panose="02070309020205020404" pitchFamily="49" charset="0"/>
              </a:rPr>
              <a:t>def temp_convert(var): </a:t>
            </a:r>
          </a:p>
          <a:p>
            <a:pPr marL="817245" lvl="1">
              <a:buFontTx/>
              <a:buNone/>
              <a:defRPr/>
            </a:pPr>
            <a:r>
              <a:rPr lang="en-US" altLang="en-US" sz="1980">
                <a:latin typeface="Courier New" panose="02070309020205020404" pitchFamily="49" charset="0"/>
                <a:cs typeface="Courier New" panose="02070309020205020404" pitchFamily="49" charset="0"/>
              </a:rPr>
              <a:t>	try: </a:t>
            </a:r>
          </a:p>
          <a:p>
            <a:pPr marL="817245" lvl="1">
              <a:buFontTx/>
              <a:buNone/>
              <a:defRPr/>
            </a:pPr>
            <a:r>
              <a:rPr lang="en-US" altLang="en-US" sz="1980">
                <a:latin typeface="Courier New" panose="02070309020205020404" pitchFamily="49" charset="0"/>
                <a:cs typeface="Courier New" panose="02070309020205020404" pitchFamily="49" charset="0"/>
              </a:rPr>
              <a:t>			return int(var) </a:t>
            </a:r>
          </a:p>
          <a:p>
            <a:pPr marL="817245" lvl="1">
              <a:buFontTx/>
              <a:buNone/>
              <a:defRPr/>
            </a:pPr>
            <a:r>
              <a:rPr lang="en-US" altLang="en-US" sz="1980">
                <a:latin typeface="Courier New" panose="02070309020205020404" pitchFamily="49" charset="0"/>
                <a:cs typeface="Courier New" panose="02070309020205020404" pitchFamily="49" charset="0"/>
              </a:rPr>
              <a:t>	except ValueError, Argument: </a:t>
            </a:r>
          </a:p>
          <a:p>
            <a:pPr marL="817245" lvl="1">
              <a:buFontTx/>
              <a:buNone/>
              <a:defRPr/>
            </a:pPr>
            <a:r>
              <a:rPr lang="en-US" altLang="en-US" sz="1980">
                <a:latin typeface="Courier New" panose="02070309020205020404" pitchFamily="49" charset="0"/>
                <a:cs typeface="Courier New" panose="02070309020205020404" pitchFamily="49" charset="0"/>
              </a:rPr>
              <a:t>			print "The argument does not contain numbers\n", Argument </a:t>
            </a:r>
          </a:p>
          <a:p>
            <a:pPr marL="817245" lvl="1">
              <a:buFontTx/>
              <a:buNone/>
              <a:defRPr/>
            </a:pPr>
            <a:r>
              <a:rPr lang="en-US" altLang="en-US" sz="1980">
                <a:latin typeface="Courier New" panose="02070309020205020404" pitchFamily="49" charset="0"/>
                <a:cs typeface="Courier New" panose="02070309020205020404" pitchFamily="49" charset="0"/>
              </a:rPr>
              <a:t>temp_convert("xyz");</a:t>
            </a:r>
          </a:p>
          <a:p>
            <a:pPr marL="817245" lvl="1">
              <a:buFontTx/>
              <a:buNone/>
              <a:defRPr/>
            </a:pPr>
            <a:r>
              <a:rPr lang="en-US" altLang="en-US" sz="1980">
                <a:latin typeface="Courier New" panose="02070309020205020404" pitchFamily="49" charset="0"/>
                <a:cs typeface="Courier New" panose="02070309020205020404" pitchFamily="49" charset="0"/>
              </a:rPr>
              <a:t> </a:t>
            </a:r>
          </a:p>
          <a:p>
            <a:pPr marL="377190" indent="-377190">
              <a:defRPr/>
            </a:pPr>
            <a:r>
              <a:rPr lang="en-US" altLang="en-US" sz="1980"/>
              <a:t>This would produce following result:</a:t>
            </a:r>
          </a:p>
          <a:p>
            <a:pPr marL="817245" lvl="1">
              <a:buFontTx/>
              <a:buNone/>
              <a:defRPr/>
            </a:pPr>
            <a:r>
              <a:rPr lang="en-US" altLang="en-US" sz="1540">
                <a:latin typeface="Courier New" panose="02070309020205020404" pitchFamily="49" charset="0"/>
                <a:cs typeface="Courier New" panose="02070309020205020404" pitchFamily="49" charset="0"/>
              </a:rPr>
              <a:t>The argument does not contain numbers </a:t>
            </a:r>
          </a:p>
          <a:p>
            <a:pPr marL="817245" lvl="1">
              <a:buFontTx/>
              <a:buNone/>
              <a:defRPr/>
            </a:pPr>
            <a:r>
              <a:rPr lang="en-US" altLang="en-US" sz="1540">
                <a:latin typeface="Courier New" panose="02070309020205020404" pitchFamily="49" charset="0"/>
                <a:cs typeface="Courier New" panose="02070309020205020404" pitchFamily="49" charset="0"/>
              </a:rPr>
              <a:t>invalid literal for int() with base 10: 'xyz' </a:t>
            </a:r>
          </a:p>
        </p:txBody>
      </p:sp>
      <p:sp>
        <p:nvSpPr>
          <p:cNvPr id="252932" name="Footer Placeholder 1">
            <a:extLst>
              <a:ext uri="{FF2B5EF4-FFF2-40B4-BE49-F238E27FC236}">
                <a16:creationId xmlns:a16="http://schemas.microsoft.com/office/drawing/2014/main" id="{D16E01C6-2C9B-4372-B4B0-03AEA4DB775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7D375561-ABC7-4295-8B96-28BDE41FB72A}"/>
              </a:ext>
            </a:extLst>
          </p:cNvPr>
          <p:cNvSpPr>
            <a:spLocks noChangeArrowheads="1"/>
          </p:cNvSpPr>
          <p:nvPr/>
        </p:nvSpPr>
        <p:spPr bwMode="auto">
          <a:xfrm>
            <a:off x="419100" y="1287463"/>
            <a:ext cx="9639300" cy="419100"/>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14339" name="Content Placeholder 2">
            <a:extLst>
              <a:ext uri="{FF2B5EF4-FFF2-40B4-BE49-F238E27FC236}">
                <a16:creationId xmlns:a16="http://schemas.microsoft.com/office/drawing/2014/main" id="{CD2A3F60-7681-4FD4-BDB0-84D6839B0868}"/>
              </a:ext>
            </a:extLst>
          </p:cNvPr>
          <p:cNvSpPr>
            <a:spLocks noGrp="1"/>
          </p:cNvSpPr>
          <p:nvPr>
            <p:ph idx="1"/>
          </p:nvPr>
        </p:nvSpPr>
        <p:spPr>
          <a:xfrm>
            <a:off x="669925" y="449263"/>
            <a:ext cx="8969375" cy="6454775"/>
          </a:xfrm>
        </p:spPr>
        <p:txBody>
          <a:bodyPr/>
          <a:lstStyle/>
          <a:p>
            <a:pPr marL="377190" indent="-377190">
              <a:buFontTx/>
              <a:buNone/>
              <a:defRPr/>
            </a:pPr>
            <a:r>
              <a:rPr lang="en-US" altLang="en-US" sz="1980" b="1"/>
              <a:t>Raising an exceptions:</a:t>
            </a:r>
          </a:p>
          <a:p>
            <a:pPr marL="377190" indent="-377190">
              <a:buFontTx/>
              <a:buNone/>
              <a:defRPr/>
            </a:pPr>
            <a:r>
              <a:rPr lang="en-US" altLang="en-US" sz="1980"/>
              <a:t>	You can raise exceptions in several ways by using the raise statement. The general syntax for the </a:t>
            </a:r>
            <a:r>
              <a:rPr lang="en-US" altLang="en-US" sz="1980" b="1"/>
              <a:t>raise</a:t>
            </a:r>
            <a:r>
              <a:rPr lang="en-US" altLang="en-US" sz="1980"/>
              <a:t> statement.</a:t>
            </a:r>
          </a:p>
          <a:p>
            <a:pPr marL="377190" indent="-377190">
              <a:buFontTx/>
              <a:buNone/>
              <a:defRPr/>
            </a:pPr>
            <a:r>
              <a:rPr lang="en-US" altLang="en-US" sz="1980" b="1"/>
              <a:t>Syntax:</a:t>
            </a:r>
          </a:p>
          <a:p>
            <a:pPr marL="377190" indent="-377190">
              <a:buFontTx/>
              <a:buNone/>
              <a:defRPr/>
            </a:pPr>
            <a:r>
              <a:rPr lang="en-US" altLang="en-US" sz="1980"/>
              <a:t>	</a:t>
            </a:r>
            <a:r>
              <a:rPr lang="en-US" altLang="en-US" sz="1980">
                <a:latin typeface="Courier New" panose="02070309020205020404" pitchFamily="49" charset="0"/>
                <a:cs typeface="Courier New" panose="02070309020205020404" pitchFamily="49" charset="0"/>
              </a:rPr>
              <a:t>raise [Exception [, args [, traceback]]] </a:t>
            </a:r>
          </a:p>
          <a:p>
            <a:pPr marL="377190" indent="-377190">
              <a:defRPr/>
            </a:pPr>
            <a:r>
              <a:rPr lang="en-US" altLang="en-US" sz="1980"/>
              <a:t>Here </a:t>
            </a:r>
            <a:r>
              <a:rPr lang="en-US" altLang="en-US" sz="1980" i="1"/>
              <a:t>Exception</a:t>
            </a:r>
            <a:r>
              <a:rPr lang="en-US" altLang="en-US" sz="1980"/>
              <a:t> is the type of exception (for example, NameError) and </a:t>
            </a:r>
            <a:r>
              <a:rPr lang="en-US" altLang="en-US" sz="1980" i="1"/>
              <a:t>argument</a:t>
            </a:r>
            <a:r>
              <a:rPr lang="en-US" altLang="en-US" sz="1980"/>
              <a:t> is a value for the exception argument. The argument is optional; if not supplied, the exception argument is None.</a:t>
            </a:r>
          </a:p>
          <a:p>
            <a:pPr marL="377190" indent="-377190">
              <a:defRPr/>
            </a:pPr>
            <a:r>
              <a:rPr lang="en-US" altLang="en-US" sz="1980"/>
              <a:t>The final argument, traceback, is also optional (and rarely used in practice), and, if present, is the traceback object used for the exception</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def functionName( level ): </a:t>
            </a:r>
          </a:p>
          <a:p>
            <a:pPr marL="817245" lvl="1">
              <a:buFontTx/>
              <a:buNone/>
              <a:defRPr/>
            </a:pPr>
            <a:r>
              <a:rPr lang="en-US" altLang="en-US" sz="1980">
                <a:latin typeface="Courier New" panose="02070309020205020404" pitchFamily="49" charset="0"/>
                <a:cs typeface="Courier New" panose="02070309020205020404" pitchFamily="49" charset="0"/>
              </a:rPr>
              <a:t>	if level &lt; 1: </a:t>
            </a:r>
          </a:p>
          <a:p>
            <a:pPr marL="817245" lvl="1">
              <a:buFontTx/>
              <a:buNone/>
              <a:defRPr/>
            </a:pPr>
            <a:r>
              <a:rPr lang="en-US" altLang="en-US" sz="1980">
                <a:latin typeface="Courier New" panose="02070309020205020404" pitchFamily="49" charset="0"/>
                <a:cs typeface="Courier New" panose="02070309020205020404" pitchFamily="49" charset="0"/>
              </a:rPr>
              <a:t>	raise "Invalid level!", level </a:t>
            </a:r>
          </a:p>
          <a:p>
            <a:pPr marL="817245" lvl="1">
              <a:buFontTx/>
              <a:buNone/>
              <a:defRPr/>
            </a:pPr>
            <a:r>
              <a:rPr lang="en-US" altLang="en-US" sz="1980">
                <a:latin typeface="Courier New" panose="02070309020205020404" pitchFamily="49" charset="0"/>
                <a:cs typeface="Courier New" panose="02070309020205020404" pitchFamily="49" charset="0"/>
              </a:rPr>
              <a:t>	# The code below to this would not be executed </a:t>
            </a:r>
          </a:p>
          <a:p>
            <a:pPr marL="817245" lvl="1">
              <a:buFontTx/>
              <a:buNone/>
              <a:defRPr/>
            </a:pPr>
            <a:r>
              <a:rPr lang="en-US" altLang="en-US" sz="1980">
                <a:latin typeface="Courier New" panose="02070309020205020404" pitchFamily="49" charset="0"/>
                <a:cs typeface="Courier New" panose="02070309020205020404" pitchFamily="49" charset="0"/>
              </a:rPr>
              <a:t>	# if we raise the exception </a:t>
            </a:r>
          </a:p>
        </p:txBody>
      </p:sp>
      <p:sp>
        <p:nvSpPr>
          <p:cNvPr id="253956" name="Footer Placeholder 1">
            <a:extLst>
              <a:ext uri="{FF2B5EF4-FFF2-40B4-BE49-F238E27FC236}">
                <a16:creationId xmlns:a16="http://schemas.microsoft.com/office/drawing/2014/main" id="{77E5D4B8-3D6A-4406-8426-7EBADE4C014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CC17A541-8CC8-4981-93D0-57F5C5115FF9}"/>
              </a:ext>
            </a:extLst>
          </p:cNvPr>
          <p:cNvSpPr>
            <a:spLocks noChangeArrowheads="1"/>
          </p:cNvSpPr>
          <p:nvPr/>
        </p:nvSpPr>
        <p:spPr bwMode="auto">
          <a:xfrm>
            <a:off x="250825" y="1287463"/>
            <a:ext cx="9807575" cy="419100"/>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15363" name="Content Placeholder 2">
            <a:extLst>
              <a:ext uri="{FF2B5EF4-FFF2-40B4-BE49-F238E27FC236}">
                <a16:creationId xmlns:a16="http://schemas.microsoft.com/office/drawing/2014/main" id="{4BDC3264-372A-4BA9-B66B-DD2AECAEB81F}"/>
              </a:ext>
            </a:extLst>
          </p:cNvPr>
          <p:cNvSpPr>
            <a:spLocks noGrp="1"/>
          </p:cNvSpPr>
          <p:nvPr>
            <p:ph idx="1"/>
          </p:nvPr>
        </p:nvSpPr>
        <p:spPr>
          <a:xfrm>
            <a:off x="669925" y="533400"/>
            <a:ext cx="8969375" cy="6370638"/>
          </a:xfrm>
        </p:spPr>
        <p:txBody>
          <a:bodyPr/>
          <a:lstStyle/>
          <a:p>
            <a:pPr marL="377190" indent="-377190">
              <a:buFontTx/>
              <a:buNone/>
              <a:defRPr/>
            </a:pPr>
            <a:r>
              <a:rPr lang="en-US" altLang="en-US" sz="2200" b="1"/>
              <a:t>Note:</a:t>
            </a:r>
            <a:r>
              <a:rPr lang="en-US" altLang="en-US" sz="2200"/>
              <a:t> In order to catch an exception, an "except" clause must refer to the same exception thrown either class object or simple string. For example to capture above exception we must write our except clause as follows:</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Business Logic here... </a:t>
            </a:r>
          </a:p>
          <a:p>
            <a:pPr marL="817245" lvl="1">
              <a:buFontTx/>
              <a:buNone/>
              <a:defRPr/>
            </a:pPr>
            <a:r>
              <a:rPr lang="en-US" altLang="en-US" sz="1980">
                <a:latin typeface="Courier New" panose="02070309020205020404" pitchFamily="49" charset="0"/>
                <a:cs typeface="Courier New" panose="02070309020205020404" pitchFamily="49" charset="0"/>
              </a:rPr>
              <a:t>except "Invalid level!": </a:t>
            </a:r>
          </a:p>
          <a:p>
            <a:pPr marL="817245" lvl="1">
              <a:buFontTx/>
              <a:buNone/>
              <a:defRPr/>
            </a:pPr>
            <a:r>
              <a:rPr lang="en-US" altLang="en-US" sz="1980">
                <a:latin typeface="Courier New" panose="02070309020205020404" pitchFamily="49" charset="0"/>
                <a:cs typeface="Courier New" panose="02070309020205020404" pitchFamily="49" charset="0"/>
              </a:rPr>
              <a:t>	Exception handling here... </a:t>
            </a:r>
          </a:p>
          <a:p>
            <a:pPr marL="817245" lvl="1">
              <a:buFontTx/>
              <a:buNone/>
              <a:defRPr/>
            </a:pPr>
            <a:r>
              <a:rPr lang="en-US" altLang="en-US" sz="1980">
                <a:latin typeface="Courier New" panose="02070309020205020404" pitchFamily="49" charset="0"/>
                <a:cs typeface="Courier New" panose="02070309020205020404" pitchFamily="49" charset="0"/>
              </a:rPr>
              <a:t>else: </a:t>
            </a:r>
          </a:p>
          <a:p>
            <a:pPr marL="817245" lvl="1">
              <a:buFontTx/>
              <a:buNone/>
              <a:defRPr/>
            </a:pPr>
            <a:r>
              <a:rPr lang="en-US" altLang="en-US" sz="1980">
                <a:latin typeface="Courier New" panose="02070309020205020404" pitchFamily="49" charset="0"/>
                <a:cs typeface="Courier New" panose="02070309020205020404" pitchFamily="49" charset="0"/>
              </a:rPr>
              <a:t>	Rest of the code here... </a:t>
            </a:r>
          </a:p>
        </p:txBody>
      </p:sp>
      <p:sp>
        <p:nvSpPr>
          <p:cNvPr id="254980" name="Footer Placeholder 1">
            <a:extLst>
              <a:ext uri="{FF2B5EF4-FFF2-40B4-BE49-F238E27FC236}">
                <a16:creationId xmlns:a16="http://schemas.microsoft.com/office/drawing/2014/main" id="{B8F09972-9CCC-4F7E-A6FB-B063D49B108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C4A9605E-5CC7-412B-924B-1A72C6D64DFF}"/>
              </a:ext>
            </a:extLst>
          </p:cNvPr>
          <p:cNvSpPr>
            <a:spLocks noChangeArrowheads="1"/>
          </p:cNvSpPr>
          <p:nvPr/>
        </p:nvSpPr>
        <p:spPr bwMode="auto">
          <a:xfrm>
            <a:off x="250825" y="1287463"/>
            <a:ext cx="9807575" cy="419100"/>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16387" name="Content Placeholder 2">
            <a:extLst>
              <a:ext uri="{FF2B5EF4-FFF2-40B4-BE49-F238E27FC236}">
                <a16:creationId xmlns:a16="http://schemas.microsoft.com/office/drawing/2014/main" id="{B8D7BD2B-34CC-4383-916F-53F8A5354C6A}"/>
              </a:ext>
            </a:extLst>
          </p:cNvPr>
          <p:cNvSpPr>
            <a:spLocks noGrp="1"/>
          </p:cNvSpPr>
          <p:nvPr>
            <p:ph idx="1"/>
          </p:nvPr>
        </p:nvSpPr>
        <p:spPr>
          <a:xfrm>
            <a:off x="754063" y="533400"/>
            <a:ext cx="8969375" cy="6370638"/>
          </a:xfrm>
        </p:spPr>
        <p:txBody>
          <a:bodyPr/>
          <a:lstStyle/>
          <a:p>
            <a:pPr marL="377190" indent="-377190">
              <a:buFontTx/>
              <a:buNone/>
              <a:defRPr/>
            </a:pPr>
            <a:r>
              <a:rPr lang="en-US" altLang="en-US" sz="1980" b="1"/>
              <a:t>User-Defined Exceptions:</a:t>
            </a:r>
          </a:p>
          <a:p>
            <a:pPr marL="377190" indent="-377190">
              <a:defRPr/>
            </a:pPr>
            <a:r>
              <a:rPr lang="en-US" altLang="en-US" sz="1980"/>
              <a:t>Python also allows you to create your own exceptions by deriving classes from the standard built-in exceptions.</a:t>
            </a:r>
          </a:p>
          <a:p>
            <a:pPr marL="377190" indent="-377190">
              <a:defRPr/>
            </a:pPr>
            <a:r>
              <a:rPr lang="en-US" altLang="en-US" sz="1980"/>
              <a:t>Here is an example related to </a:t>
            </a:r>
            <a:r>
              <a:rPr lang="en-US" altLang="en-US" sz="1980" i="1"/>
              <a:t>RuntimeError</a:t>
            </a:r>
            <a:r>
              <a:rPr lang="en-US" altLang="en-US" sz="1980"/>
              <a:t>. Here a class is created that is subclassed from </a:t>
            </a:r>
            <a:r>
              <a:rPr lang="en-US" altLang="en-US" sz="1980" i="1"/>
              <a:t>RuntimeError</a:t>
            </a:r>
            <a:r>
              <a:rPr lang="en-US" altLang="en-US" sz="1980"/>
              <a:t>. This is useful when you need to display more specific information when an exception is caught.</a:t>
            </a:r>
          </a:p>
          <a:p>
            <a:pPr marL="377190" indent="-377190">
              <a:defRPr/>
            </a:pPr>
            <a:r>
              <a:rPr lang="en-US" altLang="en-US" sz="1980"/>
              <a:t>In the try block, the user-defined exception is raised and caught in the except block. The variable e is used to create an instance of the class Networkerror.</a:t>
            </a:r>
          </a:p>
          <a:p>
            <a:pPr marL="817245" lvl="1">
              <a:buFontTx/>
              <a:buNone/>
              <a:defRPr/>
            </a:pPr>
            <a:r>
              <a:rPr lang="en-US" altLang="en-US" sz="1980">
                <a:latin typeface="Courier New" panose="02070309020205020404" pitchFamily="49" charset="0"/>
                <a:cs typeface="Courier New" panose="02070309020205020404" pitchFamily="49" charset="0"/>
              </a:rPr>
              <a:t>class Networkerror(RuntimeError): </a:t>
            </a:r>
          </a:p>
          <a:p>
            <a:pPr marL="817245" lvl="1">
              <a:buFontTx/>
              <a:buNone/>
              <a:defRPr/>
            </a:pPr>
            <a:r>
              <a:rPr lang="en-US" altLang="en-US" sz="1980">
                <a:latin typeface="Courier New" panose="02070309020205020404" pitchFamily="49" charset="0"/>
                <a:cs typeface="Courier New" panose="02070309020205020404" pitchFamily="49" charset="0"/>
              </a:rPr>
              <a:t>	def __init__(self, arg): </a:t>
            </a:r>
          </a:p>
          <a:p>
            <a:pPr marL="817245" lvl="1">
              <a:buFontTx/>
              <a:buNone/>
              <a:defRPr/>
            </a:pPr>
            <a:r>
              <a:rPr lang="en-US" altLang="en-US" sz="1980">
                <a:latin typeface="Courier New" panose="02070309020205020404" pitchFamily="49" charset="0"/>
                <a:cs typeface="Courier New" panose="02070309020205020404" pitchFamily="49" charset="0"/>
              </a:rPr>
              <a:t>		self.args = arg </a:t>
            </a:r>
          </a:p>
          <a:p>
            <a:pPr marL="377190" indent="-377190">
              <a:defRPr/>
            </a:pPr>
            <a:r>
              <a:rPr lang="en-US" altLang="en-US" sz="1980"/>
              <a:t>So once you defined above class, you can raise your exception as follows:</a:t>
            </a:r>
          </a:p>
          <a:p>
            <a:pPr marL="817245" lvl="1">
              <a:buFontTx/>
              <a:buNone/>
              <a:defRPr/>
            </a:pPr>
            <a:r>
              <a:rPr lang="en-US" altLang="en-US" sz="1980">
                <a:latin typeface="Courier New" panose="02070309020205020404" pitchFamily="49" charset="0"/>
                <a:cs typeface="Courier New" panose="02070309020205020404" pitchFamily="49" charset="0"/>
              </a:rPr>
              <a:t>try: </a:t>
            </a:r>
          </a:p>
          <a:p>
            <a:pPr marL="817245" lvl="1">
              <a:buFontTx/>
              <a:buNone/>
              <a:defRPr/>
            </a:pPr>
            <a:r>
              <a:rPr lang="en-US" altLang="en-US" sz="1980">
                <a:latin typeface="Courier New" panose="02070309020205020404" pitchFamily="49" charset="0"/>
                <a:cs typeface="Courier New" panose="02070309020205020404" pitchFamily="49" charset="0"/>
              </a:rPr>
              <a:t>	raise Networkerror("Bad hostname") </a:t>
            </a:r>
          </a:p>
          <a:p>
            <a:pPr marL="817245" lvl="1">
              <a:buFontTx/>
              <a:buNone/>
              <a:defRPr/>
            </a:pPr>
            <a:r>
              <a:rPr lang="en-US" altLang="en-US" sz="1980">
                <a:latin typeface="Courier New" panose="02070309020205020404" pitchFamily="49" charset="0"/>
                <a:cs typeface="Courier New" panose="02070309020205020404" pitchFamily="49" charset="0"/>
              </a:rPr>
              <a:t>except Networkerror,e: </a:t>
            </a:r>
          </a:p>
          <a:p>
            <a:pPr marL="817245" lvl="1">
              <a:buFontTx/>
              <a:buNone/>
              <a:defRPr/>
            </a:pPr>
            <a:r>
              <a:rPr lang="en-US" altLang="en-US" sz="1980">
                <a:latin typeface="Courier New" panose="02070309020205020404" pitchFamily="49" charset="0"/>
                <a:cs typeface="Courier New" panose="02070309020205020404" pitchFamily="49" charset="0"/>
              </a:rPr>
              <a:t>	print e.args </a:t>
            </a:r>
            <a:br>
              <a:rPr lang="en-US" altLang="en-US" sz="1980">
                <a:latin typeface="Courier New" panose="02070309020205020404" pitchFamily="49" charset="0"/>
                <a:cs typeface="Courier New" panose="02070309020205020404" pitchFamily="49" charset="0"/>
              </a:rPr>
            </a:br>
            <a:endParaRPr lang="en-US" altLang="en-US" sz="1980">
              <a:latin typeface="Courier New" panose="02070309020205020404" pitchFamily="49" charset="0"/>
              <a:cs typeface="Courier New" panose="02070309020205020404" pitchFamily="49" charset="0"/>
            </a:endParaRPr>
          </a:p>
        </p:txBody>
      </p:sp>
      <p:sp>
        <p:nvSpPr>
          <p:cNvPr id="256004" name="Footer Placeholder 1">
            <a:extLst>
              <a:ext uri="{FF2B5EF4-FFF2-40B4-BE49-F238E27FC236}">
                <a16:creationId xmlns:a16="http://schemas.microsoft.com/office/drawing/2014/main" id="{5412277D-B482-4DA2-8B38-3781CA74CC8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Box 3">
            <a:extLst>
              <a:ext uri="{FF2B5EF4-FFF2-40B4-BE49-F238E27FC236}">
                <a16:creationId xmlns:a16="http://schemas.microsoft.com/office/drawing/2014/main" id="{7E86C329-188E-419B-A2F2-B31E56FDDB54}"/>
              </a:ext>
            </a:extLst>
          </p:cNvPr>
          <p:cNvSpPr txBox="1">
            <a:spLocks noChangeArrowheads="1"/>
          </p:cNvSpPr>
          <p:nvPr/>
        </p:nvSpPr>
        <p:spPr bwMode="auto">
          <a:xfrm>
            <a:off x="2514600" y="34242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14</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File I/O Operations</a:t>
            </a:r>
            <a:endParaRPr lang="en-GB" alt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200726-DE06-43DD-9662-FCFFF243B636}"/>
              </a:ext>
            </a:extLst>
          </p:cNvPr>
          <p:cNvSpPr>
            <a:spLocks noGrp="1" noChangeArrowheads="1"/>
          </p:cNvSpPr>
          <p:nvPr>
            <p:ph type="title"/>
          </p:nvPr>
        </p:nvSpPr>
        <p:spPr/>
        <p:txBody>
          <a:bodyPr/>
          <a:lstStyle/>
          <a:p>
            <a:pPr eaLnBrk="1" hangingPunct="1">
              <a:defRPr/>
            </a:pPr>
            <a:r>
              <a:rPr lang="en-US" altLang="en-US" sz="3960" b="1"/>
              <a:t>16. Python Files I/O</a:t>
            </a:r>
            <a:endParaRPr lang="en-US" altLang="en-US" sz="3960"/>
          </a:p>
        </p:txBody>
      </p:sp>
      <p:sp>
        <p:nvSpPr>
          <p:cNvPr id="3075" name="Rectangle 3">
            <a:extLst>
              <a:ext uri="{FF2B5EF4-FFF2-40B4-BE49-F238E27FC236}">
                <a16:creationId xmlns:a16="http://schemas.microsoft.com/office/drawing/2014/main" id="{4162CFF6-BA39-47BC-8230-7A544385523B}"/>
              </a:ext>
            </a:extLst>
          </p:cNvPr>
          <p:cNvSpPr>
            <a:spLocks noGrp="1" noChangeArrowheads="1"/>
          </p:cNvSpPr>
          <p:nvPr>
            <p:ph type="body" idx="1"/>
          </p:nvPr>
        </p:nvSpPr>
        <p:spPr>
          <a:xfrm>
            <a:off x="669925" y="1622425"/>
            <a:ext cx="8969375" cy="5281613"/>
          </a:xfrm>
        </p:spPr>
        <p:txBody>
          <a:bodyPr/>
          <a:lstStyle/>
          <a:p>
            <a:pPr marL="377190" indent="-377190">
              <a:buFontTx/>
              <a:buNone/>
              <a:defRPr/>
            </a:pPr>
            <a:r>
              <a:rPr lang="en-US" altLang="en-US" sz="1980" b="1"/>
              <a:t>Printing to the Screen:</a:t>
            </a:r>
          </a:p>
          <a:p>
            <a:pPr marL="377190" indent="-377190">
              <a:defRPr/>
            </a:pPr>
            <a:r>
              <a:rPr lang="en-US" altLang="en-US" sz="1980"/>
              <a:t>The simplest way to produce output is using the </a:t>
            </a:r>
            <a:r>
              <a:rPr lang="en-US" altLang="en-US" sz="1980" i="1"/>
              <a:t>print</a:t>
            </a:r>
            <a:r>
              <a:rPr lang="en-US" altLang="en-US" sz="1980"/>
              <a:t> statement where you can pass zero or more expressions, separated by commas. This function converts the expressions you pass it to a string and writes the result to standard output as follows:</a:t>
            </a:r>
          </a:p>
          <a:p>
            <a:pPr marL="377190" indent="-377190">
              <a:defRPr/>
            </a:pPr>
            <a:endParaRPr lang="en-US" altLang="en-US" sz="1980"/>
          </a:p>
          <a:p>
            <a:pPr marL="377190" indent="-377190">
              <a:buFontTx/>
              <a:buNone/>
              <a:defRPr/>
            </a:pPr>
            <a:r>
              <a:rPr lang="en-US" altLang="en-US" sz="1980">
                <a:latin typeface="Courier New" panose="02070309020205020404" pitchFamily="49" charset="0"/>
                <a:cs typeface="Courier New" panose="02070309020205020404" pitchFamily="49" charset="0"/>
              </a:rPr>
              <a:t>print "Python is really a great language,", "isn't it?"; </a:t>
            </a:r>
          </a:p>
          <a:p>
            <a:pPr marL="377190" indent="-377190">
              <a:buFontTx/>
              <a:buNone/>
              <a:defRPr/>
            </a:pPr>
            <a:endParaRPr lang="en-US" altLang="en-US" sz="1980">
              <a:latin typeface="Courier New" panose="02070309020205020404" pitchFamily="49" charset="0"/>
              <a:cs typeface="Courier New" panose="02070309020205020404" pitchFamily="49" charset="0"/>
            </a:endParaRPr>
          </a:p>
          <a:p>
            <a:pPr marL="377190" indent="-377190">
              <a:defRPr/>
            </a:pPr>
            <a:r>
              <a:rPr lang="en-US" altLang="en-US" sz="1980"/>
              <a:t>This would produce following result on your standard screen:</a:t>
            </a:r>
          </a:p>
          <a:p>
            <a:pPr marL="377190" indent="-377190">
              <a:defRPr/>
            </a:pPr>
            <a:endParaRPr lang="en-US" altLang="en-US" sz="1980"/>
          </a:p>
          <a:p>
            <a:pPr marL="377190" indent="-377190">
              <a:buFontTx/>
              <a:buNone/>
              <a:defRPr/>
            </a:pPr>
            <a:r>
              <a:rPr lang="en-US" altLang="en-US" sz="1980">
                <a:latin typeface="Courier New" panose="02070309020205020404" pitchFamily="49" charset="0"/>
                <a:cs typeface="Courier New" panose="02070309020205020404" pitchFamily="49" charset="0"/>
              </a:rPr>
              <a:t>Python is really a great language, isn't it? </a:t>
            </a:r>
          </a:p>
        </p:txBody>
      </p:sp>
      <p:sp>
        <p:nvSpPr>
          <p:cNvPr id="258052" name="Footer Placeholder 1">
            <a:extLst>
              <a:ext uri="{FF2B5EF4-FFF2-40B4-BE49-F238E27FC236}">
                <a16:creationId xmlns:a16="http://schemas.microsoft.com/office/drawing/2014/main" id="{5FB5D960-03EE-4B3D-8017-DAD6101F498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8469B8C-DA0A-4E48-A35C-A46696AB7C4E}"/>
              </a:ext>
            </a:extLst>
          </p:cNvPr>
          <p:cNvSpPr>
            <a:spLocks noGrp="1"/>
          </p:cNvSpPr>
          <p:nvPr>
            <p:ph idx="1"/>
          </p:nvPr>
        </p:nvSpPr>
        <p:spPr>
          <a:xfrm>
            <a:off x="669925" y="1622425"/>
            <a:ext cx="8969375" cy="5616575"/>
          </a:xfrm>
        </p:spPr>
        <p:txBody>
          <a:bodyPr/>
          <a:lstStyle/>
          <a:p>
            <a:pPr marL="377190" indent="-377190">
              <a:buFontTx/>
              <a:buNone/>
              <a:defRPr/>
            </a:pPr>
            <a:r>
              <a:rPr lang="en-US" altLang="en-US" sz="1980" b="1"/>
              <a:t>Reading Keyboard Input:</a:t>
            </a:r>
          </a:p>
          <a:p>
            <a:pPr marL="377190" indent="-377190">
              <a:buFontTx/>
              <a:buNone/>
              <a:defRPr/>
            </a:pPr>
            <a:r>
              <a:rPr lang="en-US" altLang="en-US" sz="1980"/>
              <a:t>	Python provides two built-in functions to read a line of text from standard input, which by default comes from the keyboard. These functions are:</a:t>
            </a:r>
          </a:p>
          <a:p>
            <a:pPr marL="817245" lvl="1">
              <a:buFontTx/>
              <a:buNone/>
              <a:defRPr/>
            </a:pPr>
            <a:r>
              <a:rPr lang="en-US" altLang="en-US" sz="1980">
                <a:latin typeface="Courier New" panose="02070309020205020404" pitchFamily="49" charset="0"/>
                <a:cs typeface="Courier New" panose="02070309020205020404" pitchFamily="49" charset="0"/>
              </a:rPr>
              <a:t>raw_input</a:t>
            </a:r>
          </a:p>
          <a:p>
            <a:pPr marL="817245" lvl="1">
              <a:buFontTx/>
              <a:buNone/>
              <a:defRPr/>
            </a:pPr>
            <a:r>
              <a:rPr lang="en-US" altLang="en-US" sz="1980">
                <a:latin typeface="Courier New" panose="02070309020205020404" pitchFamily="49" charset="0"/>
                <a:cs typeface="Courier New" panose="02070309020205020404" pitchFamily="49" charset="0"/>
              </a:rPr>
              <a:t>input</a:t>
            </a:r>
          </a:p>
          <a:p>
            <a:pPr marL="377190" indent="-377190">
              <a:buFontTx/>
              <a:buNone/>
              <a:defRPr/>
            </a:pPr>
            <a:r>
              <a:rPr lang="en-US" altLang="en-US" sz="1980" b="1"/>
              <a:t>The </a:t>
            </a:r>
            <a:r>
              <a:rPr lang="en-US" altLang="en-US" sz="1980" b="1" i="1"/>
              <a:t>raw_input</a:t>
            </a:r>
            <a:r>
              <a:rPr lang="en-US" altLang="en-US" sz="1980" b="1"/>
              <a:t> Function:</a:t>
            </a:r>
          </a:p>
          <a:p>
            <a:pPr marL="377190" indent="-377190">
              <a:defRPr/>
            </a:pPr>
            <a:r>
              <a:rPr lang="en-US" altLang="en-US" sz="1980"/>
              <a:t>The </a:t>
            </a:r>
            <a:r>
              <a:rPr lang="en-US" altLang="en-US" sz="1980" i="1"/>
              <a:t>raw_input([prompt])</a:t>
            </a:r>
            <a:r>
              <a:rPr lang="en-US" altLang="en-US" sz="1980"/>
              <a:t> function reads one line from standard input and returns it as a string (removing the trailing newline):</a:t>
            </a:r>
          </a:p>
          <a:p>
            <a:pPr marL="817245" lvl="1">
              <a:buFontTx/>
              <a:buNone/>
              <a:defRPr/>
            </a:pPr>
            <a:r>
              <a:rPr lang="en-US" altLang="en-US" sz="1980">
                <a:latin typeface="Courier New" panose="02070309020205020404" pitchFamily="49" charset="0"/>
                <a:cs typeface="Courier New" panose="02070309020205020404" pitchFamily="49" charset="0"/>
              </a:rPr>
              <a:t>str = raw_input("Enter your input: "); </a:t>
            </a:r>
          </a:p>
          <a:p>
            <a:pPr marL="817245" lvl="1">
              <a:buFontTx/>
              <a:buNone/>
              <a:defRPr/>
            </a:pPr>
            <a:r>
              <a:rPr lang="en-US" altLang="en-US" sz="1980">
                <a:latin typeface="Courier New" panose="02070309020205020404" pitchFamily="49" charset="0"/>
                <a:cs typeface="Courier New" panose="02070309020205020404" pitchFamily="49" charset="0"/>
              </a:rPr>
              <a:t>print "Received input is : ", str </a:t>
            </a:r>
          </a:p>
          <a:p>
            <a:pPr marL="377190" indent="-377190">
              <a:defRPr/>
            </a:pPr>
            <a:r>
              <a:rPr lang="en-US" altLang="en-US" sz="1980"/>
              <a:t>This would prompt you to enter any string and it would display same string on the screen. When I typed "Hello Python!", it output is like this:</a:t>
            </a:r>
          </a:p>
          <a:p>
            <a:pPr marL="817245" lvl="1">
              <a:buFontTx/>
              <a:buNone/>
              <a:defRPr/>
            </a:pPr>
            <a:r>
              <a:rPr lang="en-US" altLang="en-US" sz="1980">
                <a:latin typeface="Courier New" panose="02070309020205020404" pitchFamily="49" charset="0"/>
                <a:cs typeface="Courier New" panose="02070309020205020404" pitchFamily="49" charset="0"/>
              </a:rPr>
              <a:t>Enter your input: Hello Python </a:t>
            </a:r>
          </a:p>
          <a:p>
            <a:pPr marL="817245" lvl="1">
              <a:buFontTx/>
              <a:buNone/>
              <a:defRPr/>
            </a:pPr>
            <a:r>
              <a:rPr lang="en-US" altLang="en-US" sz="1980">
                <a:latin typeface="Courier New" panose="02070309020205020404" pitchFamily="49" charset="0"/>
                <a:cs typeface="Courier New" panose="02070309020205020404" pitchFamily="49" charset="0"/>
              </a:rPr>
              <a:t>Received input is : Hello Python </a:t>
            </a:r>
          </a:p>
        </p:txBody>
      </p:sp>
      <p:sp>
        <p:nvSpPr>
          <p:cNvPr id="260099" name="Footer Placeholder 1">
            <a:extLst>
              <a:ext uri="{FF2B5EF4-FFF2-40B4-BE49-F238E27FC236}">
                <a16:creationId xmlns:a16="http://schemas.microsoft.com/office/drawing/2014/main" id="{E798A201-5E32-4806-AFD1-A33D69C17B8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19439CC4-42FE-4111-9035-9E460AC0B939}"/>
              </a:ext>
            </a:extLst>
          </p:cNvPr>
          <p:cNvSpPr>
            <a:spLocks noGrp="1"/>
          </p:cNvSpPr>
          <p:nvPr>
            <p:ph idx="1"/>
          </p:nvPr>
        </p:nvSpPr>
        <p:spPr>
          <a:xfrm>
            <a:off x="669925" y="1539875"/>
            <a:ext cx="8969375" cy="5783263"/>
          </a:xfrm>
        </p:spPr>
        <p:txBody>
          <a:bodyPr/>
          <a:lstStyle/>
          <a:p>
            <a:pPr marL="377190" indent="-377190">
              <a:defRPr/>
            </a:pPr>
            <a:r>
              <a:rPr lang="en-US" altLang="en-US" sz="1980" b="1"/>
              <a:t>The </a:t>
            </a:r>
            <a:r>
              <a:rPr lang="en-US" altLang="en-US" sz="1980" b="1" i="1"/>
              <a:t>input</a:t>
            </a:r>
            <a:r>
              <a:rPr lang="en-US" altLang="en-US" sz="1980" b="1"/>
              <a:t> Function:</a:t>
            </a:r>
          </a:p>
          <a:p>
            <a:pPr marL="377190" indent="-377190">
              <a:defRPr/>
            </a:pPr>
            <a:r>
              <a:rPr lang="en-US" altLang="en-US" sz="1980"/>
              <a:t>The </a:t>
            </a:r>
            <a:r>
              <a:rPr lang="en-US" altLang="en-US" sz="1980" i="1"/>
              <a:t>input([prompt])</a:t>
            </a:r>
            <a:r>
              <a:rPr lang="en-US" altLang="en-US" sz="1980"/>
              <a:t> function is equivalent to raw_input, except that it assumes the input is a valid Python expression and returns the evaluated result to you:</a:t>
            </a:r>
          </a:p>
          <a:p>
            <a:pPr marL="817245" lvl="1">
              <a:buFontTx/>
              <a:buNone/>
              <a:defRPr/>
            </a:pPr>
            <a:r>
              <a:rPr lang="en-US" altLang="en-US" sz="1980">
                <a:latin typeface="Courier New" panose="02070309020205020404" pitchFamily="49" charset="0"/>
                <a:cs typeface="Courier New" panose="02070309020205020404" pitchFamily="49" charset="0"/>
              </a:rPr>
              <a:t>str = input("Enter your input: "); </a:t>
            </a:r>
          </a:p>
          <a:p>
            <a:pPr marL="817245" lvl="1">
              <a:buFontTx/>
              <a:buNone/>
              <a:defRPr/>
            </a:pPr>
            <a:r>
              <a:rPr lang="en-US" altLang="en-US" sz="1980">
                <a:latin typeface="Courier New" panose="02070309020205020404" pitchFamily="49" charset="0"/>
                <a:cs typeface="Courier New" panose="02070309020205020404" pitchFamily="49" charset="0"/>
              </a:rPr>
              <a:t>print "Received input is : ", str </a:t>
            </a:r>
          </a:p>
          <a:p>
            <a:pPr marL="377190" indent="-377190">
              <a:defRPr/>
            </a:pPr>
            <a:r>
              <a:rPr lang="en-US" altLang="en-US" sz="1980"/>
              <a:t>This would produce following result against the entered input:</a:t>
            </a:r>
          </a:p>
          <a:p>
            <a:pPr marL="817245" lvl="1">
              <a:buFontTx/>
              <a:buNone/>
              <a:defRPr/>
            </a:pPr>
            <a:r>
              <a:rPr lang="en-US" altLang="en-US" sz="1980">
                <a:latin typeface="Courier New" panose="02070309020205020404" pitchFamily="49" charset="0"/>
                <a:cs typeface="Courier New" panose="02070309020205020404" pitchFamily="49" charset="0"/>
              </a:rPr>
              <a:t>Enter your input: [x*5 for x in range(2,10,2)] </a:t>
            </a:r>
          </a:p>
          <a:p>
            <a:pPr marL="817245" lvl="1">
              <a:buFontTx/>
              <a:buNone/>
              <a:defRPr/>
            </a:pPr>
            <a:r>
              <a:rPr lang="en-US" altLang="en-US" sz="1980">
                <a:latin typeface="Courier New" panose="02070309020205020404" pitchFamily="49" charset="0"/>
                <a:cs typeface="Courier New" panose="02070309020205020404" pitchFamily="49" charset="0"/>
              </a:rPr>
              <a:t>Recieved input is : [10, 20, 30, 40] </a:t>
            </a:r>
          </a:p>
        </p:txBody>
      </p:sp>
      <p:sp>
        <p:nvSpPr>
          <p:cNvPr id="261123" name="Footer Placeholder 1">
            <a:extLst>
              <a:ext uri="{FF2B5EF4-FFF2-40B4-BE49-F238E27FC236}">
                <a16:creationId xmlns:a16="http://schemas.microsoft.com/office/drawing/2014/main" id="{1C67B27E-243F-428A-A8BA-AE40DC03ABF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DD68E-038B-4378-917D-9FFE300EF200}"/>
              </a:ext>
            </a:extLst>
          </p:cNvPr>
          <p:cNvSpPr/>
          <p:nvPr/>
        </p:nvSpPr>
        <p:spPr>
          <a:xfrm>
            <a:off x="1006475" y="1420813"/>
            <a:ext cx="3621088" cy="3575050"/>
          </a:xfrm>
          <a:prstGeom prst="rect">
            <a:avLst/>
          </a:prstGeom>
        </p:spPr>
        <p:txBody>
          <a:bodyPr lIns="0" tIns="0" rIns="0" bIns="0"/>
          <a:lstStyle/>
          <a:p>
            <a:pPr eaLnBrk="1" fontAlgn="auto" hangingPunct="1">
              <a:spcBef>
                <a:spcPts val="0"/>
              </a:spcBef>
              <a:spcAft>
                <a:spcPts val="1890"/>
              </a:spcAft>
              <a:defRPr/>
            </a:pPr>
            <a:r>
              <a:rPr lang="en-US" sz="2500" b="1" spc="-50" dirty="0">
                <a:solidFill>
                  <a:srgbClr val="1C2B40"/>
                </a:solidFill>
                <a:latin typeface="Calibri"/>
              </a:rPr>
              <a:t>Arithmetic operator</a:t>
            </a:r>
          </a:p>
          <a:p>
            <a:pPr eaLnBrk="1" fontAlgn="auto" hangingPunct="1">
              <a:spcBef>
                <a:spcPts val="0"/>
              </a:spcBef>
              <a:spcAft>
                <a:spcPts val="1470"/>
              </a:spcAft>
              <a:defRPr/>
            </a:pPr>
            <a:r>
              <a:rPr lang="en-US" sz="1300" dirty="0">
                <a:solidFill>
                  <a:srgbClr val="222222"/>
                </a:solidFill>
                <a:latin typeface="Calibri"/>
              </a:rPr>
              <a:t>There are seven arithmetic operators we can use :</a:t>
            </a:r>
          </a:p>
          <a:p>
            <a:pPr marL="641604" algn="just" eaLnBrk="1" fontAlgn="auto" hangingPunct="1">
              <a:lnSpc>
                <a:spcPts val="1704"/>
              </a:lnSpc>
              <a:spcBef>
                <a:spcPts val="0"/>
              </a:spcBef>
              <a:spcAft>
                <a:spcPts val="0"/>
              </a:spcAft>
              <a:defRPr/>
            </a:pPr>
            <a:r>
              <a:rPr lang="en-US" sz="1300" dirty="0">
                <a:solidFill>
                  <a:srgbClr val="222222"/>
                </a:solidFill>
                <a:latin typeface="Calibri"/>
              </a:rPr>
              <a:t>1.    </a:t>
            </a:r>
            <a:r>
              <a:rPr lang="en-US" sz="1300" dirty="0">
                <a:solidFill>
                  <a:srgbClr val="6C0B24"/>
                </a:solidFill>
                <a:latin typeface="Calibri"/>
              </a:rPr>
              <a:t>+ </a:t>
            </a:r>
            <a:r>
              <a:rPr lang="en-US" sz="1300" dirty="0">
                <a:solidFill>
                  <a:srgbClr val="222222"/>
                </a:solidFill>
                <a:latin typeface="Calibri"/>
              </a:rPr>
              <a:t>(Addition)</a:t>
            </a:r>
          </a:p>
          <a:p>
            <a:pPr marL="641604" algn="just" eaLnBrk="1" fontAlgn="auto" hangingPunct="1">
              <a:lnSpc>
                <a:spcPts val="1704"/>
              </a:lnSpc>
              <a:spcBef>
                <a:spcPts val="0"/>
              </a:spcBef>
              <a:spcAft>
                <a:spcPts val="0"/>
              </a:spcAft>
              <a:defRPr/>
            </a:pPr>
            <a:r>
              <a:rPr lang="en-US" sz="1300" dirty="0">
                <a:solidFill>
                  <a:srgbClr val="222222"/>
                </a:solidFill>
                <a:latin typeface="Calibri"/>
              </a:rPr>
              <a:t>2.    </a:t>
            </a:r>
            <a:r>
              <a:rPr lang="en-US" sz="1300" dirty="0">
                <a:solidFill>
                  <a:srgbClr val="6C0B24"/>
                </a:solidFill>
                <a:latin typeface="Calibri"/>
              </a:rPr>
              <a:t>- </a:t>
            </a:r>
            <a:r>
              <a:rPr lang="en-US" sz="1300" dirty="0">
                <a:solidFill>
                  <a:srgbClr val="222222"/>
                </a:solidFill>
                <a:latin typeface="Calibri"/>
              </a:rPr>
              <a:t>(Subtraction)</a:t>
            </a:r>
          </a:p>
          <a:p>
            <a:pPr marL="641604" algn="just" eaLnBrk="1" fontAlgn="auto" hangingPunct="1">
              <a:lnSpc>
                <a:spcPts val="1704"/>
              </a:lnSpc>
              <a:spcBef>
                <a:spcPts val="0"/>
              </a:spcBef>
              <a:spcAft>
                <a:spcPts val="0"/>
              </a:spcAft>
              <a:defRPr/>
            </a:pPr>
            <a:r>
              <a:rPr lang="en-US" sz="1300" dirty="0">
                <a:solidFill>
                  <a:srgbClr val="222222"/>
                </a:solidFill>
                <a:latin typeface="Calibri"/>
              </a:rPr>
              <a:t>3.    </a:t>
            </a:r>
            <a:r>
              <a:rPr lang="en-US" sz="1300" dirty="0">
                <a:solidFill>
                  <a:srgbClr val="6C0B24"/>
                </a:solidFill>
                <a:latin typeface="Calibri"/>
              </a:rPr>
              <a:t>* </a:t>
            </a:r>
            <a:r>
              <a:rPr lang="en-US" sz="1300" dirty="0">
                <a:solidFill>
                  <a:srgbClr val="222222"/>
                </a:solidFill>
                <a:latin typeface="Calibri"/>
              </a:rPr>
              <a:t>(Multiplication)</a:t>
            </a:r>
          </a:p>
          <a:p>
            <a:pPr marL="641604" algn="just" eaLnBrk="1" fontAlgn="auto" hangingPunct="1">
              <a:lnSpc>
                <a:spcPts val="1704"/>
              </a:lnSpc>
              <a:spcBef>
                <a:spcPts val="0"/>
              </a:spcBef>
              <a:spcAft>
                <a:spcPts val="0"/>
              </a:spcAft>
              <a:defRPr/>
            </a:pPr>
            <a:r>
              <a:rPr lang="en-US" sz="1300" dirty="0">
                <a:solidFill>
                  <a:srgbClr val="222222"/>
                </a:solidFill>
                <a:latin typeface="Calibri"/>
              </a:rPr>
              <a:t>4.    </a:t>
            </a:r>
            <a:r>
              <a:rPr lang="en-US" sz="1300" dirty="0">
                <a:solidFill>
                  <a:srgbClr val="6C0B24"/>
                </a:solidFill>
                <a:latin typeface="Calibri"/>
              </a:rPr>
              <a:t>/ </a:t>
            </a:r>
            <a:r>
              <a:rPr lang="en-US" sz="1300" dirty="0">
                <a:solidFill>
                  <a:srgbClr val="222222"/>
                </a:solidFill>
                <a:latin typeface="Calibri"/>
              </a:rPr>
              <a:t>(Division)</a:t>
            </a:r>
          </a:p>
          <a:p>
            <a:pPr marL="641604" algn="just" eaLnBrk="1" fontAlgn="auto" hangingPunct="1">
              <a:lnSpc>
                <a:spcPts val="1704"/>
              </a:lnSpc>
              <a:spcBef>
                <a:spcPts val="0"/>
              </a:spcBef>
              <a:spcAft>
                <a:spcPts val="0"/>
              </a:spcAft>
              <a:defRPr/>
            </a:pPr>
            <a:r>
              <a:rPr lang="en-US" sz="1300" dirty="0">
                <a:solidFill>
                  <a:srgbClr val="222222"/>
                </a:solidFill>
                <a:latin typeface="Calibri"/>
              </a:rPr>
              <a:t>5.    </a:t>
            </a:r>
            <a:r>
              <a:rPr lang="en-US" sz="1300" dirty="0">
                <a:solidFill>
                  <a:srgbClr val="6C0B24"/>
                </a:solidFill>
                <a:latin typeface="Calibri"/>
              </a:rPr>
              <a:t>// </a:t>
            </a:r>
            <a:r>
              <a:rPr lang="en-US" sz="1300" dirty="0">
                <a:solidFill>
                  <a:srgbClr val="222222"/>
                </a:solidFill>
                <a:latin typeface="Calibri"/>
              </a:rPr>
              <a:t>Floor division)</a:t>
            </a:r>
          </a:p>
          <a:p>
            <a:pPr marL="641604" algn="just" eaLnBrk="1" fontAlgn="auto" hangingPunct="1">
              <a:lnSpc>
                <a:spcPts val="1704"/>
              </a:lnSpc>
              <a:spcBef>
                <a:spcPts val="0"/>
              </a:spcBef>
              <a:spcAft>
                <a:spcPts val="0"/>
              </a:spcAft>
              <a:defRPr/>
            </a:pPr>
            <a:r>
              <a:rPr lang="en-US" sz="1300" dirty="0">
                <a:solidFill>
                  <a:srgbClr val="222222"/>
                </a:solidFill>
                <a:latin typeface="Calibri"/>
              </a:rPr>
              <a:t>6.    </a:t>
            </a:r>
            <a:r>
              <a:rPr lang="en-US" sz="1300" dirty="0">
                <a:solidFill>
                  <a:srgbClr val="6C0B24"/>
                </a:solidFill>
                <a:latin typeface="Calibri"/>
              </a:rPr>
              <a:t>% </a:t>
            </a:r>
            <a:r>
              <a:rPr lang="en-US" sz="1300" dirty="0">
                <a:solidFill>
                  <a:srgbClr val="222222"/>
                </a:solidFill>
                <a:latin typeface="Calibri"/>
              </a:rPr>
              <a:t>(Modulus)</a:t>
            </a:r>
          </a:p>
          <a:p>
            <a:pPr marL="641604" algn="just" eaLnBrk="1" fontAlgn="auto" hangingPunct="1">
              <a:lnSpc>
                <a:spcPts val="1704"/>
              </a:lnSpc>
              <a:spcBef>
                <a:spcPts val="0"/>
              </a:spcBef>
              <a:spcAft>
                <a:spcPts val="1890"/>
              </a:spcAft>
              <a:defRPr/>
            </a:pPr>
            <a:r>
              <a:rPr lang="en-US" sz="1300" dirty="0">
                <a:solidFill>
                  <a:srgbClr val="222222"/>
                </a:solidFill>
                <a:latin typeface="Calibri"/>
              </a:rPr>
              <a:t>7.    </a:t>
            </a:r>
            <a:r>
              <a:rPr lang="en-US" sz="1300" dirty="0">
                <a:solidFill>
                  <a:srgbClr val="6C0B24"/>
                </a:solidFill>
                <a:latin typeface="Calibri"/>
              </a:rPr>
              <a:t>** </a:t>
            </a:r>
            <a:r>
              <a:rPr lang="en-US" sz="1300" dirty="0">
                <a:solidFill>
                  <a:srgbClr val="222222"/>
                </a:solidFill>
                <a:latin typeface="Calibri"/>
              </a:rPr>
              <a:t>(Exponentiation)</a:t>
            </a:r>
          </a:p>
          <a:p>
            <a:pPr eaLnBrk="1" fontAlgn="auto" hangingPunct="1">
              <a:spcBef>
                <a:spcPts val="0"/>
              </a:spcBef>
              <a:spcAft>
                <a:spcPts val="1890"/>
              </a:spcAft>
              <a:defRPr/>
            </a:pPr>
            <a:r>
              <a:rPr lang="en-US" dirty="0">
                <a:solidFill>
                  <a:srgbClr val="1C2B40"/>
                </a:solidFill>
                <a:latin typeface="Calibri"/>
              </a:rPr>
              <a:t>Addition operator +</a:t>
            </a:r>
          </a:p>
        </p:txBody>
      </p:sp>
      <p:sp>
        <p:nvSpPr>
          <p:cNvPr id="3" name="Rectangle 2">
            <a:extLst>
              <a:ext uri="{FF2B5EF4-FFF2-40B4-BE49-F238E27FC236}">
                <a16:creationId xmlns:a16="http://schemas.microsoft.com/office/drawing/2014/main" id="{78F35A63-1983-4290-B170-BC37C7055C48}"/>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21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075E80B-84C4-4232-93EF-F3A3BC9CDA52}"/>
              </a:ext>
            </a:extLst>
          </p:cNvPr>
          <p:cNvSpPr>
            <a:spLocks noGrp="1"/>
          </p:cNvSpPr>
          <p:nvPr>
            <p:ph type="title"/>
          </p:nvPr>
        </p:nvSpPr>
        <p:spPr>
          <a:xfrm>
            <a:off x="669925" y="533400"/>
            <a:ext cx="8969375" cy="754063"/>
          </a:xfrm>
        </p:spPr>
        <p:txBody>
          <a:bodyPr/>
          <a:lstStyle/>
          <a:p>
            <a:pPr>
              <a:defRPr/>
            </a:pPr>
            <a:r>
              <a:rPr lang="en-US" altLang="en-US" sz="3960" b="1"/>
              <a:t>Opening and Closing Files:</a:t>
            </a:r>
            <a:endParaRPr lang="en-US" altLang="en-US" sz="3960"/>
          </a:p>
        </p:txBody>
      </p:sp>
      <p:sp>
        <p:nvSpPr>
          <p:cNvPr id="6147" name="Content Placeholder 2">
            <a:extLst>
              <a:ext uri="{FF2B5EF4-FFF2-40B4-BE49-F238E27FC236}">
                <a16:creationId xmlns:a16="http://schemas.microsoft.com/office/drawing/2014/main" id="{BEC8A2E4-8598-41D2-94B3-B4B785AA0F12}"/>
              </a:ext>
            </a:extLst>
          </p:cNvPr>
          <p:cNvSpPr>
            <a:spLocks noGrp="1"/>
          </p:cNvSpPr>
          <p:nvPr>
            <p:ph idx="1"/>
          </p:nvPr>
        </p:nvSpPr>
        <p:spPr>
          <a:xfrm>
            <a:off x="669925" y="1622425"/>
            <a:ext cx="8969375" cy="5281613"/>
          </a:xfrm>
        </p:spPr>
        <p:txBody>
          <a:bodyPr/>
          <a:lstStyle/>
          <a:p>
            <a:pPr marL="377190" indent="-377190">
              <a:defRPr/>
            </a:pPr>
            <a:r>
              <a:rPr lang="en-US" altLang="en-US" sz="1980"/>
              <a:t>Until now, you have been reading and writing to the standard input and output. Now we will see how to play with actual data files.</a:t>
            </a:r>
          </a:p>
          <a:p>
            <a:pPr marL="377190" indent="-377190">
              <a:defRPr/>
            </a:pPr>
            <a:r>
              <a:rPr lang="en-US" altLang="en-US" sz="1980"/>
              <a:t>Python provides basic functions and methods necessary to manipulate files by default. You can do your most of the file manipulation using a </a:t>
            </a:r>
            <a:r>
              <a:rPr lang="en-US" altLang="en-US" sz="1980" b="1"/>
              <a:t>file</a:t>
            </a:r>
            <a:r>
              <a:rPr lang="en-US" altLang="en-US" sz="1980"/>
              <a:t> object.</a:t>
            </a:r>
          </a:p>
          <a:p>
            <a:pPr marL="377190" indent="-377190">
              <a:defRPr/>
            </a:pPr>
            <a:r>
              <a:rPr lang="en-US" altLang="en-US" sz="1980" b="1"/>
              <a:t>The </a:t>
            </a:r>
            <a:r>
              <a:rPr lang="en-US" altLang="en-US" sz="1980" b="1" i="1"/>
              <a:t>open</a:t>
            </a:r>
            <a:r>
              <a:rPr lang="en-US" altLang="en-US" sz="1980" b="1"/>
              <a:t> Function:</a:t>
            </a:r>
          </a:p>
          <a:p>
            <a:pPr marL="377190" indent="-377190">
              <a:buFontTx/>
              <a:buNone/>
              <a:defRPr/>
            </a:pPr>
            <a:r>
              <a:rPr lang="en-US" altLang="en-US" sz="1980"/>
              <a:t>	Before you can read or write a file, you have to open it using Python's built-in </a:t>
            </a:r>
            <a:r>
              <a:rPr lang="en-US" altLang="en-US" sz="1980" i="1"/>
              <a:t>open()</a:t>
            </a:r>
            <a:r>
              <a:rPr lang="en-US" altLang="en-US" sz="1980"/>
              <a:t> function. This function creates a </a:t>
            </a:r>
            <a:r>
              <a:rPr lang="en-US" altLang="en-US" sz="1980" b="1"/>
              <a:t>file</a:t>
            </a:r>
            <a:r>
              <a:rPr lang="en-US" altLang="en-US" sz="1980"/>
              <a:t> object which would be utilized to call other support methods associated with it.</a:t>
            </a:r>
          </a:p>
          <a:p>
            <a:pPr marL="377190" indent="-377190">
              <a:defRPr/>
            </a:pPr>
            <a:r>
              <a:rPr lang="en-US" altLang="en-US" sz="1980" b="1"/>
              <a:t>Syntax:</a:t>
            </a:r>
          </a:p>
          <a:p>
            <a:pPr marL="377190" indent="-377190">
              <a:buFontTx/>
              <a:buNone/>
              <a:defRPr/>
            </a:pPr>
            <a:r>
              <a:rPr lang="en-US" altLang="en-US" sz="1980">
                <a:latin typeface="Courier New" panose="02070309020205020404" pitchFamily="49" charset="0"/>
                <a:cs typeface="Courier New" panose="02070309020205020404" pitchFamily="49" charset="0"/>
              </a:rPr>
              <a:t>file object = open(file_name [, access_mode][, buffering]) </a:t>
            </a:r>
          </a:p>
        </p:txBody>
      </p:sp>
      <p:sp>
        <p:nvSpPr>
          <p:cNvPr id="262148" name="Footer Placeholder 1">
            <a:extLst>
              <a:ext uri="{FF2B5EF4-FFF2-40B4-BE49-F238E27FC236}">
                <a16:creationId xmlns:a16="http://schemas.microsoft.com/office/drawing/2014/main" id="{E3623C69-AD76-431D-999E-29403081DFA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22D05A64-F18C-4E6A-94D4-79B0D7399B89}"/>
              </a:ext>
            </a:extLst>
          </p:cNvPr>
          <p:cNvSpPr>
            <a:spLocks noGrp="1"/>
          </p:cNvSpPr>
          <p:nvPr>
            <p:ph idx="1"/>
          </p:nvPr>
        </p:nvSpPr>
        <p:spPr>
          <a:xfrm>
            <a:off x="669925" y="1539875"/>
            <a:ext cx="8969375" cy="5364163"/>
          </a:xfrm>
        </p:spPr>
        <p:txBody>
          <a:bodyPr/>
          <a:lstStyle/>
          <a:p>
            <a:pPr marL="377190" indent="-377190">
              <a:buFontTx/>
              <a:buNone/>
              <a:defRPr/>
            </a:pPr>
            <a:r>
              <a:rPr lang="en-US" altLang="en-US" sz="1760"/>
              <a:t>Paramters detail:</a:t>
            </a:r>
          </a:p>
          <a:p>
            <a:pPr marL="377190" indent="-377190">
              <a:defRPr/>
            </a:pPr>
            <a:r>
              <a:rPr lang="en-US" altLang="en-US" sz="1760" b="1"/>
              <a:t>file_name:</a:t>
            </a:r>
            <a:r>
              <a:rPr lang="en-US" altLang="en-US" sz="1760"/>
              <a:t> The file_name argument is a string value that contains the name of the file that you want to access.</a:t>
            </a:r>
          </a:p>
          <a:p>
            <a:pPr marL="377190" indent="-377190">
              <a:defRPr/>
            </a:pPr>
            <a:r>
              <a:rPr lang="en-US" altLang="en-US" sz="1760" b="1"/>
              <a:t>access_mode:</a:t>
            </a:r>
            <a:r>
              <a:rPr lang="en-US" altLang="en-US" sz="1760"/>
              <a:t> The access_mode determines the mode in which the file has to be opened ie. read, write append etc. A complete list of possible values is given below in the table. This is optional parameter and the default file access mode is read (r) </a:t>
            </a:r>
          </a:p>
          <a:p>
            <a:pPr marL="377190" indent="-377190">
              <a:defRPr/>
            </a:pPr>
            <a:r>
              <a:rPr lang="en-US" altLang="en-US" sz="1760" b="1"/>
              <a:t>buffering:</a:t>
            </a:r>
            <a:r>
              <a:rPr lang="en-US" altLang="en-US" sz="1760"/>
              <a:t> If the buffering value is set to 0, no buffering will take place. If the buffering value is 1, line buffering will be performed while accessing a file. If you specify the buffering value as an integer greater than 1, then buffering action will be performed with the indicated buffer size. If negative, the buffer size is the system default(default behavior).</a:t>
            </a:r>
          </a:p>
        </p:txBody>
      </p:sp>
      <p:sp>
        <p:nvSpPr>
          <p:cNvPr id="263171" name="Footer Placeholder 1">
            <a:extLst>
              <a:ext uri="{FF2B5EF4-FFF2-40B4-BE49-F238E27FC236}">
                <a16:creationId xmlns:a16="http://schemas.microsoft.com/office/drawing/2014/main" id="{28E5CCEC-0155-40C0-A267-0A14EE152BA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Content Placeholder 2">
            <a:extLst>
              <a:ext uri="{FF2B5EF4-FFF2-40B4-BE49-F238E27FC236}">
                <a16:creationId xmlns:a16="http://schemas.microsoft.com/office/drawing/2014/main" id="{1D005843-9D40-4946-A055-2B2457D41F71}"/>
              </a:ext>
            </a:extLst>
          </p:cNvPr>
          <p:cNvSpPr>
            <a:spLocks noGrp="1" noChangeArrowheads="1"/>
          </p:cNvSpPr>
          <p:nvPr>
            <p:ph idx="1"/>
          </p:nvPr>
        </p:nvSpPr>
        <p:spPr>
          <a:xfrm>
            <a:off x="503238" y="449263"/>
            <a:ext cx="9136062" cy="6873875"/>
          </a:xfrm>
        </p:spPr>
        <p:txBody>
          <a:bodyPr/>
          <a:lstStyle/>
          <a:p>
            <a:pPr>
              <a:buFontTx/>
              <a:buNone/>
            </a:pPr>
            <a:r>
              <a:rPr lang="en-US" altLang="en-US" sz="2200"/>
              <a:t>A list of the different modes of opening a file:</a:t>
            </a:r>
          </a:p>
          <a:p>
            <a:pPr>
              <a:buFontTx/>
              <a:buNone/>
            </a:pPr>
            <a:endParaRPr lang="en-US" altLang="en-US" sz="2200"/>
          </a:p>
        </p:txBody>
      </p:sp>
      <p:sp>
        <p:nvSpPr>
          <p:cNvPr id="8195" name="Rectangle 2">
            <a:extLst>
              <a:ext uri="{FF2B5EF4-FFF2-40B4-BE49-F238E27FC236}">
                <a16:creationId xmlns:a16="http://schemas.microsoft.com/office/drawing/2014/main" id="{A818D7F6-C5D2-4803-98E5-397AA6C260C9}"/>
              </a:ext>
            </a:extLst>
          </p:cNvPr>
          <p:cNvSpPr>
            <a:spLocks noChangeArrowheads="1"/>
          </p:cNvSpPr>
          <p:nvPr/>
        </p:nvSpPr>
        <p:spPr bwMode="auto">
          <a:xfrm>
            <a:off x="250825" y="1287463"/>
            <a:ext cx="9556750"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graphicFrame>
        <p:nvGraphicFramePr>
          <p:cNvPr id="4" name="Table 3">
            <a:extLst>
              <a:ext uri="{FF2B5EF4-FFF2-40B4-BE49-F238E27FC236}">
                <a16:creationId xmlns:a16="http://schemas.microsoft.com/office/drawing/2014/main" id="{B7B50A21-5881-40BA-8BE8-29281D472B7A}"/>
              </a:ext>
            </a:extLst>
          </p:cNvPr>
          <p:cNvGraphicFramePr>
            <a:graphicFrameLocks noGrp="1"/>
          </p:cNvGraphicFramePr>
          <p:nvPr/>
        </p:nvGraphicFramePr>
        <p:xfrm>
          <a:off x="587375" y="952500"/>
          <a:ext cx="9051925" cy="5278438"/>
        </p:xfrm>
        <a:graphic>
          <a:graphicData uri="http://schemas.openxmlformats.org/drawingml/2006/table">
            <a:tbl>
              <a:tblPr/>
              <a:tblGrid>
                <a:gridCol w="921955">
                  <a:extLst>
                    <a:ext uri="{9D8B030D-6E8A-4147-A177-3AD203B41FA5}">
                      <a16:colId xmlns:a16="http://schemas.microsoft.com/office/drawing/2014/main" val="20000"/>
                    </a:ext>
                  </a:extLst>
                </a:gridCol>
                <a:gridCol w="8129970">
                  <a:extLst>
                    <a:ext uri="{9D8B030D-6E8A-4147-A177-3AD203B41FA5}">
                      <a16:colId xmlns:a16="http://schemas.microsoft.com/office/drawing/2014/main" val="20001"/>
                    </a:ext>
                  </a:extLst>
                </a:gridCol>
              </a:tblGrid>
              <a:tr h="621609">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Modes</a:t>
                      </a:r>
                    </a:p>
                  </a:txBody>
                  <a:tcPr marL="10477" marR="10477" marT="1047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Description</a:t>
                      </a:r>
                    </a:p>
                  </a:txBody>
                  <a:tcPr marL="10477" marR="10477" marT="1047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1609">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r</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reading only. The file pointer is placed at the beginning of the file. This is the default mode.</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621609">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rb</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reading only in binary format. The file pointer is placed at the beginning of the file. This is the default mode.</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621609">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r+</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both reading and writing. The file pointer will be at the beginning of the file.</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21609">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rb+</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both reading and writing in binary format. The file pointer will be at the beginning of the file.</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621609">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w</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writing only. Overwrites the file if the file exists. If the file does not exist, creates a new file for writing.</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21609">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wb</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writing only in binary format. Overwrites the file if the file exists. If the file does not exist, creates a new file for writing.</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927175">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w+</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both writing and reading. Overwrites the existing file if the file exists. If the file does not exist, creates a new file for reading and writing.</a:t>
                      </a:r>
                    </a:p>
                  </a:txBody>
                  <a:tcPr marL="10477" marR="10477" marT="10477"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264225" name="Footer Placeholder 1">
            <a:extLst>
              <a:ext uri="{FF2B5EF4-FFF2-40B4-BE49-F238E27FC236}">
                <a16:creationId xmlns:a16="http://schemas.microsoft.com/office/drawing/2014/main" id="{079AC091-18C2-4818-926C-382CD20CF1C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Content Placeholder 2">
            <a:extLst>
              <a:ext uri="{FF2B5EF4-FFF2-40B4-BE49-F238E27FC236}">
                <a16:creationId xmlns:a16="http://schemas.microsoft.com/office/drawing/2014/main" id="{6BE3E4D3-00E6-4741-B593-220EF9E45160}"/>
              </a:ext>
            </a:extLst>
          </p:cNvPr>
          <p:cNvSpPr>
            <a:spLocks noGrp="1" noChangeArrowheads="1"/>
          </p:cNvSpPr>
          <p:nvPr>
            <p:ph idx="1"/>
          </p:nvPr>
        </p:nvSpPr>
        <p:spPr>
          <a:xfrm>
            <a:off x="503238" y="449263"/>
            <a:ext cx="9136062" cy="6873875"/>
          </a:xfrm>
        </p:spPr>
        <p:txBody>
          <a:bodyPr/>
          <a:lstStyle/>
          <a:p>
            <a:pPr>
              <a:buFontTx/>
              <a:buNone/>
            </a:pPr>
            <a:r>
              <a:rPr lang="en-US" altLang="en-US" sz="2200"/>
              <a:t>A list of the different modes of opening a file:</a:t>
            </a:r>
          </a:p>
          <a:p>
            <a:pPr>
              <a:buFontTx/>
              <a:buNone/>
            </a:pPr>
            <a:endParaRPr lang="en-US" altLang="en-US" sz="2200"/>
          </a:p>
        </p:txBody>
      </p:sp>
      <p:sp>
        <p:nvSpPr>
          <p:cNvPr id="9219" name="Rectangle 2">
            <a:extLst>
              <a:ext uri="{FF2B5EF4-FFF2-40B4-BE49-F238E27FC236}">
                <a16:creationId xmlns:a16="http://schemas.microsoft.com/office/drawing/2014/main" id="{20EBA949-B63F-4BD3-AE8D-6F6B4206A18A}"/>
              </a:ext>
            </a:extLst>
          </p:cNvPr>
          <p:cNvSpPr>
            <a:spLocks noChangeArrowheads="1"/>
          </p:cNvSpPr>
          <p:nvPr/>
        </p:nvSpPr>
        <p:spPr bwMode="auto">
          <a:xfrm>
            <a:off x="250825" y="1287463"/>
            <a:ext cx="9556750"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graphicFrame>
        <p:nvGraphicFramePr>
          <p:cNvPr id="4" name="Table 3">
            <a:extLst>
              <a:ext uri="{FF2B5EF4-FFF2-40B4-BE49-F238E27FC236}">
                <a16:creationId xmlns:a16="http://schemas.microsoft.com/office/drawing/2014/main" id="{58DEA039-33A2-4EC5-961C-AFE0558DED72}"/>
              </a:ext>
            </a:extLst>
          </p:cNvPr>
          <p:cNvGraphicFramePr>
            <a:graphicFrameLocks noGrp="1"/>
          </p:cNvGraphicFramePr>
          <p:nvPr/>
        </p:nvGraphicFramePr>
        <p:xfrm>
          <a:off x="587375" y="952500"/>
          <a:ext cx="9051925" cy="5360988"/>
        </p:xfrm>
        <a:graphic>
          <a:graphicData uri="http://schemas.openxmlformats.org/drawingml/2006/table">
            <a:tbl>
              <a:tblPr/>
              <a:tblGrid>
                <a:gridCol w="754327">
                  <a:extLst>
                    <a:ext uri="{9D8B030D-6E8A-4147-A177-3AD203B41FA5}">
                      <a16:colId xmlns:a16="http://schemas.microsoft.com/office/drawing/2014/main" val="20000"/>
                    </a:ext>
                  </a:extLst>
                </a:gridCol>
                <a:gridCol w="8297598">
                  <a:extLst>
                    <a:ext uri="{9D8B030D-6E8A-4147-A177-3AD203B41FA5}">
                      <a16:colId xmlns:a16="http://schemas.microsoft.com/office/drawing/2014/main" val="20001"/>
                    </a:ext>
                  </a:extLst>
                </a:gridCol>
              </a:tblGrid>
              <a:tr h="1005840">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wb+</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both writing and reading in binary format. Overwrites the existing file if the file exists. If the file does not exist, creates a new file for reading and writing.</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05840">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a</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appending. The file pointer is at the end of the file if the file exists. That is, the file is in the append mode. If the file does not exist, it creates a new file for writing.</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005840">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ab</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appending in binary format. The file pointer is at the end of the file if the file exists. That is, the file is in the append mode. If the file does not exist, it creates a new file for writing.</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005840">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a+</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both appending and reading. The file pointer is at the end of the file if the file exists. The file opens in the append mode. If the file does not exist, it creates a new file for reading and writing.</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337628">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ab+</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defRPr sz="20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defRPr sz="19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defRPr>
                          <a:solidFill>
                            <a:srgbClr val="666699"/>
                          </a:solidFill>
                          <a:latin typeface="Lucida Sans Unicode" panose="020B0602030504020204" pitchFamily="34" charset="0"/>
                          <a:cs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cs typeface="Lucida Sans Unicode" panose="020B0602030504020204" pitchFamily="34" charset="0"/>
                        </a:rPr>
                        <a:t>Opens a file for both appending and reading in binary format. The file pointer is at the end of the file if the file exists. The file opens in the append mode. If the file does not exist, it creates a new file for reading and writing.</a:t>
                      </a:r>
                    </a:p>
                  </a:txBody>
                  <a:tcPr marL="10477" marR="10477" marT="10478"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
        <p:nvSpPr>
          <p:cNvPr id="265240" name="Footer Placeholder 1">
            <a:extLst>
              <a:ext uri="{FF2B5EF4-FFF2-40B4-BE49-F238E27FC236}">
                <a16:creationId xmlns:a16="http://schemas.microsoft.com/office/drawing/2014/main" id="{C7EDFA41-1FB1-43D7-9E09-74AACA6D539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a:extLst>
              <a:ext uri="{FF2B5EF4-FFF2-40B4-BE49-F238E27FC236}">
                <a16:creationId xmlns:a16="http://schemas.microsoft.com/office/drawing/2014/main" id="{80FD1EFC-C8DD-483C-BE7F-00041A3E94FD}"/>
              </a:ext>
            </a:extLst>
          </p:cNvPr>
          <p:cNvSpPr>
            <a:spLocks noGrp="1"/>
          </p:cNvSpPr>
          <p:nvPr>
            <p:ph idx="1"/>
          </p:nvPr>
        </p:nvSpPr>
        <p:spPr>
          <a:xfrm>
            <a:off x="669925" y="1622425"/>
            <a:ext cx="8969375" cy="5784850"/>
          </a:xfrm>
        </p:spPr>
        <p:txBody>
          <a:bodyPr/>
          <a:lstStyle/>
          <a:p>
            <a:pPr marL="377190" indent="-377190">
              <a:buFontTx/>
              <a:buNone/>
              <a:defRPr/>
            </a:pPr>
            <a:r>
              <a:rPr lang="en-US" altLang="en-US" sz="1980" b="1"/>
              <a:t>The </a:t>
            </a:r>
            <a:r>
              <a:rPr lang="en-US" altLang="en-US" sz="1980" b="1" i="1"/>
              <a:t>file</a:t>
            </a:r>
            <a:r>
              <a:rPr lang="en-US" altLang="en-US" sz="1980" b="1"/>
              <a:t> object atrributes:</a:t>
            </a:r>
          </a:p>
          <a:p>
            <a:pPr marL="377190" indent="-377190">
              <a:buFontTx/>
              <a:buNone/>
              <a:defRPr/>
            </a:pPr>
            <a:r>
              <a:rPr lang="en-US" altLang="en-US" sz="1980"/>
              <a:t>	Once a file is opened and you have one </a:t>
            </a:r>
            <a:r>
              <a:rPr lang="en-US" altLang="en-US" sz="1980" i="1"/>
              <a:t>file</a:t>
            </a:r>
            <a:r>
              <a:rPr lang="en-US" altLang="en-US" sz="1980"/>
              <a:t> object, you can get various information related to that file.</a:t>
            </a:r>
          </a:p>
          <a:p>
            <a:pPr marL="377190" indent="-377190">
              <a:buFontTx/>
              <a:buNone/>
              <a:defRPr/>
            </a:pPr>
            <a:r>
              <a:rPr lang="en-US" altLang="en-US" sz="1980"/>
              <a:t>	Here is a list of all attributes related to file object:</a:t>
            </a:r>
            <a:r>
              <a:rPr lang="en-US" altLang="en-US" sz="1980">
                <a:latin typeface="Courier New" panose="02070309020205020404" pitchFamily="49" charset="0"/>
                <a:cs typeface="Courier New" panose="02070309020205020404" pitchFamily="49" charset="0"/>
              </a:rPr>
              <a:t> </a:t>
            </a:r>
          </a:p>
          <a:p>
            <a:pPr marL="377190" indent="-377190">
              <a:buFontTx/>
              <a:buNone/>
              <a:defRPr/>
            </a:pPr>
            <a:endParaRPr lang="en-US" altLang="en-US" sz="1980"/>
          </a:p>
          <a:p>
            <a:pPr marL="377190" indent="-377190">
              <a:buFontTx/>
              <a:buNone/>
              <a:defRPr/>
            </a:pPr>
            <a:endParaRPr lang="en-US" altLang="en-US" sz="1980"/>
          </a:p>
        </p:txBody>
      </p:sp>
      <p:graphicFrame>
        <p:nvGraphicFramePr>
          <p:cNvPr id="5" name="Table 4">
            <a:extLst>
              <a:ext uri="{FF2B5EF4-FFF2-40B4-BE49-F238E27FC236}">
                <a16:creationId xmlns:a16="http://schemas.microsoft.com/office/drawing/2014/main" id="{17B1806E-F8BB-4A3A-9CBC-4C5138A4706B}"/>
              </a:ext>
            </a:extLst>
          </p:cNvPr>
          <p:cNvGraphicFramePr>
            <a:graphicFrameLocks noGrp="1"/>
          </p:cNvGraphicFramePr>
          <p:nvPr/>
        </p:nvGraphicFramePr>
        <p:xfrm>
          <a:off x="754063" y="3216275"/>
          <a:ext cx="8297862" cy="2190750"/>
        </p:xfrm>
        <a:graphic>
          <a:graphicData uri="http://schemas.openxmlformats.org/drawingml/2006/table">
            <a:tbl>
              <a:tblPr firstRow="1" bandRow="1">
                <a:tableStyleId>{5C22544A-7EE6-4342-B048-85BDC9FD1C3A}</a:tableStyleId>
              </a:tblPr>
              <a:tblGrid>
                <a:gridCol w="1763296">
                  <a:extLst>
                    <a:ext uri="{9D8B030D-6E8A-4147-A177-3AD203B41FA5}">
                      <a16:colId xmlns:a16="http://schemas.microsoft.com/office/drawing/2014/main" val="20000"/>
                    </a:ext>
                  </a:extLst>
                </a:gridCol>
                <a:gridCol w="6534566">
                  <a:extLst>
                    <a:ext uri="{9D8B030D-6E8A-4147-A177-3AD203B41FA5}">
                      <a16:colId xmlns:a16="http://schemas.microsoft.com/office/drawing/2014/main" val="20001"/>
                    </a:ext>
                  </a:extLst>
                </a:gridCol>
              </a:tblGrid>
              <a:tr h="407910">
                <a:tc>
                  <a:txBody>
                    <a:bodyPr/>
                    <a:lstStyle/>
                    <a:p>
                      <a:pPr algn="ctr" fontAlgn="ctr"/>
                      <a:r>
                        <a:rPr lang="en-US" sz="1800" b="1" i="0" u="none" strike="noStrike" dirty="0">
                          <a:solidFill>
                            <a:srgbClr val="000000"/>
                          </a:solidFill>
                          <a:latin typeface="Verdana"/>
                        </a:rPr>
                        <a:t>Attribute</a:t>
                      </a:r>
                    </a:p>
                  </a:txBody>
                  <a:tcPr marL="10478" marR="10478" marT="10477" marB="0" anchor="ctr"/>
                </a:tc>
                <a:tc>
                  <a:txBody>
                    <a:bodyPr/>
                    <a:lstStyle/>
                    <a:p>
                      <a:pPr algn="ctr" fontAlgn="ctr"/>
                      <a:r>
                        <a:rPr lang="en-US" sz="1800" b="1" i="0" u="none" strike="noStrike">
                          <a:solidFill>
                            <a:srgbClr val="000000"/>
                          </a:solidFill>
                          <a:latin typeface="Verdana"/>
                        </a:rPr>
                        <a:t>Description</a:t>
                      </a:r>
                    </a:p>
                  </a:txBody>
                  <a:tcPr marL="10478" marR="10478" marT="10477" marB="0" anchor="ctr"/>
                </a:tc>
                <a:extLst>
                  <a:ext uri="{0D108BD9-81ED-4DB2-BD59-A6C34878D82A}">
                    <a16:rowId xmlns:a16="http://schemas.microsoft.com/office/drawing/2014/main" val="10000"/>
                  </a:ext>
                </a:extLst>
              </a:tr>
              <a:tr h="407910">
                <a:tc>
                  <a:txBody>
                    <a:bodyPr/>
                    <a:lstStyle/>
                    <a:p>
                      <a:pPr algn="l" fontAlgn="t"/>
                      <a:r>
                        <a:rPr lang="en-US" sz="1800" b="0" i="0" u="none" strike="noStrike" dirty="0" err="1">
                          <a:solidFill>
                            <a:srgbClr val="000000"/>
                          </a:solidFill>
                          <a:latin typeface="Verdana"/>
                        </a:rPr>
                        <a:t>file.closed</a:t>
                      </a:r>
                      <a:endParaRPr lang="en-US" sz="1800" b="0" i="0" u="none" strike="noStrike" dirty="0">
                        <a:solidFill>
                          <a:srgbClr val="000000"/>
                        </a:solidFill>
                        <a:latin typeface="Verdana"/>
                      </a:endParaRPr>
                    </a:p>
                  </a:txBody>
                  <a:tcPr marL="10478" marR="10478" marT="10477" marB="0"/>
                </a:tc>
                <a:tc>
                  <a:txBody>
                    <a:bodyPr/>
                    <a:lstStyle/>
                    <a:p>
                      <a:pPr algn="l" fontAlgn="t"/>
                      <a:r>
                        <a:rPr lang="en-US" sz="1800" b="0" i="0" u="none" strike="noStrike">
                          <a:solidFill>
                            <a:srgbClr val="000000"/>
                          </a:solidFill>
                          <a:latin typeface="Verdana"/>
                        </a:rPr>
                        <a:t>Returns true if file is closed, false otherwise.</a:t>
                      </a:r>
                    </a:p>
                  </a:txBody>
                  <a:tcPr marL="10478" marR="10478" marT="10477" marB="0"/>
                </a:tc>
                <a:extLst>
                  <a:ext uri="{0D108BD9-81ED-4DB2-BD59-A6C34878D82A}">
                    <a16:rowId xmlns:a16="http://schemas.microsoft.com/office/drawing/2014/main" val="10001"/>
                  </a:ext>
                </a:extLst>
              </a:tr>
              <a:tr h="407910">
                <a:tc>
                  <a:txBody>
                    <a:bodyPr/>
                    <a:lstStyle/>
                    <a:p>
                      <a:pPr algn="l" fontAlgn="t"/>
                      <a:r>
                        <a:rPr lang="en-US" sz="1800" b="0" i="0" u="none" strike="noStrike" dirty="0" err="1">
                          <a:solidFill>
                            <a:srgbClr val="000000"/>
                          </a:solidFill>
                          <a:latin typeface="Verdana"/>
                        </a:rPr>
                        <a:t>file.mode</a:t>
                      </a:r>
                      <a:endParaRPr lang="en-US" sz="1800" b="0" i="0" u="none" strike="noStrike" dirty="0">
                        <a:solidFill>
                          <a:srgbClr val="000000"/>
                        </a:solidFill>
                        <a:latin typeface="Verdana"/>
                      </a:endParaRPr>
                    </a:p>
                  </a:txBody>
                  <a:tcPr marL="10478" marR="10478" marT="10477" marB="0"/>
                </a:tc>
                <a:tc>
                  <a:txBody>
                    <a:bodyPr/>
                    <a:lstStyle/>
                    <a:p>
                      <a:pPr algn="l" fontAlgn="t"/>
                      <a:r>
                        <a:rPr lang="en-US" sz="1800" b="0" i="0" u="none" strike="noStrike" dirty="0">
                          <a:solidFill>
                            <a:srgbClr val="000000"/>
                          </a:solidFill>
                          <a:latin typeface="Verdana"/>
                        </a:rPr>
                        <a:t>Returns access mode with which file was opened.</a:t>
                      </a:r>
                    </a:p>
                  </a:txBody>
                  <a:tcPr marL="10478" marR="10478" marT="10477" marB="0"/>
                </a:tc>
                <a:extLst>
                  <a:ext uri="{0D108BD9-81ED-4DB2-BD59-A6C34878D82A}">
                    <a16:rowId xmlns:a16="http://schemas.microsoft.com/office/drawing/2014/main" val="10002"/>
                  </a:ext>
                </a:extLst>
              </a:tr>
              <a:tr h="407910">
                <a:tc>
                  <a:txBody>
                    <a:bodyPr/>
                    <a:lstStyle/>
                    <a:p>
                      <a:pPr algn="l" fontAlgn="t"/>
                      <a:r>
                        <a:rPr lang="en-US" sz="1800" b="0" i="0" u="none" strike="noStrike">
                          <a:solidFill>
                            <a:srgbClr val="000000"/>
                          </a:solidFill>
                          <a:latin typeface="Verdana"/>
                        </a:rPr>
                        <a:t>file.name</a:t>
                      </a:r>
                    </a:p>
                  </a:txBody>
                  <a:tcPr marL="10478" marR="10478" marT="10477" marB="0"/>
                </a:tc>
                <a:tc>
                  <a:txBody>
                    <a:bodyPr/>
                    <a:lstStyle/>
                    <a:p>
                      <a:pPr algn="l" fontAlgn="t"/>
                      <a:r>
                        <a:rPr lang="en-US" sz="1800" b="0" i="0" u="none" strike="noStrike" dirty="0">
                          <a:solidFill>
                            <a:srgbClr val="000000"/>
                          </a:solidFill>
                          <a:latin typeface="Verdana"/>
                        </a:rPr>
                        <a:t>Returns name of the file.</a:t>
                      </a:r>
                    </a:p>
                  </a:txBody>
                  <a:tcPr marL="10478" marR="10478" marT="10477" marB="0"/>
                </a:tc>
                <a:extLst>
                  <a:ext uri="{0D108BD9-81ED-4DB2-BD59-A6C34878D82A}">
                    <a16:rowId xmlns:a16="http://schemas.microsoft.com/office/drawing/2014/main" val="10003"/>
                  </a:ext>
                </a:extLst>
              </a:tr>
              <a:tr h="559108">
                <a:tc>
                  <a:txBody>
                    <a:bodyPr/>
                    <a:lstStyle/>
                    <a:p>
                      <a:pPr algn="l" fontAlgn="t"/>
                      <a:r>
                        <a:rPr lang="en-US" sz="1800" b="0" i="0" u="none" strike="noStrike">
                          <a:solidFill>
                            <a:srgbClr val="000000"/>
                          </a:solidFill>
                          <a:latin typeface="Verdana"/>
                        </a:rPr>
                        <a:t>file.softspace</a:t>
                      </a:r>
                    </a:p>
                  </a:txBody>
                  <a:tcPr marL="10478" marR="10478" marT="10477" marB="0"/>
                </a:tc>
                <a:tc>
                  <a:txBody>
                    <a:bodyPr/>
                    <a:lstStyle/>
                    <a:p>
                      <a:pPr algn="l" fontAlgn="t"/>
                      <a:r>
                        <a:rPr lang="en-US" sz="1800" b="0" i="0" u="none" strike="noStrike" dirty="0">
                          <a:solidFill>
                            <a:srgbClr val="000000"/>
                          </a:solidFill>
                          <a:latin typeface="Verdana"/>
                        </a:rPr>
                        <a:t>Returns false if space explicitly required with print, true otherwise.</a:t>
                      </a:r>
                    </a:p>
                  </a:txBody>
                  <a:tcPr marL="10478" marR="10478" marT="10477" marB="0"/>
                </a:tc>
                <a:extLst>
                  <a:ext uri="{0D108BD9-81ED-4DB2-BD59-A6C34878D82A}">
                    <a16:rowId xmlns:a16="http://schemas.microsoft.com/office/drawing/2014/main" val="10004"/>
                  </a:ext>
                </a:extLst>
              </a:tr>
            </a:tbl>
          </a:graphicData>
        </a:graphic>
      </p:graphicFrame>
      <p:sp>
        <p:nvSpPr>
          <p:cNvPr id="266263" name="Footer Placeholder 1">
            <a:extLst>
              <a:ext uri="{FF2B5EF4-FFF2-40B4-BE49-F238E27FC236}">
                <a16:creationId xmlns:a16="http://schemas.microsoft.com/office/drawing/2014/main" id="{594416A3-058E-4CFE-A9AE-839982AD64C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DF7ADD2-FD59-4719-97A6-D0E810EFE9D6}"/>
              </a:ext>
            </a:extLst>
          </p:cNvPr>
          <p:cNvSpPr>
            <a:spLocks noGrp="1"/>
          </p:cNvSpPr>
          <p:nvPr>
            <p:ph type="title"/>
          </p:nvPr>
        </p:nvSpPr>
        <p:spPr/>
        <p:txBody>
          <a:bodyPr/>
          <a:lstStyle/>
          <a:p>
            <a:pPr>
              <a:defRPr/>
            </a:pPr>
            <a:endParaRPr lang="en-US" altLang="en-US" sz="3960"/>
          </a:p>
        </p:txBody>
      </p:sp>
      <p:sp>
        <p:nvSpPr>
          <p:cNvPr id="11267" name="Content Placeholder 2">
            <a:extLst>
              <a:ext uri="{FF2B5EF4-FFF2-40B4-BE49-F238E27FC236}">
                <a16:creationId xmlns:a16="http://schemas.microsoft.com/office/drawing/2014/main" id="{ACCFDA06-243E-4F6E-871E-AD8939503CA3}"/>
              </a:ext>
            </a:extLst>
          </p:cNvPr>
          <p:cNvSpPr>
            <a:spLocks noGrp="1"/>
          </p:cNvSpPr>
          <p:nvPr>
            <p:ph idx="1"/>
          </p:nvPr>
        </p:nvSpPr>
        <p:spPr/>
        <p:txBody>
          <a:bodyPr/>
          <a:lstStyle/>
          <a:p>
            <a:pPr marL="377190" indent="-377190">
              <a:defRPr/>
            </a:pPr>
            <a:r>
              <a:rPr lang="en-US" altLang="en-US" sz="2200" b="1"/>
              <a:t>Example:</a:t>
            </a:r>
          </a:p>
          <a:p>
            <a:pPr marL="817245" lvl="1">
              <a:buFontTx/>
              <a:buNone/>
              <a:defRPr/>
            </a:pPr>
            <a:r>
              <a:rPr lang="en-US" altLang="en-US" sz="1980">
                <a:latin typeface="Courier New" panose="02070309020205020404" pitchFamily="49" charset="0"/>
                <a:cs typeface="Courier New" panose="02070309020205020404" pitchFamily="49" charset="0"/>
              </a:rPr>
              <a:t>fo = open("foo.txt", "wb") </a:t>
            </a:r>
          </a:p>
          <a:p>
            <a:pPr marL="817245" lvl="1">
              <a:buFontTx/>
              <a:buNone/>
              <a:defRPr/>
            </a:pPr>
            <a:r>
              <a:rPr lang="en-US" altLang="en-US" sz="1980">
                <a:latin typeface="Courier New" panose="02070309020205020404" pitchFamily="49" charset="0"/>
                <a:cs typeface="Courier New" panose="02070309020205020404" pitchFamily="49" charset="0"/>
              </a:rPr>
              <a:t>print "Name of the file: ", fo.name </a:t>
            </a:r>
          </a:p>
          <a:p>
            <a:pPr marL="817245" lvl="1">
              <a:buFontTx/>
              <a:buNone/>
              <a:defRPr/>
            </a:pPr>
            <a:r>
              <a:rPr lang="en-US" altLang="en-US" sz="1980">
                <a:latin typeface="Courier New" panose="02070309020205020404" pitchFamily="49" charset="0"/>
                <a:cs typeface="Courier New" panose="02070309020205020404" pitchFamily="49" charset="0"/>
              </a:rPr>
              <a:t>print "Closed or not : ", fo.closed </a:t>
            </a:r>
          </a:p>
          <a:p>
            <a:pPr marL="817245" lvl="1">
              <a:buFontTx/>
              <a:buNone/>
              <a:defRPr/>
            </a:pPr>
            <a:r>
              <a:rPr lang="en-US" altLang="en-US" sz="1980">
                <a:latin typeface="Courier New" panose="02070309020205020404" pitchFamily="49" charset="0"/>
                <a:cs typeface="Courier New" panose="02070309020205020404" pitchFamily="49" charset="0"/>
              </a:rPr>
              <a:t>print "Opening mode : ", fo.mode </a:t>
            </a:r>
          </a:p>
          <a:p>
            <a:pPr marL="817245" lvl="1">
              <a:buFontTx/>
              <a:buNone/>
              <a:defRPr/>
            </a:pPr>
            <a:r>
              <a:rPr lang="en-US" altLang="en-US" sz="1980">
                <a:latin typeface="Courier New" panose="02070309020205020404" pitchFamily="49" charset="0"/>
                <a:cs typeface="Courier New" panose="02070309020205020404" pitchFamily="49" charset="0"/>
              </a:rPr>
              <a:t>print "Softspace flag : ", fo.softspace </a:t>
            </a:r>
          </a:p>
          <a:p>
            <a:pPr marL="817245" lvl="1">
              <a:buFontTx/>
              <a:buNone/>
              <a:defRPr/>
            </a:pPr>
            <a:endParaRPr lang="en-US" altLang="en-US" sz="1980">
              <a:latin typeface="Courier New" panose="02070309020205020404" pitchFamily="49" charset="0"/>
              <a:cs typeface="Courier New" panose="02070309020205020404" pitchFamily="49" charset="0"/>
            </a:endParaRPr>
          </a:p>
          <a:p>
            <a:pPr marL="377190" indent="-377190">
              <a:defRPr/>
            </a:pPr>
            <a:r>
              <a:rPr lang="en-US" altLang="en-US" sz="1980"/>
              <a:t>This would produce following result:</a:t>
            </a:r>
          </a:p>
          <a:p>
            <a:pPr marL="817245" lvl="1">
              <a:buFontTx/>
              <a:buNone/>
              <a:defRPr/>
            </a:pPr>
            <a:r>
              <a:rPr lang="en-US" altLang="en-US" sz="1980">
                <a:latin typeface="Courier New" panose="02070309020205020404" pitchFamily="49" charset="0"/>
                <a:cs typeface="Courier New" panose="02070309020205020404" pitchFamily="49" charset="0"/>
              </a:rPr>
              <a:t>Name of the file: foo.txt </a:t>
            </a:r>
          </a:p>
          <a:p>
            <a:pPr marL="817245" lvl="1">
              <a:buFontTx/>
              <a:buNone/>
              <a:defRPr/>
            </a:pPr>
            <a:r>
              <a:rPr lang="en-US" altLang="en-US" sz="1980">
                <a:latin typeface="Courier New" panose="02070309020205020404" pitchFamily="49" charset="0"/>
                <a:cs typeface="Courier New" panose="02070309020205020404" pitchFamily="49" charset="0"/>
              </a:rPr>
              <a:t>Closed or not : False </a:t>
            </a:r>
          </a:p>
          <a:p>
            <a:pPr marL="817245" lvl="1">
              <a:buFontTx/>
              <a:buNone/>
              <a:defRPr/>
            </a:pPr>
            <a:r>
              <a:rPr lang="en-US" altLang="en-US" sz="1980">
                <a:latin typeface="Courier New" panose="02070309020205020404" pitchFamily="49" charset="0"/>
                <a:cs typeface="Courier New" panose="02070309020205020404" pitchFamily="49" charset="0"/>
              </a:rPr>
              <a:t>Opening mode : wb </a:t>
            </a:r>
          </a:p>
          <a:p>
            <a:pPr marL="817245" lvl="1">
              <a:buFontTx/>
              <a:buNone/>
              <a:defRPr/>
            </a:pPr>
            <a:r>
              <a:rPr lang="en-US" altLang="en-US" sz="1980">
                <a:latin typeface="Courier New" panose="02070309020205020404" pitchFamily="49" charset="0"/>
                <a:cs typeface="Courier New" panose="02070309020205020404" pitchFamily="49" charset="0"/>
              </a:rPr>
              <a:t>Softspace flag : 0</a:t>
            </a:r>
          </a:p>
        </p:txBody>
      </p:sp>
      <p:sp>
        <p:nvSpPr>
          <p:cNvPr id="267268" name="Footer Placeholder 1">
            <a:extLst>
              <a:ext uri="{FF2B5EF4-FFF2-40B4-BE49-F238E27FC236}">
                <a16:creationId xmlns:a16="http://schemas.microsoft.com/office/drawing/2014/main" id="{FCD51444-0D06-47F0-8772-24949C8E7C8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4825B04-7930-43EE-8E23-B3308E7480C5}"/>
              </a:ext>
            </a:extLst>
          </p:cNvPr>
          <p:cNvSpPr>
            <a:spLocks noGrp="1"/>
          </p:cNvSpPr>
          <p:nvPr>
            <p:ph type="title"/>
          </p:nvPr>
        </p:nvSpPr>
        <p:spPr>
          <a:xfrm>
            <a:off x="669925" y="533400"/>
            <a:ext cx="8969375" cy="669925"/>
          </a:xfrm>
        </p:spPr>
        <p:txBody>
          <a:bodyPr/>
          <a:lstStyle/>
          <a:p>
            <a:pPr>
              <a:defRPr/>
            </a:pPr>
            <a:endParaRPr lang="en-US" altLang="en-US" sz="3960"/>
          </a:p>
        </p:txBody>
      </p:sp>
      <p:sp>
        <p:nvSpPr>
          <p:cNvPr id="12291" name="Content Placeholder 2">
            <a:extLst>
              <a:ext uri="{FF2B5EF4-FFF2-40B4-BE49-F238E27FC236}">
                <a16:creationId xmlns:a16="http://schemas.microsoft.com/office/drawing/2014/main" id="{46178ECC-118B-42A2-A2CF-7FFD22DE08A5}"/>
              </a:ext>
            </a:extLst>
          </p:cNvPr>
          <p:cNvSpPr>
            <a:spLocks noGrp="1"/>
          </p:cNvSpPr>
          <p:nvPr>
            <p:ph idx="1"/>
          </p:nvPr>
        </p:nvSpPr>
        <p:spPr>
          <a:xfrm>
            <a:off x="669925" y="1539875"/>
            <a:ext cx="8969375" cy="5364163"/>
          </a:xfrm>
        </p:spPr>
        <p:txBody>
          <a:bodyPr/>
          <a:lstStyle/>
          <a:p>
            <a:pPr marL="377190" indent="-377190">
              <a:buFontTx/>
              <a:buNone/>
              <a:defRPr/>
            </a:pPr>
            <a:r>
              <a:rPr lang="en-US" altLang="en-US" sz="2200" b="1"/>
              <a:t>The </a:t>
            </a:r>
            <a:r>
              <a:rPr lang="en-US" altLang="en-US" sz="2200" b="1" i="1"/>
              <a:t>close()</a:t>
            </a:r>
            <a:r>
              <a:rPr lang="en-US" altLang="en-US" sz="2200" b="1"/>
              <a:t> Method:</a:t>
            </a:r>
          </a:p>
          <a:p>
            <a:pPr marL="377190" indent="-377190">
              <a:buFontTx/>
              <a:buNone/>
              <a:defRPr/>
            </a:pPr>
            <a:r>
              <a:rPr lang="en-US" altLang="en-US" sz="2200"/>
              <a:t>	The close() method of a </a:t>
            </a:r>
            <a:r>
              <a:rPr lang="en-US" altLang="en-US" sz="2200" i="1"/>
              <a:t>file</a:t>
            </a:r>
            <a:r>
              <a:rPr lang="en-US" altLang="en-US" sz="2200"/>
              <a:t> object flushes any unwritten information and closes the file object, after which no more writing can be done.</a:t>
            </a:r>
          </a:p>
          <a:p>
            <a:pPr marL="377190" indent="-377190">
              <a:buFontTx/>
              <a:buNone/>
              <a:defRPr/>
            </a:pPr>
            <a:r>
              <a:rPr lang="en-US" altLang="en-US" sz="2200"/>
              <a:t>	Python automatically closes a file when the reference object of a file is reassigned to another file. It is a good practice to use the close() method to close a file.</a:t>
            </a:r>
          </a:p>
          <a:p>
            <a:pPr marL="377190" indent="-377190">
              <a:defRPr/>
            </a:pPr>
            <a:r>
              <a:rPr lang="en-US" altLang="en-US" sz="2200" b="1"/>
              <a:t>Syntax:</a:t>
            </a:r>
          </a:p>
          <a:p>
            <a:pPr marL="377190" indent="-377190">
              <a:buFontTx/>
              <a:buNone/>
              <a:defRPr/>
            </a:pPr>
            <a:r>
              <a:rPr lang="en-US" altLang="en-US" sz="2200"/>
              <a:t>	fileObject.close(); </a:t>
            </a:r>
          </a:p>
          <a:p>
            <a:pPr marL="377190" indent="-377190">
              <a:buFontTx/>
              <a:buNone/>
              <a:defRPr/>
            </a:pPr>
            <a:r>
              <a:rPr lang="en-US" altLang="en-US" sz="2200" b="1"/>
              <a:t>	Example:</a:t>
            </a:r>
          </a:p>
          <a:p>
            <a:pPr marL="817245" lvl="1">
              <a:buFontTx/>
              <a:buNone/>
              <a:defRPr/>
            </a:pPr>
            <a:r>
              <a:rPr lang="en-US" altLang="en-US" sz="1980">
                <a:latin typeface="Courier New" panose="02070309020205020404" pitchFamily="49" charset="0"/>
                <a:cs typeface="Courier New" panose="02070309020205020404" pitchFamily="49" charset="0"/>
              </a:rPr>
              <a:t>fo = open("foo.txt", "wb") </a:t>
            </a:r>
          </a:p>
          <a:p>
            <a:pPr marL="817245" lvl="1">
              <a:buFontTx/>
              <a:buNone/>
              <a:defRPr/>
            </a:pPr>
            <a:r>
              <a:rPr lang="en-US" altLang="en-US" sz="1980">
                <a:latin typeface="Courier New" panose="02070309020205020404" pitchFamily="49" charset="0"/>
                <a:cs typeface="Courier New" panose="02070309020205020404" pitchFamily="49" charset="0"/>
              </a:rPr>
              <a:t>print "Name of the file: ", fo.name</a:t>
            </a:r>
          </a:p>
          <a:p>
            <a:pPr marL="817245" lvl="1">
              <a:buFontTx/>
              <a:buNone/>
              <a:defRPr/>
            </a:pPr>
            <a:r>
              <a:rPr lang="en-US" altLang="en-US" sz="1980"/>
              <a:t>fo.close()</a:t>
            </a:r>
            <a:r>
              <a:rPr lang="en-US" altLang="en-US" sz="1980">
                <a:latin typeface="Courier New" panose="02070309020205020404" pitchFamily="49" charset="0"/>
                <a:cs typeface="Courier New" panose="02070309020205020404" pitchFamily="49" charset="0"/>
              </a:rPr>
              <a:t> </a:t>
            </a:r>
          </a:p>
          <a:p>
            <a:pPr marL="377190" indent="-377190">
              <a:defRPr/>
            </a:pPr>
            <a:r>
              <a:rPr lang="en-US" altLang="en-US" sz="2200"/>
              <a:t>This would produce following result:</a:t>
            </a:r>
          </a:p>
          <a:p>
            <a:pPr marL="817245" lvl="1">
              <a:buFontTx/>
              <a:buNone/>
              <a:defRPr/>
            </a:pPr>
            <a:r>
              <a:rPr lang="en-US" altLang="en-US" sz="1980">
                <a:latin typeface="Courier New" panose="02070309020205020404" pitchFamily="49" charset="0"/>
                <a:cs typeface="Courier New" panose="02070309020205020404" pitchFamily="49" charset="0"/>
              </a:rPr>
              <a:t>Name of the file: foo.txt</a:t>
            </a:r>
          </a:p>
        </p:txBody>
      </p:sp>
      <p:sp>
        <p:nvSpPr>
          <p:cNvPr id="268292" name="Footer Placeholder 1">
            <a:extLst>
              <a:ext uri="{FF2B5EF4-FFF2-40B4-BE49-F238E27FC236}">
                <a16:creationId xmlns:a16="http://schemas.microsoft.com/office/drawing/2014/main" id="{5FE1F35D-843E-491C-AEF5-2A40F8B67CF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F106AE1-391A-48F0-B598-35042C61274E}"/>
              </a:ext>
            </a:extLst>
          </p:cNvPr>
          <p:cNvSpPr>
            <a:spLocks noGrp="1"/>
          </p:cNvSpPr>
          <p:nvPr>
            <p:ph type="title"/>
          </p:nvPr>
        </p:nvSpPr>
        <p:spPr>
          <a:xfrm>
            <a:off x="669925" y="533400"/>
            <a:ext cx="8969375" cy="754063"/>
          </a:xfrm>
        </p:spPr>
        <p:txBody>
          <a:bodyPr/>
          <a:lstStyle/>
          <a:p>
            <a:pPr>
              <a:defRPr/>
            </a:pPr>
            <a:r>
              <a:rPr lang="en-US" altLang="en-US" sz="3960" b="1"/>
              <a:t>Reading and Writing Files:</a:t>
            </a:r>
            <a:endParaRPr lang="en-US" altLang="en-US" sz="3960"/>
          </a:p>
        </p:txBody>
      </p:sp>
      <p:sp>
        <p:nvSpPr>
          <p:cNvPr id="13315" name="Content Placeholder 2">
            <a:extLst>
              <a:ext uri="{FF2B5EF4-FFF2-40B4-BE49-F238E27FC236}">
                <a16:creationId xmlns:a16="http://schemas.microsoft.com/office/drawing/2014/main" id="{36919AC1-4E03-4995-891D-6F4D92F877E2}"/>
              </a:ext>
            </a:extLst>
          </p:cNvPr>
          <p:cNvSpPr>
            <a:spLocks noGrp="1"/>
          </p:cNvSpPr>
          <p:nvPr>
            <p:ph idx="1"/>
          </p:nvPr>
        </p:nvSpPr>
        <p:spPr>
          <a:xfrm>
            <a:off x="669925" y="1539875"/>
            <a:ext cx="8969375" cy="5364163"/>
          </a:xfrm>
        </p:spPr>
        <p:txBody>
          <a:bodyPr/>
          <a:lstStyle/>
          <a:p>
            <a:pPr marL="377190" indent="-377190">
              <a:buFontTx/>
              <a:buNone/>
              <a:defRPr/>
            </a:pPr>
            <a:r>
              <a:rPr lang="en-US" altLang="en-US" sz="1980"/>
              <a:t>The </a:t>
            </a:r>
            <a:r>
              <a:rPr lang="en-US" altLang="en-US" sz="1980" i="1"/>
              <a:t>file</a:t>
            </a:r>
            <a:r>
              <a:rPr lang="en-US" altLang="en-US" sz="1980"/>
              <a:t> object provides a set of access methods to make our lives easier. We would see how to use </a:t>
            </a:r>
            <a:r>
              <a:rPr lang="en-US" altLang="en-US" sz="1980" i="1"/>
              <a:t>read()</a:t>
            </a:r>
            <a:r>
              <a:rPr lang="en-US" altLang="en-US" sz="1980"/>
              <a:t> and </a:t>
            </a:r>
            <a:r>
              <a:rPr lang="en-US" altLang="en-US" sz="1980" i="1"/>
              <a:t>write()</a:t>
            </a:r>
            <a:r>
              <a:rPr lang="en-US" altLang="en-US" sz="1980"/>
              <a:t> methods to read and write files.</a:t>
            </a:r>
          </a:p>
          <a:p>
            <a:pPr marL="377190" indent="-377190">
              <a:buFontTx/>
              <a:buNone/>
              <a:defRPr/>
            </a:pPr>
            <a:r>
              <a:rPr lang="en-US" altLang="en-US" sz="1980" b="1"/>
              <a:t>The </a:t>
            </a:r>
            <a:r>
              <a:rPr lang="en-US" altLang="en-US" sz="1980" b="1" i="1"/>
              <a:t>write()</a:t>
            </a:r>
            <a:r>
              <a:rPr lang="en-US" altLang="en-US" sz="1980" b="1"/>
              <a:t> Method:</a:t>
            </a:r>
          </a:p>
          <a:p>
            <a:pPr marL="377190" indent="-377190">
              <a:defRPr/>
            </a:pPr>
            <a:r>
              <a:rPr lang="en-US" altLang="en-US" sz="1980"/>
              <a:t>The </a:t>
            </a:r>
            <a:r>
              <a:rPr lang="en-US" altLang="en-US" sz="1980" i="1"/>
              <a:t>write()</a:t>
            </a:r>
            <a:r>
              <a:rPr lang="en-US" altLang="en-US" sz="1980"/>
              <a:t> method writes any string to an open file. It is important to note that Python strings can have binary data and not just text.</a:t>
            </a:r>
          </a:p>
          <a:p>
            <a:pPr marL="377190" indent="-377190">
              <a:defRPr/>
            </a:pPr>
            <a:r>
              <a:rPr lang="en-US" altLang="en-US" sz="1980"/>
              <a:t>The write() method does not add a newline character ('\n') to the end of the string:</a:t>
            </a:r>
          </a:p>
          <a:p>
            <a:pPr marL="377190" indent="-377190">
              <a:buFontTx/>
              <a:buNone/>
              <a:defRPr/>
            </a:pPr>
            <a:r>
              <a:rPr lang="en-US" altLang="en-US" sz="1980" b="1"/>
              <a:t>Syntax:</a:t>
            </a:r>
          </a:p>
          <a:p>
            <a:pPr marL="817245" lvl="1">
              <a:buFontTx/>
              <a:buNone/>
              <a:defRPr/>
            </a:pPr>
            <a:r>
              <a:rPr lang="en-US" altLang="en-US" sz="1980">
                <a:latin typeface="Courier New" panose="02070309020205020404" pitchFamily="49" charset="0"/>
                <a:cs typeface="Courier New" panose="02070309020205020404" pitchFamily="49" charset="0"/>
              </a:rPr>
              <a:t>fileObject.write(string);</a:t>
            </a:r>
          </a:p>
        </p:txBody>
      </p:sp>
      <p:sp>
        <p:nvSpPr>
          <p:cNvPr id="269316" name="Footer Placeholder 1">
            <a:extLst>
              <a:ext uri="{FF2B5EF4-FFF2-40B4-BE49-F238E27FC236}">
                <a16:creationId xmlns:a16="http://schemas.microsoft.com/office/drawing/2014/main" id="{C58D6F71-E46A-4C65-A1B7-4709F2F21FB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01F5FC8-E3BC-4F2F-A877-C101727AE4B8}"/>
              </a:ext>
            </a:extLst>
          </p:cNvPr>
          <p:cNvSpPr>
            <a:spLocks noGrp="1"/>
          </p:cNvSpPr>
          <p:nvPr>
            <p:ph type="title"/>
          </p:nvPr>
        </p:nvSpPr>
        <p:spPr>
          <a:xfrm>
            <a:off x="669925" y="533400"/>
            <a:ext cx="8969375" cy="754063"/>
          </a:xfrm>
        </p:spPr>
        <p:txBody>
          <a:bodyPr/>
          <a:lstStyle/>
          <a:p>
            <a:pPr>
              <a:defRPr/>
            </a:pPr>
            <a:endParaRPr lang="en-US" altLang="en-US" sz="3960"/>
          </a:p>
        </p:txBody>
      </p:sp>
      <p:sp>
        <p:nvSpPr>
          <p:cNvPr id="14339" name="Content Placeholder 2">
            <a:extLst>
              <a:ext uri="{FF2B5EF4-FFF2-40B4-BE49-F238E27FC236}">
                <a16:creationId xmlns:a16="http://schemas.microsoft.com/office/drawing/2014/main" id="{46442E3F-A3EA-4A00-BE61-E72A30FAC9F2}"/>
              </a:ext>
            </a:extLst>
          </p:cNvPr>
          <p:cNvSpPr>
            <a:spLocks noGrp="1"/>
          </p:cNvSpPr>
          <p:nvPr>
            <p:ph idx="1"/>
          </p:nvPr>
        </p:nvSpPr>
        <p:spPr>
          <a:xfrm>
            <a:off x="669925" y="1622425"/>
            <a:ext cx="8969375" cy="5281613"/>
          </a:xfrm>
        </p:spPr>
        <p:txBody>
          <a:bodyPr/>
          <a:lstStyle/>
          <a:p>
            <a:pPr marL="377190" indent="-377190">
              <a:buFontTx/>
              <a:buNone/>
              <a:defRPr/>
            </a:pPr>
            <a:r>
              <a:rPr lang="en-US" altLang="en-US" sz="2200" b="1"/>
              <a:t>Example:</a:t>
            </a:r>
          </a:p>
          <a:p>
            <a:pPr marL="817245" lvl="1">
              <a:buFontTx/>
              <a:buNone/>
              <a:defRPr/>
            </a:pPr>
            <a:r>
              <a:rPr lang="en-US" altLang="en-US" sz="1980">
                <a:latin typeface="Courier New" panose="02070309020205020404" pitchFamily="49" charset="0"/>
                <a:cs typeface="Courier New" panose="02070309020205020404" pitchFamily="49" charset="0"/>
              </a:rPr>
              <a:t>fo = open("foo.txt", "wb") </a:t>
            </a:r>
          </a:p>
          <a:p>
            <a:pPr marL="817245" lvl="1">
              <a:buFontTx/>
              <a:buNone/>
              <a:defRPr/>
            </a:pPr>
            <a:r>
              <a:rPr lang="en-US" altLang="en-US" sz="1980">
                <a:latin typeface="Courier New" panose="02070309020205020404" pitchFamily="49" charset="0"/>
                <a:cs typeface="Courier New" panose="02070309020205020404" pitchFamily="49" charset="0"/>
              </a:rPr>
              <a:t>fo.write( "Python is a great language.\r\nYeah its great!!\r\n"); </a:t>
            </a:r>
          </a:p>
          <a:p>
            <a:pPr marL="817245" lvl="1">
              <a:buFontTx/>
              <a:buNone/>
              <a:defRPr/>
            </a:pPr>
            <a:r>
              <a:rPr lang="en-US" altLang="en-US" sz="1980">
                <a:latin typeface="Courier New" panose="02070309020205020404" pitchFamily="49" charset="0"/>
                <a:cs typeface="Courier New" panose="02070309020205020404" pitchFamily="49" charset="0"/>
              </a:rPr>
              <a:t>fo.close() </a:t>
            </a:r>
          </a:p>
          <a:p>
            <a:pPr marL="377190" indent="-377190">
              <a:buFontTx/>
              <a:buNone/>
              <a:defRPr/>
            </a:pPr>
            <a:r>
              <a:rPr lang="en-US" altLang="en-US" sz="1980"/>
              <a:t>	</a:t>
            </a:r>
          </a:p>
          <a:p>
            <a:pPr marL="377190" indent="-377190">
              <a:buFontTx/>
              <a:buNone/>
              <a:defRPr/>
            </a:pPr>
            <a:r>
              <a:rPr lang="en-US" altLang="en-US" sz="1980"/>
              <a:t>	The above method would create </a:t>
            </a:r>
            <a:r>
              <a:rPr lang="en-US" altLang="en-US" sz="1980" i="1"/>
              <a:t>foo.txt</a:t>
            </a:r>
            <a:r>
              <a:rPr lang="en-US" altLang="en-US" sz="1980"/>
              <a:t> file and would write given content in that file and finally it would close that file. If you would open this file, it would have following content</a:t>
            </a:r>
          </a:p>
          <a:p>
            <a:pPr marL="817245" lvl="1">
              <a:buFontTx/>
              <a:buNone/>
              <a:defRPr/>
            </a:pPr>
            <a:r>
              <a:rPr lang="en-US" altLang="en-US" sz="1980">
                <a:latin typeface="Courier New" panose="02070309020205020404" pitchFamily="49" charset="0"/>
                <a:cs typeface="Courier New" panose="02070309020205020404" pitchFamily="49" charset="0"/>
              </a:rPr>
              <a:t>Python is a great language. </a:t>
            </a:r>
          </a:p>
          <a:p>
            <a:pPr marL="817245" lvl="1">
              <a:buFontTx/>
              <a:buNone/>
              <a:defRPr/>
            </a:pPr>
            <a:r>
              <a:rPr lang="en-US" altLang="en-US" sz="1980">
                <a:latin typeface="Courier New" panose="02070309020205020404" pitchFamily="49" charset="0"/>
                <a:cs typeface="Courier New" panose="02070309020205020404" pitchFamily="49" charset="0"/>
              </a:rPr>
              <a:t>Yeah its great!!</a:t>
            </a:r>
          </a:p>
        </p:txBody>
      </p:sp>
      <p:sp>
        <p:nvSpPr>
          <p:cNvPr id="270340" name="Footer Placeholder 1">
            <a:extLst>
              <a:ext uri="{FF2B5EF4-FFF2-40B4-BE49-F238E27FC236}">
                <a16:creationId xmlns:a16="http://schemas.microsoft.com/office/drawing/2014/main" id="{14FD9E02-34FC-4DFA-81F6-5683F2E60E6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56F186F2-CC75-44A4-807B-928FA729DA1F}"/>
              </a:ext>
            </a:extLst>
          </p:cNvPr>
          <p:cNvSpPr>
            <a:spLocks noChangeArrowheads="1"/>
          </p:cNvSpPr>
          <p:nvPr/>
        </p:nvSpPr>
        <p:spPr bwMode="auto">
          <a:xfrm>
            <a:off x="334963" y="1287463"/>
            <a:ext cx="9555162" cy="503237"/>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15363" name="Content Placeholder 2">
            <a:extLst>
              <a:ext uri="{FF2B5EF4-FFF2-40B4-BE49-F238E27FC236}">
                <a16:creationId xmlns:a16="http://schemas.microsoft.com/office/drawing/2014/main" id="{DFA6B411-D381-44F8-986A-2F3C53941D6D}"/>
              </a:ext>
            </a:extLst>
          </p:cNvPr>
          <p:cNvSpPr>
            <a:spLocks noGrp="1"/>
          </p:cNvSpPr>
          <p:nvPr>
            <p:ph idx="1"/>
          </p:nvPr>
        </p:nvSpPr>
        <p:spPr>
          <a:xfrm>
            <a:off x="669925" y="449263"/>
            <a:ext cx="8969375" cy="6454775"/>
          </a:xfrm>
        </p:spPr>
        <p:txBody>
          <a:bodyPr/>
          <a:lstStyle/>
          <a:p>
            <a:pPr marL="377190" indent="-377190">
              <a:buFontTx/>
              <a:buNone/>
              <a:defRPr/>
            </a:pPr>
            <a:r>
              <a:rPr lang="en-US" altLang="en-US" sz="1980" b="1"/>
              <a:t>The </a:t>
            </a:r>
            <a:r>
              <a:rPr lang="en-US" altLang="en-US" sz="1980" b="1" i="1"/>
              <a:t>read()</a:t>
            </a:r>
            <a:r>
              <a:rPr lang="en-US" altLang="en-US" sz="1980" b="1"/>
              <a:t> Method:</a:t>
            </a:r>
          </a:p>
          <a:p>
            <a:pPr marL="377190" indent="-377190">
              <a:buFontTx/>
              <a:buNone/>
              <a:defRPr/>
            </a:pPr>
            <a:r>
              <a:rPr lang="en-US" altLang="en-US" sz="1980"/>
              <a:t>	The </a:t>
            </a:r>
            <a:r>
              <a:rPr lang="en-US" altLang="en-US" sz="1980" i="1"/>
              <a:t>read()</a:t>
            </a:r>
            <a:r>
              <a:rPr lang="en-US" altLang="en-US" sz="1980"/>
              <a:t> method read a string from an open file. It is important to note that Python strings can have binary data and not just text.</a:t>
            </a:r>
          </a:p>
          <a:p>
            <a:pPr marL="377190" indent="-377190">
              <a:buFontTx/>
              <a:buNone/>
              <a:defRPr/>
            </a:pPr>
            <a:r>
              <a:rPr lang="en-US" altLang="en-US" sz="1980" b="1"/>
              <a:t>Syntax:</a:t>
            </a:r>
          </a:p>
          <a:p>
            <a:pPr marL="377190" indent="-377190">
              <a:buFontTx/>
              <a:buNone/>
              <a:defRPr/>
            </a:pPr>
            <a:r>
              <a:rPr lang="en-US" altLang="en-US" sz="1980"/>
              <a:t>	</a:t>
            </a:r>
            <a:r>
              <a:rPr lang="en-US" altLang="en-US" sz="1980">
                <a:latin typeface="Courier New" panose="02070309020205020404" pitchFamily="49" charset="0"/>
                <a:cs typeface="Courier New" panose="02070309020205020404" pitchFamily="49" charset="0"/>
              </a:rPr>
              <a:t>fileObject.read([count]); </a:t>
            </a:r>
          </a:p>
          <a:p>
            <a:pPr marL="377190" indent="-377190">
              <a:buFontTx/>
              <a:buNone/>
              <a:defRPr/>
            </a:pPr>
            <a:r>
              <a:rPr lang="en-US" altLang="en-US" sz="1980"/>
              <a:t>	Here passed parameter is the number of bytes to be read from the opend file. This method starts reading from the beginning of the file and if </a:t>
            </a:r>
            <a:r>
              <a:rPr lang="en-US" altLang="en-US" sz="1980" i="1"/>
              <a:t>count</a:t>
            </a:r>
            <a:r>
              <a:rPr lang="en-US" altLang="en-US" sz="1980"/>
              <a:t> is missing then it tries to read as much as possible, may be until the end of file.</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fo = open("foo.txt", "r+") </a:t>
            </a:r>
          </a:p>
          <a:p>
            <a:pPr marL="817245" lvl="1">
              <a:buFontTx/>
              <a:buNone/>
              <a:defRPr/>
            </a:pPr>
            <a:r>
              <a:rPr lang="en-US" altLang="en-US" sz="1980">
                <a:latin typeface="Courier New" panose="02070309020205020404" pitchFamily="49" charset="0"/>
                <a:cs typeface="Courier New" panose="02070309020205020404" pitchFamily="49" charset="0"/>
              </a:rPr>
              <a:t>str = fo.read(10); </a:t>
            </a:r>
          </a:p>
          <a:p>
            <a:pPr marL="817245" lvl="1">
              <a:buFontTx/>
              <a:buNone/>
              <a:defRPr/>
            </a:pPr>
            <a:r>
              <a:rPr lang="en-US" altLang="en-US" sz="1980">
                <a:latin typeface="Courier New" panose="02070309020205020404" pitchFamily="49" charset="0"/>
                <a:cs typeface="Courier New" panose="02070309020205020404" pitchFamily="49" charset="0"/>
              </a:rPr>
              <a:t>print "Read String is : ", str </a:t>
            </a:r>
          </a:p>
          <a:p>
            <a:pPr marL="817245" lvl="1">
              <a:buFontTx/>
              <a:buNone/>
              <a:defRPr/>
            </a:pPr>
            <a:r>
              <a:rPr lang="en-US" altLang="en-US" sz="1980">
                <a:latin typeface="Courier New" panose="02070309020205020404" pitchFamily="49" charset="0"/>
                <a:cs typeface="Courier New" panose="02070309020205020404" pitchFamily="49" charset="0"/>
              </a:rPr>
              <a:t>fo.close() </a:t>
            </a:r>
          </a:p>
          <a:p>
            <a:pPr marL="377190" indent="-377190">
              <a:buFontTx/>
              <a:buNone/>
              <a:defRPr/>
            </a:pPr>
            <a:r>
              <a:rPr lang="en-US" altLang="en-US" sz="1980"/>
              <a:t>	This would produce following result:</a:t>
            </a:r>
          </a:p>
          <a:p>
            <a:pPr marL="377190" indent="-377190">
              <a:buFontTx/>
              <a:buNone/>
              <a:defRPr/>
            </a:pPr>
            <a:r>
              <a:rPr lang="en-US" altLang="en-US" sz="1980">
                <a:latin typeface="Courier New" panose="02070309020205020404" pitchFamily="49" charset="0"/>
                <a:cs typeface="Courier New" panose="02070309020205020404" pitchFamily="49" charset="0"/>
              </a:rPr>
              <a:t>	Read String is : Python is</a:t>
            </a:r>
          </a:p>
        </p:txBody>
      </p:sp>
      <p:sp>
        <p:nvSpPr>
          <p:cNvPr id="271364" name="Footer Placeholder 1">
            <a:extLst>
              <a:ext uri="{FF2B5EF4-FFF2-40B4-BE49-F238E27FC236}">
                <a16:creationId xmlns:a16="http://schemas.microsoft.com/office/drawing/2014/main" id="{F874D436-61F2-48B8-8EB3-B91B5A47B0A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7EF1BD-33F7-4CDC-85C6-ABF50E5F1C7C}"/>
              </a:ext>
            </a:extLst>
          </p:cNvPr>
          <p:cNvSpPr/>
          <p:nvPr/>
        </p:nvSpPr>
        <p:spPr>
          <a:xfrm>
            <a:off x="898525" y="1093788"/>
            <a:ext cx="4130675" cy="588962"/>
          </a:xfrm>
          <a:prstGeom prst="rect">
            <a:avLst/>
          </a:prstGeom>
          <a:solidFill>
            <a:srgbClr val="383B40"/>
          </a:solidFill>
        </p:spPr>
        <p:txBody>
          <a:bodyPr lIns="0" tIns="0" rIns="0" bIns="0"/>
          <a:lstStyle/>
          <a:p>
            <a:pPr eaLnBrk="1" fontAlgn="auto" hangingPunct="1">
              <a:lnSpc>
                <a:spcPts val="1152"/>
              </a:lnSpc>
              <a:spcBef>
                <a:spcPts val="0"/>
              </a:spcBef>
              <a:spcAft>
                <a:spcPts val="0"/>
              </a:spcAft>
              <a:defRPr/>
            </a:pPr>
            <a:r>
              <a:rPr lang="en-US" sz="950">
                <a:solidFill>
                  <a:srgbClr val="E0E0E0"/>
                </a:solidFill>
                <a:latin typeface="Consolas"/>
              </a:rPr>
              <a:t>x </a:t>
            </a:r>
            <a:r>
              <a:rPr lang="en-US" sz="950">
                <a:solidFill>
                  <a:srgbClr val="67CDCC"/>
                </a:solidFill>
                <a:latin typeface="Consolas"/>
              </a:rPr>
              <a:t>= </a:t>
            </a:r>
            <a:r>
              <a:rPr lang="en-US" sz="950">
                <a:solidFill>
                  <a:srgbClr val="F08D49"/>
                </a:solidFill>
                <a:latin typeface="Consolas"/>
              </a:rPr>
              <a:t>10 </a:t>
            </a:r>
            <a:r>
              <a:rPr lang="en-US" sz="950">
                <a:solidFill>
                  <a:srgbClr val="E0E0E0"/>
                </a:solidFill>
                <a:latin typeface="Consolas"/>
              </a:rPr>
              <a:t>y </a:t>
            </a:r>
            <a:r>
              <a:rPr lang="en-US" sz="950">
                <a:solidFill>
                  <a:srgbClr val="67CDCC"/>
                </a:solidFill>
                <a:latin typeface="Consolas"/>
              </a:rPr>
              <a:t>= </a:t>
            </a:r>
            <a:r>
              <a:rPr lang="en-US" sz="950">
                <a:solidFill>
                  <a:srgbClr val="F08D49"/>
                </a:solidFill>
                <a:latin typeface="Consolas"/>
              </a:rPr>
              <a:t>40 </a:t>
            </a: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x </a:t>
            </a:r>
            <a:r>
              <a:rPr lang="en-US" sz="950">
                <a:solidFill>
                  <a:srgbClr val="67CDCC"/>
                </a:solidFill>
                <a:latin typeface="Consolas"/>
              </a:rPr>
              <a:t>+ </a:t>
            </a:r>
            <a:r>
              <a:rPr lang="en-US" sz="950">
                <a:solidFill>
                  <a:srgbClr val="E0E0E0"/>
                </a:solidFill>
                <a:latin typeface="Consolas"/>
              </a:rPr>
              <a:t>y</a:t>
            </a:r>
            <a:r>
              <a:rPr lang="en-US" sz="950">
                <a:solidFill>
                  <a:srgbClr val="CCCCCC"/>
                </a:solidFill>
                <a:latin typeface="Consolas"/>
              </a:rPr>
              <a:t>) </a:t>
            </a:r>
            <a:r>
              <a:rPr lang="en-US" sz="950">
                <a:solidFill>
                  <a:srgbClr val="9E9E9E"/>
                </a:solidFill>
                <a:latin typeface="Consolas"/>
              </a:rPr>
              <a:t># Output 50</a:t>
            </a:r>
          </a:p>
        </p:txBody>
      </p:sp>
      <p:sp>
        <p:nvSpPr>
          <p:cNvPr id="37891" name="Rectangle 2">
            <a:extLst>
              <a:ext uri="{FF2B5EF4-FFF2-40B4-BE49-F238E27FC236}">
                <a16:creationId xmlns:a16="http://schemas.microsoft.com/office/drawing/2014/main" id="{1B2A0745-9735-47F4-9531-41DD89BDE7EE}"/>
              </a:ext>
            </a:extLst>
          </p:cNvPr>
          <p:cNvSpPr>
            <a:spLocks noChangeArrowheads="1"/>
          </p:cNvSpPr>
          <p:nvPr/>
        </p:nvSpPr>
        <p:spPr bwMode="auto">
          <a:xfrm>
            <a:off x="908050" y="2176463"/>
            <a:ext cx="13382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Subtraction -</a:t>
            </a:r>
          </a:p>
        </p:txBody>
      </p:sp>
      <p:sp>
        <p:nvSpPr>
          <p:cNvPr id="37892" name="Rectangle 3">
            <a:extLst>
              <a:ext uri="{FF2B5EF4-FFF2-40B4-BE49-F238E27FC236}">
                <a16:creationId xmlns:a16="http://schemas.microsoft.com/office/drawing/2014/main" id="{4C661197-DE0A-48E2-8C83-9370F368E687}"/>
              </a:ext>
            </a:extLst>
          </p:cNvPr>
          <p:cNvSpPr>
            <a:spLocks noChangeArrowheads="1"/>
          </p:cNvSpPr>
          <p:nvPr/>
        </p:nvSpPr>
        <p:spPr bwMode="auto">
          <a:xfrm>
            <a:off x="908050" y="2770188"/>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222222"/>
                </a:solidFill>
              </a:rPr>
              <a:t>Example</a:t>
            </a:r>
          </a:p>
        </p:txBody>
      </p:sp>
      <p:sp>
        <p:nvSpPr>
          <p:cNvPr id="5" name="Rectangle 4">
            <a:extLst>
              <a:ext uri="{FF2B5EF4-FFF2-40B4-BE49-F238E27FC236}">
                <a16:creationId xmlns:a16="http://schemas.microsoft.com/office/drawing/2014/main" id="{0764739E-E26B-465A-A98A-6630EB040E5B}"/>
              </a:ext>
            </a:extLst>
          </p:cNvPr>
          <p:cNvSpPr/>
          <p:nvPr/>
        </p:nvSpPr>
        <p:spPr>
          <a:xfrm>
            <a:off x="898525" y="3386138"/>
            <a:ext cx="4130675" cy="592137"/>
          </a:xfrm>
          <a:prstGeom prst="rect">
            <a:avLst/>
          </a:prstGeom>
          <a:solidFill>
            <a:srgbClr val="383B40"/>
          </a:solidFill>
        </p:spPr>
        <p:txBody>
          <a:bodyPr lIns="0" tIns="0" rIns="0" bIns="0"/>
          <a:lstStyle/>
          <a:p>
            <a:pPr eaLnBrk="1" fontAlgn="auto" hangingPunct="1">
              <a:lnSpc>
                <a:spcPts val="1176"/>
              </a:lnSpc>
              <a:spcBef>
                <a:spcPts val="0"/>
              </a:spcBef>
              <a:spcAft>
                <a:spcPts val="0"/>
              </a:spcAft>
              <a:defRPr/>
            </a:pPr>
            <a:r>
              <a:rPr lang="en-US" sz="950" dirty="0">
                <a:solidFill>
                  <a:srgbClr val="E0E0E0"/>
                </a:solidFill>
                <a:latin typeface="Consolas"/>
              </a:rPr>
              <a:t>x </a:t>
            </a:r>
            <a:r>
              <a:rPr lang="en-US" sz="950" dirty="0">
                <a:solidFill>
                  <a:srgbClr val="67CDCC"/>
                </a:solidFill>
                <a:latin typeface="Consolas"/>
              </a:rPr>
              <a:t>= </a:t>
            </a:r>
            <a:r>
              <a:rPr lang="en-US" sz="950" dirty="0">
                <a:solidFill>
                  <a:srgbClr val="F08D49"/>
                </a:solidFill>
                <a:latin typeface="Consolas"/>
              </a:rPr>
              <a:t>10 </a:t>
            </a:r>
            <a:r>
              <a:rPr lang="en-US" sz="950" dirty="0">
                <a:solidFill>
                  <a:srgbClr val="E0E0E0"/>
                </a:solidFill>
                <a:latin typeface="Consolas"/>
              </a:rPr>
              <a:t>y </a:t>
            </a:r>
            <a:r>
              <a:rPr lang="en-US" sz="950" dirty="0">
                <a:solidFill>
                  <a:srgbClr val="67CDCC"/>
                </a:solidFill>
                <a:latin typeface="Consolas"/>
              </a:rPr>
              <a:t>= </a:t>
            </a:r>
            <a:r>
              <a:rPr lang="en-US" sz="950" dirty="0">
                <a:solidFill>
                  <a:srgbClr val="F08D49"/>
                </a:solidFill>
                <a:latin typeface="Consolas"/>
              </a:rPr>
              <a:t>40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y </a:t>
            </a:r>
            <a:r>
              <a:rPr lang="en-US" sz="950" dirty="0">
                <a:solidFill>
                  <a:srgbClr val="67CDCC"/>
                </a:solidFill>
                <a:latin typeface="Consolas"/>
              </a:rPr>
              <a:t>- </a:t>
            </a:r>
            <a:r>
              <a:rPr lang="en-US" sz="950" dirty="0">
                <a:solidFill>
                  <a:srgbClr val="E0E0E0"/>
                </a:solidFill>
                <a:latin typeface="Consolas"/>
              </a:rPr>
              <a:t>x</a:t>
            </a:r>
            <a:r>
              <a:rPr lang="en-US" sz="950" dirty="0">
                <a:solidFill>
                  <a:srgbClr val="CCCCCC"/>
                </a:solidFill>
                <a:latin typeface="Consolas"/>
              </a:rPr>
              <a:t>) </a:t>
            </a:r>
            <a:r>
              <a:rPr lang="en-US" sz="950" dirty="0">
                <a:solidFill>
                  <a:srgbClr val="9E9E9E"/>
                </a:solidFill>
                <a:latin typeface="Consolas"/>
              </a:rPr>
              <a:t># Output 30</a:t>
            </a:r>
          </a:p>
        </p:txBody>
      </p:sp>
      <p:sp>
        <p:nvSpPr>
          <p:cNvPr id="37894" name="Rectangle 5">
            <a:extLst>
              <a:ext uri="{FF2B5EF4-FFF2-40B4-BE49-F238E27FC236}">
                <a16:creationId xmlns:a16="http://schemas.microsoft.com/office/drawing/2014/main" id="{55A0AB33-572B-4DA2-87E3-D6C5B03910AE}"/>
              </a:ext>
            </a:extLst>
          </p:cNvPr>
          <p:cNvSpPr>
            <a:spLocks noChangeArrowheads="1"/>
          </p:cNvSpPr>
          <p:nvPr/>
        </p:nvSpPr>
        <p:spPr bwMode="auto">
          <a:xfrm>
            <a:off x="917575" y="4654550"/>
            <a:ext cx="15509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Multiplication *</a:t>
            </a:r>
          </a:p>
        </p:txBody>
      </p:sp>
      <p:sp>
        <p:nvSpPr>
          <p:cNvPr id="37895" name="Rectangle 6">
            <a:extLst>
              <a:ext uri="{FF2B5EF4-FFF2-40B4-BE49-F238E27FC236}">
                <a16:creationId xmlns:a16="http://schemas.microsoft.com/office/drawing/2014/main" id="{B32F5DD0-6B5F-4AF1-9CDB-7EA07A724EF8}"/>
              </a:ext>
            </a:extLst>
          </p:cNvPr>
          <p:cNvSpPr>
            <a:spLocks noChangeArrowheads="1"/>
          </p:cNvSpPr>
          <p:nvPr/>
        </p:nvSpPr>
        <p:spPr bwMode="auto">
          <a:xfrm>
            <a:off x="908050" y="5248275"/>
            <a:ext cx="6762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222222"/>
                </a:solidFill>
              </a:rPr>
              <a:t>Example</a:t>
            </a:r>
          </a:p>
        </p:txBody>
      </p:sp>
      <p:sp>
        <p:nvSpPr>
          <p:cNvPr id="8" name="Rectangle 7">
            <a:extLst>
              <a:ext uri="{FF2B5EF4-FFF2-40B4-BE49-F238E27FC236}">
                <a16:creationId xmlns:a16="http://schemas.microsoft.com/office/drawing/2014/main" id="{2578B877-DAC0-4266-BA99-61168F55F06F}"/>
              </a:ext>
            </a:extLst>
          </p:cNvPr>
          <p:cNvSpPr/>
          <p:nvPr/>
        </p:nvSpPr>
        <p:spPr>
          <a:xfrm>
            <a:off x="898525" y="5864225"/>
            <a:ext cx="4130675" cy="588963"/>
          </a:xfrm>
          <a:prstGeom prst="rect">
            <a:avLst/>
          </a:prstGeom>
          <a:solidFill>
            <a:srgbClr val="383B40"/>
          </a:solidFill>
        </p:spPr>
        <p:txBody>
          <a:bodyPr lIns="0" tIns="0" rIns="0" bIns="0"/>
          <a:lstStyle/>
          <a:p>
            <a:pPr eaLnBrk="1" fontAlgn="auto" hangingPunct="1">
              <a:lnSpc>
                <a:spcPts val="1152"/>
              </a:lnSpc>
              <a:spcBef>
                <a:spcPts val="0"/>
              </a:spcBef>
              <a:spcAft>
                <a:spcPts val="0"/>
              </a:spcAft>
              <a:defRPr/>
            </a:pPr>
            <a:r>
              <a:rPr lang="en-US" sz="950" dirty="0">
                <a:solidFill>
                  <a:srgbClr val="E0E0E0"/>
                </a:solidFill>
                <a:latin typeface="Consolas"/>
              </a:rPr>
              <a:t>x </a:t>
            </a:r>
            <a:r>
              <a:rPr lang="en-US" sz="950" dirty="0">
                <a:solidFill>
                  <a:srgbClr val="67CDCC"/>
                </a:solidFill>
                <a:latin typeface="Consolas"/>
              </a:rPr>
              <a:t>= </a:t>
            </a:r>
            <a:r>
              <a:rPr lang="en-US" sz="950" dirty="0">
                <a:solidFill>
                  <a:srgbClr val="F08D49"/>
                </a:solidFill>
                <a:latin typeface="Consolas"/>
              </a:rPr>
              <a:t>2 </a:t>
            </a:r>
            <a:r>
              <a:rPr lang="en-US" sz="950" dirty="0">
                <a:solidFill>
                  <a:srgbClr val="E0E0E0"/>
                </a:solidFill>
                <a:latin typeface="Consolas"/>
              </a:rPr>
              <a:t>y </a:t>
            </a:r>
            <a:r>
              <a:rPr lang="en-US" sz="950" dirty="0">
                <a:solidFill>
                  <a:srgbClr val="67CDCC"/>
                </a:solidFill>
                <a:latin typeface="Consolas"/>
              </a:rPr>
              <a:t>= </a:t>
            </a:r>
            <a:r>
              <a:rPr lang="en-US" sz="950" dirty="0">
                <a:solidFill>
                  <a:srgbClr val="F08D49"/>
                </a:solidFill>
                <a:latin typeface="Consolas"/>
              </a:rPr>
              <a:t>4</a:t>
            </a:r>
          </a:p>
          <a:p>
            <a:pPr eaLnBrk="1" fontAlgn="auto" hangingPunct="1">
              <a:lnSpc>
                <a:spcPts val="1152"/>
              </a:lnSpc>
              <a:spcBef>
                <a:spcPts val="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x </a:t>
            </a:r>
            <a:r>
              <a:rPr lang="en-US" sz="950" dirty="0">
                <a:solidFill>
                  <a:srgbClr val="67CDCC"/>
                </a:solidFill>
                <a:latin typeface="Consolas"/>
              </a:rPr>
              <a:t>* </a:t>
            </a:r>
            <a:r>
              <a:rPr lang="en-US" sz="950" dirty="0">
                <a:solidFill>
                  <a:srgbClr val="E0E0E0"/>
                </a:solidFill>
                <a:latin typeface="Consolas"/>
              </a:rPr>
              <a:t>y</a:t>
            </a:r>
            <a:r>
              <a:rPr lang="en-US" sz="950" dirty="0">
                <a:solidFill>
                  <a:srgbClr val="CCCCCC"/>
                </a:solidFill>
                <a:latin typeface="Consolas"/>
              </a:rPr>
              <a:t>)</a:t>
            </a:r>
          </a:p>
          <a:p>
            <a:pPr eaLnBrk="1" fontAlgn="auto" hangingPunct="1">
              <a:lnSpc>
                <a:spcPts val="1152"/>
              </a:lnSpc>
              <a:spcBef>
                <a:spcPts val="0"/>
              </a:spcBef>
              <a:spcAft>
                <a:spcPts val="0"/>
              </a:spcAft>
              <a:defRPr/>
            </a:pPr>
            <a:r>
              <a:rPr lang="en-US" sz="950" dirty="0">
                <a:solidFill>
                  <a:srgbClr val="9E9E9E"/>
                </a:solidFill>
                <a:latin typeface="Consolas"/>
              </a:rPr>
              <a:t># Output 8 (2*4)</a:t>
            </a:r>
          </a:p>
        </p:txBody>
      </p:sp>
      <p:sp>
        <p:nvSpPr>
          <p:cNvPr id="9" name="Rectangle 8">
            <a:extLst>
              <a:ext uri="{FF2B5EF4-FFF2-40B4-BE49-F238E27FC236}">
                <a16:creationId xmlns:a16="http://schemas.microsoft.com/office/drawing/2014/main" id="{05E56C30-0C46-4901-B853-62C2490157A6}"/>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22 | </a:t>
            </a:r>
            <a:r>
              <a:rPr lang="en-US" sz="1050" b="1" spc="250">
                <a:solidFill>
                  <a:srgbClr val="7F7F7F"/>
                </a:solidFill>
                <a:latin typeface="Calibri"/>
              </a:rPr>
              <a:t>Page</a:t>
            </a:r>
          </a:p>
        </p:txBody>
      </p:sp>
      <p:sp>
        <p:nvSpPr>
          <p:cNvPr id="37898" name="TextBox 10">
            <a:extLst>
              <a:ext uri="{FF2B5EF4-FFF2-40B4-BE49-F238E27FC236}">
                <a16:creationId xmlns:a16="http://schemas.microsoft.com/office/drawing/2014/main" id="{5948D8AD-C2B6-40B1-85B3-9C7D4322CBCC}"/>
              </a:ext>
            </a:extLst>
          </p:cNvPr>
          <p:cNvSpPr txBox="1">
            <a:spLocks noChangeArrowheads="1"/>
          </p:cNvSpPr>
          <p:nvPr/>
        </p:nvSpPr>
        <p:spPr bwMode="auto">
          <a:xfrm>
            <a:off x="796925" y="639763"/>
            <a:ext cx="502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222222"/>
                </a:solidFill>
              </a:rPr>
              <a:t>Example</a:t>
            </a:r>
          </a:p>
        </p:txBody>
      </p:sp>
    </p:spTree>
  </p:cSld>
  <p:clrMapOvr>
    <a:overrideClrMapping bg1="lt1" tx1="dk1" bg2="lt2" tx2="dk2" accent1="accent1" accent2="accent2" accent3="accent3" accent4="accent4" accent5="accent5" accent6="accent6" hlink="hlink" folHlink="folHlink"/>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16C6F01-6DAC-49FA-AC79-8B97E550ED4C}"/>
              </a:ext>
            </a:extLst>
          </p:cNvPr>
          <p:cNvSpPr>
            <a:spLocks noGrp="1"/>
          </p:cNvSpPr>
          <p:nvPr>
            <p:ph type="title"/>
          </p:nvPr>
        </p:nvSpPr>
        <p:spPr>
          <a:xfrm>
            <a:off x="669925" y="533400"/>
            <a:ext cx="8969375" cy="754063"/>
          </a:xfrm>
        </p:spPr>
        <p:txBody>
          <a:bodyPr/>
          <a:lstStyle/>
          <a:p>
            <a:pPr>
              <a:defRPr/>
            </a:pPr>
            <a:r>
              <a:rPr lang="en-US" altLang="en-US" sz="3960" b="1"/>
              <a:t>File Positions:</a:t>
            </a:r>
            <a:endParaRPr lang="en-US" altLang="en-US" sz="3960"/>
          </a:p>
        </p:txBody>
      </p:sp>
      <p:sp>
        <p:nvSpPr>
          <p:cNvPr id="272387" name="Content Placeholder 2">
            <a:extLst>
              <a:ext uri="{FF2B5EF4-FFF2-40B4-BE49-F238E27FC236}">
                <a16:creationId xmlns:a16="http://schemas.microsoft.com/office/drawing/2014/main" id="{6B7CC8FC-4A63-4CBF-A6F7-36535DFDB8D1}"/>
              </a:ext>
            </a:extLst>
          </p:cNvPr>
          <p:cNvSpPr>
            <a:spLocks noGrp="1" noChangeArrowheads="1"/>
          </p:cNvSpPr>
          <p:nvPr>
            <p:ph idx="1"/>
          </p:nvPr>
        </p:nvSpPr>
        <p:spPr>
          <a:xfrm>
            <a:off x="669925" y="1539875"/>
            <a:ext cx="8969375" cy="5364163"/>
          </a:xfrm>
        </p:spPr>
        <p:txBody>
          <a:bodyPr/>
          <a:lstStyle/>
          <a:p>
            <a:r>
              <a:rPr lang="en-US" altLang="en-US" sz="2200"/>
              <a:t>The </a:t>
            </a:r>
            <a:r>
              <a:rPr lang="en-US" altLang="en-US" sz="2200" i="1"/>
              <a:t>tell()</a:t>
            </a:r>
            <a:r>
              <a:rPr lang="en-US" altLang="en-US" sz="2200"/>
              <a:t> method tells you the current position within the file in other words, the next read or write will occur at that many bytes from the beginning of the file:</a:t>
            </a:r>
          </a:p>
          <a:p>
            <a:r>
              <a:rPr lang="en-US" altLang="en-US" sz="2200"/>
              <a:t>The </a:t>
            </a:r>
            <a:r>
              <a:rPr lang="en-US" altLang="en-US" sz="2200" i="1"/>
              <a:t>seek(offset[, from])</a:t>
            </a:r>
            <a:r>
              <a:rPr lang="en-US" altLang="en-US" sz="2200"/>
              <a:t> method changes the current file position. The </a:t>
            </a:r>
            <a:r>
              <a:rPr lang="en-US" altLang="en-US" sz="2200" i="1"/>
              <a:t>offset</a:t>
            </a:r>
            <a:r>
              <a:rPr lang="en-US" altLang="en-US" sz="2200"/>
              <a:t> argument indicates the number of bytes to be moved. The </a:t>
            </a:r>
            <a:r>
              <a:rPr lang="en-US" altLang="en-US" sz="2200" i="1"/>
              <a:t>from </a:t>
            </a:r>
            <a:r>
              <a:rPr lang="en-US" altLang="en-US" sz="2200"/>
              <a:t>argument specifies the reference position from where the bytes are to be moved.</a:t>
            </a:r>
          </a:p>
          <a:p>
            <a:r>
              <a:rPr lang="en-US" altLang="en-US" sz="2200"/>
              <a:t>If </a:t>
            </a:r>
            <a:r>
              <a:rPr lang="en-US" altLang="en-US" sz="2200" i="1"/>
              <a:t>from</a:t>
            </a:r>
            <a:r>
              <a:rPr lang="en-US" altLang="en-US" sz="2200"/>
              <a:t> is set to 0, it means use the beginning of the file as the reference position and 1 means use the current position as the reference position and if it is set to 2 then the end of the file would be taken as the reference position.</a:t>
            </a:r>
          </a:p>
          <a:p>
            <a:pPr>
              <a:buFontTx/>
              <a:buNone/>
            </a:pPr>
            <a:endParaRPr lang="en-US" altLang="en-US" sz="2200"/>
          </a:p>
        </p:txBody>
      </p:sp>
      <p:sp>
        <p:nvSpPr>
          <p:cNvPr id="272388" name="Footer Placeholder 1">
            <a:extLst>
              <a:ext uri="{FF2B5EF4-FFF2-40B4-BE49-F238E27FC236}">
                <a16:creationId xmlns:a16="http://schemas.microsoft.com/office/drawing/2014/main" id="{BA207757-0005-4452-A1BB-E4648746961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690607A9-848C-48AB-B58A-4214BD60E334}"/>
              </a:ext>
            </a:extLst>
          </p:cNvPr>
          <p:cNvSpPr>
            <a:spLocks noChangeArrowheads="1"/>
          </p:cNvSpPr>
          <p:nvPr/>
        </p:nvSpPr>
        <p:spPr bwMode="auto">
          <a:xfrm>
            <a:off x="250825" y="1287463"/>
            <a:ext cx="9807575" cy="419100"/>
          </a:xfrm>
          <a:prstGeom prst="rect">
            <a:avLst/>
          </a:prstGeom>
          <a:solidFill>
            <a:schemeClr val="bg1"/>
          </a:solidFill>
          <a:ln>
            <a:noFill/>
          </a:ln>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pPr defTabSz="1005840">
              <a:defRPr/>
            </a:pPr>
            <a:endParaRPr lang="en-US" altLang="en-US" sz="2640">
              <a:solidFill>
                <a:srgbClr val="000000"/>
              </a:solidFill>
            </a:endParaRPr>
          </a:p>
        </p:txBody>
      </p:sp>
      <p:sp>
        <p:nvSpPr>
          <p:cNvPr id="17411" name="Content Placeholder 2">
            <a:extLst>
              <a:ext uri="{FF2B5EF4-FFF2-40B4-BE49-F238E27FC236}">
                <a16:creationId xmlns:a16="http://schemas.microsoft.com/office/drawing/2014/main" id="{94C5A502-3649-4F16-88D8-22372E04CF84}"/>
              </a:ext>
            </a:extLst>
          </p:cNvPr>
          <p:cNvSpPr>
            <a:spLocks noGrp="1"/>
          </p:cNvSpPr>
          <p:nvPr>
            <p:ph idx="1"/>
          </p:nvPr>
        </p:nvSpPr>
        <p:spPr>
          <a:xfrm>
            <a:off x="669925" y="533400"/>
            <a:ext cx="8969375" cy="6370638"/>
          </a:xfrm>
        </p:spPr>
        <p:txBody>
          <a:bodyPr/>
          <a:lstStyle/>
          <a:p>
            <a:pPr marL="377190" indent="-377190">
              <a:buFontTx/>
              <a:buNone/>
              <a:defRPr/>
            </a:pPr>
            <a:r>
              <a:rPr lang="en-US" altLang="en-US" sz="2200" b="1"/>
              <a:t>Example:</a:t>
            </a:r>
          </a:p>
          <a:p>
            <a:pPr marL="817245" lvl="1">
              <a:buFontTx/>
              <a:buNone/>
              <a:defRPr/>
            </a:pPr>
            <a:r>
              <a:rPr lang="en-US" altLang="en-US" sz="1980">
                <a:latin typeface="Courier New" panose="02070309020205020404" pitchFamily="49" charset="0"/>
                <a:cs typeface="Courier New" panose="02070309020205020404" pitchFamily="49" charset="0"/>
              </a:rPr>
              <a:t>fo = open("foo.txt", "r+") </a:t>
            </a:r>
          </a:p>
          <a:p>
            <a:pPr marL="817245" lvl="1">
              <a:buFontTx/>
              <a:buNone/>
              <a:defRPr/>
            </a:pPr>
            <a:r>
              <a:rPr lang="en-US" altLang="en-US" sz="1980">
                <a:latin typeface="Courier New" panose="02070309020205020404" pitchFamily="49" charset="0"/>
                <a:cs typeface="Courier New" panose="02070309020205020404" pitchFamily="49" charset="0"/>
              </a:rPr>
              <a:t>str = fo.read(10); </a:t>
            </a:r>
          </a:p>
          <a:p>
            <a:pPr marL="817245" lvl="1">
              <a:buFontTx/>
              <a:buNone/>
              <a:defRPr/>
            </a:pPr>
            <a:r>
              <a:rPr lang="en-US" altLang="en-US" sz="1980">
                <a:latin typeface="Courier New" panose="02070309020205020404" pitchFamily="49" charset="0"/>
                <a:cs typeface="Courier New" panose="02070309020205020404" pitchFamily="49" charset="0"/>
              </a:rPr>
              <a:t>print "Read String is : ", str </a:t>
            </a:r>
          </a:p>
          <a:p>
            <a:pPr marL="817245" lvl="1">
              <a:buFontTx/>
              <a:buNone/>
              <a:defRPr/>
            </a:pPr>
            <a:r>
              <a:rPr lang="en-US" altLang="en-US" sz="1980">
                <a:latin typeface="Courier New" panose="02070309020205020404" pitchFamily="49" charset="0"/>
                <a:cs typeface="Courier New" panose="02070309020205020404" pitchFamily="49" charset="0"/>
              </a:rPr>
              <a:t>position = fo.tell(); </a:t>
            </a:r>
          </a:p>
          <a:p>
            <a:pPr marL="817245" lvl="1">
              <a:buFontTx/>
              <a:buNone/>
              <a:defRPr/>
            </a:pPr>
            <a:r>
              <a:rPr lang="en-US" altLang="en-US" sz="1980">
                <a:latin typeface="Courier New" panose="02070309020205020404" pitchFamily="49" charset="0"/>
                <a:cs typeface="Courier New" panose="02070309020205020404" pitchFamily="49" charset="0"/>
              </a:rPr>
              <a:t>print "Current file position : ", position </a:t>
            </a:r>
          </a:p>
          <a:p>
            <a:pPr marL="817245" lvl="1">
              <a:buFontTx/>
              <a:buNone/>
              <a:defRPr/>
            </a:pPr>
            <a:r>
              <a:rPr lang="en-US" altLang="en-US" sz="1980">
                <a:latin typeface="Courier New" panose="02070309020205020404" pitchFamily="49" charset="0"/>
                <a:cs typeface="Courier New" panose="02070309020205020404" pitchFamily="49" charset="0"/>
              </a:rPr>
              <a:t>position = fo.seek(0, 0); </a:t>
            </a:r>
          </a:p>
          <a:p>
            <a:pPr marL="817245" lvl="1">
              <a:buFontTx/>
              <a:buNone/>
              <a:defRPr/>
            </a:pPr>
            <a:r>
              <a:rPr lang="en-US" altLang="en-US" sz="1980">
                <a:latin typeface="Courier New" panose="02070309020205020404" pitchFamily="49" charset="0"/>
                <a:cs typeface="Courier New" panose="02070309020205020404" pitchFamily="49" charset="0"/>
              </a:rPr>
              <a:t>str = fo.read(10); </a:t>
            </a:r>
          </a:p>
          <a:p>
            <a:pPr marL="817245" lvl="1">
              <a:buFontTx/>
              <a:buNone/>
              <a:defRPr/>
            </a:pPr>
            <a:r>
              <a:rPr lang="en-US" altLang="en-US" sz="1980">
                <a:latin typeface="Courier New" panose="02070309020205020404" pitchFamily="49" charset="0"/>
                <a:cs typeface="Courier New" panose="02070309020205020404" pitchFamily="49" charset="0"/>
              </a:rPr>
              <a:t>print "Again read String is : ", str </a:t>
            </a:r>
          </a:p>
          <a:p>
            <a:pPr marL="817245" lvl="1">
              <a:buFontTx/>
              <a:buNone/>
              <a:defRPr/>
            </a:pPr>
            <a:r>
              <a:rPr lang="en-US" altLang="en-US" sz="1980">
                <a:latin typeface="Courier New" panose="02070309020205020404" pitchFamily="49" charset="0"/>
                <a:cs typeface="Courier New" panose="02070309020205020404" pitchFamily="49" charset="0"/>
              </a:rPr>
              <a:t>fo.close() </a:t>
            </a:r>
          </a:p>
          <a:p>
            <a:pPr marL="377190" indent="-377190">
              <a:defRPr/>
            </a:pPr>
            <a:r>
              <a:rPr lang="en-US" altLang="en-US" sz="1980"/>
              <a:t>This would produce following result:</a:t>
            </a:r>
          </a:p>
          <a:p>
            <a:pPr marL="817245" lvl="1">
              <a:buFontTx/>
              <a:buNone/>
              <a:defRPr/>
            </a:pPr>
            <a:r>
              <a:rPr lang="en-US" altLang="en-US" sz="1980">
                <a:latin typeface="Courier New" panose="02070309020205020404" pitchFamily="49" charset="0"/>
                <a:cs typeface="Courier New" panose="02070309020205020404" pitchFamily="49" charset="0"/>
              </a:rPr>
              <a:t>Read String is : Python is </a:t>
            </a:r>
          </a:p>
          <a:p>
            <a:pPr marL="817245" lvl="1">
              <a:buFontTx/>
              <a:buNone/>
              <a:defRPr/>
            </a:pPr>
            <a:r>
              <a:rPr lang="en-US" altLang="en-US" sz="1980">
                <a:latin typeface="Courier New" panose="02070309020205020404" pitchFamily="49" charset="0"/>
                <a:cs typeface="Courier New" panose="02070309020205020404" pitchFamily="49" charset="0"/>
              </a:rPr>
              <a:t>Current file position : 10 </a:t>
            </a:r>
          </a:p>
          <a:p>
            <a:pPr marL="817245" lvl="1">
              <a:buFontTx/>
              <a:buNone/>
              <a:defRPr/>
            </a:pPr>
            <a:r>
              <a:rPr lang="en-US" altLang="en-US" sz="1980">
                <a:latin typeface="Courier New" panose="02070309020205020404" pitchFamily="49" charset="0"/>
                <a:cs typeface="Courier New" panose="02070309020205020404" pitchFamily="49" charset="0"/>
              </a:rPr>
              <a:t>Again read String is : Python is</a:t>
            </a:r>
          </a:p>
        </p:txBody>
      </p:sp>
      <p:sp>
        <p:nvSpPr>
          <p:cNvPr id="273412" name="Footer Placeholder 1">
            <a:extLst>
              <a:ext uri="{FF2B5EF4-FFF2-40B4-BE49-F238E27FC236}">
                <a16:creationId xmlns:a16="http://schemas.microsoft.com/office/drawing/2014/main" id="{0D42A60B-9206-415F-9395-EEF2D7E700D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2CF42CB-2702-401D-AA15-CF5F560E903F}"/>
              </a:ext>
            </a:extLst>
          </p:cNvPr>
          <p:cNvSpPr>
            <a:spLocks noGrp="1"/>
          </p:cNvSpPr>
          <p:nvPr>
            <p:ph type="title"/>
          </p:nvPr>
        </p:nvSpPr>
        <p:spPr>
          <a:xfrm>
            <a:off x="669925" y="533400"/>
            <a:ext cx="8969375" cy="754063"/>
          </a:xfrm>
        </p:spPr>
        <p:txBody>
          <a:bodyPr/>
          <a:lstStyle/>
          <a:p>
            <a:pPr>
              <a:defRPr/>
            </a:pPr>
            <a:r>
              <a:rPr lang="en-US" altLang="en-US" sz="3960" b="1"/>
              <a:t>Renaming and Deleting Files:</a:t>
            </a:r>
            <a:endParaRPr lang="en-US" altLang="en-US" sz="3960"/>
          </a:p>
        </p:txBody>
      </p:sp>
      <p:sp>
        <p:nvSpPr>
          <p:cNvPr id="18435" name="Content Placeholder 2">
            <a:extLst>
              <a:ext uri="{FF2B5EF4-FFF2-40B4-BE49-F238E27FC236}">
                <a16:creationId xmlns:a16="http://schemas.microsoft.com/office/drawing/2014/main" id="{C9FEA46F-3B49-4562-B5EC-66923EC5DD3C}"/>
              </a:ext>
            </a:extLst>
          </p:cNvPr>
          <p:cNvSpPr>
            <a:spLocks noGrp="1"/>
          </p:cNvSpPr>
          <p:nvPr>
            <p:ph idx="1"/>
          </p:nvPr>
        </p:nvSpPr>
        <p:spPr>
          <a:xfrm>
            <a:off x="669925" y="1622425"/>
            <a:ext cx="8969375" cy="5281613"/>
          </a:xfrm>
        </p:spPr>
        <p:txBody>
          <a:bodyPr/>
          <a:lstStyle/>
          <a:p>
            <a:pPr marL="377190" indent="-377190">
              <a:defRPr/>
            </a:pPr>
            <a:r>
              <a:rPr lang="en-US" altLang="en-US" sz="1980"/>
              <a:t>Python </a:t>
            </a:r>
            <a:r>
              <a:rPr lang="en-US" altLang="en-US" sz="1980" b="1"/>
              <a:t>os</a:t>
            </a:r>
            <a:r>
              <a:rPr lang="en-US" altLang="en-US" sz="1980"/>
              <a:t> module provides methods that help you perform file-processing operations, such as renaming and deleting files.</a:t>
            </a:r>
          </a:p>
          <a:p>
            <a:pPr marL="377190" indent="-377190">
              <a:defRPr/>
            </a:pPr>
            <a:r>
              <a:rPr lang="en-US" altLang="en-US" sz="1980"/>
              <a:t>To use this module you need to import it first and then you can all any related functions.</a:t>
            </a:r>
          </a:p>
          <a:p>
            <a:pPr marL="377190" indent="-377190">
              <a:buFontTx/>
              <a:buNone/>
              <a:defRPr/>
            </a:pPr>
            <a:r>
              <a:rPr lang="en-US" altLang="en-US" sz="1980" b="1"/>
              <a:t>The rename() Method:</a:t>
            </a:r>
          </a:p>
          <a:p>
            <a:pPr marL="377190" indent="-377190">
              <a:buFontTx/>
              <a:buNone/>
              <a:defRPr/>
            </a:pPr>
            <a:r>
              <a:rPr lang="en-US" altLang="en-US" sz="1980"/>
              <a:t>	The </a:t>
            </a:r>
            <a:r>
              <a:rPr lang="en-US" altLang="en-US" sz="1980" i="1"/>
              <a:t>rename()</a:t>
            </a:r>
            <a:r>
              <a:rPr lang="en-US" altLang="en-US" sz="1980"/>
              <a:t> method takes two arguments, the current filename and the new filename.</a:t>
            </a:r>
          </a:p>
          <a:p>
            <a:pPr marL="377190" indent="-377190">
              <a:buFontTx/>
              <a:buNone/>
              <a:defRPr/>
            </a:pPr>
            <a:r>
              <a:rPr lang="en-US" altLang="en-US" sz="1980" b="1"/>
              <a:t>Syntax:</a:t>
            </a:r>
          </a:p>
          <a:p>
            <a:pPr marL="377190" indent="-377190">
              <a:buFontTx/>
              <a:buNone/>
              <a:defRPr/>
            </a:pPr>
            <a:r>
              <a:rPr lang="en-US" altLang="en-US" sz="1980"/>
              <a:t>	</a:t>
            </a:r>
            <a:r>
              <a:rPr lang="en-US" altLang="en-US" sz="1980">
                <a:latin typeface="Courier New" panose="02070309020205020404" pitchFamily="49" charset="0"/>
                <a:cs typeface="Courier New" panose="02070309020205020404" pitchFamily="49" charset="0"/>
              </a:rPr>
              <a:t>os.rename(current_file_name, new_file_name) </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import os </a:t>
            </a:r>
          </a:p>
          <a:p>
            <a:pPr marL="817245" lvl="1">
              <a:buFontTx/>
              <a:buNone/>
              <a:defRPr/>
            </a:pPr>
            <a:r>
              <a:rPr lang="en-US" altLang="en-US" sz="1980">
                <a:latin typeface="Courier New" panose="02070309020205020404" pitchFamily="49" charset="0"/>
                <a:cs typeface="Courier New" panose="02070309020205020404" pitchFamily="49" charset="0"/>
              </a:rPr>
              <a:t>os.rename( "test1.txt", "test2.txt" )</a:t>
            </a:r>
          </a:p>
        </p:txBody>
      </p:sp>
      <p:sp>
        <p:nvSpPr>
          <p:cNvPr id="274436" name="Footer Placeholder 1">
            <a:extLst>
              <a:ext uri="{FF2B5EF4-FFF2-40B4-BE49-F238E27FC236}">
                <a16:creationId xmlns:a16="http://schemas.microsoft.com/office/drawing/2014/main" id="{B1764F8B-8EF1-4EB4-8C66-2E60BF7E659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1495C1DA-3002-4264-9E50-67685ED15C34}"/>
              </a:ext>
            </a:extLst>
          </p:cNvPr>
          <p:cNvSpPr>
            <a:spLocks noGrp="1"/>
          </p:cNvSpPr>
          <p:nvPr>
            <p:ph idx="1"/>
          </p:nvPr>
        </p:nvSpPr>
        <p:spPr>
          <a:xfrm>
            <a:off x="669925" y="1622425"/>
            <a:ext cx="8969375" cy="5281613"/>
          </a:xfrm>
        </p:spPr>
        <p:txBody>
          <a:bodyPr/>
          <a:lstStyle/>
          <a:p>
            <a:pPr marL="377190" indent="-377190">
              <a:buFontTx/>
              <a:buNone/>
              <a:defRPr/>
            </a:pPr>
            <a:r>
              <a:rPr lang="en-US" altLang="en-US" sz="1980" b="1"/>
              <a:t>The </a:t>
            </a:r>
            <a:r>
              <a:rPr lang="en-US" altLang="en-US" sz="1980" b="1" i="1"/>
              <a:t>delete()</a:t>
            </a:r>
            <a:r>
              <a:rPr lang="en-US" altLang="en-US" sz="1980" b="1"/>
              <a:t> Method:</a:t>
            </a:r>
          </a:p>
          <a:p>
            <a:pPr marL="377190" indent="-377190">
              <a:buFontTx/>
              <a:buNone/>
              <a:defRPr/>
            </a:pPr>
            <a:r>
              <a:rPr lang="en-US" altLang="en-US" sz="1980"/>
              <a:t>	You can use the </a:t>
            </a:r>
            <a:r>
              <a:rPr lang="en-US" altLang="en-US" sz="1980" i="1"/>
              <a:t>delete()</a:t>
            </a:r>
            <a:r>
              <a:rPr lang="en-US" altLang="en-US" sz="1980"/>
              <a:t> method to delete files by supplying the name of the file to be deleted as the argument.</a:t>
            </a:r>
          </a:p>
          <a:p>
            <a:pPr marL="377190" indent="-377190">
              <a:buFontTx/>
              <a:buNone/>
              <a:defRPr/>
            </a:pPr>
            <a:r>
              <a:rPr lang="en-US" altLang="en-US" sz="1980" b="1"/>
              <a:t>Syntax:</a:t>
            </a:r>
          </a:p>
          <a:p>
            <a:pPr marL="377190" indent="-377190">
              <a:buFontTx/>
              <a:buNone/>
              <a:defRPr/>
            </a:pPr>
            <a:r>
              <a:rPr lang="en-US" altLang="en-US" sz="1980"/>
              <a:t>	</a:t>
            </a:r>
            <a:r>
              <a:rPr lang="en-US" altLang="en-US" sz="1980">
                <a:latin typeface="Courier New" panose="02070309020205020404" pitchFamily="49" charset="0"/>
                <a:cs typeface="Courier New" panose="02070309020205020404" pitchFamily="49" charset="0"/>
              </a:rPr>
              <a:t>os.remove(file_name) </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import os </a:t>
            </a:r>
          </a:p>
          <a:p>
            <a:pPr marL="817245" lvl="1">
              <a:buFontTx/>
              <a:buNone/>
              <a:defRPr/>
            </a:pPr>
            <a:r>
              <a:rPr lang="en-US" altLang="en-US" sz="1980">
                <a:latin typeface="Courier New" panose="02070309020205020404" pitchFamily="49" charset="0"/>
                <a:cs typeface="Courier New" panose="02070309020205020404" pitchFamily="49" charset="0"/>
              </a:rPr>
              <a:t>os.remove("test2.txt")</a:t>
            </a:r>
          </a:p>
        </p:txBody>
      </p:sp>
      <p:sp>
        <p:nvSpPr>
          <p:cNvPr id="275459" name="Footer Placeholder 1">
            <a:extLst>
              <a:ext uri="{FF2B5EF4-FFF2-40B4-BE49-F238E27FC236}">
                <a16:creationId xmlns:a16="http://schemas.microsoft.com/office/drawing/2014/main" id="{A92B1B92-8EBA-4888-99A1-B72AE9295A5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B84735D-2825-47E9-BF15-3830F13AC3C8}"/>
              </a:ext>
            </a:extLst>
          </p:cNvPr>
          <p:cNvSpPr>
            <a:spLocks noGrp="1"/>
          </p:cNvSpPr>
          <p:nvPr>
            <p:ph type="title"/>
          </p:nvPr>
        </p:nvSpPr>
        <p:spPr/>
        <p:txBody>
          <a:bodyPr/>
          <a:lstStyle/>
          <a:p>
            <a:pPr>
              <a:defRPr/>
            </a:pPr>
            <a:r>
              <a:rPr lang="en-US" altLang="en-US" sz="3960" b="1"/>
              <a:t>Directories in Python:</a:t>
            </a:r>
            <a:endParaRPr lang="en-US" altLang="en-US" sz="3960"/>
          </a:p>
        </p:txBody>
      </p:sp>
      <p:sp>
        <p:nvSpPr>
          <p:cNvPr id="20483" name="Content Placeholder 2">
            <a:extLst>
              <a:ext uri="{FF2B5EF4-FFF2-40B4-BE49-F238E27FC236}">
                <a16:creationId xmlns:a16="http://schemas.microsoft.com/office/drawing/2014/main" id="{E7F901C5-1876-4713-B5D4-78CFF798A076}"/>
              </a:ext>
            </a:extLst>
          </p:cNvPr>
          <p:cNvSpPr>
            <a:spLocks noGrp="1"/>
          </p:cNvSpPr>
          <p:nvPr>
            <p:ph idx="1"/>
          </p:nvPr>
        </p:nvSpPr>
        <p:spPr>
          <a:xfrm>
            <a:off x="669925" y="1622425"/>
            <a:ext cx="8969375" cy="5281613"/>
          </a:xfrm>
        </p:spPr>
        <p:txBody>
          <a:bodyPr/>
          <a:lstStyle/>
          <a:p>
            <a:pPr marL="377190" indent="-377190">
              <a:buFontTx/>
              <a:buNone/>
              <a:defRPr/>
            </a:pPr>
            <a:r>
              <a:rPr lang="en-US" altLang="en-US" sz="1980"/>
              <a:t>All files are contained within various directories, and Python has no problem handling these too. The </a:t>
            </a:r>
            <a:r>
              <a:rPr lang="en-US" altLang="en-US" sz="1980" b="1"/>
              <a:t>os</a:t>
            </a:r>
            <a:r>
              <a:rPr lang="en-US" altLang="en-US" sz="1980"/>
              <a:t> module has several methods that help you create, remove, and change directories.</a:t>
            </a:r>
          </a:p>
          <a:p>
            <a:pPr marL="377190" indent="-377190">
              <a:buFontTx/>
              <a:buNone/>
              <a:defRPr/>
            </a:pPr>
            <a:r>
              <a:rPr lang="en-US" altLang="en-US" sz="1980" b="1"/>
              <a:t>The </a:t>
            </a:r>
            <a:r>
              <a:rPr lang="en-US" altLang="en-US" sz="1980" b="1" i="1"/>
              <a:t>mkdir()</a:t>
            </a:r>
            <a:r>
              <a:rPr lang="en-US" altLang="en-US" sz="1980" b="1"/>
              <a:t> Method:</a:t>
            </a:r>
          </a:p>
          <a:p>
            <a:pPr marL="377190" indent="-377190">
              <a:buFontTx/>
              <a:buNone/>
              <a:defRPr/>
            </a:pPr>
            <a:r>
              <a:rPr lang="en-US" altLang="en-US" sz="1980"/>
              <a:t>	You can use the </a:t>
            </a:r>
            <a:r>
              <a:rPr lang="en-US" altLang="en-US" sz="1980" i="1"/>
              <a:t>mkdir()</a:t>
            </a:r>
            <a:r>
              <a:rPr lang="en-US" altLang="en-US" sz="1980"/>
              <a:t> method of the os module to create directories in the current directory. You need to supply an argument to this method, which contains the name of the directory to be created.</a:t>
            </a:r>
          </a:p>
          <a:p>
            <a:pPr marL="377190" indent="-377190">
              <a:buFontTx/>
              <a:buNone/>
              <a:defRPr/>
            </a:pPr>
            <a:r>
              <a:rPr lang="en-US" altLang="en-US" sz="1980" b="1"/>
              <a:t>Syntax:</a:t>
            </a:r>
          </a:p>
          <a:p>
            <a:pPr marL="377190" indent="-377190">
              <a:buFontTx/>
              <a:buNone/>
              <a:defRPr/>
            </a:pPr>
            <a:r>
              <a:rPr lang="en-US" altLang="en-US" sz="1980"/>
              <a:t>	</a:t>
            </a:r>
            <a:r>
              <a:rPr lang="en-US" altLang="en-US" sz="1980">
                <a:latin typeface="Courier New" panose="02070309020205020404" pitchFamily="49" charset="0"/>
                <a:cs typeface="Courier New" panose="02070309020205020404" pitchFamily="49" charset="0"/>
              </a:rPr>
              <a:t>os.mkdir("newdir") </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import os # Create a directory "test" </a:t>
            </a:r>
          </a:p>
          <a:p>
            <a:pPr marL="817245" lvl="1">
              <a:buFontTx/>
              <a:buNone/>
              <a:defRPr/>
            </a:pPr>
            <a:r>
              <a:rPr lang="en-US" altLang="en-US" sz="1980">
                <a:latin typeface="Courier New" panose="02070309020205020404" pitchFamily="49" charset="0"/>
                <a:cs typeface="Courier New" panose="02070309020205020404" pitchFamily="49" charset="0"/>
              </a:rPr>
              <a:t>os.mkdir("test")</a:t>
            </a:r>
          </a:p>
        </p:txBody>
      </p:sp>
      <p:sp>
        <p:nvSpPr>
          <p:cNvPr id="276484" name="Footer Placeholder 1">
            <a:extLst>
              <a:ext uri="{FF2B5EF4-FFF2-40B4-BE49-F238E27FC236}">
                <a16:creationId xmlns:a16="http://schemas.microsoft.com/office/drawing/2014/main" id="{9BEEA432-3C2F-4C77-AE86-01F653129E8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9C6D602A-AA18-46A1-9A92-039073AC7043}"/>
              </a:ext>
            </a:extLst>
          </p:cNvPr>
          <p:cNvSpPr>
            <a:spLocks noGrp="1"/>
          </p:cNvSpPr>
          <p:nvPr>
            <p:ph idx="1"/>
          </p:nvPr>
        </p:nvSpPr>
        <p:spPr>
          <a:xfrm>
            <a:off x="669925" y="1539875"/>
            <a:ext cx="8969375" cy="5364163"/>
          </a:xfrm>
        </p:spPr>
        <p:txBody>
          <a:bodyPr/>
          <a:lstStyle/>
          <a:p>
            <a:pPr marL="377190" indent="-377190">
              <a:buFontTx/>
              <a:buNone/>
              <a:defRPr/>
            </a:pPr>
            <a:r>
              <a:rPr lang="en-US" altLang="en-US" sz="1980" b="1"/>
              <a:t>The </a:t>
            </a:r>
            <a:r>
              <a:rPr lang="en-US" altLang="en-US" sz="1980" b="1" i="1"/>
              <a:t>chdir()</a:t>
            </a:r>
            <a:r>
              <a:rPr lang="en-US" altLang="en-US" sz="1980" b="1"/>
              <a:t> Method:</a:t>
            </a:r>
          </a:p>
          <a:p>
            <a:pPr marL="377190" indent="-377190">
              <a:buFontTx/>
              <a:buNone/>
              <a:defRPr/>
            </a:pPr>
            <a:r>
              <a:rPr lang="en-US" altLang="en-US" sz="1980"/>
              <a:t>	You can use the </a:t>
            </a:r>
            <a:r>
              <a:rPr lang="en-US" altLang="en-US" sz="1980" i="1"/>
              <a:t>chdir()</a:t>
            </a:r>
            <a:r>
              <a:rPr lang="en-US" altLang="en-US" sz="1980"/>
              <a:t> method to change the current directory. The chdir() method takes an argument, which is the name of the directory that you want to make the current directory.</a:t>
            </a:r>
          </a:p>
          <a:p>
            <a:pPr marL="377190" indent="-377190">
              <a:buFontTx/>
              <a:buNone/>
              <a:defRPr/>
            </a:pPr>
            <a:r>
              <a:rPr lang="en-US" altLang="en-US" sz="1980" b="1"/>
              <a:t>Syntax:</a:t>
            </a:r>
          </a:p>
          <a:p>
            <a:pPr marL="377190" indent="-377190">
              <a:buFontTx/>
              <a:buNone/>
              <a:defRPr/>
            </a:pPr>
            <a:r>
              <a:rPr lang="en-US" altLang="en-US" sz="1980"/>
              <a:t>	</a:t>
            </a:r>
            <a:r>
              <a:rPr lang="en-US" altLang="en-US" sz="1980">
                <a:latin typeface="Courier New" panose="02070309020205020404" pitchFamily="49" charset="0"/>
                <a:cs typeface="Courier New" panose="02070309020205020404" pitchFamily="49" charset="0"/>
              </a:rPr>
              <a:t>os.chdir("newdir") </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import os </a:t>
            </a:r>
          </a:p>
          <a:p>
            <a:pPr marL="817245" lvl="1">
              <a:buFontTx/>
              <a:buNone/>
              <a:defRPr/>
            </a:pPr>
            <a:r>
              <a:rPr lang="en-US" altLang="en-US" sz="1980">
                <a:latin typeface="Courier New" panose="02070309020205020404" pitchFamily="49" charset="0"/>
                <a:cs typeface="Courier New" panose="02070309020205020404" pitchFamily="49" charset="0"/>
              </a:rPr>
              <a:t>os.chdir("/home/newdir") </a:t>
            </a:r>
          </a:p>
        </p:txBody>
      </p:sp>
      <p:sp>
        <p:nvSpPr>
          <p:cNvPr id="277507" name="Footer Placeholder 1">
            <a:extLst>
              <a:ext uri="{FF2B5EF4-FFF2-40B4-BE49-F238E27FC236}">
                <a16:creationId xmlns:a16="http://schemas.microsoft.com/office/drawing/2014/main" id="{780CD820-44D5-43DB-8318-AF222805B5D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5EBC77F4-5441-42D3-8D81-B590849FCED6}"/>
              </a:ext>
            </a:extLst>
          </p:cNvPr>
          <p:cNvSpPr>
            <a:spLocks noGrp="1"/>
          </p:cNvSpPr>
          <p:nvPr>
            <p:ph idx="1"/>
          </p:nvPr>
        </p:nvSpPr>
        <p:spPr/>
        <p:txBody>
          <a:bodyPr/>
          <a:lstStyle/>
          <a:p>
            <a:pPr marL="377190" indent="-377190">
              <a:buFontTx/>
              <a:buNone/>
              <a:defRPr/>
            </a:pPr>
            <a:r>
              <a:rPr lang="en-US" altLang="en-US" sz="1980" b="1"/>
              <a:t>The </a:t>
            </a:r>
            <a:r>
              <a:rPr lang="en-US" altLang="en-US" sz="1980" b="1" i="1"/>
              <a:t>getcwd()</a:t>
            </a:r>
            <a:r>
              <a:rPr lang="en-US" altLang="en-US" sz="1980" b="1"/>
              <a:t> Method:</a:t>
            </a:r>
          </a:p>
          <a:p>
            <a:pPr marL="377190" indent="-377190">
              <a:buFontTx/>
              <a:buNone/>
              <a:defRPr/>
            </a:pPr>
            <a:r>
              <a:rPr lang="en-US" altLang="en-US" sz="1980"/>
              <a:t>	The </a:t>
            </a:r>
            <a:r>
              <a:rPr lang="en-US" altLang="en-US" sz="1980" i="1"/>
              <a:t>getcwd()</a:t>
            </a:r>
            <a:r>
              <a:rPr lang="en-US" altLang="en-US" sz="1980"/>
              <a:t> method displays the current working directory.</a:t>
            </a:r>
          </a:p>
          <a:p>
            <a:pPr marL="377190" indent="-377190">
              <a:buFontTx/>
              <a:buNone/>
              <a:defRPr/>
            </a:pPr>
            <a:r>
              <a:rPr lang="en-US" altLang="en-US" sz="1980" b="1"/>
              <a:t>Syntax:</a:t>
            </a:r>
          </a:p>
          <a:p>
            <a:pPr marL="377190" indent="-377190">
              <a:buFontTx/>
              <a:buNone/>
              <a:defRPr/>
            </a:pPr>
            <a:r>
              <a:rPr lang="en-US" altLang="en-US" sz="1980"/>
              <a:t>	</a:t>
            </a:r>
            <a:r>
              <a:rPr lang="en-US" altLang="en-US" sz="1980">
                <a:latin typeface="Courier New" panose="02070309020205020404" pitchFamily="49" charset="0"/>
                <a:cs typeface="Courier New" panose="02070309020205020404" pitchFamily="49" charset="0"/>
              </a:rPr>
              <a:t>os.getcwd() </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import os </a:t>
            </a:r>
          </a:p>
          <a:p>
            <a:pPr marL="817245" lvl="1">
              <a:buFontTx/>
              <a:buNone/>
              <a:defRPr/>
            </a:pPr>
            <a:r>
              <a:rPr lang="en-US" altLang="en-US" sz="1980">
                <a:latin typeface="Courier New" panose="02070309020205020404" pitchFamily="49" charset="0"/>
                <a:cs typeface="Courier New" panose="02070309020205020404" pitchFamily="49" charset="0"/>
              </a:rPr>
              <a:t>os.getcwd() </a:t>
            </a:r>
          </a:p>
        </p:txBody>
      </p:sp>
      <p:sp>
        <p:nvSpPr>
          <p:cNvPr id="278531" name="Footer Placeholder 1">
            <a:extLst>
              <a:ext uri="{FF2B5EF4-FFF2-40B4-BE49-F238E27FC236}">
                <a16:creationId xmlns:a16="http://schemas.microsoft.com/office/drawing/2014/main" id="{507FECA7-E4DD-4E65-9B3A-BCAE90504FB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188630DA-553B-4BB3-8696-6EF883BDD1DF}"/>
              </a:ext>
            </a:extLst>
          </p:cNvPr>
          <p:cNvSpPr>
            <a:spLocks noGrp="1"/>
          </p:cNvSpPr>
          <p:nvPr>
            <p:ph idx="1"/>
          </p:nvPr>
        </p:nvSpPr>
        <p:spPr>
          <a:xfrm>
            <a:off x="669925" y="1622425"/>
            <a:ext cx="8969375" cy="5281613"/>
          </a:xfrm>
        </p:spPr>
        <p:txBody>
          <a:bodyPr/>
          <a:lstStyle/>
          <a:p>
            <a:pPr marL="377190" indent="-377190">
              <a:buFontTx/>
              <a:buNone/>
              <a:defRPr/>
            </a:pPr>
            <a:r>
              <a:rPr lang="en-US" altLang="en-US" sz="1980" b="1"/>
              <a:t>The </a:t>
            </a:r>
            <a:r>
              <a:rPr lang="en-US" altLang="en-US" sz="1980" b="1" i="1"/>
              <a:t>rmdir()</a:t>
            </a:r>
            <a:r>
              <a:rPr lang="en-US" altLang="en-US" sz="1980" b="1"/>
              <a:t> Method:</a:t>
            </a:r>
          </a:p>
          <a:p>
            <a:pPr marL="377190" indent="-377190">
              <a:buFontTx/>
              <a:buNone/>
              <a:defRPr/>
            </a:pPr>
            <a:r>
              <a:rPr lang="en-US" altLang="en-US" sz="1980"/>
              <a:t>	The </a:t>
            </a:r>
            <a:r>
              <a:rPr lang="en-US" altLang="en-US" sz="1980" i="1"/>
              <a:t>rmdir()</a:t>
            </a:r>
            <a:r>
              <a:rPr lang="en-US" altLang="en-US" sz="1980"/>
              <a:t> method deletes the directory, which is passed as an argument in the method.</a:t>
            </a:r>
          </a:p>
          <a:p>
            <a:pPr marL="377190" indent="-377190">
              <a:buFontTx/>
              <a:buNone/>
              <a:defRPr/>
            </a:pPr>
            <a:r>
              <a:rPr lang="en-US" altLang="en-US" sz="1980"/>
              <a:t>	Before removing a directory, all the contents in it should be removed.</a:t>
            </a:r>
          </a:p>
          <a:p>
            <a:pPr marL="377190" indent="-377190">
              <a:buFontTx/>
              <a:buNone/>
              <a:defRPr/>
            </a:pPr>
            <a:r>
              <a:rPr lang="en-US" altLang="en-US" sz="1980" b="1"/>
              <a:t>Syntax:</a:t>
            </a:r>
          </a:p>
          <a:p>
            <a:pPr marL="377190" indent="-377190">
              <a:buFontTx/>
              <a:buNone/>
              <a:defRPr/>
            </a:pPr>
            <a:r>
              <a:rPr lang="en-US" altLang="en-US" sz="1980">
                <a:latin typeface="Courier New" panose="02070309020205020404" pitchFamily="49" charset="0"/>
                <a:cs typeface="Courier New" panose="02070309020205020404" pitchFamily="49" charset="0"/>
              </a:rPr>
              <a:t>	os.rmdir('dirname') </a:t>
            </a:r>
          </a:p>
          <a:p>
            <a:pPr marL="377190" indent="-377190">
              <a:buFontTx/>
              <a:buNone/>
              <a:defRPr/>
            </a:pPr>
            <a:r>
              <a:rPr lang="en-US" altLang="en-US" sz="1980" b="1"/>
              <a:t>Example:</a:t>
            </a:r>
          </a:p>
          <a:p>
            <a:pPr marL="817245" lvl="1">
              <a:buFontTx/>
              <a:buNone/>
              <a:defRPr/>
            </a:pPr>
            <a:r>
              <a:rPr lang="en-US" altLang="en-US" sz="1980">
                <a:latin typeface="Courier New" panose="02070309020205020404" pitchFamily="49" charset="0"/>
                <a:cs typeface="Courier New" panose="02070309020205020404" pitchFamily="49" charset="0"/>
              </a:rPr>
              <a:t>import os </a:t>
            </a:r>
          </a:p>
          <a:p>
            <a:pPr marL="817245" lvl="1">
              <a:buFontTx/>
              <a:buNone/>
              <a:defRPr/>
            </a:pPr>
            <a:r>
              <a:rPr lang="en-US" altLang="en-US" sz="1980">
                <a:latin typeface="Courier New" panose="02070309020205020404" pitchFamily="49" charset="0"/>
                <a:cs typeface="Courier New" panose="02070309020205020404" pitchFamily="49" charset="0"/>
              </a:rPr>
              <a:t>os.rmdir( "/tmp/test" ) </a:t>
            </a:r>
          </a:p>
        </p:txBody>
      </p:sp>
      <p:sp>
        <p:nvSpPr>
          <p:cNvPr id="279555" name="Footer Placeholder 1">
            <a:extLst>
              <a:ext uri="{FF2B5EF4-FFF2-40B4-BE49-F238E27FC236}">
                <a16:creationId xmlns:a16="http://schemas.microsoft.com/office/drawing/2014/main" id="{C8132448-957A-41CF-8FC5-7D6D9F2967E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B19DCDBC-496A-4AE8-AEDB-169179D24AEC}"/>
              </a:ext>
            </a:extLst>
          </p:cNvPr>
          <p:cNvSpPr>
            <a:spLocks noGrp="1"/>
          </p:cNvSpPr>
          <p:nvPr>
            <p:ph idx="1"/>
          </p:nvPr>
        </p:nvSpPr>
        <p:spPr/>
        <p:txBody>
          <a:bodyPr/>
          <a:lstStyle/>
          <a:p>
            <a:pPr marL="377190" indent="-377190">
              <a:buFontTx/>
              <a:buNone/>
              <a:defRPr/>
            </a:pPr>
            <a:r>
              <a:rPr lang="en-US" altLang="en-US" sz="1980" b="1" dirty="0"/>
              <a:t>File &amp; Directory Related Methods:</a:t>
            </a:r>
          </a:p>
          <a:p>
            <a:pPr marL="377190" indent="-377190">
              <a:buFontTx/>
              <a:buNone/>
              <a:defRPr/>
            </a:pPr>
            <a:r>
              <a:rPr lang="en-US" altLang="en-US" sz="1980" dirty="0"/>
              <a:t>	There are three important sources which provide a wide range of utility methods to handle and manipulate files &amp; directories on Windows and Unix operating systems. They are as follows:</a:t>
            </a:r>
          </a:p>
          <a:p>
            <a:pPr marL="377190" indent="-377190">
              <a:buFontTx/>
              <a:buNone/>
              <a:defRPr/>
            </a:pPr>
            <a:endParaRPr lang="en-US" altLang="en-US" sz="1980" dirty="0"/>
          </a:p>
          <a:p>
            <a:pPr marL="817245" lvl="1">
              <a:defRPr/>
            </a:pPr>
            <a:r>
              <a:rPr lang="en-US" altLang="en-US" sz="1980" dirty="0">
                <a:hlinkClick r:id="rId2" action="ppaction://hlinkfile"/>
              </a:rPr>
              <a:t>File Object Methods</a:t>
            </a:r>
            <a:r>
              <a:rPr lang="en-US" altLang="en-US" sz="1980" dirty="0"/>
              <a:t>: The </a:t>
            </a:r>
            <a:r>
              <a:rPr lang="en-US" altLang="en-US" sz="1980" i="1" dirty="0"/>
              <a:t>file</a:t>
            </a:r>
            <a:r>
              <a:rPr lang="en-US" altLang="en-US" sz="1980" dirty="0"/>
              <a:t> object provides functions to manipulate files.</a:t>
            </a:r>
          </a:p>
          <a:p>
            <a:pPr marL="817245" lvl="1">
              <a:defRPr/>
            </a:pPr>
            <a:r>
              <a:rPr lang="en-US" altLang="en-US" sz="1980" dirty="0">
                <a:hlinkClick r:id="rId3" action="ppaction://hlinkfile"/>
              </a:rPr>
              <a:t>OS Object Methods.</a:t>
            </a:r>
            <a:r>
              <a:rPr lang="en-US" altLang="en-US" sz="1980" dirty="0"/>
              <a:t>: This provides methods to process files as well as directories. </a:t>
            </a:r>
          </a:p>
          <a:p>
            <a:pPr marL="377190" indent="-377190">
              <a:buFontTx/>
              <a:buNone/>
              <a:defRPr/>
            </a:pPr>
            <a:endParaRPr lang="en-US" altLang="en-US" sz="3080" dirty="0"/>
          </a:p>
        </p:txBody>
      </p:sp>
      <p:sp>
        <p:nvSpPr>
          <p:cNvPr id="280579" name="Footer Placeholder 1">
            <a:extLst>
              <a:ext uri="{FF2B5EF4-FFF2-40B4-BE49-F238E27FC236}">
                <a16:creationId xmlns:a16="http://schemas.microsoft.com/office/drawing/2014/main" id="{81416751-8748-42B8-A68F-2CBB3E85984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888">
              <a:defRPr>
                <a:solidFill>
                  <a:schemeClr val="tx1"/>
                </a:solidFill>
                <a:latin typeface="Calibri" panose="020F0502020204030204" pitchFamily="34" charset="0"/>
              </a:defRPr>
            </a:lvl1pPr>
            <a:lvl2pPr marL="742950" indent="-285750" defTabSz="1004888">
              <a:defRPr>
                <a:solidFill>
                  <a:schemeClr val="tx1"/>
                </a:solidFill>
                <a:latin typeface="Calibri" panose="020F0502020204030204" pitchFamily="34" charset="0"/>
              </a:defRPr>
            </a:lvl2pPr>
            <a:lvl3pPr marL="1143000" indent="-228600" defTabSz="1004888">
              <a:defRPr>
                <a:solidFill>
                  <a:schemeClr val="tx1"/>
                </a:solidFill>
                <a:latin typeface="Calibri" panose="020F0502020204030204" pitchFamily="34" charset="0"/>
              </a:defRPr>
            </a:lvl3pPr>
            <a:lvl4pPr marL="1600200" indent="-228600" defTabSz="1004888">
              <a:defRPr>
                <a:solidFill>
                  <a:schemeClr val="tx1"/>
                </a:solidFill>
                <a:latin typeface="Calibri" panose="020F0502020204030204" pitchFamily="34" charset="0"/>
              </a:defRPr>
            </a:lvl4pPr>
            <a:lvl5pPr marL="2057400" indent="-228600" defTabSz="1004888">
              <a:defRPr>
                <a:solidFill>
                  <a:schemeClr val="tx1"/>
                </a:solidFill>
                <a:latin typeface="Calibri" panose="020F0502020204030204" pitchFamily="34" charset="0"/>
              </a:defRPr>
            </a:lvl5pPr>
            <a:lvl6pPr marL="2514600" indent="-228600" defTabSz="1004888" eaLnBrk="0" fontAlgn="base" hangingPunct="0">
              <a:spcBef>
                <a:spcPct val="0"/>
              </a:spcBef>
              <a:spcAft>
                <a:spcPct val="0"/>
              </a:spcAft>
              <a:defRPr>
                <a:solidFill>
                  <a:schemeClr val="tx1"/>
                </a:solidFill>
                <a:latin typeface="Calibri" panose="020F0502020204030204" pitchFamily="34" charset="0"/>
              </a:defRPr>
            </a:lvl6pPr>
            <a:lvl7pPr marL="2971800" indent="-228600" defTabSz="1004888" eaLnBrk="0" fontAlgn="base" hangingPunct="0">
              <a:spcBef>
                <a:spcPct val="0"/>
              </a:spcBef>
              <a:spcAft>
                <a:spcPct val="0"/>
              </a:spcAft>
              <a:defRPr>
                <a:solidFill>
                  <a:schemeClr val="tx1"/>
                </a:solidFill>
                <a:latin typeface="Calibri" panose="020F0502020204030204" pitchFamily="34" charset="0"/>
              </a:defRPr>
            </a:lvl7pPr>
            <a:lvl8pPr marL="3429000" indent="-228600" defTabSz="1004888" eaLnBrk="0" fontAlgn="base" hangingPunct="0">
              <a:spcBef>
                <a:spcPct val="0"/>
              </a:spcBef>
              <a:spcAft>
                <a:spcPct val="0"/>
              </a:spcAft>
              <a:defRPr>
                <a:solidFill>
                  <a:schemeClr val="tx1"/>
                </a:solidFill>
                <a:latin typeface="Calibri" panose="020F0502020204030204" pitchFamily="34" charset="0"/>
              </a:defRPr>
            </a:lvl8pPr>
            <a:lvl9pPr marL="3886200" indent="-228600" defTabSz="1004888"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Prepared By: Mohammad Rony Lecturer, Dept. Of CSE University Of Global Village (UGV), Barishal</a:t>
            </a:r>
            <a:endParaRPr lang="en-US" altLang="en-US">
              <a:solidFill>
                <a:srgbClr val="000000"/>
              </a:solidFill>
              <a:latin typeface="Arial" panose="020B0604020202020204" pitchFamily="34" charset="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Box 3">
            <a:extLst>
              <a:ext uri="{FF2B5EF4-FFF2-40B4-BE49-F238E27FC236}">
                <a16:creationId xmlns:a16="http://schemas.microsoft.com/office/drawing/2014/main" id="{05F01BA5-DD84-49D0-8416-8DB289C22B40}"/>
              </a:ext>
            </a:extLst>
          </p:cNvPr>
          <p:cNvSpPr txBox="1">
            <a:spLocks noChangeArrowheads="1"/>
          </p:cNvSpPr>
          <p:nvPr/>
        </p:nvSpPr>
        <p:spPr bwMode="auto">
          <a:xfrm>
            <a:off x="2514600" y="34242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15&amp;16</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Working with Databases</a:t>
            </a:r>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E967A2AA-3A1F-4718-AC2C-F81775639235}"/>
              </a:ext>
            </a:extLst>
          </p:cNvPr>
          <p:cNvSpPr>
            <a:spLocks noChangeArrowheads="1"/>
          </p:cNvSpPr>
          <p:nvPr/>
        </p:nvSpPr>
        <p:spPr bwMode="auto">
          <a:xfrm>
            <a:off x="917575" y="1587500"/>
            <a:ext cx="9667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888"/>
              </a:spcAft>
            </a:pPr>
            <a:r>
              <a:rPr lang="en-US" altLang="en-US">
                <a:solidFill>
                  <a:srgbClr val="1C2B40"/>
                </a:solidFill>
              </a:rPr>
              <a:t>Division /</a:t>
            </a:r>
          </a:p>
        </p:txBody>
      </p:sp>
      <p:sp>
        <p:nvSpPr>
          <p:cNvPr id="38915" name="Rectangle 2">
            <a:extLst>
              <a:ext uri="{FF2B5EF4-FFF2-40B4-BE49-F238E27FC236}">
                <a16:creationId xmlns:a16="http://schemas.microsoft.com/office/drawing/2014/main" id="{B6955A80-F127-4970-82A6-4C0EFE169B79}"/>
              </a:ext>
            </a:extLst>
          </p:cNvPr>
          <p:cNvSpPr>
            <a:spLocks noChangeArrowheads="1"/>
          </p:cNvSpPr>
          <p:nvPr/>
        </p:nvSpPr>
        <p:spPr bwMode="auto">
          <a:xfrm>
            <a:off x="908050" y="2130425"/>
            <a:ext cx="6762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888"/>
              </a:spcBef>
              <a:spcAft>
                <a:spcPts val="2100"/>
              </a:spcAft>
            </a:pPr>
            <a:r>
              <a:rPr lang="en-US" altLang="en-US" sz="1300" b="1">
                <a:solidFill>
                  <a:srgbClr val="222222"/>
                </a:solidFill>
              </a:rPr>
              <a:t>Example</a:t>
            </a:r>
          </a:p>
        </p:txBody>
      </p:sp>
      <p:sp>
        <p:nvSpPr>
          <p:cNvPr id="38916" name="Rectangle 3">
            <a:extLst>
              <a:ext uri="{FF2B5EF4-FFF2-40B4-BE49-F238E27FC236}">
                <a16:creationId xmlns:a16="http://schemas.microsoft.com/office/drawing/2014/main" id="{3722D07C-12A4-445A-A9E4-C739F1FBD19F}"/>
              </a:ext>
            </a:extLst>
          </p:cNvPr>
          <p:cNvSpPr>
            <a:spLocks noChangeArrowheads="1"/>
          </p:cNvSpPr>
          <p:nvPr/>
        </p:nvSpPr>
        <p:spPr bwMode="auto">
          <a:xfrm>
            <a:off x="898525" y="2682875"/>
            <a:ext cx="4130675" cy="59055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100"/>
              </a:spcBef>
            </a:pP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 </a:t>
            </a:r>
            <a:r>
              <a:rPr lang="en-US" altLang="en-US" sz="900">
                <a:solidFill>
                  <a:srgbClr val="E0E0E0"/>
                </a:solidFill>
                <a:latin typeface="Consolas" panose="020B0609020204030204" pitchFamily="49" charset="0"/>
              </a:rPr>
              <a:t>y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a:t>
            </a:r>
          </a:p>
          <a:p>
            <a:pPr eaLnBrk="1" hangingPunct="1">
              <a:lnSpc>
                <a:spcPts val="1175"/>
              </a:lnSpc>
              <a:spcAft>
                <a:spcPts val="3988"/>
              </a:spcAft>
            </a:pPr>
            <a:r>
              <a:rPr lang="en-US" altLang="en-US" sz="900">
                <a:solidFill>
                  <a:srgbClr val="C67ADD"/>
                </a:solidFill>
                <a:latin typeface="Consolas" panose="020B0609020204030204" pitchFamily="49" charset="0"/>
              </a:rPr>
              <a:t>print(y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x) </a:t>
            </a:r>
            <a:r>
              <a:rPr lang="en-US" altLang="en-US" sz="900">
                <a:solidFill>
                  <a:srgbClr val="9E9E9E"/>
                </a:solidFill>
                <a:latin typeface="Consolas" panose="020B0609020204030204" pitchFamily="49" charset="0"/>
              </a:rPr>
              <a:t># Output 2.0</a:t>
            </a:r>
          </a:p>
        </p:txBody>
      </p:sp>
      <p:sp>
        <p:nvSpPr>
          <p:cNvPr id="38917" name="Rectangle 4">
            <a:extLst>
              <a:ext uri="{FF2B5EF4-FFF2-40B4-BE49-F238E27FC236}">
                <a16:creationId xmlns:a16="http://schemas.microsoft.com/office/drawing/2014/main" id="{3E943A66-7233-46EA-A6E4-FFD7E83DF9C3}"/>
              </a:ext>
            </a:extLst>
          </p:cNvPr>
          <p:cNvSpPr>
            <a:spLocks noChangeArrowheads="1"/>
          </p:cNvSpPr>
          <p:nvPr/>
        </p:nvSpPr>
        <p:spPr bwMode="auto">
          <a:xfrm>
            <a:off x="917575" y="3949700"/>
            <a:ext cx="16208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3988"/>
              </a:spcBef>
              <a:spcAft>
                <a:spcPts val="2100"/>
              </a:spcAft>
            </a:pPr>
            <a:r>
              <a:rPr lang="en-US" altLang="en-US">
                <a:solidFill>
                  <a:srgbClr val="1C2B40"/>
                </a:solidFill>
              </a:rPr>
              <a:t>Floor division //</a:t>
            </a:r>
          </a:p>
        </p:txBody>
      </p:sp>
      <p:sp>
        <p:nvSpPr>
          <p:cNvPr id="38918" name="Rectangle 5">
            <a:extLst>
              <a:ext uri="{FF2B5EF4-FFF2-40B4-BE49-F238E27FC236}">
                <a16:creationId xmlns:a16="http://schemas.microsoft.com/office/drawing/2014/main" id="{B099E3D6-353A-42A3-9449-649D6C8E4940}"/>
              </a:ext>
            </a:extLst>
          </p:cNvPr>
          <p:cNvSpPr>
            <a:spLocks noChangeArrowheads="1"/>
          </p:cNvSpPr>
          <p:nvPr/>
        </p:nvSpPr>
        <p:spPr bwMode="auto">
          <a:xfrm>
            <a:off x="908050" y="4545013"/>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100"/>
              </a:spcBef>
              <a:spcAft>
                <a:spcPts val="2525"/>
              </a:spcAft>
            </a:pPr>
            <a:r>
              <a:rPr lang="en-US" altLang="en-US" sz="1300" b="1">
                <a:solidFill>
                  <a:srgbClr val="222222"/>
                </a:solidFill>
              </a:rPr>
              <a:t>Example</a:t>
            </a:r>
          </a:p>
        </p:txBody>
      </p:sp>
      <p:sp>
        <p:nvSpPr>
          <p:cNvPr id="38919" name="Rectangle 6">
            <a:extLst>
              <a:ext uri="{FF2B5EF4-FFF2-40B4-BE49-F238E27FC236}">
                <a16:creationId xmlns:a16="http://schemas.microsoft.com/office/drawing/2014/main" id="{49E7B019-EAB9-4441-A9FA-1216F82E7406}"/>
              </a:ext>
            </a:extLst>
          </p:cNvPr>
          <p:cNvSpPr>
            <a:spLocks noChangeArrowheads="1"/>
          </p:cNvSpPr>
          <p:nvPr/>
        </p:nvSpPr>
        <p:spPr bwMode="auto">
          <a:xfrm>
            <a:off x="908050" y="5019675"/>
            <a:ext cx="4130675" cy="1023938"/>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75"/>
              </a:lnSpc>
              <a:spcBef>
                <a:spcPts val="2525"/>
              </a:spcBef>
              <a:spcAft>
                <a:spcPts val="625"/>
              </a:spcAft>
            </a:pP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 </a:t>
            </a:r>
            <a:r>
              <a:rPr lang="en-US" altLang="en-US" sz="900">
                <a:solidFill>
                  <a:srgbClr val="E0E0E0"/>
                </a:solidFill>
                <a:latin typeface="Consolas" panose="020B0609020204030204" pitchFamily="49" charset="0"/>
              </a:rPr>
              <a:t>y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z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2.2</a:t>
            </a:r>
          </a:p>
          <a:p>
            <a:pPr eaLnBrk="1" hangingPunct="1">
              <a:lnSpc>
                <a:spcPts val="1175"/>
              </a:lnSpc>
            </a:pPr>
            <a:r>
              <a:rPr lang="en-US" altLang="en-US" sz="900">
                <a:solidFill>
                  <a:srgbClr val="9E9E9E"/>
                </a:solidFill>
                <a:latin typeface="Consolas" panose="020B0609020204030204" pitchFamily="49" charset="0"/>
              </a:rPr>
              <a:t>#    normal division </a:t>
            </a:r>
            <a:r>
              <a:rPr lang="en-US" altLang="en-US" sz="900">
                <a:solidFill>
                  <a:srgbClr val="C67ADD"/>
                </a:solidFill>
                <a:latin typeface="Consolas" panose="020B0609020204030204" pitchFamily="49" charset="0"/>
              </a:rPr>
              <a:t>print(y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x)</a:t>
            </a:r>
          </a:p>
          <a:p>
            <a:pPr algn="just" eaLnBrk="1" hangingPunct="1">
              <a:spcAft>
                <a:spcPts val="1050"/>
              </a:spcAft>
            </a:pPr>
            <a:r>
              <a:rPr lang="en-US" altLang="en-US" sz="900">
                <a:solidFill>
                  <a:srgbClr val="9E9E9E"/>
                </a:solidFill>
                <a:latin typeface="Consolas" panose="020B0609020204030204" pitchFamily="49" charset="0"/>
              </a:rPr>
              <a:t>#    Output 2.0</a:t>
            </a:r>
          </a:p>
          <a:p>
            <a:pPr algn="just" eaLnBrk="1" hangingPunct="1">
              <a:spcAft>
                <a:spcPts val="213"/>
              </a:spcAft>
            </a:pPr>
            <a:r>
              <a:rPr lang="en-US" altLang="en-US" sz="900">
                <a:solidFill>
                  <a:srgbClr val="9E9E9E"/>
                </a:solidFill>
                <a:latin typeface="Consolas" panose="020B0609020204030204" pitchFamily="49" charset="0"/>
              </a:rPr>
              <a:t>#    floor division to get result as integer</a:t>
            </a:r>
          </a:p>
          <a:p>
            <a:pPr algn="just" eaLnBrk="1" hangingPunct="1"/>
            <a:r>
              <a:rPr lang="en-US" altLang="en-US" sz="900">
                <a:solidFill>
                  <a:srgbClr val="C67ADD"/>
                </a:solidFill>
                <a:latin typeface="Consolas" panose="020B0609020204030204" pitchFamily="49" charset="0"/>
              </a:rPr>
              <a:t>print(y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x)</a:t>
            </a:r>
          </a:p>
        </p:txBody>
      </p:sp>
      <p:sp>
        <p:nvSpPr>
          <p:cNvPr id="8" name="Rectangle 7">
            <a:extLst>
              <a:ext uri="{FF2B5EF4-FFF2-40B4-BE49-F238E27FC236}">
                <a16:creationId xmlns:a16="http://schemas.microsoft.com/office/drawing/2014/main" id="{1C6B0C3F-9CE7-47DF-A60A-5EDDF825859E}"/>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23 | </a:t>
            </a:r>
            <a:r>
              <a:rPr lang="en-US" sz="1050" b="1" spc="250">
                <a:solidFill>
                  <a:srgbClr val="7F7F7F"/>
                </a:solidFill>
                <a:latin typeface="Calibri"/>
              </a:rPr>
              <a:t>P a g e</a:t>
            </a:r>
          </a:p>
        </p:txBody>
      </p:sp>
    </p:spTree>
  </p:cSld>
  <p:clrMapOvr>
    <a:overrideClrMapping bg1="lt1" tx1="dk1" bg2="lt2" tx2="dk2" accent1="accent1" accent2="accent2" accent3="accent3" accent4="accent4" accent5="accent5" accent6="accent6" hlink="hlink" folHlink="folHlink"/>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4F2E-02B4-405A-A056-F5129792830F}"/>
              </a:ext>
            </a:extLst>
          </p:cNvPr>
          <p:cNvSpPr>
            <a:spLocks noGrp="1"/>
          </p:cNvSpPr>
          <p:nvPr>
            <p:ph type="title"/>
          </p:nvPr>
        </p:nvSpPr>
        <p:spPr>
          <a:xfrm>
            <a:off x="419100" y="365125"/>
            <a:ext cx="9051925" cy="419100"/>
          </a:xfrm>
        </p:spPr>
        <p:txBody>
          <a:bodyPr rtlCol="0">
            <a:noAutofit/>
          </a:bodyPr>
          <a:lstStyle/>
          <a:p>
            <a:pPr algn="l" defTabSz="1005840" eaLnBrk="1" fontAlgn="auto" hangingPunct="1">
              <a:spcAft>
                <a:spcPts val="0"/>
              </a:spcAft>
              <a:defRPr/>
            </a:pPr>
            <a:r>
              <a:rPr lang="en-US" sz="3080" b="1" dirty="0"/>
              <a:t>Introduction:</a:t>
            </a:r>
            <a:br>
              <a:rPr lang="en-US" sz="3080" b="1" dirty="0"/>
            </a:br>
            <a:endParaRPr lang="en-US" sz="3080" dirty="0"/>
          </a:p>
        </p:txBody>
      </p:sp>
      <p:sp>
        <p:nvSpPr>
          <p:cNvPr id="3" name="Content Placeholder 2">
            <a:extLst>
              <a:ext uri="{FF2B5EF4-FFF2-40B4-BE49-F238E27FC236}">
                <a16:creationId xmlns:a16="http://schemas.microsoft.com/office/drawing/2014/main" id="{16CB3302-EC44-4E3E-83DE-BEF8EE842D8B}"/>
              </a:ext>
            </a:extLst>
          </p:cNvPr>
          <p:cNvSpPr>
            <a:spLocks noGrp="1"/>
          </p:cNvSpPr>
          <p:nvPr>
            <p:ph idx="1"/>
          </p:nvPr>
        </p:nvSpPr>
        <p:spPr>
          <a:xfrm>
            <a:off x="587375" y="533400"/>
            <a:ext cx="9051925" cy="6956425"/>
          </a:xfrm>
        </p:spPr>
        <p:txBody>
          <a:bodyPr rtlCol="0">
            <a:normAutofit fontScale="85000" lnSpcReduction="10000"/>
          </a:bodyPr>
          <a:lstStyle/>
          <a:p>
            <a:pPr marL="377190" indent="-377190" algn="just" defTabSz="1005840" eaLnBrk="1" fontAlgn="auto" hangingPunct="1">
              <a:spcAft>
                <a:spcPts val="0"/>
              </a:spcAft>
              <a:defRPr/>
            </a:pPr>
            <a:r>
              <a:rPr lang="en-US" sz="2640" dirty="0"/>
              <a:t>To build the real world applications, connecting with the databases is the necessity for the programming languages. However, python allows us to connect our application to the databases like MySQL, </a:t>
            </a:r>
            <a:r>
              <a:rPr lang="en-US" sz="2640" dirty="0" err="1"/>
              <a:t>SQLite</a:t>
            </a:r>
            <a:r>
              <a:rPr lang="en-US" sz="2640" dirty="0"/>
              <a:t>, </a:t>
            </a:r>
            <a:r>
              <a:rPr lang="en-US" sz="2640" dirty="0" err="1"/>
              <a:t>MongoDB</a:t>
            </a:r>
            <a:r>
              <a:rPr lang="en-US" sz="2640" dirty="0"/>
              <a:t>, and many others.</a:t>
            </a:r>
          </a:p>
          <a:p>
            <a:pPr marL="377190" indent="-377190" algn="just" defTabSz="1005840" eaLnBrk="1" fontAlgn="auto" hangingPunct="1">
              <a:spcAft>
                <a:spcPts val="0"/>
              </a:spcAft>
              <a:defRPr/>
            </a:pPr>
            <a:r>
              <a:rPr lang="en-US" sz="2640" dirty="0"/>
              <a:t>Python also supports Data Definition Language (DDL), Data Manipulation Language (DML) and Data Query Statements. For database programming, the Python </a:t>
            </a:r>
            <a:r>
              <a:rPr lang="en-US" sz="2640" b="1" dirty="0"/>
              <a:t>DB-API</a:t>
            </a:r>
            <a:r>
              <a:rPr lang="en-US" sz="2640" dirty="0"/>
              <a:t> is a widely used module that provides a database application programming interface.</a:t>
            </a:r>
          </a:p>
          <a:p>
            <a:pPr marL="377190" indent="-377190" algn="just" defTabSz="1005840" eaLnBrk="1" fontAlgn="auto" hangingPunct="1">
              <a:spcAft>
                <a:spcPts val="0"/>
              </a:spcAft>
              <a:buFont typeface="Arial" panose="020B0604020202020204" pitchFamily="34" charset="0"/>
              <a:buNone/>
              <a:defRPr/>
            </a:pPr>
            <a:endParaRPr lang="en-US" sz="2640" dirty="0"/>
          </a:p>
          <a:p>
            <a:pPr marL="377190" indent="-377190" defTabSz="1005840" eaLnBrk="1" fontAlgn="auto" hangingPunct="1">
              <a:spcAft>
                <a:spcPts val="0"/>
              </a:spcAft>
              <a:buFont typeface="Arial" panose="020B0604020202020204" pitchFamily="34" charset="0"/>
              <a:buNone/>
              <a:defRPr/>
            </a:pPr>
            <a:r>
              <a:rPr lang="en-US" sz="2640" dirty="0"/>
              <a:t>The Python Programming language has powerful features for database</a:t>
            </a:r>
          </a:p>
          <a:p>
            <a:pPr marL="377190" indent="-377190" defTabSz="1005840" eaLnBrk="1" fontAlgn="auto" hangingPunct="1">
              <a:spcAft>
                <a:spcPts val="0"/>
              </a:spcAft>
              <a:buFont typeface="Arial" panose="020B0604020202020204" pitchFamily="34" charset="0"/>
              <a:buNone/>
              <a:defRPr/>
            </a:pPr>
            <a:r>
              <a:rPr lang="en-US" sz="2640" dirty="0"/>
              <a:t>programming, those are</a:t>
            </a:r>
          </a:p>
          <a:p>
            <a:pPr marL="377190" indent="-377190" defTabSz="1005840" eaLnBrk="1" fontAlgn="auto" hangingPunct="1">
              <a:spcAft>
                <a:spcPts val="0"/>
              </a:spcAft>
              <a:buFont typeface="Arial" panose="020B0604020202020204" pitchFamily="34" charset="0"/>
              <a:buNone/>
              <a:defRPr/>
            </a:pPr>
            <a:endParaRPr lang="en-US" sz="2640" dirty="0"/>
          </a:p>
          <a:p>
            <a:pPr marL="377190" indent="-377190" defTabSz="1005840" eaLnBrk="1" fontAlgn="auto" hangingPunct="1">
              <a:spcAft>
                <a:spcPts val="0"/>
              </a:spcAft>
              <a:defRPr/>
            </a:pPr>
            <a:r>
              <a:rPr lang="en-US" sz="2640" dirty="0"/>
              <a:t>Python is famous for its portability.</a:t>
            </a:r>
          </a:p>
          <a:p>
            <a:pPr marL="377190" indent="-377190" defTabSz="1005840" eaLnBrk="1" fontAlgn="auto" hangingPunct="1">
              <a:spcAft>
                <a:spcPts val="0"/>
              </a:spcAft>
              <a:defRPr/>
            </a:pPr>
            <a:r>
              <a:rPr lang="en-US" sz="2640" dirty="0"/>
              <a:t>It is platform independent.</a:t>
            </a:r>
          </a:p>
          <a:p>
            <a:pPr marL="377190" indent="-377190" algn="just" defTabSz="1005840" eaLnBrk="1" fontAlgn="auto" hangingPunct="1">
              <a:spcAft>
                <a:spcPts val="0"/>
              </a:spcAft>
              <a:defRPr/>
            </a:pPr>
            <a:r>
              <a:rPr lang="en-US" sz="2640" dirty="0"/>
              <a:t>In many programming languages, the application developer needs to take care of the open and closed connections of the database, to avoid further exceptions and errors. In Python, these connections are taken care of.</a:t>
            </a:r>
          </a:p>
          <a:p>
            <a:pPr marL="377190" indent="-377190" defTabSz="1005840" eaLnBrk="1" fontAlgn="auto" hangingPunct="1">
              <a:spcAft>
                <a:spcPts val="0"/>
              </a:spcAft>
              <a:defRPr/>
            </a:pPr>
            <a:r>
              <a:rPr lang="en-US" sz="2640" dirty="0"/>
              <a:t>Python supports relational database systems.</a:t>
            </a:r>
          </a:p>
          <a:p>
            <a:pPr marL="377190" indent="-377190" defTabSz="1005840" eaLnBrk="1" fontAlgn="auto" hangingPunct="1">
              <a:spcAft>
                <a:spcPts val="0"/>
              </a:spcAft>
              <a:defRPr/>
            </a:pPr>
            <a:r>
              <a:rPr lang="en-US" sz="2640" dirty="0"/>
              <a:t>Python database APIs are compatible with various databases, so it is very easy to migrate and port database application interfaces.</a:t>
            </a:r>
          </a:p>
        </p:txBody>
      </p:sp>
      <p:sp>
        <p:nvSpPr>
          <p:cNvPr id="4" name="Footer Placeholder 3">
            <a:extLst>
              <a:ext uri="{FF2B5EF4-FFF2-40B4-BE49-F238E27FC236}">
                <a16:creationId xmlns:a16="http://schemas.microsoft.com/office/drawing/2014/main" id="{66D959CF-CB89-4A38-8290-58CA2BD372A1}"/>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F66F3D-83FA-44D1-AF19-C199D100EEFF}"/>
              </a:ext>
            </a:extLst>
          </p:cNvPr>
          <p:cNvSpPr>
            <a:spLocks noGrp="1"/>
          </p:cNvSpPr>
          <p:nvPr>
            <p:ph idx="1"/>
          </p:nvPr>
        </p:nvSpPr>
        <p:spPr>
          <a:xfrm>
            <a:off x="587375" y="282575"/>
            <a:ext cx="9051925" cy="720725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640" b="1" dirty="0"/>
              <a:t>Environment Setup:</a:t>
            </a:r>
            <a:endParaRPr lang="en-US" sz="2640" dirty="0"/>
          </a:p>
          <a:p>
            <a:pPr marL="377190" indent="-377190" algn="just" defTabSz="1005840" eaLnBrk="1" fontAlgn="auto" hangingPunct="1">
              <a:spcAft>
                <a:spcPts val="0"/>
              </a:spcAft>
              <a:defRPr/>
            </a:pPr>
            <a:r>
              <a:rPr lang="en-US" sz="2420" dirty="0"/>
              <a:t>In this topic we will discuss Python-</a:t>
            </a:r>
            <a:r>
              <a:rPr lang="en-US" sz="2420" dirty="0" err="1"/>
              <a:t>MySQL</a:t>
            </a:r>
            <a:r>
              <a:rPr lang="en-US" sz="2420" dirty="0"/>
              <a:t> database connectivity, and we will perform the database operations in python. </a:t>
            </a:r>
          </a:p>
          <a:p>
            <a:pPr marL="377190" indent="-377190" algn="just" defTabSz="1005840" eaLnBrk="1" fontAlgn="auto" hangingPunct="1">
              <a:spcAft>
                <a:spcPts val="0"/>
              </a:spcAft>
              <a:defRPr/>
            </a:pPr>
            <a:r>
              <a:rPr lang="en-US" sz="2420" dirty="0"/>
              <a:t>The Python DB API implementation for MySQL is possible by </a:t>
            </a:r>
            <a:r>
              <a:rPr lang="en-US" sz="2420" b="1" dirty="0"/>
              <a:t>MySQLdb</a:t>
            </a:r>
            <a:r>
              <a:rPr lang="en-US" sz="2420" dirty="0"/>
              <a:t> or </a:t>
            </a:r>
            <a:r>
              <a:rPr lang="en-US" sz="2420" b="1" dirty="0" err="1"/>
              <a:t>mysql.connector</a:t>
            </a:r>
            <a:r>
              <a:rPr lang="en-US" sz="2420" b="1" dirty="0"/>
              <a:t>.</a:t>
            </a:r>
          </a:p>
          <a:p>
            <a:pPr marL="377190" indent="-377190" algn="just" defTabSz="1005840" eaLnBrk="1" fontAlgn="auto" hangingPunct="1">
              <a:spcAft>
                <a:spcPts val="0"/>
              </a:spcAft>
              <a:defRPr/>
            </a:pPr>
            <a:endParaRPr lang="en-US" sz="2420" b="1" dirty="0"/>
          </a:p>
          <a:p>
            <a:pPr marL="377190" indent="-377190" algn="just" defTabSz="1005840" eaLnBrk="1" fontAlgn="auto" hangingPunct="1">
              <a:spcAft>
                <a:spcPts val="0"/>
              </a:spcAft>
              <a:buFont typeface="Arial" panose="020B0604020202020204" pitchFamily="34" charset="0"/>
              <a:buNone/>
              <a:defRPr/>
            </a:pPr>
            <a:r>
              <a:rPr lang="en-US" sz="2310" b="1" u="sng" dirty="0"/>
              <a:t>Note: </a:t>
            </a:r>
            <a:r>
              <a:rPr lang="en-US" sz="2310" dirty="0"/>
              <a:t>The Python DB-API implementation for MySQL is possible by</a:t>
            </a:r>
          </a:p>
          <a:p>
            <a:pPr marL="377190" indent="-377190" algn="just" defTabSz="1005840" eaLnBrk="1" fontAlgn="auto" hangingPunct="1">
              <a:spcAft>
                <a:spcPts val="0"/>
              </a:spcAft>
              <a:buFont typeface="Arial" panose="020B0604020202020204" pitchFamily="34" charset="0"/>
              <a:buNone/>
              <a:defRPr/>
            </a:pPr>
            <a:r>
              <a:rPr lang="en-US" sz="2310" b="1" dirty="0"/>
              <a:t>MySQLdb </a:t>
            </a:r>
            <a:r>
              <a:rPr lang="en-US" sz="2310" dirty="0"/>
              <a:t>in </a:t>
            </a:r>
            <a:r>
              <a:rPr lang="en-US" sz="2310" b="1" dirty="0"/>
              <a:t>python2.x</a:t>
            </a:r>
            <a:r>
              <a:rPr lang="en-US" sz="2310" dirty="0"/>
              <a:t> but it deprecated in python3.x.In </a:t>
            </a:r>
            <a:r>
              <a:rPr lang="en-US" sz="2310" b="1" dirty="0"/>
              <a:t>Python3.x</a:t>
            </a:r>
            <a:r>
              <a:rPr lang="en-US" sz="2310" dirty="0"/>
              <a:t>,DB</a:t>
            </a:r>
          </a:p>
          <a:p>
            <a:pPr marL="377190" indent="-377190" algn="just" defTabSz="1005840" eaLnBrk="1" fontAlgn="auto" hangingPunct="1">
              <a:spcAft>
                <a:spcPts val="0"/>
              </a:spcAft>
              <a:buFont typeface="Arial" panose="020B0604020202020204" pitchFamily="34" charset="0"/>
              <a:buNone/>
              <a:defRPr/>
            </a:pPr>
            <a:r>
              <a:rPr lang="en-US" sz="2310" dirty="0"/>
              <a:t>-API implementation for MySQL is possible by </a:t>
            </a:r>
            <a:r>
              <a:rPr lang="en-US" sz="2310" b="1" dirty="0" err="1"/>
              <a:t>mysql.connector</a:t>
            </a:r>
            <a:r>
              <a:rPr lang="en-US" sz="2310" b="1" dirty="0"/>
              <a:t>.</a:t>
            </a:r>
          </a:p>
          <a:p>
            <a:pPr marL="377190" indent="-377190" algn="just" defTabSz="1005840" eaLnBrk="1" fontAlgn="auto" hangingPunct="1">
              <a:spcAft>
                <a:spcPts val="0"/>
              </a:spcAft>
              <a:buFont typeface="Arial" panose="020B0604020202020204" pitchFamily="34" charset="0"/>
              <a:buNone/>
              <a:defRPr/>
            </a:pPr>
            <a:endParaRPr lang="en-US" sz="2310" b="1" dirty="0"/>
          </a:p>
          <a:p>
            <a:pPr marL="377190" indent="-377190" defTabSz="1005840" eaLnBrk="1" fontAlgn="auto" hangingPunct="1">
              <a:spcAft>
                <a:spcPts val="0"/>
              </a:spcAft>
              <a:defRPr/>
            </a:pPr>
            <a:r>
              <a:rPr lang="en-US" sz="2640" b="1" i="1" dirty="0"/>
              <a:t>You should have MySQL installed on your computer</a:t>
            </a:r>
            <a:endParaRPr lang="en-US" sz="2640" dirty="0"/>
          </a:p>
          <a:p>
            <a:pPr marL="377190" indent="-377190" defTabSz="1005840" eaLnBrk="1" fontAlgn="auto" hangingPunct="1">
              <a:spcAft>
                <a:spcPts val="0"/>
              </a:spcAft>
              <a:buFont typeface="Arial" panose="020B0604020202020204" pitchFamily="34" charset="0"/>
              <a:buNone/>
              <a:defRPr/>
            </a:pPr>
            <a:r>
              <a:rPr lang="en-US" sz="2640" i="1" u="sng" dirty="0"/>
              <a:t>Windows:</a:t>
            </a:r>
            <a:endParaRPr lang="en-US" sz="2640" u="sng" dirty="0"/>
          </a:p>
          <a:p>
            <a:pPr marL="377190" indent="-377190" defTabSz="1005840" eaLnBrk="1" fontAlgn="auto" hangingPunct="1">
              <a:spcAft>
                <a:spcPts val="0"/>
              </a:spcAft>
              <a:buFont typeface="Arial" panose="020B0604020202020204" pitchFamily="34" charset="0"/>
              <a:buNone/>
              <a:defRPr/>
            </a:pPr>
            <a:r>
              <a:rPr lang="en-US" sz="2420" dirty="0"/>
              <a:t>You can download a free MySQL database at</a:t>
            </a:r>
          </a:p>
          <a:p>
            <a:pPr marL="377190" indent="-377190" defTabSz="1005840" eaLnBrk="1" fontAlgn="auto" hangingPunct="1">
              <a:spcAft>
                <a:spcPts val="0"/>
              </a:spcAft>
              <a:buFont typeface="Arial" panose="020B0604020202020204" pitchFamily="34" charset="0"/>
              <a:buNone/>
              <a:defRPr/>
            </a:pPr>
            <a:r>
              <a:rPr lang="en-US" sz="2420" i="1" dirty="0"/>
              <a:t>			</a:t>
            </a:r>
            <a:r>
              <a:rPr lang="en-US" sz="2420" b="1" i="1" dirty="0">
                <a:hlinkClick r:id="rId2"/>
              </a:rPr>
              <a:t>https://www.mysql.com/downloads/</a:t>
            </a:r>
            <a:r>
              <a:rPr lang="en-US" sz="2420" b="1" i="1" dirty="0"/>
              <a:t>.</a:t>
            </a:r>
          </a:p>
          <a:p>
            <a:pPr marL="377190" indent="-377190" defTabSz="1005840" eaLnBrk="1" fontAlgn="auto" hangingPunct="1">
              <a:spcAft>
                <a:spcPts val="0"/>
              </a:spcAft>
              <a:buFont typeface="Arial" panose="020B0604020202020204" pitchFamily="34" charset="0"/>
              <a:buNone/>
              <a:defRPr/>
            </a:pPr>
            <a:r>
              <a:rPr lang="en-US" sz="2640" i="1" u="sng" dirty="0"/>
              <a:t>Linux(</a:t>
            </a:r>
            <a:r>
              <a:rPr lang="en-US" sz="2640" i="1" u="sng" dirty="0" err="1"/>
              <a:t>Ubuntu</a:t>
            </a:r>
            <a:r>
              <a:rPr lang="en-US" sz="2640" i="1" u="sng" dirty="0"/>
              <a:t>):</a:t>
            </a:r>
            <a:endParaRPr lang="en-US" sz="2640" u="sng" dirty="0"/>
          </a:p>
          <a:p>
            <a:pPr marL="377190" indent="-377190" defTabSz="1005840" eaLnBrk="1" fontAlgn="auto" hangingPunct="1">
              <a:spcAft>
                <a:spcPts val="0"/>
              </a:spcAft>
              <a:buFont typeface="Arial" panose="020B0604020202020204" pitchFamily="34" charset="0"/>
              <a:buNone/>
              <a:defRPr/>
            </a:pPr>
            <a:r>
              <a:rPr lang="en-US" sz="2640" i="1" dirty="0"/>
              <a:t>			</a:t>
            </a:r>
            <a:r>
              <a:rPr lang="en-US" sz="2640" b="1" i="1" dirty="0" err="1"/>
              <a:t>sudo</a:t>
            </a:r>
            <a:r>
              <a:rPr lang="en-US" sz="2640" b="1" i="1" dirty="0"/>
              <a:t> apt-get install </a:t>
            </a:r>
            <a:r>
              <a:rPr lang="en-US" sz="2640" b="1" i="1" dirty="0" err="1"/>
              <a:t>mysql</a:t>
            </a:r>
            <a:r>
              <a:rPr lang="en-US" sz="2640" b="1" i="1" dirty="0"/>
              <a:t>-server</a:t>
            </a:r>
            <a:endParaRPr lang="en-US" sz="2640" b="1" dirty="0"/>
          </a:p>
          <a:p>
            <a:pPr marL="377190" indent="-377190" defTabSz="1005840" eaLnBrk="1" fontAlgn="auto" hangingPunct="1">
              <a:spcAft>
                <a:spcPts val="0"/>
              </a:spcAft>
              <a:buFont typeface="Arial" panose="020B0604020202020204" pitchFamily="34" charset="0"/>
              <a:buNone/>
              <a:defRPr/>
            </a:pPr>
            <a:endParaRPr lang="en-US" sz="2640" dirty="0"/>
          </a:p>
          <a:p>
            <a:pPr marL="377190" indent="-377190" algn="just" defTabSz="1005840" eaLnBrk="1" fontAlgn="auto" hangingPunct="1">
              <a:spcAft>
                <a:spcPts val="0"/>
              </a:spcAft>
              <a:buFont typeface="Arial" panose="020B0604020202020204" pitchFamily="34" charset="0"/>
              <a:buNone/>
              <a:defRPr/>
            </a:pPr>
            <a:endParaRPr lang="en-US" sz="2420" dirty="0"/>
          </a:p>
        </p:txBody>
      </p:sp>
      <p:sp>
        <p:nvSpPr>
          <p:cNvPr id="2" name="Footer Placeholder 1">
            <a:extLst>
              <a:ext uri="{FF2B5EF4-FFF2-40B4-BE49-F238E27FC236}">
                <a16:creationId xmlns:a16="http://schemas.microsoft.com/office/drawing/2014/main" id="{EB254367-53C2-4266-980A-71CA52AF2379}"/>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818D89-74DF-4E6C-9704-BA7346703D4F}"/>
              </a:ext>
            </a:extLst>
          </p:cNvPr>
          <p:cNvSpPr>
            <a:spLocks noGrp="1"/>
          </p:cNvSpPr>
          <p:nvPr>
            <p:ph idx="1"/>
          </p:nvPr>
        </p:nvSpPr>
        <p:spPr>
          <a:xfrm>
            <a:off x="587375" y="282575"/>
            <a:ext cx="9051925" cy="7207250"/>
          </a:xfrm>
        </p:spPr>
        <p:txBody>
          <a:bodyPr rtlCol="0">
            <a:normAutofit/>
          </a:bodyPr>
          <a:lstStyle/>
          <a:p>
            <a:pPr marL="377190" indent="-377190" defTabSz="1005840" eaLnBrk="1" fontAlgn="auto" hangingPunct="1">
              <a:spcAft>
                <a:spcPts val="0"/>
              </a:spcAft>
              <a:defRPr/>
            </a:pPr>
            <a:r>
              <a:rPr lang="en-US" sz="2640" b="1" i="1" dirty="0"/>
              <a:t>You need to install </a:t>
            </a:r>
            <a:r>
              <a:rPr lang="en-US" sz="2640" b="1" dirty="0"/>
              <a:t>MySQLdb</a:t>
            </a:r>
            <a:r>
              <a:rPr lang="en-US" sz="2640" b="1" dirty="0">
                <a:sym typeface="Wingdings" pitchFamily="2" charset="2"/>
              </a:rPr>
              <a:t>: (</a:t>
            </a:r>
            <a:r>
              <a:rPr lang="en-US" sz="2640" b="1" dirty="0">
                <a:solidFill>
                  <a:schemeClr val="accent6">
                    <a:lumMod val="75000"/>
                  </a:schemeClr>
                </a:solidFill>
                <a:sym typeface="Wingdings" pitchFamily="2" charset="2"/>
              </a:rPr>
              <a:t>in case of Python2.x</a:t>
            </a:r>
            <a:r>
              <a:rPr lang="en-US" sz="2640" b="1" dirty="0">
                <a:sym typeface="Wingdings" pitchFamily="2" charset="2"/>
              </a:rPr>
              <a:t>)</a:t>
            </a:r>
            <a:endParaRPr lang="en-US" sz="2640" dirty="0"/>
          </a:p>
          <a:p>
            <a:pPr marL="377190" indent="-377190" algn="just" defTabSz="1005840" eaLnBrk="1" fontAlgn="auto" hangingPunct="1">
              <a:spcAft>
                <a:spcPts val="0"/>
              </a:spcAft>
              <a:defRPr/>
            </a:pPr>
            <a:r>
              <a:rPr lang="en-US" sz="2420" dirty="0"/>
              <a:t>MySQLdb is an interface for connecting to a MySQL database server from Python. The </a:t>
            </a:r>
            <a:r>
              <a:rPr lang="en-US" sz="2420" b="1" dirty="0"/>
              <a:t>MySQLdb</a:t>
            </a:r>
            <a:r>
              <a:rPr lang="en-US" sz="2420" dirty="0"/>
              <a:t> is not a built-in module, We need to install it to get it working.</a:t>
            </a:r>
          </a:p>
          <a:p>
            <a:pPr marL="377190" indent="-377190" algn="just" defTabSz="1005840" eaLnBrk="1" fontAlgn="auto" hangingPunct="1">
              <a:spcAft>
                <a:spcPts val="0"/>
              </a:spcAft>
              <a:defRPr/>
            </a:pPr>
            <a:r>
              <a:rPr lang="en-US" sz="2420" dirty="0"/>
              <a:t>Execute the following command to install it.</a:t>
            </a:r>
          </a:p>
          <a:p>
            <a:pPr marL="377190" indent="-377190" algn="just" defTabSz="1005840" eaLnBrk="1" fontAlgn="auto" hangingPunct="1">
              <a:spcAft>
                <a:spcPts val="0"/>
              </a:spcAft>
              <a:buFont typeface="Wingdings" pitchFamily="2" charset="2"/>
              <a:buChar char="Ø"/>
              <a:defRPr/>
            </a:pPr>
            <a:r>
              <a:rPr lang="en-US" sz="2420" dirty="0"/>
              <a:t>For (Linux)Ubuntu, use the following command -	</a:t>
            </a:r>
          </a:p>
          <a:p>
            <a:pPr marL="377190" indent="-377190" algn="just" defTabSz="1005840" eaLnBrk="1" fontAlgn="auto" hangingPunct="1">
              <a:spcAft>
                <a:spcPts val="0"/>
              </a:spcAft>
              <a:buFont typeface="Arial" panose="020B0604020202020204" pitchFamily="34" charset="0"/>
              <a:buNone/>
              <a:defRPr/>
            </a:pPr>
            <a:r>
              <a:rPr lang="en-US" sz="2420" i="1" dirty="0"/>
              <a:t>		</a:t>
            </a:r>
            <a:r>
              <a:rPr lang="en-US" sz="2420" b="1" i="1" dirty="0" err="1">
                <a:solidFill>
                  <a:srgbClr val="C00000"/>
                </a:solidFill>
              </a:rPr>
              <a:t>sudo</a:t>
            </a:r>
            <a:r>
              <a:rPr lang="en-US" sz="2420" b="1" i="1" dirty="0">
                <a:solidFill>
                  <a:srgbClr val="C00000"/>
                </a:solidFill>
              </a:rPr>
              <a:t> apt-get install python2.7-mysqldb</a:t>
            </a:r>
          </a:p>
          <a:p>
            <a:pPr marL="377190" indent="-377190" algn="just" defTabSz="1005840" eaLnBrk="1" fontAlgn="auto" hangingPunct="1">
              <a:spcAft>
                <a:spcPts val="0"/>
              </a:spcAft>
              <a:buFont typeface="Wingdings" pitchFamily="2" charset="2"/>
              <a:buChar char="Ø"/>
              <a:defRPr/>
            </a:pPr>
            <a:r>
              <a:rPr lang="en-US" sz="2420" dirty="0"/>
              <a:t>For Windows command prompt, use the following command -	</a:t>
            </a:r>
            <a:r>
              <a:rPr lang="en-US" sz="2420" b="1" i="1" dirty="0">
                <a:solidFill>
                  <a:srgbClr val="0070C0"/>
                </a:solidFill>
              </a:rPr>
              <a:t>pip install </a:t>
            </a:r>
            <a:r>
              <a:rPr lang="en-US" sz="2420" b="1" i="1" dirty="0" err="1">
                <a:solidFill>
                  <a:srgbClr val="0070C0"/>
                </a:solidFill>
              </a:rPr>
              <a:t>MySQL</a:t>
            </a:r>
            <a:r>
              <a:rPr lang="en-US" sz="2420" b="1" i="1" dirty="0">
                <a:solidFill>
                  <a:srgbClr val="0070C0"/>
                </a:solidFill>
              </a:rPr>
              <a:t>-python</a:t>
            </a:r>
          </a:p>
          <a:p>
            <a:pPr marL="377190" indent="-377190" defTabSz="1005840" eaLnBrk="1" fontAlgn="auto" hangingPunct="1">
              <a:spcAft>
                <a:spcPts val="0"/>
              </a:spcAft>
              <a:defRPr/>
            </a:pPr>
            <a:r>
              <a:rPr lang="en-US" sz="2640" dirty="0"/>
              <a:t>To test if the installation was successful, or if you already have "</a:t>
            </a:r>
            <a:r>
              <a:rPr lang="en-US" sz="2640" b="1" dirty="0"/>
              <a:t>MySQLdb</a:t>
            </a:r>
            <a:r>
              <a:rPr lang="en-US" sz="2640" dirty="0"/>
              <a:t>" installed, execute following python statement at terminal or CMD.</a:t>
            </a:r>
          </a:p>
          <a:p>
            <a:pPr marL="377190" indent="-377190" defTabSz="1005840" eaLnBrk="1" fontAlgn="auto" hangingPunct="1">
              <a:spcAft>
                <a:spcPts val="0"/>
              </a:spcAft>
              <a:buFont typeface="Arial" panose="020B0604020202020204" pitchFamily="34" charset="0"/>
              <a:buNone/>
              <a:defRPr/>
            </a:pPr>
            <a:r>
              <a:rPr lang="en-US" sz="2640" i="1" dirty="0"/>
              <a:t>		</a:t>
            </a:r>
            <a:r>
              <a:rPr lang="en-US" sz="2640" b="1" i="1" dirty="0">
                <a:solidFill>
                  <a:srgbClr val="002060"/>
                </a:solidFill>
              </a:rPr>
              <a:t>import MySQLdb</a:t>
            </a:r>
            <a:endParaRPr lang="en-US" sz="2640" b="1" dirty="0">
              <a:solidFill>
                <a:srgbClr val="002060"/>
              </a:solidFill>
            </a:endParaRPr>
          </a:p>
          <a:p>
            <a:pPr marL="377190" indent="-377190" defTabSz="1005840" eaLnBrk="1" fontAlgn="auto" hangingPunct="1">
              <a:spcAft>
                <a:spcPts val="0"/>
              </a:spcAft>
              <a:defRPr/>
            </a:pPr>
            <a:r>
              <a:rPr lang="en-US" sz="2640" dirty="0"/>
              <a:t>If the above statement was executed with no errors, "MySQLdb " is installed and ready to be used.</a:t>
            </a:r>
          </a:p>
          <a:p>
            <a:pPr marL="377190" indent="-377190" defTabSz="1005840" eaLnBrk="1" fontAlgn="auto" hangingPunct="1">
              <a:spcAft>
                <a:spcPts val="0"/>
              </a:spcAft>
              <a:buFont typeface="Arial" panose="020B0604020202020204" pitchFamily="34" charset="0"/>
              <a:buNone/>
              <a:defRPr/>
            </a:pPr>
            <a:r>
              <a:rPr lang="en-US" sz="2640" dirty="0"/>
              <a:t>					</a:t>
            </a:r>
            <a:r>
              <a:rPr lang="en-US" sz="2640" b="1" dirty="0">
                <a:solidFill>
                  <a:srgbClr val="FF0000"/>
                </a:solidFill>
              </a:rPr>
              <a:t>(OR)</a:t>
            </a:r>
            <a:endParaRPr lang="en-US" sz="2200" b="1" dirty="0">
              <a:solidFill>
                <a:srgbClr val="FF0000"/>
              </a:solidFill>
            </a:endParaRPr>
          </a:p>
          <a:p>
            <a:pPr marL="377190" indent="-377190" algn="just" defTabSz="1005840" eaLnBrk="1" fontAlgn="auto" hangingPunct="1">
              <a:spcAft>
                <a:spcPts val="0"/>
              </a:spcAft>
              <a:buFont typeface="Arial" panose="020B0604020202020204" pitchFamily="34" charset="0"/>
              <a:buNone/>
              <a:defRPr/>
            </a:pPr>
            <a:endParaRPr lang="en-US" sz="2420" b="1" dirty="0"/>
          </a:p>
        </p:txBody>
      </p:sp>
      <p:sp>
        <p:nvSpPr>
          <p:cNvPr id="2" name="Footer Placeholder 1">
            <a:extLst>
              <a:ext uri="{FF2B5EF4-FFF2-40B4-BE49-F238E27FC236}">
                <a16:creationId xmlns:a16="http://schemas.microsoft.com/office/drawing/2014/main" id="{3934F85F-44C0-4D7B-B5AB-DCE94ECFEC81}"/>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FCA3A-EA2B-46DC-92AF-0F938C1C436E}"/>
              </a:ext>
            </a:extLst>
          </p:cNvPr>
          <p:cNvSpPr>
            <a:spLocks noGrp="1"/>
          </p:cNvSpPr>
          <p:nvPr>
            <p:ph idx="1"/>
          </p:nvPr>
        </p:nvSpPr>
        <p:spPr>
          <a:xfrm>
            <a:off x="587375" y="282575"/>
            <a:ext cx="9051925" cy="7207250"/>
          </a:xfrm>
        </p:spPr>
        <p:txBody>
          <a:bodyPr rtlCol="0">
            <a:normAutofit/>
          </a:bodyPr>
          <a:lstStyle/>
          <a:p>
            <a:pPr marL="377190" indent="-377190" defTabSz="1005840" eaLnBrk="1" fontAlgn="auto" hangingPunct="1">
              <a:spcAft>
                <a:spcPts val="0"/>
              </a:spcAft>
              <a:defRPr/>
            </a:pPr>
            <a:r>
              <a:rPr lang="en-US" sz="2640" b="1" i="1" dirty="0"/>
              <a:t>You need to install </a:t>
            </a:r>
            <a:r>
              <a:rPr lang="en-US" sz="2640" b="1" i="1" dirty="0" err="1"/>
              <a:t>mysql.connector</a:t>
            </a:r>
            <a:r>
              <a:rPr lang="en-US" sz="2640" b="1" dirty="0">
                <a:sym typeface="Wingdings" pitchFamily="2" charset="2"/>
              </a:rPr>
              <a:t>: (</a:t>
            </a:r>
            <a:r>
              <a:rPr lang="en-US" sz="2640" b="1" dirty="0">
                <a:solidFill>
                  <a:schemeClr val="accent6">
                    <a:lumMod val="75000"/>
                  </a:schemeClr>
                </a:solidFill>
                <a:sym typeface="Wingdings" pitchFamily="2" charset="2"/>
              </a:rPr>
              <a:t>in case of Python3.x</a:t>
            </a:r>
            <a:r>
              <a:rPr lang="en-US" sz="2640" b="1" dirty="0">
                <a:sym typeface="Wingdings" pitchFamily="2" charset="2"/>
              </a:rPr>
              <a:t>)</a:t>
            </a:r>
            <a:endParaRPr lang="en-US" sz="2640" dirty="0"/>
          </a:p>
          <a:p>
            <a:pPr marL="377190" indent="-377190" algn="just" defTabSz="1005840" eaLnBrk="1" fontAlgn="auto" hangingPunct="1">
              <a:spcAft>
                <a:spcPts val="0"/>
              </a:spcAft>
              <a:defRPr/>
            </a:pPr>
            <a:r>
              <a:rPr lang="en-US" sz="2640" dirty="0"/>
              <a:t>To connect the python application with the MySQL database, we must import the </a:t>
            </a:r>
            <a:r>
              <a:rPr lang="en-US" sz="2640" b="1" dirty="0" err="1"/>
              <a:t>mysql.connector</a:t>
            </a:r>
            <a:r>
              <a:rPr lang="en-US" sz="2640" dirty="0"/>
              <a:t> module in the program.</a:t>
            </a:r>
          </a:p>
          <a:p>
            <a:pPr marL="377190" indent="-377190" algn="just" defTabSz="1005840" eaLnBrk="1" fontAlgn="auto" hangingPunct="1">
              <a:spcAft>
                <a:spcPts val="0"/>
              </a:spcAft>
              <a:defRPr/>
            </a:pPr>
            <a:r>
              <a:rPr lang="en-US" sz="2420" dirty="0"/>
              <a:t>The </a:t>
            </a:r>
            <a:r>
              <a:rPr lang="en-US" sz="2420" b="1" dirty="0" err="1"/>
              <a:t>mysql.connector</a:t>
            </a:r>
            <a:r>
              <a:rPr lang="en-US" sz="2420" dirty="0"/>
              <a:t> is not a built-in module, We need to install it to get it working.</a:t>
            </a:r>
          </a:p>
          <a:p>
            <a:pPr marL="377190" indent="-377190" algn="just" defTabSz="1005840" eaLnBrk="1" fontAlgn="auto" hangingPunct="1">
              <a:spcAft>
                <a:spcPts val="0"/>
              </a:spcAft>
              <a:defRPr/>
            </a:pPr>
            <a:r>
              <a:rPr lang="en-US" sz="2420" dirty="0"/>
              <a:t>Execute the following command to install it using pip installer.</a:t>
            </a:r>
          </a:p>
          <a:p>
            <a:pPr marL="377190" indent="-377190" algn="just" defTabSz="1005840" eaLnBrk="1" fontAlgn="auto" hangingPunct="1">
              <a:spcAft>
                <a:spcPts val="0"/>
              </a:spcAft>
              <a:buFont typeface="Wingdings" pitchFamily="2" charset="2"/>
              <a:buChar char="Ø"/>
              <a:defRPr/>
            </a:pPr>
            <a:r>
              <a:rPr lang="en-US" sz="2420" dirty="0"/>
              <a:t>For (Linux)Ubuntu, use the following command - 	</a:t>
            </a:r>
          </a:p>
          <a:p>
            <a:pPr marL="377190" indent="-377190" algn="just" defTabSz="1005840" eaLnBrk="1" fontAlgn="auto" hangingPunct="1">
              <a:spcAft>
                <a:spcPts val="0"/>
              </a:spcAft>
              <a:buFont typeface="Arial" panose="020B0604020202020204" pitchFamily="34" charset="0"/>
              <a:buNone/>
              <a:defRPr/>
            </a:pPr>
            <a:r>
              <a:rPr lang="en-US" sz="2420" i="1" dirty="0"/>
              <a:t>		</a:t>
            </a:r>
            <a:r>
              <a:rPr lang="en-US" sz="2640" b="1" i="1" dirty="0">
                <a:solidFill>
                  <a:srgbClr val="C00000"/>
                </a:solidFill>
              </a:rPr>
              <a:t>pip install mysql-connector-python</a:t>
            </a:r>
            <a:endParaRPr lang="en-US" sz="2420" b="1" i="1" dirty="0">
              <a:solidFill>
                <a:srgbClr val="C00000"/>
              </a:solidFill>
            </a:endParaRPr>
          </a:p>
          <a:p>
            <a:pPr marL="377190" indent="-377190" algn="just" defTabSz="1005840" eaLnBrk="1" fontAlgn="auto" hangingPunct="1">
              <a:spcAft>
                <a:spcPts val="0"/>
              </a:spcAft>
              <a:buFont typeface="Wingdings" pitchFamily="2" charset="2"/>
              <a:buChar char="Ø"/>
              <a:defRPr/>
            </a:pPr>
            <a:r>
              <a:rPr lang="en-US" sz="2420" dirty="0"/>
              <a:t>For Windows command prompt, use the following command -	</a:t>
            </a:r>
            <a:r>
              <a:rPr lang="en-US" sz="2420" b="1" i="1" dirty="0">
                <a:solidFill>
                  <a:srgbClr val="0070C0"/>
                </a:solidFill>
              </a:rPr>
              <a:t>pip install </a:t>
            </a:r>
            <a:r>
              <a:rPr lang="en-US" sz="2640" b="1" i="1" dirty="0">
                <a:solidFill>
                  <a:srgbClr val="0070C0"/>
                </a:solidFill>
              </a:rPr>
              <a:t>mysql-connector</a:t>
            </a:r>
            <a:endParaRPr lang="en-US" sz="2420" b="1" i="1" dirty="0">
              <a:solidFill>
                <a:srgbClr val="0070C0"/>
              </a:solidFill>
            </a:endParaRPr>
          </a:p>
          <a:p>
            <a:pPr marL="377190" indent="-377190" defTabSz="1005840" eaLnBrk="1" fontAlgn="auto" hangingPunct="1">
              <a:spcAft>
                <a:spcPts val="0"/>
              </a:spcAft>
              <a:defRPr/>
            </a:pPr>
            <a:r>
              <a:rPr lang="en-US" sz="2640" dirty="0"/>
              <a:t>To test if the installation was successful, or if you already have "</a:t>
            </a:r>
            <a:r>
              <a:rPr lang="en-US" sz="2640" i="1" dirty="0"/>
              <a:t> </a:t>
            </a:r>
            <a:r>
              <a:rPr lang="en-US" sz="2640" b="1" i="1" dirty="0" err="1"/>
              <a:t>mysql.connector</a:t>
            </a:r>
            <a:r>
              <a:rPr lang="en-US" sz="2640" i="1" dirty="0"/>
              <a:t> </a:t>
            </a:r>
            <a:r>
              <a:rPr lang="en-US" sz="2640" dirty="0"/>
              <a:t>" installed, execute following python statement at terminal or CMD.</a:t>
            </a:r>
          </a:p>
          <a:p>
            <a:pPr marL="377190" indent="-377190" defTabSz="1005840" eaLnBrk="1" fontAlgn="auto" hangingPunct="1">
              <a:spcAft>
                <a:spcPts val="0"/>
              </a:spcAft>
              <a:buFont typeface="Arial" panose="020B0604020202020204" pitchFamily="34" charset="0"/>
              <a:buNone/>
              <a:defRPr/>
            </a:pPr>
            <a:r>
              <a:rPr lang="en-US" sz="2640" i="1" dirty="0"/>
              <a:t>		</a:t>
            </a:r>
            <a:r>
              <a:rPr lang="en-US" sz="2640" b="1" i="1" dirty="0">
                <a:solidFill>
                  <a:srgbClr val="002060"/>
                </a:solidFill>
              </a:rPr>
              <a:t>import </a:t>
            </a:r>
            <a:r>
              <a:rPr lang="en-US" sz="2640" i="1" dirty="0">
                <a:solidFill>
                  <a:srgbClr val="002060"/>
                </a:solidFill>
              </a:rPr>
              <a:t> </a:t>
            </a:r>
            <a:r>
              <a:rPr lang="en-US" sz="2640" b="1" i="1" dirty="0" err="1">
                <a:solidFill>
                  <a:srgbClr val="002060"/>
                </a:solidFill>
              </a:rPr>
              <a:t>mysql.connector</a:t>
            </a:r>
            <a:endParaRPr lang="en-US" sz="2640" b="1" dirty="0">
              <a:solidFill>
                <a:srgbClr val="002060"/>
              </a:solidFill>
            </a:endParaRPr>
          </a:p>
          <a:p>
            <a:pPr marL="377190" indent="-377190" defTabSz="1005840" eaLnBrk="1" fontAlgn="auto" hangingPunct="1">
              <a:spcAft>
                <a:spcPts val="0"/>
              </a:spcAft>
              <a:defRPr/>
            </a:pPr>
            <a:r>
              <a:rPr lang="en-US" sz="2640" dirty="0"/>
              <a:t>If the above statement was executed with no errors, "</a:t>
            </a:r>
            <a:r>
              <a:rPr lang="en-US" sz="2640" b="1" i="1" dirty="0" err="1"/>
              <a:t>mysql.connector</a:t>
            </a:r>
            <a:r>
              <a:rPr lang="en-US" sz="2640" dirty="0"/>
              <a:t> " is installed and ready to be used.</a:t>
            </a:r>
          </a:p>
          <a:p>
            <a:pPr marL="377190" indent="-377190" algn="just" defTabSz="1005840" eaLnBrk="1" fontAlgn="auto" hangingPunct="1">
              <a:spcAft>
                <a:spcPts val="0"/>
              </a:spcAft>
              <a:buFont typeface="Arial" panose="020B0604020202020204" pitchFamily="34" charset="0"/>
              <a:buNone/>
              <a:defRPr/>
            </a:pPr>
            <a:endParaRPr lang="en-US" sz="2420" b="1" dirty="0"/>
          </a:p>
        </p:txBody>
      </p:sp>
      <p:sp>
        <p:nvSpPr>
          <p:cNvPr id="2" name="Footer Placeholder 1">
            <a:extLst>
              <a:ext uri="{FF2B5EF4-FFF2-40B4-BE49-F238E27FC236}">
                <a16:creationId xmlns:a16="http://schemas.microsoft.com/office/drawing/2014/main" id="{E2C40A61-927C-4F90-B792-6340D0083105}"/>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96B49C-0173-48F3-95B9-D5F1C0AD0AAC}"/>
              </a:ext>
            </a:extLst>
          </p:cNvPr>
          <p:cNvSpPr>
            <a:spLocks noGrp="1"/>
          </p:cNvSpPr>
          <p:nvPr>
            <p:ph idx="1"/>
          </p:nvPr>
        </p:nvSpPr>
        <p:spPr>
          <a:xfrm>
            <a:off x="587375" y="282575"/>
            <a:ext cx="9051925" cy="720725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640" b="1" dirty="0"/>
              <a:t>Python Database Application Programmer’s Interface (DB-API):</a:t>
            </a:r>
          </a:p>
          <a:p>
            <a:pPr marL="377190" indent="-377190" defTabSz="1005840" eaLnBrk="1" fontAlgn="auto" hangingPunct="1">
              <a:spcAft>
                <a:spcPts val="0"/>
              </a:spcAft>
              <a:buFont typeface="Arial" panose="020B0604020202020204" pitchFamily="34" charset="0"/>
              <a:buNone/>
              <a:defRPr/>
            </a:pPr>
            <a:endParaRPr lang="en-US" sz="2530" b="1" dirty="0"/>
          </a:p>
          <a:p>
            <a:pPr marL="377190" indent="-377190" algn="just" defTabSz="1005840" eaLnBrk="1" fontAlgn="auto" hangingPunct="1">
              <a:spcAft>
                <a:spcPts val="0"/>
              </a:spcAft>
              <a:defRPr/>
            </a:pPr>
            <a:r>
              <a:rPr lang="en-US" sz="2420" dirty="0"/>
              <a:t>Python DB-API is independent of any database engine, which enables you to write Python scripts to access any database engine.</a:t>
            </a:r>
          </a:p>
          <a:p>
            <a:pPr marL="377190" indent="-377190" algn="just" defTabSz="1005840" eaLnBrk="1" fontAlgn="auto" hangingPunct="1">
              <a:spcAft>
                <a:spcPts val="0"/>
              </a:spcAft>
              <a:defRPr/>
            </a:pPr>
            <a:r>
              <a:rPr lang="en-US" sz="2420" dirty="0"/>
              <a:t> The Python DB API implementation for MySQL is possible by </a:t>
            </a:r>
            <a:r>
              <a:rPr lang="en-US" sz="2420" b="1" dirty="0"/>
              <a:t>MySQLdb</a:t>
            </a:r>
            <a:r>
              <a:rPr lang="en-US" sz="2420" dirty="0"/>
              <a:t> or </a:t>
            </a:r>
            <a:r>
              <a:rPr lang="en-US" sz="2420" b="1" dirty="0" err="1"/>
              <a:t>mysql.connector</a:t>
            </a:r>
            <a:r>
              <a:rPr lang="en-US" sz="2420" dirty="0"/>
              <a:t>.</a:t>
            </a:r>
            <a:endParaRPr lang="en-US" sz="2420" b="1" dirty="0"/>
          </a:p>
          <a:p>
            <a:pPr marL="377190" indent="-377190" algn="just" defTabSz="1005840" eaLnBrk="1" fontAlgn="auto" hangingPunct="1">
              <a:spcAft>
                <a:spcPts val="0"/>
              </a:spcAft>
              <a:defRPr/>
            </a:pPr>
            <a:r>
              <a:rPr lang="en-US" sz="2420" dirty="0"/>
              <a:t>Using Python structure, </a:t>
            </a:r>
            <a:r>
              <a:rPr lang="en-US" sz="2420" b="1" dirty="0"/>
              <a:t>DB-API</a:t>
            </a:r>
            <a:r>
              <a:rPr lang="en-US" sz="2420" dirty="0"/>
              <a:t> provides standard and support for working with databases. </a:t>
            </a:r>
          </a:p>
          <a:p>
            <a:pPr marL="377190" indent="-377190" algn="just" defTabSz="1005840" eaLnBrk="1" fontAlgn="auto" hangingPunct="1">
              <a:spcAft>
                <a:spcPts val="0"/>
              </a:spcAft>
              <a:buFont typeface="Arial" panose="020B0604020202020204" pitchFamily="34" charset="0"/>
              <a:buNone/>
              <a:defRPr/>
            </a:pPr>
            <a:r>
              <a:rPr lang="en-US" sz="2420" dirty="0"/>
              <a:t>The API consists of:</a:t>
            </a:r>
            <a:endParaRPr lang="en-US" sz="2420" b="1" dirty="0"/>
          </a:p>
          <a:p>
            <a:pPr marL="502920" indent="-502920" algn="just" defTabSz="1005840" eaLnBrk="1" fontAlgn="auto" hangingPunct="1">
              <a:spcAft>
                <a:spcPts val="0"/>
              </a:spcAft>
              <a:buFont typeface="+mj-lt"/>
              <a:buAutoNum type="arabicPeriod"/>
              <a:defRPr/>
            </a:pPr>
            <a:r>
              <a:rPr lang="en-US" sz="2640" dirty="0"/>
              <a:t>Import module(</a:t>
            </a:r>
            <a:r>
              <a:rPr lang="en-US" sz="2640" b="1" dirty="0" err="1"/>
              <a:t>mysql.connector</a:t>
            </a:r>
            <a:r>
              <a:rPr lang="en-US" sz="2640" b="1" dirty="0"/>
              <a:t> or MySQLdb)</a:t>
            </a:r>
            <a:endParaRPr lang="en-US" sz="2640" dirty="0"/>
          </a:p>
          <a:p>
            <a:pPr marL="502920" indent="-502920" algn="just" defTabSz="1005840" eaLnBrk="1" fontAlgn="auto" hangingPunct="1">
              <a:spcAft>
                <a:spcPts val="0"/>
              </a:spcAft>
              <a:buFont typeface="+mj-lt"/>
              <a:buAutoNum type="arabicPeriod"/>
              <a:defRPr/>
            </a:pPr>
            <a:r>
              <a:rPr lang="en-US" sz="2640" dirty="0"/>
              <a:t>Create the connection object.</a:t>
            </a:r>
          </a:p>
          <a:p>
            <a:pPr marL="502920" indent="-502920" algn="just" defTabSz="1005840" eaLnBrk="1" fontAlgn="auto" hangingPunct="1">
              <a:spcAft>
                <a:spcPts val="0"/>
              </a:spcAft>
              <a:buFont typeface="+mj-lt"/>
              <a:buAutoNum type="arabicPeriod"/>
              <a:defRPr/>
            </a:pPr>
            <a:r>
              <a:rPr lang="en-US" sz="2640" dirty="0"/>
              <a:t>Create the cursor object</a:t>
            </a:r>
          </a:p>
          <a:p>
            <a:pPr marL="502920" indent="-502920" algn="just" defTabSz="1005840" eaLnBrk="1" fontAlgn="auto" hangingPunct="1">
              <a:spcAft>
                <a:spcPts val="0"/>
              </a:spcAft>
              <a:buFont typeface="+mj-lt"/>
              <a:buAutoNum type="arabicPeriod"/>
              <a:defRPr/>
            </a:pPr>
            <a:r>
              <a:rPr lang="en-US" sz="2640" dirty="0"/>
              <a:t>Execute the query</a:t>
            </a:r>
          </a:p>
          <a:p>
            <a:pPr marL="502920" indent="-502920" algn="just" defTabSz="1005840" eaLnBrk="1" fontAlgn="auto" hangingPunct="1">
              <a:spcAft>
                <a:spcPts val="0"/>
              </a:spcAft>
              <a:buFont typeface="+mj-lt"/>
              <a:buAutoNum type="arabicPeriod"/>
              <a:defRPr/>
            </a:pPr>
            <a:r>
              <a:rPr lang="en-US" sz="2640" dirty="0"/>
              <a:t>Close the connection</a:t>
            </a:r>
          </a:p>
          <a:p>
            <a:pPr marL="377190" indent="-377190" algn="just" defTabSz="1005840" eaLnBrk="1" fontAlgn="auto" hangingPunct="1">
              <a:spcAft>
                <a:spcPts val="0"/>
              </a:spcAft>
              <a:buFont typeface="Arial" panose="020B0604020202020204" pitchFamily="34" charset="0"/>
              <a:buNone/>
              <a:defRPr/>
            </a:pPr>
            <a:endParaRPr lang="en-US" sz="2200" dirty="0"/>
          </a:p>
        </p:txBody>
      </p:sp>
      <p:sp>
        <p:nvSpPr>
          <p:cNvPr id="2" name="Footer Placeholder 1">
            <a:extLst>
              <a:ext uri="{FF2B5EF4-FFF2-40B4-BE49-F238E27FC236}">
                <a16:creationId xmlns:a16="http://schemas.microsoft.com/office/drawing/2014/main" id="{9BA2E9A8-3D0E-4FB1-A8E5-D1D4640C9AC1}"/>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F4E61-42CD-4AD9-A453-1789424FADC0}"/>
              </a:ext>
            </a:extLst>
          </p:cNvPr>
          <p:cNvSpPr>
            <a:spLocks noGrp="1"/>
          </p:cNvSpPr>
          <p:nvPr>
            <p:ph idx="1"/>
          </p:nvPr>
        </p:nvSpPr>
        <p:spPr>
          <a:xfrm>
            <a:off x="587375" y="282575"/>
            <a:ext cx="9051925" cy="7207250"/>
          </a:xfrm>
        </p:spPr>
        <p:txBody>
          <a:bodyPr rtlCol="0">
            <a:normAutofit/>
          </a:bodyPr>
          <a:lstStyle/>
          <a:p>
            <a:pPr marL="502920" indent="-502920" defTabSz="1005840" eaLnBrk="1" fontAlgn="auto" hangingPunct="1">
              <a:spcAft>
                <a:spcPts val="0"/>
              </a:spcAft>
              <a:buFont typeface="Arial" panose="020B0604020202020204" pitchFamily="34" charset="0"/>
              <a:buAutoNum type="arabicPeriod"/>
              <a:defRPr/>
            </a:pPr>
            <a:r>
              <a:rPr lang="en-US" sz="2640" b="1" dirty="0"/>
              <a:t>Import module</a:t>
            </a:r>
            <a:r>
              <a:rPr lang="en-US" sz="2640" dirty="0"/>
              <a:t>(</a:t>
            </a:r>
            <a:r>
              <a:rPr lang="en-US" sz="2640" b="1" dirty="0" err="1"/>
              <a:t>mysql.connector</a:t>
            </a:r>
            <a:r>
              <a:rPr lang="en-US" sz="2640" b="1" dirty="0"/>
              <a:t> or MySQLdb):</a:t>
            </a:r>
          </a:p>
          <a:p>
            <a:pPr marL="502920" indent="-502920" defTabSz="1005840" eaLnBrk="1" fontAlgn="auto" hangingPunct="1">
              <a:spcAft>
                <a:spcPts val="0"/>
              </a:spcAft>
              <a:buFont typeface="Arial" panose="020B0604020202020204" pitchFamily="34" charset="0"/>
              <a:buNone/>
              <a:defRPr/>
            </a:pPr>
            <a:endParaRPr lang="en-US" sz="2640" dirty="0"/>
          </a:p>
          <a:p>
            <a:pPr marL="377190" indent="-377190" algn="just" defTabSz="1005840" eaLnBrk="1" fontAlgn="auto" hangingPunct="1">
              <a:spcAft>
                <a:spcPts val="0"/>
              </a:spcAft>
              <a:defRPr/>
            </a:pPr>
            <a:r>
              <a:rPr lang="en-US" sz="2640" dirty="0"/>
              <a:t>To interact with MySQL database using Python, you need first to import </a:t>
            </a:r>
            <a:r>
              <a:rPr lang="en-US" sz="2640" b="1" dirty="0" err="1"/>
              <a:t>mysql.connector</a:t>
            </a:r>
            <a:r>
              <a:rPr lang="en-US" sz="2640" b="1" dirty="0"/>
              <a:t> or MySQLdb</a:t>
            </a:r>
            <a:r>
              <a:rPr lang="en-US" sz="2640" dirty="0"/>
              <a:t> module by using following statement.</a:t>
            </a:r>
          </a:p>
          <a:p>
            <a:pPr marL="377190" indent="-377190" algn="just" defTabSz="1005840" eaLnBrk="1" fontAlgn="auto" hangingPunct="1">
              <a:spcAft>
                <a:spcPts val="0"/>
              </a:spcAft>
              <a:defRPr/>
            </a:pPr>
            <a:endParaRPr lang="en-US" sz="2640" dirty="0"/>
          </a:p>
          <a:p>
            <a:pPr marL="377190" indent="-377190" defTabSz="1005840" eaLnBrk="1" fontAlgn="auto" hangingPunct="1">
              <a:spcAft>
                <a:spcPts val="0"/>
              </a:spcAft>
              <a:defRPr/>
            </a:pPr>
            <a:r>
              <a:rPr lang="en-US" sz="2640" b="1" dirty="0" err="1"/>
              <a:t>MySQLdb</a:t>
            </a:r>
            <a:r>
              <a:rPr lang="en-US" sz="2640" b="1" dirty="0"/>
              <a:t>(in python2.x)</a:t>
            </a:r>
            <a:endParaRPr lang="en-US" sz="2640" dirty="0"/>
          </a:p>
          <a:p>
            <a:pPr marL="377190" indent="-377190" defTabSz="1005840" eaLnBrk="1" fontAlgn="auto" hangingPunct="1">
              <a:spcAft>
                <a:spcPts val="0"/>
              </a:spcAft>
              <a:buFont typeface="Arial" panose="020B0604020202020204" pitchFamily="34" charset="0"/>
              <a:buNone/>
              <a:defRPr/>
            </a:pPr>
            <a:r>
              <a:rPr lang="en-US" sz="2640" i="1" dirty="0"/>
              <a:t>			import MySQLdb</a:t>
            </a:r>
          </a:p>
          <a:p>
            <a:pPr marL="377190" indent="-377190" defTabSz="1005840" eaLnBrk="1" fontAlgn="auto" hangingPunct="1">
              <a:spcAft>
                <a:spcPts val="0"/>
              </a:spcAft>
              <a:buFont typeface="Arial" panose="020B0604020202020204" pitchFamily="34" charset="0"/>
              <a:buNone/>
              <a:defRPr/>
            </a:pPr>
            <a:endParaRPr lang="en-US" sz="2640" dirty="0"/>
          </a:p>
          <a:p>
            <a:pPr marL="377190" indent="-377190" defTabSz="1005840" eaLnBrk="1" fontAlgn="auto" hangingPunct="1">
              <a:spcAft>
                <a:spcPts val="0"/>
              </a:spcAft>
              <a:defRPr/>
            </a:pPr>
            <a:r>
              <a:rPr lang="en-US" sz="2640" b="1" dirty="0" err="1"/>
              <a:t>mysql.connector</a:t>
            </a:r>
            <a:r>
              <a:rPr lang="en-US" sz="2640" b="1" dirty="0"/>
              <a:t>(in python3.x)</a:t>
            </a:r>
            <a:endParaRPr lang="en-US" sz="2640" dirty="0"/>
          </a:p>
          <a:p>
            <a:pPr marL="377190" indent="-377190" defTabSz="1005840" eaLnBrk="1" fontAlgn="auto" hangingPunct="1">
              <a:spcAft>
                <a:spcPts val="0"/>
              </a:spcAft>
              <a:buFont typeface="Arial" panose="020B0604020202020204" pitchFamily="34" charset="0"/>
              <a:buNone/>
              <a:defRPr/>
            </a:pPr>
            <a:r>
              <a:rPr lang="en-US" sz="2640" i="1" dirty="0"/>
              <a:t>			import </a:t>
            </a:r>
            <a:r>
              <a:rPr lang="en-US" sz="2640" i="1" dirty="0" err="1"/>
              <a:t>mysql.connector</a:t>
            </a:r>
            <a:endParaRPr lang="en-US" sz="2640" dirty="0"/>
          </a:p>
          <a:p>
            <a:pPr marL="377190" indent="-377190" algn="just" defTabSz="1005840" eaLnBrk="1" fontAlgn="auto" hangingPunct="1">
              <a:spcAft>
                <a:spcPts val="0"/>
              </a:spcAft>
              <a:buFont typeface="Arial" panose="020B0604020202020204" pitchFamily="34" charset="0"/>
              <a:buNone/>
              <a:defRPr/>
            </a:pPr>
            <a:endParaRPr lang="en-US" sz="2200" dirty="0"/>
          </a:p>
        </p:txBody>
      </p:sp>
      <p:sp>
        <p:nvSpPr>
          <p:cNvPr id="2" name="Footer Placeholder 1">
            <a:extLst>
              <a:ext uri="{FF2B5EF4-FFF2-40B4-BE49-F238E27FC236}">
                <a16:creationId xmlns:a16="http://schemas.microsoft.com/office/drawing/2014/main" id="{C3B53932-90F7-4562-A02E-F7047766227A}"/>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5C310-889B-4872-A129-346ED3766B9F}"/>
              </a:ext>
            </a:extLst>
          </p:cNvPr>
          <p:cNvSpPr>
            <a:spLocks noGrp="1"/>
          </p:cNvSpPr>
          <p:nvPr>
            <p:ph idx="1"/>
          </p:nvPr>
        </p:nvSpPr>
        <p:spPr>
          <a:xfrm>
            <a:off x="250825" y="282575"/>
            <a:ext cx="9807575" cy="7207250"/>
          </a:xfrm>
        </p:spPr>
        <p:txBody>
          <a:bodyPr rtlCol="0">
            <a:normAutofit fontScale="85000" lnSpcReduction="10000"/>
          </a:bodyPr>
          <a:lstStyle/>
          <a:p>
            <a:pPr marL="377190" indent="-377190" defTabSz="1005840" eaLnBrk="1" fontAlgn="auto" hangingPunct="1">
              <a:spcAft>
                <a:spcPts val="0"/>
              </a:spcAft>
              <a:buFont typeface="Arial" panose="020B0604020202020204" pitchFamily="34" charset="0"/>
              <a:buNone/>
              <a:defRPr/>
            </a:pPr>
            <a:r>
              <a:rPr lang="en-US" sz="2640" b="1" dirty="0"/>
              <a:t>2.	 Create the connection object:</a:t>
            </a:r>
            <a:endParaRPr lang="en-US" sz="2640" dirty="0"/>
          </a:p>
          <a:p>
            <a:pPr marL="377190" indent="-377190" algn="just" defTabSz="1005840" eaLnBrk="1" fontAlgn="auto" hangingPunct="1">
              <a:spcAft>
                <a:spcPts val="0"/>
              </a:spcAft>
              <a:defRPr/>
            </a:pPr>
            <a:r>
              <a:rPr lang="en-US" sz="2640" dirty="0"/>
              <a:t>After importing </a:t>
            </a:r>
            <a:r>
              <a:rPr lang="en-US" sz="2640" b="1" dirty="0" err="1"/>
              <a:t>mysql.connector</a:t>
            </a:r>
            <a:r>
              <a:rPr lang="en-US" sz="2640" b="1" dirty="0"/>
              <a:t> or MySQLdb</a:t>
            </a:r>
            <a:r>
              <a:rPr lang="en-US" sz="2640" dirty="0"/>
              <a:t> module, we need to create connection object, for that python DB-API supports one method i.e. </a:t>
            </a:r>
            <a:r>
              <a:rPr lang="en-US" sz="2640" b="1" dirty="0"/>
              <a:t>connect ()</a:t>
            </a:r>
            <a:r>
              <a:rPr lang="en-US" sz="2640" dirty="0"/>
              <a:t> method. </a:t>
            </a:r>
          </a:p>
          <a:p>
            <a:pPr marL="377190" indent="-377190" algn="just" defTabSz="1005840" eaLnBrk="1" fontAlgn="auto" hangingPunct="1">
              <a:spcAft>
                <a:spcPts val="0"/>
              </a:spcAft>
              <a:defRPr/>
            </a:pPr>
            <a:r>
              <a:rPr lang="en-US" sz="2640" dirty="0"/>
              <a:t>It creates connection between MySQL database and Python Application.</a:t>
            </a:r>
          </a:p>
          <a:p>
            <a:pPr marL="377190" indent="-377190" algn="just" defTabSz="1005840" eaLnBrk="1" fontAlgn="auto" hangingPunct="1">
              <a:spcAft>
                <a:spcPts val="0"/>
              </a:spcAft>
              <a:defRPr/>
            </a:pPr>
            <a:r>
              <a:rPr lang="en-US" sz="2640" dirty="0"/>
              <a:t>If you import </a:t>
            </a:r>
            <a:r>
              <a:rPr lang="en-US" sz="2640" b="1" dirty="0" err="1"/>
              <a:t>MySQLdb</a:t>
            </a:r>
            <a:r>
              <a:rPr lang="en-US" sz="2640" b="1" dirty="0"/>
              <a:t>(</a:t>
            </a:r>
            <a:r>
              <a:rPr lang="en-US" sz="2640" dirty="0"/>
              <a:t>in python2.x</a:t>
            </a:r>
            <a:r>
              <a:rPr lang="en-US" sz="2640" b="1" dirty="0"/>
              <a:t>) </a:t>
            </a:r>
            <a:r>
              <a:rPr lang="en-US" sz="2640" dirty="0"/>
              <a:t>then we need to use following code to create connection.</a:t>
            </a:r>
          </a:p>
          <a:p>
            <a:pPr marL="377190" indent="-377190" algn="just" defTabSz="1005840" eaLnBrk="1" fontAlgn="auto" hangingPunct="1">
              <a:spcAft>
                <a:spcPts val="0"/>
              </a:spcAft>
              <a:buFont typeface="Arial" panose="020B0604020202020204" pitchFamily="34" charset="0"/>
              <a:buNone/>
              <a:defRPr/>
            </a:pPr>
            <a:r>
              <a:rPr lang="en-US" sz="2640" b="1" u="sng" dirty="0"/>
              <a:t>Syntax:</a:t>
            </a:r>
            <a:endParaRPr lang="en-US" sz="2640" dirty="0"/>
          </a:p>
          <a:p>
            <a:pPr marL="377190" indent="-377190" algn="just" defTabSz="1005840" eaLnBrk="1" fontAlgn="auto" hangingPunct="1">
              <a:spcAft>
                <a:spcPts val="0"/>
              </a:spcAft>
              <a:buFont typeface="Arial" panose="020B0604020202020204" pitchFamily="34" charset="0"/>
              <a:buNone/>
              <a:defRPr/>
            </a:pPr>
            <a:r>
              <a:rPr lang="en-US" sz="2640" i="1" dirty="0">
                <a:solidFill>
                  <a:srgbClr val="C00000"/>
                </a:solidFill>
              </a:rPr>
              <a:t>Conn-name=</a:t>
            </a:r>
            <a:r>
              <a:rPr lang="en-US" sz="2640" i="1" dirty="0" err="1">
                <a:solidFill>
                  <a:srgbClr val="C00000"/>
                </a:solidFill>
              </a:rPr>
              <a:t>MySQLdb.</a:t>
            </a:r>
            <a:r>
              <a:rPr lang="en-US" sz="2640" b="1" i="1" dirty="0" err="1">
                <a:solidFill>
                  <a:srgbClr val="C00000"/>
                </a:solidFill>
              </a:rPr>
              <a:t>connect</a:t>
            </a:r>
            <a:r>
              <a:rPr lang="en-US" sz="2640" i="1" dirty="0">
                <a:solidFill>
                  <a:srgbClr val="C00000"/>
                </a:solidFill>
              </a:rPr>
              <a:t>(&lt;hostname&gt;,&lt;username&gt;,&lt;password&gt;,&lt;database&gt;)</a:t>
            </a:r>
            <a:r>
              <a:rPr lang="en-US" sz="2310" i="1" dirty="0">
                <a:solidFill>
                  <a:srgbClr val="C00000"/>
                </a:solidFill>
              </a:rPr>
              <a:t>  </a:t>
            </a:r>
            <a:endParaRPr lang="en-US" sz="2310" dirty="0">
              <a:solidFill>
                <a:srgbClr val="C00000"/>
              </a:solidFill>
            </a:endParaRPr>
          </a:p>
          <a:p>
            <a:pPr marL="377190" indent="-377190" algn="just" defTabSz="1005840" eaLnBrk="1" fontAlgn="auto" hangingPunct="1">
              <a:spcAft>
                <a:spcPts val="0"/>
              </a:spcAft>
              <a:buFont typeface="Arial" panose="020B0604020202020204" pitchFamily="34" charset="0"/>
              <a:buNone/>
              <a:defRPr/>
            </a:pPr>
            <a:r>
              <a:rPr lang="en-US" sz="2640" b="1" u="sng" dirty="0"/>
              <a:t>Example:</a:t>
            </a:r>
            <a:endParaRPr lang="en-US" sz="2640" b="1" dirty="0"/>
          </a:p>
          <a:p>
            <a:pPr marL="377190" indent="-377190" algn="just" defTabSz="1005840" eaLnBrk="1" fontAlgn="auto" hangingPunct="1">
              <a:spcAft>
                <a:spcPts val="0"/>
              </a:spcAft>
              <a:buFont typeface="Arial" panose="020B0604020202020204" pitchFamily="34" charset="0"/>
              <a:buNone/>
              <a:defRPr/>
            </a:pPr>
            <a:r>
              <a:rPr lang="en-US" sz="2640" dirty="0" err="1"/>
              <a:t>Myconn</a:t>
            </a:r>
            <a:r>
              <a:rPr lang="en-US" sz="2640" dirty="0"/>
              <a:t> =</a:t>
            </a:r>
            <a:r>
              <a:rPr lang="en-US" sz="2640" i="1" dirty="0" err="1"/>
              <a:t>MySQLdb.</a:t>
            </a:r>
            <a:r>
              <a:rPr lang="en-US" sz="2640" b="1" i="1" dirty="0" err="1"/>
              <a:t>connect</a:t>
            </a:r>
            <a:r>
              <a:rPr lang="en-US" sz="2640" b="1" i="1" dirty="0"/>
              <a:t> </a:t>
            </a:r>
            <a:r>
              <a:rPr lang="en-US" sz="2640" dirty="0"/>
              <a:t>("</a:t>
            </a:r>
            <a:r>
              <a:rPr lang="en-US" sz="2640" dirty="0" err="1"/>
              <a:t>localhost","root","root",”emp</a:t>
            </a:r>
            <a:r>
              <a:rPr lang="en-US" sz="2640" dirty="0"/>
              <a:t>”)  </a:t>
            </a:r>
          </a:p>
          <a:p>
            <a:pPr marL="377190" indent="-377190" algn="just" defTabSz="1005840" eaLnBrk="1" fontAlgn="auto" hangingPunct="1">
              <a:spcAft>
                <a:spcPts val="0"/>
              </a:spcAft>
              <a:buFont typeface="Arial" panose="020B0604020202020204" pitchFamily="34" charset="0"/>
              <a:buNone/>
              <a:defRPr/>
            </a:pPr>
            <a:r>
              <a:rPr lang="en-US" sz="2640" b="1" dirty="0"/>
              <a:t>					</a:t>
            </a:r>
            <a:r>
              <a:rPr lang="en-US" sz="2640" b="1" dirty="0">
                <a:solidFill>
                  <a:srgbClr val="FF0000"/>
                </a:solidFill>
              </a:rPr>
              <a:t>(Or)</a:t>
            </a:r>
            <a:endParaRPr lang="en-US" sz="2640" dirty="0">
              <a:solidFill>
                <a:srgbClr val="FF0000"/>
              </a:solidFill>
            </a:endParaRPr>
          </a:p>
          <a:p>
            <a:pPr marL="377190" indent="-377190" algn="just" defTabSz="1005840" eaLnBrk="1" fontAlgn="auto" hangingPunct="1">
              <a:spcAft>
                <a:spcPts val="0"/>
              </a:spcAft>
              <a:defRPr/>
            </a:pPr>
            <a:r>
              <a:rPr lang="en-US" sz="2640" dirty="0"/>
              <a:t>If you import </a:t>
            </a:r>
            <a:r>
              <a:rPr lang="en-US" sz="2640" b="1" dirty="0" err="1"/>
              <a:t>mysql.connector</a:t>
            </a:r>
            <a:r>
              <a:rPr lang="en-US" sz="2640" b="1" dirty="0"/>
              <a:t>(</a:t>
            </a:r>
            <a:r>
              <a:rPr lang="en-US" sz="2640" dirty="0"/>
              <a:t>in python3.x</a:t>
            </a:r>
            <a:r>
              <a:rPr lang="en-US" sz="2640" b="1" dirty="0"/>
              <a:t>) </a:t>
            </a:r>
            <a:r>
              <a:rPr lang="en-US" sz="2640" dirty="0"/>
              <a:t>then we need to use following code to create connection.</a:t>
            </a:r>
          </a:p>
          <a:p>
            <a:pPr marL="377190" indent="-377190" algn="just" defTabSz="1005840" eaLnBrk="1" fontAlgn="auto" hangingPunct="1">
              <a:spcAft>
                <a:spcPts val="0"/>
              </a:spcAft>
              <a:buFont typeface="Arial" panose="020B0604020202020204" pitchFamily="34" charset="0"/>
              <a:buNone/>
              <a:defRPr/>
            </a:pPr>
            <a:r>
              <a:rPr lang="en-US" sz="2640" b="1" u="sng" dirty="0"/>
              <a:t>Syntax:</a:t>
            </a:r>
            <a:endParaRPr lang="en-US" sz="2640" dirty="0"/>
          </a:p>
          <a:p>
            <a:pPr marL="377190" indent="-377190" algn="just" defTabSz="1005840" eaLnBrk="1" fontAlgn="auto" hangingPunct="1">
              <a:spcAft>
                <a:spcPts val="0"/>
              </a:spcAft>
              <a:buFont typeface="Arial" panose="020B0604020202020204" pitchFamily="34" charset="0"/>
              <a:buNone/>
              <a:defRPr/>
            </a:pPr>
            <a:r>
              <a:rPr lang="en-US" sz="2640" i="1" dirty="0" err="1">
                <a:solidFill>
                  <a:srgbClr val="002060"/>
                </a:solidFill>
              </a:rPr>
              <a:t>conn</a:t>
            </a:r>
            <a:r>
              <a:rPr lang="en-US" sz="2640" i="1" dirty="0">
                <a:solidFill>
                  <a:srgbClr val="002060"/>
                </a:solidFill>
              </a:rPr>
              <a:t>-name= </a:t>
            </a:r>
            <a:r>
              <a:rPr lang="en-US" sz="2640" i="1" dirty="0" err="1">
                <a:solidFill>
                  <a:srgbClr val="002060"/>
                </a:solidFill>
              </a:rPr>
              <a:t>mysql.connector.</a:t>
            </a:r>
            <a:r>
              <a:rPr lang="en-US" sz="2640" b="1" i="1" dirty="0" err="1">
                <a:solidFill>
                  <a:srgbClr val="002060"/>
                </a:solidFill>
              </a:rPr>
              <a:t>connect</a:t>
            </a:r>
            <a:r>
              <a:rPr lang="en-US" sz="2640" b="1" i="1" dirty="0">
                <a:solidFill>
                  <a:srgbClr val="002060"/>
                </a:solidFill>
              </a:rPr>
              <a:t> </a:t>
            </a:r>
            <a:r>
              <a:rPr lang="en-US" sz="2640" i="1" dirty="0">
                <a:solidFill>
                  <a:srgbClr val="002060"/>
                </a:solidFill>
              </a:rPr>
              <a:t>(</a:t>
            </a:r>
            <a:r>
              <a:rPr lang="en-US" sz="2640" b="1" i="1" dirty="0">
                <a:solidFill>
                  <a:srgbClr val="002060"/>
                </a:solidFill>
              </a:rPr>
              <a:t>host</a:t>
            </a:r>
            <a:r>
              <a:rPr lang="en-US" sz="2640" i="1" dirty="0">
                <a:solidFill>
                  <a:srgbClr val="002060"/>
                </a:solidFill>
              </a:rPr>
              <a:t>=&lt;host-name&gt;, </a:t>
            </a:r>
            <a:endParaRPr lang="en-US" sz="2640" dirty="0">
              <a:solidFill>
                <a:srgbClr val="002060"/>
              </a:solidFill>
            </a:endParaRPr>
          </a:p>
          <a:p>
            <a:pPr marL="377190" indent="-377190" algn="just" defTabSz="1005840" eaLnBrk="1" fontAlgn="auto" hangingPunct="1">
              <a:spcAft>
                <a:spcPts val="0"/>
              </a:spcAft>
              <a:buFont typeface="Arial" panose="020B0604020202020204" pitchFamily="34" charset="0"/>
              <a:buNone/>
              <a:defRPr/>
            </a:pPr>
            <a:r>
              <a:rPr lang="en-US" sz="2640" b="1" i="1" dirty="0">
                <a:solidFill>
                  <a:srgbClr val="002060"/>
                </a:solidFill>
              </a:rPr>
              <a:t>			user</a:t>
            </a:r>
            <a:r>
              <a:rPr lang="en-US" sz="2640" i="1" dirty="0">
                <a:solidFill>
                  <a:srgbClr val="002060"/>
                </a:solidFill>
              </a:rPr>
              <a:t>=&lt;username&gt;,</a:t>
            </a:r>
            <a:r>
              <a:rPr lang="en-US" sz="2640" b="1" i="1" dirty="0" err="1">
                <a:solidFill>
                  <a:srgbClr val="002060"/>
                </a:solidFill>
              </a:rPr>
              <a:t>passwd</a:t>
            </a:r>
            <a:r>
              <a:rPr lang="en-US" sz="2640" i="1" dirty="0">
                <a:solidFill>
                  <a:srgbClr val="002060"/>
                </a:solidFill>
              </a:rPr>
              <a:t>=&lt;</a:t>
            </a:r>
            <a:r>
              <a:rPr lang="en-US" sz="2640" i="1" dirty="0" err="1">
                <a:solidFill>
                  <a:srgbClr val="002060"/>
                </a:solidFill>
              </a:rPr>
              <a:t>pwd</a:t>
            </a:r>
            <a:r>
              <a:rPr lang="en-US" sz="2640" i="1" dirty="0">
                <a:solidFill>
                  <a:srgbClr val="002060"/>
                </a:solidFill>
              </a:rPr>
              <a:t>&gt;,</a:t>
            </a:r>
            <a:r>
              <a:rPr lang="en-US" sz="2640" b="1" i="1" dirty="0">
                <a:solidFill>
                  <a:srgbClr val="002060"/>
                </a:solidFill>
              </a:rPr>
              <a:t>database</a:t>
            </a:r>
            <a:r>
              <a:rPr lang="en-US" sz="2640" i="1" dirty="0">
                <a:solidFill>
                  <a:srgbClr val="002060"/>
                </a:solidFill>
              </a:rPr>
              <a:t>=&lt;</a:t>
            </a:r>
            <a:r>
              <a:rPr lang="en-US" sz="2640" i="1" dirty="0" err="1">
                <a:solidFill>
                  <a:srgbClr val="002060"/>
                </a:solidFill>
              </a:rPr>
              <a:t>dbname</a:t>
            </a:r>
            <a:r>
              <a:rPr lang="en-US" sz="2640" i="1" dirty="0">
                <a:solidFill>
                  <a:srgbClr val="002060"/>
                </a:solidFill>
              </a:rPr>
              <a:t>&gt;)  </a:t>
            </a:r>
            <a:endParaRPr lang="en-US" sz="2640" dirty="0">
              <a:solidFill>
                <a:srgbClr val="002060"/>
              </a:solidFill>
            </a:endParaRPr>
          </a:p>
          <a:p>
            <a:pPr marL="377190" indent="-377190" algn="just" defTabSz="1005840" eaLnBrk="1" fontAlgn="auto" hangingPunct="1">
              <a:spcAft>
                <a:spcPts val="0"/>
              </a:spcAft>
              <a:buFont typeface="Arial" panose="020B0604020202020204" pitchFamily="34" charset="0"/>
              <a:buNone/>
              <a:defRPr/>
            </a:pPr>
            <a:r>
              <a:rPr lang="en-US" sz="2640" b="1" u="sng" dirty="0"/>
              <a:t>Example:</a:t>
            </a:r>
            <a:endParaRPr lang="en-US" sz="2640" b="1" dirty="0"/>
          </a:p>
          <a:p>
            <a:pPr marL="377190" indent="-377190" algn="just" defTabSz="1005840" eaLnBrk="1" fontAlgn="auto" hangingPunct="1">
              <a:spcAft>
                <a:spcPts val="0"/>
              </a:spcAft>
              <a:buFont typeface="Arial" panose="020B0604020202020204" pitchFamily="34" charset="0"/>
              <a:buNone/>
              <a:defRPr/>
            </a:pPr>
            <a:r>
              <a:rPr lang="en-US" sz="2640" dirty="0" err="1"/>
              <a:t>myconn</a:t>
            </a:r>
            <a:r>
              <a:rPr lang="en-US" sz="2640" dirty="0"/>
              <a:t>=</a:t>
            </a:r>
            <a:r>
              <a:rPr lang="en-US" sz="2640" dirty="0" err="1"/>
              <a:t>mysql.connector.connect</a:t>
            </a:r>
            <a:r>
              <a:rPr lang="en-US" sz="2640" dirty="0"/>
              <a:t>(host="</a:t>
            </a:r>
            <a:r>
              <a:rPr lang="en-US" sz="2640" dirty="0" err="1"/>
              <a:t>localhost",user</a:t>
            </a:r>
            <a:r>
              <a:rPr lang="en-US" sz="2640" dirty="0"/>
              <a:t>="root",</a:t>
            </a:r>
          </a:p>
          <a:p>
            <a:pPr marL="377190" indent="-377190" algn="just" defTabSz="1005840" eaLnBrk="1" fontAlgn="auto" hangingPunct="1">
              <a:spcAft>
                <a:spcPts val="0"/>
              </a:spcAft>
              <a:buFont typeface="Arial" panose="020B0604020202020204" pitchFamily="34" charset="0"/>
              <a:buNone/>
              <a:defRPr/>
            </a:pPr>
            <a:r>
              <a:rPr lang="en-US" sz="2640" dirty="0"/>
              <a:t>					</a:t>
            </a:r>
            <a:r>
              <a:rPr lang="en-US" sz="2640" dirty="0" err="1"/>
              <a:t>passwd</a:t>
            </a:r>
            <a:r>
              <a:rPr lang="en-US" sz="2640" dirty="0"/>
              <a:t>="</a:t>
            </a:r>
            <a:r>
              <a:rPr lang="en-US" sz="2640" dirty="0" err="1"/>
              <a:t>root",database</a:t>
            </a:r>
            <a:r>
              <a:rPr lang="en-US" sz="2640" dirty="0"/>
              <a:t>=”</a:t>
            </a:r>
            <a:r>
              <a:rPr lang="en-US" sz="2640" dirty="0" err="1"/>
              <a:t>emp</a:t>
            </a:r>
            <a:r>
              <a:rPr lang="en-US" sz="2640" dirty="0"/>
              <a:t>”) </a:t>
            </a:r>
            <a:endParaRPr lang="en-US" sz="2200" dirty="0"/>
          </a:p>
        </p:txBody>
      </p:sp>
      <p:sp>
        <p:nvSpPr>
          <p:cNvPr id="2" name="Footer Placeholder 1">
            <a:extLst>
              <a:ext uri="{FF2B5EF4-FFF2-40B4-BE49-F238E27FC236}">
                <a16:creationId xmlns:a16="http://schemas.microsoft.com/office/drawing/2014/main" id="{797F79A2-9D76-487A-9288-A9543DC9B6A2}"/>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2092F-3FA3-4E60-B4EC-DD58B8E84DF3}"/>
              </a:ext>
            </a:extLst>
          </p:cNvPr>
          <p:cNvSpPr>
            <a:spLocks noGrp="1"/>
          </p:cNvSpPr>
          <p:nvPr>
            <p:ph idx="1"/>
          </p:nvPr>
        </p:nvSpPr>
        <p:spPr>
          <a:xfrm>
            <a:off x="587375" y="533400"/>
            <a:ext cx="9051925" cy="6956425"/>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640" b="1" dirty="0"/>
              <a:t>3.	Create the cursor object:</a:t>
            </a:r>
            <a:endParaRPr lang="en-US" sz="2640" dirty="0"/>
          </a:p>
          <a:p>
            <a:pPr marL="377190" indent="-377190" algn="just" defTabSz="1005840" eaLnBrk="1" fontAlgn="auto" hangingPunct="1">
              <a:spcAft>
                <a:spcPts val="0"/>
              </a:spcAft>
              <a:defRPr/>
            </a:pPr>
            <a:r>
              <a:rPr lang="en-US" sz="2640" dirty="0"/>
              <a:t>After creation of connection object we need to create cursor object to execute SQL queries in MySQL database. </a:t>
            </a:r>
          </a:p>
          <a:p>
            <a:pPr marL="377190" indent="-377190" algn="just" defTabSz="1005840" eaLnBrk="1" fontAlgn="auto" hangingPunct="1">
              <a:spcAft>
                <a:spcPts val="0"/>
              </a:spcAft>
              <a:defRPr/>
            </a:pPr>
            <a:r>
              <a:rPr lang="en-US" sz="2640" dirty="0"/>
              <a:t>The cursor object facilitates us to have multiple separate working environments through the same connection to the database.</a:t>
            </a:r>
          </a:p>
          <a:p>
            <a:pPr marL="377190" indent="-377190" algn="just" defTabSz="1005840" eaLnBrk="1" fontAlgn="auto" hangingPunct="1">
              <a:spcAft>
                <a:spcPts val="0"/>
              </a:spcAft>
              <a:defRPr/>
            </a:pPr>
            <a:r>
              <a:rPr lang="en-US" sz="2640" dirty="0"/>
              <a:t>The Cursor object can be created by using </a:t>
            </a:r>
            <a:r>
              <a:rPr lang="en-US" sz="2640" b="1" dirty="0"/>
              <a:t>cursor ()</a:t>
            </a:r>
            <a:r>
              <a:rPr lang="en-US" sz="2640" dirty="0"/>
              <a:t> method.</a:t>
            </a:r>
          </a:p>
          <a:p>
            <a:pPr marL="377190" indent="-377190" algn="just" defTabSz="1005840" eaLnBrk="1" fontAlgn="auto" hangingPunct="1">
              <a:spcAft>
                <a:spcPts val="0"/>
              </a:spcAft>
              <a:buFont typeface="Arial" panose="020B0604020202020204" pitchFamily="34" charset="0"/>
              <a:buNone/>
              <a:defRPr/>
            </a:pPr>
            <a:endParaRPr lang="en-US" sz="2640" dirty="0"/>
          </a:p>
          <a:p>
            <a:pPr marL="377190" indent="-377190" algn="just" defTabSz="1005840" eaLnBrk="1" fontAlgn="auto" hangingPunct="1">
              <a:spcAft>
                <a:spcPts val="0"/>
              </a:spcAft>
              <a:buFont typeface="Arial" panose="020B0604020202020204" pitchFamily="34" charset="0"/>
              <a:buNone/>
              <a:defRPr/>
            </a:pPr>
            <a:r>
              <a:rPr lang="en-US" sz="2640" b="1" u="sng" dirty="0"/>
              <a:t>Syntax:</a:t>
            </a:r>
            <a:endParaRPr lang="en-US" sz="2640" dirty="0"/>
          </a:p>
          <a:p>
            <a:pPr marL="377190" indent="-377190" algn="just" defTabSz="1005840" eaLnBrk="1" fontAlgn="auto" hangingPunct="1">
              <a:spcAft>
                <a:spcPts val="0"/>
              </a:spcAft>
              <a:buFont typeface="Arial" panose="020B0604020202020204" pitchFamily="34" charset="0"/>
              <a:buNone/>
              <a:defRPr/>
            </a:pPr>
            <a:r>
              <a:rPr lang="en-US" sz="2640" i="1" dirty="0"/>
              <a:t>		</a:t>
            </a:r>
            <a:r>
              <a:rPr lang="en-US" sz="2640" i="1" dirty="0" err="1">
                <a:solidFill>
                  <a:srgbClr val="C00000"/>
                </a:solidFill>
              </a:rPr>
              <a:t>cur_came</a:t>
            </a:r>
            <a:r>
              <a:rPr lang="en-US" sz="2640" i="1" dirty="0">
                <a:solidFill>
                  <a:srgbClr val="C00000"/>
                </a:solidFill>
              </a:rPr>
              <a:t>  = </a:t>
            </a:r>
            <a:r>
              <a:rPr lang="en-US" sz="2640" i="1" dirty="0" err="1">
                <a:solidFill>
                  <a:srgbClr val="C00000"/>
                </a:solidFill>
              </a:rPr>
              <a:t>conn-name.</a:t>
            </a:r>
            <a:r>
              <a:rPr lang="en-US" sz="2640" b="1" i="1" dirty="0" err="1">
                <a:solidFill>
                  <a:srgbClr val="C00000"/>
                </a:solidFill>
              </a:rPr>
              <a:t>cursor</a:t>
            </a:r>
            <a:r>
              <a:rPr lang="en-US" sz="2640" b="1" i="1" dirty="0">
                <a:solidFill>
                  <a:srgbClr val="C00000"/>
                </a:solidFill>
              </a:rPr>
              <a:t>()</a:t>
            </a:r>
            <a:r>
              <a:rPr lang="en-US" sz="2640" i="1" dirty="0">
                <a:solidFill>
                  <a:srgbClr val="C00000"/>
                </a:solidFill>
              </a:rPr>
              <a:t>  </a:t>
            </a:r>
          </a:p>
          <a:p>
            <a:pPr marL="377190" indent="-377190" algn="just" defTabSz="1005840" eaLnBrk="1" fontAlgn="auto" hangingPunct="1">
              <a:spcAft>
                <a:spcPts val="0"/>
              </a:spcAft>
              <a:buFont typeface="Arial" panose="020B0604020202020204" pitchFamily="34" charset="0"/>
              <a:buNone/>
              <a:defRPr/>
            </a:pPr>
            <a:endParaRPr lang="en-US" sz="2640" dirty="0">
              <a:solidFill>
                <a:srgbClr val="C00000"/>
              </a:solidFill>
            </a:endParaRPr>
          </a:p>
          <a:p>
            <a:pPr marL="377190" indent="-377190" algn="just" defTabSz="1005840" eaLnBrk="1" fontAlgn="auto" hangingPunct="1">
              <a:spcAft>
                <a:spcPts val="0"/>
              </a:spcAft>
              <a:buFont typeface="Arial" panose="020B0604020202020204" pitchFamily="34" charset="0"/>
              <a:buNone/>
              <a:defRPr/>
            </a:pPr>
            <a:r>
              <a:rPr lang="en-US" sz="2640" b="1" u="sng" dirty="0"/>
              <a:t>Example:</a:t>
            </a:r>
            <a:endParaRPr lang="en-US" sz="2640" b="1" dirty="0"/>
          </a:p>
          <a:p>
            <a:pPr marL="377190" indent="-377190" algn="just" defTabSz="1005840" eaLnBrk="1" fontAlgn="auto" hangingPunct="1">
              <a:spcAft>
                <a:spcPts val="0"/>
              </a:spcAft>
              <a:buFont typeface="Arial" panose="020B0604020202020204" pitchFamily="34" charset="0"/>
              <a:buNone/>
              <a:defRPr/>
            </a:pPr>
            <a:r>
              <a:rPr lang="en-US" sz="2640" dirty="0"/>
              <a:t>		</a:t>
            </a:r>
            <a:r>
              <a:rPr lang="en-US" sz="2640" dirty="0" err="1"/>
              <a:t>my_cur</a:t>
            </a:r>
            <a:r>
              <a:rPr lang="en-US" sz="2640" dirty="0"/>
              <a:t>=</a:t>
            </a:r>
            <a:r>
              <a:rPr lang="en-US" sz="2640" dirty="0" err="1"/>
              <a:t>myconn.</a:t>
            </a:r>
            <a:r>
              <a:rPr lang="en-US" sz="2640" b="1" dirty="0" err="1"/>
              <a:t>cursor</a:t>
            </a:r>
            <a:r>
              <a:rPr lang="en-US" sz="2640" b="1" dirty="0"/>
              <a:t>()</a:t>
            </a:r>
          </a:p>
          <a:p>
            <a:pPr marL="377190" indent="-377190" algn="just" defTabSz="1005840" eaLnBrk="1" fontAlgn="auto" hangingPunct="1">
              <a:spcAft>
                <a:spcPts val="0"/>
              </a:spcAft>
              <a:buFont typeface="Arial" panose="020B0604020202020204" pitchFamily="34" charset="0"/>
              <a:buNone/>
              <a:defRPr/>
            </a:pPr>
            <a:endParaRPr lang="en-US" sz="2200" dirty="0"/>
          </a:p>
        </p:txBody>
      </p:sp>
      <p:sp>
        <p:nvSpPr>
          <p:cNvPr id="2" name="Footer Placeholder 1">
            <a:extLst>
              <a:ext uri="{FF2B5EF4-FFF2-40B4-BE49-F238E27FC236}">
                <a16:creationId xmlns:a16="http://schemas.microsoft.com/office/drawing/2014/main" id="{0AA601B1-236D-44FA-ABA7-DBABB7B3527A}"/>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D4349-2DCA-4D35-A9D8-1D4E7193FA7F}"/>
              </a:ext>
            </a:extLst>
          </p:cNvPr>
          <p:cNvSpPr>
            <a:spLocks noGrp="1"/>
          </p:cNvSpPr>
          <p:nvPr>
            <p:ph idx="1"/>
          </p:nvPr>
        </p:nvSpPr>
        <p:spPr>
          <a:xfrm>
            <a:off x="587375" y="282575"/>
            <a:ext cx="9051925" cy="7207250"/>
          </a:xfrm>
        </p:spPr>
        <p:txBody>
          <a:bodyPr rtlCol="0">
            <a:noAutofit/>
          </a:bodyPr>
          <a:lstStyle/>
          <a:p>
            <a:pPr marL="377190" indent="-377190" defTabSz="1005840" eaLnBrk="1" fontAlgn="auto" hangingPunct="1">
              <a:spcAft>
                <a:spcPts val="0"/>
              </a:spcAft>
              <a:buFont typeface="Arial" panose="020B0604020202020204" pitchFamily="34" charset="0"/>
              <a:buNone/>
              <a:defRPr/>
            </a:pPr>
            <a:r>
              <a:rPr lang="en-US" sz="2640" b="1" dirty="0"/>
              <a:t>4.	Execute the query:</a:t>
            </a:r>
            <a:endParaRPr lang="en-US" sz="2640" dirty="0"/>
          </a:p>
          <a:p>
            <a:pPr marL="377190" indent="-377190" algn="just" defTabSz="1005840" eaLnBrk="1" fontAlgn="auto" hangingPunct="1">
              <a:spcAft>
                <a:spcPts val="0"/>
              </a:spcAft>
              <a:defRPr/>
            </a:pPr>
            <a:r>
              <a:rPr lang="en-US" sz="2640" dirty="0"/>
              <a:t>After creation of cursor object we need to execute required queries by using cursor object. To execute SQL queries, python DB-API supports following method i.e. </a:t>
            </a:r>
            <a:r>
              <a:rPr lang="en-US" sz="2640" b="1" dirty="0"/>
              <a:t>execute ().</a:t>
            </a:r>
            <a:r>
              <a:rPr lang="en-US" sz="2640" dirty="0"/>
              <a:t> </a:t>
            </a:r>
          </a:p>
          <a:p>
            <a:pPr marL="377190" indent="-377190" defTabSz="1005840" eaLnBrk="1" fontAlgn="auto" hangingPunct="1">
              <a:spcAft>
                <a:spcPts val="0"/>
              </a:spcAft>
              <a:buFont typeface="Arial" panose="020B0604020202020204" pitchFamily="34" charset="0"/>
              <a:buNone/>
              <a:defRPr/>
            </a:pPr>
            <a:r>
              <a:rPr lang="en-US" sz="2640" b="1" u="sng" dirty="0"/>
              <a:t>Syntax:</a:t>
            </a:r>
            <a:endParaRPr lang="en-US" sz="2640" dirty="0"/>
          </a:p>
          <a:p>
            <a:pPr marL="377190" indent="-377190" defTabSz="1005840" eaLnBrk="1" fontAlgn="auto" hangingPunct="1">
              <a:spcAft>
                <a:spcPts val="0"/>
              </a:spcAft>
              <a:buFont typeface="Arial" panose="020B0604020202020204" pitchFamily="34" charset="0"/>
              <a:buNone/>
              <a:defRPr/>
            </a:pPr>
            <a:r>
              <a:rPr lang="en-US" sz="2640" i="1" dirty="0"/>
              <a:t>		</a:t>
            </a:r>
            <a:r>
              <a:rPr lang="en-US" sz="2640" i="1" dirty="0">
                <a:solidFill>
                  <a:srgbClr val="C00000"/>
                </a:solidFill>
              </a:rPr>
              <a:t>cur-</a:t>
            </a:r>
            <a:r>
              <a:rPr lang="en-US" sz="2640" i="1" dirty="0" err="1">
                <a:solidFill>
                  <a:srgbClr val="C00000"/>
                </a:solidFill>
              </a:rPr>
              <a:t>name.</a:t>
            </a:r>
            <a:r>
              <a:rPr lang="en-US" sz="2640" b="1" i="1" dirty="0" err="1">
                <a:solidFill>
                  <a:srgbClr val="C00000"/>
                </a:solidFill>
              </a:rPr>
              <a:t>execute</a:t>
            </a:r>
            <a:r>
              <a:rPr lang="en-US" sz="2640" b="1" i="1" dirty="0">
                <a:solidFill>
                  <a:srgbClr val="C00000"/>
                </a:solidFill>
              </a:rPr>
              <a:t>(query)</a:t>
            </a:r>
            <a:r>
              <a:rPr lang="en-US" sz="2640" i="1" dirty="0">
                <a:solidFill>
                  <a:srgbClr val="C00000"/>
                </a:solidFill>
              </a:rPr>
              <a:t>  </a:t>
            </a:r>
            <a:endParaRPr lang="en-US" sz="264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2640" b="1" u="sng" dirty="0"/>
              <a:t>Example:</a:t>
            </a:r>
            <a:endParaRPr lang="en-US" sz="2640" b="1" dirty="0"/>
          </a:p>
          <a:p>
            <a:pPr marL="377190" indent="-377190" defTabSz="1005840" eaLnBrk="1" fontAlgn="auto" hangingPunct="1">
              <a:spcAft>
                <a:spcPts val="0"/>
              </a:spcAft>
              <a:buFont typeface="Arial" panose="020B0604020202020204" pitchFamily="34" charset="0"/>
              <a:buNone/>
              <a:defRPr/>
            </a:pPr>
            <a:r>
              <a:rPr lang="en-US" sz="2640" dirty="0"/>
              <a:t>		</a:t>
            </a:r>
            <a:r>
              <a:rPr lang="en-US" sz="2640" dirty="0" err="1"/>
              <a:t>my_cur.</a:t>
            </a:r>
            <a:r>
              <a:rPr lang="en-US" sz="2640" b="1" dirty="0" err="1"/>
              <a:t>execute</a:t>
            </a:r>
            <a:r>
              <a:rPr lang="en-US" sz="2640" dirty="0"/>
              <a:t> (“select * from Employee”)</a:t>
            </a:r>
            <a:endParaRPr lang="en-US" sz="2640" b="1" dirty="0"/>
          </a:p>
          <a:p>
            <a:pPr marL="377190" indent="-377190" defTabSz="1005840" eaLnBrk="1" fontAlgn="auto" hangingPunct="1">
              <a:spcAft>
                <a:spcPts val="0"/>
              </a:spcAft>
              <a:buFont typeface="Arial" panose="020B0604020202020204" pitchFamily="34" charset="0"/>
              <a:buNone/>
              <a:defRPr/>
            </a:pPr>
            <a:r>
              <a:rPr lang="en-US" sz="2640" b="1" dirty="0"/>
              <a:t>5.	Close the connection:</a:t>
            </a:r>
            <a:endParaRPr lang="en-US" sz="2640" dirty="0"/>
          </a:p>
          <a:p>
            <a:pPr marL="377190" indent="-377190" defTabSz="1005840" eaLnBrk="1" fontAlgn="auto" hangingPunct="1">
              <a:spcAft>
                <a:spcPts val="0"/>
              </a:spcAft>
              <a:defRPr/>
            </a:pPr>
            <a:r>
              <a:rPr lang="en-US" sz="2640" dirty="0"/>
              <a:t>After completion of all required queries we need to close the connection.</a:t>
            </a:r>
          </a:p>
          <a:p>
            <a:pPr marL="377190" indent="-377190" defTabSz="1005840" eaLnBrk="1" fontAlgn="auto" hangingPunct="1">
              <a:spcAft>
                <a:spcPts val="0"/>
              </a:spcAft>
              <a:buFont typeface="Arial" panose="020B0604020202020204" pitchFamily="34" charset="0"/>
              <a:buNone/>
              <a:defRPr/>
            </a:pPr>
            <a:r>
              <a:rPr lang="en-US" sz="2640" b="1" u="sng" dirty="0"/>
              <a:t>Syntax:</a:t>
            </a:r>
            <a:endParaRPr lang="en-US" sz="2640" dirty="0"/>
          </a:p>
          <a:p>
            <a:pPr marL="377190" indent="-377190" defTabSz="1005840" eaLnBrk="1" fontAlgn="auto" hangingPunct="1">
              <a:spcAft>
                <a:spcPts val="0"/>
              </a:spcAft>
              <a:buFont typeface="Arial" panose="020B0604020202020204" pitchFamily="34" charset="0"/>
              <a:buNone/>
              <a:defRPr/>
            </a:pPr>
            <a:r>
              <a:rPr lang="en-US" sz="2640" i="1" dirty="0"/>
              <a:t>		</a:t>
            </a:r>
            <a:r>
              <a:rPr lang="en-US" sz="2640" i="1" dirty="0" err="1">
                <a:solidFill>
                  <a:srgbClr val="C00000"/>
                </a:solidFill>
              </a:rPr>
              <a:t>conn-name.</a:t>
            </a:r>
            <a:r>
              <a:rPr lang="en-US" sz="2640" b="1" i="1" dirty="0" err="1">
                <a:solidFill>
                  <a:srgbClr val="C00000"/>
                </a:solidFill>
              </a:rPr>
              <a:t>close</a:t>
            </a:r>
            <a:r>
              <a:rPr lang="en-US" sz="2640" b="1" i="1" dirty="0">
                <a:solidFill>
                  <a:srgbClr val="C00000"/>
                </a:solidFill>
              </a:rPr>
              <a:t>()</a:t>
            </a:r>
            <a:r>
              <a:rPr lang="en-US" sz="2640" i="1" dirty="0">
                <a:solidFill>
                  <a:srgbClr val="C00000"/>
                </a:solidFill>
              </a:rPr>
              <a:t>  </a:t>
            </a:r>
            <a:endParaRPr lang="en-US" sz="264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2640" b="1" u="sng" dirty="0"/>
              <a:t>Example:</a:t>
            </a:r>
            <a:endParaRPr lang="en-US" sz="2640" b="1" dirty="0"/>
          </a:p>
          <a:p>
            <a:pPr marL="377190" indent="-377190" defTabSz="1005840" eaLnBrk="1" fontAlgn="auto" hangingPunct="1">
              <a:spcAft>
                <a:spcPts val="0"/>
              </a:spcAft>
              <a:buFont typeface="Arial" panose="020B0604020202020204" pitchFamily="34" charset="0"/>
              <a:buNone/>
              <a:defRPr/>
            </a:pPr>
            <a:r>
              <a:rPr lang="en-US" sz="2640" i="1" dirty="0"/>
              <a:t>		</a:t>
            </a:r>
            <a:r>
              <a:rPr lang="en-US" sz="2640" i="1" dirty="0" err="1"/>
              <a:t>conn-name.</a:t>
            </a:r>
            <a:r>
              <a:rPr lang="en-US" sz="2640" b="1" i="1" dirty="0" err="1"/>
              <a:t>close</a:t>
            </a:r>
            <a:r>
              <a:rPr lang="en-US" sz="2640" b="1" i="1" dirty="0"/>
              <a:t>()</a:t>
            </a:r>
            <a:r>
              <a:rPr lang="en-US" sz="2640" i="1" dirty="0"/>
              <a:t>  </a:t>
            </a:r>
            <a:endParaRPr lang="en-US" sz="2640" dirty="0"/>
          </a:p>
          <a:p>
            <a:pPr marL="377190" indent="-377190" defTabSz="1005840" eaLnBrk="1" fontAlgn="auto" hangingPunct="1">
              <a:spcAft>
                <a:spcPts val="0"/>
              </a:spcAft>
              <a:buFont typeface="Arial" panose="020B0604020202020204" pitchFamily="34" charset="0"/>
              <a:buNone/>
              <a:defRPr/>
            </a:pPr>
            <a:endParaRPr lang="en-US" sz="2640" dirty="0"/>
          </a:p>
        </p:txBody>
      </p:sp>
      <p:sp>
        <p:nvSpPr>
          <p:cNvPr id="2" name="Footer Placeholder 1">
            <a:extLst>
              <a:ext uri="{FF2B5EF4-FFF2-40B4-BE49-F238E27FC236}">
                <a16:creationId xmlns:a16="http://schemas.microsoft.com/office/drawing/2014/main" id="{361EC0EF-E7C1-49C7-83C4-88D2E5319304}"/>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ECDAF-A29A-437F-A9BF-D74DAA0CCEAC}"/>
              </a:ext>
            </a:extLst>
          </p:cNvPr>
          <p:cNvSpPr>
            <a:spLocks noGrp="1"/>
          </p:cNvSpPr>
          <p:nvPr>
            <p:ph idx="1"/>
          </p:nvPr>
        </p:nvSpPr>
        <p:spPr>
          <a:xfrm>
            <a:off x="587375" y="365125"/>
            <a:ext cx="9051925" cy="712470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640" b="1" dirty="0" err="1"/>
              <a:t>MySQLdb</a:t>
            </a:r>
            <a:r>
              <a:rPr lang="en-US" sz="2640" b="1" dirty="0"/>
              <a:t>(in python2.x):</a:t>
            </a:r>
            <a:endParaRPr lang="en-US" sz="2640" dirty="0"/>
          </a:p>
          <a:p>
            <a:pPr marL="377190" indent="-377190" algn="just" defTabSz="1005840" eaLnBrk="1" fontAlgn="auto" hangingPunct="1">
              <a:spcAft>
                <a:spcPts val="0"/>
              </a:spcAft>
              <a:defRPr/>
            </a:pPr>
            <a:r>
              <a:rPr lang="en-US" sz="2200" dirty="0"/>
              <a:t>MySQLdb is an interface for connecting to a MySQL database server from Python. The following are example programs demonstrate interactions with MySQL database using </a:t>
            </a:r>
            <a:r>
              <a:rPr lang="en-US" sz="2200" b="1" dirty="0"/>
              <a:t>MySQLdb</a:t>
            </a:r>
            <a:r>
              <a:rPr lang="en-US" sz="2200" dirty="0"/>
              <a:t> module. </a:t>
            </a:r>
          </a:p>
          <a:p>
            <a:pPr marL="377190" indent="-377190" defTabSz="1005840" eaLnBrk="1" fontAlgn="auto" hangingPunct="1">
              <a:spcAft>
                <a:spcPts val="0"/>
              </a:spcAft>
              <a:buFont typeface="Arial" panose="020B0604020202020204" pitchFamily="34" charset="0"/>
              <a:buNone/>
              <a:defRPr/>
            </a:pPr>
            <a:endParaRPr lang="en-US" sz="2200" dirty="0"/>
          </a:p>
          <a:p>
            <a:pPr marL="377190" indent="-377190" defTabSz="1005840" eaLnBrk="1" fontAlgn="auto" hangingPunct="1">
              <a:spcAft>
                <a:spcPts val="0"/>
              </a:spcAft>
              <a:defRPr/>
            </a:pPr>
            <a:r>
              <a:rPr lang="en-US" sz="2200" b="1" dirty="0"/>
              <a:t>Note</a:t>
            </a:r>
            <a:r>
              <a:rPr lang="en-US" sz="2200" dirty="0"/>
              <a:t> − Make sure you have root privileges of MySQL database to interact with </a:t>
            </a:r>
            <a:r>
              <a:rPr lang="en-US" sz="2200" dirty="0" err="1"/>
              <a:t>database.i.e</a:t>
            </a:r>
            <a:r>
              <a:rPr lang="en-US" sz="2200" dirty="0"/>
              <a:t>. </a:t>
            </a:r>
            <a:r>
              <a:rPr lang="en-US" sz="2200" dirty="0" err="1"/>
              <a:t>Userid</a:t>
            </a:r>
            <a:r>
              <a:rPr lang="en-US" sz="2200" dirty="0"/>
              <a:t> and password of MySQL database.</a:t>
            </a:r>
          </a:p>
          <a:p>
            <a:pPr marL="377190" indent="-377190" defTabSz="1005840" eaLnBrk="1" fontAlgn="auto" hangingPunct="1">
              <a:spcAft>
                <a:spcPts val="0"/>
              </a:spcAft>
              <a:buFont typeface="Arial" panose="020B0604020202020204" pitchFamily="34" charset="0"/>
              <a:buNone/>
              <a:defRPr/>
            </a:pPr>
            <a:r>
              <a:rPr lang="en-US" sz="2200" i="1" dirty="0"/>
              <a:t> </a:t>
            </a:r>
            <a:endParaRPr lang="en-US" sz="2200" dirty="0"/>
          </a:p>
          <a:p>
            <a:pPr marL="377190" indent="-377190" defTabSz="1005840" eaLnBrk="1" fontAlgn="auto" hangingPunct="1">
              <a:spcAft>
                <a:spcPts val="0"/>
              </a:spcAft>
              <a:defRPr/>
            </a:pPr>
            <a:r>
              <a:rPr lang="en-US" sz="2200" dirty="0"/>
              <a:t>We are going to perform the following operations on MySQL database.</a:t>
            </a:r>
          </a:p>
          <a:p>
            <a:pPr marL="377190" indent="-377190" defTabSz="1005840" eaLnBrk="1" fontAlgn="auto" hangingPunct="1">
              <a:spcAft>
                <a:spcPts val="0"/>
              </a:spcAft>
              <a:buFont typeface="Arial" panose="020B0604020202020204" pitchFamily="34" charset="0"/>
              <a:buNone/>
              <a:defRPr/>
            </a:pPr>
            <a:r>
              <a:rPr lang="en-US" sz="2200" dirty="0"/>
              <a:t> </a:t>
            </a:r>
          </a:p>
          <a:p>
            <a:pPr marL="817245" lvl="1" defTabSz="1005840" eaLnBrk="1" fontAlgn="auto" hangingPunct="1">
              <a:spcAft>
                <a:spcPts val="0"/>
              </a:spcAft>
              <a:buFont typeface="Wingdings" pitchFamily="2" charset="2"/>
              <a:buChar char="Ø"/>
              <a:defRPr/>
            </a:pPr>
            <a:r>
              <a:rPr lang="en-US" sz="2200" dirty="0"/>
              <a:t>Show databases</a:t>
            </a:r>
          </a:p>
          <a:p>
            <a:pPr marL="817245" lvl="1" defTabSz="1005840" eaLnBrk="1" fontAlgn="auto" hangingPunct="1">
              <a:spcAft>
                <a:spcPts val="0"/>
              </a:spcAft>
              <a:buFont typeface="Wingdings" pitchFamily="2" charset="2"/>
              <a:buChar char="Ø"/>
              <a:defRPr/>
            </a:pPr>
            <a:r>
              <a:rPr lang="en-US" sz="2200" dirty="0"/>
              <a:t>Create database</a:t>
            </a:r>
          </a:p>
          <a:p>
            <a:pPr marL="817245" lvl="1" defTabSz="1005840" eaLnBrk="1" fontAlgn="auto" hangingPunct="1">
              <a:spcAft>
                <a:spcPts val="0"/>
              </a:spcAft>
              <a:buFont typeface="Wingdings" pitchFamily="2" charset="2"/>
              <a:buChar char="Ø"/>
              <a:defRPr/>
            </a:pPr>
            <a:r>
              <a:rPr lang="en-US" sz="2200" dirty="0"/>
              <a:t>Create table</a:t>
            </a:r>
          </a:p>
          <a:p>
            <a:pPr marL="817245" lvl="1" defTabSz="1005840" eaLnBrk="1" fontAlgn="auto" hangingPunct="1">
              <a:spcAft>
                <a:spcPts val="0"/>
              </a:spcAft>
              <a:buFont typeface="Wingdings" pitchFamily="2" charset="2"/>
              <a:buChar char="Ø"/>
              <a:defRPr/>
            </a:pPr>
            <a:r>
              <a:rPr lang="en-US" sz="2200" dirty="0"/>
              <a:t>To insert data into table</a:t>
            </a:r>
          </a:p>
          <a:p>
            <a:pPr marL="817245" lvl="1" defTabSz="1005840" eaLnBrk="1" fontAlgn="auto" hangingPunct="1">
              <a:spcAft>
                <a:spcPts val="0"/>
              </a:spcAft>
              <a:buFont typeface="Wingdings" pitchFamily="2" charset="2"/>
              <a:buChar char="Ø"/>
              <a:defRPr/>
            </a:pPr>
            <a:r>
              <a:rPr lang="en-US" sz="2200" dirty="0"/>
              <a:t>Read/Select data from table</a:t>
            </a:r>
          </a:p>
          <a:p>
            <a:pPr marL="817245" lvl="1" defTabSz="1005840" eaLnBrk="1" fontAlgn="auto" hangingPunct="1">
              <a:spcAft>
                <a:spcPts val="0"/>
              </a:spcAft>
              <a:buFont typeface="Wingdings" pitchFamily="2" charset="2"/>
              <a:buChar char="Ø"/>
              <a:defRPr/>
            </a:pPr>
            <a:r>
              <a:rPr lang="en-US" sz="2200" dirty="0"/>
              <a:t>Update data in table</a:t>
            </a:r>
          </a:p>
          <a:p>
            <a:pPr marL="817245" lvl="1" defTabSz="1005840" eaLnBrk="1" fontAlgn="auto" hangingPunct="1">
              <a:spcAft>
                <a:spcPts val="0"/>
              </a:spcAft>
              <a:buFont typeface="Wingdings" pitchFamily="2" charset="2"/>
              <a:buChar char="Ø"/>
              <a:defRPr/>
            </a:pPr>
            <a:r>
              <a:rPr lang="en-US" sz="2200" dirty="0"/>
              <a:t>Delete data from table</a:t>
            </a:r>
          </a:p>
          <a:p>
            <a:pPr marL="377190" indent="-377190" defTabSz="1005840" eaLnBrk="1" fontAlgn="auto" hangingPunct="1">
              <a:spcAft>
                <a:spcPts val="0"/>
              </a:spcAft>
              <a:buFont typeface="Arial" panose="020B0604020202020204" pitchFamily="34" charset="0"/>
              <a:buNone/>
              <a:defRPr/>
            </a:pPr>
            <a:endParaRPr lang="en-US" sz="2200" dirty="0"/>
          </a:p>
        </p:txBody>
      </p:sp>
      <p:sp>
        <p:nvSpPr>
          <p:cNvPr id="2" name="Footer Placeholder 1">
            <a:extLst>
              <a:ext uri="{FF2B5EF4-FFF2-40B4-BE49-F238E27FC236}">
                <a16:creationId xmlns:a16="http://schemas.microsoft.com/office/drawing/2014/main" id="{FDA8E013-98FF-4E0E-ADE7-FAD8D522E886}"/>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3EAF3AB-2A8D-4ABE-B5F6-B67169A527D7}"/>
              </a:ext>
            </a:extLst>
          </p:cNvPr>
          <p:cNvSpPr>
            <a:spLocks noChangeArrowheads="1"/>
          </p:cNvSpPr>
          <p:nvPr/>
        </p:nvSpPr>
        <p:spPr bwMode="auto">
          <a:xfrm>
            <a:off x="1379538" y="1181100"/>
            <a:ext cx="10699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888"/>
              </a:spcAft>
            </a:pPr>
            <a:r>
              <a:rPr lang="en-US" altLang="en-US">
                <a:solidFill>
                  <a:srgbClr val="1C2B40"/>
                </a:solidFill>
              </a:rPr>
              <a:t>Modulus %</a:t>
            </a:r>
          </a:p>
        </p:txBody>
      </p:sp>
      <p:sp>
        <p:nvSpPr>
          <p:cNvPr id="39939" name="Rectangle 3">
            <a:extLst>
              <a:ext uri="{FF2B5EF4-FFF2-40B4-BE49-F238E27FC236}">
                <a16:creationId xmlns:a16="http://schemas.microsoft.com/office/drawing/2014/main" id="{B474A8E4-4238-4C6B-95D4-B7E1348399BE}"/>
              </a:ext>
            </a:extLst>
          </p:cNvPr>
          <p:cNvSpPr>
            <a:spLocks noChangeArrowheads="1"/>
          </p:cNvSpPr>
          <p:nvPr/>
        </p:nvSpPr>
        <p:spPr bwMode="auto">
          <a:xfrm>
            <a:off x="1370013" y="1725613"/>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888"/>
              </a:spcBef>
              <a:spcAft>
                <a:spcPts val="2100"/>
              </a:spcAft>
            </a:pPr>
            <a:r>
              <a:rPr lang="en-US" altLang="en-US" sz="1300" b="1">
                <a:solidFill>
                  <a:srgbClr val="222222"/>
                </a:solidFill>
              </a:rPr>
              <a:t>Example</a:t>
            </a:r>
          </a:p>
        </p:txBody>
      </p:sp>
      <p:sp>
        <p:nvSpPr>
          <p:cNvPr id="39940" name="Rectangle 4">
            <a:extLst>
              <a:ext uri="{FF2B5EF4-FFF2-40B4-BE49-F238E27FC236}">
                <a16:creationId xmlns:a16="http://schemas.microsoft.com/office/drawing/2014/main" id="{C624710D-7F80-4728-8558-BF71A2308E15}"/>
              </a:ext>
            </a:extLst>
          </p:cNvPr>
          <p:cNvSpPr>
            <a:spLocks noChangeArrowheads="1"/>
          </p:cNvSpPr>
          <p:nvPr/>
        </p:nvSpPr>
        <p:spPr bwMode="auto">
          <a:xfrm>
            <a:off x="1360488" y="2278063"/>
            <a:ext cx="6567487" cy="7413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100"/>
              </a:spcBef>
              <a:spcAft>
                <a:spcPts val="625"/>
              </a:spcAft>
            </a:pP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15 </a:t>
            </a:r>
            <a:r>
              <a:rPr lang="en-US" altLang="en-US" sz="900">
                <a:solidFill>
                  <a:srgbClr val="E0E0E0"/>
                </a:solidFill>
                <a:latin typeface="Consolas" panose="020B0609020204030204" pitchFamily="49" charset="0"/>
              </a:rPr>
              <a:t>y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a:t>
            </a:r>
          </a:p>
          <a:p>
            <a:pPr eaLnBrk="1" hangingPunct="1">
              <a:lnSpc>
                <a:spcPts val="1175"/>
              </a:lnSpc>
              <a:spcAft>
                <a:spcPts val="398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9E9E9E"/>
                </a:solidFill>
                <a:latin typeface="Consolas" panose="020B0609020204030204" pitchFamily="49" charset="0"/>
              </a:rPr>
              <a:t># Output 3</a:t>
            </a:r>
          </a:p>
        </p:txBody>
      </p:sp>
      <p:sp>
        <p:nvSpPr>
          <p:cNvPr id="39941" name="Rectangle 5">
            <a:extLst>
              <a:ext uri="{FF2B5EF4-FFF2-40B4-BE49-F238E27FC236}">
                <a16:creationId xmlns:a16="http://schemas.microsoft.com/office/drawing/2014/main" id="{82E96B15-31F2-4737-9A7C-80F34D113903}"/>
              </a:ext>
            </a:extLst>
          </p:cNvPr>
          <p:cNvSpPr>
            <a:spLocks noChangeArrowheads="1"/>
          </p:cNvSpPr>
          <p:nvPr/>
        </p:nvSpPr>
        <p:spPr bwMode="auto">
          <a:xfrm>
            <a:off x="1379538" y="3705225"/>
            <a:ext cx="12160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988"/>
              </a:spcBef>
              <a:spcAft>
                <a:spcPts val="1888"/>
              </a:spcAft>
            </a:pPr>
            <a:r>
              <a:rPr lang="en-US" altLang="en-US">
                <a:solidFill>
                  <a:srgbClr val="1C2B40"/>
                </a:solidFill>
              </a:rPr>
              <a:t>Exponent **</a:t>
            </a:r>
          </a:p>
        </p:txBody>
      </p:sp>
      <p:sp>
        <p:nvSpPr>
          <p:cNvPr id="39942" name="Rectangle 6">
            <a:extLst>
              <a:ext uri="{FF2B5EF4-FFF2-40B4-BE49-F238E27FC236}">
                <a16:creationId xmlns:a16="http://schemas.microsoft.com/office/drawing/2014/main" id="{6A4141E5-A2C4-494B-B639-4DC85E83E9DF}"/>
              </a:ext>
            </a:extLst>
          </p:cNvPr>
          <p:cNvSpPr>
            <a:spLocks noChangeArrowheads="1"/>
          </p:cNvSpPr>
          <p:nvPr/>
        </p:nvSpPr>
        <p:spPr bwMode="auto">
          <a:xfrm>
            <a:off x="1370013" y="4240213"/>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888"/>
              </a:spcBef>
              <a:spcAft>
                <a:spcPts val="2100"/>
              </a:spcAft>
            </a:pPr>
            <a:r>
              <a:rPr lang="en-US" altLang="en-US" sz="1300" b="1">
                <a:solidFill>
                  <a:srgbClr val="222222"/>
                </a:solidFill>
              </a:rPr>
              <a:t>Example</a:t>
            </a:r>
          </a:p>
        </p:txBody>
      </p:sp>
      <p:sp>
        <p:nvSpPr>
          <p:cNvPr id="39943" name="Rectangle 7">
            <a:extLst>
              <a:ext uri="{FF2B5EF4-FFF2-40B4-BE49-F238E27FC236}">
                <a16:creationId xmlns:a16="http://schemas.microsoft.com/office/drawing/2014/main" id="{BF04EF74-94B0-4A91-86C4-51E84174BD5A}"/>
              </a:ext>
            </a:extLst>
          </p:cNvPr>
          <p:cNvSpPr>
            <a:spLocks noChangeArrowheads="1"/>
          </p:cNvSpPr>
          <p:nvPr/>
        </p:nvSpPr>
        <p:spPr bwMode="auto">
          <a:xfrm>
            <a:off x="1360488" y="4792663"/>
            <a:ext cx="6567487" cy="5889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50"/>
              </a:lnSpc>
              <a:spcBef>
                <a:spcPts val="2100"/>
              </a:spcBef>
            </a:pPr>
            <a:r>
              <a:rPr lang="en-US" altLang="en-US" sz="900">
                <a:solidFill>
                  <a:srgbClr val="E0E0E0"/>
                </a:solidFill>
                <a:latin typeface="Consolas" panose="020B0609020204030204" pitchFamily="49" charset="0"/>
              </a:rPr>
              <a:t>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 </a:t>
            </a:r>
            <a:r>
              <a:rPr lang="en-US" altLang="en-US" sz="900">
                <a:solidFill>
                  <a:srgbClr val="9E9E9E"/>
                </a:solidFill>
                <a:latin typeface="Consolas" panose="020B0609020204030204" pitchFamily="49" charset="0"/>
              </a:rPr>
              <a:t># 2*2*2</a:t>
            </a:r>
          </a:p>
          <a:p>
            <a:pPr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Output 8</a:t>
            </a:r>
          </a:p>
        </p:txBody>
      </p:sp>
      <p:sp>
        <p:nvSpPr>
          <p:cNvPr id="9" name="Rectangle 8">
            <a:extLst>
              <a:ext uri="{FF2B5EF4-FFF2-40B4-BE49-F238E27FC236}">
                <a16:creationId xmlns:a16="http://schemas.microsoft.com/office/drawing/2014/main" id="{D46E3DF2-DAB7-4A7D-9696-47126E28B388}"/>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24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EEDD35-9A57-491B-ABDD-D30CAADF353B}"/>
              </a:ext>
            </a:extLst>
          </p:cNvPr>
          <p:cNvSpPr>
            <a:spLocks noGrp="1"/>
          </p:cNvSpPr>
          <p:nvPr>
            <p:ph type="title"/>
          </p:nvPr>
        </p:nvSpPr>
        <p:spPr>
          <a:xfrm>
            <a:off x="503238" y="282575"/>
            <a:ext cx="9051925" cy="1339850"/>
          </a:xfrm>
        </p:spPr>
        <p:txBody>
          <a:bodyPr rtlCol="0">
            <a:normAutofit fontScale="90000"/>
          </a:bodyPr>
          <a:lstStyle/>
          <a:p>
            <a:pPr algn="l" defTabSz="1005840" eaLnBrk="1" fontAlgn="auto" hangingPunct="1">
              <a:spcAft>
                <a:spcPts val="0"/>
              </a:spcAft>
              <a:defRPr/>
            </a:pPr>
            <a:r>
              <a:rPr lang="en-US" sz="2200" b="1" i="1" u="sng" dirty="0"/>
              <a:t>Example Programs:</a:t>
            </a:r>
            <a:br>
              <a:rPr lang="en-US" sz="2200" b="1" i="1" u="sng" dirty="0"/>
            </a:br>
            <a:r>
              <a:rPr lang="en-US" sz="2420" b="1" dirty="0"/>
              <a:t>To display databases :</a:t>
            </a:r>
            <a:br>
              <a:rPr lang="en-US" sz="2420" dirty="0"/>
            </a:br>
            <a:r>
              <a:rPr lang="en-US" sz="2420" dirty="0"/>
              <a:t>We can get the list of all the databases by using the following MySQL query.</a:t>
            </a:r>
            <a:br>
              <a:rPr lang="en-US" sz="2420" dirty="0"/>
            </a:br>
            <a:r>
              <a:rPr lang="en-US" sz="2420" dirty="0"/>
              <a:t>	</a:t>
            </a:r>
            <a:r>
              <a:rPr lang="en-US" sz="2420" i="1" dirty="0"/>
              <a:t>&gt;show databases;  </a:t>
            </a:r>
            <a:br>
              <a:rPr lang="en-US" sz="1980" dirty="0"/>
            </a:br>
            <a:endParaRPr lang="en-US" sz="2200" dirty="0"/>
          </a:p>
        </p:txBody>
      </p:sp>
      <p:sp>
        <p:nvSpPr>
          <p:cNvPr id="3" name="Content Placeholder 2">
            <a:extLst>
              <a:ext uri="{FF2B5EF4-FFF2-40B4-BE49-F238E27FC236}">
                <a16:creationId xmlns:a16="http://schemas.microsoft.com/office/drawing/2014/main" id="{C3C7A99F-E05A-471A-BC81-36C7F7878F39}"/>
              </a:ext>
            </a:extLst>
          </p:cNvPr>
          <p:cNvSpPr>
            <a:spLocks noGrp="1"/>
          </p:cNvSpPr>
          <p:nvPr>
            <p:ph sz="half" idx="4294967295"/>
          </p:nvPr>
        </p:nvSpPr>
        <p:spPr>
          <a:xfrm>
            <a:off x="168275" y="1455738"/>
            <a:ext cx="6537325" cy="5614987"/>
          </a:xfrm>
        </p:spPr>
        <p:txBody>
          <a:bodyPr rtlCol="0">
            <a:normAutofit fontScale="92500"/>
          </a:bodyPr>
          <a:lstStyle/>
          <a:p>
            <a:pPr marL="377190" indent="-377190" defTabSz="1005840" eaLnBrk="1" fontAlgn="auto" hangingPunct="1">
              <a:spcAft>
                <a:spcPts val="0"/>
              </a:spcAft>
              <a:buFont typeface="Arial" panose="020B0604020202020204" pitchFamily="34" charset="0"/>
              <a:buNone/>
              <a:defRPr/>
            </a:pPr>
            <a:r>
              <a:rPr lang="en-US" sz="2640" b="1" u="sng" dirty="0"/>
              <a:t>Example:</a:t>
            </a:r>
            <a:r>
              <a:rPr lang="en-US" sz="2640" b="1" dirty="0"/>
              <a:t>	</a:t>
            </a:r>
            <a:r>
              <a:rPr lang="en-US" sz="2640" b="1" dirty="0">
                <a:solidFill>
                  <a:srgbClr val="C00000"/>
                </a:solidFill>
              </a:rPr>
              <a:t> showdb.py</a:t>
            </a:r>
            <a:endParaRPr lang="en-US" sz="264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2420" dirty="0"/>
              <a:t>import MySQLdb  </a:t>
            </a:r>
          </a:p>
          <a:p>
            <a:pPr marL="377190" indent="-377190" defTabSz="1005840" eaLnBrk="1" fontAlgn="auto" hangingPunct="1">
              <a:spcAft>
                <a:spcPts val="0"/>
              </a:spcAft>
              <a:buFont typeface="Arial" panose="020B0604020202020204" pitchFamily="34" charset="0"/>
              <a:buNone/>
              <a:defRPr/>
            </a:pPr>
            <a:r>
              <a:rPr lang="en-US" sz="2420" dirty="0"/>
              <a:t> </a:t>
            </a:r>
            <a:r>
              <a:rPr lang="en-US" sz="242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2420" dirty="0" err="1"/>
              <a:t>myconn</a:t>
            </a:r>
            <a:r>
              <a:rPr lang="en-US" sz="2420" dirty="0"/>
              <a:t> = </a:t>
            </a:r>
            <a:r>
              <a:rPr lang="en-US" sz="2420" dirty="0" err="1"/>
              <a:t>MySQLdb.connect</a:t>
            </a:r>
            <a:r>
              <a:rPr lang="en-US" sz="2420" dirty="0"/>
              <a:t>("</a:t>
            </a:r>
            <a:r>
              <a:rPr lang="en-US" sz="2420" dirty="0" err="1"/>
              <a:t>localhost","root","root</a:t>
            </a:r>
            <a:r>
              <a:rPr lang="en-US" sz="2420" dirty="0"/>
              <a:t>")  </a:t>
            </a:r>
          </a:p>
          <a:p>
            <a:pPr marL="377190" indent="-377190" defTabSz="1005840" eaLnBrk="1" fontAlgn="auto" hangingPunct="1">
              <a:spcAft>
                <a:spcPts val="0"/>
              </a:spcAft>
              <a:buFont typeface="Arial" panose="020B0604020202020204" pitchFamily="34" charset="0"/>
              <a:buNone/>
              <a:defRPr/>
            </a:pPr>
            <a:r>
              <a:rPr lang="en-US" sz="242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2420" dirty="0"/>
              <a:t>cur = </a:t>
            </a:r>
            <a:r>
              <a:rPr lang="en-US" sz="2420" dirty="0" err="1"/>
              <a:t>myconn.cursor</a:t>
            </a:r>
            <a:r>
              <a:rPr lang="en-US" sz="2420" dirty="0"/>
              <a:t>() </a:t>
            </a:r>
          </a:p>
          <a:p>
            <a:pPr marL="377190" indent="-377190" defTabSz="1005840" eaLnBrk="1" fontAlgn="auto" hangingPunct="1">
              <a:spcAft>
                <a:spcPts val="0"/>
              </a:spcAft>
              <a:buFont typeface="Arial" panose="020B0604020202020204" pitchFamily="34" charset="0"/>
              <a:buNone/>
              <a:defRPr/>
            </a:pPr>
            <a:r>
              <a:rPr lang="en-US" sz="242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2420" dirty="0" err="1"/>
              <a:t>dbs</a:t>
            </a:r>
            <a:r>
              <a:rPr lang="en-US" sz="2420" dirty="0"/>
              <a:t> = </a:t>
            </a:r>
            <a:r>
              <a:rPr lang="en-US" sz="2420" dirty="0" err="1"/>
              <a:t>cur.execute</a:t>
            </a:r>
            <a:r>
              <a:rPr lang="en-US" sz="2420" dirty="0"/>
              <a:t>("</a:t>
            </a:r>
            <a:r>
              <a:rPr lang="en-US" sz="2420" b="1" dirty="0"/>
              <a:t>show databases</a:t>
            </a:r>
            <a:r>
              <a:rPr lang="en-US" sz="2420" dirty="0"/>
              <a:t>")  </a:t>
            </a:r>
          </a:p>
          <a:p>
            <a:pPr marL="377190" indent="-377190" defTabSz="1005840" eaLnBrk="1" fontAlgn="auto" hangingPunct="1">
              <a:spcAft>
                <a:spcPts val="0"/>
              </a:spcAft>
              <a:buFont typeface="Arial" panose="020B0604020202020204" pitchFamily="34" charset="0"/>
              <a:buNone/>
              <a:defRPr/>
            </a:pPr>
            <a:r>
              <a:rPr lang="en-US" sz="2420" dirty="0">
                <a:solidFill>
                  <a:srgbClr val="00B050"/>
                </a:solidFill>
              </a:rPr>
              <a:t>#display the result</a:t>
            </a:r>
          </a:p>
          <a:p>
            <a:pPr marL="377190" indent="-377190" defTabSz="1005840" eaLnBrk="1" fontAlgn="auto" hangingPunct="1">
              <a:spcAft>
                <a:spcPts val="0"/>
              </a:spcAft>
              <a:buFont typeface="Arial" panose="020B0604020202020204" pitchFamily="34" charset="0"/>
              <a:buNone/>
              <a:defRPr/>
            </a:pPr>
            <a:r>
              <a:rPr lang="en-US" sz="2420" dirty="0"/>
              <a:t>for x in cur:  </a:t>
            </a:r>
          </a:p>
          <a:p>
            <a:pPr marL="377190" indent="-377190" defTabSz="1005840" eaLnBrk="1" fontAlgn="auto" hangingPunct="1">
              <a:spcAft>
                <a:spcPts val="0"/>
              </a:spcAft>
              <a:buFont typeface="Arial" panose="020B0604020202020204" pitchFamily="34" charset="0"/>
              <a:buNone/>
              <a:defRPr/>
            </a:pPr>
            <a:r>
              <a:rPr lang="en-US" sz="2420" dirty="0"/>
              <a:t>    print(x)  </a:t>
            </a:r>
          </a:p>
          <a:p>
            <a:pPr marL="377190" indent="-377190" defTabSz="1005840" eaLnBrk="1" fontAlgn="auto" hangingPunct="1">
              <a:spcAft>
                <a:spcPts val="0"/>
              </a:spcAft>
              <a:buFont typeface="Arial" panose="020B0604020202020204" pitchFamily="34" charset="0"/>
              <a:buNone/>
              <a:defRPr/>
            </a:pPr>
            <a:r>
              <a:rPr lang="en-US" sz="242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2420" dirty="0" err="1"/>
              <a:t>myconn.close</a:t>
            </a:r>
            <a:r>
              <a:rPr lang="en-US" sz="2420" dirty="0"/>
              <a:t>()  </a:t>
            </a:r>
          </a:p>
          <a:p>
            <a:pPr marL="377190" indent="-377190" defTabSz="1005840" eaLnBrk="1" fontAlgn="auto" hangingPunct="1">
              <a:spcAft>
                <a:spcPts val="0"/>
              </a:spcAft>
              <a:buFont typeface="Arial" panose="020B0604020202020204" pitchFamily="34" charset="0"/>
              <a:buNone/>
              <a:defRPr/>
            </a:pPr>
            <a:endParaRPr lang="en-US" sz="2200" dirty="0"/>
          </a:p>
        </p:txBody>
      </p:sp>
      <p:sp>
        <p:nvSpPr>
          <p:cNvPr id="7" name="Content Placeholder 6">
            <a:extLst>
              <a:ext uri="{FF2B5EF4-FFF2-40B4-BE49-F238E27FC236}">
                <a16:creationId xmlns:a16="http://schemas.microsoft.com/office/drawing/2014/main" id="{0ABC1282-E1F7-4A49-8EE8-85AC3B9B1A99}"/>
              </a:ext>
            </a:extLst>
          </p:cNvPr>
          <p:cNvSpPr>
            <a:spLocks noGrp="1"/>
          </p:cNvSpPr>
          <p:nvPr>
            <p:ph sz="quarter" idx="4294967295"/>
          </p:nvPr>
        </p:nvSpPr>
        <p:spPr>
          <a:xfrm>
            <a:off x="6789738" y="1622425"/>
            <a:ext cx="3268662" cy="4346575"/>
          </a:xfrm>
        </p:spPr>
        <p:txBody>
          <a:bodyPr rtlCol="0">
            <a:normAutofit/>
          </a:bodyPr>
          <a:lstStyle/>
          <a:p>
            <a:pPr marL="377190" indent="-377190" defTabSz="1005840" eaLnBrk="1" fontAlgn="auto" hangingPunct="1">
              <a:spcAft>
                <a:spcPts val="0"/>
              </a:spcAft>
              <a:buFont typeface="Arial" panose="020B0604020202020204" pitchFamily="34" charset="0"/>
              <a:buNone/>
              <a:defRPr/>
            </a:pPr>
            <a:endParaRPr lang="en-US" sz="1980" b="1" u="sng" dirty="0"/>
          </a:p>
          <a:p>
            <a:pPr marL="377190" indent="-377190" defTabSz="1005840" eaLnBrk="1" fontAlgn="auto" hangingPunct="1">
              <a:spcAft>
                <a:spcPts val="0"/>
              </a:spcAft>
              <a:buFont typeface="Arial" panose="020B0604020202020204" pitchFamily="34" charset="0"/>
              <a:buNone/>
              <a:defRPr/>
            </a:pPr>
            <a:r>
              <a:rPr lang="en-US" sz="1980" b="1" u="sng" dirty="0"/>
              <a:t>Output:</a:t>
            </a:r>
            <a:endParaRPr lang="en-US" sz="1980" dirty="0"/>
          </a:p>
          <a:p>
            <a:pPr marL="377190" indent="-377190" defTabSz="1005840" eaLnBrk="1" fontAlgn="auto" hangingPunct="1">
              <a:spcAft>
                <a:spcPts val="0"/>
              </a:spcAft>
              <a:buFont typeface="Arial" panose="020B0604020202020204" pitchFamily="34" charset="0"/>
              <a:buNone/>
              <a:defRPr/>
            </a:pPr>
            <a:r>
              <a:rPr lang="en-US" sz="1980" dirty="0"/>
              <a:t>&gt;&gt;&gt;python </a:t>
            </a:r>
            <a:r>
              <a:rPr lang="en-US" sz="1980" b="1" dirty="0"/>
              <a:t>showdb.py</a:t>
            </a:r>
          </a:p>
          <a:p>
            <a:pPr marL="377190" indent="-377190" defTabSz="1005840" eaLnBrk="1" fontAlgn="auto" hangingPunct="1">
              <a:spcAft>
                <a:spcPts val="0"/>
              </a:spcAft>
              <a:buFont typeface="Arial" panose="020B0604020202020204" pitchFamily="34" charset="0"/>
              <a:buNone/>
              <a:defRPr/>
            </a:pPr>
            <a:r>
              <a:rPr lang="en-US" sz="1980" dirty="0"/>
              <a:t>('</a:t>
            </a:r>
            <a:r>
              <a:rPr lang="en-US" sz="1980" dirty="0" err="1"/>
              <a:t>information_schema</a:t>
            </a:r>
            <a:r>
              <a:rPr lang="en-US" sz="1980" dirty="0"/>
              <a:t>',)</a:t>
            </a:r>
          </a:p>
          <a:p>
            <a:pPr marL="377190" indent="-377190" defTabSz="1005840" eaLnBrk="1" fontAlgn="auto" hangingPunct="1">
              <a:spcAft>
                <a:spcPts val="0"/>
              </a:spcAft>
              <a:buFont typeface="Arial" panose="020B0604020202020204" pitchFamily="34" charset="0"/>
              <a:buNone/>
              <a:defRPr/>
            </a:pPr>
            <a:r>
              <a:rPr lang="en-US" sz="1980" dirty="0"/>
              <a:t>('mysql',)</a:t>
            </a:r>
          </a:p>
          <a:p>
            <a:pPr marL="377190" indent="-377190" defTabSz="1005840" eaLnBrk="1" fontAlgn="auto" hangingPunct="1">
              <a:spcAft>
                <a:spcPts val="0"/>
              </a:spcAft>
              <a:buFont typeface="Arial" panose="020B0604020202020204" pitchFamily="34" charset="0"/>
              <a:buNone/>
              <a:defRPr/>
            </a:pPr>
            <a:r>
              <a:rPr lang="en-US" sz="1980" dirty="0"/>
              <a:t>('</a:t>
            </a:r>
            <a:r>
              <a:rPr lang="en-US" sz="1980" dirty="0" err="1"/>
              <a:t>performance_schema</a:t>
            </a:r>
            <a:r>
              <a:rPr lang="en-US" sz="1980" dirty="0"/>
              <a:t>',)</a:t>
            </a:r>
          </a:p>
          <a:p>
            <a:pPr marL="377190" indent="-377190" defTabSz="1005840" eaLnBrk="1" fontAlgn="auto" hangingPunct="1">
              <a:spcAft>
                <a:spcPts val="0"/>
              </a:spcAft>
              <a:buFont typeface="Arial" panose="020B0604020202020204" pitchFamily="34" charset="0"/>
              <a:buNone/>
              <a:defRPr/>
            </a:pPr>
            <a:r>
              <a:rPr lang="en-US" sz="1980" dirty="0"/>
              <a:t>('</a:t>
            </a:r>
            <a:r>
              <a:rPr lang="en-US" sz="1980" dirty="0" err="1"/>
              <a:t>phpmyadmin</a:t>
            </a:r>
            <a:r>
              <a:rPr lang="en-US" sz="1980" dirty="0"/>
              <a:t>',)</a:t>
            </a:r>
          </a:p>
          <a:p>
            <a:pPr marL="377190" indent="-377190" defTabSz="1005840" eaLnBrk="1" fontAlgn="auto" hangingPunct="1">
              <a:spcAft>
                <a:spcPts val="0"/>
              </a:spcAft>
              <a:buFont typeface="Arial" panose="020B0604020202020204" pitchFamily="34" charset="0"/>
              <a:buNone/>
              <a:defRPr/>
            </a:pPr>
            <a:r>
              <a:rPr lang="en-US" sz="1980" dirty="0"/>
              <a:t>('test',)</a:t>
            </a:r>
          </a:p>
          <a:p>
            <a:pPr marL="377190" indent="-377190" defTabSz="1005840" eaLnBrk="1" fontAlgn="auto" hangingPunct="1">
              <a:spcAft>
                <a:spcPts val="0"/>
              </a:spcAft>
              <a:buFont typeface="Arial" panose="020B0604020202020204" pitchFamily="34" charset="0"/>
              <a:buNone/>
              <a:defRPr/>
            </a:pPr>
            <a:r>
              <a:rPr lang="en-US" sz="1980" dirty="0"/>
              <a:t>('</a:t>
            </a:r>
            <a:r>
              <a:rPr lang="en-US" sz="1980" dirty="0" err="1"/>
              <a:t>Sampledb</a:t>
            </a:r>
            <a:r>
              <a:rPr lang="en-US" sz="1980" dirty="0"/>
              <a:t>',)</a:t>
            </a:r>
          </a:p>
        </p:txBody>
      </p:sp>
      <p:sp>
        <p:nvSpPr>
          <p:cNvPr id="2" name="Footer Placeholder 1">
            <a:extLst>
              <a:ext uri="{FF2B5EF4-FFF2-40B4-BE49-F238E27FC236}">
                <a16:creationId xmlns:a16="http://schemas.microsoft.com/office/drawing/2014/main" id="{276367BB-44F8-4D6E-A6EE-89A3F4282F31}"/>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4863A2-6D2D-43EA-96BA-86C3FE069468}"/>
              </a:ext>
            </a:extLst>
          </p:cNvPr>
          <p:cNvSpPr>
            <a:spLocks noGrp="1"/>
          </p:cNvSpPr>
          <p:nvPr>
            <p:ph type="title"/>
          </p:nvPr>
        </p:nvSpPr>
        <p:spPr>
          <a:xfrm>
            <a:off x="503238" y="282575"/>
            <a:ext cx="9051925" cy="1173163"/>
          </a:xfrm>
        </p:spPr>
        <p:txBody>
          <a:bodyPr rtlCol="0">
            <a:normAutofit fontScale="90000"/>
          </a:bodyPr>
          <a:lstStyle/>
          <a:p>
            <a:pPr algn="l" defTabSz="1005840" eaLnBrk="1" fontAlgn="auto" hangingPunct="1">
              <a:spcAft>
                <a:spcPts val="0"/>
              </a:spcAft>
              <a:defRPr/>
            </a:pPr>
            <a:r>
              <a:rPr lang="en-US" sz="2420" b="1" dirty="0"/>
              <a:t>To Create database :</a:t>
            </a:r>
            <a:br>
              <a:rPr lang="en-US" sz="2420" dirty="0"/>
            </a:br>
            <a:r>
              <a:rPr lang="en-US" sz="2420" dirty="0"/>
              <a:t> The new database can be created by using the following SQL query.</a:t>
            </a:r>
            <a:br>
              <a:rPr lang="en-US" sz="2420" dirty="0"/>
            </a:br>
            <a:r>
              <a:rPr lang="en-US" sz="2420" dirty="0"/>
              <a:t>	</a:t>
            </a:r>
            <a:r>
              <a:rPr lang="en-US" sz="2420" i="1" dirty="0"/>
              <a:t>&gt; create database &lt;database-name&gt;   </a:t>
            </a:r>
            <a:br>
              <a:rPr lang="en-US" sz="2200" dirty="0"/>
            </a:br>
            <a:br>
              <a:rPr lang="en-US" sz="1980" dirty="0"/>
            </a:br>
            <a:endParaRPr lang="en-US" sz="2200" dirty="0"/>
          </a:p>
        </p:txBody>
      </p:sp>
      <p:sp>
        <p:nvSpPr>
          <p:cNvPr id="3" name="Content Placeholder 2">
            <a:extLst>
              <a:ext uri="{FF2B5EF4-FFF2-40B4-BE49-F238E27FC236}">
                <a16:creationId xmlns:a16="http://schemas.microsoft.com/office/drawing/2014/main" id="{30FBD333-6024-4309-8E4B-1FCD5B3A8E45}"/>
              </a:ext>
            </a:extLst>
          </p:cNvPr>
          <p:cNvSpPr>
            <a:spLocks noGrp="1"/>
          </p:cNvSpPr>
          <p:nvPr>
            <p:ph sz="half" idx="4294967295"/>
          </p:nvPr>
        </p:nvSpPr>
        <p:spPr>
          <a:xfrm>
            <a:off x="168275" y="1203325"/>
            <a:ext cx="6537325" cy="628650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640" b="1" u="sng" dirty="0"/>
              <a:t>Example:</a:t>
            </a:r>
            <a:r>
              <a:rPr lang="en-US" sz="2640" b="1" dirty="0"/>
              <a:t>	</a:t>
            </a:r>
            <a:r>
              <a:rPr lang="en-US" sz="2640" b="1" dirty="0">
                <a:solidFill>
                  <a:srgbClr val="C00000"/>
                </a:solidFill>
              </a:rPr>
              <a:t> createdb.py</a:t>
            </a:r>
            <a:endParaRPr lang="en-US" sz="264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2200" dirty="0"/>
              <a:t>import MySQLdb  </a:t>
            </a:r>
          </a:p>
          <a:p>
            <a:pPr marL="377190" indent="-377190" defTabSz="1005840" eaLnBrk="1" fontAlgn="auto" hangingPunct="1">
              <a:spcAft>
                <a:spcPts val="0"/>
              </a:spcAft>
              <a:buFont typeface="Arial" panose="020B0604020202020204" pitchFamily="34" charset="0"/>
              <a:buNone/>
              <a:defRPr/>
            </a:pPr>
            <a:r>
              <a:rPr lang="en-US" sz="2200" dirty="0"/>
              <a:t> </a:t>
            </a:r>
            <a:r>
              <a:rPr lang="en-US" sz="220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2200" dirty="0" err="1"/>
              <a:t>myconn</a:t>
            </a:r>
            <a:r>
              <a:rPr lang="en-US" sz="2200" dirty="0"/>
              <a:t> = </a:t>
            </a:r>
            <a:r>
              <a:rPr lang="en-US" sz="2200" dirty="0" err="1"/>
              <a:t>MySQLdb.connect</a:t>
            </a:r>
            <a:r>
              <a:rPr lang="en-US" sz="2200" dirty="0"/>
              <a:t>("localhost","root","root")  </a:t>
            </a:r>
          </a:p>
          <a:p>
            <a:pPr marL="377190" indent="-377190" defTabSz="1005840" eaLnBrk="1" fontAlgn="auto" hangingPunct="1">
              <a:spcAft>
                <a:spcPts val="0"/>
              </a:spcAft>
              <a:buFont typeface="Arial" panose="020B0604020202020204" pitchFamily="34" charset="0"/>
              <a:buNone/>
              <a:defRPr/>
            </a:pPr>
            <a:r>
              <a:rPr lang="en-US" sz="220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2200" dirty="0"/>
              <a:t>cur = </a:t>
            </a:r>
            <a:r>
              <a:rPr lang="en-US" sz="2200" dirty="0" err="1"/>
              <a:t>myconn.cursor</a:t>
            </a:r>
            <a:r>
              <a:rPr lang="en-US" sz="2200" dirty="0"/>
              <a:t>() </a:t>
            </a:r>
          </a:p>
          <a:p>
            <a:pPr marL="377190" indent="-377190" defTabSz="1005840" eaLnBrk="1" fontAlgn="auto" hangingPunct="1">
              <a:spcAft>
                <a:spcPts val="0"/>
              </a:spcAft>
              <a:buFont typeface="Arial" panose="020B0604020202020204" pitchFamily="34" charset="0"/>
              <a:buNone/>
              <a:defRPr/>
            </a:pPr>
            <a:r>
              <a:rPr lang="en-US" sz="220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2200" dirty="0" err="1"/>
              <a:t>cur.execute</a:t>
            </a:r>
            <a:r>
              <a:rPr lang="en-US" sz="2200" dirty="0"/>
              <a:t>("</a:t>
            </a:r>
            <a:r>
              <a:rPr lang="en-US" sz="2200" b="1" dirty="0"/>
              <a:t>create database </a:t>
            </a:r>
            <a:r>
              <a:rPr lang="en-US" sz="2200" b="1" dirty="0" err="1"/>
              <a:t>Collegedb</a:t>
            </a:r>
            <a:r>
              <a:rPr lang="en-US" sz="2200" dirty="0"/>
              <a:t>")  </a:t>
            </a:r>
          </a:p>
          <a:p>
            <a:pPr marL="377190" indent="-377190" defTabSz="1005840" eaLnBrk="1" fontAlgn="auto" hangingPunct="1">
              <a:spcAft>
                <a:spcPts val="0"/>
              </a:spcAft>
              <a:buFont typeface="Arial" panose="020B0604020202020204" pitchFamily="34" charset="0"/>
              <a:buNone/>
              <a:defRPr/>
            </a:pPr>
            <a:r>
              <a:rPr lang="en-US" sz="2200" dirty="0"/>
              <a:t>print("Database created successfully")</a:t>
            </a:r>
          </a:p>
          <a:p>
            <a:pPr marL="377190" indent="-377190" defTabSz="1005840" eaLnBrk="1" fontAlgn="auto" hangingPunct="1">
              <a:spcAft>
                <a:spcPts val="0"/>
              </a:spcAft>
              <a:buFont typeface="Arial" panose="020B0604020202020204" pitchFamily="34" charset="0"/>
              <a:buNone/>
              <a:defRPr/>
            </a:pPr>
            <a:r>
              <a:rPr lang="en-US" sz="220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2200" dirty="0" err="1"/>
              <a:t>myconn.close</a:t>
            </a:r>
            <a:r>
              <a:rPr lang="en-US" sz="2200" dirty="0"/>
              <a:t>()  </a:t>
            </a:r>
          </a:p>
          <a:p>
            <a:pPr marL="377190" indent="-377190" defTabSz="1005840" eaLnBrk="1" fontAlgn="auto" hangingPunct="1">
              <a:spcAft>
                <a:spcPts val="0"/>
              </a:spcAft>
              <a:buFont typeface="Arial" panose="020B0604020202020204" pitchFamily="34" charset="0"/>
              <a:buNone/>
              <a:defRPr/>
            </a:pPr>
            <a:endParaRPr lang="en-US" sz="2200" dirty="0"/>
          </a:p>
        </p:txBody>
      </p:sp>
      <p:sp>
        <p:nvSpPr>
          <p:cNvPr id="7" name="Content Placeholder 6">
            <a:extLst>
              <a:ext uri="{FF2B5EF4-FFF2-40B4-BE49-F238E27FC236}">
                <a16:creationId xmlns:a16="http://schemas.microsoft.com/office/drawing/2014/main" id="{E034CAF4-40D5-468D-BEE2-98F28AFEF420}"/>
              </a:ext>
            </a:extLst>
          </p:cNvPr>
          <p:cNvSpPr>
            <a:spLocks noGrp="1"/>
          </p:cNvSpPr>
          <p:nvPr>
            <p:ph sz="quarter" idx="4294967295"/>
          </p:nvPr>
        </p:nvSpPr>
        <p:spPr>
          <a:xfrm>
            <a:off x="6621463" y="1120775"/>
            <a:ext cx="3268662" cy="4346575"/>
          </a:xfrm>
        </p:spPr>
        <p:txBody>
          <a:bodyPr rtlCol="0">
            <a:normAutofit/>
          </a:bodyPr>
          <a:lstStyle/>
          <a:p>
            <a:pPr marL="377190" indent="-377190" defTabSz="1005840" eaLnBrk="1" fontAlgn="auto" hangingPunct="1">
              <a:spcAft>
                <a:spcPts val="0"/>
              </a:spcAft>
              <a:buFont typeface="Arial" panose="020B0604020202020204" pitchFamily="34" charset="0"/>
              <a:buNone/>
              <a:defRPr/>
            </a:pPr>
            <a:endParaRPr lang="en-US" sz="1980" b="1" u="sng" dirty="0"/>
          </a:p>
          <a:p>
            <a:pPr marL="377190" indent="-377190" defTabSz="1005840" eaLnBrk="1" fontAlgn="auto" hangingPunct="1">
              <a:spcAft>
                <a:spcPts val="0"/>
              </a:spcAft>
              <a:buFont typeface="Arial" panose="020B0604020202020204" pitchFamily="34" charset="0"/>
              <a:buNone/>
              <a:defRPr/>
            </a:pPr>
            <a:r>
              <a:rPr lang="en-US" sz="1980" b="1" u="sng" dirty="0"/>
              <a:t>Output:</a:t>
            </a:r>
            <a:endParaRPr lang="en-US" sz="1980" dirty="0"/>
          </a:p>
          <a:p>
            <a:pPr marL="377190" indent="-377190" defTabSz="1005840" eaLnBrk="1" fontAlgn="auto" hangingPunct="1">
              <a:spcAft>
                <a:spcPts val="0"/>
              </a:spcAft>
              <a:buFont typeface="Arial" panose="020B0604020202020204" pitchFamily="34" charset="0"/>
              <a:buNone/>
              <a:defRPr/>
            </a:pPr>
            <a:r>
              <a:rPr lang="en-US" sz="1980" dirty="0"/>
              <a:t>&gt;&gt;&gt;python </a:t>
            </a:r>
            <a:r>
              <a:rPr lang="en-US" sz="1980" b="1" dirty="0"/>
              <a:t>createdb.py</a:t>
            </a:r>
          </a:p>
          <a:p>
            <a:pPr marL="377190" indent="-377190" defTabSz="1005840" eaLnBrk="1" fontAlgn="auto" hangingPunct="1">
              <a:spcAft>
                <a:spcPts val="0"/>
              </a:spcAft>
              <a:buFont typeface="Arial" panose="020B0604020202020204" pitchFamily="34" charset="0"/>
              <a:buNone/>
              <a:defRPr/>
            </a:pPr>
            <a:r>
              <a:rPr lang="en-US" sz="1980" dirty="0"/>
              <a:t>Database created successfully</a:t>
            </a:r>
          </a:p>
        </p:txBody>
      </p:sp>
      <p:pic>
        <p:nvPicPr>
          <p:cNvPr id="293893" name="Picture 4">
            <a:extLst>
              <a:ext uri="{FF2B5EF4-FFF2-40B4-BE49-F238E27FC236}">
                <a16:creationId xmlns:a16="http://schemas.microsoft.com/office/drawing/2014/main" id="{54468934-6908-4ED9-A749-D44DA0AB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113" y="5311775"/>
            <a:ext cx="4459287"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6F788DC-5F73-4099-BCBC-A0BF4EDEF1BF}"/>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B7FA33-785F-4D03-BAC8-8D8918A3B55D}"/>
              </a:ext>
            </a:extLst>
          </p:cNvPr>
          <p:cNvSpPr>
            <a:spLocks noGrp="1"/>
          </p:cNvSpPr>
          <p:nvPr>
            <p:ph type="title"/>
          </p:nvPr>
        </p:nvSpPr>
        <p:spPr>
          <a:xfrm>
            <a:off x="503238" y="282575"/>
            <a:ext cx="9051925" cy="1173163"/>
          </a:xfrm>
        </p:spPr>
        <p:txBody>
          <a:bodyPr rtlCol="0">
            <a:normAutofit fontScale="90000"/>
          </a:bodyPr>
          <a:lstStyle/>
          <a:p>
            <a:pPr algn="l" defTabSz="1005840" eaLnBrk="1" fontAlgn="auto" hangingPunct="1">
              <a:spcAft>
                <a:spcPts val="0"/>
              </a:spcAft>
              <a:defRPr/>
            </a:pPr>
            <a:r>
              <a:rPr lang="en-US" sz="2200" b="1" dirty="0"/>
              <a:t>To Create table</a:t>
            </a:r>
            <a:r>
              <a:rPr lang="en-US" sz="2420" b="1" dirty="0"/>
              <a:t> :</a:t>
            </a:r>
            <a:br>
              <a:rPr lang="en-US" sz="2420" dirty="0"/>
            </a:br>
            <a:r>
              <a:rPr lang="en-US" sz="2420" dirty="0"/>
              <a:t> </a:t>
            </a:r>
            <a:r>
              <a:rPr lang="en-US" sz="2200" dirty="0"/>
              <a:t>The new table can be created by using the following SQL query.</a:t>
            </a:r>
            <a:br>
              <a:rPr lang="en-US" sz="2200" dirty="0"/>
            </a:br>
            <a:r>
              <a:rPr lang="en-US" sz="2200" i="1" dirty="0"/>
              <a:t>&gt; create table &lt;table-name&gt; (column-name1 </a:t>
            </a:r>
            <a:r>
              <a:rPr lang="en-US" sz="2200" i="1" dirty="0" err="1"/>
              <a:t>datatype</a:t>
            </a:r>
            <a:r>
              <a:rPr lang="en-US" sz="2200" i="1" dirty="0"/>
              <a:t>, column-name2 </a:t>
            </a:r>
            <a:r>
              <a:rPr lang="en-US" sz="2200" i="1" dirty="0" err="1"/>
              <a:t>datatype</a:t>
            </a:r>
            <a:r>
              <a:rPr lang="en-US" sz="2200" i="1" dirty="0"/>
              <a:t>,…) </a:t>
            </a:r>
            <a:br>
              <a:rPr lang="en-US" sz="2200" dirty="0"/>
            </a:br>
            <a:br>
              <a:rPr lang="en-US" sz="1980" dirty="0"/>
            </a:br>
            <a:endParaRPr lang="en-US" sz="2200" dirty="0"/>
          </a:p>
        </p:txBody>
      </p:sp>
      <p:sp>
        <p:nvSpPr>
          <p:cNvPr id="3" name="Content Placeholder 2">
            <a:extLst>
              <a:ext uri="{FF2B5EF4-FFF2-40B4-BE49-F238E27FC236}">
                <a16:creationId xmlns:a16="http://schemas.microsoft.com/office/drawing/2014/main" id="{508AB15D-AA1C-4C14-A3F1-EA66CAE43660}"/>
              </a:ext>
            </a:extLst>
          </p:cNvPr>
          <p:cNvSpPr>
            <a:spLocks noGrp="1"/>
          </p:cNvSpPr>
          <p:nvPr>
            <p:ph sz="half" idx="4294967295"/>
          </p:nvPr>
        </p:nvSpPr>
        <p:spPr>
          <a:xfrm>
            <a:off x="168275" y="1120775"/>
            <a:ext cx="9890125" cy="628650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200" b="1" u="sng" dirty="0"/>
              <a:t>Example:</a:t>
            </a:r>
            <a:r>
              <a:rPr lang="en-US" sz="2200" b="1" dirty="0"/>
              <a:t>	</a:t>
            </a:r>
            <a:r>
              <a:rPr lang="en-US" sz="2200" b="1" dirty="0">
                <a:solidFill>
                  <a:srgbClr val="C00000"/>
                </a:solidFill>
              </a:rPr>
              <a:t> createtable.py</a:t>
            </a:r>
            <a:endParaRPr lang="en-US" sz="220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1980" dirty="0"/>
              <a:t>import MySQLdb  </a:t>
            </a:r>
          </a:p>
          <a:p>
            <a:pPr marL="377190" indent="-377190" defTabSz="1005840" eaLnBrk="1" fontAlgn="auto" hangingPunct="1">
              <a:spcAft>
                <a:spcPts val="0"/>
              </a:spcAft>
              <a:buFont typeface="Arial" panose="020B0604020202020204" pitchFamily="34" charset="0"/>
              <a:buNone/>
              <a:defRPr/>
            </a:pPr>
            <a:r>
              <a:rPr lang="en-US" sz="1980" dirty="0"/>
              <a:t> </a:t>
            </a:r>
            <a:r>
              <a:rPr lang="en-US" sz="198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1980" dirty="0" err="1"/>
              <a:t>myconn</a:t>
            </a:r>
            <a:r>
              <a:rPr lang="en-US" sz="1980" dirty="0"/>
              <a:t> = </a:t>
            </a:r>
            <a:r>
              <a:rPr lang="en-US" sz="1980" dirty="0" err="1"/>
              <a:t>MySQLdb.connect</a:t>
            </a:r>
            <a:r>
              <a:rPr lang="en-US" sz="1980" dirty="0"/>
              <a:t>("</a:t>
            </a:r>
            <a:r>
              <a:rPr lang="en-US" sz="1980" dirty="0" err="1"/>
              <a:t>localhost","root","root",”Colleged</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1980" dirty="0"/>
              <a:t>cur = </a:t>
            </a:r>
            <a:r>
              <a:rPr lang="en-US" sz="1980" dirty="0" err="1"/>
              <a:t>myconn.cursor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("create table students(</a:t>
            </a:r>
            <a:r>
              <a:rPr lang="en-US" sz="1980" dirty="0" err="1"/>
              <a:t>sid</a:t>
            </a:r>
            <a:r>
              <a:rPr lang="en-US" sz="1980" dirty="0"/>
              <a:t> </a:t>
            </a:r>
            <a:r>
              <a:rPr lang="en-US" sz="1980" dirty="0" err="1"/>
              <a:t>varchar</a:t>
            </a:r>
            <a:r>
              <a:rPr lang="en-US" sz="1980" dirty="0"/>
              <a:t>(20)primary </a:t>
            </a:r>
            <a:r>
              <a:rPr lang="en-US" sz="1980" dirty="0" err="1"/>
              <a:t>key,sname</a:t>
            </a:r>
            <a:r>
              <a:rPr lang="en-US" sz="1980" dirty="0"/>
              <a:t> </a:t>
            </a:r>
            <a:r>
              <a:rPr lang="en-US" sz="1980" dirty="0" err="1"/>
              <a:t>varchar</a:t>
            </a:r>
            <a:r>
              <a:rPr lang="en-US" sz="1980" dirty="0"/>
              <a:t>(25),age </a:t>
            </a:r>
            <a:r>
              <a:rPr lang="en-US" sz="1980" dirty="0" err="1"/>
              <a:t>int</a:t>
            </a:r>
            <a:r>
              <a:rPr lang="en-US" sz="1980" dirty="0"/>
              <a:t>(10))")</a:t>
            </a:r>
          </a:p>
          <a:p>
            <a:pPr marL="377190" indent="-377190" defTabSz="1005840" eaLnBrk="1" fontAlgn="auto" hangingPunct="1">
              <a:spcAft>
                <a:spcPts val="0"/>
              </a:spcAft>
              <a:buFont typeface="Arial" panose="020B0604020202020204" pitchFamily="34" charset="0"/>
              <a:buNone/>
              <a:defRPr/>
            </a:pPr>
            <a:r>
              <a:rPr lang="en-US" sz="1980" dirty="0"/>
              <a:t>print("Table created successfully")</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1980" dirty="0" err="1"/>
              <a:t>myconn.close</a:t>
            </a:r>
            <a:r>
              <a:rPr lang="en-US" sz="1980" dirty="0"/>
              <a:t>()  </a:t>
            </a:r>
          </a:p>
          <a:p>
            <a:pPr marL="377190" indent="-377190" defTabSz="1005840" eaLnBrk="1" fontAlgn="auto" hangingPunct="1">
              <a:spcAft>
                <a:spcPts val="0"/>
              </a:spcAft>
              <a:buFont typeface="Arial" panose="020B0604020202020204" pitchFamily="34" charset="0"/>
              <a:buNone/>
              <a:defRPr/>
            </a:pPr>
            <a:r>
              <a:rPr lang="en-US" sz="1980" b="1" u="sng" dirty="0"/>
              <a:t>Output:</a:t>
            </a:r>
            <a:endParaRPr lang="en-US" sz="1980" dirty="0"/>
          </a:p>
          <a:p>
            <a:pPr marL="377190" indent="-377190" defTabSz="1005840" eaLnBrk="1" fontAlgn="auto" hangingPunct="1">
              <a:spcAft>
                <a:spcPts val="0"/>
              </a:spcAft>
              <a:buFont typeface="Arial" panose="020B0604020202020204" pitchFamily="34" charset="0"/>
              <a:buNone/>
              <a:defRPr/>
            </a:pPr>
            <a:r>
              <a:rPr lang="en-US" sz="1980" dirty="0"/>
              <a:t>&gt;&gt;&gt;python createtable.py</a:t>
            </a:r>
          </a:p>
          <a:p>
            <a:pPr marL="377190" indent="-377190" defTabSz="1005840" eaLnBrk="1" fontAlgn="auto" hangingPunct="1">
              <a:spcAft>
                <a:spcPts val="0"/>
              </a:spcAft>
              <a:buFont typeface="Arial" panose="020B0604020202020204" pitchFamily="34" charset="0"/>
              <a:buNone/>
              <a:defRPr/>
            </a:pPr>
            <a:r>
              <a:rPr lang="en-US" sz="1980" dirty="0"/>
              <a:t>Table created successfully</a:t>
            </a:r>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2200" dirty="0"/>
          </a:p>
        </p:txBody>
      </p:sp>
      <p:pic>
        <p:nvPicPr>
          <p:cNvPr id="294916" name="Picture 5">
            <a:extLst>
              <a:ext uri="{FF2B5EF4-FFF2-40B4-BE49-F238E27FC236}">
                <a16:creationId xmlns:a16="http://schemas.microsoft.com/office/drawing/2014/main" id="{437A37DB-D2C1-43CC-8038-89234AA01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538" y="5562600"/>
            <a:ext cx="39941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D08A255-4B0F-4C02-910E-5437884596DA}"/>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EFF7BC-EAA3-4C90-B6D4-55E67EB1B684}"/>
              </a:ext>
            </a:extLst>
          </p:cNvPr>
          <p:cNvSpPr>
            <a:spLocks noGrp="1"/>
          </p:cNvSpPr>
          <p:nvPr>
            <p:ph type="title"/>
          </p:nvPr>
        </p:nvSpPr>
        <p:spPr>
          <a:xfrm>
            <a:off x="503238" y="282575"/>
            <a:ext cx="9051925" cy="1173163"/>
          </a:xfrm>
        </p:spPr>
        <p:txBody>
          <a:bodyPr rtlCol="0">
            <a:normAutofit fontScale="90000"/>
          </a:bodyPr>
          <a:lstStyle/>
          <a:p>
            <a:pPr algn="l" defTabSz="1005840" eaLnBrk="1" fontAlgn="auto" hangingPunct="1">
              <a:spcAft>
                <a:spcPts val="0"/>
              </a:spcAft>
              <a:defRPr/>
            </a:pPr>
            <a:r>
              <a:rPr lang="en-US" sz="2200" b="1" dirty="0"/>
              <a:t>To Insert data into table</a:t>
            </a:r>
            <a:r>
              <a:rPr lang="en-US" sz="2420" b="1" dirty="0"/>
              <a:t> :</a:t>
            </a:r>
            <a:br>
              <a:rPr lang="en-US" sz="2420" dirty="0"/>
            </a:br>
            <a:r>
              <a:rPr lang="en-US" sz="2420" dirty="0"/>
              <a:t> </a:t>
            </a:r>
            <a:r>
              <a:rPr lang="en-US" sz="1980" dirty="0"/>
              <a:t>The data can be inserted into table by using the following SQL query.</a:t>
            </a:r>
            <a:br>
              <a:rPr lang="en-US" sz="1980" dirty="0"/>
            </a:br>
            <a:r>
              <a:rPr lang="en-US" sz="1980" i="1" dirty="0"/>
              <a:t>&gt; insert into &lt;table-name&gt; values (value1, value2,…) </a:t>
            </a:r>
            <a:br>
              <a:rPr lang="en-US" sz="1980" dirty="0"/>
            </a:br>
            <a:endParaRPr lang="en-US" sz="2200" dirty="0"/>
          </a:p>
        </p:txBody>
      </p:sp>
      <p:sp>
        <p:nvSpPr>
          <p:cNvPr id="3" name="Content Placeholder 2">
            <a:extLst>
              <a:ext uri="{FF2B5EF4-FFF2-40B4-BE49-F238E27FC236}">
                <a16:creationId xmlns:a16="http://schemas.microsoft.com/office/drawing/2014/main" id="{5803860C-A937-460E-B8F7-A81CE0072C7C}"/>
              </a:ext>
            </a:extLst>
          </p:cNvPr>
          <p:cNvSpPr>
            <a:spLocks noGrp="1"/>
          </p:cNvSpPr>
          <p:nvPr>
            <p:ph sz="half" idx="4294967295"/>
          </p:nvPr>
        </p:nvSpPr>
        <p:spPr>
          <a:xfrm>
            <a:off x="168275" y="1203325"/>
            <a:ext cx="9890125" cy="6203950"/>
          </a:xfrm>
        </p:spPr>
        <p:txBody>
          <a:bodyPr rtlCol="0">
            <a:normAutofit lnSpcReduction="10000"/>
          </a:bodyPr>
          <a:lstStyle/>
          <a:p>
            <a:pPr marL="377190" indent="-377190" defTabSz="1005840" eaLnBrk="1" fontAlgn="auto" hangingPunct="1">
              <a:spcAft>
                <a:spcPts val="0"/>
              </a:spcAft>
              <a:buFont typeface="Arial" panose="020B0604020202020204" pitchFamily="34" charset="0"/>
              <a:buNone/>
              <a:defRPr/>
            </a:pPr>
            <a:r>
              <a:rPr lang="en-US" sz="2200" b="1" u="sng" dirty="0"/>
              <a:t>Example:</a:t>
            </a:r>
            <a:r>
              <a:rPr lang="en-US" sz="2200" b="1" dirty="0"/>
              <a:t>	</a:t>
            </a:r>
            <a:r>
              <a:rPr lang="en-US" sz="2200" b="1" dirty="0">
                <a:solidFill>
                  <a:srgbClr val="C00000"/>
                </a:solidFill>
              </a:rPr>
              <a:t> insertdata.py</a:t>
            </a:r>
            <a:endParaRPr lang="en-US" sz="220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1980" dirty="0"/>
              <a:t>import MySQLdb  </a:t>
            </a:r>
          </a:p>
          <a:p>
            <a:pPr marL="377190" indent="-377190" defTabSz="1005840" eaLnBrk="1" fontAlgn="auto" hangingPunct="1">
              <a:spcAft>
                <a:spcPts val="0"/>
              </a:spcAft>
              <a:buFont typeface="Arial" panose="020B0604020202020204" pitchFamily="34" charset="0"/>
              <a:buNone/>
              <a:defRPr/>
            </a:pPr>
            <a:r>
              <a:rPr lang="en-US" sz="1980" dirty="0"/>
              <a:t> </a:t>
            </a:r>
            <a:r>
              <a:rPr lang="en-US" sz="198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1980" dirty="0" err="1"/>
              <a:t>myconn</a:t>
            </a:r>
            <a:r>
              <a:rPr lang="en-US" sz="1980" dirty="0"/>
              <a:t> = </a:t>
            </a:r>
            <a:r>
              <a:rPr lang="en-US" sz="1980" dirty="0" err="1"/>
              <a:t>MySQLdb.connect</a:t>
            </a:r>
            <a:r>
              <a:rPr lang="en-US" sz="1980" dirty="0"/>
              <a:t>("</a:t>
            </a:r>
            <a:r>
              <a:rPr lang="en-US" sz="1980" dirty="0" err="1"/>
              <a:t>localhost","root","root",”Colleged</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1980" dirty="0"/>
              <a:t>cur = </a:t>
            </a:r>
            <a:r>
              <a:rPr lang="en-US" sz="1980" dirty="0" err="1"/>
              <a:t>myconn.cursor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("INSERT INTO students VALUES ('501', 'ABC', 23)")</a:t>
            </a: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("INSERT INTO students VALUES ('502', 'XYZ', 22)")</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#commit the transaction</a:t>
            </a:r>
          </a:p>
          <a:p>
            <a:pPr marL="377190" indent="-377190" defTabSz="1005840" eaLnBrk="1" fontAlgn="auto" hangingPunct="1">
              <a:spcAft>
                <a:spcPts val="0"/>
              </a:spcAft>
              <a:buFont typeface="Arial" panose="020B0604020202020204" pitchFamily="34" charset="0"/>
              <a:buNone/>
              <a:defRPr/>
            </a:pPr>
            <a:r>
              <a:rPr lang="en-US" sz="1980" dirty="0" err="1"/>
              <a:t>myconn.commit</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t>print("Data inserted successfully")</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1980" dirty="0" err="1"/>
              <a:t>myconn.close</a:t>
            </a:r>
            <a:r>
              <a:rPr lang="en-US" sz="1980" dirty="0"/>
              <a:t>()  </a:t>
            </a:r>
          </a:p>
          <a:p>
            <a:pPr marL="377190" indent="-377190" defTabSz="1005840" eaLnBrk="1" fontAlgn="auto" hangingPunct="1">
              <a:spcAft>
                <a:spcPts val="0"/>
              </a:spcAft>
              <a:buFont typeface="Arial" panose="020B0604020202020204" pitchFamily="34" charset="0"/>
              <a:buNone/>
              <a:defRPr/>
            </a:pPr>
            <a:r>
              <a:rPr lang="en-US" sz="1980" b="1" u="sng" dirty="0"/>
              <a:t>Output:</a:t>
            </a:r>
            <a:endParaRPr lang="en-US" sz="1980" dirty="0"/>
          </a:p>
          <a:p>
            <a:pPr marL="377190" indent="-377190" defTabSz="1005840" eaLnBrk="1" fontAlgn="auto" hangingPunct="1">
              <a:spcAft>
                <a:spcPts val="0"/>
              </a:spcAft>
              <a:buFont typeface="Arial" panose="020B0604020202020204" pitchFamily="34" charset="0"/>
              <a:buNone/>
              <a:defRPr/>
            </a:pPr>
            <a:r>
              <a:rPr lang="en-US" sz="1980" dirty="0"/>
              <a:t>&gt;&gt;&gt;python insertdata.py</a:t>
            </a:r>
          </a:p>
          <a:p>
            <a:pPr marL="377190" indent="-377190" defTabSz="1005840" eaLnBrk="1" fontAlgn="auto" hangingPunct="1">
              <a:spcAft>
                <a:spcPts val="0"/>
              </a:spcAft>
              <a:buFont typeface="Arial" panose="020B0604020202020204" pitchFamily="34" charset="0"/>
              <a:buNone/>
              <a:defRPr/>
            </a:pPr>
            <a:r>
              <a:rPr lang="en-US" sz="1980" dirty="0"/>
              <a:t>Data inserted successfully</a:t>
            </a:r>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2200" dirty="0"/>
          </a:p>
        </p:txBody>
      </p:sp>
      <p:pic>
        <p:nvPicPr>
          <p:cNvPr id="295940" name="Picture 4">
            <a:extLst>
              <a:ext uri="{FF2B5EF4-FFF2-40B4-BE49-F238E27FC236}">
                <a16:creationId xmlns:a16="http://schemas.microsoft.com/office/drawing/2014/main" id="{8D920E42-4421-4926-A994-F11750DA8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25" y="5730875"/>
            <a:ext cx="42227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EB4960D-A9B0-44F9-970A-AB51AF2702D7}"/>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911127-CF19-4FB7-8F90-941867806FA9}"/>
              </a:ext>
            </a:extLst>
          </p:cNvPr>
          <p:cNvSpPr>
            <a:spLocks noGrp="1"/>
          </p:cNvSpPr>
          <p:nvPr>
            <p:ph type="title"/>
          </p:nvPr>
        </p:nvSpPr>
        <p:spPr>
          <a:xfrm>
            <a:off x="503238" y="114300"/>
            <a:ext cx="9051925" cy="1425575"/>
          </a:xfrm>
        </p:spPr>
        <p:txBody>
          <a:bodyPr rtlCol="0">
            <a:normAutofit/>
          </a:bodyPr>
          <a:lstStyle/>
          <a:p>
            <a:pPr algn="l" defTabSz="1005840" eaLnBrk="1" fontAlgn="auto" hangingPunct="1">
              <a:spcAft>
                <a:spcPts val="0"/>
              </a:spcAft>
              <a:defRPr/>
            </a:pPr>
            <a:r>
              <a:rPr lang="en-US" sz="1980" b="1" dirty="0"/>
              <a:t>To Read/Select data from table :</a:t>
            </a:r>
            <a:r>
              <a:rPr lang="en-US" sz="2420" b="1" dirty="0"/>
              <a:t>:</a:t>
            </a:r>
            <a:br>
              <a:rPr lang="en-US" sz="2420" dirty="0"/>
            </a:br>
            <a:r>
              <a:rPr lang="en-US" sz="2420" dirty="0"/>
              <a:t> </a:t>
            </a:r>
            <a:r>
              <a:rPr lang="en-US" sz="1760" dirty="0"/>
              <a:t>The data can be read/select data from table by using the following SQL query.</a:t>
            </a:r>
            <a:br>
              <a:rPr lang="en-US" sz="1760" dirty="0"/>
            </a:br>
            <a:r>
              <a:rPr lang="en-US" sz="1760" dirty="0"/>
              <a:t>&gt;</a:t>
            </a:r>
            <a:r>
              <a:rPr lang="en-US" sz="1760" i="1" dirty="0"/>
              <a:t>select column-names from &lt;table-name&gt;</a:t>
            </a:r>
            <a:br>
              <a:rPr lang="en-US" sz="1760" dirty="0"/>
            </a:br>
            <a:r>
              <a:rPr lang="en-US" sz="1760" dirty="0"/>
              <a:t> </a:t>
            </a:r>
            <a:endParaRPr lang="en-US" sz="2200" dirty="0"/>
          </a:p>
        </p:txBody>
      </p:sp>
      <p:sp>
        <p:nvSpPr>
          <p:cNvPr id="3" name="Content Placeholder 2">
            <a:extLst>
              <a:ext uri="{FF2B5EF4-FFF2-40B4-BE49-F238E27FC236}">
                <a16:creationId xmlns:a16="http://schemas.microsoft.com/office/drawing/2014/main" id="{1678B865-D612-413E-9B44-56E34C2FAA58}"/>
              </a:ext>
            </a:extLst>
          </p:cNvPr>
          <p:cNvSpPr>
            <a:spLocks noGrp="1"/>
          </p:cNvSpPr>
          <p:nvPr>
            <p:ph sz="half" idx="4294967295"/>
          </p:nvPr>
        </p:nvSpPr>
        <p:spPr>
          <a:xfrm>
            <a:off x="168275" y="1203325"/>
            <a:ext cx="9890125" cy="620395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200" b="1" u="sng" dirty="0"/>
              <a:t>Example:</a:t>
            </a:r>
            <a:r>
              <a:rPr lang="en-US" sz="2200" b="1" dirty="0"/>
              <a:t>	</a:t>
            </a:r>
            <a:r>
              <a:rPr lang="en-US" sz="2200" b="1" dirty="0">
                <a:solidFill>
                  <a:srgbClr val="C00000"/>
                </a:solidFill>
              </a:rPr>
              <a:t> selectdata.py</a:t>
            </a:r>
            <a:endParaRPr lang="en-US" sz="220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1980" dirty="0"/>
              <a:t>import MySQLdb  </a:t>
            </a:r>
          </a:p>
          <a:p>
            <a:pPr marL="377190" indent="-377190" defTabSz="1005840" eaLnBrk="1" fontAlgn="auto" hangingPunct="1">
              <a:spcAft>
                <a:spcPts val="0"/>
              </a:spcAft>
              <a:buFont typeface="Arial" panose="020B0604020202020204" pitchFamily="34" charset="0"/>
              <a:buNone/>
              <a:defRPr/>
            </a:pPr>
            <a:r>
              <a:rPr lang="en-US" sz="1980" dirty="0"/>
              <a:t> </a:t>
            </a:r>
            <a:r>
              <a:rPr lang="en-US" sz="198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1980" dirty="0" err="1"/>
              <a:t>myconn</a:t>
            </a:r>
            <a:r>
              <a:rPr lang="en-US" sz="1980" dirty="0"/>
              <a:t> = </a:t>
            </a:r>
            <a:r>
              <a:rPr lang="en-US" sz="1980" dirty="0" err="1"/>
              <a:t>MySQLdb.connect</a:t>
            </a:r>
            <a:r>
              <a:rPr lang="en-US" sz="1980" dirty="0"/>
              <a:t>("</a:t>
            </a:r>
            <a:r>
              <a:rPr lang="en-US" sz="1980" dirty="0" err="1"/>
              <a:t>localhost","root","root",”Colleged</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1980" dirty="0"/>
              <a:t>cur = </a:t>
            </a:r>
            <a:r>
              <a:rPr lang="en-US" sz="1980" dirty="0" err="1"/>
              <a:t>myconn.cursor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a:t>
            </a:r>
            <a:r>
              <a:rPr lang="en-US" sz="1980" b="1" dirty="0"/>
              <a:t>select * from students</a:t>
            </a:r>
            <a:r>
              <a:rPr lang="en-US" sz="1980" dirty="0"/>
              <a:t>")</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#fetching all the rows from the cursor object  </a:t>
            </a:r>
          </a:p>
          <a:p>
            <a:pPr marL="377190" indent="-377190" defTabSz="1005840" eaLnBrk="1" fontAlgn="auto" hangingPunct="1">
              <a:spcAft>
                <a:spcPts val="0"/>
              </a:spcAft>
              <a:buFont typeface="Arial" panose="020B0604020202020204" pitchFamily="34" charset="0"/>
              <a:buNone/>
              <a:defRPr/>
            </a:pPr>
            <a:r>
              <a:rPr lang="en-US" sz="1980" dirty="0"/>
              <a:t>result = </a:t>
            </a:r>
            <a:r>
              <a:rPr lang="en-US" sz="1980" dirty="0" err="1"/>
              <a:t>cur.</a:t>
            </a:r>
            <a:r>
              <a:rPr lang="en-US" sz="1980" b="1" dirty="0" err="1"/>
              <a:t>fetchall</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t>print("Student Details are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#printing the result  </a:t>
            </a:r>
          </a:p>
          <a:p>
            <a:pPr marL="377190" indent="-377190" defTabSz="1005840" eaLnBrk="1" fontAlgn="auto" hangingPunct="1">
              <a:spcAft>
                <a:spcPts val="0"/>
              </a:spcAft>
              <a:buFont typeface="Arial" panose="020B0604020202020204" pitchFamily="34" charset="0"/>
              <a:buNone/>
              <a:defRPr/>
            </a:pPr>
            <a:r>
              <a:rPr lang="en-US" sz="1980" dirty="0"/>
              <a:t>for x in result:</a:t>
            </a:r>
          </a:p>
          <a:p>
            <a:pPr marL="377190" indent="-377190" defTabSz="1005840" eaLnBrk="1" fontAlgn="auto" hangingPunct="1">
              <a:spcAft>
                <a:spcPts val="0"/>
              </a:spcAft>
              <a:buFont typeface="Arial" panose="020B0604020202020204" pitchFamily="34" charset="0"/>
              <a:buNone/>
              <a:defRPr/>
            </a:pPr>
            <a:r>
              <a:rPr lang="en-US" sz="1980" dirty="0"/>
              <a:t>	print(x);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1980" dirty="0" err="1"/>
              <a:t>myconn.close</a:t>
            </a:r>
            <a:r>
              <a:rPr lang="en-US" sz="1980" dirty="0"/>
              <a:t>()  </a:t>
            </a:r>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2200" dirty="0"/>
          </a:p>
        </p:txBody>
      </p:sp>
      <p:sp>
        <p:nvSpPr>
          <p:cNvPr id="6" name="TextBox 5">
            <a:extLst>
              <a:ext uri="{FF2B5EF4-FFF2-40B4-BE49-F238E27FC236}">
                <a16:creationId xmlns:a16="http://schemas.microsoft.com/office/drawing/2014/main" id="{0200A67C-A6C5-4F84-8A8E-A99D61E1563B}"/>
              </a:ext>
            </a:extLst>
          </p:cNvPr>
          <p:cNvSpPr txBox="1"/>
          <p:nvPr/>
        </p:nvSpPr>
        <p:spPr>
          <a:xfrm>
            <a:off x="6705600" y="5562600"/>
            <a:ext cx="3017838" cy="2225675"/>
          </a:xfrm>
          <a:prstGeom prst="rect">
            <a:avLst/>
          </a:prstGeom>
          <a:noFill/>
        </p:spPr>
        <p:txBody>
          <a:bodyPr>
            <a:spAutoFit/>
          </a:bodyPr>
          <a:lstStyle/>
          <a:p>
            <a:pPr defTabSz="1005840" eaLnBrk="1" fontAlgn="auto" hangingPunct="1">
              <a:spcBef>
                <a:spcPts val="0"/>
              </a:spcBef>
              <a:spcAft>
                <a:spcPts val="0"/>
              </a:spcAft>
              <a:defRPr/>
            </a:pPr>
            <a:r>
              <a:rPr lang="en-US" sz="1980" b="1" dirty="0">
                <a:solidFill>
                  <a:prstClr val="black"/>
                </a:solidFill>
                <a:latin typeface="Calibri"/>
              </a:rPr>
              <a:t>Output:</a:t>
            </a:r>
          </a:p>
          <a:p>
            <a:pPr defTabSz="1005840" eaLnBrk="1" fontAlgn="auto" hangingPunct="1">
              <a:spcBef>
                <a:spcPts val="0"/>
              </a:spcBef>
              <a:spcAft>
                <a:spcPts val="0"/>
              </a:spcAft>
              <a:defRPr/>
            </a:pPr>
            <a:r>
              <a:rPr lang="en-US" sz="1980" dirty="0">
                <a:solidFill>
                  <a:prstClr val="black"/>
                </a:solidFill>
                <a:latin typeface="Calibri"/>
              </a:rPr>
              <a:t>&gt;&gt;&gt;python selectdata.py</a:t>
            </a:r>
          </a:p>
          <a:p>
            <a:pPr defTabSz="1005840" eaLnBrk="1" fontAlgn="auto" hangingPunct="1">
              <a:spcBef>
                <a:spcPts val="0"/>
              </a:spcBef>
              <a:spcAft>
                <a:spcPts val="0"/>
              </a:spcAft>
              <a:defRPr/>
            </a:pPr>
            <a:r>
              <a:rPr lang="en-US" sz="1980" dirty="0">
                <a:solidFill>
                  <a:prstClr val="black"/>
                </a:solidFill>
                <a:latin typeface="Calibri"/>
              </a:rPr>
              <a:t> </a:t>
            </a:r>
          </a:p>
          <a:p>
            <a:pPr defTabSz="1005840" eaLnBrk="1" fontAlgn="auto" hangingPunct="1">
              <a:spcBef>
                <a:spcPts val="0"/>
              </a:spcBef>
              <a:spcAft>
                <a:spcPts val="0"/>
              </a:spcAft>
              <a:defRPr/>
            </a:pPr>
            <a:r>
              <a:rPr lang="en-US" sz="1980" dirty="0">
                <a:solidFill>
                  <a:prstClr val="black"/>
                </a:solidFill>
                <a:latin typeface="Calibri"/>
              </a:rPr>
              <a:t>Student Details are:</a:t>
            </a:r>
          </a:p>
          <a:p>
            <a:pPr defTabSz="1005840" eaLnBrk="1" fontAlgn="auto" hangingPunct="1">
              <a:spcBef>
                <a:spcPts val="0"/>
              </a:spcBef>
              <a:spcAft>
                <a:spcPts val="0"/>
              </a:spcAft>
              <a:defRPr/>
            </a:pPr>
            <a:r>
              <a:rPr lang="en-US" sz="1980" dirty="0">
                <a:solidFill>
                  <a:prstClr val="black"/>
                </a:solidFill>
                <a:latin typeface="Calibri"/>
              </a:rPr>
              <a:t>('501', 'ABC', 23)</a:t>
            </a:r>
          </a:p>
          <a:p>
            <a:pPr defTabSz="1005840" eaLnBrk="1" fontAlgn="auto" hangingPunct="1">
              <a:spcBef>
                <a:spcPts val="0"/>
              </a:spcBef>
              <a:spcAft>
                <a:spcPts val="0"/>
              </a:spcAft>
              <a:defRPr/>
            </a:pPr>
            <a:r>
              <a:rPr lang="en-US" sz="1980" dirty="0">
                <a:solidFill>
                  <a:prstClr val="black"/>
                </a:solidFill>
                <a:latin typeface="Calibri"/>
              </a:rPr>
              <a:t>('502', 'XYZ', 22)</a:t>
            </a:r>
          </a:p>
          <a:p>
            <a:pPr defTabSz="1005840" eaLnBrk="1" fontAlgn="auto" hangingPunct="1">
              <a:spcBef>
                <a:spcPts val="0"/>
              </a:spcBef>
              <a:spcAft>
                <a:spcPts val="0"/>
              </a:spcAft>
              <a:defRPr/>
            </a:pPr>
            <a:endParaRPr lang="en-US" sz="1980" dirty="0">
              <a:solidFill>
                <a:prstClr val="black"/>
              </a:solidFill>
              <a:latin typeface="Calibri"/>
            </a:endParaRPr>
          </a:p>
        </p:txBody>
      </p:sp>
      <p:sp>
        <p:nvSpPr>
          <p:cNvPr id="7" name="TextBox 6">
            <a:extLst>
              <a:ext uri="{FF2B5EF4-FFF2-40B4-BE49-F238E27FC236}">
                <a16:creationId xmlns:a16="http://schemas.microsoft.com/office/drawing/2014/main" id="{E11112D9-5ABD-4C89-B645-684299C1C7F5}"/>
              </a:ext>
            </a:extLst>
          </p:cNvPr>
          <p:cNvSpPr txBox="1"/>
          <p:nvPr/>
        </p:nvSpPr>
        <p:spPr>
          <a:xfrm>
            <a:off x="4976813" y="1036638"/>
            <a:ext cx="5081587" cy="701675"/>
          </a:xfrm>
          <a:prstGeom prst="rect">
            <a:avLst/>
          </a:prstGeom>
          <a:solidFill>
            <a:srgbClr val="00B0F0">
              <a:alpha val="29000"/>
            </a:srgbClr>
          </a:solidFill>
          <a:ln>
            <a:solidFill>
              <a:schemeClr val="tx1">
                <a:alpha val="44000"/>
              </a:schemeClr>
            </a:solidFill>
          </a:ln>
        </p:spPr>
        <p:txBody>
          <a:bodyPr>
            <a:spAutoFit/>
          </a:bodyPr>
          <a:lstStyle/>
          <a:p>
            <a:pPr defTabSz="1005840" eaLnBrk="1" fontAlgn="auto" hangingPunct="1">
              <a:spcBef>
                <a:spcPts val="0"/>
              </a:spcBef>
              <a:spcAft>
                <a:spcPts val="0"/>
              </a:spcAft>
              <a:defRPr/>
            </a:pPr>
            <a:r>
              <a:rPr lang="en-US" sz="1980" b="1" dirty="0" err="1">
                <a:solidFill>
                  <a:srgbClr val="C00000"/>
                </a:solidFill>
                <a:latin typeface="Calibri"/>
              </a:rPr>
              <a:t>fetchall</a:t>
            </a:r>
            <a:r>
              <a:rPr lang="en-US" sz="1980" b="1" dirty="0">
                <a:solidFill>
                  <a:srgbClr val="C00000"/>
                </a:solidFill>
                <a:latin typeface="Calibri"/>
              </a:rPr>
              <a:t>()</a:t>
            </a:r>
            <a:r>
              <a:rPr lang="en-US" sz="1980" dirty="0">
                <a:solidFill>
                  <a:srgbClr val="C00000"/>
                </a:solidFill>
                <a:latin typeface="Calibri"/>
              </a:rPr>
              <a:t> </a:t>
            </a:r>
            <a:r>
              <a:rPr lang="en-US" sz="1980" dirty="0">
                <a:solidFill>
                  <a:prstClr val="black"/>
                </a:solidFill>
                <a:latin typeface="Calibri"/>
              </a:rPr>
              <a:t>method returns all rows in the table.</a:t>
            </a:r>
          </a:p>
          <a:p>
            <a:pPr defTabSz="1005840" eaLnBrk="1" fontAlgn="auto" hangingPunct="1">
              <a:spcBef>
                <a:spcPts val="0"/>
              </a:spcBef>
              <a:spcAft>
                <a:spcPts val="0"/>
              </a:spcAft>
              <a:defRPr/>
            </a:pPr>
            <a:r>
              <a:rPr lang="en-US" sz="1980" b="1" dirty="0" err="1">
                <a:solidFill>
                  <a:srgbClr val="C00000"/>
                </a:solidFill>
                <a:latin typeface="Calibri"/>
              </a:rPr>
              <a:t>fetchone</a:t>
            </a:r>
            <a:r>
              <a:rPr lang="en-US" sz="1980" b="1" dirty="0">
                <a:solidFill>
                  <a:srgbClr val="C00000"/>
                </a:solidFill>
                <a:latin typeface="Calibri"/>
              </a:rPr>
              <a:t>()</a:t>
            </a:r>
            <a:r>
              <a:rPr lang="en-US" sz="1980" dirty="0">
                <a:solidFill>
                  <a:srgbClr val="C00000"/>
                </a:solidFill>
                <a:latin typeface="Calibri"/>
              </a:rPr>
              <a:t> </a:t>
            </a:r>
            <a:r>
              <a:rPr lang="en-US" sz="1980" dirty="0">
                <a:solidFill>
                  <a:prstClr val="black"/>
                </a:solidFill>
                <a:latin typeface="Calibri"/>
              </a:rPr>
              <a:t>method returns one row from table.</a:t>
            </a:r>
          </a:p>
        </p:txBody>
      </p:sp>
      <p:sp>
        <p:nvSpPr>
          <p:cNvPr id="2" name="Footer Placeholder 1">
            <a:extLst>
              <a:ext uri="{FF2B5EF4-FFF2-40B4-BE49-F238E27FC236}">
                <a16:creationId xmlns:a16="http://schemas.microsoft.com/office/drawing/2014/main" id="{FFE461A0-7F63-4F68-838A-2C52B285E969}"/>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B26BA-872F-4334-8B46-4180A61CFFD4}"/>
              </a:ext>
            </a:extLst>
          </p:cNvPr>
          <p:cNvSpPr>
            <a:spLocks noGrp="1"/>
          </p:cNvSpPr>
          <p:nvPr>
            <p:ph sz="half" idx="4294967295"/>
          </p:nvPr>
        </p:nvSpPr>
        <p:spPr>
          <a:xfrm>
            <a:off x="168275" y="1036638"/>
            <a:ext cx="9890125" cy="6370637"/>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200" b="1" u="sng" dirty="0"/>
              <a:t>Example:</a:t>
            </a:r>
            <a:r>
              <a:rPr lang="en-US" sz="2200" b="1" dirty="0"/>
              <a:t>	</a:t>
            </a:r>
            <a:r>
              <a:rPr lang="en-US" sz="2200" b="1" dirty="0">
                <a:solidFill>
                  <a:srgbClr val="C00000"/>
                </a:solidFill>
              </a:rPr>
              <a:t> selectone.py</a:t>
            </a:r>
            <a:endParaRPr lang="en-US" sz="220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1980" dirty="0"/>
              <a:t>import MySQLdb  </a:t>
            </a:r>
          </a:p>
          <a:p>
            <a:pPr marL="377190" indent="-377190" defTabSz="1005840" eaLnBrk="1" fontAlgn="auto" hangingPunct="1">
              <a:spcAft>
                <a:spcPts val="0"/>
              </a:spcAft>
              <a:buFont typeface="Arial" panose="020B0604020202020204" pitchFamily="34" charset="0"/>
              <a:buNone/>
              <a:defRPr/>
            </a:pPr>
            <a:r>
              <a:rPr lang="en-US" sz="1980" dirty="0"/>
              <a:t> </a:t>
            </a:r>
            <a:r>
              <a:rPr lang="en-US" sz="198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1980" dirty="0" err="1"/>
              <a:t>myconn</a:t>
            </a:r>
            <a:r>
              <a:rPr lang="en-US" sz="1980" dirty="0"/>
              <a:t> = </a:t>
            </a:r>
            <a:r>
              <a:rPr lang="en-US" sz="1980" dirty="0" err="1"/>
              <a:t>MySQLdb.connect</a:t>
            </a:r>
            <a:r>
              <a:rPr lang="en-US" sz="1980" dirty="0"/>
              <a:t>("</a:t>
            </a:r>
            <a:r>
              <a:rPr lang="en-US" sz="1980" dirty="0" err="1"/>
              <a:t>localhost","root","root",”Colleged</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1980" dirty="0"/>
              <a:t>cur = </a:t>
            </a:r>
            <a:r>
              <a:rPr lang="en-US" sz="1980" dirty="0" err="1"/>
              <a:t>myconn.cursor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a:t>
            </a:r>
            <a:r>
              <a:rPr lang="en-US" sz="1980" b="1" dirty="0"/>
              <a:t>select * from students</a:t>
            </a:r>
            <a:r>
              <a:rPr lang="en-US" sz="1980" dirty="0"/>
              <a:t>")</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#fetching all the rows from the cursor object  </a:t>
            </a:r>
          </a:p>
          <a:p>
            <a:pPr marL="377190" indent="-377190" defTabSz="1005840" eaLnBrk="1" fontAlgn="auto" hangingPunct="1">
              <a:spcAft>
                <a:spcPts val="0"/>
              </a:spcAft>
              <a:buFont typeface="Arial" panose="020B0604020202020204" pitchFamily="34" charset="0"/>
              <a:buNone/>
              <a:defRPr/>
            </a:pPr>
            <a:r>
              <a:rPr lang="en-US" sz="1980" dirty="0"/>
              <a:t>result = </a:t>
            </a:r>
            <a:r>
              <a:rPr lang="en-US" sz="1980" dirty="0" err="1"/>
              <a:t>cur.</a:t>
            </a:r>
            <a:r>
              <a:rPr lang="en-US" sz="1980" b="1" dirty="0" err="1"/>
              <a:t>fetchone</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t>print("One student Details are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 #printing the result  </a:t>
            </a:r>
          </a:p>
          <a:p>
            <a:pPr marL="377190" indent="-377190" defTabSz="1005840" eaLnBrk="1" fontAlgn="auto" hangingPunct="1">
              <a:spcAft>
                <a:spcPts val="0"/>
              </a:spcAft>
              <a:buFont typeface="Arial" panose="020B0604020202020204" pitchFamily="34" charset="0"/>
              <a:buNone/>
              <a:defRPr/>
            </a:pPr>
            <a:r>
              <a:rPr lang="en-US" sz="1980" dirty="0"/>
              <a:t>print(result)</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1980" dirty="0" err="1"/>
              <a:t>myconn.close</a:t>
            </a:r>
            <a:r>
              <a:rPr lang="en-US" sz="1980" dirty="0"/>
              <a:t>()  </a:t>
            </a:r>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2200" dirty="0"/>
          </a:p>
        </p:txBody>
      </p:sp>
      <p:sp>
        <p:nvSpPr>
          <p:cNvPr id="6" name="TextBox 5">
            <a:extLst>
              <a:ext uri="{FF2B5EF4-FFF2-40B4-BE49-F238E27FC236}">
                <a16:creationId xmlns:a16="http://schemas.microsoft.com/office/drawing/2014/main" id="{FD9D38CC-12CD-443E-8EF5-E94A5D89ABF7}"/>
              </a:ext>
            </a:extLst>
          </p:cNvPr>
          <p:cNvSpPr txBox="1"/>
          <p:nvPr/>
        </p:nvSpPr>
        <p:spPr>
          <a:xfrm>
            <a:off x="6705600" y="5562600"/>
            <a:ext cx="3017838" cy="1920875"/>
          </a:xfrm>
          <a:prstGeom prst="rect">
            <a:avLst/>
          </a:prstGeom>
          <a:noFill/>
        </p:spPr>
        <p:txBody>
          <a:bodyPr>
            <a:spAutoFit/>
          </a:bodyPr>
          <a:lstStyle/>
          <a:p>
            <a:pPr defTabSz="1005840" eaLnBrk="1" fontAlgn="auto" hangingPunct="1">
              <a:spcBef>
                <a:spcPts val="0"/>
              </a:spcBef>
              <a:spcAft>
                <a:spcPts val="0"/>
              </a:spcAft>
              <a:defRPr/>
            </a:pPr>
            <a:r>
              <a:rPr lang="en-US" sz="1980" b="1" dirty="0">
                <a:solidFill>
                  <a:prstClr val="black"/>
                </a:solidFill>
                <a:latin typeface="Calibri"/>
              </a:rPr>
              <a:t>Output:</a:t>
            </a:r>
          </a:p>
          <a:p>
            <a:pPr defTabSz="1005840" eaLnBrk="1" fontAlgn="auto" hangingPunct="1">
              <a:spcBef>
                <a:spcPts val="0"/>
              </a:spcBef>
              <a:spcAft>
                <a:spcPts val="0"/>
              </a:spcAft>
              <a:defRPr/>
            </a:pPr>
            <a:r>
              <a:rPr lang="en-US" sz="1980" dirty="0">
                <a:solidFill>
                  <a:prstClr val="black"/>
                </a:solidFill>
                <a:latin typeface="Calibri"/>
              </a:rPr>
              <a:t>&gt;&gt;&gt;python selectone.py</a:t>
            </a:r>
          </a:p>
          <a:p>
            <a:pPr defTabSz="1005840" eaLnBrk="1" fontAlgn="auto" hangingPunct="1">
              <a:spcBef>
                <a:spcPts val="0"/>
              </a:spcBef>
              <a:spcAft>
                <a:spcPts val="0"/>
              </a:spcAft>
              <a:defRPr/>
            </a:pPr>
            <a:r>
              <a:rPr lang="en-US" sz="1980" dirty="0">
                <a:solidFill>
                  <a:prstClr val="black"/>
                </a:solidFill>
                <a:latin typeface="Calibri"/>
              </a:rPr>
              <a:t> </a:t>
            </a:r>
          </a:p>
          <a:p>
            <a:pPr defTabSz="1005840" eaLnBrk="1" fontAlgn="auto" hangingPunct="1">
              <a:spcBef>
                <a:spcPts val="0"/>
              </a:spcBef>
              <a:spcAft>
                <a:spcPts val="0"/>
              </a:spcAft>
              <a:defRPr/>
            </a:pPr>
            <a:r>
              <a:rPr lang="en-US" sz="1980" dirty="0">
                <a:solidFill>
                  <a:prstClr val="black"/>
                </a:solidFill>
                <a:latin typeface="Calibri"/>
              </a:rPr>
              <a:t>One student Details are:</a:t>
            </a:r>
          </a:p>
          <a:p>
            <a:pPr defTabSz="1005840" eaLnBrk="1" fontAlgn="auto" hangingPunct="1">
              <a:spcBef>
                <a:spcPts val="0"/>
              </a:spcBef>
              <a:spcAft>
                <a:spcPts val="0"/>
              </a:spcAft>
              <a:defRPr/>
            </a:pPr>
            <a:r>
              <a:rPr lang="en-US" sz="1980" dirty="0">
                <a:solidFill>
                  <a:prstClr val="black"/>
                </a:solidFill>
                <a:latin typeface="Calibri"/>
              </a:rPr>
              <a:t>('501', 'ABC', 23)</a:t>
            </a:r>
          </a:p>
          <a:p>
            <a:pPr defTabSz="1005840" eaLnBrk="1" fontAlgn="auto" hangingPunct="1">
              <a:spcBef>
                <a:spcPts val="0"/>
              </a:spcBef>
              <a:spcAft>
                <a:spcPts val="0"/>
              </a:spcAft>
              <a:defRPr/>
            </a:pPr>
            <a:endParaRPr lang="en-US" sz="1980" dirty="0">
              <a:solidFill>
                <a:prstClr val="black"/>
              </a:solidFill>
              <a:latin typeface="Calibri"/>
            </a:endParaRPr>
          </a:p>
        </p:txBody>
      </p:sp>
      <p:sp>
        <p:nvSpPr>
          <p:cNvPr id="7" name="TextBox 6">
            <a:extLst>
              <a:ext uri="{FF2B5EF4-FFF2-40B4-BE49-F238E27FC236}">
                <a16:creationId xmlns:a16="http://schemas.microsoft.com/office/drawing/2014/main" id="{50B73EEB-6F2D-4E9C-8595-44DF032006E7}"/>
              </a:ext>
            </a:extLst>
          </p:cNvPr>
          <p:cNvSpPr txBox="1"/>
          <p:nvPr/>
        </p:nvSpPr>
        <p:spPr>
          <a:xfrm>
            <a:off x="4976813" y="114300"/>
            <a:ext cx="5081587" cy="701675"/>
          </a:xfrm>
          <a:prstGeom prst="rect">
            <a:avLst/>
          </a:prstGeom>
          <a:solidFill>
            <a:srgbClr val="00B0F0">
              <a:alpha val="29000"/>
            </a:srgbClr>
          </a:solidFill>
          <a:ln>
            <a:solidFill>
              <a:schemeClr val="tx1">
                <a:alpha val="44000"/>
              </a:schemeClr>
            </a:solidFill>
          </a:ln>
        </p:spPr>
        <p:txBody>
          <a:bodyPr>
            <a:spAutoFit/>
          </a:bodyPr>
          <a:lstStyle/>
          <a:p>
            <a:pPr defTabSz="1005840" eaLnBrk="1" fontAlgn="auto" hangingPunct="1">
              <a:spcBef>
                <a:spcPts val="0"/>
              </a:spcBef>
              <a:spcAft>
                <a:spcPts val="0"/>
              </a:spcAft>
              <a:defRPr/>
            </a:pPr>
            <a:r>
              <a:rPr lang="en-US" sz="1980" b="1" dirty="0" err="1">
                <a:solidFill>
                  <a:srgbClr val="C00000"/>
                </a:solidFill>
                <a:latin typeface="Calibri"/>
              </a:rPr>
              <a:t>fetchall</a:t>
            </a:r>
            <a:r>
              <a:rPr lang="en-US" sz="1980" b="1" dirty="0">
                <a:solidFill>
                  <a:srgbClr val="C00000"/>
                </a:solidFill>
                <a:latin typeface="Calibri"/>
              </a:rPr>
              <a:t>()</a:t>
            </a:r>
            <a:r>
              <a:rPr lang="en-US" sz="1980" dirty="0">
                <a:solidFill>
                  <a:srgbClr val="C00000"/>
                </a:solidFill>
                <a:latin typeface="Calibri"/>
              </a:rPr>
              <a:t> </a:t>
            </a:r>
            <a:r>
              <a:rPr lang="en-US" sz="1980" dirty="0">
                <a:solidFill>
                  <a:prstClr val="black"/>
                </a:solidFill>
                <a:latin typeface="Calibri"/>
              </a:rPr>
              <a:t>method returns all rows in the table.</a:t>
            </a:r>
          </a:p>
          <a:p>
            <a:pPr defTabSz="1005840" eaLnBrk="1" fontAlgn="auto" hangingPunct="1">
              <a:spcBef>
                <a:spcPts val="0"/>
              </a:spcBef>
              <a:spcAft>
                <a:spcPts val="0"/>
              </a:spcAft>
              <a:defRPr/>
            </a:pPr>
            <a:r>
              <a:rPr lang="en-US" sz="1980" b="1" dirty="0" err="1">
                <a:solidFill>
                  <a:srgbClr val="C00000"/>
                </a:solidFill>
                <a:latin typeface="Calibri"/>
              </a:rPr>
              <a:t>fetchone</a:t>
            </a:r>
            <a:r>
              <a:rPr lang="en-US" sz="1980" b="1" dirty="0">
                <a:solidFill>
                  <a:srgbClr val="C00000"/>
                </a:solidFill>
                <a:latin typeface="Calibri"/>
              </a:rPr>
              <a:t>()</a:t>
            </a:r>
            <a:r>
              <a:rPr lang="en-US" sz="1980" dirty="0">
                <a:solidFill>
                  <a:srgbClr val="C00000"/>
                </a:solidFill>
                <a:latin typeface="Calibri"/>
              </a:rPr>
              <a:t> </a:t>
            </a:r>
            <a:r>
              <a:rPr lang="en-US" sz="1980" dirty="0">
                <a:solidFill>
                  <a:prstClr val="black"/>
                </a:solidFill>
                <a:latin typeface="Calibri"/>
              </a:rPr>
              <a:t>method returns one row from table.</a:t>
            </a:r>
          </a:p>
        </p:txBody>
      </p:sp>
      <p:sp>
        <p:nvSpPr>
          <p:cNvPr id="2" name="Footer Placeholder 1">
            <a:extLst>
              <a:ext uri="{FF2B5EF4-FFF2-40B4-BE49-F238E27FC236}">
                <a16:creationId xmlns:a16="http://schemas.microsoft.com/office/drawing/2014/main" id="{91EDDA13-4CF6-4346-B982-5C20619E06C3}"/>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E8BDAF-F347-42C2-AD30-FE1F73C2D708}"/>
              </a:ext>
            </a:extLst>
          </p:cNvPr>
          <p:cNvSpPr>
            <a:spLocks noGrp="1"/>
          </p:cNvSpPr>
          <p:nvPr>
            <p:ph type="title"/>
          </p:nvPr>
        </p:nvSpPr>
        <p:spPr>
          <a:xfrm>
            <a:off x="503238" y="282575"/>
            <a:ext cx="9051925" cy="1173163"/>
          </a:xfrm>
        </p:spPr>
        <p:txBody>
          <a:bodyPr rtlCol="0">
            <a:normAutofit fontScale="90000"/>
          </a:bodyPr>
          <a:lstStyle/>
          <a:p>
            <a:pPr algn="l" defTabSz="1005840" eaLnBrk="1" fontAlgn="auto" hangingPunct="1">
              <a:spcAft>
                <a:spcPts val="0"/>
              </a:spcAft>
              <a:defRPr/>
            </a:pPr>
            <a:r>
              <a:rPr lang="en-US" sz="2200" b="1" dirty="0"/>
              <a:t>To Update data into table</a:t>
            </a:r>
            <a:r>
              <a:rPr lang="en-US" sz="2420" b="1" dirty="0"/>
              <a:t> :</a:t>
            </a:r>
            <a:br>
              <a:rPr lang="en-US" sz="2420" dirty="0"/>
            </a:br>
            <a:r>
              <a:rPr lang="en-US" sz="2200" dirty="0"/>
              <a:t> The data can be updated in table by using the following SQL query.</a:t>
            </a:r>
            <a:br>
              <a:rPr lang="en-US" sz="2200" dirty="0"/>
            </a:br>
            <a:r>
              <a:rPr lang="en-US" sz="2200" i="1" dirty="0"/>
              <a:t>&gt; update &lt;table-name&gt; set column-name=value where condition </a:t>
            </a:r>
            <a:br>
              <a:rPr lang="en-US" sz="1980" dirty="0"/>
            </a:br>
            <a:endParaRPr lang="en-US" sz="2200" dirty="0"/>
          </a:p>
        </p:txBody>
      </p:sp>
      <p:sp>
        <p:nvSpPr>
          <p:cNvPr id="3" name="Content Placeholder 2">
            <a:extLst>
              <a:ext uri="{FF2B5EF4-FFF2-40B4-BE49-F238E27FC236}">
                <a16:creationId xmlns:a16="http://schemas.microsoft.com/office/drawing/2014/main" id="{DE08C1AA-EBB1-4394-A04A-C18AA230D44A}"/>
              </a:ext>
            </a:extLst>
          </p:cNvPr>
          <p:cNvSpPr>
            <a:spLocks noGrp="1"/>
          </p:cNvSpPr>
          <p:nvPr>
            <p:ph sz="half" idx="4294967295"/>
          </p:nvPr>
        </p:nvSpPr>
        <p:spPr>
          <a:xfrm>
            <a:off x="168275" y="1203325"/>
            <a:ext cx="9890125" cy="620395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200" b="1" u="sng" dirty="0"/>
              <a:t>Example:</a:t>
            </a:r>
            <a:r>
              <a:rPr lang="en-US" sz="2200" b="1" dirty="0"/>
              <a:t>	</a:t>
            </a:r>
            <a:r>
              <a:rPr lang="en-US" sz="2200" b="1" dirty="0">
                <a:solidFill>
                  <a:srgbClr val="C00000"/>
                </a:solidFill>
              </a:rPr>
              <a:t> updatedata.py</a:t>
            </a:r>
            <a:endParaRPr lang="en-US" sz="220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1980" dirty="0"/>
              <a:t>import MySQLdb  </a:t>
            </a:r>
          </a:p>
          <a:p>
            <a:pPr marL="377190" indent="-377190" defTabSz="1005840" eaLnBrk="1" fontAlgn="auto" hangingPunct="1">
              <a:spcAft>
                <a:spcPts val="0"/>
              </a:spcAft>
              <a:buFont typeface="Arial" panose="020B0604020202020204" pitchFamily="34" charset="0"/>
              <a:buNone/>
              <a:defRPr/>
            </a:pPr>
            <a:r>
              <a:rPr lang="en-US" sz="1980" dirty="0"/>
              <a:t> </a:t>
            </a:r>
            <a:r>
              <a:rPr lang="en-US" sz="198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1980" dirty="0" err="1"/>
              <a:t>myconn</a:t>
            </a:r>
            <a:r>
              <a:rPr lang="en-US" sz="1980" dirty="0"/>
              <a:t> = </a:t>
            </a:r>
            <a:r>
              <a:rPr lang="en-US" sz="1980" dirty="0" err="1"/>
              <a:t>MySQLdb.connect</a:t>
            </a:r>
            <a:r>
              <a:rPr lang="en-US" sz="1980" dirty="0"/>
              <a:t>("</a:t>
            </a:r>
            <a:r>
              <a:rPr lang="en-US" sz="1980" dirty="0" err="1"/>
              <a:t>localhost","root","root",”Colleged</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1980" dirty="0"/>
              <a:t>cur = </a:t>
            </a:r>
            <a:r>
              <a:rPr lang="en-US" sz="1980" dirty="0" err="1"/>
              <a:t>myconn.cursor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("update students set </a:t>
            </a:r>
            <a:r>
              <a:rPr lang="en-US" sz="1980" dirty="0" err="1"/>
              <a:t>sname</a:t>
            </a:r>
            <a:r>
              <a:rPr lang="en-US" sz="1980" dirty="0"/>
              <a:t>='Kumar' where </a:t>
            </a:r>
            <a:r>
              <a:rPr lang="en-US" sz="1980" dirty="0" err="1"/>
              <a:t>sid</a:t>
            </a:r>
            <a:r>
              <a:rPr lang="en-US" sz="1980" dirty="0"/>
              <a:t>='502'")</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#commit the transaction</a:t>
            </a:r>
          </a:p>
          <a:p>
            <a:pPr marL="377190" indent="-377190" defTabSz="1005840" eaLnBrk="1" fontAlgn="auto" hangingPunct="1">
              <a:spcAft>
                <a:spcPts val="0"/>
              </a:spcAft>
              <a:buFont typeface="Arial" panose="020B0604020202020204" pitchFamily="34" charset="0"/>
              <a:buNone/>
              <a:defRPr/>
            </a:pPr>
            <a:r>
              <a:rPr lang="en-US" sz="1980" dirty="0" err="1"/>
              <a:t>myconn.commit</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t>print("Data updated successfully")</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1980" dirty="0" err="1"/>
              <a:t>myconn.close</a:t>
            </a:r>
            <a:r>
              <a:rPr lang="en-US" sz="1980" dirty="0"/>
              <a:t>()  </a:t>
            </a:r>
          </a:p>
          <a:p>
            <a:pPr marL="377190" indent="-377190" defTabSz="1005840" eaLnBrk="1" fontAlgn="auto" hangingPunct="1">
              <a:spcAft>
                <a:spcPts val="0"/>
              </a:spcAft>
              <a:buFont typeface="Arial" panose="020B0604020202020204" pitchFamily="34" charset="0"/>
              <a:buNone/>
              <a:defRPr/>
            </a:pPr>
            <a:r>
              <a:rPr lang="en-US" sz="1980" b="1" u="sng" dirty="0"/>
              <a:t>Output:</a:t>
            </a:r>
            <a:endParaRPr lang="en-US" sz="1980" dirty="0"/>
          </a:p>
          <a:p>
            <a:pPr marL="377190" indent="-377190" defTabSz="1005840" eaLnBrk="1" fontAlgn="auto" hangingPunct="1">
              <a:spcAft>
                <a:spcPts val="0"/>
              </a:spcAft>
              <a:buFont typeface="Arial" panose="020B0604020202020204" pitchFamily="34" charset="0"/>
              <a:buNone/>
              <a:defRPr/>
            </a:pPr>
            <a:r>
              <a:rPr lang="en-US" sz="1980" dirty="0"/>
              <a:t>&gt;&gt;&gt;python updatedata.py</a:t>
            </a:r>
          </a:p>
          <a:p>
            <a:pPr marL="377190" indent="-377190" defTabSz="1005840" eaLnBrk="1" fontAlgn="auto" hangingPunct="1">
              <a:spcAft>
                <a:spcPts val="0"/>
              </a:spcAft>
              <a:buFont typeface="Arial" panose="020B0604020202020204" pitchFamily="34" charset="0"/>
              <a:buNone/>
              <a:defRPr/>
            </a:pPr>
            <a:r>
              <a:rPr lang="en-US" sz="1980" dirty="0"/>
              <a:t>Data updated successfully</a:t>
            </a:r>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2200" dirty="0"/>
          </a:p>
        </p:txBody>
      </p:sp>
      <p:pic>
        <p:nvPicPr>
          <p:cNvPr id="299012" name="Picture 5">
            <a:extLst>
              <a:ext uri="{FF2B5EF4-FFF2-40B4-BE49-F238E27FC236}">
                <a16:creationId xmlns:a16="http://schemas.microsoft.com/office/drawing/2014/main" id="{78F3FBE9-1F4A-4469-BFC4-BE5D3805E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5646738"/>
            <a:ext cx="44862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6C39E86-AAEE-4550-81B0-191B90F2A532}"/>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9DDD9A-515E-446E-86CF-CDB503F53C78}"/>
              </a:ext>
            </a:extLst>
          </p:cNvPr>
          <p:cNvSpPr>
            <a:spLocks noGrp="1"/>
          </p:cNvSpPr>
          <p:nvPr>
            <p:ph type="title"/>
          </p:nvPr>
        </p:nvSpPr>
        <p:spPr>
          <a:xfrm>
            <a:off x="503238" y="282575"/>
            <a:ext cx="9051925" cy="1173163"/>
          </a:xfrm>
        </p:spPr>
        <p:txBody>
          <a:bodyPr rtlCol="0">
            <a:normAutofit fontScale="90000"/>
          </a:bodyPr>
          <a:lstStyle/>
          <a:p>
            <a:pPr algn="l" defTabSz="1005840" eaLnBrk="1" fontAlgn="auto" hangingPunct="1">
              <a:spcAft>
                <a:spcPts val="0"/>
              </a:spcAft>
              <a:defRPr/>
            </a:pPr>
            <a:r>
              <a:rPr lang="en-US" sz="2200" b="1" dirty="0"/>
              <a:t>To Delete data from table :</a:t>
            </a:r>
            <a:br>
              <a:rPr lang="en-US" sz="2200" dirty="0"/>
            </a:br>
            <a:r>
              <a:rPr lang="en-US" sz="2200" dirty="0"/>
              <a:t> The data can be deleted from table by using the following SQL query.</a:t>
            </a:r>
            <a:br>
              <a:rPr lang="en-US" sz="2200" dirty="0"/>
            </a:br>
            <a:r>
              <a:rPr lang="en-US" sz="2200" i="1" dirty="0"/>
              <a:t>&gt; delete from &lt;table-name&gt; where condition </a:t>
            </a:r>
            <a:br>
              <a:rPr lang="en-US" sz="1980" dirty="0"/>
            </a:br>
            <a:endParaRPr lang="en-US" sz="2200" dirty="0"/>
          </a:p>
        </p:txBody>
      </p:sp>
      <p:sp>
        <p:nvSpPr>
          <p:cNvPr id="3" name="Content Placeholder 2">
            <a:extLst>
              <a:ext uri="{FF2B5EF4-FFF2-40B4-BE49-F238E27FC236}">
                <a16:creationId xmlns:a16="http://schemas.microsoft.com/office/drawing/2014/main" id="{360DB07C-24AE-474A-AA7D-72FB44181A9E}"/>
              </a:ext>
            </a:extLst>
          </p:cNvPr>
          <p:cNvSpPr>
            <a:spLocks noGrp="1"/>
          </p:cNvSpPr>
          <p:nvPr>
            <p:ph sz="half" idx="4294967295"/>
          </p:nvPr>
        </p:nvSpPr>
        <p:spPr>
          <a:xfrm>
            <a:off x="168275" y="1203325"/>
            <a:ext cx="9890125" cy="6203950"/>
          </a:xfrm>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200" b="1" u="sng" dirty="0"/>
              <a:t>Example:</a:t>
            </a:r>
            <a:r>
              <a:rPr lang="en-US" sz="2200" b="1" dirty="0"/>
              <a:t>	</a:t>
            </a:r>
            <a:r>
              <a:rPr lang="en-US" sz="2200" b="1" dirty="0">
                <a:solidFill>
                  <a:srgbClr val="C00000"/>
                </a:solidFill>
              </a:rPr>
              <a:t> deletedata.py</a:t>
            </a:r>
            <a:endParaRPr lang="en-US" sz="220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1980" dirty="0"/>
              <a:t>import MySQLdb  </a:t>
            </a:r>
          </a:p>
          <a:p>
            <a:pPr marL="377190" indent="-377190" defTabSz="1005840" eaLnBrk="1" fontAlgn="auto" hangingPunct="1">
              <a:spcAft>
                <a:spcPts val="0"/>
              </a:spcAft>
              <a:buFont typeface="Arial" panose="020B0604020202020204" pitchFamily="34" charset="0"/>
              <a:buNone/>
              <a:defRPr/>
            </a:pPr>
            <a:r>
              <a:rPr lang="en-US" sz="1980" dirty="0"/>
              <a:t> </a:t>
            </a:r>
            <a:r>
              <a:rPr lang="en-US" sz="198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1980" dirty="0" err="1"/>
              <a:t>myconn</a:t>
            </a:r>
            <a:r>
              <a:rPr lang="en-US" sz="1980" dirty="0"/>
              <a:t> = </a:t>
            </a:r>
            <a:r>
              <a:rPr lang="en-US" sz="1980" dirty="0" err="1"/>
              <a:t>MySQLdb.connect</a:t>
            </a:r>
            <a:r>
              <a:rPr lang="en-US" sz="1980" dirty="0"/>
              <a:t>("</a:t>
            </a:r>
            <a:r>
              <a:rPr lang="en-US" sz="1980" dirty="0" err="1"/>
              <a:t>localhost","root","root",”Colleged</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1980" dirty="0"/>
              <a:t>cur = </a:t>
            </a:r>
            <a:r>
              <a:rPr lang="en-US" sz="1980" dirty="0" err="1"/>
              <a:t>myconn.cursor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#executing the query </a:t>
            </a: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("delete from students where </a:t>
            </a:r>
            <a:r>
              <a:rPr lang="en-US" sz="1980" dirty="0" err="1"/>
              <a:t>sid</a:t>
            </a:r>
            <a:r>
              <a:rPr lang="en-US" sz="1980" dirty="0"/>
              <a:t>='502'")</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#commit the transaction</a:t>
            </a:r>
          </a:p>
          <a:p>
            <a:pPr marL="377190" indent="-377190" defTabSz="1005840" eaLnBrk="1" fontAlgn="auto" hangingPunct="1">
              <a:spcAft>
                <a:spcPts val="0"/>
              </a:spcAft>
              <a:buFont typeface="Arial" panose="020B0604020202020204" pitchFamily="34" charset="0"/>
              <a:buNone/>
              <a:defRPr/>
            </a:pPr>
            <a:r>
              <a:rPr lang="en-US" sz="1980" dirty="0" err="1"/>
              <a:t>myconn.commit</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t>print("Data deleted successfully")</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#close the connection</a:t>
            </a:r>
          </a:p>
          <a:p>
            <a:pPr marL="377190" indent="-377190" defTabSz="1005840" eaLnBrk="1" fontAlgn="auto" hangingPunct="1">
              <a:spcAft>
                <a:spcPts val="0"/>
              </a:spcAft>
              <a:buFont typeface="Arial" panose="020B0604020202020204" pitchFamily="34" charset="0"/>
              <a:buNone/>
              <a:defRPr/>
            </a:pPr>
            <a:r>
              <a:rPr lang="en-US" sz="1980" dirty="0" err="1"/>
              <a:t>myconn.close</a:t>
            </a:r>
            <a:r>
              <a:rPr lang="en-US" sz="1980" dirty="0"/>
              <a:t>()  </a:t>
            </a:r>
          </a:p>
          <a:p>
            <a:pPr marL="377190" indent="-377190" defTabSz="1005840" eaLnBrk="1" fontAlgn="auto" hangingPunct="1">
              <a:spcAft>
                <a:spcPts val="0"/>
              </a:spcAft>
              <a:buFont typeface="Arial" panose="020B0604020202020204" pitchFamily="34" charset="0"/>
              <a:buNone/>
              <a:defRPr/>
            </a:pPr>
            <a:r>
              <a:rPr lang="en-US" sz="1980" b="1" u="sng" dirty="0"/>
              <a:t>Output:</a:t>
            </a:r>
            <a:endParaRPr lang="en-US" sz="1980" dirty="0"/>
          </a:p>
          <a:p>
            <a:pPr marL="377190" indent="-377190" defTabSz="1005840" eaLnBrk="1" fontAlgn="auto" hangingPunct="1">
              <a:spcAft>
                <a:spcPts val="0"/>
              </a:spcAft>
              <a:buFont typeface="Arial" panose="020B0604020202020204" pitchFamily="34" charset="0"/>
              <a:buNone/>
              <a:defRPr/>
            </a:pPr>
            <a:r>
              <a:rPr lang="en-US" sz="1980" dirty="0"/>
              <a:t>&gt;&gt;&gt;python deletedata.py</a:t>
            </a:r>
          </a:p>
          <a:p>
            <a:pPr marL="377190" indent="-377190" defTabSz="1005840" eaLnBrk="1" fontAlgn="auto" hangingPunct="1">
              <a:spcAft>
                <a:spcPts val="0"/>
              </a:spcAft>
              <a:buFont typeface="Arial" panose="020B0604020202020204" pitchFamily="34" charset="0"/>
              <a:buNone/>
              <a:defRPr/>
            </a:pPr>
            <a:r>
              <a:rPr lang="en-US" sz="1980" dirty="0"/>
              <a:t>Data deleted successfully</a:t>
            </a:r>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2200" dirty="0"/>
          </a:p>
        </p:txBody>
      </p:sp>
      <p:pic>
        <p:nvPicPr>
          <p:cNvPr id="300036" name="Picture 4">
            <a:extLst>
              <a:ext uri="{FF2B5EF4-FFF2-40B4-BE49-F238E27FC236}">
                <a16:creationId xmlns:a16="http://schemas.microsoft.com/office/drawing/2014/main" id="{454DF9E2-014A-4222-8D66-961B5BFD8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63" y="5478463"/>
            <a:ext cx="41656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6EB5FEB-6156-4998-8E1B-825A73B7FAEC}"/>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3F4D7A-FDBB-4C50-827D-D2EA6600F616}"/>
              </a:ext>
            </a:extLst>
          </p:cNvPr>
          <p:cNvSpPr>
            <a:spLocks noGrp="1"/>
          </p:cNvSpPr>
          <p:nvPr>
            <p:ph type="title"/>
          </p:nvPr>
        </p:nvSpPr>
        <p:spPr/>
        <p:txBody>
          <a:bodyPr rtlCol="0">
            <a:normAutofit/>
          </a:bodyPr>
          <a:lstStyle/>
          <a:p>
            <a:pPr defTabSz="1005840" eaLnBrk="1" fontAlgn="auto" hangingPunct="1">
              <a:spcAft>
                <a:spcPts val="0"/>
              </a:spcAft>
              <a:defRPr/>
            </a:pPr>
            <a:r>
              <a:rPr lang="en-US" sz="4840" dirty="0"/>
              <a:t>DB-API  for MySQL in Python</a:t>
            </a:r>
          </a:p>
        </p:txBody>
      </p:sp>
      <p:sp>
        <p:nvSpPr>
          <p:cNvPr id="7" name="Text Placeholder 6">
            <a:extLst>
              <a:ext uri="{FF2B5EF4-FFF2-40B4-BE49-F238E27FC236}">
                <a16:creationId xmlns:a16="http://schemas.microsoft.com/office/drawing/2014/main" id="{354D7F10-5ACC-474C-847D-AFC1EA1CF339}"/>
              </a:ext>
            </a:extLst>
          </p:cNvPr>
          <p:cNvSpPr>
            <a:spLocks noGrp="1"/>
          </p:cNvSpPr>
          <p:nvPr>
            <p:ph type="body" idx="1"/>
          </p:nvPr>
        </p:nvSpPr>
        <p:spPr>
          <a:xfrm>
            <a:off x="503238" y="1739900"/>
            <a:ext cx="4443412" cy="725488"/>
          </a:xfrm>
        </p:spPr>
        <p:txBody>
          <a:bodyPr rtlCol="0">
            <a:normAutofit/>
          </a:bodyPr>
          <a:lstStyle/>
          <a:p>
            <a:pPr defTabSz="1005840" eaLnBrk="1" fontAlgn="auto" hangingPunct="1">
              <a:spcAft>
                <a:spcPts val="0"/>
              </a:spcAft>
              <a:defRPr/>
            </a:pPr>
            <a:r>
              <a:rPr lang="en-US" dirty="0" err="1"/>
              <a:t>MySQLdb</a:t>
            </a:r>
            <a:r>
              <a:rPr lang="en-US" dirty="0"/>
              <a:t> (</a:t>
            </a:r>
            <a:r>
              <a:rPr lang="en-US" dirty="0">
                <a:solidFill>
                  <a:srgbClr val="C00000"/>
                </a:solidFill>
              </a:rPr>
              <a:t>python2.x</a:t>
            </a:r>
            <a:r>
              <a:rPr lang="en-US" dirty="0"/>
              <a:t>)</a:t>
            </a:r>
          </a:p>
        </p:txBody>
      </p:sp>
      <p:sp>
        <p:nvSpPr>
          <p:cNvPr id="8" name="Content Placeholder 7">
            <a:extLst>
              <a:ext uri="{FF2B5EF4-FFF2-40B4-BE49-F238E27FC236}">
                <a16:creationId xmlns:a16="http://schemas.microsoft.com/office/drawing/2014/main" id="{C26EB2E0-85C3-4F81-8AE9-6A0CA3D40D36}"/>
              </a:ext>
            </a:extLst>
          </p:cNvPr>
          <p:cNvSpPr>
            <a:spLocks noGrp="1"/>
          </p:cNvSpPr>
          <p:nvPr>
            <p:ph sz="half" idx="2"/>
          </p:nvPr>
        </p:nvSpPr>
        <p:spPr>
          <a:xfrm>
            <a:off x="334963" y="2506663"/>
            <a:ext cx="4611687" cy="4346575"/>
          </a:xfrm>
          <a:ln>
            <a:solidFill>
              <a:schemeClr val="accent1"/>
            </a:solidFill>
          </a:ln>
        </p:spPr>
        <p:txBody>
          <a:bodyPr rtlCol="0">
            <a:normAutofit/>
          </a:bodyPr>
          <a:lstStyle/>
          <a:p>
            <a:pPr marL="377190" indent="-377190" defTabSz="1005840" eaLnBrk="1" fontAlgn="auto" hangingPunct="1">
              <a:spcAft>
                <a:spcPts val="0"/>
              </a:spcAft>
              <a:buFont typeface="Arial" panose="020B0604020202020204" pitchFamily="34" charset="0"/>
              <a:buNone/>
              <a:defRPr/>
            </a:pPr>
            <a:r>
              <a:rPr lang="en-US" sz="2200" dirty="0">
                <a:solidFill>
                  <a:srgbClr val="00B050"/>
                </a:solidFill>
              </a:rPr>
              <a:t>#Import </a:t>
            </a:r>
            <a:r>
              <a:rPr lang="en-US" sz="2200" dirty="0" err="1">
                <a:solidFill>
                  <a:srgbClr val="00B050"/>
                </a:solidFill>
              </a:rPr>
              <a:t>MySQLdb</a:t>
            </a:r>
            <a:endParaRPr lang="en-US" sz="2200" dirty="0"/>
          </a:p>
          <a:p>
            <a:pPr marL="377190" indent="-377190" defTabSz="1005840" eaLnBrk="1" fontAlgn="auto" hangingPunct="1">
              <a:spcAft>
                <a:spcPts val="0"/>
              </a:spcAft>
              <a:buFont typeface="Arial" panose="020B0604020202020204" pitchFamily="34" charset="0"/>
              <a:buNone/>
              <a:defRPr/>
            </a:pPr>
            <a:r>
              <a:rPr lang="en-US" sz="2200" dirty="0"/>
              <a:t>import </a:t>
            </a:r>
            <a:r>
              <a:rPr lang="en-US" sz="2200" dirty="0" err="1"/>
              <a:t>MySQLdb</a:t>
            </a:r>
            <a:r>
              <a:rPr lang="en-US" sz="2200" dirty="0"/>
              <a:t>  </a:t>
            </a:r>
          </a:p>
          <a:p>
            <a:pPr marL="377190" indent="-377190" defTabSz="1005840" eaLnBrk="1" fontAlgn="auto" hangingPunct="1">
              <a:spcAft>
                <a:spcPts val="0"/>
              </a:spcAft>
              <a:buFont typeface="Arial" panose="020B0604020202020204" pitchFamily="34" charset="0"/>
              <a:buNone/>
              <a:defRPr/>
            </a:pPr>
            <a:r>
              <a:rPr lang="en-US" sz="2200" dirty="0"/>
              <a:t> </a:t>
            </a:r>
            <a:r>
              <a:rPr lang="en-US" sz="2200" dirty="0">
                <a:solidFill>
                  <a:srgbClr val="00B050"/>
                </a:solidFill>
              </a:rPr>
              <a:t>#Create the connection object   </a:t>
            </a:r>
          </a:p>
          <a:p>
            <a:pPr marL="377190" indent="-377190" defTabSz="1005840" eaLnBrk="1" fontAlgn="auto" hangingPunct="1">
              <a:spcAft>
                <a:spcPts val="0"/>
              </a:spcAft>
              <a:buFont typeface="Arial" panose="020B0604020202020204" pitchFamily="34" charset="0"/>
              <a:buNone/>
              <a:defRPr/>
            </a:pPr>
            <a:r>
              <a:rPr lang="en-US" sz="2200" dirty="0" err="1"/>
              <a:t>myconn</a:t>
            </a:r>
            <a:r>
              <a:rPr lang="en-US" sz="2200" dirty="0"/>
              <a:t> =</a:t>
            </a:r>
            <a:r>
              <a:rPr lang="en-US" sz="2200" dirty="0" err="1"/>
              <a:t>MySQLdb.connect</a:t>
            </a:r>
            <a:endParaRPr lang="en-US" sz="2200" dirty="0"/>
          </a:p>
          <a:p>
            <a:pPr marL="377190" indent="-377190" defTabSz="1005840" eaLnBrk="1" fontAlgn="auto" hangingPunct="1">
              <a:spcAft>
                <a:spcPts val="0"/>
              </a:spcAft>
              <a:buFont typeface="Arial" panose="020B0604020202020204" pitchFamily="34" charset="0"/>
              <a:buNone/>
              <a:defRPr/>
            </a:pPr>
            <a:r>
              <a:rPr lang="en-US" sz="2200" dirty="0"/>
              <a:t>("</a:t>
            </a:r>
            <a:r>
              <a:rPr lang="en-US" sz="2200" dirty="0" err="1"/>
              <a:t>localhost","root","root",”Colleged</a:t>
            </a:r>
            <a:r>
              <a:rPr lang="en-US" sz="2200" dirty="0"/>
              <a:t>”)  </a:t>
            </a:r>
          </a:p>
          <a:p>
            <a:pPr marL="377190" indent="-377190" defTabSz="1005840" eaLnBrk="1" fontAlgn="auto" hangingPunct="1">
              <a:spcAft>
                <a:spcPts val="0"/>
              </a:spcAft>
              <a:buFont typeface="Arial" panose="020B0604020202020204" pitchFamily="34" charset="0"/>
              <a:buNone/>
              <a:defRPr/>
            </a:pPr>
            <a:endParaRPr lang="en-US" dirty="0"/>
          </a:p>
        </p:txBody>
      </p:sp>
      <p:sp>
        <p:nvSpPr>
          <p:cNvPr id="9" name="Text Placeholder 8">
            <a:extLst>
              <a:ext uri="{FF2B5EF4-FFF2-40B4-BE49-F238E27FC236}">
                <a16:creationId xmlns:a16="http://schemas.microsoft.com/office/drawing/2014/main" id="{4107C1FD-1A50-492B-9EF2-8824890B21AB}"/>
              </a:ext>
            </a:extLst>
          </p:cNvPr>
          <p:cNvSpPr>
            <a:spLocks noGrp="1"/>
          </p:cNvSpPr>
          <p:nvPr>
            <p:ph type="body" sz="quarter" idx="3"/>
          </p:nvPr>
        </p:nvSpPr>
        <p:spPr>
          <a:xfrm>
            <a:off x="5110163" y="1739900"/>
            <a:ext cx="4445000" cy="725488"/>
          </a:xfrm>
        </p:spPr>
        <p:txBody>
          <a:bodyPr rtlCol="0">
            <a:normAutofit/>
          </a:bodyPr>
          <a:lstStyle/>
          <a:p>
            <a:pPr defTabSz="1005840" eaLnBrk="1" fontAlgn="auto" hangingPunct="1">
              <a:spcAft>
                <a:spcPts val="0"/>
              </a:spcAft>
              <a:defRPr/>
            </a:pPr>
            <a:r>
              <a:rPr lang="en-US" dirty="0" err="1"/>
              <a:t>Mysql.connector</a:t>
            </a:r>
            <a:r>
              <a:rPr lang="en-US" dirty="0"/>
              <a:t>(</a:t>
            </a:r>
            <a:r>
              <a:rPr lang="en-US" dirty="0">
                <a:solidFill>
                  <a:srgbClr val="C00000"/>
                </a:solidFill>
              </a:rPr>
              <a:t>python3.x</a:t>
            </a:r>
            <a:r>
              <a:rPr lang="en-US" dirty="0"/>
              <a:t>)</a:t>
            </a:r>
          </a:p>
        </p:txBody>
      </p:sp>
      <p:sp>
        <p:nvSpPr>
          <p:cNvPr id="301062" name="Content Placeholder 9">
            <a:extLst>
              <a:ext uri="{FF2B5EF4-FFF2-40B4-BE49-F238E27FC236}">
                <a16:creationId xmlns:a16="http://schemas.microsoft.com/office/drawing/2014/main" id="{1942DB5E-5296-49B7-8FFA-03CE3A81F23D}"/>
              </a:ext>
            </a:extLst>
          </p:cNvPr>
          <p:cNvSpPr>
            <a:spLocks noGrp="1"/>
          </p:cNvSpPr>
          <p:nvPr>
            <p:ph sz="quarter" idx="4"/>
          </p:nvPr>
        </p:nvSpPr>
        <p:spPr>
          <a:xfrm>
            <a:off x="5029200" y="2506663"/>
            <a:ext cx="4860925" cy="4346575"/>
          </a:xfrm>
          <a:ln>
            <a:solidFill>
              <a:schemeClr val="accent1"/>
            </a:solidFill>
            <a:miter lim="800000"/>
            <a:headEnd/>
            <a:tailEnd/>
          </a:ln>
        </p:spPr>
        <p:txBody>
          <a:bodyPr/>
          <a:lstStyle/>
          <a:p>
            <a:pPr eaLnBrk="1" hangingPunct="1">
              <a:buFont typeface="Arial" panose="020B0604020202020204" pitchFamily="34" charset="0"/>
              <a:buNone/>
            </a:pPr>
            <a:r>
              <a:rPr lang="en-US" altLang="en-US" sz="2200">
                <a:solidFill>
                  <a:srgbClr val="00B050"/>
                </a:solidFill>
              </a:rPr>
              <a:t>#Import mysql.connector</a:t>
            </a:r>
            <a:endParaRPr lang="en-US" altLang="en-US" sz="2200"/>
          </a:p>
          <a:p>
            <a:pPr eaLnBrk="1" hangingPunct="1">
              <a:buFont typeface="Arial" panose="020B0604020202020204" pitchFamily="34" charset="0"/>
              <a:buNone/>
            </a:pPr>
            <a:r>
              <a:rPr lang="en-US" altLang="en-US" sz="2200"/>
              <a:t>import </a:t>
            </a:r>
            <a:r>
              <a:rPr lang="en-US" altLang="en-US" sz="2200" b="1"/>
              <a:t>mysql.connector</a:t>
            </a:r>
            <a:r>
              <a:rPr lang="en-US" altLang="en-US" sz="2200"/>
              <a:t> </a:t>
            </a:r>
          </a:p>
          <a:p>
            <a:pPr eaLnBrk="1" hangingPunct="1">
              <a:buFont typeface="Arial" panose="020B0604020202020204" pitchFamily="34" charset="0"/>
              <a:buNone/>
            </a:pPr>
            <a:r>
              <a:rPr lang="en-US" altLang="en-US" sz="2200">
                <a:solidFill>
                  <a:srgbClr val="00B050"/>
                </a:solidFill>
              </a:rPr>
              <a:t> #Create the connection object   </a:t>
            </a:r>
          </a:p>
          <a:p>
            <a:pPr eaLnBrk="1" hangingPunct="1">
              <a:buFont typeface="Arial" panose="020B0604020202020204" pitchFamily="34" charset="0"/>
              <a:buNone/>
            </a:pPr>
            <a:r>
              <a:rPr lang="en-US" altLang="en-US" sz="2200"/>
              <a:t>myconn=</a:t>
            </a:r>
            <a:r>
              <a:rPr lang="en-US" altLang="en-US" sz="2200" b="1"/>
              <a:t>mysql.connector</a:t>
            </a:r>
            <a:r>
              <a:rPr lang="en-US" altLang="en-US" sz="2200"/>
              <a:t>.connect</a:t>
            </a:r>
          </a:p>
          <a:p>
            <a:pPr eaLnBrk="1" hangingPunct="1">
              <a:buFont typeface="Arial" panose="020B0604020202020204" pitchFamily="34" charset="0"/>
              <a:buNone/>
            </a:pPr>
            <a:r>
              <a:rPr lang="en-US" altLang="en-US" sz="2200"/>
              <a:t>(</a:t>
            </a:r>
            <a:r>
              <a:rPr lang="en-US" altLang="en-US" sz="2200" b="1"/>
              <a:t>host</a:t>
            </a:r>
            <a:r>
              <a:rPr lang="en-US" altLang="en-US" sz="2200"/>
              <a:t>="localhost",</a:t>
            </a:r>
            <a:r>
              <a:rPr lang="en-US" altLang="en-US" sz="2200" b="1"/>
              <a:t>user</a:t>
            </a:r>
            <a:r>
              <a:rPr lang="en-US" altLang="en-US" sz="2200"/>
              <a:t>="root",</a:t>
            </a:r>
          </a:p>
          <a:p>
            <a:pPr eaLnBrk="1" hangingPunct="1">
              <a:buFont typeface="Arial" panose="020B0604020202020204" pitchFamily="34" charset="0"/>
              <a:buNone/>
            </a:pPr>
            <a:r>
              <a:rPr lang="en-US" altLang="en-US" sz="2200" b="1"/>
              <a:t>passwd</a:t>
            </a:r>
            <a:r>
              <a:rPr lang="en-US" altLang="en-US" sz="2200"/>
              <a:t>="root",</a:t>
            </a:r>
            <a:r>
              <a:rPr lang="en-US" altLang="en-US" sz="2200" b="1"/>
              <a:t>database</a:t>
            </a:r>
            <a:r>
              <a:rPr lang="en-US" altLang="en-US" sz="2200"/>
              <a:t>="Colleged")    </a:t>
            </a:r>
          </a:p>
          <a:p>
            <a:pPr eaLnBrk="1" hangingPunct="1">
              <a:buFont typeface="Arial" panose="020B0604020202020204" pitchFamily="34" charset="0"/>
              <a:buNone/>
            </a:pPr>
            <a:endParaRPr lang="en-US" altLang="en-US" sz="2200"/>
          </a:p>
        </p:txBody>
      </p:sp>
      <p:sp>
        <p:nvSpPr>
          <p:cNvPr id="2" name="Footer Placeholder 1">
            <a:extLst>
              <a:ext uri="{FF2B5EF4-FFF2-40B4-BE49-F238E27FC236}">
                <a16:creationId xmlns:a16="http://schemas.microsoft.com/office/drawing/2014/main" id="{891234BA-9D4A-4778-A224-81012A657A24}"/>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07FE8E-D1B2-497C-BCB8-DCAD0C4EE355}"/>
              </a:ext>
            </a:extLst>
          </p:cNvPr>
          <p:cNvSpPr>
            <a:spLocks noGrp="1"/>
          </p:cNvSpPr>
          <p:nvPr>
            <p:ph type="title"/>
          </p:nvPr>
        </p:nvSpPr>
        <p:spPr>
          <a:xfrm>
            <a:off x="334963" y="282575"/>
            <a:ext cx="9220200" cy="1173163"/>
          </a:xfrm>
        </p:spPr>
        <p:txBody>
          <a:bodyPr rtlCol="0">
            <a:noAutofit/>
          </a:bodyPr>
          <a:lstStyle/>
          <a:p>
            <a:pPr algn="l" defTabSz="1005840" eaLnBrk="1" fontAlgn="auto" hangingPunct="1">
              <a:spcAft>
                <a:spcPts val="0"/>
              </a:spcAft>
              <a:defRPr/>
            </a:pPr>
            <a:r>
              <a:rPr lang="en-US" sz="2420" b="1" dirty="0" err="1"/>
              <a:t>mysql.connector</a:t>
            </a:r>
            <a:r>
              <a:rPr lang="en-US" sz="2420" b="1" dirty="0"/>
              <a:t>(in python3.x)::</a:t>
            </a:r>
            <a:br>
              <a:rPr lang="en-US" sz="2420" dirty="0"/>
            </a:br>
            <a:r>
              <a:rPr lang="en-US" sz="2420" dirty="0"/>
              <a:t> MySQL Connector enables Python programs to access MySQL databases.</a:t>
            </a:r>
            <a:br>
              <a:rPr lang="en-US" sz="2420" dirty="0"/>
            </a:br>
            <a:endParaRPr lang="en-US" sz="2420" dirty="0"/>
          </a:p>
        </p:txBody>
      </p:sp>
      <p:sp>
        <p:nvSpPr>
          <p:cNvPr id="3" name="Content Placeholder 2">
            <a:extLst>
              <a:ext uri="{FF2B5EF4-FFF2-40B4-BE49-F238E27FC236}">
                <a16:creationId xmlns:a16="http://schemas.microsoft.com/office/drawing/2014/main" id="{717D64BD-1B2C-4E4F-81E8-54B3068D1FA2}"/>
              </a:ext>
            </a:extLst>
          </p:cNvPr>
          <p:cNvSpPr>
            <a:spLocks noGrp="1"/>
          </p:cNvSpPr>
          <p:nvPr>
            <p:ph sz="half" idx="4294967295"/>
          </p:nvPr>
        </p:nvSpPr>
        <p:spPr>
          <a:xfrm>
            <a:off x="168275" y="1203325"/>
            <a:ext cx="9890125" cy="6203950"/>
          </a:xfrm>
        </p:spPr>
        <p:txBody>
          <a:bodyPr rtlCol="0">
            <a:normAutofit lnSpcReduction="10000"/>
          </a:bodyPr>
          <a:lstStyle/>
          <a:p>
            <a:pPr marL="377190" indent="-377190" defTabSz="1005840" eaLnBrk="1" fontAlgn="auto" hangingPunct="1">
              <a:spcAft>
                <a:spcPts val="0"/>
              </a:spcAft>
              <a:buFont typeface="Arial" panose="020B0604020202020204" pitchFamily="34" charset="0"/>
              <a:buNone/>
              <a:defRPr/>
            </a:pPr>
            <a:r>
              <a:rPr lang="en-US" sz="2200" b="1" u="sng" dirty="0"/>
              <a:t>Example:</a:t>
            </a:r>
            <a:r>
              <a:rPr lang="en-US" sz="2200" b="1" dirty="0"/>
              <a:t>	</a:t>
            </a:r>
            <a:r>
              <a:rPr lang="en-US" sz="2200" b="1" dirty="0">
                <a:solidFill>
                  <a:srgbClr val="C00000"/>
                </a:solidFill>
              </a:rPr>
              <a:t> deletedata.py</a:t>
            </a:r>
            <a:endParaRPr lang="en-US" sz="2200" dirty="0">
              <a:solidFill>
                <a:srgbClr val="C00000"/>
              </a:solidFill>
            </a:endParaRPr>
          </a:p>
          <a:p>
            <a:pPr marL="377190" indent="-377190" defTabSz="1005840" eaLnBrk="1" fontAlgn="auto" hangingPunct="1">
              <a:spcAft>
                <a:spcPts val="0"/>
              </a:spcAft>
              <a:buFont typeface="Arial" panose="020B0604020202020204" pitchFamily="34" charset="0"/>
              <a:buNone/>
              <a:defRPr/>
            </a:pPr>
            <a:r>
              <a:rPr lang="en-US" sz="1980" dirty="0"/>
              <a:t>import </a:t>
            </a:r>
            <a:r>
              <a:rPr lang="en-US" sz="1980" b="1" dirty="0" err="1"/>
              <a:t>mysql.connector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 #Create the connection object   </a:t>
            </a:r>
          </a:p>
          <a:p>
            <a:pPr marL="377190" indent="-377190" defTabSz="1005840" eaLnBrk="1" fontAlgn="auto" hangingPunct="1">
              <a:spcAft>
                <a:spcPts val="0"/>
              </a:spcAft>
              <a:buFont typeface="Arial" panose="020B0604020202020204" pitchFamily="34" charset="0"/>
              <a:buNone/>
              <a:defRPr/>
            </a:pPr>
            <a:r>
              <a:rPr lang="en-US" sz="1980" dirty="0" err="1"/>
              <a:t>myconn</a:t>
            </a:r>
            <a:r>
              <a:rPr lang="en-US" sz="1980" dirty="0"/>
              <a:t>=</a:t>
            </a:r>
            <a:r>
              <a:rPr lang="en-US" sz="1980" b="1" dirty="0" err="1"/>
              <a:t>mysql.connector</a:t>
            </a:r>
            <a:r>
              <a:rPr lang="en-US" sz="1980" dirty="0" err="1"/>
              <a:t>.connect</a:t>
            </a:r>
            <a:r>
              <a:rPr lang="en-US" sz="1980" dirty="0"/>
              <a:t>(</a:t>
            </a:r>
            <a:r>
              <a:rPr lang="en-US" sz="1980" b="1" dirty="0"/>
              <a:t>host</a:t>
            </a:r>
            <a:r>
              <a:rPr lang="en-US" sz="1980" dirty="0"/>
              <a:t>="</a:t>
            </a:r>
            <a:r>
              <a:rPr lang="en-US" sz="1980" dirty="0" err="1"/>
              <a:t>localhost",</a:t>
            </a:r>
            <a:r>
              <a:rPr lang="en-US" sz="1980" b="1" dirty="0" err="1"/>
              <a:t>user</a:t>
            </a:r>
            <a:r>
              <a:rPr lang="en-US" sz="1980" dirty="0"/>
              <a:t>="</a:t>
            </a:r>
            <a:r>
              <a:rPr lang="en-US" sz="1980" dirty="0" err="1"/>
              <a:t>root",</a:t>
            </a:r>
            <a:r>
              <a:rPr lang="en-US" sz="1980" b="1" dirty="0" err="1"/>
              <a:t>passwd</a:t>
            </a:r>
            <a:r>
              <a:rPr lang="en-US" sz="1980" dirty="0"/>
              <a:t>="root",</a:t>
            </a:r>
          </a:p>
          <a:p>
            <a:pPr marL="377190" indent="-377190" defTabSz="1005840" eaLnBrk="1" fontAlgn="auto" hangingPunct="1">
              <a:spcAft>
                <a:spcPts val="0"/>
              </a:spcAft>
              <a:buFont typeface="Arial" panose="020B0604020202020204" pitchFamily="34" charset="0"/>
              <a:buNone/>
              <a:defRPr/>
            </a:pPr>
            <a:r>
              <a:rPr lang="en-US" sz="1980" b="1" dirty="0"/>
              <a:t>database</a:t>
            </a:r>
            <a:r>
              <a:rPr lang="en-US" sz="1980" dirty="0"/>
              <a:t>="</a:t>
            </a:r>
            <a:r>
              <a:rPr lang="en-US" sz="1980" dirty="0" err="1"/>
              <a:t>Collegedb</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t> </a:t>
            </a:r>
            <a:r>
              <a:rPr lang="en-US" sz="1980" dirty="0">
                <a:solidFill>
                  <a:srgbClr val="00B050"/>
                </a:solidFill>
              </a:rPr>
              <a:t>#creating the cursor object  </a:t>
            </a:r>
          </a:p>
          <a:p>
            <a:pPr marL="377190" indent="-377190" defTabSz="1005840" eaLnBrk="1" fontAlgn="auto" hangingPunct="1">
              <a:spcAft>
                <a:spcPts val="0"/>
              </a:spcAft>
              <a:buFont typeface="Arial" panose="020B0604020202020204" pitchFamily="34" charset="0"/>
              <a:buNone/>
              <a:defRPr/>
            </a:pPr>
            <a:r>
              <a:rPr lang="en-US" sz="1980" dirty="0"/>
              <a:t>cur = </a:t>
            </a:r>
            <a:r>
              <a:rPr lang="en-US" sz="1980" dirty="0" err="1"/>
              <a:t>myconn.cursor</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 #executing the </a:t>
            </a:r>
            <a:r>
              <a:rPr lang="en-US" sz="1980" dirty="0" err="1">
                <a:solidFill>
                  <a:srgbClr val="00B050"/>
                </a:solidFill>
              </a:rPr>
              <a:t>querys</a:t>
            </a:r>
            <a:endParaRPr lang="en-US" sz="1980" dirty="0">
              <a:solidFill>
                <a:srgbClr val="00B050"/>
              </a:solidFill>
            </a:endParaRPr>
          </a:p>
          <a:p>
            <a:pPr marL="377190" indent="-377190" defTabSz="1005840" eaLnBrk="1" fontAlgn="auto" hangingPunct="1">
              <a:spcAft>
                <a:spcPts val="0"/>
              </a:spcAft>
              <a:buFont typeface="Arial" panose="020B0604020202020204" pitchFamily="34" charset="0"/>
              <a:buNone/>
              <a:defRPr/>
            </a:pPr>
            <a:r>
              <a:rPr lang="en-US" sz="1980" dirty="0" err="1"/>
              <a:t>cur.execute</a:t>
            </a:r>
            <a:r>
              <a:rPr lang="en-US" sz="1980" dirty="0"/>
              <a:t>("delete from students where </a:t>
            </a:r>
            <a:r>
              <a:rPr lang="en-US" sz="1980" dirty="0" err="1"/>
              <a:t>sid</a:t>
            </a:r>
            <a:r>
              <a:rPr lang="en-US" sz="1980" dirty="0"/>
              <a:t>='502'")</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 #commit the transaction</a:t>
            </a:r>
          </a:p>
          <a:p>
            <a:pPr marL="377190" indent="-377190" defTabSz="1005840" eaLnBrk="1" fontAlgn="auto" hangingPunct="1">
              <a:spcAft>
                <a:spcPts val="0"/>
              </a:spcAft>
              <a:buFont typeface="Arial" panose="020B0604020202020204" pitchFamily="34" charset="0"/>
              <a:buNone/>
              <a:defRPr/>
            </a:pPr>
            <a:r>
              <a:rPr lang="en-US" sz="1980" dirty="0" err="1"/>
              <a:t>myconn.commit</a:t>
            </a:r>
            <a:r>
              <a:rPr lang="en-US" sz="1980" dirty="0"/>
              <a:t>() </a:t>
            </a:r>
          </a:p>
          <a:p>
            <a:pPr marL="377190" indent="-377190" defTabSz="1005840" eaLnBrk="1" fontAlgn="auto" hangingPunct="1">
              <a:spcAft>
                <a:spcPts val="0"/>
              </a:spcAft>
              <a:buFont typeface="Arial" panose="020B0604020202020204" pitchFamily="34" charset="0"/>
              <a:buNone/>
              <a:defRPr/>
            </a:pPr>
            <a:r>
              <a:rPr lang="en-US" sz="1980" dirty="0"/>
              <a:t>print("Data deleted successfully")</a:t>
            </a:r>
          </a:p>
          <a:p>
            <a:pPr marL="377190" indent="-377190" defTabSz="1005840" eaLnBrk="1" fontAlgn="auto" hangingPunct="1">
              <a:spcAft>
                <a:spcPts val="0"/>
              </a:spcAft>
              <a:buFont typeface="Arial" panose="020B0604020202020204" pitchFamily="34" charset="0"/>
              <a:buNone/>
              <a:defRPr/>
            </a:pPr>
            <a:r>
              <a:rPr lang="en-US" sz="1980" dirty="0">
                <a:solidFill>
                  <a:srgbClr val="00B050"/>
                </a:solidFill>
              </a:rPr>
              <a:t> #close the connection</a:t>
            </a:r>
          </a:p>
          <a:p>
            <a:pPr marL="377190" indent="-377190" defTabSz="1005840" eaLnBrk="1" fontAlgn="auto" hangingPunct="1">
              <a:spcAft>
                <a:spcPts val="0"/>
              </a:spcAft>
              <a:buFont typeface="Arial" panose="020B0604020202020204" pitchFamily="34" charset="0"/>
              <a:buNone/>
              <a:defRPr/>
            </a:pPr>
            <a:r>
              <a:rPr lang="en-US" sz="1980" dirty="0" err="1"/>
              <a:t>myconn.close</a:t>
            </a:r>
            <a:r>
              <a:rPr lang="en-US" sz="1980" dirty="0"/>
              <a:t>()  </a:t>
            </a:r>
          </a:p>
          <a:p>
            <a:pPr marL="377190" indent="-377190" defTabSz="1005840" eaLnBrk="1" fontAlgn="auto" hangingPunct="1">
              <a:spcAft>
                <a:spcPts val="0"/>
              </a:spcAft>
              <a:buFont typeface="Arial" panose="020B0604020202020204" pitchFamily="34" charset="0"/>
              <a:buNone/>
              <a:defRPr/>
            </a:pPr>
            <a:r>
              <a:rPr lang="en-US" sz="1980" b="1" dirty="0"/>
              <a:t> </a:t>
            </a:r>
            <a:r>
              <a:rPr lang="en-US" sz="1980" b="1" u="sng" dirty="0"/>
              <a:t>Output:</a:t>
            </a:r>
            <a:endParaRPr lang="en-US" sz="1980" dirty="0"/>
          </a:p>
          <a:p>
            <a:pPr marL="377190" indent="-377190" defTabSz="1005840" eaLnBrk="1" fontAlgn="auto" hangingPunct="1">
              <a:spcAft>
                <a:spcPts val="0"/>
              </a:spcAft>
              <a:buFont typeface="Arial" panose="020B0604020202020204" pitchFamily="34" charset="0"/>
              <a:buNone/>
              <a:defRPr/>
            </a:pPr>
            <a:r>
              <a:rPr lang="en-US" sz="1980" dirty="0"/>
              <a:t>&gt;&gt;&gt;python deletedata.py</a:t>
            </a:r>
          </a:p>
          <a:p>
            <a:pPr marL="377190" indent="-377190" defTabSz="1005840" eaLnBrk="1" fontAlgn="auto" hangingPunct="1">
              <a:spcAft>
                <a:spcPts val="0"/>
              </a:spcAft>
              <a:buFont typeface="Arial" panose="020B0604020202020204" pitchFamily="34" charset="0"/>
              <a:buNone/>
              <a:defRPr/>
            </a:pPr>
            <a:r>
              <a:rPr lang="en-US" sz="1980" dirty="0"/>
              <a:t>Data deleted successfully</a:t>
            </a:r>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1980" dirty="0"/>
          </a:p>
          <a:p>
            <a:pPr marL="377190" indent="-377190" defTabSz="1005840" eaLnBrk="1" fontAlgn="auto" hangingPunct="1">
              <a:spcAft>
                <a:spcPts val="0"/>
              </a:spcAft>
              <a:buFont typeface="Arial" panose="020B0604020202020204" pitchFamily="34" charset="0"/>
              <a:buNone/>
              <a:defRPr/>
            </a:pPr>
            <a:endParaRPr lang="en-US" sz="2200" dirty="0"/>
          </a:p>
        </p:txBody>
      </p:sp>
      <p:pic>
        <p:nvPicPr>
          <p:cNvPr id="302084" name="Picture 4">
            <a:extLst>
              <a:ext uri="{FF2B5EF4-FFF2-40B4-BE49-F238E27FC236}">
                <a16:creationId xmlns:a16="http://schemas.microsoft.com/office/drawing/2014/main" id="{9A85EDB8-042D-4E3E-AFE9-A315B2D36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63" y="5478463"/>
            <a:ext cx="41656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E03E52C-94E6-412F-90E5-63D028508AAF}"/>
              </a:ext>
            </a:extLst>
          </p:cNvPr>
          <p:cNvSpPr>
            <a:spLocks noGrp="1"/>
          </p:cNvSpPr>
          <p:nvPr>
            <p:ph type="ftr" sz="quarter" idx="11"/>
          </p:nvPr>
        </p:nvSpPr>
        <p:spPr/>
        <p:txBody>
          <a:bodyPr/>
          <a:lstStyle/>
          <a:p>
            <a:pPr>
              <a:defRPr/>
            </a:pPr>
            <a:r>
              <a:rPr lang="en-GB"/>
              <a:t>Prepared By: Mohammad Rony Lecturer, Dept. Of CSE University Of Global Village (UGV), Barishal</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FF4E2-762F-48A6-B203-91FBADDDF9A7}"/>
              </a:ext>
            </a:extLst>
          </p:cNvPr>
          <p:cNvSpPr/>
          <p:nvPr/>
        </p:nvSpPr>
        <p:spPr>
          <a:xfrm>
            <a:off x="920750" y="990600"/>
            <a:ext cx="4598988" cy="317500"/>
          </a:xfrm>
          <a:prstGeom prst="rect">
            <a:avLst/>
          </a:prstGeom>
        </p:spPr>
        <p:txBody>
          <a:bodyPr wrap="none" lIns="0" tIns="0" rIns="0" bIns="0"/>
          <a:lstStyle/>
          <a:p>
            <a:pPr eaLnBrk="1" fontAlgn="auto" hangingPunct="1">
              <a:spcBef>
                <a:spcPts val="0"/>
              </a:spcBef>
              <a:spcAft>
                <a:spcPts val="1890"/>
              </a:spcAft>
              <a:defRPr/>
            </a:pPr>
            <a:r>
              <a:rPr lang="en-US" sz="2500" b="1" spc="-50">
                <a:solidFill>
                  <a:srgbClr val="1C2B40"/>
                </a:solidFill>
                <a:latin typeface="Calibri"/>
              </a:rPr>
              <a:t>Relational (comparison) operators</a:t>
            </a:r>
          </a:p>
        </p:txBody>
      </p:sp>
      <p:sp>
        <p:nvSpPr>
          <p:cNvPr id="40963" name="Rectangle 2">
            <a:extLst>
              <a:ext uri="{FF2B5EF4-FFF2-40B4-BE49-F238E27FC236}">
                <a16:creationId xmlns:a16="http://schemas.microsoft.com/office/drawing/2014/main" id="{B1679D6A-76CC-46D4-9A63-DB26BD321D91}"/>
              </a:ext>
            </a:extLst>
          </p:cNvPr>
          <p:cNvSpPr>
            <a:spLocks noChangeArrowheads="1"/>
          </p:cNvSpPr>
          <p:nvPr/>
        </p:nvSpPr>
        <p:spPr bwMode="auto">
          <a:xfrm>
            <a:off x="898525" y="1566863"/>
            <a:ext cx="36099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238"/>
              </a:lnSpc>
              <a:spcBef>
                <a:spcPts val="1888"/>
              </a:spcBef>
            </a:pPr>
            <a:r>
              <a:rPr lang="en-US" altLang="en-US" sz="1300">
                <a:solidFill>
                  <a:srgbClr val="222222"/>
                </a:solidFill>
              </a:rPr>
              <a:t>Python has the following six relational operators. Assume variable </a:t>
            </a:r>
            <a:r>
              <a:rPr lang="en-US" altLang="en-US" sz="1000">
                <a:solidFill>
                  <a:srgbClr val="6C0B24"/>
                </a:solidFill>
                <a:latin typeface="Times New Roman" panose="02020603050405020304" pitchFamily="18" charset="0"/>
              </a:rPr>
              <a:t>x </a:t>
            </a:r>
            <a:r>
              <a:rPr lang="en-US" altLang="en-US" sz="1300">
                <a:solidFill>
                  <a:srgbClr val="222222"/>
                </a:solidFill>
              </a:rPr>
              <a:t>holds 10 and variable </a:t>
            </a:r>
            <a:r>
              <a:rPr lang="en-US" altLang="en-US" sz="1000">
                <a:solidFill>
                  <a:srgbClr val="6C0B24"/>
                </a:solidFill>
                <a:latin typeface="Times New Roman" panose="02020603050405020304" pitchFamily="18" charset="0"/>
              </a:rPr>
              <a:t>y </a:t>
            </a:r>
            <a:r>
              <a:rPr lang="en-US" altLang="en-US" sz="1300">
                <a:solidFill>
                  <a:srgbClr val="222222"/>
                </a:solidFill>
              </a:rPr>
              <a:t>holds 5</a:t>
            </a:r>
          </a:p>
        </p:txBody>
      </p:sp>
      <p:graphicFrame>
        <p:nvGraphicFramePr>
          <p:cNvPr id="4" name="Table 3">
            <a:extLst>
              <a:ext uri="{FF2B5EF4-FFF2-40B4-BE49-F238E27FC236}">
                <a16:creationId xmlns:a16="http://schemas.microsoft.com/office/drawing/2014/main" id="{1C809552-ECFD-421D-A408-3B7CF9AB4B8B}"/>
              </a:ext>
            </a:extLst>
          </p:cNvPr>
          <p:cNvGraphicFramePr>
            <a:graphicFrameLocks noGrp="1"/>
          </p:cNvGraphicFramePr>
          <p:nvPr/>
        </p:nvGraphicFramePr>
        <p:xfrm>
          <a:off x="911225" y="2352675"/>
          <a:ext cx="7700963" cy="4043363"/>
        </p:xfrm>
        <a:graphic>
          <a:graphicData uri="http://schemas.openxmlformats.org/drawingml/2006/table">
            <a:tbl>
              <a:tblPr/>
              <a:tblGrid>
                <a:gridCol w="1703080">
                  <a:extLst>
                    <a:ext uri="{9D8B030D-6E8A-4147-A177-3AD203B41FA5}">
                      <a16:colId xmlns:a16="http://schemas.microsoft.com/office/drawing/2014/main" val="20000"/>
                    </a:ext>
                  </a:extLst>
                </a:gridCol>
                <a:gridCol w="4708514">
                  <a:extLst>
                    <a:ext uri="{9D8B030D-6E8A-4147-A177-3AD203B41FA5}">
                      <a16:colId xmlns:a16="http://schemas.microsoft.com/office/drawing/2014/main" val="20001"/>
                    </a:ext>
                  </a:extLst>
                </a:gridCol>
                <a:gridCol w="960997">
                  <a:extLst>
                    <a:ext uri="{9D8B030D-6E8A-4147-A177-3AD203B41FA5}">
                      <a16:colId xmlns:a16="http://schemas.microsoft.com/office/drawing/2014/main" val="20002"/>
                    </a:ext>
                  </a:extLst>
                </a:gridCol>
                <a:gridCol w="328372">
                  <a:extLst>
                    <a:ext uri="{9D8B030D-6E8A-4147-A177-3AD203B41FA5}">
                      <a16:colId xmlns:a16="http://schemas.microsoft.com/office/drawing/2014/main" val="20003"/>
                    </a:ext>
                  </a:extLst>
                </a:gridCol>
              </a:tblGrid>
              <a:tr h="573088">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Operator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406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064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Description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Example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extLst>
                  <a:ext uri="{0D108BD9-81ED-4DB2-BD59-A6C34878D82A}">
                    <a16:rowId xmlns:a16="http://schemas.microsoft.com/office/drawing/2014/main" val="10000"/>
                  </a:ext>
                </a:extLst>
              </a:tr>
              <a:tr h="841375">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&gt; </a:t>
                      </a:r>
                      <a:r>
                        <a:rPr kumimoji="0" lang="en-US" altLang="en-US" sz="1000" b="0" i="0" u="none" strike="noStrike" cap="none" normalizeH="0" baseline="0">
                          <a:ln>
                            <a:noFill/>
                          </a:ln>
                          <a:solidFill>
                            <a:schemeClr val="tx1"/>
                          </a:solidFill>
                          <a:effectLst/>
                          <a:latin typeface="Times New Roman" panose="02020603050405020304" pitchFamily="18" charset="0"/>
                        </a:rPr>
                        <a:t>(Greater than)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6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064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It returns True if the left operand is greater than the right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just" defTabSz="914400" rtl="0" eaLnBrk="1" fontAlgn="base" latinLnBrk="0" hangingPunct="1">
                        <a:lnSpc>
                          <a:spcPts val="2738"/>
                        </a:lnSpc>
                        <a:spcBef>
                          <a:spcPct val="0"/>
                        </a:spcBef>
                        <a:spcAft>
                          <a:spcPct val="0"/>
                        </a:spcAft>
                        <a:buClrTx/>
                        <a:buSzTx/>
                        <a:buFontTx/>
                        <a:buNone/>
                        <a:tabLst/>
                      </a:pPr>
                      <a:r>
                        <a:rPr kumimoji="0" lang="en-US" altLang="en-US" sz="1000" b="0" i="0" u="none" strike="noStrike" cap="none" normalizeH="0" baseline="0" dirty="0">
                          <a:ln>
                            <a:noFill/>
                          </a:ln>
                          <a:solidFill>
                            <a:srgbClr val="6C0B24"/>
                          </a:solidFill>
                          <a:effectLst/>
                          <a:latin typeface="Times New Roman" panose="02020603050405020304" pitchFamily="18" charset="0"/>
                        </a:rPr>
                        <a:t>x &gt; y </a:t>
                      </a:r>
                      <a:r>
                        <a:rPr kumimoji="0" lang="en-US" altLang="en-US" sz="1000" b="0" i="0" u="none" strike="noStrike" cap="none" normalizeH="0" baseline="0" dirty="0">
                          <a:ln>
                            <a:noFill/>
                          </a:ln>
                          <a:solidFill>
                            <a:schemeClr val="tx1"/>
                          </a:solidFill>
                          <a:effectLst/>
                          <a:latin typeface="Times New Roman" panose="02020603050405020304" pitchFamily="18" charset="0"/>
                        </a:rPr>
                        <a:t>result is </a:t>
                      </a:r>
                      <a:r>
                        <a:rPr kumimoji="0" lang="en-US" altLang="en-US" sz="1000" b="0" i="0" u="none" strike="noStrike" cap="none" normalizeH="0" baseline="0" dirty="0">
                          <a:ln>
                            <a:noFill/>
                          </a:ln>
                          <a:solidFill>
                            <a:srgbClr val="6C0B24"/>
                          </a:solidFill>
                          <a:effectLst/>
                          <a:latin typeface="Times New Roman" panose="02020603050405020304" pitchFamily="18" charset="0"/>
                        </a:rPr>
                        <a:t>True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1"/>
                  </a:ext>
                </a:extLst>
              </a:tr>
              <a:tr h="4508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x &lt;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30000">
                          <a:ln>
                            <a:noFill/>
                          </a:ln>
                          <a:solidFill>
                            <a:srgbClr val="6C0B24"/>
                          </a:solidFill>
                          <a:effectLst/>
                          <a:latin typeface="Times New Roman" panose="02020603050405020304" pitchFamily="18" charset="0"/>
                        </a:rPr>
                        <a:t>y</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363">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&lt; </a:t>
                      </a:r>
                      <a:r>
                        <a:rPr kumimoji="0" lang="en-US" altLang="en-US" sz="1000" b="0" i="0" u="none" strike="noStrike" cap="none" normalizeH="0" baseline="0">
                          <a:ln>
                            <a:noFill/>
                          </a:ln>
                          <a:solidFill>
                            <a:schemeClr val="tx1"/>
                          </a:solidFill>
                          <a:effectLst/>
                          <a:latin typeface="Times New Roman" panose="02020603050405020304" pitchFamily="18" charset="0"/>
                        </a:rPr>
                        <a:t>(Less than)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6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064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It returns True if the left operand is less than the right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result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3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is </a:t>
                      </a:r>
                      <a:r>
                        <a:rPr kumimoji="0" lang="en-US" altLang="en-US" sz="1000" b="0" i="0" u="none" strike="noStrike" cap="none" normalizeH="0" baseline="0">
                          <a:ln>
                            <a:noFill/>
                          </a:ln>
                          <a:solidFill>
                            <a:srgbClr val="6C0B24"/>
                          </a:solidFill>
                          <a:effectLst/>
                          <a:latin typeface="Times New Roman" panose="02020603050405020304" pitchFamily="18" charset="0"/>
                        </a:rPr>
                        <a:t>False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8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x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30000">
                          <a:ln>
                            <a:noFill/>
                          </a:ln>
                          <a:solidFill>
                            <a:srgbClr val="6C0B24"/>
                          </a:solidFill>
                          <a:effectLst/>
                          <a:latin typeface="Times New Roman" panose="02020603050405020304" pitchFamily="18" charset="0"/>
                        </a:rPr>
                        <a:t>y</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(Equal 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6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064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It returns True if both operands are equal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result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61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6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6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is </a:t>
                      </a:r>
                      <a:r>
                        <a:rPr kumimoji="0" lang="en-US" altLang="en-US" sz="1000" b="0" i="0" u="none" strike="noStrike" cap="none" normalizeH="0" baseline="0">
                          <a:ln>
                            <a:noFill/>
                          </a:ln>
                          <a:solidFill>
                            <a:srgbClr val="6C0B24"/>
                          </a:solidFill>
                          <a:effectLst/>
                          <a:latin typeface="Times New Roman" panose="02020603050405020304" pitchFamily="18" charset="0"/>
                        </a:rPr>
                        <a:t>False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Rectangle 4">
            <a:extLst>
              <a:ext uri="{FF2B5EF4-FFF2-40B4-BE49-F238E27FC236}">
                <a16:creationId xmlns:a16="http://schemas.microsoft.com/office/drawing/2014/main" id="{DDB36FD8-9A74-4A66-970D-C2B2BCA54F95}"/>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25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Box 3">
            <a:extLst>
              <a:ext uri="{FF2B5EF4-FFF2-40B4-BE49-F238E27FC236}">
                <a16:creationId xmlns:a16="http://schemas.microsoft.com/office/drawing/2014/main" id="{7D814B13-C16F-44D2-97F3-8DDEF35DF52B}"/>
              </a:ext>
            </a:extLst>
          </p:cNvPr>
          <p:cNvSpPr txBox="1">
            <a:spLocks noChangeArrowheads="1"/>
          </p:cNvSpPr>
          <p:nvPr/>
        </p:nvSpPr>
        <p:spPr bwMode="auto">
          <a:xfrm>
            <a:off x="2514600" y="34242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17</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Web Scraping and Data Visualization</a:t>
            </a:r>
            <a:endParaRPr lang="en-GB" alt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1" descr="2-Introduction-to-Web-Scraping-using-Python-and-Beautiful-Soup-2-638.jpg">
            <a:extLst>
              <a:ext uri="{FF2B5EF4-FFF2-40B4-BE49-F238E27FC236}">
                <a16:creationId xmlns:a16="http://schemas.microsoft.com/office/drawing/2014/main" id="{4EFEF586-EA9B-40F0-BD1D-0F631BA78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1" name="Footer Placeholder 1">
            <a:extLst>
              <a:ext uri="{FF2B5EF4-FFF2-40B4-BE49-F238E27FC236}">
                <a16:creationId xmlns:a16="http://schemas.microsoft.com/office/drawing/2014/main" id="{7EFAFF56-5098-4C1B-9D23-F459479E7F8C}"/>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1" descr="3-Introduction-to-Web-Scraping-using-Python-and-Beautiful-Soup-3-638.jpg">
            <a:extLst>
              <a:ext uri="{FF2B5EF4-FFF2-40B4-BE49-F238E27FC236}">
                <a16:creationId xmlns:a16="http://schemas.microsoft.com/office/drawing/2014/main" id="{25CB548B-264F-4B1F-9896-3D9629FAF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5" name="Footer Placeholder 1">
            <a:extLst>
              <a:ext uri="{FF2B5EF4-FFF2-40B4-BE49-F238E27FC236}">
                <a16:creationId xmlns:a16="http://schemas.microsoft.com/office/drawing/2014/main" id="{C20D3144-C14F-4102-9698-93DFEC080861}"/>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1" descr="4-Introduction-to-Web-Scraping-using-Python-and-Beautiful-Soup-4-638.jpg">
            <a:extLst>
              <a:ext uri="{FF2B5EF4-FFF2-40B4-BE49-F238E27FC236}">
                <a16:creationId xmlns:a16="http://schemas.microsoft.com/office/drawing/2014/main" id="{74687304-31F9-42B9-9CC7-DEA6D4144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9" name="Footer Placeholder 1">
            <a:extLst>
              <a:ext uri="{FF2B5EF4-FFF2-40B4-BE49-F238E27FC236}">
                <a16:creationId xmlns:a16="http://schemas.microsoft.com/office/drawing/2014/main" id="{51066949-1717-4D42-AAE9-5907F94E121E}"/>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1" descr="5-Introduction-to-Web-Scraping-using-Python-and-Beautiful-Soup-5-638.jpg">
            <a:extLst>
              <a:ext uri="{FF2B5EF4-FFF2-40B4-BE49-F238E27FC236}">
                <a16:creationId xmlns:a16="http://schemas.microsoft.com/office/drawing/2014/main" id="{AC2A8D9D-AC6D-4716-AE1E-4F73351E5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75"/>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3" name="Footer Placeholder 1">
            <a:extLst>
              <a:ext uri="{FF2B5EF4-FFF2-40B4-BE49-F238E27FC236}">
                <a16:creationId xmlns:a16="http://schemas.microsoft.com/office/drawing/2014/main" id="{D04164ED-9A77-4D15-8051-797418C8CD5B}"/>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1" descr="6-Introduction-to-Web-Scraping-using-Python-and-Beautiful-Soup-6-638.jpg">
            <a:extLst>
              <a:ext uri="{FF2B5EF4-FFF2-40B4-BE49-F238E27FC236}">
                <a16:creationId xmlns:a16="http://schemas.microsoft.com/office/drawing/2014/main" id="{F4BFA012-F49C-4A4C-A82E-5AE140752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27" name="Footer Placeholder 1">
            <a:extLst>
              <a:ext uri="{FF2B5EF4-FFF2-40B4-BE49-F238E27FC236}">
                <a16:creationId xmlns:a16="http://schemas.microsoft.com/office/drawing/2014/main" id="{8E992AE5-B9F1-4957-83C3-7766D6EE0035}"/>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1" descr="7-Introduction-to-Web-Scraping-using-Python-and-Beautiful-Soup-7-638.jpg">
            <a:extLst>
              <a:ext uri="{FF2B5EF4-FFF2-40B4-BE49-F238E27FC236}">
                <a16:creationId xmlns:a16="http://schemas.microsoft.com/office/drawing/2014/main" id="{E9EA8362-ACBE-483E-84F9-BFBF6C235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1" name="Footer Placeholder 1">
            <a:extLst>
              <a:ext uri="{FF2B5EF4-FFF2-40B4-BE49-F238E27FC236}">
                <a16:creationId xmlns:a16="http://schemas.microsoft.com/office/drawing/2014/main" id="{25756456-4EE3-4673-B3A1-C2704C54BDF2}"/>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1" descr="8-Introduction-to-Web-Scraping-using-Python-and-Beautiful-Soup-8-638.jpg">
            <a:extLst>
              <a:ext uri="{FF2B5EF4-FFF2-40B4-BE49-F238E27FC236}">
                <a16:creationId xmlns:a16="http://schemas.microsoft.com/office/drawing/2014/main" id="{43EB8C6A-FA70-49A3-8E39-2ED0BF083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75" name="Footer Placeholder 1">
            <a:extLst>
              <a:ext uri="{FF2B5EF4-FFF2-40B4-BE49-F238E27FC236}">
                <a16:creationId xmlns:a16="http://schemas.microsoft.com/office/drawing/2014/main" id="{7AA2A8E2-8EB2-4402-88EB-D8D9314D6903}"/>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AD2010-6C69-489D-9D2C-4267EDB13E27}"/>
              </a:ext>
            </a:extLst>
          </p:cNvPr>
          <p:cNvGraphicFramePr>
            <a:graphicFrameLocks noGrp="1"/>
          </p:cNvGraphicFramePr>
          <p:nvPr/>
        </p:nvGraphicFramePr>
        <p:xfrm>
          <a:off x="911225" y="914400"/>
          <a:ext cx="6589713" cy="3689350"/>
        </p:xfrm>
        <a:graphic>
          <a:graphicData uri="http://schemas.openxmlformats.org/drawingml/2006/table">
            <a:tbl>
              <a:tblPr/>
              <a:tblGrid>
                <a:gridCol w="1752600">
                  <a:extLst>
                    <a:ext uri="{9D8B030D-6E8A-4147-A177-3AD203B41FA5}">
                      <a16:colId xmlns:a16="http://schemas.microsoft.com/office/drawing/2014/main" val="20000"/>
                    </a:ext>
                  </a:extLst>
                </a:gridCol>
                <a:gridCol w="3819525">
                  <a:extLst>
                    <a:ext uri="{9D8B030D-6E8A-4147-A177-3AD203B41FA5}">
                      <a16:colId xmlns:a16="http://schemas.microsoft.com/office/drawing/2014/main" val="20001"/>
                    </a:ext>
                  </a:extLst>
                </a:gridCol>
                <a:gridCol w="1017588">
                  <a:extLst>
                    <a:ext uri="{9D8B030D-6E8A-4147-A177-3AD203B41FA5}">
                      <a16:colId xmlns:a16="http://schemas.microsoft.com/office/drawing/2014/main" val="20002"/>
                    </a:ext>
                  </a:extLst>
                </a:gridCol>
              </a:tblGrid>
              <a:tr h="573088">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Operator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Description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Example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extLst>
                  <a:ext uri="{0D108BD9-81ED-4DB2-BD59-A6C34878D82A}">
                    <a16:rowId xmlns:a16="http://schemas.microsoft.com/office/drawing/2014/main" val="10000"/>
                  </a:ext>
                </a:extLst>
              </a:tr>
              <a:tr h="822325">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(Not equal 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It returns True if both operands are equal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ts val="2738"/>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x != y </a:t>
                      </a:r>
                      <a:r>
                        <a:rPr kumimoji="0" lang="en-US" altLang="en-US" sz="1000" b="0" i="0" u="none" strike="noStrike" cap="none" normalizeH="0" baseline="0">
                          <a:ln>
                            <a:noFill/>
                          </a:ln>
                          <a:solidFill>
                            <a:schemeClr val="tx1"/>
                          </a:solidFill>
                          <a:effectLst/>
                          <a:latin typeface="Times New Roman" panose="02020603050405020304" pitchFamily="18" charset="0"/>
                        </a:rPr>
                        <a:t>result is </a:t>
                      </a:r>
                      <a:r>
                        <a:rPr kumimoji="0" lang="en-US" altLang="en-US" sz="1000" b="0" i="0" u="none" strike="noStrike" cap="none" normalizeH="0" baseline="0">
                          <a:ln>
                            <a:noFill/>
                          </a:ln>
                          <a:solidFill>
                            <a:srgbClr val="6C0B24"/>
                          </a:solidFill>
                          <a:effectLst/>
                          <a:latin typeface="Times New Roman" panose="02020603050405020304" pitchFamily="18" charset="0"/>
                        </a:rPr>
                        <a:t>True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075">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&gt;= </a:t>
                      </a:r>
                      <a:r>
                        <a:rPr kumimoji="0" lang="en-US" altLang="en-US" sz="1000" b="0" i="0" u="none" strike="noStrike" cap="none" normalizeH="0" baseline="0">
                          <a:ln>
                            <a:noFill/>
                          </a:ln>
                          <a:solidFill>
                            <a:schemeClr val="tx1"/>
                          </a:solidFill>
                          <a:effectLst/>
                          <a:latin typeface="Times New Roman" panose="02020603050405020304" pitchFamily="18" charset="0"/>
                        </a:rPr>
                        <a:t>(Greater than or equal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It returns True if the left operand is greater than or equal to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x &gt;= y</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6250">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the right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result is </a:t>
                      </a:r>
                      <a:r>
                        <a:rPr kumimoji="0" lang="en-US" altLang="en-US" sz="1000" b="0" i="0" u="none" strike="noStrike" cap="none" normalizeH="0" baseline="0">
                          <a:ln>
                            <a:noFill/>
                          </a:ln>
                          <a:solidFill>
                            <a:srgbClr val="6C0B24"/>
                          </a:solidFill>
                          <a:effectLst/>
                          <a:latin typeface="Times New Roman" panose="02020603050405020304" pitchFamily="18" charset="0"/>
                        </a:rPr>
                        <a:t>True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44613">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&lt;= </a:t>
                      </a:r>
                      <a:r>
                        <a:rPr kumimoji="0" lang="en-US" altLang="en-US" sz="1000" b="0" i="0" u="none" strike="noStrike" cap="none" normalizeH="0" baseline="0">
                          <a:ln>
                            <a:noFill/>
                          </a:ln>
                          <a:solidFill>
                            <a:schemeClr val="tx1"/>
                          </a:solidFill>
                          <a:effectLst/>
                          <a:latin typeface="Times New Roman" panose="02020603050405020304" pitchFamily="18" charset="0"/>
                        </a:rPr>
                        <a:t>(Less than or equal 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ts val="2738"/>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It returns True if the left operand is less than or equal to the right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ts val="2738"/>
                        </a:lnSpc>
                        <a:spcBef>
                          <a:spcPct val="0"/>
                        </a:spcBef>
                        <a:spcAft>
                          <a:spcPct val="0"/>
                        </a:spcAft>
                        <a:buClrTx/>
                        <a:buSzTx/>
                        <a:buFontTx/>
                        <a:buNone/>
                        <a:tabLst/>
                      </a:pPr>
                      <a:r>
                        <a:rPr kumimoji="0" lang="en-US" altLang="en-US" sz="1000" b="0" i="0" u="none" strike="noStrike" cap="none" normalizeH="0" baseline="0">
                          <a:ln>
                            <a:noFill/>
                          </a:ln>
                          <a:solidFill>
                            <a:srgbClr val="6C0B24"/>
                          </a:solidFill>
                          <a:effectLst/>
                          <a:latin typeface="Times New Roman" panose="02020603050405020304" pitchFamily="18" charset="0"/>
                        </a:rPr>
                        <a:t>x &lt;= y </a:t>
                      </a:r>
                      <a:r>
                        <a:rPr kumimoji="0" lang="en-US" altLang="en-US" sz="1000" b="0" i="0" u="none" strike="noStrike" cap="none" normalizeH="0" baseline="0">
                          <a:ln>
                            <a:noFill/>
                          </a:ln>
                          <a:solidFill>
                            <a:schemeClr val="tx1"/>
                          </a:solidFill>
                          <a:effectLst/>
                          <a:latin typeface="Times New Roman" panose="02020603050405020304" pitchFamily="18" charset="0"/>
                        </a:rPr>
                        <a:t>result is </a:t>
                      </a:r>
                      <a:r>
                        <a:rPr kumimoji="0" lang="en-US" altLang="en-US" sz="1000" b="0" i="0" u="none" strike="noStrike" cap="none" normalizeH="0" baseline="0">
                          <a:ln>
                            <a:noFill/>
                          </a:ln>
                          <a:solidFill>
                            <a:srgbClr val="6C0B24"/>
                          </a:solidFill>
                          <a:effectLst/>
                          <a:latin typeface="Times New Roman" panose="02020603050405020304" pitchFamily="18" charset="0"/>
                        </a:rPr>
                        <a:t>False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0875A276-BBD9-4742-BD0F-50FCACECFCAE}"/>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26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B38F4ED0-C5DF-418F-85C2-8D932507BC5C}"/>
              </a:ext>
            </a:extLst>
          </p:cNvPr>
          <p:cNvSpPr>
            <a:spLocks noChangeArrowheads="1"/>
          </p:cNvSpPr>
          <p:nvPr/>
        </p:nvSpPr>
        <p:spPr bwMode="auto">
          <a:xfrm>
            <a:off x="908050" y="950913"/>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222222"/>
                </a:solidFill>
              </a:rPr>
              <a:t>Example</a:t>
            </a:r>
          </a:p>
        </p:txBody>
      </p:sp>
      <p:sp>
        <p:nvSpPr>
          <p:cNvPr id="43011" name="Rectangle 2">
            <a:extLst>
              <a:ext uri="{FF2B5EF4-FFF2-40B4-BE49-F238E27FC236}">
                <a16:creationId xmlns:a16="http://schemas.microsoft.com/office/drawing/2014/main" id="{16A3B4B2-CFB3-4AD2-BFAB-7F7AFC05104A}"/>
              </a:ext>
            </a:extLst>
          </p:cNvPr>
          <p:cNvSpPr>
            <a:spLocks noChangeArrowheads="1"/>
          </p:cNvSpPr>
          <p:nvPr/>
        </p:nvSpPr>
        <p:spPr bwMode="auto">
          <a:xfrm>
            <a:off x="898525" y="1503363"/>
            <a:ext cx="6527800" cy="400685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pP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10</a:t>
            </a:r>
          </a:p>
          <a:p>
            <a:pPr eaLnBrk="1" hangingPunct="1">
              <a:lnSpc>
                <a:spcPts val="1175"/>
              </a:lnSpc>
            </a:pPr>
            <a:r>
              <a:rPr lang="en-US" altLang="en-US" sz="900">
                <a:solidFill>
                  <a:srgbClr val="E0E0E0"/>
                </a:solidFill>
                <a:latin typeface="Consolas" panose="020B0609020204030204" pitchFamily="49" charset="0"/>
              </a:rPr>
              <a:t>y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a:t>
            </a:r>
          </a:p>
          <a:p>
            <a:pPr eaLnBrk="1" hangingPunct="1">
              <a:lnSpc>
                <a:spcPts val="1175"/>
              </a:lnSpc>
              <a:spcAft>
                <a:spcPts val="625"/>
              </a:spcAft>
            </a:pPr>
            <a:r>
              <a:rPr lang="en-US" altLang="en-US" sz="900">
                <a:solidFill>
                  <a:srgbClr val="E0E0E0"/>
                </a:solidFill>
                <a:latin typeface="Consolas" panose="020B0609020204030204" pitchFamily="49" charset="0"/>
              </a:rPr>
              <a:t>z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a:t>
            </a:r>
          </a:p>
          <a:p>
            <a:pPr eaLnBrk="1" hangingPunct="1">
              <a:lnSpc>
                <a:spcPts val="1175"/>
              </a:lnSpc>
              <a:spcAft>
                <a:spcPts val="625"/>
              </a:spcAft>
            </a:pPr>
            <a:r>
              <a:rPr lang="en-US" altLang="en-US" sz="900">
                <a:solidFill>
                  <a:srgbClr val="9E9E9E"/>
                </a:solidFill>
                <a:latin typeface="Consolas" panose="020B0609020204030204" pitchFamily="49" charset="0"/>
              </a:rPr>
              <a:t>#    &gt; Greater than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&gt; </a:t>
            </a:r>
            <a:r>
              <a:rPr lang="en-US" altLang="en-US" sz="900">
                <a:solidFill>
                  <a:srgbClr val="E0E0E0"/>
                </a:solidFill>
                <a:latin typeface="Consolas" panose="020B0609020204030204" pitchFamily="49" charset="0"/>
              </a:rPr>
              <a:t>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&gt; </a:t>
            </a:r>
            <a:r>
              <a:rPr lang="en-US" altLang="en-US" sz="900">
                <a:solidFill>
                  <a:srgbClr val="E0E0E0"/>
                </a:solidFill>
                <a:latin typeface="Consolas" panose="020B0609020204030204" pitchFamily="49" charset="0"/>
              </a:rPr>
              <a:t>y </a:t>
            </a:r>
            <a:r>
              <a:rPr lang="en-US" altLang="en-US" sz="900">
                <a:solidFill>
                  <a:srgbClr val="67CDCC"/>
                </a:solidFill>
                <a:latin typeface="Consolas" panose="020B0609020204030204" pitchFamily="49" charset="0"/>
              </a:rPr>
              <a:t>&gt; </a:t>
            </a:r>
            <a:r>
              <a:rPr lang="en-US" altLang="en-US" sz="900">
                <a:solidFill>
                  <a:srgbClr val="E0E0E0"/>
                </a:solidFill>
                <a:latin typeface="Consolas" panose="020B0609020204030204" pitchFamily="49" charset="0"/>
              </a:rPr>
              <a:t>z</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eaLnBrk="1" hangingPunct="1">
              <a:lnSpc>
                <a:spcPts val="1150"/>
              </a:lnSpc>
              <a:spcAft>
                <a:spcPts val="625"/>
              </a:spcAft>
            </a:pPr>
            <a:r>
              <a:rPr lang="en-US" altLang="en-US" sz="900">
                <a:solidFill>
                  <a:srgbClr val="9E9E9E"/>
                </a:solidFill>
                <a:latin typeface="Consolas" panose="020B0609020204030204" pitchFamily="49" charset="0"/>
              </a:rPr>
              <a:t>#    &lt; Less than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&lt; </a:t>
            </a:r>
            <a:r>
              <a:rPr lang="en-US" altLang="en-US" sz="900">
                <a:solidFill>
                  <a:srgbClr val="E0E0E0"/>
                </a:solidFill>
                <a:latin typeface="Consolas" panose="020B0609020204030204" pitchFamily="49" charset="0"/>
              </a:rPr>
              <a:t>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False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y </a:t>
            </a:r>
            <a:r>
              <a:rPr lang="en-US" altLang="en-US" sz="900">
                <a:solidFill>
                  <a:srgbClr val="67CDCC"/>
                </a:solidFill>
                <a:latin typeface="Consolas" panose="020B0609020204030204" pitchFamily="49" charset="0"/>
              </a:rPr>
              <a:t>&lt; </a:t>
            </a:r>
            <a:r>
              <a:rPr lang="en-US" altLang="en-US" sz="900">
                <a:solidFill>
                  <a:srgbClr val="E0E0E0"/>
                </a:solidFill>
                <a:latin typeface="Consolas" panose="020B0609020204030204" pitchFamily="49" charset="0"/>
              </a:rPr>
              <a:t>x</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algn="just" eaLnBrk="1" hangingPunct="1"/>
            <a:r>
              <a:rPr lang="en-US" altLang="en-US" sz="900">
                <a:solidFill>
                  <a:srgbClr val="9E9E9E"/>
                </a:solidFill>
                <a:latin typeface="Consolas" panose="020B0609020204030204" pitchFamily="49" charset="0"/>
              </a:rPr>
              <a:t>#    Equal to</a:t>
            </a:r>
          </a:p>
          <a:p>
            <a:pPr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False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10</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eaLnBrk="1" hangingPunct="1">
              <a:lnSpc>
                <a:spcPts val="1150"/>
              </a:lnSpc>
              <a:spcAft>
                <a:spcPts val="625"/>
              </a:spcAft>
            </a:pPr>
            <a:r>
              <a:rPr lang="en-US" altLang="en-US" sz="900">
                <a:solidFill>
                  <a:srgbClr val="9E9E9E"/>
                </a:solidFill>
                <a:latin typeface="Consolas" panose="020B0609020204030204" pitchFamily="49" charset="0"/>
              </a:rPr>
              <a:t>#    != Not Equal to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10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x</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False</a:t>
            </a:r>
          </a:p>
          <a:p>
            <a:pPr eaLnBrk="1" hangingPunct="1">
              <a:lnSpc>
                <a:spcPts val="1175"/>
              </a:lnSpc>
              <a:spcAft>
                <a:spcPts val="625"/>
              </a:spcAft>
            </a:pPr>
            <a:r>
              <a:rPr lang="en-US" altLang="en-US" sz="900">
                <a:solidFill>
                  <a:srgbClr val="9E9E9E"/>
                </a:solidFill>
                <a:latin typeface="Consolas" panose="020B0609020204030204" pitchFamily="49" charset="0"/>
              </a:rPr>
              <a:t>#    &gt;= Greater than equal to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&gt;= </a:t>
            </a:r>
            <a:r>
              <a:rPr lang="en-US" altLang="en-US" sz="900">
                <a:solidFill>
                  <a:srgbClr val="E0E0E0"/>
                </a:solidFill>
                <a:latin typeface="Consolas" panose="020B0609020204030204" pitchFamily="49" charset="0"/>
              </a:rPr>
              <a:t>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10 </a:t>
            </a:r>
            <a:r>
              <a:rPr lang="en-US" altLang="en-US" sz="900">
                <a:solidFill>
                  <a:srgbClr val="67CDCC"/>
                </a:solidFill>
                <a:latin typeface="Consolas" panose="020B0609020204030204" pitchFamily="49" charset="0"/>
              </a:rPr>
              <a:t>&gt;= </a:t>
            </a:r>
            <a:r>
              <a:rPr lang="en-US" altLang="en-US" sz="900">
                <a:solidFill>
                  <a:srgbClr val="E0E0E0"/>
                </a:solidFill>
                <a:latin typeface="Consolas" panose="020B0609020204030204" pitchFamily="49" charset="0"/>
              </a:rPr>
              <a:t>x</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eaLnBrk="1" hangingPunct="1">
              <a:lnSpc>
                <a:spcPts val="1150"/>
              </a:lnSpc>
            </a:pPr>
            <a:r>
              <a:rPr lang="en-US" altLang="en-US" sz="900">
                <a:solidFill>
                  <a:srgbClr val="9E9E9E"/>
                </a:solidFill>
                <a:latin typeface="Consolas" panose="020B0609020204030204" pitchFamily="49" charset="0"/>
              </a:rPr>
              <a:t>#    &lt;= Less than equal to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&lt;= </a:t>
            </a:r>
            <a:r>
              <a:rPr lang="en-US" altLang="en-US" sz="900">
                <a:solidFill>
                  <a:srgbClr val="E0E0E0"/>
                </a:solidFill>
                <a:latin typeface="Consolas" panose="020B0609020204030204" pitchFamily="49" charset="0"/>
              </a:rPr>
              <a:t>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False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10 </a:t>
            </a:r>
            <a:r>
              <a:rPr lang="en-US" altLang="en-US" sz="900">
                <a:solidFill>
                  <a:srgbClr val="67CDCC"/>
                </a:solidFill>
                <a:latin typeface="Consolas" panose="020B0609020204030204" pitchFamily="49" charset="0"/>
              </a:rPr>
              <a:t>&lt;= </a:t>
            </a:r>
            <a:r>
              <a:rPr lang="en-US" altLang="en-US" sz="900">
                <a:solidFill>
                  <a:srgbClr val="E0E0E0"/>
                </a:solidFill>
                <a:latin typeface="Consolas" panose="020B0609020204030204" pitchFamily="49" charset="0"/>
              </a:rPr>
              <a:t>x</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p:txBody>
      </p:sp>
      <p:sp>
        <p:nvSpPr>
          <p:cNvPr id="4" name="Rectangle 3">
            <a:extLst>
              <a:ext uri="{FF2B5EF4-FFF2-40B4-BE49-F238E27FC236}">
                <a16:creationId xmlns:a16="http://schemas.microsoft.com/office/drawing/2014/main" id="{73501A3D-4747-453B-A16E-47A255BBFC44}"/>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dirty="0">
                <a:latin typeface="Calibri"/>
              </a:rPr>
              <a:t>27 | </a:t>
            </a:r>
            <a:r>
              <a:rPr lang="en-US" sz="1050" b="1" spc="250" dirty="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783032-3F73-4DC8-A152-4169C0371543}"/>
              </a:ext>
            </a:extLst>
          </p:cNvPr>
          <p:cNvSpPr/>
          <p:nvPr/>
        </p:nvSpPr>
        <p:spPr>
          <a:xfrm>
            <a:off x="895350" y="1460500"/>
            <a:ext cx="2990850" cy="319088"/>
          </a:xfrm>
          <a:prstGeom prst="rect">
            <a:avLst/>
          </a:prstGeom>
        </p:spPr>
        <p:txBody>
          <a:bodyPr wrap="none" lIns="0" tIns="0" rIns="0" bIns="0"/>
          <a:lstStyle/>
          <a:p>
            <a:pPr eaLnBrk="1" fontAlgn="auto" hangingPunct="1">
              <a:spcBef>
                <a:spcPts val="0"/>
              </a:spcBef>
              <a:spcAft>
                <a:spcPts val="0"/>
              </a:spcAft>
              <a:defRPr/>
            </a:pPr>
            <a:r>
              <a:rPr lang="en-US" sz="2500" b="1" spc="-50">
                <a:solidFill>
                  <a:srgbClr val="1C2B40"/>
                </a:solidFill>
                <a:latin typeface="Calibri"/>
              </a:rPr>
              <a:t>Assignment operators</a:t>
            </a:r>
          </a:p>
        </p:txBody>
      </p:sp>
      <p:graphicFrame>
        <p:nvGraphicFramePr>
          <p:cNvPr id="3" name="Table 2">
            <a:extLst>
              <a:ext uri="{FF2B5EF4-FFF2-40B4-BE49-F238E27FC236}">
                <a16:creationId xmlns:a16="http://schemas.microsoft.com/office/drawing/2014/main" id="{B6D8F50F-EBAD-4119-9A6E-E35F0B33C673}"/>
              </a:ext>
            </a:extLst>
          </p:cNvPr>
          <p:cNvGraphicFramePr>
            <a:graphicFrameLocks noGrp="1"/>
          </p:cNvGraphicFramePr>
          <p:nvPr/>
        </p:nvGraphicFramePr>
        <p:xfrm>
          <a:off x="911225" y="2001838"/>
          <a:ext cx="6589713" cy="4129087"/>
        </p:xfrm>
        <a:graphic>
          <a:graphicData uri="http://schemas.openxmlformats.org/drawingml/2006/table">
            <a:tbl>
              <a:tblPr/>
              <a:tblGrid>
                <a:gridCol w="1819275">
                  <a:extLst>
                    <a:ext uri="{9D8B030D-6E8A-4147-A177-3AD203B41FA5}">
                      <a16:colId xmlns:a16="http://schemas.microsoft.com/office/drawing/2014/main" val="20000"/>
                    </a:ext>
                  </a:extLst>
                </a:gridCol>
                <a:gridCol w="3859213">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tblGrid>
              <a:tr h="573088">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Operator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241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4130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Meaning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Equivalent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extLst>
                  <a:ext uri="{0D108BD9-81ED-4DB2-BD59-A6C34878D82A}">
                    <a16:rowId xmlns:a16="http://schemas.microsoft.com/office/drawing/2014/main" val="10000"/>
                  </a:ext>
                </a:extLst>
              </a:tr>
              <a:tr h="484188">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(Assign)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41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4130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Assign 5 to variable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a = 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(Add and assign)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41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4130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Add 5 to a and assign it as a new value to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a = a+5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1225">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(Subtract and assign)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41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41300" marR="0" lvl="0" indent="0" algn="just" defTabSz="914400" rtl="0" eaLnBrk="1" fontAlgn="base" latinLnBrk="0" hangingPunct="1">
                        <a:lnSpc>
                          <a:spcPts val="2738"/>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Subtract 5 from variable </a:t>
                      </a:r>
                      <a:r>
                        <a:rPr kumimoji="0" lang="en-US" altLang="en-US" sz="900" b="0" i="0" u="none" strike="noStrike" cap="none" normalizeH="0" baseline="0">
                          <a:ln>
                            <a:noFill/>
                          </a:ln>
                          <a:solidFill>
                            <a:srgbClr val="6C0B24"/>
                          </a:solidFill>
                          <a:effectLst/>
                          <a:latin typeface="Consolas" panose="020B0609020204030204" pitchFamily="49" charset="0"/>
                        </a:rPr>
                        <a:t>a </a:t>
                      </a:r>
                      <a:r>
                        <a:rPr kumimoji="0" lang="en-US" altLang="en-US" sz="1000" b="0" i="0" u="none" strike="noStrike" cap="none" normalizeH="0" baseline="0">
                          <a:ln>
                            <a:noFill/>
                          </a:ln>
                          <a:solidFill>
                            <a:schemeClr val="tx1"/>
                          </a:solidFill>
                          <a:effectLst/>
                          <a:latin typeface="Times New Roman" panose="02020603050405020304" pitchFamily="18" charset="0"/>
                        </a:rPr>
                        <a:t>and assign it as a new value to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a = a-5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0750">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(Multiply and assign)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41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41300" marR="0" lvl="0" indent="0" algn="just" defTabSz="914400" rtl="0" eaLnBrk="1" fontAlgn="base" latinLnBrk="0" hangingPunct="1">
                        <a:lnSpc>
                          <a:spcPts val="2738"/>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Multiply variable </a:t>
                      </a:r>
                      <a:r>
                        <a:rPr kumimoji="0" lang="en-US" altLang="en-US" sz="900" b="0" i="0" u="none" strike="noStrike" cap="none" normalizeH="0" baseline="0">
                          <a:ln>
                            <a:noFill/>
                          </a:ln>
                          <a:solidFill>
                            <a:srgbClr val="6C0B24"/>
                          </a:solidFill>
                          <a:effectLst/>
                          <a:latin typeface="Consolas" panose="020B0609020204030204" pitchFamily="49" charset="0"/>
                        </a:rPr>
                        <a:t>a </a:t>
                      </a:r>
                      <a:r>
                        <a:rPr kumimoji="0" lang="en-US" altLang="en-US" sz="1000" b="0" i="0" u="none" strike="noStrike" cap="none" normalizeH="0" baseline="0">
                          <a:ln>
                            <a:noFill/>
                          </a:ln>
                          <a:solidFill>
                            <a:schemeClr val="tx1"/>
                          </a:solidFill>
                          <a:effectLst/>
                          <a:latin typeface="Times New Roman" panose="02020603050405020304" pitchFamily="18" charset="0"/>
                        </a:rPr>
                        <a:t>by 5 and assign it as a new value to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a = a*5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3100">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(Divide and assign)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41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4130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Divide variable </a:t>
                      </a:r>
                      <a:r>
                        <a:rPr kumimoji="0" lang="en-US" altLang="en-US" sz="900" b="0" i="0" u="none" strike="noStrike" cap="none" normalizeH="0" baseline="0">
                          <a:ln>
                            <a:noFill/>
                          </a:ln>
                          <a:solidFill>
                            <a:srgbClr val="6C0B24"/>
                          </a:solidFill>
                          <a:effectLst/>
                          <a:latin typeface="Consolas" panose="020B0609020204030204" pitchFamily="49" charset="0"/>
                        </a:rPr>
                        <a:t>a </a:t>
                      </a:r>
                      <a:r>
                        <a:rPr kumimoji="0" lang="en-US" altLang="en-US" sz="1000" b="0" i="0" u="none" strike="noStrike" cap="none" normalizeH="0" baseline="0">
                          <a:ln>
                            <a:noFill/>
                          </a:ln>
                          <a:solidFill>
                            <a:schemeClr val="tx1"/>
                          </a:solidFill>
                          <a:effectLst/>
                          <a:latin typeface="Times New Roman" panose="02020603050405020304" pitchFamily="18" charset="0"/>
                        </a:rPr>
                        <a:t>by 5 and assign a new value to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a = a/5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3">
            <a:extLst>
              <a:ext uri="{FF2B5EF4-FFF2-40B4-BE49-F238E27FC236}">
                <a16:creationId xmlns:a16="http://schemas.microsoft.com/office/drawing/2014/main" id="{0CC0949A-EA34-4CE7-95FB-D92B3C93BE71}"/>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28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19A95E3-C2C8-4D11-BDAB-E4B4AE33D452}"/>
              </a:ext>
            </a:extLst>
          </p:cNvPr>
          <p:cNvSpPr>
            <a:spLocks noChangeArrowheads="1"/>
          </p:cNvSpPr>
          <p:nvPr/>
        </p:nvSpPr>
        <p:spPr bwMode="auto">
          <a:xfrm>
            <a:off x="1454150" y="1255713"/>
            <a:ext cx="19383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u="sng">
                <a:latin typeface="Times New Roman" panose="02020603050405020304" pitchFamily="18" charset="0"/>
              </a:rPr>
              <a:t>Summary of Course Content:</a:t>
            </a:r>
          </a:p>
        </p:txBody>
      </p:sp>
      <p:graphicFrame>
        <p:nvGraphicFramePr>
          <p:cNvPr id="4" name="Table 3">
            <a:extLst>
              <a:ext uri="{FF2B5EF4-FFF2-40B4-BE49-F238E27FC236}">
                <a16:creationId xmlns:a16="http://schemas.microsoft.com/office/drawing/2014/main" id="{8F222567-D124-4057-B8B1-F88E6BF39A23}"/>
              </a:ext>
            </a:extLst>
          </p:cNvPr>
          <p:cNvGraphicFramePr>
            <a:graphicFrameLocks noGrp="1"/>
          </p:cNvGraphicFramePr>
          <p:nvPr/>
        </p:nvGraphicFramePr>
        <p:xfrm>
          <a:off x="1454150" y="1593850"/>
          <a:ext cx="5926138" cy="3895725"/>
        </p:xfrm>
        <a:graphic>
          <a:graphicData uri="http://schemas.openxmlformats.org/drawingml/2006/table">
            <a:tbl>
              <a:tblPr/>
              <a:tblGrid>
                <a:gridCol w="2271076">
                  <a:extLst>
                    <a:ext uri="{9D8B030D-6E8A-4147-A177-3AD203B41FA5}">
                      <a16:colId xmlns:a16="http://schemas.microsoft.com/office/drawing/2014/main" val="20000"/>
                    </a:ext>
                  </a:extLst>
                </a:gridCol>
                <a:gridCol w="2658226">
                  <a:extLst>
                    <a:ext uri="{9D8B030D-6E8A-4147-A177-3AD203B41FA5}">
                      <a16:colId xmlns:a16="http://schemas.microsoft.com/office/drawing/2014/main" val="20001"/>
                    </a:ext>
                  </a:extLst>
                </a:gridCol>
                <a:gridCol w="996835">
                  <a:extLst>
                    <a:ext uri="{9D8B030D-6E8A-4147-A177-3AD203B41FA5}">
                      <a16:colId xmlns:a16="http://schemas.microsoft.com/office/drawing/2014/main" val="20002"/>
                    </a:ext>
                  </a:extLst>
                </a:gridCol>
              </a:tblGrid>
              <a:tr h="201188">
                <a:tc>
                  <a:txBody>
                    <a:bodyPr/>
                    <a:lstStyle/>
                    <a:p>
                      <a:pPr indent="0" algn="ctr"/>
                      <a:r>
                        <a:rPr lang="en-US" sz="1100" b="1" dirty="0">
                          <a:latin typeface="Times New Roman"/>
                        </a:rPr>
                        <a:t>Topic</a:t>
                      </a:r>
                    </a:p>
                  </a:txBody>
                  <a:tcPr marL="0" marR="0" marT="0" marB="0" anchor="b"/>
                </a:tc>
                <a:tc>
                  <a:txBody>
                    <a:bodyPr/>
                    <a:lstStyle/>
                    <a:p>
                      <a:pPr indent="0" algn="ctr"/>
                      <a:r>
                        <a:rPr lang="en-US" sz="1100" b="1" dirty="0">
                          <a:latin typeface="Times New Roman"/>
                        </a:rPr>
                        <a:t>Details</a:t>
                      </a:r>
                    </a:p>
                  </a:txBody>
                  <a:tcPr marL="0" marR="0" marT="0" marB="0" anchor="b"/>
                </a:tc>
                <a:tc>
                  <a:txBody>
                    <a:bodyPr/>
                    <a:lstStyle/>
                    <a:p>
                      <a:pPr indent="0" algn="ctr"/>
                      <a:r>
                        <a:rPr lang="en-US" sz="1100" b="1" dirty="0">
                          <a:latin typeface="Times New Roman"/>
                        </a:rPr>
                        <a:t>CLOs</a:t>
                      </a:r>
                    </a:p>
                  </a:txBody>
                  <a:tcPr marL="0" marR="0" marT="0" marB="0" anchor="b"/>
                </a:tc>
                <a:extLst>
                  <a:ext uri="{0D108BD9-81ED-4DB2-BD59-A6C34878D82A}">
                    <a16:rowId xmlns:a16="http://schemas.microsoft.com/office/drawing/2014/main" val="10000"/>
                  </a:ext>
                </a:extLst>
              </a:tr>
              <a:tr h="670626">
                <a:tc>
                  <a:txBody>
                    <a:bodyPr/>
                    <a:lstStyle/>
                    <a:p>
                      <a:pPr indent="0"/>
                      <a:r>
                        <a:rPr lang="en-US" sz="1100" b="1" dirty="0">
                          <a:latin typeface="Times New Roman"/>
                        </a:rPr>
                        <a:t>Introduction to Python Programming</a:t>
                      </a:r>
                    </a:p>
                  </a:txBody>
                  <a:tcPr marL="0" marR="0" marT="0" marB="0" anchor="ctr"/>
                </a:tc>
                <a:tc>
                  <a:txBody>
                    <a:bodyPr/>
                    <a:lstStyle/>
                    <a:p>
                      <a:pPr indent="0">
                        <a:lnSpc>
                          <a:spcPts val="1248"/>
                        </a:lnSpc>
                      </a:pPr>
                      <a:r>
                        <a:rPr lang="en-US" sz="1000">
                          <a:latin typeface="Times New Roman"/>
                        </a:rPr>
                        <a:t>-    Overview of Python programming language, features, and applications.</a:t>
                      </a:r>
                    </a:p>
                    <a:p>
                      <a:pPr indent="0" algn="just">
                        <a:lnSpc>
                          <a:spcPts val="1248"/>
                        </a:lnSpc>
                      </a:pPr>
                      <a:r>
                        <a:rPr lang="en-US" sz="1000">
                          <a:latin typeface="Times New Roman"/>
                        </a:rPr>
                        <a:t>-    Installation and setup of Python environment.</a:t>
                      </a:r>
                    </a:p>
                    <a:p>
                      <a:pPr indent="0" algn="just">
                        <a:lnSpc>
                          <a:spcPts val="1248"/>
                        </a:lnSpc>
                      </a:pPr>
                      <a:r>
                        <a:rPr lang="en-US" sz="1000">
                          <a:latin typeface="Times New Roman"/>
                        </a:rPr>
                        <a:t>-    Basic syntax, variables, and data types.</a:t>
                      </a:r>
                    </a:p>
                  </a:txBody>
                  <a:tcPr marL="0" marR="0" marT="0" marB="0" anchor="b"/>
                </a:tc>
                <a:tc>
                  <a:txBody>
                    <a:bodyPr/>
                    <a:lstStyle/>
                    <a:p>
                      <a:pPr indent="0"/>
                      <a:r>
                        <a:rPr lang="en-US" sz="1000">
                          <a:latin typeface="Times New Roman"/>
                        </a:rPr>
                        <a:t>CLO1</a:t>
                      </a:r>
                    </a:p>
                  </a:txBody>
                  <a:tcPr marL="0" marR="0" marT="0" marB="0" anchor="ctr"/>
                </a:tc>
                <a:extLst>
                  <a:ext uri="{0D108BD9-81ED-4DB2-BD59-A6C34878D82A}">
                    <a16:rowId xmlns:a16="http://schemas.microsoft.com/office/drawing/2014/main" val="10001"/>
                  </a:ext>
                </a:extLst>
              </a:tr>
              <a:tr h="667577">
                <a:tc>
                  <a:txBody>
                    <a:bodyPr/>
                    <a:lstStyle/>
                    <a:p>
                      <a:pPr indent="0"/>
                      <a:r>
                        <a:rPr lang="en-US" sz="1100" b="1">
                          <a:latin typeface="Times New Roman"/>
                        </a:rPr>
                        <a:t>Control Structures</a:t>
                      </a:r>
                    </a:p>
                  </a:txBody>
                  <a:tcPr marL="0" marR="0" marT="0" marB="0" anchor="ctr"/>
                </a:tc>
                <a:tc>
                  <a:txBody>
                    <a:bodyPr/>
                    <a:lstStyle/>
                    <a:p>
                      <a:pPr indent="0" algn="just">
                        <a:lnSpc>
                          <a:spcPts val="1248"/>
                        </a:lnSpc>
                      </a:pPr>
                      <a:r>
                        <a:rPr lang="en-US" sz="1000" dirty="0">
                          <a:latin typeface="Times New Roman"/>
                        </a:rPr>
                        <a:t>-    Conditional statements (if, </a:t>
                      </a:r>
                      <a:r>
                        <a:rPr lang="en-US" sz="1000" dirty="0" err="1">
                          <a:latin typeface="Times New Roman"/>
                        </a:rPr>
                        <a:t>elif</a:t>
                      </a:r>
                      <a:r>
                        <a:rPr lang="en-US" sz="1000" dirty="0">
                          <a:latin typeface="Times New Roman"/>
                        </a:rPr>
                        <a:t>, else).</a:t>
                      </a:r>
                    </a:p>
                    <a:p>
                      <a:pPr indent="0" algn="just">
                        <a:lnSpc>
                          <a:spcPts val="1248"/>
                        </a:lnSpc>
                      </a:pPr>
                      <a:r>
                        <a:rPr lang="en-US" sz="1000" dirty="0">
                          <a:latin typeface="Times New Roman"/>
                        </a:rPr>
                        <a:t>-    Loops (for, while).</a:t>
                      </a:r>
                    </a:p>
                    <a:p>
                      <a:pPr indent="0">
                        <a:lnSpc>
                          <a:spcPts val="1248"/>
                        </a:lnSpc>
                      </a:pPr>
                      <a:r>
                        <a:rPr lang="en-US" sz="1000" dirty="0">
                          <a:latin typeface="Times New Roman"/>
                        </a:rPr>
                        <a:t>-    Control flow techniques (break, continue, pass).</a:t>
                      </a:r>
                    </a:p>
                  </a:txBody>
                  <a:tcPr marL="0" marR="0" marT="0" marB="0" anchor="b"/>
                </a:tc>
                <a:tc>
                  <a:txBody>
                    <a:bodyPr/>
                    <a:lstStyle/>
                    <a:p>
                      <a:pPr indent="0"/>
                      <a:r>
                        <a:rPr lang="en-US" sz="1000">
                          <a:latin typeface="Times New Roman"/>
                        </a:rPr>
                        <a:t>CLO2</a:t>
                      </a:r>
                    </a:p>
                  </a:txBody>
                  <a:tcPr marL="0" marR="0" marT="0" marB="0" anchor="ctr"/>
                </a:tc>
                <a:extLst>
                  <a:ext uri="{0D108BD9-81ED-4DB2-BD59-A6C34878D82A}">
                    <a16:rowId xmlns:a16="http://schemas.microsoft.com/office/drawing/2014/main" val="10002"/>
                  </a:ext>
                </a:extLst>
              </a:tr>
              <a:tr h="829137">
                <a:tc>
                  <a:txBody>
                    <a:bodyPr/>
                    <a:lstStyle/>
                    <a:p>
                      <a:pPr indent="0"/>
                      <a:r>
                        <a:rPr lang="en-US" sz="1100" b="1">
                          <a:latin typeface="Times New Roman"/>
                        </a:rPr>
                        <a:t>Functions and Modules</a:t>
                      </a:r>
                    </a:p>
                  </a:txBody>
                  <a:tcPr marL="0" marR="0" marT="0" marB="0" anchor="ctr"/>
                </a:tc>
                <a:tc>
                  <a:txBody>
                    <a:bodyPr/>
                    <a:lstStyle/>
                    <a:p>
                      <a:pPr indent="0" algn="just">
                        <a:lnSpc>
                          <a:spcPts val="1248"/>
                        </a:lnSpc>
                      </a:pPr>
                      <a:r>
                        <a:rPr lang="en-US" sz="1000">
                          <a:latin typeface="Times New Roman"/>
                        </a:rPr>
                        <a:t>-    Function definition and scope.</a:t>
                      </a:r>
                    </a:p>
                    <a:p>
                      <a:pPr indent="0" algn="just">
                        <a:lnSpc>
                          <a:spcPts val="1248"/>
                        </a:lnSpc>
                      </a:pPr>
                      <a:r>
                        <a:rPr lang="en-US" sz="1000">
                          <a:latin typeface="Times New Roman"/>
                        </a:rPr>
                        <a:t>-    Arguments and return values.</a:t>
                      </a:r>
                    </a:p>
                    <a:p>
                      <a:pPr indent="0" algn="just">
                        <a:lnSpc>
                          <a:spcPts val="1248"/>
                        </a:lnSpc>
                      </a:pPr>
                      <a:r>
                        <a:rPr lang="en-US" sz="1000">
                          <a:latin typeface="Times New Roman"/>
                        </a:rPr>
                        <a:t>-    Lambda functions.</a:t>
                      </a:r>
                    </a:p>
                    <a:p>
                      <a:pPr indent="0" algn="just">
                        <a:lnSpc>
                          <a:spcPts val="1248"/>
                        </a:lnSpc>
                      </a:pPr>
                      <a:r>
                        <a:rPr lang="en-US" sz="1000">
                          <a:latin typeface="Times New Roman"/>
                        </a:rPr>
                        <a:t>-    Modules and packages.</a:t>
                      </a:r>
                    </a:p>
                    <a:p>
                      <a:pPr indent="0" algn="just">
                        <a:lnSpc>
                          <a:spcPts val="1248"/>
                        </a:lnSpc>
                      </a:pPr>
                      <a:r>
                        <a:rPr lang="en-US" sz="1000">
                          <a:latin typeface="Times New Roman"/>
                        </a:rPr>
                        <a:t>-    Importing and using libraries.</a:t>
                      </a:r>
                    </a:p>
                  </a:txBody>
                  <a:tcPr marL="0" marR="0" marT="0" marB="0" anchor="b"/>
                </a:tc>
                <a:tc>
                  <a:txBody>
                    <a:bodyPr/>
                    <a:lstStyle/>
                    <a:p>
                      <a:pPr indent="0"/>
                      <a:r>
                        <a:rPr lang="en-US" sz="1000">
                          <a:latin typeface="Times New Roman"/>
                        </a:rPr>
                        <a:t>CLO3</a:t>
                      </a:r>
                    </a:p>
                  </a:txBody>
                  <a:tcPr marL="0" marR="0" marT="0" marB="0" anchor="ctr"/>
                </a:tc>
                <a:extLst>
                  <a:ext uri="{0D108BD9-81ED-4DB2-BD59-A6C34878D82A}">
                    <a16:rowId xmlns:a16="http://schemas.microsoft.com/office/drawing/2014/main" val="10003"/>
                  </a:ext>
                </a:extLst>
              </a:tr>
              <a:tr h="506017">
                <a:tc>
                  <a:txBody>
                    <a:bodyPr/>
                    <a:lstStyle/>
                    <a:p>
                      <a:pPr indent="0"/>
                      <a:r>
                        <a:rPr lang="en-US" sz="1100" b="1">
                          <a:latin typeface="Times New Roman"/>
                        </a:rPr>
                        <a:t>Data Structures</a:t>
                      </a:r>
                    </a:p>
                  </a:txBody>
                  <a:tcPr marL="0" marR="0" marT="0" marB="0" anchor="ctr"/>
                </a:tc>
                <a:tc>
                  <a:txBody>
                    <a:bodyPr/>
                    <a:lstStyle/>
                    <a:p>
                      <a:pPr indent="0" algn="just">
                        <a:lnSpc>
                          <a:spcPts val="1248"/>
                        </a:lnSpc>
                      </a:pPr>
                      <a:r>
                        <a:rPr lang="en-US" sz="1000">
                          <a:latin typeface="Times New Roman"/>
                        </a:rPr>
                        <a:t>-    Lists, tuples, sets, and dictionaries.</a:t>
                      </a:r>
                    </a:p>
                    <a:p>
                      <a:pPr indent="0" algn="just">
                        <a:lnSpc>
                          <a:spcPts val="1248"/>
                        </a:lnSpc>
                      </a:pPr>
                      <a:r>
                        <a:rPr lang="en-US" sz="1000">
                          <a:latin typeface="Times New Roman"/>
                        </a:rPr>
                        <a:t>-    Comprehensions and iterators.</a:t>
                      </a:r>
                    </a:p>
                    <a:p>
                      <a:pPr indent="0" algn="just">
                        <a:lnSpc>
                          <a:spcPts val="1248"/>
                        </a:lnSpc>
                      </a:pPr>
                      <a:r>
                        <a:rPr lang="en-US" sz="1000">
                          <a:latin typeface="Times New Roman"/>
                        </a:rPr>
                        <a:t>-    String manipulation and regular expressions.</a:t>
                      </a:r>
                    </a:p>
                  </a:txBody>
                  <a:tcPr marL="0" marR="0" marT="0" marB="0" anchor="b"/>
                </a:tc>
                <a:tc>
                  <a:txBody>
                    <a:bodyPr/>
                    <a:lstStyle/>
                    <a:p>
                      <a:pPr indent="0"/>
                      <a:r>
                        <a:rPr lang="en-US" sz="1000">
                          <a:latin typeface="Times New Roman"/>
                        </a:rPr>
                        <a:t>CLO4</a:t>
                      </a:r>
                    </a:p>
                  </a:txBody>
                  <a:tcPr marL="0" marR="0" marT="0" marB="0" anchor="ctr"/>
                </a:tc>
                <a:extLst>
                  <a:ext uri="{0D108BD9-81ED-4DB2-BD59-A6C34878D82A}">
                    <a16:rowId xmlns:a16="http://schemas.microsoft.com/office/drawing/2014/main" val="10004"/>
                  </a:ext>
                </a:extLst>
              </a:tr>
              <a:tr h="506017">
                <a:tc>
                  <a:txBody>
                    <a:bodyPr/>
                    <a:lstStyle/>
                    <a:p>
                      <a:pPr indent="0"/>
                      <a:r>
                        <a:rPr lang="en-US" sz="1100" b="1">
                          <a:latin typeface="Times New Roman"/>
                        </a:rPr>
                        <a:t>File Handling</a:t>
                      </a:r>
                    </a:p>
                  </a:txBody>
                  <a:tcPr marL="0" marR="0" marT="0" marB="0" anchor="ctr"/>
                </a:tc>
                <a:tc>
                  <a:txBody>
                    <a:bodyPr/>
                    <a:lstStyle/>
                    <a:p>
                      <a:pPr indent="0" algn="just">
                        <a:lnSpc>
                          <a:spcPts val="1272"/>
                        </a:lnSpc>
                      </a:pPr>
                      <a:r>
                        <a:rPr lang="en-US" sz="1000">
                          <a:latin typeface="Times New Roman"/>
                        </a:rPr>
                        <a:t>-    Reading from and writing to files.</a:t>
                      </a:r>
                    </a:p>
                    <a:p>
                      <a:pPr indent="0" algn="just">
                        <a:lnSpc>
                          <a:spcPts val="1272"/>
                        </a:lnSpc>
                      </a:pPr>
                      <a:r>
                        <a:rPr lang="en-US" sz="1000">
                          <a:latin typeface="Times New Roman"/>
                        </a:rPr>
                        <a:t>-    Handling exceptions and errors.</a:t>
                      </a:r>
                    </a:p>
                    <a:p>
                      <a:pPr indent="0" algn="just">
                        <a:lnSpc>
                          <a:spcPts val="1272"/>
                        </a:lnSpc>
                      </a:pPr>
                      <a:r>
                        <a:rPr lang="en-US" sz="1000">
                          <a:latin typeface="Times New Roman"/>
                        </a:rPr>
                        <a:t>-    Context managers.</a:t>
                      </a:r>
                    </a:p>
                  </a:txBody>
                  <a:tcPr marL="0" marR="0" marT="0" marB="0" anchor="b"/>
                </a:tc>
                <a:tc>
                  <a:txBody>
                    <a:bodyPr/>
                    <a:lstStyle/>
                    <a:p>
                      <a:pPr indent="0"/>
                      <a:r>
                        <a:rPr lang="en-US" sz="1000">
                          <a:latin typeface="Times New Roman"/>
                        </a:rPr>
                        <a:t>CLO5</a:t>
                      </a:r>
                    </a:p>
                  </a:txBody>
                  <a:tcPr marL="0" marR="0" marT="0" marB="0" anchor="ctr"/>
                </a:tc>
                <a:extLst>
                  <a:ext uri="{0D108BD9-81ED-4DB2-BD59-A6C34878D82A}">
                    <a16:rowId xmlns:a16="http://schemas.microsoft.com/office/drawing/2014/main" val="10005"/>
                  </a:ext>
                </a:extLst>
              </a:tr>
              <a:tr h="515162">
                <a:tc>
                  <a:txBody>
                    <a:bodyPr/>
                    <a:lstStyle/>
                    <a:p>
                      <a:pPr indent="0"/>
                      <a:r>
                        <a:rPr lang="en-US" sz="1100" b="1">
                          <a:latin typeface="Times New Roman"/>
                        </a:rPr>
                        <a:t>Object-Oriented Programming</a:t>
                      </a:r>
                    </a:p>
                  </a:txBody>
                  <a:tcPr marL="0" marR="0" marT="0" marB="0" anchor="ctr"/>
                </a:tc>
                <a:tc>
                  <a:txBody>
                    <a:bodyPr/>
                    <a:lstStyle/>
                    <a:p>
                      <a:pPr indent="0" algn="just">
                        <a:lnSpc>
                          <a:spcPts val="1248"/>
                        </a:lnSpc>
                      </a:pPr>
                      <a:r>
                        <a:rPr lang="en-US" sz="1000" dirty="0">
                          <a:latin typeface="Times New Roman"/>
                        </a:rPr>
                        <a:t>-    Classes and objects.</a:t>
                      </a:r>
                    </a:p>
                    <a:p>
                      <a:pPr indent="0" algn="just">
                        <a:lnSpc>
                          <a:spcPts val="1248"/>
                        </a:lnSpc>
                      </a:pPr>
                      <a:r>
                        <a:rPr lang="en-US" sz="1000" dirty="0">
                          <a:latin typeface="Times New Roman"/>
                        </a:rPr>
                        <a:t>-    Inheritance and polymorphism.</a:t>
                      </a:r>
                    </a:p>
                    <a:p>
                      <a:pPr indent="0" algn="just">
                        <a:lnSpc>
                          <a:spcPts val="1248"/>
                        </a:lnSpc>
                      </a:pPr>
                      <a:r>
                        <a:rPr lang="en-US" sz="1000" dirty="0">
                          <a:latin typeface="Times New Roman"/>
                        </a:rPr>
                        <a:t>-    Encapsulation and abstraction.</a:t>
                      </a:r>
                    </a:p>
                  </a:txBody>
                  <a:tcPr marL="0" marR="0" marT="0" marB="0" anchor="b"/>
                </a:tc>
                <a:tc>
                  <a:txBody>
                    <a:bodyPr/>
                    <a:lstStyle/>
                    <a:p>
                      <a:pPr indent="0"/>
                      <a:r>
                        <a:rPr lang="en-US" sz="1000" dirty="0">
                          <a:latin typeface="Times New Roman"/>
                        </a:rPr>
                        <a:t>CLO6</a:t>
                      </a:r>
                    </a:p>
                  </a:txBody>
                  <a:tcPr marL="0" marR="0" marT="0" marB="0" anchor="ctr"/>
                </a:tc>
                <a:extLst>
                  <a:ext uri="{0D108BD9-81ED-4DB2-BD59-A6C34878D82A}">
                    <a16:rowId xmlns:a16="http://schemas.microsoft.com/office/drawing/2014/main" val="10006"/>
                  </a:ext>
                </a:extLst>
              </a:tr>
            </a:tbl>
          </a:graphicData>
        </a:graphic>
      </p:graphicFrame>
      <p:graphicFrame>
        <p:nvGraphicFramePr>
          <p:cNvPr id="5" name="Table 4">
            <a:extLst>
              <a:ext uri="{FF2B5EF4-FFF2-40B4-BE49-F238E27FC236}">
                <a16:creationId xmlns:a16="http://schemas.microsoft.com/office/drawing/2014/main" id="{E34BAAC3-0CEE-4873-B347-99148A7D7945}"/>
              </a:ext>
            </a:extLst>
          </p:cNvPr>
          <p:cNvGraphicFramePr>
            <a:graphicFrameLocks noGrp="1"/>
          </p:cNvGraphicFramePr>
          <p:nvPr/>
        </p:nvGraphicFramePr>
        <p:xfrm>
          <a:off x="1454150" y="5489575"/>
          <a:ext cx="5926138" cy="836613"/>
        </p:xfrm>
        <a:graphic>
          <a:graphicData uri="http://schemas.openxmlformats.org/drawingml/2006/table">
            <a:tbl>
              <a:tblPr/>
              <a:tblGrid>
                <a:gridCol w="2271076">
                  <a:extLst>
                    <a:ext uri="{9D8B030D-6E8A-4147-A177-3AD203B41FA5}">
                      <a16:colId xmlns:a16="http://schemas.microsoft.com/office/drawing/2014/main" val="20000"/>
                    </a:ext>
                  </a:extLst>
                </a:gridCol>
                <a:gridCol w="2658226">
                  <a:extLst>
                    <a:ext uri="{9D8B030D-6E8A-4147-A177-3AD203B41FA5}">
                      <a16:colId xmlns:a16="http://schemas.microsoft.com/office/drawing/2014/main" val="20001"/>
                    </a:ext>
                  </a:extLst>
                </a:gridCol>
                <a:gridCol w="996835">
                  <a:extLst>
                    <a:ext uri="{9D8B030D-6E8A-4147-A177-3AD203B41FA5}">
                      <a16:colId xmlns:a16="http://schemas.microsoft.com/office/drawing/2014/main" val="20002"/>
                    </a:ext>
                  </a:extLst>
                </a:gridCol>
              </a:tblGrid>
              <a:tr h="836613">
                <a:tc>
                  <a:txBody>
                    <a:bodyPr/>
                    <a:lstStyle/>
                    <a:p>
                      <a:pPr indent="0"/>
                      <a:r>
                        <a:rPr lang="en-US" sz="1100" b="1" dirty="0">
                          <a:latin typeface="Times New Roman"/>
                        </a:rPr>
                        <a:t>Advanced Topics</a:t>
                      </a:r>
                    </a:p>
                  </a:txBody>
                  <a:tcPr marL="0" marR="0" marT="0" marB="0" anchor="ctr"/>
                </a:tc>
                <a:tc>
                  <a:txBody>
                    <a:bodyPr/>
                    <a:lstStyle/>
                    <a:p>
                      <a:pPr indent="0">
                        <a:lnSpc>
                          <a:spcPts val="1248"/>
                        </a:lnSpc>
                      </a:pPr>
                      <a:r>
                        <a:rPr lang="en-US" sz="1000">
                          <a:latin typeface="Times New Roman"/>
                        </a:rPr>
                        <a:t>-    Introduction to Python libraries for data science (NumPy, pandas, matplotlib).</a:t>
                      </a:r>
                    </a:p>
                    <a:p>
                      <a:pPr indent="0">
                        <a:lnSpc>
                          <a:spcPts val="1248"/>
                        </a:lnSpc>
                      </a:pPr>
                      <a:r>
                        <a:rPr lang="en-US" sz="1000">
                          <a:latin typeface="Times New Roman"/>
                        </a:rPr>
                        <a:t>-    Introduction to web development using Flask/Django.</a:t>
                      </a:r>
                    </a:p>
                    <a:p>
                      <a:pPr indent="0" algn="just">
                        <a:lnSpc>
                          <a:spcPts val="1248"/>
                        </a:lnSpc>
                      </a:pPr>
                      <a:r>
                        <a:rPr lang="en-US" sz="1000">
                          <a:latin typeface="Times New Roman"/>
                        </a:rPr>
                        <a:t>-    Basics of database interaction with SQLite.</a:t>
                      </a:r>
                    </a:p>
                  </a:txBody>
                  <a:tcPr marL="0" marR="0" marT="0" marB="0" anchor="b"/>
                </a:tc>
                <a:tc>
                  <a:txBody>
                    <a:bodyPr/>
                    <a:lstStyle/>
                    <a:p>
                      <a:pPr indent="0"/>
                      <a:r>
                        <a:rPr lang="en-US" sz="1000" dirty="0">
                          <a:latin typeface="Times New Roman"/>
                        </a:rPr>
                        <a:t>CLO7</a:t>
                      </a:r>
                    </a:p>
                  </a:txBody>
                  <a:tcPr marL="0" marR="0" marT="0" marB="0" anchor="ctr"/>
                </a:tc>
                <a:extLst>
                  <a:ext uri="{0D108BD9-81ED-4DB2-BD59-A6C34878D82A}">
                    <a16:rowId xmlns:a16="http://schemas.microsoft.com/office/drawing/2014/main" val="10000"/>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FE434C-934E-4203-8625-D4234A951BA0}"/>
              </a:ext>
            </a:extLst>
          </p:cNvPr>
          <p:cNvGraphicFramePr>
            <a:graphicFrameLocks noGrp="1"/>
          </p:cNvGraphicFramePr>
          <p:nvPr/>
        </p:nvGraphicFramePr>
        <p:xfrm>
          <a:off x="911225" y="914400"/>
          <a:ext cx="6589713" cy="3340100"/>
        </p:xfrm>
        <a:graphic>
          <a:graphicData uri="http://schemas.openxmlformats.org/drawingml/2006/table">
            <a:tbl>
              <a:tblPr/>
              <a:tblGrid>
                <a:gridCol w="1963738">
                  <a:extLst>
                    <a:ext uri="{9D8B030D-6E8A-4147-A177-3AD203B41FA5}">
                      <a16:colId xmlns:a16="http://schemas.microsoft.com/office/drawing/2014/main" val="20000"/>
                    </a:ext>
                  </a:extLst>
                </a:gridCol>
                <a:gridCol w="37115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573088">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Operator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Meaning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Equivalent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extLst>
                  <a:ext uri="{0D108BD9-81ED-4DB2-BD59-A6C34878D82A}">
                    <a16:rowId xmlns:a16="http://schemas.microsoft.com/office/drawing/2014/main" val="10000"/>
                  </a:ext>
                </a:extLst>
              </a:tr>
              <a:tr h="822325">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(Modulus and assign)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just" defTabSz="914400" rtl="0" eaLnBrk="1" fontAlgn="base" latinLnBrk="0" hangingPunct="1">
                        <a:lnSpc>
                          <a:spcPts val="2738"/>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Performs modulus on two values and assigns it as a new value to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a = a%5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5038">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ts val="2738"/>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(Exponentiation and assign)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Multiply </a:t>
                      </a:r>
                      <a:r>
                        <a:rPr kumimoji="0" lang="en-US" altLang="en-US" sz="900" b="0" i="0" u="none" strike="noStrike" cap="none" normalizeH="0" baseline="0">
                          <a:ln>
                            <a:noFill/>
                          </a:ln>
                          <a:solidFill>
                            <a:srgbClr val="6C0B24"/>
                          </a:solidFill>
                          <a:effectLst/>
                          <a:latin typeface="Consolas" panose="020B0609020204030204" pitchFamily="49" charset="0"/>
                        </a:rPr>
                        <a:t>a </a:t>
                      </a:r>
                      <a:r>
                        <a:rPr kumimoji="0" lang="en-US" altLang="en-US" sz="1000" b="0" i="0" u="none" strike="noStrike" cap="none" normalizeH="0" baseline="0">
                          <a:ln>
                            <a:noFill/>
                          </a:ln>
                          <a:solidFill>
                            <a:schemeClr val="tx1"/>
                          </a:solidFill>
                          <a:effectLst/>
                          <a:latin typeface="Times New Roman" panose="02020603050405020304" pitchFamily="18" charset="0"/>
                        </a:rPr>
                        <a:t>five times and assigns the result to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a = a**5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9650">
                <a:tc>
                  <a:txBody>
                    <a:bodyPr/>
                    <a:lstStyle>
                      <a:lvl1pPr marL="1143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4300" marR="0" lvl="0" indent="0" algn="just" defTabSz="914400" rtl="0" eaLnBrk="1" fontAlgn="base" latinLnBrk="0" hangingPunct="1">
                        <a:lnSpc>
                          <a:spcPts val="2738"/>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 </a:t>
                      </a:r>
                      <a:r>
                        <a:rPr kumimoji="0" lang="en-US" altLang="en-US" sz="1000" b="0" i="0" u="none" strike="noStrike" cap="none" normalizeH="0" baseline="0">
                          <a:ln>
                            <a:noFill/>
                          </a:ln>
                          <a:solidFill>
                            <a:schemeClr val="tx1"/>
                          </a:solidFill>
                          <a:effectLst/>
                          <a:latin typeface="Times New Roman" panose="02020603050405020304" pitchFamily="18" charset="0"/>
                        </a:rPr>
                        <a:t>(Floor-divide and assign)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C0B24"/>
                          </a:solidFill>
                          <a:effectLst/>
                          <a:latin typeface="Consolas" panose="020B0609020204030204" pitchFamily="49" charset="0"/>
                        </a:rPr>
                        <a:t>a//=5</a:t>
                      </a:r>
                      <a:r>
                        <a:rPr kumimoji="0" lang="en-US" altLang="en-US" sz="1000" b="0" i="0" u="none" strike="noStrike" cap="none" normalizeH="0" baseline="0">
                          <a:ln>
                            <a:noFill/>
                          </a:ln>
                          <a:solidFill>
                            <a:schemeClr val="tx1"/>
                          </a:solidFill>
                          <a:effectLst/>
                          <a:latin typeface="Times New Roman" panose="02020603050405020304" pitchFamily="18" charset="0"/>
                        </a:rPr>
                        <a:t>Floor-divide </a:t>
                      </a:r>
                      <a:r>
                        <a:rPr kumimoji="0" lang="en-US" altLang="en-US" sz="900" b="0" i="0" u="none" strike="noStrike" cap="none" normalizeH="0" baseline="0">
                          <a:ln>
                            <a:noFill/>
                          </a:ln>
                          <a:solidFill>
                            <a:srgbClr val="6C0B24"/>
                          </a:solidFill>
                          <a:effectLst/>
                          <a:latin typeface="Consolas" panose="020B0609020204030204" pitchFamily="49" charset="0"/>
                        </a:rPr>
                        <a:t>a </a:t>
                      </a:r>
                      <a:r>
                        <a:rPr kumimoji="0" lang="en-US" altLang="en-US" sz="1000" b="0" i="0" u="none" strike="noStrike" cap="none" normalizeH="0" baseline="0">
                          <a:ln>
                            <a:noFill/>
                          </a:ln>
                          <a:solidFill>
                            <a:schemeClr val="tx1"/>
                          </a:solidFill>
                          <a:effectLst/>
                          <a:latin typeface="Times New Roman" panose="02020603050405020304" pitchFamily="18" charset="0"/>
                        </a:rPr>
                        <a:t>by 5 and assigns the result to </a:t>
                      </a:r>
                      <a:r>
                        <a:rPr kumimoji="0" lang="en-US" altLang="en-US" sz="900" b="0" i="0" u="none" strike="noStrike" cap="none" normalizeH="0" baseline="0">
                          <a:ln>
                            <a:noFill/>
                          </a:ln>
                          <a:solidFill>
                            <a:srgbClr val="6C0B24"/>
                          </a:solidFill>
                          <a:effectLst/>
                          <a:latin typeface="Consolas" panose="020B0609020204030204" pitchFamily="49" charset="0"/>
                        </a:rPr>
                        <a:t>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a:ln>
                            <a:noFill/>
                          </a:ln>
                          <a:solidFill>
                            <a:schemeClr val="tx1"/>
                          </a:solidFill>
                          <a:effectLst/>
                          <a:latin typeface="Times New Roman" panose="02020603050405020304" pitchFamily="18" charset="0"/>
                        </a:rPr>
                        <a:t>£3</a:t>
                      </a:r>
                    </a:p>
                    <a:p>
                      <a:pPr marL="0" marR="0" lvl="0" indent="0" algn="ctr" defTabSz="914400" rtl="0" eaLnBrk="1" fontAlgn="base" latinLnBrk="0" hangingPunct="1">
                        <a:lnSpc>
                          <a:spcPct val="100000"/>
                        </a:lnSpc>
                        <a:spcBef>
                          <a:spcPct val="0"/>
                        </a:spcBef>
                        <a:spcAft>
                          <a:spcPts val="1050"/>
                        </a:spcAft>
                        <a:buClrTx/>
                        <a:buSzTx/>
                        <a:buFontTx/>
                        <a:buNone/>
                        <a:tabLst/>
                      </a:pPr>
                      <a:r>
                        <a:rPr kumimoji="0" lang="en-US" altLang="en-US" sz="900" b="0" i="0" u="none" strike="noStrike" cap="none" normalizeH="0" baseline="0">
                          <a:ln>
                            <a:noFill/>
                          </a:ln>
                          <a:solidFill>
                            <a:schemeClr val="tx1"/>
                          </a:solidFill>
                          <a:effectLst/>
                          <a:latin typeface="Consolas" panose="020B0609020204030204" pitchFamily="49" charset="0"/>
                        </a:rPr>
                        <a:t>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a:ln>
                            <a:noFill/>
                          </a:ln>
                          <a:solidFill>
                            <a:schemeClr val="tx1"/>
                          </a:solidFill>
                          <a:effectLst/>
                          <a:latin typeface="Times New Roman" panose="02020603050405020304" pitchFamily="18" charset="0"/>
                        </a:rPr>
                        <a:t>L/l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9EE6B7F8-0F12-4F83-BCEC-A8649A5925CC}"/>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29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FE5651EC-3144-4505-A45D-7D3D18CE63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328738"/>
            <a:ext cx="62896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a:extLst>
              <a:ext uri="{FF2B5EF4-FFF2-40B4-BE49-F238E27FC236}">
                <a16:creationId xmlns:a16="http://schemas.microsoft.com/office/drawing/2014/main" id="{E5A34314-2057-446B-AFEE-65A5AF8B5E0D}"/>
              </a:ext>
            </a:extLst>
          </p:cNvPr>
          <p:cNvSpPr>
            <a:spLocks noChangeArrowheads="1"/>
          </p:cNvSpPr>
          <p:nvPr/>
        </p:nvSpPr>
        <p:spPr bwMode="auto">
          <a:xfrm>
            <a:off x="908050" y="950913"/>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222222"/>
                </a:solidFill>
              </a:rPr>
              <a:t>Example</a:t>
            </a:r>
          </a:p>
        </p:txBody>
      </p:sp>
      <p:sp>
        <p:nvSpPr>
          <p:cNvPr id="4" name="Rectangle 3">
            <a:extLst>
              <a:ext uri="{FF2B5EF4-FFF2-40B4-BE49-F238E27FC236}">
                <a16:creationId xmlns:a16="http://schemas.microsoft.com/office/drawing/2014/main" id="{CC7FB1DA-8C13-4744-AD33-CA6C507BBE42}"/>
              </a:ext>
            </a:extLst>
          </p:cNvPr>
          <p:cNvSpPr/>
          <p:nvPr/>
        </p:nvSpPr>
        <p:spPr>
          <a:xfrm>
            <a:off x="904875" y="2084388"/>
            <a:ext cx="6289675" cy="242887"/>
          </a:xfrm>
          <a:prstGeom prst="rect">
            <a:avLst/>
          </a:prstGeom>
          <a:solidFill>
            <a:srgbClr val="383B40"/>
          </a:solidFill>
        </p:spPr>
        <p:txBody>
          <a:bodyPr wrap="none" lIns="0" tIns="0" rIns="0" bIns="0"/>
          <a:lstStyle/>
          <a:p>
            <a:pPr algn="just" eaLnBrk="1" fontAlgn="auto" hangingPunct="1">
              <a:spcBef>
                <a:spcPts val="0"/>
              </a:spcBef>
              <a:spcAft>
                <a:spcPts val="0"/>
              </a:spcAft>
              <a:defRPr/>
            </a:pP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a</a:t>
            </a:r>
            <a:r>
              <a:rPr lang="en-US" sz="950">
                <a:solidFill>
                  <a:srgbClr val="CCCCCC"/>
                </a:solidFill>
                <a:latin typeface="Consolas"/>
              </a:rPr>
              <a:t>)    </a:t>
            </a:r>
            <a:r>
              <a:rPr lang="en-US" sz="950">
                <a:solidFill>
                  <a:srgbClr val="9E9E9E"/>
                </a:solidFill>
                <a:latin typeface="Consolas"/>
              </a:rPr>
              <a:t># 6</a:t>
            </a:r>
          </a:p>
        </p:txBody>
      </p:sp>
      <p:sp>
        <p:nvSpPr>
          <p:cNvPr id="46085" name="Rectangle 4">
            <a:extLst>
              <a:ext uri="{FF2B5EF4-FFF2-40B4-BE49-F238E27FC236}">
                <a16:creationId xmlns:a16="http://schemas.microsoft.com/office/drawing/2014/main" id="{07511B09-E9E3-43DA-910F-4085607D8628}"/>
              </a:ext>
            </a:extLst>
          </p:cNvPr>
          <p:cNvSpPr>
            <a:spLocks noChangeArrowheads="1"/>
          </p:cNvSpPr>
          <p:nvPr/>
        </p:nvSpPr>
        <p:spPr bwMode="auto">
          <a:xfrm>
            <a:off x="904875" y="2414588"/>
            <a:ext cx="6289675" cy="33956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a:t>
            </a:r>
          </a:p>
          <a:p>
            <a:pPr eaLnBrk="1" hangingPunct="1">
              <a:lnSpc>
                <a:spcPts val="1175"/>
              </a:lnSpc>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8</a:t>
            </a:r>
          </a:p>
          <a:p>
            <a:pPr eaLnBrk="1" hangingPunct="1">
              <a:lnSpc>
                <a:spcPts val="1175"/>
              </a:lnSpc>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2.0</a:t>
            </a:r>
          </a:p>
          <a:p>
            <a:pPr eaLnBrk="1" hangingPunct="1">
              <a:lnSpc>
                <a:spcPts val="1175"/>
              </a:lnSpc>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16</a:t>
            </a:r>
          </a:p>
          <a:p>
            <a:pPr eaLnBrk="1" hangingPunct="1">
              <a:lnSpc>
                <a:spcPts val="1150"/>
              </a:lnSpc>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 </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a:t>
            </a:r>
          </a:p>
          <a:p>
            <a:pPr algn="just" eaLnBrk="1" hangingPunct="1">
              <a:lnSpc>
                <a:spcPts val="1150"/>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1</a:t>
            </a:r>
          </a:p>
          <a:p>
            <a:pPr eaLnBrk="1" hangingPunct="1">
              <a:lnSpc>
                <a:spcPts val="1150"/>
              </a:lnSpc>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a:t>
            </a:r>
          </a:p>
        </p:txBody>
      </p:sp>
      <p:sp>
        <p:nvSpPr>
          <p:cNvPr id="6" name="Rectangle 5">
            <a:extLst>
              <a:ext uri="{FF2B5EF4-FFF2-40B4-BE49-F238E27FC236}">
                <a16:creationId xmlns:a16="http://schemas.microsoft.com/office/drawing/2014/main" id="{23DFF7FD-EB88-4B88-B5B4-C775AC13C7C5}"/>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30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4F4B79-FB82-432F-A074-7BB510CA13DC}"/>
              </a:ext>
            </a:extLst>
          </p:cNvPr>
          <p:cNvSpPr/>
          <p:nvPr/>
        </p:nvSpPr>
        <p:spPr>
          <a:xfrm>
            <a:off x="920750" y="990600"/>
            <a:ext cx="2335213" cy="320675"/>
          </a:xfrm>
          <a:prstGeom prst="rect">
            <a:avLst/>
          </a:prstGeom>
        </p:spPr>
        <p:txBody>
          <a:bodyPr wrap="none" lIns="0" tIns="0" rIns="0" bIns="0"/>
          <a:lstStyle/>
          <a:p>
            <a:pPr eaLnBrk="1" fontAlgn="auto" hangingPunct="1">
              <a:spcBef>
                <a:spcPts val="0"/>
              </a:spcBef>
              <a:spcAft>
                <a:spcPts val="0"/>
              </a:spcAft>
              <a:defRPr/>
            </a:pPr>
            <a:r>
              <a:rPr lang="en-US" sz="2500" b="1" spc="-50">
                <a:solidFill>
                  <a:srgbClr val="1C2B40"/>
                </a:solidFill>
                <a:latin typeface="Calibri"/>
              </a:rPr>
              <a:t>Logical operators</a:t>
            </a:r>
          </a:p>
        </p:txBody>
      </p:sp>
      <p:graphicFrame>
        <p:nvGraphicFramePr>
          <p:cNvPr id="3" name="Table 2">
            <a:extLst>
              <a:ext uri="{FF2B5EF4-FFF2-40B4-BE49-F238E27FC236}">
                <a16:creationId xmlns:a16="http://schemas.microsoft.com/office/drawing/2014/main" id="{5F601D61-A5BB-4A78-8148-E6248F574D0C}"/>
              </a:ext>
            </a:extLst>
          </p:cNvPr>
          <p:cNvGraphicFramePr>
            <a:graphicFrameLocks noGrp="1"/>
          </p:cNvGraphicFramePr>
          <p:nvPr/>
        </p:nvGraphicFramePr>
        <p:xfrm>
          <a:off x="904875" y="1527175"/>
          <a:ext cx="4352925" cy="4337050"/>
        </p:xfrm>
        <a:graphic>
          <a:graphicData uri="http://schemas.openxmlformats.org/drawingml/2006/table">
            <a:tbl>
              <a:tblPr/>
              <a:tblGrid>
                <a:gridCol w="1847250">
                  <a:extLst>
                    <a:ext uri="{9D8B030D-6E8A-4147-A177-3AD203B41FA5}">
                      <a16:colId xmlns:a16="http://schemas.microsoft.com/office/drawing/2014/main" val="20000"/>
                    </a:ext>
                  </a:extLst>
                </a:gridCol>
                <a:gridCol w="2505675">
                  <a:extLst>
                    <a:ext uri="{9D8B030D-6E8A-4147-A177-3AD203B41FA5}">
                      <a16:colId xmlns:a16="http://schemas.microsoft.com/office/drawing/2014/main" val="20001"/>
                    </a:ext>
                  </a:extLst>
                </a:gridCol>
              </a:tblGrid>
              <a:tr h="585182">
                <a:tc>
                  <a:txBody>
                    <a:bodyPr/>
                    <a:lstStyle/>
                    <a:p>
                      <a:pPr marL="114300" indent="0"/>
                      <a:r>
                        <a:rPr lang="en-US" sz="1100" b="1">
                          <a:latin typeface="Times New Roman"/>
                        </a:rPr>
                        <a:t>Operator</a:t>
                      </a:r>
                    </a:p>
                  </a:txBody>
                  <a:tcPr marL="0" marR="0" marT="0" marB="0" anchor="ctr">
                    <a:solidFill>
                      <a:srgbClr val="DCE9F7"/>
                    </a:solidFill>
                  </a:tcPr>
                </a:tc>
                <a:tc>
                  <a:txBody>
                    <a:bodyPr/>
                    <a:lstStyle/>
                    <a:p>
                      <a:pPr marL="127000" indent="0"/>
                      <a:r>
                        <a:rPr lang="en-US" sz="1100" b="1">
                          <a:latin typeface="Times New Roman"/>
                        </a:rPr>
                        <a:t>Description</a:t>
                      </a:r>
                    </a:p>
                  </a:txBody>
                  <a:tcPr marL="0" marR="0" marT="0" marB="0" anchor="ctr">
                    <a:solidFill>
                      <a:srgbClr val="DCE9F7"/>
                    </a:solidFill>
                  </a:tcPr>
                </a:tc>
                <a:extLst>
                  <a:ext uri="{0D108BD9-81ED-4DB2-BD59-A6C34878D82A}">
                    <a16:rowId xmlns:a16="http://schemas.microsoft.com/office/drawing/2014/main" val="10000"/>
                  </a:ext>
                </a:extLst>
              </a:tr>
              <a:tr h="563847">
                <a:tc>
                  <a:txBody>
                    <a:bodyPr/>
                    <a:lstStyle/>
                    <a:p>
                      <a:pPr marL="114300" indent="0"/>
                      <a:r>
                        <a:rPr lang="en-US" sz="1000">
                          <a:solidFill>
                            <a:srgbClr val="6C0B24"/>
                          </a:solidFill>
                          <a:latin typeface="Times New Roman"/>
                        </a:rPr>
                        <a:t>and </a:t>
                      </a:r>
                      <a:r>
                        <a:rPr lang="en-US" sz="1000">
                          <a:latin typeface="Times New Roman"/>
                        </a:rPr>
                        <a:t>(Logical and)</a:t>
                      </a:r>
                    </a:p>
                  </a:txBody>
                  <a:tcPr marL="0" marR="0" marT="0" marB="0"/>
                </a:tc>
                <a:tc>
                  <a:txBody>
                    <a:bodyPr/>
                    <a:lstStyle/>
                    <a:p>
                      <a:pPr marL="127000" indent="0"/>
                      <a:r>
                        <a:rPr lang="en-US" sz="1000">
                          <a:latin typeface="Times New Roman"/>
                        </a:rPr>
                        <a:t>True if both the operands are True</a:t>
                      </a:r>
                    </a:p>
                  </a:txBody>
                  <a:tcPr marL="0" marR="0" marT="0" marB="0"/>
                </a:tc>
                <a:extLst>
                  <a:ext uri="{0D108BD9-81ED-4DB2-BD59-A6C34878D82A}">
                    <a16:rowId xmlns:a16="http://schemas.microsoft.com/office/drawing/2014/main" val="10001"/>
                  </a:ext>
                </a:extLst>
              </a:tr>
              <a:tr h="569943">
                <a:tc>
                  <a:txBody>
                    <a:bodyPr/>
                    <a:lstStyle/>
                    <a:p>
                      <a:pPr marL="114300" indent="0"/>
                      <a:r>
                        <a:rPr lang="en-US" sz="1000">
                          <a:solidFill>
                            <a:srgbClr val="6C0B24"/>
                          </a:solidFill>
                          <a:latin typeface="Times New Roman"/>
                        </a:rPr>
                        <a:t>or </a:t>
                      </a:r>
                      <a:r>
                        <a:rPr lang="en-US" sz="1000">
                          <a:latin typeface="Times New Roman"/>
                        </a:rPr>
                        <a:t>(Logical or)</a:t>
                      </a:r>
                    </a:p>
                  </a:txBody>
                  <a:tcPr marL="0" marR="0" marT="0" marB="0"/>
                </a:tc>
                <a:tc>
                  <a:txBody>
                    <a:bodyPr/>
                    <a:lstStyle/>
                    <a:p>
                      <a:pPr marL="127000" indent="0"/>
                      <a:r>
                        <a:rPr lang="en-US" sz="1000">
                          <a:latin typeface="Times New Roman"/>
                        </a:rPr>
                        <a:t>True if either of the operands is True</a:t>
                      </a:r>
                    </a:p>
                  </a:txBody>
                  <a:tcPr marL="0" marR="0" marT="0" marB="0"/>
                </a:tc>
                <a:extLst>
                  <a:ext uri="{0D108BD9-81ED-4DB2-BD59-A6C34878D82A}">
                    <a16:rowId xmlns:a16="http://schemas.microsoft.com/office/drawing/2014/main" val="10002"/>
                  </a:ext>
                </a:extLst>
              </a:tr>
              <a:tr h="569943">
                <a:tc>
                  <a:txBody>
                    <a:bodyPr/>
                    <a:lstStyle/>
                    <a:p>
                      <a:pPr marL="114300" indent="0"/>
                      <a:r>
                        <a:rPr lang="en-US" sz="1000">
                          <a:solidFill>
                            <a:srgbClr val="6C0B24"/>
                          </a:solidFill>
                          <a:latin typeface="Times New Roman"/>
                        </a:rPr>
                        <a:t>not </a:t>
                      </a:r>
                      <a:r>
                        <a:rPr lang="en-US" sz="1000">
                          <a:latin typeface="Times New Roman"/>
                        </a:rPr>
                        <a:t>(Logical not)</a:t>
                      </a:r>
                    </a:p>
                  </a:txBody>
                  <a:tcPr marL="0" marR="0" marT="0" marB="0"/>
                </a:tc>
                <a:tc>
                  <a:txBody>
                    <a:bodyPr/>
                    <a:lstStyle/>
                    <a:p>
                      <a:pPr marL="127000" indent="0"/>
                      <a:r>
                        <a:rPr lang="en-US" sz="1000">
                          <a:latin typeface="Times New Roman"/>
                        </a:rPr>
                        <a:t>True if the operand is False</a:t>
                      </a:r>
                    </a:p>
                  </a:txBody>
                  <a:tcPr marL="0" marR="0" marT="0" marB="0"/>
                </a:tc>
                <a:extLst>
                  <a:ext uri="{0D108BD9-81ED-4DB2-BD59-A6C34878D82A}">
                    <a16:rowId xmlns:a16="http://schemas.microsoft.com/office/drawing/2014/main" val="10003"/>
                  </a:ext>
                </a:extLst>
              </a:tr>
              <a:tr h="1270941">
                <a:tc gridSpan="2">
                  <a:txBody>
                    <a:bodyPr/>
                    <a:lstStyle/>
                    <a:p>
                      <a:pPr indent="0">
                        <a:spcAft>
                          <a:spcPts val="1890"/>
                        </a:spcAft>
                      </a:pPr>
                      <a:r>
                        <a:rPr lang="en-US" sz="1800">
                          <a:solidFill>
                            <a:srgbClr val="1C2B40"/>
                          </a:solidFill>
                          <a:latin typeface="Calibri"/>
                        </a:rPr>
                        <a:t>and (Logical and)</a:t>
                      </a:r>
                    </a:p>
                    <a:p>
                      <a:pPr indent="0"/>
                      <a:r>
                        <a:rPr lang="en-US" sz="1300" b="1">
                          <a:solidFill>
                            <a:srgbClr val="1C2B40"/>
                          </a:solidFill>
                          <a:latin typeface="Calibri"/>
                        </a:rPr>
                        <a:t>Example</a:t>
                      </a:r>
                    </a:p>
                  </a:txBody>
                  <a:tcPr marL="0" marR="0" marT="0" marB="0" anchor="ctr"/>
                </a:tc>
                <a:tc hMerge="1">
                  <a:txBody>
                    <a:bodyPr/>
                    <a:lstStyle/>
                    <a:p>
                      <a:endParaRPr sz="6100"/>
                    </a:p>
                  </a:txBody>
                  <a:tcPr marL="0" marR="0" marT="0" marB="0"/>
                </a:tc>
                <a:extLst>
                  <a:ext uri="{0D108BD9-81ED-4DB2-BD59-A6C34878D82A}">
                    <a16:rowId xmlns:a16="http://schemas.microsoft.com/office/drawing/2014/main" val="10004"/>
                  </a:ext>
                </a:extLst>
              </a:tr>
              <a:tr h="310878">
                <a:tc>
                  <a:txBody>
                    <a:bodyPr/>
                    <a:lstStyle/>
                    <a:p>
                      <a:pPr indent="0"/>
                      <a:r>
                        <a:rPr lang="en-US" sz="900">
                          <a:solidFill>
                            <a:srgbClr val="CB7EC7"/>
                          </a:solidFill>
                          <a:latin typeface="Consolas"/>
                        </a:rPr>
                        <a:t>print(10 and </a:t>
                      </a:r>
                      <a:r>
                        <a:rPr lang="en-US" sz="900">
                          <a:solidFill>
                            <a:srgbClr val="E89963"/>
                          </a:solidFill>
                          <a:latin typeface="Consolas"/>
                        </a:rPr>
                        <a:t>20) </a:t>
                      </a:r>
                      <a:r>
                        <a:rPr lang="en-US" sz="900">
                          <a:solidFill>
                            <a:srgbClr val="9E9E9E"/>
                          </a:solidFill>
                          <a:latin typeface="Consolas"/>
                        </a:rPr>
                        <a:t># 20</a:t>
                      </a:r>
                    </a:p>
                  </a:txBody>
                  <a:tcPr marL="0" marR="0" marT="0" marB="0" anchor="b">
                    <a:solidFill>
                      <a:srgbClr val="383B40"/>
                    </a:solidFill>
                  </a:tcPr>
                </a:tc>
                <a:tc>
                  <a:txBody>
                    <a:bodyPr/>
                    <a:lstStyle/>
                    <a:p>
                      <a:endParaRPr sz="1500"/>
                    </a:p>
                  </a:txBody>
                  <a:tcPr marL="0" marR="0" marT="0" marB="0">
                    <a:solidFill>
                      <a:srgbClr val="383B40"/>
                    </a:solidFill>
                  </a:tcPr>
                </a:tc>
                <a:extLst>
                  <a:ext uri="{0D108BD9-81ED-4DB2-BD59-A6C34878D82A}">
                    <a16:rowId xmlns:a16="http://schemas.microsoft.com/office/drawing/2014/main" val="10005"/>
                  </a:ext>
                </a:extLst>
              </a:tr>
              <a:tr h="152391">
                <a:tc>
                  <a:txBody>
                    <a:bodyPr/>
                    <a:lstStyle/>
                    <a:p>
                      <a:pPr indent="0"/>
                      <a:r>
                        <a:rPr lang="en-US" sz="900" dirty="0">
                          <a:solidFill>
                            <a:srgbClr val="CB7EC7"/>
                          </a:solidFill>
                          <a:latin typeface="Consolas"/>
                        </a:rPr>
                        <a:t>print(10 and </a:t>
                      </a:r>
                      <a:r>
                        <a:rPr lang="en-US" sz="900" dirty="0">
                          <a:solidFill>
                            <a:srgbClr val="E0A781"/>
                          </a:solidFill>
                          <a:latin typeface="Consolas"/>
                        </a:rPr>
                        <a:t>5) </a:t>
                      </a:r>
                      <a:r>
                        <a:rPr lang="en-US" sz="900" dirty="0">
                          <a:solidFill>
                            <a:srgbClr val="9E9E9E"/>
                          </a:solidFill>
                          <a:latin typeface="Consolas"/>
                        </a:rPr>
                        <a:t>#5</a:t>
                      </a:r>
                    </a:p>
                  </a:txBody>
                  <a:tcPr marL="0" marR="0" marT="0" marB="0" anchor="b">
                    <a:solidFill>
                      <a:srgbClr val="383B40"/>
                    </a:solidFill>
                  </a:tcPr>
                </a:tc>
                <a:tc>
                  <a:txBody>
                    <a:bodyPr/>
                    <a:lstStyle/>
                    <a:p>
                      <a:endParaRPr sz="800"/>
                    </a:p>
                  </a:txBody>
                  <a:tcPr marL="0" marR="0" marT="0" marB="0">
                    <a:solidFill>
                      <a:srgbClr val="383B40"/>
                    </a:solidFill>
                  </a:tcPr>
                </a:tc>
                <a:extLst>
                  <a:ext uri="{0D108BD9-81ED-4DB2-BD59-A6C34878D82A}">
                    <a16:rowId xmlns:a16="http://schemas.microsoft.com/office/drawing/2014/main" val="10006"/>
                  </a:ext>
                </a:extLst>
              </a:tr>
              <a:tr h="313926">
                <a:tc>
                  <a:txBody>
                    <a:bodyPr/>
                    <a:lstStyle/>
                    <a:p>
                      <a:pPr indent="0"/>
                      <a:r>
                        <a:rPr lang="en-US" sz="900">
                          <a:solidFill>
                            <a:srgbClr val="D283B0"/>
                          </a:solidFill>
                          <a:latin typeface="Consolas"/>
                        </a:rPr>
                        <a:t>print(100 </a:t>
                      </a:r>
                      <a:r>
                        <a:rPr lang="en-US" sz="900">
                          <a:solidFill>
                            <a:srgbClr val="C67ADD"/>
                          </a:solidFill>
                          <a:latin typeface="Consolas"/>
                        </a:rPr>
                        <a:t>and </a:t>
                      </a:r>
                      <a:r>
                        <a:rPr lang="en-US" sz="900">
                          <a:solidFill>
                            <a:srgbClr val="E89963"/>
                          </a:solidFill>
                          <a:latin typeface="Consolas"/>
                        </a:rPr>
                        <a:t>300) </a:t>
                      </a:r>
                      <a:r>
                        <a:rPr lang="en-US" sz="900">
                          <a:solidFill>
                            <a:srgbClr val="9E9E9E"/>
                          </a:solidFill>
                          <a:latin typeface="Consolas"/>
                        </a:rPr>
                        <a:t># 300</a:t>
                      </a:r>
                    </a:p>
                  </a:txBody>
                  <a:tcPr marL="0" marR="0" marT="0" marB="0">
                    <a:solidFill>
                      <a:srgbClr val="383B40"/>
                    </a:solidFill>
                  </a:tcPr>
                </a:tc>
                <a:tc>
                  <a:txBody>
                    <a:bodyPr/>
                    <a:lstStyle/>
                    <a:p>
                      <a:endParaRPr sz="1500" dirty="0"/>
                    </a:p>
                  </a:txBody>
                  <a:tcPr marL="0" marR="0" marT="0" marB="0">
                    <a:solidFill>
                      <a:srgbClr val="383B40"/>
                    </a:solidFill>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328199B3-9724-4ED0-8E2E-C3430540F2D0}"/>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31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531C66E0-9038-4308-B4F2-9121B78B8F04}"/>
              </a:ext>
            </a:extLst>
          </p:cNvPr>
          <p:cNvSpPr>
            <a:spLocks noChangeArrowheads="1"/>
          </p:cNvSpPr>
          <p:nvPr/>
        </p:nvSpPr>
        <p:spPr bwMode="auto">
          <a:xfrm>
            <a:off x="908050" y="971550"/>
            <a:ext cx="1408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or (Logical or)</a:t>
            </a:r>
          </a:p>
        </p:txBody>
      </p:sp>
      <p:sp>
        <p:nvSpPr>
          <p:cNvPr id="48131" name="Rectangle 2">
            <a:extLst>
              <a:ext uri="{FF2B5EF4-FFF2-40B4-BE49-F238E27FC236}">
                <a16:creationId xmlns:a16="http://schemas.microsoft.com/office/drawing/2014/main" id="{77AF6F4D-9313-4589-8F62-5F6404D5DCCB}"/>
              </a:ext>
            </a:extLst>
          </p:cNvPr>
          <p:cNvSpPr>
            <a:spLocks noChangeArrowheads="1"/>
          </p:cNvSpPr>
          <p:nvPr/>
        </p:nvSpPr>
        <p:spPr bwMode="auto">
          <a:xfrm>
            <a:off x="908050" y="1536700"/>
            <a:ext cx="14081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2100"/>
              </a:spcAft>
            </a:pPr>
            <a:r>
              <a:rPr lang="en-US" altLang="en-US" sz="1300">
                <a:solidFill>
                  <a:srgbClr val="222222"/>
                </a:solidFill>
              </a:rPr>
              <a:t>Example</a:t>
            </a:r>
          </a:p>
        </p:txBody>
      </p:sp>
      <p:sp>
        <p:nvSpPr>
          <p:cNvPr id="4" name="Rectangle 3">
            <a:extLst>
              <a:ext uri="{FF2B5EF4-FFF2-40B4-BE49-F238E27FC236}">
                <a16:creationId xmlns:a16="http://schemas.microsoft.com/office/drawing/2014/main" id="{978453E5-6110-4BD1-AAF0-C864F64CE419}"/>
              </a:ext>
            </a:extLst>
          </p:cNvPr>
          <p:cNvSpPr/>
          <p:nvPr/>
        </p:nvSpPr>
        <p:spPr>
          <a:xfrm>
            <a:off x="904875" y="2057400"/>
            <a:ext cx="1630363" cy="454025"/>
          </a:xfrm>
          <a:prstGeom prst="rect">
            <a:avLst/>
          </a:prstGeom>
          <a:solidFill>
            <a:srgbClr val="383B40"/>
          </a:solidFill>
        </p:spPr>
        <p:txBody>
          <a:bodyPr lIns="0" tIns="0" rIns="0" bIns="0"/>
          <a:lstStyle/>
          <a:p>
            <a:pPr eaLnBrk="1" fontAlgn="auto" hangingPunct="1">
              <a:lnSpc>
                <a:spcPts val="1176"/>
              </a:lnSpc>
              <a:spcBef>
                <a:spcPts val="2100"/>
              </a:spcBef>
              <a:spcAft>
                <a:spcPts val="3990"/>
              </a:spcAft>
              <a:defRPr/>
            </a:pPr>
            <a:r>
              <a:rPr lang="en-US" sz="950">
                <a:solidFill>
                  <a:srgbClr val="C67ADD"/>
                </a:solidFill>
                <a:latin typeface="Consolas"/>
              </a:rPr>
              <a:t>print</a:t>
            </a:r>
            <a:r>
              <a:rPr lang="en-US" sz="950">
                <a:solidFill>
                  <a:srgbClr val="CCCCCC"/>
                </a:solidFill>
                <a:latin typeface="Consolas"/>
              </a:rPr>
              <a:t>(</a:t>
            </a:r>
            <a:r>
              <a:rPr lang="en-US" sz="950">
                <a:solidFill>
                  <a:srgbClr val="F08D49"/>
                </a:solidFill>
                <a:latin typeface="Consolas"/>
              </a:rPr>
              <a:t>10 </a:t>
            </a:r>
            <a:r>
              <a:rPr lang="en-US" sz="950">
                <a:solidFill>
                  <a:srgbClr val="C67ADD"/>
                </a:solidFill>
                <a:latin typeface="Consolas"/>
              </a:rPr>
              <a:t>or </a:t>
            </a:r>
            <a:r>
              <a:rPr lang="en-US" sz="950">
                <a:solidFill>
                  <a:srgbClr val="F08D49"/>
                </a:solidFill>
                <a:latin typeface="Consolas"/>
              </a:rPr>
              <a:t>20</a:t>
            </a:r>
            <a:r>
              <a:rPr lang="en-US" sz="950">
                <a:solidFill>
                  <a:srgbClr val="CCCCCC"/>
                </a:solidFill>
                <a:latin typeface="Consolas"/>
              </a:rPr>
              <a:t>) </a:t>
            </a:r>
            <a:r>
              <a:rPr lang="en-US" sz="950">
                <a:solidFill>
                  <a:srgbClr val="9E9E9E"/>
                </a:solidFill>
                <a:latin typeface="Consolas"/>
              </a:rPr>
              <a:t># 10 </a:t>
            </a:r>
            <a:r>
              <a:rPr lang="en-US" sz="950">
                <a:solidFill>
                  <a:srgbClr val="C67ADD"/>
                </a:solidFill>
                <a:latin typeface="Consolas"/>
              </a:rPr>
              <a:t>print</a:t>
            </a:r>
            <a:r>
              <a:rPr lang="en-US" sz="950">
                <a:solidFill>
                  <a:srgbClr val="CCCCCC"/>
                </a:solidFill>
                <a:latin typeface="Consolas"/>
              </a:rPr>
              <a:t>(</a:t>
            </a:r>
            <a:r>
              <a:rPr lang="en-US" sz="950">
                <a:solidFill>
                  <a:srgbClr val="F08D49"/>
                </a:solidFill>
                <a:latin typeface="Consolas"/>
              </a:rPr>
              <a:t>10 </a:t>
            </a:r>
            <a:r>
              <a:rPr lang="en-US" sz="950">
                <a:solidFill>
                  <a:srgbClr val="C67ADD"/>
                </a:solidFill>
                <a:latin typeface="Consolas"/>
              </a:rPr>
              <a:t>or </a:t>
            </a:r>
            <a:r>
              <a:rPr lang="en-US" sz="950">
                <a:solidFill>
                  <a:srgbClr val="F08D49"/>
                </a:solidFill>
                <a:latin typeface="Consolas"/>
              </a:rPr>
              <a:t>5</a:t>
            </a:r>
            <a:r>
              <a:rPr lang="en-US" sz="950">
                <a:solidFill>
                  <a:srgbClr val="CCCCCC"/>
                </a:solidFill>
                <a:latin typeface="Consolas"/>
              </a:rPr>
              <a:t>) </a:t>
            </a:r>
            <a:r>
              <a:rPr lang="en-US" sz="950">
                <a:solidFill>
                  <a:srgbClr val="9E9E9E"/>
                </a:solidFill>
                <a:latin typeface="Consolas"/>
              </a:rPr>
              <a:t># 10 </a:t>
            </a:r>
            <a:r>
              <a:rPr lang="en-US" sz="950">
                <a:solidFill>
                  <a:srgbClr val="C67ADD"/>
                </a:solidFill>
                <a:latin typeface="Consolas"/>
              </a:rPr>
              <a:t>print</a:t>
            </a:r>
            <a:r>
              <a:rPr lang="en-US" sz="950">
                <a:solidFill>
                  <a:srgbClr val="CCCCCC"/>
                </a:solidFill>
                <a:latin typeface="Consolas"/>
              </a:rPr>
              <a:t>(</a:t>
            </a:r>
            <a:r>
              <a:rPr lang="en-US" sz="950">
                <a:solidFill>
                  <a:srgbClr val="F08D49"/>
                </a:solidFill>
                <a:latin typeface="Consolas"/>
              </a:rPr>
              <a:t>l00 </a:t>
            </a:r>
            <a:r>
              <a:rPr lang="en-US" sz="950">
                <a:solidFill>
                  <a:srgbClr val="C67ADD"/>
                </a:solidFill>
                <a:latin typeface="Consolas"/>
              </a:rPr>
              <a:t>or </a:t>
            </a:r>
            <a:r>
              <a:rPr lang="en-US" sz="950">
                <a:solidFill>
                  <a:srgbClr val="F08D49"/>
                </a:solidFill>
                <a:latin typeface="Consolas"/>
              </a:rPr>
              <a:t>300</a:t>
            </a:r>
            <a:r>
              <a:rPr lang="en-US" sz="950">
                <a:solidFill>
                  <a:srgbClr val="CCCCCC"/>
                </a:solidFill>
                <a:latin typeface="Consolas"/>
              </a:rPr>
              <a:t>) </a:t>
            </a:r>
            <a:r>
              <a:rPr lang="en-US" sz="950">
                <a:solidFill>
                  <a:srgbClr val="9E9E9E"/>
                </a:solidFill>
                <a:latin typeface="Consolas"/>
              </a:rPr>
              <a:t># 100</a:t>
            </a:r>
          </a:p>
        </p:txBody>
      </p:sp>
      <p:sp>
        <p:nvSpPr>
          <p:cNvPr id="48133" name="Rectangle 4">
            <a:extLst>
              <a:ext uri="{FF2B5EF4-FFF2-40B4-BE49-F238E27FC236}">
                <a16:creationId xmlns:a16="http://schemas.microsoft.com/office/drawing/2014/main" id="{23D1ACF0-4B49-4819-A3B9-1ED4DA3C987F}"/>
              </a:ext>
            </a:extLst>
          </p:cNvPr>
          <p:cNvSpPr>
            <a:spLocks noChangeArrowheads="1"/>
          </p:cNvSpPr>
          <p:nvPr/>
        </p:nvSpPr>
        <p:spPr bwMode="auto">
          <a:xfrm>
            <a:off x="914400" y="3163888"/>
            <a:ext cx="1657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988"/>
              </a:spcBef>
              <a:spcAft>
                <a:spcPts val="2100"/>
              </a:spcAft>
            </a:pPr>
            <a:r>
              <a:rPr lang="en-US" altLang="en-US">
                <a:solidFill>
                  <a:srgbClr val="1C2B40"/>
                </a:solidFill>
              </a:rPr>
              <a:t>not (Logical not)</a:t>
            </a:r>
          </a:p>
        </p:txBody>
      </p:sp>
      <p:sp>
        <p:nvSpPr>
          <p:cNvPr id="48134" name="Rectangle 5">
            <a:extLst>
              <a:ext uri="{FF2B5EF4-FFF2-40B4-BE49-F238E27FC236}">
                <a16:creationId xmlns:a16="http://schemas.microsoft.com/office/drawing/2014/main" id="{9C57BC15-E749-4405-95F2-08A948D8A68A}"/>
              </a:ext>
            </a:extLst>
          </p:cNvPr>
          <p:cNvSpPr>
            <a:spLocks noChangeArrowheads="1"/>
          </p:cNvSpPr>
          <p:nvPr/>
        </p:nvSpPr>
        <p:spPr bwMode="auto">
          <a:xfrm>
            <a:off x="908050" y="3709988"/>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100"/>
              </a:spcBef>
            </a:pPr>
            <a:r>
              <a:rPr lang="en-US" altLang="en-US" sz="1300">
                <a:solidFill>
                  <a:srgbClr val="222222"/>
                </a:solidFill>
              </a:rPr>
              <a:t>Example</a:t>
            </a:r>
          </a:p>
        </p:txBody>
      </p:sp>
      <p:graphicFrame>
        <p:nvGraphicFramePr>
          <p:cNvPr id="7" name="Table 6">
            <a:extLst>
              <a:ext uri="{FF2B5EF4-FFF2-40B4-BE49-F238E27FC236}">
                <a16:creationId xmlns:a16="http://schemas.microsoft.com/office/drawing/2014/main" id="{A8BB913F-57F8-4783-9A6D-2843857EBEA1}"/>
              </a:ext>
            </a:extLst>
          </p:cNvPr>
          <p:cNvGraphicFramePr>
            <a:graphicFrameLocks noGrp="1"/>
          </p:cNvGraphicFramePr>
          <p:nvPr/>
        </p:nvGraphicFramePr>
        <p:xfrm>
          <a:off x="741363" y="4090988"/>
          <a:ext cx="8632825" cy="904875"/>
        </p:xfrm>
        <a:graphic>
          <a:graphicData uri="http://schemas.openxmlformats.org/drawingml/2006/table">
            <a:tbl>
              <a:tblPr/>
              <a:tblGrid>
                <a:gridCol w="1106408">
                  <a:extLst>
                    <a:ext uri="{9D8B030D-6E8A-4147-A177-3AD203B41FA5}">
                      <a16:colId xmlns:a16="http://schemas.microsoft.com/office/drawing/2014/main" val="20000"/>
                    </a:ext>
                  </a:extLst>
                </a:gridCol>
                <a:gridCol w="208277">
                  <a:extLst>
                    <a:ext uri="{9D8B030D-6E8A-4147-A177-3AD203B41FA5}">
                      <a16:colId xmlns:a16="http://schemas.microsoft.com/office/drawing/2014/main" val="20001"/>
                    </a:ext>
                  </a:extLst>
                </a:gridCol>
                <a:gridCol w="414522">
                  <a:extLst>
                    <a:ext uri="{9D8B030D-6E8A-4147-A177-3AD203B41FA5}">
                      <a16:colId xmlns:a16="http://schemas.microsoft.com/office/drawing/2014/main" val="20002"/>
                    </a:ext>
                  </a:extLst>
                </a:gridCol>
                <a:gridCol w="6903618">
                  <a:extLst>
                    <a:ext uri="{9D8B030D-6E8A-4147-A177-3AD203B41FA5}">
                      <a16:colId xmlns:a16="http://schemas.microsoft.com/office/drawing/2014/main" val="20003"/>
                    </a:ext>
                  </a:extLst>
                </a:gridCol>
              </a:tblGrid>
              <a:tr h="310765">
                <a:tc>
                  <a:txBody>
                    <a:bodyPr/>
                    <a:lstStyle/>
                    <a:p>
                      <a:pPr marL="177800" indent="0"/>
                      <a:r>
                        <a:rPr lang="en-US" sz="900">
                          <a:solidFill>
                            <a:srgbClr val="C67ADD"/>
                          </a:solidFill>
                          <a:latin typeface="Consolas"/>
                        </a:rPr>
                        <a:t>print</a:t>
                      </a:r>
                      <a:r>
                        <a:rPr lang="en-US" sz="900">
                          <a:solidFill>
                            <a:srgbClr val="CCCCCC"/>
                          </a:solidFill>
                          <a:latin typeface="Consolas"/>
                        </a:rPr>
                        <a:t>(</a:t>
                      </a:r>
                      <a:r>
                        <a:rPr lang="en-US" sz="900">
                          <a:solidFill>
                            <a:srgbClr val="C67ADD"/>
                          </a:solidFill>
                          <a:latin typeface="Consolas"/>
                        </a:rPr>
                        <a:t>not </a:t>
                      </a:r>
                      <a:r>
                        <a:rPr lang="en-US" sz="900">
                          <a:solidFill>
                            <a:srgbClr val="F08D49"/>
                          </a:solidFill>
                          <a:latin typeface="Consolas"/>
                        </a:rPr>
                        <a:t>10</a:t>
                      </a:r>
                      <a:r>
                        <a:rPr lang="en-US" sz="900">
                          <a:solidFill>
                            <a:srgbClr val="CCCCCC"/>
                          </a:solidFill>
                          <a:latin typeface="Consolas"/>
                        </a:rPr>
                        <a:t>)</a:t>
                      </a:r>
                    </a:p>
                  </a:txBody>
                  <a:tcPr marL="0" marR="0" marT="0" marB="0" anchor="b">
                    <a:solidFill>
                      <a:srgbClr val="383B40"/>
                    </a:solidFill>
                  </a:tcPr>
                </a:tc>
                <a:tc>
                  <a:txBody>
                    <a:bodyPr/>
                    <a:lstStyle/>
                    <a:p>
                      <a:pPr indent="0"/>
                      <a:r>
                        <a:rPr lang="en-US" sz="900">
                          <a:solidFill>
                            <a:srgbClr val="9E9E9E"/>
                          </a:solidFill>
                          <a:latin typeface="Consolas"/>
                        </a:rPr>
                        <a:t>#</a:t>
                      </a:r>
                    </a:p>
                  </a:txBody>
                  <a:tcPr marL="0" marR="0" marT="0" marB="0" anchor="b">
                    <a:solidFill>
                      <a:srgbClr val="383B40"/>
                    </a:solidFill>
                  </a:tcPr>
                </a:tc>
                <a:tc>
                  <a:txBody>
                    <a:bodyPr/>
                    <a:lstStyle/>
                    <a:p>
                      <a:pPr indent="0"/>
                      <a:r>
                        <a:rPr lang="en-US" sz="900">
                          <a:solidFill>
                            <a:srgbClr val="9E9E9E"/>
                          </a:solidFill>
                          <a:latin typeface="Consolas"/>
                        </a:rPr>
                        <a:t>False,</a:t>
                      </a:r>
                    </a:p>
                  </a:txBody>
                  <a:tcPr marL="0" marR="0" marT="0" marB="0" anchor="b">
                    <a:solidFill>
                      <a:srgbClr val="383B40"/>
                    </a:solidFill>
                  </a:tcPr>
                </a:tc>
                <a:tc>
                  <a:txBody>
                    <a:bodyPr/>
                    <a:lstStyle/>
                    <a:p>
                      <a:pPr indent="0"/>
                      <a:r>
                        <a:rPr lang="en-US" sz="900">
                          <a:solidFill>
                            <a:srgbClr val="9E9E9E"/>
                          </a:solidFill>
                          <a:latin typeface="Consolas"/>
                        </a:rPr>
                        <a:t>. Non-zero value</a:t>
                      </a:r>
                    </a:p>
                  </a:txBody>
                  <a:tcPr marL="0" marR="0" marT="0" marB="0" anchor="b">
                    <a:solidFill>
                      <a:srgbClr val="383B40"/>
                    </a:solidFill>
                  </a:tcPr>
                </a:tc>
                <a:extLst>
                  <a:ext uri="{0D108BD9-81ED-4DB2-BD59-A6C34878D82A}">
                    <a16:rowId xmlns:a16="http://schemas.microsoft.com/office/drawing/2014/main" val="10000"/>
                  </a:ext>
                </a:extLst>
              </a:tr>
              <a:tr h="146242">
                <a:tc>
                  <a:txBody>
                    <a:bodyPr/>
                    <a:lstStyle/>
                    <a:p>
                      <a:pPr marL="177800" indent="0"/>
                      <a:r>
                        <a:rPr lang="en-US" sz="900">
                          <a:solidFill>
                            <a:srgbClr val="C67ADD"/>
                          </a:solidFill>
                          <a:latin typeface="Consolas"/>
                        </a:rPr>
                        <a:t>print</a:t>
                      </a:r>
                      <a:r>
                        <a:rPr lang="en-US" sz="900">
                          <a:solidFill>
                            <a:srgbClr val="CCCCCC"/>
                          </a:solidFill>
                          <a:latin typeface="Consolas"/>
                        </a:rPr>
                        <a:t>(</a:t>
                      </a:r>
                      <a:r>
                        <a:rPr lang="en-US" sz="900">
                          <a:solidFill>
                            <a:srgbClr val="C67ADD"/>
                          </a:solidFill>
                          <a:latin typeface="Consolas"/>
                        </a:rPr>
                        <a:t>not </a:t>
                      </a:r>
                      <a:r>
                        <a:rPr lang="en-US" sz="900">
                          <a:solidFill>
                            <a:srgbClr val="F08D49"/>
                          </a:solidFill>
                          <a:latin typeface="Consolas"/>
                        </a:rPr>
                        <a:t>1</a:t>
                      </a:r>
                      <a:r>
                        <a:rPr lang="en-US" sz="900">
                          <a:solidFill>
                            <a:srgbClr val="CCCCCC"/>
                          </a:solidFill>
                          <a:latin typeface="Consolas"/>
                        </a:rPr>
                        <a:t>)</a:t>
                      </a:r>
                    </a:p>
                  </a:txBody>
                  <a:tcPr marL="0" marR="0" marT="0" marB="0">
                    <a:solidFill>
                      <a:srgbClr val="383B40"/>
                    </a:solidFill>
                  </a:tcPr>
                </a:tc>
                <a:tc>
                  <a:txBody>
                    <a:bodyPr/>
                    <a:lstStyle/>
                    <a:p>
                      <a:pPr indent="0"/>
                      <a:r>
                        <a:rPr lang="en-US" sz="900">
                          <a:solidFill>
                            <a:srgbClr val="9E9E9E"/>
                          </a:solidFill>
                          <a:latin typeface="Consolas"/>
                        </a:rPr>
                        <a:t>#</a:t>
                      </a:r>
                    </a:p>
                  </a:txBody>
                  <a:tcPr marL="0" marR="0" marT="0" marB="0">
                    <a:solidFill>
                      <a:srgbClr val="383B40"/>
                    </a:solidFill>
                  </a:tcPr>
                </a:tc>
                <a:tc>
                  <a:txBody>
                    <a:bodyPr/>
                    <a:lstStyle/>
                    <a:p>
                      <a:pPr indent="0"/>
                      <a:r>
                        <a:rPr lang="en-US" sz="900">
                          <a:solidFill>
                            <a:srgbClr val="9E9E9E"/>
                          </a:solidFill>
                          <a:latin typeface="Consolas"/>
                        </a:rPr>
                        <a:t>True.</a:t>
                      </a:r>
                    </a:p>
                  </a:txBody>
                  <a:tcPr marL="0" marR="0" marT="0" marB="0">
                    <a:solidFill>
                      <a:srgbClr val="383B40"/>
                    </a:solidFill>
                  </a:tcPr>
                </a:tc>
                <a:tc>
                  <a:txBody>
                    <a:bodyPr/>
                    <a:lstStyle/>
                    <a:p>
                      <a:pPr indent="0"/>
                      <a:r>
                        <a:rPr lang="en-US" sz="900">
                          <a:solidFill>
                            <a:srgbClr val="9E9E9E"/>
                          </a:solidFill>
                          <a:latin typeface="Consolas"/>
                        </a:rPr>
                        <a:t>Non-zero value</a:t>
                      </a:r>
                    </a:p>
                  </a:txBody>
                  <a:tcPr marL="0" marR="0" marT="0" marB="0">
                    <a:solidFill>
                      <a:srgbClr val="383B40"/>
                    </a:solidFill>
                  </a:tcPr>
                </a:tc>
                <a:extLst>
                  <a:ext uri="{0D108BD9-81ED-4DB2-BD59-A6C34878D82A}">
                    <a16:rowId xmlns:a16="http://schemas.microsoft.com/office/drawing/2014/main" val="10001"/>
                  </a:ext>
                </a:extLst>
              </a:tr>
              <a:tr h="149289">
                <a:tc>
                  <a:txBody>
                    <a:bodyPr/>
                    <a:lstStyle/>
                    <a:p>
                      <a:pPr marL="177800" indent="0"/>
                      <a:r>
                        <a:rPr lang="en-US" sz="900">
                          <a:solidFill>
                            <a:srgbClr val="C67ADD"/>
                          </a:solidFill>
                          <a:latin typeface="Consolas"/>
                        </a:rPr>
                        <a:t>print</a:t>
                      </a:r>
                      <a:r>
                        <a:rPr lang="en-US" sz="900">
                          <a:solidFill>
                            <a:srgbClr val="CCCCCC"/>
                          </a:solidFill>
                          <a:latin typeface="Consolas"/>
                        </a:rPr>
                        <a:t>(</a:t>
                      </a:r>
                      <a:r>
                        <a:rPr lang="en-US" sz="900">
                          <a:solidFill>
                            <a:srgbClr val="C67ADD"/>
                          </a:solidFill>
                          <a:latin typeface="Consolas"/>
                        </a:rPr>
                        <a:t>not </a:t>
                      </a:r>
                      <a:r>
                        <a:rPr lang="en-US" sz="900">
                          <a:solidFill>
                            <a:srgbClr val="F08D49"/>
                          </a:solidFill>
                          <a:latin typeface="Consolas"/>
                        </a:rPr>
                        <a:t>5</a:t>
                      </a:r>
                      <a:r>
                        <a:rPr lang="en-US" sz="900">
                          <a:solidFill>
                            <a:srgbClr val="CCCCCC"/>
                          </a:solidFill>
                          <a:latin typeface="Consolas"/>
                        </a:rPr>
                        <a:t>)</a:t>
                      </a:r>
                    </a:p>
                  </a:txBody>
                  <a:tcPr marL="0" marR="0" marT="0" marB="0">
                    <a:solidFill>
                      <a:srgbClr val="383B40"/>
                    </a:solidFill>
                  </a:tcPr>
                </a:tc>
                <a:tc>
                  <a:txBody>
                    <a:bodyPr/>
                    <a:lstStyle/>
                    <a:p>
                      <a:pPr indent="0"/>
                      <a:r>
                        <a:rPr lang="en-US" sz="900">
                          <a:solidFill>
                            <a:srgbClr val="9E9E9E"/>
                          </a:solidFill>
                          <a:latin typeface="Consolas"/>
                        </a:rPr>
                        <a:t>#</a:t>
                      </a:r>
                    </a:p>
                  </a:txBody>
                  <a:tcPr marL="0" marR="0" marT="0" marB="0">
                    <a:solidFill>
                      <a:srgbClr val="383B40"/>
                    </a:solidFill>
                  </a:tcPr>
                </a:tc>
                <a:tc>
                  <a:txBody>
                    <a:bodyPr/>
                    <a:lstStyle/>
                    <a:p>
                      <a:pPr indent="0"/>
                      <a:r>
                        <a:rPr lang="en-US" sz="900">
                          <a:solidFill>
                            <a:srgbClr val="9E9E9E"/>
                          </a:solidFill>
                          <a:latin typeface="Consolas"/>
                        </a:rPr>
                        <a:t>False,</a:t>
                      </a:r>
                    </a:p>
                  </a:txBody>
                  <a:tcPr marL="0" marR="0" marT="0" marB="0">
                    <a:solidFill>
                      <a:srgbClr val="383B40"/>
                    </a:solidFill>
                  </a:tcPr>
                </a:tc>
                <a:tc>
                  <a:txBody>
                    <a:bodyPr/>
                    <a:lstStyle/>
                    <a:p>
                      <a:pPr indent="0"/>
                      <a:r>
                        <a:rPr lang="en-US" sz="900">
                          <a:solidFill>
                            <a:srgbClr val="9E9E9E"/>
                          </a:solidFill>
                          <a:latin typeface="Consolas"/>
                        </a:rPr>
                        <a:t>. Non-zero value</a:t>
                      </a:r>
                    </a:p>
                  </a:txBody>
                  <a:tcPr marL="0" marR="0" marT="0" marB="0">
                    <a:solidFill>
                      <a:srgbClr val="383B40"/>
                    </a:solidFill>
                  </a:tcPr>
                </a:tc>
                <a:extLst>
                  <a:ext uri="{0D108BD9-81ED-4DB2-BD59-A6C34878D82A}">
                    <a16:rowId xmlns:a16="http://schemas.microsoft.com/office/drawing/2014/main" val="10002"/>
                  </a:ext>
                </a:extLst>
              </a:tr>
              <a:tr h="298578">
                <a:tc>
                  <a:txBody>
                    <a:bodyPr/>
                    <a:lstStyle/>
                    <a:p>
                      <a:pPr marL="177800" indent="0"/>
                      <a:r>
                        <a:rPr lang="en-US" sz="900">
                          <a:solidFill>
                            <a:srgbClr val="C67ADD"/>
                          </a:solidFill>
                          <a:latin typeface="Consolas"/>
                        </a:rPr>
                        <a:t>print</a:t>
                      </a:r>
                      <a:r>
                        <a:rPr lang="en-US" sz="900">
                          <a:solidFill>
                            <a:srgbClr val="CCCCCC"/>
                          </a:solidFill>
                          <a:latin typeface="Consolas"/>
                        </a:rPr>
                        <a:t>(</a:t>
                      </a:r>
                      <a:r>
                        <a:rPr lang="en-US" sz="900">
                          <a:solidFill>
                            <a:srgbClr val="C67ADD"/>
                          </a:solidFill>
                          <a:latin typeface="Consolas"/>
                        </a:rPr>
                        <a:t>not </a:t>
                      </a:r>
                      <a:r>
                        <a:rPr lang="en-US" sz="900">
                          <a:solidFill>
                            <a:srgbClr val="F08D49"/>
                          </a:solidFill>
                          <a:latin typeface="Consolas"/>
                        </a:rPr>
                        <a:t>0</a:t>
                      </a:r>
                      <a:r>
                        <a:rPr lang="en-US" sz="900">
                          <a:solidFill>
                            <a:srgbClr val="CCCCCC"/>
                          </a:solidFill>
                          <a:latin typeface="Consolas"/>
                        </a:rPr>
                        <a:t>)</a:t>
                      </a:r>
                    </a:p>
                  </a:txBody>
                  <a:tcPr marL="0" marR="0" marT="0" marB="0">
                    <a:solidFill>
                      <a:srgbClr val="383B40"/>
                    </a:solidFill>
                  </a:tcPr>
                </a:tc>
                <a:tc>
                  <a:txBody>
                    <a:bodyPr/>
                    <a:lstStyle/>
                    <a:p>
                      <a:pPr indent="0"/>
                      <a:r>
                        <a:rPr lang="en-US" sz="900">
                          <a:solidFill>
                            <a:srgbClr val="9E9E9E"/>
                          </a:solidFill>
                          <a:latin typeface="Consolas"/>
                        </a:rPr>
                        <a:t>#</a:t>
                      </a:r>
                    </a:p>
                  </a:txBody>
                  <a:tcPr marL="0" marR="0" marT="0" marB="0">
                    <a:solidFill>
                      <a:srgbClr val="383B40"/>
                    </a:solidFill>
                  </a:tcPr>
                </a:tc>
                <a:tc>
                  <a:txBody>
                    <a:bodyPr/>
                    <a:lstStyle/>
                    <a:p>
                      <a:pPr indent="0"/>
                      <a:r>
                        <a:rPr lang="en-US" sz="900">
                          <a:solidFill>
                            <a:srgbClr val="9E9E9E"/>
                          </a:solidFill>
                          <a:latin typeface="Consolas"/>
                        </a:rPr>
                        <a:t>True.</a:t>
                      </a:r>
                    </a:p>
                  </a:txBody>
                  <a:tcPr marL="0" marR="0" marT="0" marB="0">
                    <a:solidFill>
                      <a:srgbClr val="383B40"/>
                    </a:solidFill>
                  </a:tcPr>
                </a:tc>
                <a:tc>
                  <a:txBody>
                    <a:bodyPr/>
                    <a:lstStyle/>
                    <a:p>
                      <a:pPr indent="0"/>
                      <a:r>
                        <a:rPr lang="en-US" sz="900">
                          <a:solidFill>
                            <a:srgbClr val="9E9E9E"/>
                          </a:solidFill>
                          <a:latin typeface="Consolas"/>
                        </a:rPr>
                        <a:t>zero value</a:t>
                      </a:r>
                    </a:p>
                  </a:txBody>
                  <a:tcPr marL="0" marR="0" marT="0" marB="0">
                    <a:solidFill>
                      <a:srgbClr val="383B40"/>
                    </a:solid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AACA8F0B-B9B5-4051-A193-A90B36ADBE0B}"/>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37B6BC-DC26-4AE2-BD7B-54E1FC3935C1}"/>
              </a:ext>
            </a:extLst>
          </p:cNvPr>
          <p:cNvSpPr/>
          <p:nvPr/>
        </p:nvSpPr>
        <p:spPr>
          <a:xfrm>
            <a:off x="904875" y="990600"/>
            <a:ext cx="8245475" cy="298450"/>
          </a:xfrm>
          <a:prstGeom prst="rect">
            <a:avLst/>
          </a:prstGeom>
        </p:spPr>
        <p:txBody>
          <a:bodyPr wrap="none" lIns="0" tIns="0" rIns="0" bIns="0"/>
          <a:lstStyle/>
          <a:p>
            <a:pPr eaLnBrk="1" fontAlgn="auto" hangingPunct="1">
              <a:spcBef>
                <a:spcPts val="0"/>
              </a:spcBef>
              <a:spcAft>
                <a:spcPts val="0"/>
              </a:spcAft>
              <a:defRPr/>
            </a:pPr>
            <a:r>
              <a:rPr lang="en-US" sz="2500" b="1" spc="-50">
                <a:solidFill>
                  <a:srgbClr val="1C2B40"/>
                </a:solidFill>
                <a:latin typeface="Calibri"/>
              </a:rPr>
              <a:t>Membership operators</a:t>
            </a:r>
          </a:p>
        </p:txBody>
      </p:sp>
      <p:sp>
        <p:nvSpPr>
          <p:cNvPr id="3" name="Rectangle 2">
            <a:extLst>
              <a:ext uri="{FF2B5EF4-FFF2-40B4-BE49-F238E27FC236}">
                <a16:creationId xmlns:a16="http://schemas.microsoft.com/office/drawing/2014/main" id="{2A60F1E3-E550-4C48-B680-D777482DC2A7}"/>
              </a:ext>
            </a:extLst>
          </p:cNvPr>
          <p:cNvSpPr/>
          <p:nvPr/>
        </p:nvSpPr>
        <p:spPr>
          <a:xfrm>
            <a:off x="904875" y="1404938"/>
            <a:ext cx="8245475" cy="649287"/>
          </a:xfrm>
          <a:prstGeom prst="rect">
            <a:avLst/>
          </a:prstGeom>
        </p:spPr>
        <p:txBody>
          <a:bodyPr lIns="0" tIns="0" rIns="0" bIns="0"/>
          <a:lstStyle/>
          <a:p>
            <a:pPr algn="just" eaLnBrk="1" fontAlgn="auto" hangingPunct="1">
              <a:lnSpc>
                <a:spcPts val="1968"/>
              </a:lnSpc>
              <a:spcBef>
                <a:spcPts val="0"/>
              </a:spcBef>
              <a:spcAft>
                <a:spcPts val="1260"/>
              </a:spcAft>
              <a:defRPr/>
            </a:pPr>
            <a:r>
              <a:rPr lang="en-US" sz="1300">
                <a:solidFill>
                  <a:srgbClr val="222222"/>
                </a:solidFill>
                <a:latin typeface="Calibri"/>
              </a:rPr>
              <a:t>Python's membership operators are used to check for membership of objects in sequence, such as string, </a:t>
            </a:r>
            <a:r>
              <a:rPr lang="en-US" sz="950">
                <a:solidFill>
                  <a:srgbClr val="6C0B24"/>
                </a:solidFill>
                <a:latin typeface="Consolas"/>
              </a:rPr>
              <a:t>list</a:t>
            </a:r>
            <a:r>
              <a:rPr lang="en-US" sz="1300">
                <a:solidFill>
                  <a:srgbClr val="222222"/>
                </a:solidFill>
                <a:latin typeface="Calibri"/>
              </a:rPr>
              <a:t>, </a:t>
            </a:r>
            <a:r>
              <a:rPr lang="en-US" sz="950">
                <a:solidFill>
                  <a:srgbClr val="6C0B24"/>
                </a:solidFill>
                <a:latin typeface="Consolas"/>
              </a:rPr>
              <a:t>tuple</a:t>
            </a:r>
            <a:r>
              <a:rPr lang="en-US" sz="1300">
                <a:solidFill>
                  <a:srgbClr val="222222"/>
                </a:solidFill>
                <a:latin typeface="Calibri"/>
              </a:rPr>
              <a:t>. It checks whether the given value or variable is present in a given sequence. If present, it will return </a:t>
            </a:r>
            <a:r>
              <a:rPr lang="en-US" sz="950">
                <a:solidFill>
                  <a:srgbClr val="6C0B24"/>
                </a:solidFill>
                <a:latin typeface="Consolas"/>
              </a:rPr>
              <a:t>True </a:t>
            </a:r>
            <a:r>
              <a:rPr lang="en-US" sz="1300">
                <a:solidFill>
                  <a:srgbClr val="222222"/>
                </a:solidFill>
                <a:latin typeface="Calibri"/>
              </a:rPr>
              <a:t>else </a:t>
            </a:r>
            <a:r>
              <a:rPr lang="en-US" sz="950">
                <a:solidFill>
                  <a:srgbClr val="6C0B24"/>
                </a:solidFill>
                <a:latin typeface="Consolas"/>
              </a:rPr>
              <a:t>False</a:t>
            </a:r>
            <a:r>
              <a:rPr lang="en-US" sz="1300">
                <a:solidFill>
                  <a:srgbClr val="222222"/>
                </a:solidFill>
                <a:latin typeface="Calibri"/>
              </a:rPr>
              <a:t>.</a:t>
            </a:r>
          </a:p>
        </p:txBody>
      </p:sp>
      <p:sp>
        <p:nvSpPr>
          <p:cNvPr id="4" name="Rectangle 3">
            <a:extLst>
              <a:ext uri="{FF2B5EF4-FFF2-40B4-BE49-F238E27FC236}">
                <a16:creationId xmlns:a16="http://schemas.microsoft.com/office/drawing/2014/main" id="{46A88A0D-8557-4E91-B433-BE1488ED0B6D}"/>
              </a:ext>
            </a:extLst>
          </p:cNvPr>
          <p:cNvSpPr/>
          <p:nvPr/>
        </p:nvSpPr>
        <p:spPr>
          <a:xfrm>
            <a:off x="911225" y="2398713"/>
            <a:ext cx="4362450" cy="198437"/>
          </a:xfrm>
          <a:prstGeom prst="rect">
            <a:avLst/>
          </a:prstGeom>
        </p:spPr>
        <p:txBody>
          <a:bodyPr wrap="none" lIns="0" tIns="0" rIns="0" bIns="0"/>
          <a:lstStyle/>
          <a:p>
            <a:pPr algn="just" eaLnBrk="1" fontAlgn="auto" hangingPunct="1">
              <a:spcBef>
                <a:spcPts val="1260"/>
              </a:spcBef>
              <a:spcAft>
                <a:spcPts val="2310"/>
              </a:spcAft>
              <a:defRPr/>
            </a:pPr>
            <a:r>
              <a:rPr lang="en-US" sz="1300">
                <a:solidFill>
                  <a:srgbClr val="222222"/>
                </a:solidFill>
                <a:latin typeface="Calibri"/>
              </a:rPr>
              <a:t>In Python, there are two membership operator </a:t>
            </a:r>
            <a:r>
              <a:rPr lang="en-US" sz="950">
                <a:solidFill>
                  <a:srgbClr val="6C0B24"/>
                </a:solidFill>
                <a:latin typeface="Consolas"/>
              </a:rPr>
              <a:t>in </a:t>
            </a:r>
            <a:r>
              <a:rPr lang="en-US" sz="1300">
                <a:solidFill>
                  <a:srgbClr val="222222"/>
                </a:solidFill>
                <a:latin typeface="Calibri"/>
              </a:rPr>
              <a:t>and </a:t>
            </a:r>
            <a:r>
              <a:rPr lang="en-US" sz="950">
                <a:solidFill>
                  <a:srgbClr val="6C0B24"/>
                </a:solidFill>
                <a:latin typeface="Consolas"/>
              </a:rPr>
              <a:t>not in</a:t>
            </a:r>
          </a:p>
        </p:txBody>
      </p:sp>
      <p:sp>
        <p:nvSpPr>
          <p:cNvPr id="5" name="Rectangle 4">
            <a:extLst>
              <a:ext uri="{FF2B5EF4-FFF2-40B4-BE49-F238E27FC236}">
                <a16:creationId xmlns:a16="http://schemas.microsoft.com/office/drawing/2014/main" id="{8FC2FFED-8135-4FFA-ADDE-E8F9F217E0CA}"/>
              </a:ext>
            </a:extLst>
          </p:cNvPr>
          <p:cNvSpPr/>
          <p:nvPr/>
        </p:nvSpPr>
        <p:spPr>
          <a:xfrm>
            <a:off x="901700" y="2965450"/>
            <a:ext cx="6705600" cy="1020763"/>
          </a:xfrm>
          <a:prstGeom prst="rect">
            <a:avLst/>
          </a:prstGeom>
        </p:spPr>
        <p:txBody>
          <a:bodyPr lIns="0" tIns="0" rIns="0" bIns="0"/>
          <a:lstStyle/>
          <a:p>
            <a:pPr eaLnBrk="1" fontAlgn="auto" hangingPunct="1">
              <a:spcBef>
                <a:spcPts val="2310"/>
              </a:spcBef>
              <a:spcAft>
                <a:spcPts val="630"/>
              </a:spcAft>
              <a:defRPr/>
            </a:pPr>
            <a:r>
              <a:rPr lang="en-US" sz="2000" b="1" i="1">
                <a:solidFill>
                  <a:srgbClr val="1C2B40"/>
                </a:solidFill>
                <a:latin typeface="Calibri"/>
              </a:rPr>
              <a:t>In operator</a:t>
            </a:r>
          </a:p>
          <a:p>
            <a:pPr eaLnBrk="1" fontAlgn="auto" hangingPunct="1">
              <a:lnSpc>
                <a:spcPts val="1968"/>
              </a:lnSpc>
              <a:spcBef>
                <a:spcPts val="0"/>
              </a:spcBef>
              <a:spcAft>
                <a:spcPts val="0"/>
              </a:spcAft>
              <a:defRPr/>
            </a:pPr>
            <a:r>
              <a:rPr lang="en-US" sz="1300">
                <a:solidFill>
                  <a:srgbClr val="222222"/>
                </a:solidFill>
                <a:latin typeface="Calibri"/>
              </a:rPr>
              <a:t>It returns a result as </a:t>
            </a:r>
            <a:r>
              <a:rPr lang="en-US" sz="950">
                <a:solidFill>
                  <a:srgbClr val="6C0B24"/>
                </a:solidFill>
                <a:latin typeface="Consolas"/>
              </a:rPr>
              <a:t>True </a:t>
            </a:r>
            <a:r>
              <a:rPr lang="en-US" sz="1300">
                <a:solidFill>
                  <a:srgbClr val="222222"/>
                </a:solidFill>
                <a:latin typeface="Calibri"/>
              </a:rPr>
              <a:t>if it finds a given object in the sequence. Otherwise, it returns </a:t>
            </a:r>
            <a:r>
              <a:rPr lang="en-US" sz="950">
                <a:solidFill>
                  <a:srgbClr val="6C0B24"/>
                </a:solidFill>
                <a:latin typeface="Consolas"/>
              </a:rPr>
              <a:t>False</a:t>
            </a:r>
            <a:r>
              <a:rPr lang="en-US" sz="1300">
                <a:solidFill>
                  <a:srgbClr val="222222"/>
                </a:solidFill>
                <a:latin typeface="Calibri"/>
              </a:rPr>
              <a:t>. Let's check if the number 15 present in a given list using the </a:t>
            </a:r>
            <a:r>
              <a:rPr lang="en-US" sz="950">
                <a:solidFill>
                  <a:srgbClr val="6C0B24"/>
                </a:solidFill>
                <a:latin typeface="Consolas"/>
              </a:rPr>
              <a:t>in </a:t>
            </a:r>
            <a:r>
              <a:rPr lang="en-US" sz="1300">
                <a:solidFill>
                  <a:srgbClr val="222222"/>
                </a:solidFill>
                <a:latin typeface="Calibri"/>
              </a:rPr>
              <a:t>operator.</a:t>
            </a:r>
          </a:p>
          <a:p>
            <a:pPr algn="just" eaLnBrk="1" fontAlgn="auto" hangingPunct="1">
              <a:lnSpc>
                <a:spcPts val="1968"/>
              </a:lnSpc>
              <a:spcBef>
                <a:spcPts val="0"/>
              </a:spcBef>
              <a:spcAft>
                <a:spcPts val="1260"/>
              </a:spcAft>
              <a:defRPr/>
            </a:pPr>
            <a:r>
              <a:rPr lang="en-US" sz="1300">
                <a:solidFill>
                  <a:srgbClr val="222222"/>
                </a:solidFill>
                <a:latin typeface="Calibri"/>
              </a:rPr>
              <a:t>Example</a:t>
            </a:r>
          </a:p>
        </p:txBody>
      </p:sp>
      <p:sp>
        <p:nvSpPr>
          <p:cNvPr id="6" name="Rectangle 5">
            <a:extLst>
              <a:ext uri="{FF2B5EF4-FFF2-40B4-BE49-F238E27FC236}">
                <a16:creationId xmlns:a16="http://schemas.microsoft.com/office/drawing/2014/main" id="{2F333222-ABD3-4A01-A312-F749C7DF39B7}"/>
              </a:ext>
            </a:extLst>
          </p:cNvPr>
          <p:cNvSpPr/>
          <p:nvPr/>
        </p:nvSpPr>
        <p:spPr>
          <a:xfrm>
            <a:off x="901700" y="4333875"/>
            <a:ext cx="2390775" cy="896938"/>
          </a:xfrm>
          <a:prstGeom prst="rect">
            <a:avLst/>
          </a:prstGeom>
          <a:solidFill>
            <a:srgbClr val="383B40"/>
          </a:solidFill>
        </p:spPr>
        <p:txBody>
          <a:bodyPr lIns="0" tIns="0" rIns="0" bIns="0"/>
          <a:lstStyle/>
          <a:p>
            <a:pPr eaLnBrk="1" fontAlgn="auto" hangingPunct="1">
              <a:lnSpc>
                <a:spcPts val="1152"/>
              </a:lnSpc>
              <a:spcBef>
                <a:spcPts val="1260"/>
              </a:spcBef>
              <a:spcAft>
                <a:spcPts val="0"/>
              </a:spcAft>
              <a:defRPr/>
            </a:pPr>
            <a:r>
              <a:rPr lang="en-US" sz="950">
                <a:solidFill>
                  <a:srgbClr val="E0E0E0"/>
                </a:solidFill>
                <a:latin typeface="Consolas"/>
              </a:rPr>
              <a:t>my_list </a:t>
            </a:r>
            <a:r>
              <a:rPr lang="en-US" sz="950">
                <a:solidFill>
                  <a:srgbClr val="67CDCC"/>
                </a:solidFill>
                <a:latin typeface="Consolas"/>
              </a:rPr>
              <a:t>= </a:t>
            </a:r>
            <a:r>
              <a:rPr lang="en-US" sz="950">
                <a:solidFill>
                  <a:srgbClr val="CCCCCC"/>
                </a:solidFill>
                <a:latin typeface="Consolas"/>
              </a:rPr>
              <a:t>[</a:t>
            </a:r>
            <a:r>
              <a:rPr lang="en-US" sz="950">
                <a:solidFill>
                  <a:srgbClr val="F08D49"/>
                </a:solidFill>
                <a:latin typeface="Consolas"/>
              </a:rPr>
              <a:t>11</a:t>
            </a:r>
            <a:r>
              <a:rPr lang="en-US" sz="950">
                <a:solidFill>
                  <a:srgbClr val="CCCCCC"/>
                </a:solidFill>
                <a:latin typeface="Consolas"/>
              </a:rPr>
              <a:t>, </a:t>
            </a:r>
            <a:r>
              <a:rPr lang="en-US" sz="950">
                <a:solidFill>
                  <a:srgbClr val="F08D49"/>
                </a:solidFill>
                <a:latin typeface="Consolas"/>
              </a:rPr>
              <a:t>15</a:t>
            </a:r>
            <a:r>
              <a:rPr lang="en-US" sz="950">
                <a:solidFill>
                  <a:srgbClr val="CCCCCC"/>
                </a:solidFill>
                <a:latin typeface="Consolas"/>
              </a:rPr>
              <a:t>, </a:t>
            </a:r>
            <a:r>
              <a:rPr lang="en-US" sz="950">
                <a:solidFill>
                  <a:srgbClr val="F08D49"/>
                </a:solidFill>
                <a:latin typeface="Consolas"/>
              </a:rPr>
              <a:t>21</a:t>
            </a:r>
            <a:r>
              <a:rPr lang="en-US" sz="950">
                <a:solidFill>
                  <a:srgbClr val="CCCCCC"/>
                </a:solidFill>
                <a:latin typeface="Consolas"/>
              </a:rPr>
              <a:t>, </a:t>
            </a:r>
            <a:r>
              <a:rPr lang="en-US" sz="950">
                <a:solidFill>
                  <a:srgbClr val="F08D49"/>
                </a:solidFill>
                <a:latin typeface="Consolas"/>
              </a:rPr>
              <a:t>29</a:t>
            </a:r>
            <a:r>
              <a:rPr lang="en-US" sz="950">
                <a:solidFill>
                  <a:srgbClr val="CCCCCC"/>
                </a:solidFill>
                <a:latin typeface="Consolas"/>
              </a:rPr>
              <a:t>, </a:t>
            </a:r>
            <a:r>
              <a:rPr lang="en-US" sz="950">
                <a:solidFill>
                  <a:srgbClr val="F08D49"/>
                </a:solidFill>
                <a:latin typeface="Consolas"/>
              </a:rPr>
              <a:t>50</a:t>
            </a:r>
            <a:r>
              <a:rPr lang="en-US" sz="950">
                <a:solidFill>
                  <a:srgbClr val="CCCCCC"/>
                </a:solidFill>
                <a:latin typeface="Consolas"/>
              </a:rPr>
              <a:t>, </a:t>
            </a:r>
            <a:r>
              <a:rPr lang="en-US" sz="950">
                <a:solidFill>
                  <a:srgbClr val="F08D49"/>
                </a:solidFill>
                <a:latin typeface="Consolas"/>
              </a:rPr>
              <a:t>70</a:t>
            </a:r>
            <a:r>
              <a:rPr lang="en-US" sz="950">
                <a:solidFill>
                  <a:srgbClr val="CCCCCC"/>
                </a:solidFill>
                <a:latin typeface="Consolas"/>
              </a:rPr>
              <a:t>] </a:t>
            </a:r>
            <a:r>
              <a:rPr lang="en-US" sz="950">
                <a:solidFill>
                  <a:srgbClr val="E0E0E0"/>
                </a:solidFill>
                <a:latin typeface="Consolas"/>
              </a:rPr>
              <a:t>number </a:t>
            </a:r>
            <a:r>
              <a:rPr lang="en-US" sz="950">
                <a:solidFill>
                  <a:srgbClr val="67CDCC"/>
                </a:solidFill>
                <a:latin typeface="Consolas"/>
              </a:rPr>
              <a:t>= </a:t>
            </a:r>
            <a:r>
              <a:rPr lang="en-US" sz="950">
                <a:solidFill>
                  <a:srgbClr val="F08D49"/>
                </a:solidFill>
                <a:latin typeface="Consolas"/>
              </a:rPr>
              <a:t>15 </a:t>
            </a:r>
            <a:r>
              <a:rPr lang="en-US" sz="950">
                <a:solidFill>
                  <a:srgbClr val="C67ADD"/>
                </a:solidFill>
                <a:latin typeface="Consolas"/>
              </a:rPr>
              <a:t>if </a:t>
            </a:r>
            <a:r>
              <a:rPr lang="en-US" sz="950">
                <a:solidFill>
                  <a:srgbClr val="E0E0E0"/>
                </a:solidFill>
                <a:latin typeface="Consolas"/>
              </a:rPr>
              <a:t>number </a:t>
            </a:r>
            <a:r>
              <a:rPr lang="en-US" sz="950">
                <a:solidFill>
                  <a:srgbClr val="C67ADD"/>
                </a:solidFill>
                <a:latin typeface="Consolas"/>
              </a:rPr>
              <a:t>in </a:t>
            </a:r>
            <a:r>
              <a:rPr lang="en-US" sz="950">
                <a:solidFill>
                  <a:srgbClr val="E0E0E0"/>
                </a:solidFill>
                <a:latin typeface="Consolas"/>
              </a:rPr>
              <a:t>my_list</a:t>
            </a:r>
            <a:r>
              <a:rPr lang="en-US" sz="950">
                <a:solidFill>
                  <a:srgbClr val="CCCCCC"/>
                </a:solidFill>
                <a:latin typeface="Consolas"/>
              </a:rPr>
              <a:t>:</a:t>
            </a:r>
          </a:p>
          <a:p>
            <a:pPr indent="266700" eaLnBrk="1" fontAlgn="auto" hangingPunct="1">
              <a:lnSpc>
                <a:spcPts val="1152"/>
              </a:lnSpc>
              <a:spcBef>
                <a:spcPts val="0"/>
              </a:spcBef>
              <a:spcAft>
                <a:spcPts val="0"/>
              </a:spcAft>
              <a:defRPr/>
            </a:pPr>
            <a:r>
              <a:rPr lang="en-US" sz="950">
                <a:solidFill>
                  <a:srgbClr val="C67ADD"/>
                </a:solidFill>
                <a:latin typeface="Consolas"/>
              </a:rPr>
              <a:t>print</a:t>
            </a:r>
            <a:r>
              <a:rPr lang="en-US" sz="950">
                <a:solidFill>
                  <a:srgbClr val="CCCCCC"/>
                </a:solidFill>
                <a:latin typeface="Consolas"/>
              </a:rPr>
              <a:t>(</a:t>
            </a:r>
            <a:r>
              <a:rPr lang="en-US" sz="950">
                <a:solidFill>
                  <a:srgbClr val="7EC699"/>
                </a:solidFill>
                <a:latin typeface="Consolas"/>
              </a:rPr>
              <a:t>"number is present"</a:t>
            </a:r>
            <a:r>
              <a:rPr lang="en-US" sz="950">
                <a:solidFill>
                  <a:srgbClr val="CCCCCC"/>
                </a:solidFill>
                <a:latin typeface="Consolas"/>
              </a:rPr>
              <a:t>) </a:t>
            </a:r>
            <a:r>
              <a:rPr lang="en-US" sz="950">
                <a:solidFill>
                  <a:srgbClr val="C67ADD"/>
                </a:solidFill>
                <a:latin typeface="Consolas"/>
              </a:rPr>
              <a:t>else</a:t>
            </a:r>
            <a:r>
              <a:rPr lang="en-US" sz="950">
                <a:solidFill>
                  <a:srgbClr val="CCCCCC"/>
                </a:solidFill>
                <a:latin typeface="Consolas"/>
              </a:rPr>
              <a:t>:</a:t>
            </a:r>
          </a:p>
          <a:p>
            <a:pPr indent="266700" eaLnBrk="1" fontAlgn="auto" hangingPunct="1">
              <a:lnSpc>
                <a:spcPts val="1152"/>
              </a:lnSpc>
              <a:spcBef>
                <a:spcPts val="0"/>
              </a:spcBef>
              <a:spcAft>
                <a:spcPts val="1260"/>
              </a:spcAft>
              <a:defRPr/>
            </a:pPr>
            <a:r>
              <a:rPr lang="en-US" sz="950">
                <a:solidFill>
                  <a:srgbClr val="C67ADD"/>
                </a:solidFill>
                <a:latin typeface="Consolas"/>
              </a:rPr>
              <a:t>print</a:t>
            </a:r>
            <a:r>
              <a:rPr lang="en-US" sz="950">
                <a:solidFill>
                  <a:srgbClr val="CCCCCC"/>
                </a:solidFill>
                <a:latin typeface="Consolas"/>
              </a:rPr>
              <a:t>(</a:t>
            </a:r>
            <a:r>
              <a:rPr lang="en-US" sz="950">
                <a:solidFill>
                  <a:srgbClr val="7EC699"/>
                </a:solidFill>
                <a:latin typeface="Consolas"/>
              </a:rPr>
              <a:t>"number is not present"</a:t>
            </a:r>
            <a:r>
              <a:rPr lang="en-US" sz="950">
                <a:solidFill>
                  <a:srgbClr val="CCCCCC"/>
                </a:solidFill>
                <a:latin typeface="Consolas"/>
              </a:rPr>
              <a:t>)</a:t>
            </a:r>
          </a:p>
        </p:txBody>
      </p:sp>
      <p:sp>
        <p:nvSpPr>
          <p:cNvPr id="49159" name="Rectangle 6">
            <a:extLst>
              <a:ext uri="{FF2B5EF4-FFF2-40B4-BE49-F238E27FC236}">
                <a16:creationId xmlns:a16="http://schemas.microsoft.com/office/drawing/2014/main" id="{4D97177E-ED8B-4DDE-A99D-A5CAFAA30E56}"/>
              </a:ext>
            </a:extLst>
          </p:cNvPr>
          <p:cNvSpPr>
            <a:spLocks noChangeArrowheads="1"/>
          </p:cNvSpPr>
          <p:nvPr/>
        </p:nvSpPr>
        <p:spPr bwMode="auto">
          <a:xfrm>
            <a:off x="901700" y="5422900"/>
            <a:ext cx="5794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2313"/>
              </a:spcAft>
            </a:pPr>
            <a:r>
              <a:rPr lang="en-US" altLang="en-US" sz="1300">
                <a:solidFill>
                  <a:srgbClr val="222222"/>
                </a:solidFill>
              </a:rPr>
              <a:t>Output</a:t>
            </a:r>
          </a:p>
        </p:txBody>
      </p:sp>
      <p:sp>
        <p:nvSpPr>
          <p:cNvPr id="8" name="Rectangle 7">
            <a:extLst>
              <a:ext uri="{FF2B5EF4-FFF2-40B4-BE49-F238E27FC236}">
                <a16:creationId xmlns:a16="http://schemas.microsoft.com/office/drawing/2014/main" id="{F423BC52-8114-4B83-9FAD-899CD8C47A44}"/>
              </a:ext>
            </a:extLst>
          </p:cNvPr>
          <p:cNvSpPr/>
          <p:nvPr/>
        </p:nvSpPr>
        <p:spPr>
          <a:xfrm>
            <a:off x="904875" y="5964238"/>
            <a:ext cx="1208088" cy="150812"/>
          </a:xfrm>
          <a:prstGeom prst="rect">
            <a:avLst/>
          </a:prstGeom>
          <a:solidFill>
            <a:srgbClr val="383B40"/>
          </a:solidFill>
        </p:spPr>
        <p:txBody>
          <a:bodyPr wrap="none" lIns="0" tIns="0" rIns="0" bIns="0"/>
          <a:lstStyle/>
          <a:p>
            <a:pPr algn="just" eaLnBrk="1" fontAlgn="auto" hangingPunct="1">
              <a:spcBef>
                <a:spcPts val="2310"/>
              </a:spcBef>
              <a:spcAft>
                <a:spcPts val="0"/>
              </a:spcAft>
              <a:defRPr/>
            </a:pPr>
            <a:r>
              <a:rPr lang="en-US" sz="950">
                <a:solidFill>
                  <a:srgbClr val="E0E0E0"/>
                </a:solidFill>
                <a:latin typeface="Consolas"/>
              </a:rPr>
              <a:t>number is present</a:t>
            </a:r>
          </a:p>
        </p:txBody>
      </p:sp>
      <p:sp>
        <p:nvSpPr>
          <p:cNvPr id="9" name="Rectangle 8">
            <a:extLst>
              <a:ext uri="{FF2B5EF4-FFF2-40B4-BE49-F238E27FC236}">
                <a16:creationId xmlns:a16="http://schemas.microsoft.com/office/drawing/2014/main" id="{E0765145-80C6-4195-90D9-575A7BC2C20D}"/>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33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6F1C6-DBB6-4D0E-99EB-6D908DF4311E}"/>
              </a:ext>
            </a:extLst>
          </p:cNvPr>
          <p:cNvSpPr/>
          <p:nvPr/>
        </p:nvSpPr>
        <p:spPr>
          <a:xfrm>
            <a:off x="908050" y="981075"/>
            <a:ext cx="6388100" cy="1143000"/>
          </a:xfrm>
          <a:prstGeom prst="rect">
            <a:avLst/>
          </a:prstGeom>
        </p:spPr>
        <p:txBody>
          <a:bodyPr lIns="0" tIns="0" rIns="0" bIns="0"/>
          <a:lstStyle/>
          <a:p>
            <a:pPr eaLnBrk="1" fontAlgn="auto" hangingPunct="1">
              <a:spcBef>
                <a:spcPts val="0"/>
              </a:spcBef>
              <a:spcAft>
                <a:spcPts val="2100"/>
              </a:spcAft>
              <a:defRPr/>
            </a:pPr>
            <a:r>
              <a:rPr lang="en-US" sz="2000" b="1">
                <a:solidFill>
                  <a:srgbClr val="1C2B40"/>
                </a:solidFill>
                <a:latin typeface="Calibri"/>
              </a:rPr>
              <a:t>Not in operator</a:t>
            </a:r>
          </a:p>
          <a:p>
            <a:pPr eaLnBrk="1" fontAlgn="auto" hangingPunct="1">
              <a:lnSpc>
                <a:spcPts val="3216"/>
              </a:lnSpc>
              <a:spcBef>
                <a:spcPts val="0"/>
              </a:spcBef>
              <a:spcAft>
                <a:spcPts val="420"/>
              </a:spcAft>
              <a:defRPr/>
            </a:pPr>
            <a:r>
              <a:rPr lang="en-US" sz="1300">
                <a:solidFill>
                  <a:srgbClr val="222222"/>
                </a:solidFill>
                <a:latin typeface="Calibri"/>
              </a:rPr>
              <a:t>It returns </a:t>
            </a:r>
            <a:r>
              <a:rPr lang="en-US" sz="950">
                <a:solidFill>
                  <a:srgbClr val="6C0B24"/>
                </a:solidFill>
                <a:latin typeface="Consolas"/>
              </a:rPr>
              <a:t>True </a:t>
            </a:r>
            <a:r>
              <a:rPr lang="en-US" sz="1300">
                <a:solidFill>
                  <a:srgbClr val="222222"/>
                </a:solidFill>
                <a:latin typeface="Calibri"/>
              </a:rPr>
              <a:t>if the object is not present in a given sequence. Otherwise, it returns </a:t>
            </a:r>
            <a:r>
              <a:rPr lang="en-US" sz="950">
                <a:solidFill>
                  <a:srgbClr val="6C0B24"/>
                </a:solidFill>
                <a:latin typeface="Consolas"/>
              </a:rPr>
              <a:t>False </a:t>
            </a:r>
            <a:r>
              <a:rPr lang="en-US" sz="1300">
                <a:solidFill>
                  <a:srgbClr val="222222"/>
                </a:solidFill>
                <a:latin typeface="Calibri"/>
              </a:rPr>
              <a:t>Example</a:t>
            </a:r>
          </a:p>
        </p:txBody>
      </p:sp>
      <p:sp>
        <p:nvSpPr>
          <p:cNvPr id="50179" name="Rectangle 2">
            <a:extLst>
              <a:ext uri="{FF2B5EF4-FFF2-40B4-BE49-F238E27FC236}">
                <a16:creationId xmlns:a16="http://schemas.microsoft.com/office/drawing/2014/main" id="{5671B7F7-9748-4D7D-92A6-252F00B660B1}"/>
              </a:ext>
            </a:extLst>
          </p:cNvPr>
          <p:cNvSpPr>
            <a:spLocks noChangeArrowheads="1"/>
          </p:cNvSpPr>
          <p:nvPr/>
        </p:nvSpPr>
        <p:spPr bwMode="auto">
          <a:xfrm>
            <a:off x="901700" y="2468563"/>
            <a:ext cx="2460625" cy="90011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50"/>
              </a:lnSpc>
              <a:spcBef>
                <a:spcPts val="425"/>
              </a:spcBef>
            </a:pPr>
            <a:r>
              <a:rPr lang="en-US" altLang="en-US" sz="900">
                <a:solidFill>
                  <a:srgbClr val="E0E0E0"/>
                </a:solidFill>
                <a:latin typeface="Consolas" panose="020B0609020204030204" pitchFamily="49" charset="0"/>
              </a:rPr>
              <a:t>my_tuple </a:t>
            </a:r>
            <a:r>
              <a:rPr lang="en-US" altLang="en-US" sz="900">
                <a:solidFill>
                  <a:srgbClr val="67CDCC"/>
                </a:solidFill>
                <a:latin typeface="Consolas" panose="020B0609020204030204" pitchFamily="49" charset="0"/>
              </a:rPr>
              <a:t>= </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11</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15</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21</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29</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50</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70</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number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35</a:t>
            </a:r>
          </a:p>
          <a:p>
            <a:pPr eaLnBrk="1" hangingPunct="1">
              <a:lnSpc>
                <a:spcPts val="1150"/>
              </a:lnSpc>
            </a:pPr>
            <a:r>
              <a:rPr lang="en-US" altLang="en-US" sz="900">
                <a:solidFill>
                  <a:srgbClr val="C67ADD"/>
                </a:solidFill>
                <a:latin typeface="Consolas" panose="020B0609020204030204" pitchFamily="49" charset="0"/>
              </a:rPr>
              <a:t>if </a:t>
            </a:r>
            <a:r>
              <a:rPr lang="en-US" altLang="en-US" sz="900">
                <a:solidFill>
                  <a:srgbClr val="E0E0E0"/>
                </a:solidFill>
                <a:latin typeface="Consolas" panose="020B0609020204030204" pitchFamily="49" charset="0"/>
              </a:rPr>
              <a:t>number </a:t>
            </a:r>
            <a:r>
              <a:rPr lang="en-US" altLang="en-US" sz="900">
                <a:solidFill>
                  <a:srgbClr val="C67ADD"/>
                </a:solidFill>
                <a:latin typeface="Consolas" panose="020B0609020204030204" pitchFamily="49" charset="0"/>
              </a:rPr>
              <a:t>not in </a:t>
            </a:r>
            <a:r>
              <a:rPr lang="en-US" altLang="en-US" sz="900">
                <a:solidFill>
                  <a:srgbClr val="E0E0E0"/>
                </a:solidFill>
                <a:latin typeface="Consolas" panose="020B0609020204030204" pitchFamily="49" charset="0"/>
              </a:rPr>
              <a:t>my_tuple</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"number is not present"</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else</a:t>
            </a:r>
            <a:r>
              <a:rPr lang="en-US" altLang="en-US" sz="900">
                <a:solidFill>
                  <a:srgbClr val="CCCCCC"/>
                </a:solidFill>
                <a:latin typeface="Consolas" panose="020B0609020204030204" pitchFamily="49" charset="0"/>
              </a:rPr>
              <a:t>:</a:t>
            </a:r>
          </a:p>
          <a:p>
            <a:pPr eaLnBrk="1" hangingPunct="1">
              <a:lnSpc>
                <a:spcPts val="1150"/>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"number is present"</a:t>
            </a:r>
            <a:r>
              <a:rPr lang="en-US" altLang="en-US" sz="900">
                <a:solidFill>
                  <a:srgbClr val="CCCCCC"/>
                </a:solidFill>
                <a:latin typeface="Consolas" panose="020B0609020204030204" pitchFamily="49" charset="0"/>
              </a:rPr>
              <a:t>)</a:t>
            </a:r>
          </a:p>
        </p:txBody>
      </p:sp>
      <p:sp>
        <p:nvSpPr>
          <p:cNvPr id="50180" name="Rectangle 3">
            <a:extLst>
              <a:ext uri="{FF2B5EF4-FFF2-40B4-BE49-F238E27FC236}">
                <a16:creationId xmlns:a16="http://schemas.microsoft.com/office/drawing/2014/main" id="{2249FCFC-99D0-484D-93FD-5CA51D44690A}"/>
              </a:ext>
            </a:extLst>
          </p:cNvPr>
          <p:cNvSpPr>
            <a:spLocks noChangeArrowheads="1"/>
          </p:cNvSpPr>
          <p:nvPr/>
        </p:nvSpPr>
        <p:spPr bwMode="auto">
          <a:xfrm>
            <a:off x="901700" y="3557588"/>
            <a:ext cx="5794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38"/>
              </a:spcBef>
              <a:spcAft>
                <a:spcPts val="2100"/>
              </a:spcAft>
            </a:pPr>
            <a:r>
              <a:rPr lang="en-US" altLang="en-US" sz="1300">
                <a:solidFill>
                  <a:srgbClr val="222222"/>
                </a:solidFill>
              </a:rPr>
              <a:t>Output</a:t>
            </a:r>
          </a:p>
        </p:txBody>
      </p:sp>
      <p:sp>
        <p:nvSpPr>
          <p:cNvPr id="5" name="Rectangle 4">
            <a:extLst>
              <a:ext uri="{FF2B5EF4-FFF2-40B4-BE49-F238E27FC236}">
                <a16:creationId xmlns:a16="http://schemas.microsoft.com/office/drawing/2014/main" id="{8E0A68F8-4C9A-48EA-8804-70EA19A349B2}"/>
              </a:ext>
            </a:extLst>
          </p:cNvPr>
          <p:cNvSpPr/>
          <p:nvPr/>
        </p:nvSpPr>
        <p:spPr>
          <a:xfrm>
            <a:off x="904875" y="4098925"/>
            <a:ext cx="1487488" cy="149225"/>
          </a:xfrm>
          <a:prstGeom prst="rect">
            <a:avLst/>
          </a:prstGeom>
          <a:solidFill>
            <a:srgbClr val="383B40"/>
          </a:solidFill>
        </p:spPr>
        <p:txBody>
          <a:bodyPr wrap="none" lIns="0" tIns="0" rIns="0" bIns="0"/>
          <a:lstStyle/>
          <a:p>
            <a:pPr eaLnBrk="1" fontAlgn="auto" hangingPunct="1">
              <a:spcBef>
                <a:spcPts val="2100"/>
              </a:spcBef>
              <a:spcAft>
                <a:spcPts val="2940"/>
              </a:spcAft>
              <a:defRPr/>
            </a:pPr>
            <a:r>
              <a:rPr lang="en-US" sz="950">
                <a:solidFill>
                  <a:srgbClr val="E0E0E0"/>
                </a:solidFill>
                <a:latin typeface="Consolas"/>
              </a:rPr>
              <a:t>number not is present</a:t>
            </a:r>
          </a:p>
        </p:txBody>
      </p:sp>
      <p:sp>
        <p:nvSpPr>
          <p:cNvPr id="6" name="Rectangle 5">
            <a:extLst>
              <a:ext uri="{FF2B5EF4-FFF2-40B4-BE49-F238E27FC236}">
                <a16:creationId xmlns:a16="http://schemas.microsoft.com/office/drawing/2014/main" id="{8B8B2E5D-F997-456C-A630-BF3E1C1D7BAC}"/>
              </a:ext>
            </a:extLst>
          </p:cNvPr>
          <p:cNvSpPr/>
          <p:nvPr/>
        </p:nvSpPr>
        <p:spPr>
          <a:xfrm>
            <a:off x="895350" y="4760913"/>
            <a:ext cx="8264525" cy="1020762"/>
          </a:xfrm>
          <a:prstGeom prst="rect">
            <a:avLst/>
          </a:prstGeom>
        </p:spPr>
        <p:txBody>
          <a:bodyPr lIns="0" tIns="0" rIns="0" bIns="0"/>
          <a:lstStyle/>
          <a:p>
            <a:pPr eaLnBrk="1" fontAlgn="auto" hangingPunct="1">
              <a:spcBef>
                <a:spcPts val="2940"/>
              </a:spcBef>
              <a:spcAft>
                <a:spcPts val="420"/>
              </a:spcAft>
              <a:defRPr/>
            </a:pPr>
            <a:r>
              <a:rPr lang="en-US" sz="2500" b="1" spc="-50">
                <a:solidFill>
                  <a:srgbClr val="1C2B40"/>
                </a:solidFill>
                <a:latin typeface="Calibri"/>
              </a:rPr>
              <a:t>Identity operators</a:t>
            </a:r>
          </a:p>
          <a:p>
            <a:pPr eaLnBrk="1" fontAlgn="auto" hangingPunct="1">
              <a:lnSpc>
                <a:spcPts val="1368"/>
              </a:lnSpc>
              <a:spcBef>
                <a:spcPts val="0"/>
              </a:spcBef>
              <a:spcAft>
                <a:spcPts val="840"/>
              </a:spcAft>
              <a:defRPr/>
            </a:pPr>
            <a:r>
              <a:rPr lang="en-US" sz="1000">
                <a:latin typeface="Times New Roman"/>
              </a:rPr>
              <a:t>Use the Identity operator to check whether the value of two variables is the same or not. This operator is known as a </a:t>
            </a:r>
            <a:r>
              <a:rPr lang="en-US" sz="1100" b="1">
                <a:latin typeface="Times New Roman"/>
              </a:rPr>
              <a:t>reference-quality operator </a:t>
            </a:r>
            <a:r>
              <a:rPr lang="en-US" sz="1000">
                <a:latin typeface="Times New Roman"/>
              </a:rPr>
              <a:t>because the identity operator compares values according to two variables’ memory addresses.</a:t>
            </a:r>
          </a:p>
          <a:p>
            <a:pPr eaLnBrk="1" fontAlgn="auto" hangingPunct="1">
              <a:spcBef>
                <a:spcPts val="0"/>
              </a:spcBef>
              <a:spcAft>
                <a:spcPts val="0"/>
              </a:spcAft>
              <a:defRPr/>
            </a:pPr>
            <a:r>
              <a:rPr lang="en-US" sz="1000">
                <a:latin typeface="Times New Roman"/>
              </a:rPr>
              <a:t>Python has 2 identity operators </a:t>
            </a:r>
            <a:r>
              <a:rPr lang="en-US" sz="950">
                <a:solidFill>
                  <a:srgbClr val="6C0B24"/>
                </a:solidFill>
                <a:latin typeface="Consolas"/>
              </a:rPr>
              <a:t>is </a:t>
            </a:r>
            <a:r>
              <a:rPr lang="en-US" sz="1000">
                <a:latin typeface="Times New Roman"/>
              </a:rPr>
              <a:t>and </a:t>
            </a:r>
            <a:r>
              <a:rPr lang="en-US" sz="950">
                <a:solidFill>
                  <a:srgbClr val="6C0B24"/>
                </a:solidFill>
                <a:latin typeface="Consolas"/>
              </a:rPr>
              <a:t>is not</a:t>
            </a:r>
            <a:r>
              <a:rPr lang="en-US" sz="1000">
                <a:latin typeface="Times New Roman"/>
              </a:rPr>
              <a:t>.</a:t>
            </a:r>
          </a:p>
        </p:txBody>
      </p:sp>
      <p:sp>
        <p:nvSpPr>
          <p:cNvPr id="7" name="Rectangle 6">
            <a:extLst>
              <a:ext uri="{FF2B5EF4-FFF2-40B4-BE49-F238E27FC236}">
                <a16:creationId xmlns:a16="http://schemas.microsoft.com/office/drawing/2014/main" id="{BD9A42AD-E83C-42EE-9446-E066F944D674}"/>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34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55A50FB9-420A-4EC2-B393-FB503F3E2C62}"/>
              </a:ext>
            </a:extLst>
          </p:cNvPr>
          <p:cNvSpPr>
            <a:spLocks noChangeArrowheads="1"/>
          </p:cNvSpPr>
          <p:nvPr/>
        </p:nvSpPr>
        <p:spPr bwMode="auto">
          <a:xfrm>
            <a:off x="911225" y="993775"/>
            <a:ext cx="1231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2100"/>
              </a:spcAft>
            </a:pPr>
            <a:r>
              <a:rPr lang="en-US" altLang="en-US" sz="1600" b="1">
                <a:solidFill>
                  <a:srgbClr val="1C2B40"/>
                </a:solidFill>
              </a:rPr>
              <a:t>is </a:t>
            </a:r>
            <a:r>
              <a:rPr lang="en-US" altLang="en-US" sz="2000" b="1">
                <a:solidFill>
                  <a:srgbClr val="1C2B40"/>
                </a:solidFill>
              </a:rPr>
              <a:t>operator</a:t>
            </a:r>
          </a:p>
        </p:txBody>
      </p:sp>
      <p:sp>
        <p:nvSpPr>
          <p:cNvPr id="3" name="Rectangle 2">
            <a:extLst>
              <a:ext uri="{FF2B5EF4-FFF2-40B4-BE49-F238E27FC236}">
                <a16:creationId xmlns:a16="http://schemas.microsoft.com/office/drawing/2014/main" id="{ACE8E68E-20B7-414B-ADCB-4F24DB11F4D0}"/>
              </a:ext>
            </a:extLst>
          </p:cNvPr>
          <p:cNvSpPr/>
          <p:nvPr/>
        </p:nvSpPr>
        <p:spPr>
          <a:xfrm>
            <a:off x="898525" y="1550988"/>
            <a:ext cx="8251825" cy="573087"/>
          </a:xfrm>
          <a:prstGeom prst="rect">
            <a:avLst/>
          </a:prstGeom>
        </p:spPr>
        <p:txBody>
          <a:bodyPr lIns="0" tIns="0" rIns="0" bIns="0"/>
          <a:lstStyle/>
          <a:p>
            <a:pPr eaLnBrk="1" fontAlgn="auto" hangingPunct="1">
              <a:lnSpc>
                <a:spcPts val="1560"/>
              </a:lnSpc>
              <a:spcBef>
                <a:spcPts val="2100"/>
              </a:spcBef>
              <a:spcAft>
                <a:spcPts val="0"/>
              </a:spcAft>
              <a:defRPr/>
            </a:pPr>
            <a:r>
              <a:rPr lang="en-US" sz="1100">
                <a:solidFill>
                  <a:srgbClr val="1F3763"/>
                </a:solidFill>
                <a:latin typeface="Calibri"/>
              </a:rPr>
              <a:t>The </a:t>
            </a:r>
            <a:r>
              <a:rPr lang="en-US" sz="950">
                <a:solidFill>
                  <a:srgbClr val="6C0B24"/>
                </a:solidFill>
                <a:latin typeface="Consolas"/>
              </a:rPr>
              <a:t>is </a:t>
            </a:r>
            <a:r>
              <a:rPr lang="en-US" sz="1100">
                <a:solidFill>
                  <a:srgbClr val="1F3763"/>
                </a:solidFill>
                <a:latin typeface="Calibri"/>
              </a:rPr>
              <a:t>operator returns Boolean </a:t>
            </a:r>
            <a:r>
              <a:rPr lang="en-US" sz="950">
                <a:solidFill>
                  <a:srgbClr val="6C0B24"/>
                </a:solidFill>
                <a:latin typeface="Consolas"/>
              </a:rPr>
              <a:t>True </a:t>
            </a:r>
            <a:r>
              <a:rPr lang="en-US" sz="1100">
                <a:solidFill>
                  <a:srgbClr val="1F3763"/>
                </a:solidFill>
                <a:latin typeface="Calibri"/>
              </a:rPr>
              <a:t>or </a:t>
            </a:r>
            <a:r>
              <a:rPr lang="en-US" sz="950">
                <a:solidFill>
                  <a:srgbClr val="6C0B24"/>
                </a:solidFill>
                <a:latin typeface="Consolas"/>
              </a:rPr>
              <a:t>False</a:t>
            </a:r>
            <a:r>
              <a:rPr lang="en-US" sz="1100">
                <a:solidFill>
                  <a:srgbClr val="1F3763"/>
                </a:solidFill>
                <a:latin typeface="Calibri"/>
              </a:rPr>
              <a:t>. It Return </a:t>
            </a:r>
            <a:r>
              <a:rPr lang="en-US" sz="950">
                <a:solidFill>
                  <a:srgbClr val="6C0B24"/>
                </a:solidFill>
                <a:latin typeface="Consolas"/>
              </a:rPr>
              <a:t>True </a:t>
            </a:r>
            <a:r>
              <a:rPr lang="en-US" sz="1100">
                <a:solidFill>
                  <a:srgbClr val="1F3763"/>
                </a:solidFill>
                <a:latin typeface="Calibri"/>
              </a:rPr>
              <a:t>if the memory address first value is equal to the second value. Otherwise, it returns </a:t>
            </a:r>
            <a:r>
              <a:rPr lang="en-US" sz="950">
                <a:solidFill>
                  <a:srgbClr val="6C0B24"/>
                </a:solidFill>
                <a:latin typeface="Consolas"/>
              </a:rPr>
              <a:t>False</a:t>
            </a:r>
            <a:r>
              <a:rPr lang="en-US" sz="1100">
                <a:solidFill>
                  <a:srgbClr val="1F3763"/>
                </a:solidFill>
                <a:latin typeface="Calibri"/>
              </a:rPr>
              <a:t>.</a:t>
            </a:r>
          </a:p>
          <a:p>
            <a:pPr eaLnBrk="1" fontAlgn="auto" hangingPunct="1">
              <a:lnSpc>
                <a:spcPts val="1560"/>
              </a:lnSpc>
              <a:spcBef>
                <a:spcPts val="0"/>
              </a:spcBef>
              <a:spcAft>
                <a:spcPts val="1260"/>
              </a:spcAft>
              <a:defRPr/>
            </a:pPr>
            <a:r>
              <a:rPr lang="en-US" sz="1100" b="1">
                <a:latin typeface="Times New Roman"/>
              </a:rPr>
              <a:t>Example</a:t>
            </a:r>
          </a:p>
        </p:txBody>
      </p:sp>
      <p:sp>
        <p:nvSpPr>
          <p:cNvPr id="51204" name="Rectangle 3">
            <a:extLst>
              <a:ext uri="{FF2B5EF4-FFF2-40B4-BE49-F238E27FC236}">
                <a16:creationId xmlns:a16="http://schemas.microsoft.com/office/drawing/2014/main" id="{115ABB90-BB4B-4ACB-AFED-A9B2A9A372ED}"/>
              </a:ext>
            </a:extLst>
          </p:cNvPr>
          <p:cNvSpPr>
            <a:spLocks noChangeArrowheads="1"/>
          </p:cNvSpPr>
          <p:nvPr/>
        </p:nvSpPr>
        <p:spPr bwMode="auto">
          <a:xfrm>
            <a:off x="898525" y="2474913"/>
            <a:ext cx="7813675" cy="7381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50"/>
              </a:lnSpc>
              <a:spcBef>
                <a:spcPts val="1263"/>
              </a:spcBef>
            </a:pPr>
            <a:r>
              <a:rPr lang="en-US" altLang="en-US" sz="900">
                <a:solidFill>
                  <a:srgbClr val="E0E0E0"/>
                </a:solidFill>
                <a:latin typeface="Consolas" panose="020B0609020204030204" pitchFamily="49" charset="0"/>
              </a:rPr>
              <a:t>x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10 </a:t>
            </a:r>
            <a:r>
              <a:rPr lang="en-US" altLang="en-US" sz="900">
                <a:solidFill>
                  <a:srgbClr val="E0E0E0"/>
                </a:solidFill>
                <a:latin typeface="Consolas" panose="020B0609020204030204" pitchFamily="49" charset="0"/>
              </a:rPr>
              <a:t>y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11 </a:t>
            </a:r>
            <a:r>
              <a:rPr lang="en-US" altLang="en-US" sz="900">
                <a:solidFill>
                  <a:srgbClr val="E0E0E0"/>
                </a:solidFill>
                <a:latin typeface="Consolas" panose="020B0609020204030204" pitchFamily="49" charset="0"/>
              </a:rPr>
              <a:t>z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10</a:t>
            </a:r>
          </a:p>
          <a:p>
            <a:pPr eaLnBrk="1" hangingPunct="1">
              <a:lnSpc>
                <a:spcPts val="1150"/>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C67ADD"/>
                </a:solidFill>
                <a:latin typeface="Consolas" panose="020B0609020204030204" pitchFamily="49" charset="0"/>
              </a:rPr>
              <a:t>is </a:t>
            </a:r>
            <a:r>
              <a:rPr lang="en-US" altLang="en-US" sz="900">
                <a:solidFill>
                  <a:srgbClr val="E0E0E0"/>
                </a:solidFill>
                <a:latin typeface="Consolas" panose="020B0609020204030204" pitchFamily="49" charset="0"/>
              </a:rPr>
              <a:t>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it compare memory address of x and y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x </a:t>
            </a:r>
            <a:r>
              <a:rPr lang="en-US" altLang="en-US" sz="900">
                <a:solidFill>
                  <a:srgbClr val="C67ADD"/>
                </a:solidFill>
                <a:latin typeface="Consolas" panose="020B0609020204030204" pitchFamily="49" charset="0"/>
              </a:rPr>
              <a:t>is </a:t>
            </a:r>
            <a:r>
              <a:rPr lang="en-US" altLang="en-US" sz="900">
                <a:solidFill>
                  <a:srgbClr val="E0E0E0"/>
                </a:solidFill>
                <a:latin typeface="Consolas" panose="020B0609020204030204" pitchFamily="49" charset="0"/>
              </a:rPr>
              <a:t>z</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it compare memory address of x and z</a:t>
            </a:r>
          </a:p>
        </p:txBody>
      </p:sp>
      <p:sp>
        <p:nvSpPr>
          <p:cNvPr id="51205" name="Rectangle 4">
            <a:extLst>
              <a:ext uri="{FF2B5EF4-FFF2-40B4-BE49-F238E27FC236}">
                <a16:creationId xmlns:a16="http://schemas.microsoft.com/office/drawing/2014/main" id="{735C5430-16B4-41FA-8117-BC0473F1FA33}"/>
              </a:ext>
            </a:extLst>
          </p:cNvPr>
          <p:cNvSpPr>
            <a:spLocks noChangeArrowheads="1"/>
          </p:cNvSpPr>
          <p:nvPr/>
        </p:nvSpPr>
        <p:spPr bwMode="auto">
          <a:xfrm>
            <a:off x="901700" y="3382963"/>
            <a:ext cx="50323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38"/>
              </a:spcBef>
              <a:spcAft>
                <a:spcPts val="2100"/>
              </a:spcAft>
            </a:pPr>
            <a:r>
              <a:rPr lang="en-US" altLang="en-US" sz="1100" b="1">
                <a:latin typeface="Times New Roman" panose="02020603050405020304" pitchFamily="18" charset="0"/>
              </a:rPr>
              <a:t>Output</a:t>
            </a:r>
          </a:p>
        </p:txBody>
      </p:sp>
      <p:sp>
        <p:nvSpPr>
          <p:cNvPr id="6" name="Rectangle 5">
            <a:extLst>
              <a:ext uri="{FF2B5EF4-FFF2-40B4-BE49-F238E27FC236}">
                <a16:creationId xmlns:a16="http://schemas.microsoft.com/office/drawing/2014/main" id="{B13839EA-D824-46A0-BF4B-28E542197177}"/>
              </a:ext>
            </a:extLst>
          </p:cNvPr>
          <p:cNvSpPr/>
          <p:nvPr/>
        </p:nvSpPr>
        <p:spPr>
          <a:xfrm>
            <a:off x="901700" y="3902075"/>
            <a:ext cx="7810500" cy="461963"/>
          </a:xfrm>
          <a:prstGeom prst="rect">
            <a:avLst/>
          </a:prstGeom>
          <a:solidFill>
            <a:srgbClr val="383B40"/>
          </a:solidFill>
        </p:spPr>
        <p:txBody>
          <a:bodyPr lIns="0" tIns="0" rIns="0" bIns="0"/>
          <a:lstStyle/>
          <a:p>
            <a:pPr eaLnBrk="1" fontAlgn="auto" hangingPunct="1">
              <a:spcBef>
                <a:spcPts val="2100"/>
              </a:spcBef>
              <a:spcAft>
                <a:spcPts val="1260"/>
              </a:spcAft>
              <a:defRPr/>
            </a:pPr>
            <a:r>
              <a:rPr lang="en-US" sz="950" dirty="0">
                <a:solidFill>
                  <a:srgbClr val="E0E0E0"/>
                </a:solidFill>
                <a:latin typeface="Consolas"/>
              </a:rPr>
              <a:t>False</a:t>
            </a:r>
          </a:p>
          <a:p>
            <a:pPr eaLnBrk="1" fontAlgn="auto" hangingPunct="1">
              <a:spcBef>
                <a:spcPts val="0"/>
              </a:spcBef>
              <a:spcAft>
                <a:spcPts val="2940"/>
              </a:spcAft>
              <a:defRPr/>
            </a:pPr>
            <a:r>
              <a:rPr lang="en-US" sz="950" dirty="0">
                <a:solidFill>
                  <a:srgbClr val="E0E0E0"/>
                </a:solidFill>
                <a:latin typeface="Consolas"/>
              </a:rPr>
              <a:t>True</a:t>
            </a:r>
          </a:p>
        </p:txBody>
      </p:sp>
      <p:sp>
        <p:nvSpPr>
          <p:cNvPr id="7" name="Rectangle 6">
            <a:extLst>
              <a:ext uri="{FF2B5EF4-FFF2-40B4-BE49-F238E27FC236}">
                <a16:creationId xmlns:a16="http://schemas.microsoft.com/office/drawing/2014/main" id="{BD1FCB27-E4B9-4296-9217-CE962268D525}"/>
              </a:ext>
            </a:extLst>
          </p:cNvPr>
          <p:cNvSpPr/>
          <p:nvPr/>
        </p:nvSpPr>
        <p:spPr>
          <a:xfrm>
            <a:off x="898525" y="4903788"/>
            <a:ext cx="8251825" cy="1222375"/>
          </a:xfrm>
          <a:prstGeom prst="rect">
            <a:avLst/>
          </a:prstGeom>
        </p:spPr>
        <p:txBody>
          <a:bodyPr lIns="0" tIns="0" rIns="0" bIns="0"/>
          <a:lstStyle/>
          <a:p>
            <a:pPr eaLnBrk="1" fontAlgn="auto" hangingPunct="1">
              <a:spcBef>
                <a:spcPts val="2940"/>
              </a:spcBef>
              <a:spcAft>
                <a:spcPts val="1680"/>
              </a:spcAft>
              <a:defRPr/>
            </a:pPr>
            <a:r>
              <a:rPr lang="en-US" sz="1600" b="1" dirty="0">
                <a:solidFill>
                  <a:srgbClr val="1C2B40"/>
                </a:solidFill>
                <a:latin typeface="Calibri"/>
              </a:rPr>
              <a:t>is not </a:t>
            </a:r>
            <a:r>
              <a:rPr lang="en-US" sz="2000" b="1" dirty="0">
                <a:solidFill>
                  <a:srgbClr val="1C2B40"/>
                </a:solidFill>
                <a:latin typeface="Calibri"/>
              </a:rPr>
              <a:t>operator</a:t>
            </a:r>
          </a:p>
          <a:p>
            <a:pPr eaLnBrk="1" fontAlgn="auto" hangingPunct="1">
              <a:lnSpc>
                <a:spcPts val="1368"/>
              </a:lnSpc>
              <a:spcBef>
                <a:spcPts val="0"/>
              </a:spcBef>
              <a:spcAft>
                <a:spcPts val="840"/>
              </a:spcAft>
              <a:defRPr/>
            </a:pPr>
            <a:r>
              <a:rPr lang="en-US" sz="1000" dirty="0">
                <a:latin typeface="Times New Roman"/>
              </a:rPr>
              <a:t>The </a:t>
            </a:r>
            <a:r>
              <a:rPr lang="en-US" sz="950" dirty="0">
                <a:solidFill>
                  <a:srgbClr val="6C0B24"/>
                </a:solidFill>
                <a:latin typeface="Consolas"/>
              </a:rPr>
              <a:t>is not </a:t>
            </a:r>
            <a:r>
              <a:rPr lang="en-US" sz="1000" dirty="0">
                <a:latin typeface="Times New Roman"/>
              </a:rPr>
              <a:t>the operator returns </a:t>
            </a:r>
            <a:r>
              <a:rPr lang="en-US" sz="1000" dirty="0" err="1">
                <a:latin typeface="Times New Roman"/>
              </a:rPr>
              <a:t>boolean</a:t>
            </a:r>
            <a:r>
              <a:rPr lang="en-US" sz="1000" dirty="0">
                <a:latin typeface="Times New Roman"/>
              </a:rPr>
              <a:t> values either </a:t>
            </a:r>
            <a:r>
              <a:rPr lang="en-US" sz="950" dirty="0">
                <a:solidFill>
                  <a:srgbClr val="6C0B24"/>
                </a:solidFill>
                <a:latin typeface="Consolas"/>
              </a:rPr>
              <a:t>True </a:t>
            </a:r>
            <a:r>
              <a:rPr lang="en-US" sz="1000" dirty="0">
                <a:latin typeface="Times New Roman"/>
              </a:rPr>
              <a:t>or </a:t>
            </a:r>
            <a:r>
              <a:rPr lang="en-US" sz="950" dirty="0">
                <a:solidFill>
                  <a:srgbClr val="6C0B24"/>
                </a:solidFill>
                <a:latin typeface="Consolas"/>
              </a:rPr>
              <a:t>False</a:t>
            </a:r>
            <a:r>
              <a:rPr lang="en-US" sz="1000" dirty="0">
                <a:latin typeface="Times New Roman"/>
              </a:rPr>
              <a:t>. It Return </a:t>
            </a:r>
            <a:r>
              <a:rPr lang="en-US" sz="950" dirty="0">
                <a:solidFill>
                  <a:srgbClr val="6C0B24"/>
                </a:solidFill>
                <a:latin typeface="Consolas"/>
              </a:rPr>
              <a:t>True </a:t>
            </a:r>
            <a:r>
              <a:rPr lang="en-US" sz="1000" dirty="0">
                <a:latin typeface="Times New Roman"/>
              </a:rPr>
              <a:t>if the first value is not equal to the second value. Otherwise, it returns </a:t>
            </a:r>
            <a:r>
              <a:rPr lang="en-US" sz="950" dirty="0">
                <a:solidFill>
                  <a:srgbClr val="6C0B24"/>
                </a:solidFill>
                <a:latin typeface="Consolas"/>
              </a:rPr>
              <a:t>False</a:t>
            </a:r>
            <a:r>
              <a:rPr lang="en-US" sz="1000" dirty="0">
                <a:latin typeface="Times New Roman"/>
              </a:rPr>
              <a:t>.</a:t>
            </a:r>
          </a:p>
          <a:p>
            <a:pPr eaLnBrk="1" fontAlgn="auto" hangingPunct="1">
              <a:spcBef>
                <a:spcPts val="0"/>
              </a:spcBef>
              <a:spcAft>
                <a:spcPts val="2100"/>
              </a:spcAft>
              <a:defRPr/>
            </a:pPr>
            <a:r>
              <a:rPr lang="en-US" sz="1100" b="1" dirty="0">
                <a:latin typeface="Times New Roman"/>
              </a:rPr>
              <a:t>Example</a:t>
            </a:r>
          </a:p>
        </p:txBody>
      </p:sp>
      <p:sp>
        <p:nvSpPr>
          <p:cNvPr id="8" name="Rectangle 7">
            <a:extLst>
              <a:ext uri="{FF2B5EF4-FFF2-40B4-BE49-F238E27FC236}">
                <a16:creationId xmlns:a16="http://schemas.microsoft.com/office/drawing/2014/main" id="{91407C4B-6384-45FD-9137-D7E8F73E20EA}"/>
              </a:ext>
            </a:extLst>
          </p:cNvPr>
          <p:cNvSpPr/>
          <p:nvPr/>
        </p:nvSpPr>
        <p:spPr>
          <a:xfrm>
            <a:off x="898525" y="6477000"/>
            <a:ext cx="7810500" cy="292100"/>
          </a:xfrm>
          <a:prstGeom prst="rect">
            <a:avLst/>
          </a:prstGeom>
          <a:solidFill>
            <a:srgbClr val="383B40"/>
          </a:solidFill>
        </p:spPr>
        <p:txBody>
          <a:bodyPr lIns="0" tIns="0" rIns="0" bIns="0"/>
          <a:lstStyle/>
          <a:p>
            <a:pPr eaLnBrk="1" fontAlgn="auto" hangingPunct="1">
              <a:lnSpc>
                <a:spcPts val="1176"/>
              </a:lnSpc>
              <a:spcBef>
                <a:spcPts val="2100"/>
              </a:spcBef>
              <a:spcAft>
                <a:spcPts val="0"/>
              </a:spcAft>
              <a:defRPr/>
            </a:pPr>
            <a:r>
              <a:rPr lang="en-US" sz="950" dirty="0">
                <a:solidFill>
                  <a:srgbClr val="E0E0E0"/>
                </a:solidFill>
                <a:latin typeface="Consolas"/>
              </a:rPr>
              <a:t>x </a:t>
            </a:r>
            <a:r>
              <a:rPr lang="en-US" sz="950" dirty="0">
                <a:solidFill>
                  <a:srgbClr val="67CDCC"/>
                </a:solidFill>
                <a:latin typeface="Consolas"/>
              </a:rPr>
              <a:t>= </a:t>
            </a:r>
            <a:r>
              <a:rPr lang="en-US" sz="950" dirty="0">
                <a:solidFill>
                  <a:srgbClr val="F08D49"/>
                </a:solidFill>
                <a:latin typeface="Consolas"/>
              </a:rPr>
              <a:t>10 </a:t>
            </a:r>
            <a:r>
              <a:rPr lang="en-US" sz="950" dirty="0">
                <a:solidFill>
                  <a:srgbClr val="E0E0E0"/>
                </a:solidFill>
                <a:latin typeface="Consolas"/>
              </a:rPr>
              <a:t>y </a:t>
            </a:r>
            <a:r>
              <a:rPr lang="en-US" sz="950" dirty="0">
                <a:solidFill>
                  <a:srgbClr val="67CDCC"/>
                </a:solidFill>
                <a:latin typeface="Consolas"/>
              </a:rPr>
              <a:t>= </a:t>
            </a:r>
            <a:r>
              <a:rPr lang="en-US" sz="950" dirty="0">
                <a:solidFill>
                  <a:srgbClr val="F08D49"/>
                </a:solidFill>
                <a:latin typeface="Consolas"/>
              </a:rPr>
              <a:t>11</a:t>
            </a:r>
          </a:p>
        </p:txBody>
      </p:sp>
      <p:sp>
        <p:nvSpPr>
          <p:cNvPr id="9" name="Rectangle 8">
            <a:extLst>
              <a:ext uri="{FF2B5EF4-FFF2-40B4-BE49-F238E27FC236}">
                <a16:creationId xmlns:a16="http://schemas.microsoft.com/office/drawing/2014/main" id="{B9F3693D-F8F4-403E-A322-5FCE92173A2B}"/>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35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B80E-FEE8-406F-8893-545EB01FC5FD}"/>
              </a:ext>
            </a:extLst>
          </p:cNvPr>
          <p:cNvSpPr/>
          <p:nvPr/>
        </p:nvSpPr>
        <p:spPr>
          <a:xfrm>
            <a:off x="904875" y="1093788"/>
            <a:ext cx="8267700" cy="439737"/>
          </a:xfrm>
          <a:prstGeom prst="rect">
            <a:avLst/>
          </a:prstGeom>
          <a:solidFill>
            <a:srgbClr val="383B40"/>
          </a:solidFill>
        </p:spPr>
        <p:txBody>
          <a:bodyPr lIns="0" tIns="0" rIns="0" bIns="0"/>
          <a:lstStyle/>
          <a:p>
            <a:pPr eaLnBrk="1" fontAlgn="auto" hangingPunct="1">
              <a:lnSpc>
                <a:spcPts val="1152"/>
              </a:lnSpc>
              <a:spcBef>
                <a:spcPts val="0"/>
              </a:spcBef>
              <a:spcAft>
                <a:spcPts val="0"/>
              </a:spcAft>
              <a:defRPr/>
            </a:pPr>
            <a:r>
              <a:rPr lang="en-US" sz="950" dirty="0">
                <a:solidFill>
                  <a:srgbClr val="E0E0E0"/>
                </a:solidFill>
                <a:latin typeface="Consolas"/>
              </a:rPr>
              <a:t>z </a:t>
            </a:r>
            <a:r>
              <a:rPr lang="en-US" sz="950" dirty="0">
                <a:solidFill>
                  <a:srgbClr val="67CDCC"/>
                </a:solidFill>
                <a:latin typeface="Consolas"/>
              </a:rPr>
              <a:t>= </a:t>
            </a:r>
            <a:r>
              <a:rPr lang="en-US" sz="950" dirty="0">
                <a:solidFill>
                  <a:srgbClr val="F08D49"/>
                </a:solidFill>
                <a:latin typeface="Consolas"/>
              </a:rPr>
              <a:t>10</a:t>
            </a:r>
          </a:p>
          <a:p>
            <a:pPr eaLnBrk="1" fontAlgn="auto" hangingPunct="1">
              <a:lnSpc>
                <a:spcPts val="1152"/>
              </a:lnSpc>
              <a:spcBef>
                <a:spcPts val="0"/>
              </a:spcBef>
              <a:spcAft>
                <a:spcPts val="84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x </a:t>
            </a:r>
            <a:r>
              <a:rPr lang="en-US" sz="950" dirty="0">
                <a:solidFill>
                  <a:srgbClr val="C67ADD"/>
                </a:solidFill>
                <a:latin typeface="Consolas"/>
              </a:rPr>
              <a:t>is not </a:t>
            </a:r>
            <a:r>
              <a:rPr lang="en-US" sz="950" dirty="0">
                <a:solidFill>
                  <a:srgbClr val="E0E0E0"/>
                </a:solidFill>
                <a:latin typeface="Consolas"/>
              </a:rPr>
              <a:t>y</a:t>
            </a:r>
            <a:r>
              <a:rPr lang="en-US" sz="950" dirty="0">
                <a:solidFill>
                  <a:srgbClr val="CCCCCC"/>
                </a:solidFill>
                <a:latin typeface="Consolas"/>
              </a:rPr>
              <a:t>) </a:t>
            </a:r>
            <a:r>
              <a:rPr lang="en-US" sz="950" dirty="0">
                <a:solidFill>
                  <a:srgbClr val="9E9E9E"/>
                </a:solidFill>
                <a:latin typeface="Consolas"/>
              </a:rPr>
              <a:t># it </a:t>
            </a:r>
            <a:r>
              <a:rPr lang="en-US" sz="950" dirty="0" err="1">
                <a:solidFill>
                  <a:srgbClr val="9E9E9E"/>
                </a:solidFill>
                <a:latin typeface="Consolas"/>
              </a:rPr>
              <a:t>campare</a:t>
            </a:r>
            <a:r>
              <a:rPr lang="en-US" sz="950" dirty="0">
                <a:solidFill>
                  <a:srgbClr val="9E9E9E"/>
                </a:solidFill>
                <a:latin typeface="Consolas"/>
              </a:rPr>
              <a:t> memory address of x and y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x </a:t>
            </a:r>
            <a:r>
              <a:rPr lang="en-US" sz="950" dirty="0">
                <a:solidFill>
                  <a:srgbClr val="C67ADD"/>
                </a:solidFill>
                <a:latin typeface="Consolas"/>
              </a:rPr>
              <a:t>is not </a:t>
            </a:r>
            <a:r>
              <a:rPr lang="en-US" sz="950" dirty="0">
                <a:solidFill>
                  <a:srgbClr val="E0E0E0"/>
                </a:solidFill>
                <a:latin typeface="Consolas"/>
              </a:rPr>
              <a:t>z</a:t>
            </a:r>
            <a:r>
              <a:rPr lang="en-US" sz="950" dirty="0">
                <a:solidFill>
                  <a:srgbClr val="CCCCCC"/>
                </a:solidFill>
                <a:latin typeface="Consolas"/>
              </a:rPr>
              <a:t>) </a:t>
            </a:r>
            <a:r>
              <a:rPr lang="en-US" sz="950" dirty="0">
                <a:solidFill>
                  <a:srgbClr val="9E9E9E"/>
                </a:solidFill>
                <a:latin typeface="Consolas"/>
              </a:rPr>
              <a:t># it </a:t>
            </a:r>
            <a:r>
              <a:rPr lang="en-US" sz="950" dirty="0" err="1">
                <a:solidFill>
                  <a:srgbClr val="9E9E9E"/>
                </a:solidFill>
                <a:latin typeface="Consolas"/>
              </a:rPr>
              <a:t>campare</a:t>
            </a:r>
            <a:r>
              <a:rPr lang="en-US" sz="950" dirty="0">
                <a:solidFill>
                  <a:srgbClr val="9E9E9E"/>
                </a:solidFill>
                <a:latin typeface="Consolas"/>
              </a:rPr>
              <a:t> memory address of x and z</a:t>
            </a:r>
          </a:p>
        </p:txBody>
      </p:sp>
      <p:sp>
        <p:nvSpPr>
          <p:cNvPr id="52227" name="Rectangle 2">
            <a:extLst>
              <a:ext uri="{FF2B5EF4-FFF2-40B4-BE49-F238E27FC236}">
                <a16:creationId xmlns:a16="http://schemas.microsoft.com/office/drawing/2014/main" id="{F0E2B73A-16EF-45A0-A5A7-86E0D67E1A7D}"/>
              </a:ext>
            </a:extLst>
          </p:cNvPr>
          <p:cNvSpPr>
            <a:spLocks noChangeArrowheads="1"/>
          </p:cNvSpPr>
          <p:nvPr/>
        </p:nvSpPr>
        <p:spPr bwMode="auto">
          <a:xfrm>
            <a:off x="901700" y="1703388"/>
            <a:ext cx="50323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38"/>
              </a:spcBef>
              <a:spcAft>
                <a:spcPts val="2100"/>
              </a:spcAft>
            </a:pPr>
            <a:r>
              <a:rPr lang="en-US" altLang="en-US" sz="1100" b="1">
                <a:latin typeface="Times New Roman" panose="02020603050405020304" pitchFamily="18" charset="0"/>
              </a:rPr>
              <a:t>Output</a:t>
            </a:r>
          </a:p>
        </p:txBody>
      </p:sp>
      <p:sp>
        <p:nvSpPr>
          <p:cNvPr id="4" name="Rectangle 3">
            <a:extLst>
              <a:ext uri="{FF2B5EF4-FFF2-40B4-BE49-F238E27FC236}">
                <a16:creationId xmlns:a16="http://schemas.microsoft.com/office/drawing/2014/main" id="{C9399EF1-CF98-4013-8E52-AA4AB6AEA1DE}"/>
              </a:ext>
            </a:extLst>
          </p:cNvPr>
          <p:cNvSpPr/>
          <p:nvPr/>
        </p:nvSpPr>
        <p:spPr>
          <a:xfrm>
            <a:off x="901700" y="2228850"/>
            <a:ext cx="8267700" cy="458788"/>
          </a:xfrm>
          <a:prstGeom prst="rect">
            <a:avLst/>
          </a:prstGeom>
          <a:solidFill>
            <a:srgbClr val="383B40"/>
          </a:solidFill>
        </p:spPr>
        <p:txBody>
          <a:bodyPr lIns="0" tIns="0" rIns="0" bIns="0"/>
          <a:lstStyle/>
          <a:p>
            <a:pPr eaLnBrk="1" fontAlgn="auto" hangingPunct="1">
              <a:spcBef>
                <a:spcPts val="2100"/>
              </a:spcBef>
              <a:spcAft>
                <a:spcPts val="1260"/>
              </a:spcAft>
              <a:defRPr/>
            </a:pPr>
            <a:r>
              <a:rPr lang="en-US" sz="950" dirty="0">
                <a:solidFill>
                  <a:srgbClr val="E0E0E0"/>
                </a:solidFill>
                <a:latin typeface="Consolas"/>
              </a:rPr>
              <a:t>True</a:t>
            </a:r>
          </a:p>
          <a:p>
            <a:pPr eaLnBrk="1" fontAlgn="auto" hangingPunct="1">
              <a:spcBef>
                <a:spcPts val="0"/>
              </a:spcBef>
              <a:spcAft>
                <a:spcPts val="2940"/>
              </a:spcAft>
              <a:defRPr/>
            </a:pPr>
            <a:r>
              <a:rPr lang="en-US" sz="950" dirty="0">
                <a:solidFill>
                  <a:srgbClr val="E0E0E0"/>
                </a:solidFill>
                <a:latin typeface="Consolas"/>
              </a:rPr>
              <a:t>False</a:t>
            </a:r>
          </a:p>
        </p:txBody>
      </p:sp>
      <p:sp>
        <p:nvSpPr>
          <p:cNvPr id="5" name="Rectangle 4">
            <a:extLst>
              <a:ext uri="{FF2B5EF4-FFF2-40B4-BE49-F238E27FC236}">
                <a16:creationId xmlns:a16="http://schemas.microsoft.com/office/drawing/2014/main" id="{EB983C22-E25E-488B-8781-7170AF0E2974}"/>
              </a:ext>
            </a:extLst>
          </p:cNvPr>
          <p:cNvSpPr/>
          <p:nvPr/>
        </p:nvSpPr>
        <p:spPr>
          <a:xfrm>
            <a:off x="920750" y="3233738"/>
            <a:ext cx="2389188" cy="307975"/>
          </a:xfrm>
          <a:prstGeom prst="rect">
            <a:avLst/>
          </a:prstGeom>
        </p:spPr>
        <p:txBody>
          <a:bodyPr wrap="none" lIns="0" tIns="0" rIns="0" bIns="0"/>
          <a:lstStyle/>
          <a:p>
            <a:pPr eaLnBrk="1" fontAlgn="auto" hangingPunct="1">
              <a:spcBef>
                <a:spcPts val="2940"/>
              </a:spcBef>
              <a:spcAft>
                <a:spcPts val="1680"/>
              </a:spcAft>
              <a:defRPr/>
            </a:pPr>
            <a:r>
              <a:rPr lang="en-US" sz="2500" b="1" spc="-50">
                <a:solidFill>
                  <a:srgbClr val="1C2B40"/>
                </a:solidFill>
                <a:latin typeface="Calibri"/>
              </a:rPr>
              <a:t>Bitwise Operators</a:t>
            </a:r>
          </a:p>
        </p:txBody>
      </p:sp>
      <p:sp>
        <p:nvSpPr>
          <p:cNvPr id="6" name="Rectangle 5">
            <a:extLst>
              <a:ext uri="{FF2B5EF4-FFF2-40B4-BE49-F238E27FC236}">
                <a16:creationId xmlns:a16="http://schemas.microsoft.com/office/drawing/2014/main" id="{3B36407B-871B-425C-98FE-BAB113C1AF7E}"/>
              </a:ext>
            </a:extLst>
          </p:cNvPr>
          <p:cNvSpPr/>
          <p:nvPr/>
        </p:nvSpPr>
        <p:spPr>
          <a:xfrm>
            <a:off x="895350" y="3779838"/>
            <a:ext cx="8267700" cy="2097087"/>
          </a:xfrm>
          <a:prstGeom prst="rect">
            <a:avLst/>
          </a:prstGeom>
        </p:spPr>
        <p:txBody>
          <a:bodyPr lIns="0" tIns="0" rIns="0" bIns="0"/>
          <a:lstStyle/>
          <a:p>
            <a:pPr eaLnBrk="1" fontAlgn="auto" hangingPunct="1">
              <a:lnSpc>
                <a:spcPts val="1392"/>
              </a:lnSpc>
              <a:spcBef>
                <a:spcPts val="1680"/>
              </a:spcBef>
              <a:spcAft>
                <a:spcPts val="840"/>
              </a:spcAft>
              <a:defRPr/>
            </a:pPr>
            <a:r>
              <a:rPr lang="en-US" sz="1000">
                <a:latin typeface="Times New Roman"/>
              </a:rPr>
              <a:t>In Python, bitwise operators are used to performing bitwise operations on integers. To perform bitwise, we first need to convert integer value to binary (0 and 1) value.</a:t>
            </a:r>
          </a:p>
          <a:p>
            <a:pPr eaLnBrk="1" fontAlgn="auto" hangingPunct="1">
              <a:lnSpc>
                <a:spcPts val="1368"/>
              </a:lnSpc>
              <a:spcBef>
                <a:spcPts val="0"/>
              </a:spcBef>
              <a:spcAft>
                <a:spcPts val="840"/>
              </a:spcAft>
              <a:defRPr/>
            </a:pPr>
            <a:r>
              <a:rPr lang="en-US" sz="1000">
                <a:latin typeface="Times New Roman"/>
              </a:rPr>
              <a:t>The bitwise operator operates on values bit by bit, so it’s called </a:t>
            </a:r>
            <a:r>
              <a:rPr lang="en-US" sz="1100" b="1">
                <a:latin typeface="Times New Roman"/>
              </a:rPr>
              <a:t>bitwise</a:t>
            </a:r>
            <a:r>
              <a:rPr lang="en-US" sz="1000">
                <a:latin typeface="Times New Roman"/>
              </a:rPr>
              <a:t>. It always returns the result in decimal format. Python has 6 bitwise operators listed below.</a:t>
            </a:r>
          </a:p>
          <a:p>
            <a:pPr marL="631952" algn="just" eaLnBrk="1" fontAlgn="auto" hangingPunct="1">
              <a:lnSpc>
                <a:spcPts val="1344"/>
              </a:lnSpc>
              <a:spcBef>
                <a:spcPts val="0"/>
              </a:spcBef>
              <a:spcAft>
                <a:spcPts val="0"/>
              </a:spcAft>
              <a:defRPr/>
            </a:pPr>
            <a:r>
              <a:rPr lang="en-US">
                <a:latin typeface="Times New Roman"/>
              </a:rPr>
              <a:t>1.    </a:t>
            </a:r>
            <a:r>
              <a:rPr lang="en-US">
                <a:solidFill>
                  <a:srgbClr val="6C0B24"/>
                </a:solidFill>
                <a:latin typeface="Times New Roman"/>
              </a:rPr>
              <a:t>&amp; </a:t>
            </a:r>
            <a:r>
              <a:rPr lang="en-US">
                <a:latin typeface="Times New Roman"/>
              </a:rPr>
              <a:t>Bitwise and</a:t>
            </a:r>
          </a:p>
          <a:p>
            <a:pPr marL="631952" algn="just" eaLnBrk="1" fontAlgn="auto" hangingPunct="1">
              <a:lnSpc>
                <a:spcPts val="1344"/>
              </a:lnSpc>
              <a:spcBef>
                <a:spcPts val="0"/>
              </a:spcBef>
              <a:spcAft>
                <a:spcPts val="0"/>
              </a:spcAft>
              <a:defRPr/>
            </a:pPr>
            <a:r>
              <a:rPr lang="en-US">
                <a:latin typeface="Times New Roman"/>
              </a:rPr>
              <a:t>2.    </a:t>
            </a:r>
            <a:r>
              <a:rPr lang="en-US">
                <a:solidFill>
                  <a:srgbClr val="6C0B24"/>
                </a:solidFill>
                <a:latin typeface="Times New Roman"/>
              </a:rPr>
              <a:t>| </a:t>
            </a:r>
            <a:r>
              <a:rPr lang="en-US">
                <a:latin typeface="Times New Roman"/>
              </a:rPr>
              <a:t>Bitwise or</a:t>
            </a:r>
          </a:p>
          <a:p>
            <a:pPr marL="631952" algn="just" eaLnBrk="1" fontAlgn="auto" hangingPunct="1">
              <a:lnSpc>
                <a:spcPts val="1344"/>
              </a:lnSpc>
              <a:spcBef>
                <a:spcPts val="0"/>
              </a:spcBef>
              <a:spcAft>
                <a:spcPts val="0"/>
              </a:spcAft>
              <a:defRPr/>
            </a:pPr>
            <a:r>
              <a:rPr lang="en-US">
                <a:latin typeface="Times New Roman"/>
              </a:rPr>
              <a:t>3.    </a:t>
            </a:r>
            <a:r>
              <a:rPr lang="en-US" baseline="30000">
                <a:solidFill>
                  <a:srgbClr val="6C0B24"/>
                </a:solidFill>
                <a:latin typeface="Times New Roman"/>
              </a:rPr>
              <a:t>A</a:t>
            </a:r>
            <a:r>
              <a:rPr lang="en-US">
                <a:solidFill>
                  <a:srgbClr val="6C0B24"/>
                </a:solidFill>
                <a:latin typeface="Times New Roman"/>
              </a:rPr>
              <a:t> </a:t>
            </a:r>
            <a:r>
              <a:rPr lang="en-US">
                <a:latin typeface="Times New Roman"/>
              </a:rPr>
              <a:t>Bitwise xor</a:t>
            </a:r>
          </a:p>
          <a:p>
            <a:pPr marL="631952" algn="just" eaLnBrk="1" fontAlgn="auto" hangingPunct="1">
              <a:lnSpc>
                <a:spcPts val="1344"/>
              </a:lnSpc>
              <a:spcBef>
                <a:spcPts val="0"/>
              </a:spcBef>
              <a:spcAft>
                <a:spcPts val="0"/>
              </a:spcAft>
              <a:defRPr/>
            </a:pPr>
            <a:r>
              <a:rPr lang="en-US">
                <a:latin typeface="Times New Roman"/>
              </a:rPr>
              <a:t>4.    </a:t>
            </a:r>
            <a:r>
              <a:rPr lang="en-US">
                <a:solidFill>
                  <a:srgbClr val="6C0B24"/>
                </a:solidFill>
                <a:latin typeface="Times New Roman"/>
              </a:rPr>
              <a:t>~ </a:t>
            </a:r>
            <a:r>
              <a:rPr lang="en-US">
                <a:latin typeface="Times New Roman"/>
              </a:rPr>
              <a:t>Bitwise 1's complement</a:t>
            </a:r>
          </a:p>
          <a:p>
            <a:pPr marL="631952" algn="just" eaLnBrk="1" fontAlgn="auto" hangingPunct="1">
              <a:lnSpc>
                <a:spcPts val="1344"/>
              </a:lnSpc>
              <a:spcBef>
                <a:spcPts val="0"/>
              </a:spcBef>
              <a:spcAft>
                <a:spcPts val="0"/>
              </a:spcAft>
              <a:defRPr/>
            </a:pPr>
            <a:r>
              <a:rPr lang="en-US">
                <a:latin typeface="Times New Roman"/>
              </a:rPr>
              <a:t>5.    </a:t>
            </a:r>
            <a:r>
              <a:rPr lang="en-US">
                <a:solidFill>
                  <a:srgbClr val="6C0B24"/>
                </a:solidFill>
                <a:latin typeface="Times New Roman"/>
              </a:rPr>
              <a:t>&lt;&lt; </a:t>
            </a:r>
            <a:r>
              <a:rPr lang="en-US">
                <a:latin typeface="Times New Roman"/>
              </a:rPr>
              <a:t>Bitwise left-shift</a:t>
            </a:r>
          </a:p>
          <a:p>
            <a:pPr marL="631952" algn="just" eaLnBrk="1" fontAlgn="auto" hangingPunct="1">
              <a:lnSpc>
                <a:spcPts val="1344"/>
              </a:lnSpc>
              <a:spcBef>
                <a:spcPts val="0"/>
              </a:spcBef>
              <a:spcAft>
                <a:spcPts val="0"/>
              </a:spcAft>
              <a:defRPr/>
            </a:pPr>
            <a:r>
              <a:rPr lang="en-US">
                <a:latin typeface="Times New Roman"/>
              </a:rPr>
              <a:t>6.    </a:t>
            </a:r>
            <a:r>
              <a:rPr lang="en-US">
                <a:solidFill>
                  <a:srgbClr val="6C0B24"/>
                </a:solidFill>
                <a:latin typeface="Times New Roman"/>
              </a:rPr>
              <a:t>&gt;&gt; </a:t>
            </a:r>
            <a:r>
              <a:rPr lang="en-US">
                <a:latin typeface="Times New Roman"/>
              </a:rPr>
              <a:t>Bitwise right-shift</a:t>
            </a:r>
          </a:p>
        </p:txBody>
      </p:sp>
      <p:sp>
        <p:nvSpPr>
          <p:cNvPr id="7" name="Rectangle 6">
            <a:extLst>
              <a:ext uri="{FF2B5EF4-FFF2-40B4-BE49-F238E27FC236}">
                <a16:creationId xmlns:a16="http://schemas.microsoft.com/office/drawing/2014/main" id="{5437BA37-B987-4DA4-B645-8A5BF4CE28FB}"/>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A3F4F304-85D6-40AC-A218-4B6D72FF49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838" y="3975100"/>
            <a:ext cx="85947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DA10461F-E1BF-46D5-95C1-082FA297EAA3}"/>
              </a:ext>
            </a:extLst>
          </p:cNvPr>
          <p:cNvSpPr>
            <a:spLocks noChangeArrowheads="1"/>
          </p:cNvSpPr>
          <p:nvPr/>
        </p:nvSpPr>
        <p:spPr bwMode="auto">
          <a:xfrm>
            <a:off x="917575" y="971550"/>
            <a:ext cx="13255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Bitwise and &amp;</a:t>
            </a:r>
          </a:p>
        </p:txBody>
      </p:sp>
      <p:sp>
        <p:nvSpPr>
          <p:cNvPr id="4" name="Rectangle 3">
            <a:extLst>
              <a:ext uri="{FF2B5EF4-FFF2-40B4-BE49-F238E27FC236}">
                <a16:creationId xmlns:a16="http://schemas.microsoft.com/office/drawing/2014/main" id="{78DCEBE1-ED68-4F39-B656-ED1DED9DB11A}"/>
              </a:ext>
            </a:extLst>
          </p:cNvPr>
          <p:cNvSpPr/>
          <p:nvPr/>
        </p:nvSpPr>
        <p:spPr>
          <a:xfrm>
            <a:off x="895350" y="1497013"/>
            <a:ext cx="8255000" cy="719137"/>
          </a:xfrm>
          <a:prstGeom prst="rect">
            <a:avLst/>
          </a:prstGeom>
        </p:spPr>
        <p:txBody>
          <a:bodyPr lIns="0" tIns="0" rIns="0" bIns="0"/>
          <a:lstStyle/>
          <a:p>
            <a:pPr eaLnBrk="1" fontAlgn="auto" hangingPunct="1">
              <a:lnSpc>
                <a:spcPts val="1368"/>
              </a:lnSpc>
              <a:spcBef>
                <a:spcPts val="0"/>
              </a:spcBef>
              <a:spcAft>
                <a:spcPts val="1050"/>
              </a:spcAft>
              <a:defRPr/>
            </a:pPr>
            <a:r>
              <a:rPr lang="en-US" sz="1000">
                <a:latin typeface="Times New Roman"/>
              </a:rPr>
              <a:t>It performs </a:t>
            </a:r>
            <a:r>
              <a:rPr lang="en-US" sz="1100" b="1">
                <a:latin typeface="Times New Roman"/>
              </a:rPr>
              <a:t>logical AND </a:t>
            </a:r>
            <a:r>
              <a:rPr lang="en-US" sz="1000">
                <a:latin typeface="Times New Roman"/>
              </a:rPr>
              <a:t>operation on the integer value after converting an integer to a binary value and gives the result as a decimal value. It returns </a:t>
            </a:r>
            <a:r>
              <a:rPr lang="en-US" sz="950">
                <a:solidFill>
                  <a:srgbClr val="6C0B24"/>
                </a:solidFill>
                <a:latin typeface="Consolas"/>
              </a:rPr>
              <a:t>True </a:t>
            </a:r>
            <a:r>
              <a:rPr lang="en-US" sz="1000">
                <a:latin typeface="Times New Roman"/>
              </a:rPr>
              <a:t>only if both operands are True. Otherwise, it returns </a:t>
            </a:r>
            <a:r>
              <a:rPr lang="en-US" sz="950">
                <a:solidFill>
                  <a:srgbClr val="6C0B24"/>
                </a:solidFill>
                <a:latin typeface="Consolas"/>
              </a:rPr>
              <a:t>False</a:t>
            </a:r>
            <a:r>
              <a:rPr lang="en-US" sz="1000">
                <a:latin typeface="Times New Roman"/>
              </a:rPr>
              <a:t>.</a:t>
            </a:r>
          </a:p>
          <a:p>
            <a:pPr eaLnBrk="1" fontAlgn="auto" hangingPunct="1">
              <a:spcBef>
                <a:spcPts val="0"/>
              </a:spcBef>
              <a:spcAft>
                <a:spcPts val="2100"/>
              </a:spcAft>
              <a:defRPr/>
            </a:pPr>
            <a:r>
              <a:rPr lang="en-US" sz="1100" b="1">
                <a:latin typeface="Times New Roman"/>
              </a:rPr>
              <a:t>Example</a:t>
            </a:r>
          </a:p>
        </p:txBody>
      </p:sp>
      <p:sp>
        <p:nvSpPr>
          <p:cNvPr id="53253" name="Rectangle 4">
            <a:extLst>
              <a:ext uri="{FF2B5EF4-FFF2-40B4-BE49-F238E27FC236}">
                <a16:creationId xmlns:a16="http://schemas.microsoft.com/office/drawing/2014/main" id="{EF3B94C3-A5BD-42DE-A995-7569C3323020}"/>
              </a:ext>
            </a:extLst>
          </p:cNvPr>
          <p:cNvSpPr>
            <a:spLocks noChangeArrowheads="1"/>
          </p:cNvSpPr>
          <p:nvPr/>
        </p:nvSpPr>
        <p:spPr bwMode="auto">
          <a:xfrm>
            <a:off x="904875" y="2566988"/>
            <a:ext cx="8421688" cy="88582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50"/>
              </a:lnSpc>
              <a:spcBef>
                <a:spcPts val="2100"/>
              </a:spcBef>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7 </a:t>
            </a:r>
            <a:r>
              <a:rPr lang="en-US" altLang="en-US" sz="900">
                <a:solidFill>
                  <a:srgbClr val="E0E0E0"/>
                </a:solidFill>
                <a:latin typeface="Consolas" panose="020B0609020204030204" pitchFamily="49" charset="0"/>
              </a:rPr>
              <a:t>b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c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&amp; </a:t>
            </a:r>
            <a:r>
              <a:rPr lang="en-US" altLang="en-US" sz="900">
                <a:solidFill>
                  <a:srgbClr val="E0E0E0"/>
                </a:solidFill>
                <a:latin typeface="Consolas" panose="020B0609020204030204" pitchFamily="49" charset="0"/>
              </a:rPr>
              <a:t>b</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&amp; </a:t>
            </a:r>
            <a:r>
              <a:rPr lang="en-US" altLang="en-US" sz="900">
                <a:solidFill>
                  <a:srgbClr val="E0E0E0"/>
                </a:solidFill>
                <a:latin typeface="Consolas" panose="020B0609020204030204" pitchFamily="49" charset="0"/>
              </a:rPr>
              <a:t>c</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 </a:t>
            </a:r>
            <a:r>
              <a:rPr lang="en-US" altLang="en-US" sz="900">
                <a:solidFill>
                  <a:srgbClr val="67CDCC"/>
                </a:solidFill>
                <a:latin typeface="Consolas" panose="020B0609020204030204" pitchFamily="49" charset="0"/>
              </a:rPr>
              <a:t>&amp; </a:t>
            </a:r>
            <a:r>
              <a:rPr lang="en-US" altLang="en-US" sz="900">
                <a:solidFill>
                  <a:srgbClr val="E0E0E0"/>
                </a:solidFill>
                <a:latin typeface="Consolas" panose="020B0609020204030204" pitchFamily="49" charset="0"/>
              </a:rPr>
              <a:t>c</a:t>
            </a:r>
            <a:r>
              <a:rPr lang="en-US" altLang="en-US" sz="900">
                <a:solidFill>
                  <a:srgbClr val="CCCCCC"/>
                </a:solidFill>
                <a:latin typeface="Consolas" panose="020B0609020204030204" pitchFamily="49" charset="0"/>
              </a:rPr>
              <a:t>)</a:t>
            </a:r>
          </a:p>
        </p:txBody>
      </p:sp>
      <p:sp>
        <p:nvSpPr>
          <p:cNvPr id="53254" name="Rectangle 5">
            <a:extLst>
              <a:ext uri="{FF2B5EF4-FFF2-40B4-BE49-F238E27FC236}">
                <a16:creationId xmlns:a16="http://schemas.microsoft.com/office/drawing/2014/main" id="{66FE3FA6-54E2-4F88-9EFD-18A530AC7845}"/>
              </a:ext>
            </a:extLst>
          </p:cNvPr>
          <p:cNvSpPr>
            <a:spLocks noChangeArrowheads="1"/>
          </p:cNvSpPr>
          <p:nvPr/>
        </p:nvSpPr>
        <p:spPr bwMode="auto">
          <a:xfrm>
            <a:off x="901700" y="3624263"/>
            <a:ext cx="5032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latin typeface="Times New Roman" panose="02020603050405020304" pitchFamily="18" charset="0"/>
              </a:rPr>
              <a:t>Output</a:t>
            </a:r>
          </a:p>
        </p:txBody>
      </p:sp>
      <p:sp>
        <p:nvSpPr>
          <p:cNvPr id="53255" name="Rectangle 6">
            <a:extLst>
              <a:ext uri="{FF2B5EF4-FFF2-40B4-BE49-F238E27FC236}">
                <a16:creationId xmlns:a16="http://schemas.microsoft.com/office/drawing/2014/main" id="{2F6212FF-AE53-4CE2-89C9-584792249563}"/>
              </a:ext>
            </a:extLst>
          </p:cNvPr>
          <p:cNvSpPr>
            <a:spLocks noChangeArrowheads="1"/>
          </p:cNvSpPr>
          <p:nvPr/>
        </p:nvSpPr>
        <p:spPr bwMode="auto">
          <a:xfrm>
            <a:off x="895350" y="4986338"/>
            <a:ext cx="32321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Times New Roman" panose="02020603050405020304" pitchFamily="18" charset="0"/>
              </a:rPr>
              <a:t>Following diagram shows AND operator evaluation.</a:t>
            </a:r>
          </a:p>
        </p:txBody>
      </p:sp>
      <p:sp>
        <p:nvSpPr>
          <p:cNvPr id="8" name="Rectangle 7">
            <a:extLst>
              <a:ext uri="{FF2B5EF4-FFF2-40B4-BE49-F238E27FC236}">
                <a16:creationId xmlns:a16="http://schemas.microsoft.com/office/drawing/2014/main" id="{CCE15C89-9E36-4D86-9F62-296CDC88942D}"/>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ECBE7-3707-4A54-966D-2B745C69341D}"/>
              </a:ext>
            </a:extLst>
          </p:cNvPr>
          <p:cNvSpPr/>
          <p:nvPr/>
        </p:nvSpPr>
        <p:spPr>
          <a:xfrm>
            <a:off x="3340100" y="1076325"/>
            <a:ext cx="2722563" cy="523875"/>
          </a:xfrm>
          <a:prstGeom prst="rect">
            <a:avLst/>
          </a:prstGeom>
        </p:spPr>
        <p:txBody>
          <a:bodyPr lIns="0" tIns="0" rIns="0" bIns="0"/>
          <a:lstStyle/>
          <a:p>
            <a:pPr marL="546100" algn="just" eaLnBrk="1" fontAlgn="auto" hangingPunct="1">
              <a:lnSpc>
                <a:spcPts val="2784"/>
              </a:lnSpc>
              <a:spcBef>
                <a:spcPts val="0"/>
              </a:spcBef>
              <a:spcAft>
                <a:spcPts val="0"/>
              </a:spcAft>
              <a:defRPr/>
            </a:pPr>
            <a:r>
              <a:rPr lang="en-US" sz="1100" b="1" spc="200">
                <a:solidFill>
                  <a:srgbClr val="222222"/>
                </a:solidFill>
                <a:latin typeface="Times New Roman"/>
              </a:rPr>
              <a:t>0 111 </a:t>
            </a:r>
            <a:r>
              <a:rPr lang="en-US" sz="1100" b="1" spc="200">
                <a:solidFill>
                  <a:srgbClr val="353535"/>
                </a:solidFill>
                <a:latin typeface="Times New Roman"/>
              </a:rPr>
              <a:t>—</a:t>
            </a:r>
            <a:r>
              <a:rPr lang="en-US" sz="1100" b="1" spc="200">
                <a:latin typeface="Times New Roman"/>
              </a:rPr>
              <a:t>v </a:t>
            </a:r>
            <a:r>
              <a:rPr lang="en-US" sz="1100" b="1" spc="200">
                <a:solidFill>
                  <a:srgbClr val="222222"/>
                </a:solidFill>
                <a:latin typeface="Times New Roman"/>
              </a:rPr>
              <a:t>Binary </a:t>
            </a:r>
            <a:r>
              <a:rPr lang="en-US" sz="1100" b="1">
                <a:latin typeface="Times New Roman"/>
              </a:rPr>
              <a:t>value of </a:t>
            </a:r>
            <a:r>
              <a:rPr lang="en-US" sz="1100" b="1">
                <a:solidFill>
                  <a:srgbClr val="222222"/>
                </a:solidFill>
                <a:latin typeface="Times New Roman"/>
              </a:rPr>
              <a:t>7</a:t>
            </a:r>
          </a:p>
          <a:p>
            <a:pPr algn="just" eaLnBrk="1" fontAlgn="auto" hangingPunct="1">
              <a:lnSpc>
                <a:spcPts val="2784"/>
              </a:lnSpc>
              <a:spcBef>
                <a:spcPts val="0"/>
              </a:spcBef>
              <a:spcAft>
                <a:spcPts val="0"/>
              </a:spcAft>
              <a:defRPr/>
            </a:pPr>
            <a:r>
              <a:rPr lang="en-US" sz="1100" b="1">
                <a:latin typeface="Times New Roman"/>
              </a:rPr>
              <a:t>AND </a:t>
            </a:r>
            <a:r>
              <a:rPr lang="en-US" sz="1100" b="1">
                <a:solidFill>
                  <a:srgbClr val="222222"/>
                </a:solidFill>
                <a:latin typeface="Times New Roman"/>
              </a:rPr>
              <a:t>0 10 0    </a:t>
            </a:r>
            <a:r>
              <a:rPr lang="en-US" sz="1100" b="1">
                <a:solidFill>
                  <a:srgbClr val="353535"/>
                </a:solidFill>
                <a:latin typeface="Times New Roman"/>
              </a:rPr>
              <a:t>—</a:t>
            </a:r>
            <a:r>
              <a:rPr lang="en-US" sz="1100" b="1">
                <a:latin typeface="Times New Roman"/>
              </a:rPr>
              <a:t>► Binary </a:t>
            </a:r>
            <a:r>
              <a:rPr lang="en-US" sz="1100" b="1">
                <a:solidFill>
                  <a:srgbClr val="222222"/>
                </a:solidFill>
                <a:latin typeface="Times New Roman"/>
              </a:rPr>
              <a:t>value of 4</a:t>
            </a:r>
          </a:p>
        </p:txBody>
      </p:sp>
      <p:sp>
        <p:nvSpPr>
          <p:cNvPr id="54275" name="Rectangle 2">
            <a:extLst>
              <a:ext uri="{FF2B5EF4-FFF2-40B4-BE49-F238E27FC236}">
                <a16:creationId xmlns:a16="http://schemas.microsoft.com/office/drawing/2014/main" id="{A45A2B16-F231-4F3C-AD56-3E80386A4088}"/>
              </a:ext>
            </a:extLst>
          </p:cNvPr>
          <p:cNvSpPr>
            <a:spLocks noChangeArrowheads="1"/>
          </p:cNvSpPr>
          <p:nvPr/>
        </p:nvSpPr>
        <p:spPr bwMode="auto">
          <a:xfrm>
            <a:off x="3340100" y="1782763"/>
            <a:ext cx="27003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150"/>
              </a:spcAft>
            </a:pPr>
            <a:r>
              <a:rPr lang="en-US" altLang="en-US" sz="1000">
                <a:latin typeface="Times New Roman" panose="02020603050405020304" pitchFamily="18" charset="0"/>
              </a:rPr>
              <a:t>Ans </a:t>
            </a:r>
            <a:r>
              <a:rPr lang="en-US" altLang="en-US" sz="1000">
                <a:solidFill>
                  <a:srgbClr val="222222"/>
                </a:solidFill>
                <a:latin typeface="Times New Roman" panose="02020603050405020304" pitchFamily="18" charset="0"/>
              </a:rPr>
              <a:t>0 10 0 </a:t>
            </a:r>
            <a:r>
              <a:rPr lang="en-US" altLang="en-US" sz="1000">
                <a:solidFill>
                  <a:srgbClr val="353535"/>
                </a:solidFill>
                <a:latin typeface="Times New Roman" panose="02020603050405020304" pitchFamily="18" charset="0"/>
              </a:rPr>
              <a:t>—</a:t>
            </a:r>
            <a:r>
              <a:rPr lang="en-US" altLang="en-US" sz="1000">
                <a:latin typeface="Times New Roman" panose="02020603050405020304" pitchFamily="18" charset="0"/>
              </a:rPr>
              <a:t>► Binary value </a:t>
            </a:r>
            <a:r>
              <a:rPr lang="en-US" altLang="en-US" sz="1000">
                <a:solidFill>
                  <a:srgbClr val="222222"/>
                </a:solidFill>
                <a:latin typeface="Times New Roman" panose="02020603050405020304" pitchFamily="18" charset="0"/>
              </a:rPr>
              <a:t>of 4</a:t>
            </a:r>
          </a:p>
        </p:txBody>
      </p:sp>
      <p:sp>
        <p:nvSpPr>
          <p:cNvPr id="54276" name="Rectangle 3">
            <a:extLst>
              <a:ext uri="{FF2B5EF4-FFF2-40B4-BE49-F238E27FC236}">
                <a16:creationId xmlns:a16="http://schemas.microsoft.com/office/drawing/2014/main" id="{AB826B82-52EC-4CE7-A139-6E126AC8FB9E}"/>
              </a:ext>
            </a:extLst>
          </p:cNvPr>
          <p:cNvSpPr>
            <a:spLocks noChangeArrowheads="1"/>
          </p:cNvSpPr>
          <p:nvPr/>
        </p:nvSpPr>
        <p:spPr bwMode="auto">
          <a:xfrm>
            <a:off x="3340100" y="2490788"/>
            <a:ext cx="310356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latin typeface="Times New Roman" panose="02020603050405020304" pitchFamily="18" charset="0"/>
              </a:rPr>
              <a:t>AND operators Truth table (True = 1</a:t>
            </a:r>
            <a:r>
              <a:rPr lang="en-US" altLang="en-US" sz="1100" b="1" baseline="-25000">
                <a:latin typeface="Times New Roman" panose="02020603050405020304" pitchFamily="18" charset="0"/>
              </a:rPr>
              <a:t>:</a:t>
            </a:r>
            <a:r>
              <a:rPr lang="en-US" altLang="en-US" sz="1100" b="1">
                <a:latin typeface="Times New Roman" panose="02020603050405020304" pitchFamily="18" charset="0"/>
              </a:rPr>
              <a:t> False - 0)</a:t>
            </a:r>
          </a:p>
        </p:txBody>
      </p:sp>
      <p:graphicFrame>
        <p:nvGraphicFramePr>
          <p:cNvPr id="5" name="Table 4">
            <a:extLst>
              <a:ext uri="{FF2B5EF4-FFF2-40B4-BE49-F238E27FC236}">
                <a16:creationId xmlns:a16="http://schemas.microsoft.com/office/drawing/2014/main" id="{BF81B1C5-D9E5-4FEC-92F8-61C652FA8D3B}"/>
              </a:ext>
            </a:extLst>
          </p:cNvPr>
          <p:cNvGraphicFramePr>
            <a:graphicFrameLocks noGrp="1"/>
          </p:cNvGraphicFramePr>
          <p:nvPr/>
        </p:nvGraphicFramePr>
        <p:xfrm>
          <a:off x="3349625" y="2879725"/>
          <a:ext cx="3368675" cy="914400"/>
        </p:xfrm>
        <a:graphic>
          <a:graphicData uri="http://schemas.openxmlformats.org/drawingml/2006/table">
            <a:tbl>
              <a:tblPr/>
              <a:tblGrid>
                <a:gridCol w="1307839">
                  <a:extLst>
                    <a:ext uri="{9D8B030D-6E8A-4147-A177-3AD203B41FA5}">
                      <a16:colId xmlns:a16="http://schemas.microsoft.com/office/drawing/2014/main" val="20000"/>
                    </a:ext>
                  </a:extLst>
                </a:gridCol>
                <a:gridCol w="1466364">
                  <a:extLst>
                    <a:ext uri="{9D8B030D-6E8A-4147-A177-3AD203B41FA5}">
                      <a16:colId xmlns:a16="http://schemas.microsoft.com/office/drawing/2014/main" val="20001"/>
                    </a:ext>
                  </a:extLst>
                </a:gridCol>
                <a:gridCol w="594472">
                  <a:extLst>
                    <a:ext uri="{9D8B030D-6E8A-4147-A177-3AD203B41FA5}">
                      <a16:colId xmlns:a16="http://schemas.microsoft.com/office/drawing/2014/main" val="20002"/>
                    </a:ext>
                  </a:extLst>
                </a:gridCol>
              </a:tblGrid>
              <a:tr h="182880">
                <a:tc>
                  <a:txBody>
                    <a:bodyPr/>
                    <a:lstStyle/>
                    <a:p>
                      <a:pPr marL="88900" indent="0"/>
                      <a:r>
                        <a:rPr lang="en-US" sz="1050" b="1">
                          <a:latin typeface="Times New Roman"/>
                        </a:rPr>
                        <a:t>First operand (X)</a:t>
                      </a:r>
                    </a:p>
                  </a:txBody>
                  <a:tcPr marL="0" marR="0" marT="0" marB="0" anchor="b"/>
                </a:tc>
                <a:tc>
                  <a:txBody>
                    <a:bodyPr/>
                    <a:lstStyle/>
                    <a:p>
                      <a:pPr marL="88900" indent="0"/>
                      <a:r>
                        <a:rPr lang="en-US" sz="1050" b="1">
                          <a:latin typeface="Times New Roman"/>
                        </a:rPr>
                        <a:t>Second Operand(l</a:t>
                      </a:r>
                      <a:r>
                        <a:rPr lang="en-US" sz="1050" b="1" baseline="30000">
                          <a:latin typeface="Times New Roman"/>
                        </a:rPr>
                        <a:t>7</a:t>
                      </a:r>
                      <a:r>
                        <a:rPr lang="en-US" sz="1050" b="1">
                          <a:latin typeface="Times New Roman"/>
                        </a:rPr>
                        <a:t>)</a:t>
                      </a:r>
                    </a:p>
                  </a:txBody>
                  <a:tcPr marL="0" marR="0" marT="0" marB="0" anchor="b"/>
                </a:tc>
                <a:tc>
                  <a:txBody>
                    <a:bodyPr/>
                    <a:lstStyle/>
                    <a:p>
                      <a:pPr indent="0"/>
                      <a:r>
                        <a:rPr lang="en-US" sz="1050" b="1">
                          <a:latin typeface="Times New Roman"/>
                        </a:rPr>
                        <a:t>X&amp; Y</a:t>
                      </a:r>
                    </a:p>
                  </a:txBody>
                  <a:tcPr marL="0" marR="0" marT="0" marB="0" anchor="b"/>
                </a:tc>
                <a:extLst>
                  <a:ext uri="{0D108BD9-81ED-4DB2-BD59-A6C34878D82A}">
                    <a16:rowId xmlns:a16="http://schemas.microsoft.com/office/drawing/2014/main" val="10000"/>
                  </a:ext>
                </a:extLst>
              </a:tr>
              <a:tr h="182880">
                <a:tc>
                  <a:txBody>
                    <a:bodyPr/>
                    <a:lstStyle/>
                    <a:p>
                      <a:pPr indent="0" algn="ctr"/>
                      <a:r>
                        <a:rPr lang="en-US" sz="1050" b="1">
                          <a:solidFill>
                            <a:srgbClr val="353535"/>
                          </a:solidFill>
                          <a:latin typeface="Times New Roman"/>
                        </a:rPr>
                        <a:t>1</a:t>
                      </a:r>
                    </a:p>
                  </a:txBody>
                  <a:tcPr marL="0" marR="0" marT="0" marB="0" anchor="b"/>
                </a:tc>
                <a:tc>
                  <a:txBody>
                    <a:bodyPr/>
                    <a:lstStyle/>
                    <a:p>
                      <a:pPr indent="0" algn="ctr"/>
                      <a:r>
                        <a:rPr lang="en-US" sz="1150">
                          <a:latin typeface="Times New Roman"/>
                        </a:rPr>
                        <a:t>1</a:t>
                      </a:r>
                    </a:p>
                  </a:txBody>
                  <a:tcPr marL="0" marR="0" marT="0" marB="0" anchor="b"/>
                </a:tc>
                <a:tc>
                  <a:txBody>
                    <a:bodyPr/>
                    <a:lstStyle/>
                    <a:p>
                      <a:pPr indent="0" algn="ctr"/>
                      <a:r>
                        <a:rPr lang="en-US" sz="1150">
                          <a:latin typeface="Times New Roman"/>
                        </a:rPr>
                        <a:t>1</a:t>
                      </a:r>
                    </a:p>
                  </a:txBody>
                  <a:tcPr marL="0" marR="0" marT="0" marB="0" anchor="b"/>
                </a:tc>
                <a:extLst>
                  <a:ext uri="{0D108BD9-81ED-4DB2-BD59-A6C34878D82A}">
                    <a16:rowId xmlns:a16="http://schemas.microsoft.com/office/drawing/2014/main" val="10001"/>
                  </a:ext>
                </a:extLst>
              </a:tr>
              <a:tr h="179832">
                <a:tc>
                  <a:txBody>
                    <a:bodyPr/>
                    <a:lstStyle/>
                    <a:p>
                      <a:pPr indent="0" algn="ctr"/>
                      <a:r>
                        <a:rPr lang="en-US" sz="1050" b="1">
                          <a:solidFill>
                            <a:srgbClr val="353535"/>
                          </a:solidFill>
                          <a:latin typeface="Times New Roman"/>
                        </a:rPr>
                        <a:t>1</a:t>
                      </a:r>
                    </a:p>
                  </a:txBody>
                  <a:tcPr marL="0" marR="0" marT="0" marB="0" anchor="b"/>
                </a:tc>
                <a:tc>
                  <a:txBody>
                    <a:bodyPr/>
                    <a:lstStyle/>
                    <a:p>
                      <a:pPr indent="0" algn="ctr"/>
                      <a:r>
                        <a:rPr lang="en-US" sz="1150">
                          <a:latin typeface="Times New Roman"/>
                        </a:rPr>
                        <a:t>0</a:t>
                      </a:r>
                    </a:p>
                  </a:txBody>
                  <a:tcPr marL="0" marR="0" marT="0" marB="0" anchor="b"/>
                </a:tc>
                <a:tc>
                  <a:txBody>
                    <a:bodyPr/>
                    <a:lstStyle/>
                    <a:p>
                      <a:pPr indent="0" algn="ctr"/>
                      <a:r>
                        <a:rPr lang="en-US" sz="1150">
                          <a:latin typeface="Times New Roman"/>
                        </a:rPr>
                        <a:t>0</a:t>
                      </a:r>
                    </a:p>
                  </a:txBody>
                  <a:tcPr marL="0" marR="0" marT="0" marB="0" anchor="b"/>
                </a:tc>
                <a:extLst>
                  <a:ext uri="{0D108BD9-81ED-4DB2-BD59-A6C34878D82A}">
                    <a16:rowId xmlns:a16="http://schemas.microsoft.com/office/drawing/2014/main" val="10002"/>
                  </a:ext>
                </a:extLst>
              </a:tr>
              <a:tr h="192024">
                <a:tc>
                  <a:txBody>
                    <a:bodyPr/>
                    <a:lstStyle/>
                    <a:p>
                      <a:pPr indent="0" algn="ctr"/>
                      <a:r>
                        <a:rPr lang="en-US" sz="1150">
                          <a:latin typeface="Times New Roman"/>
                        </a:rPr>
                        <a:t>0</a:t>
                      </a:r>
                    </a:p>
                  </a:txBody>
                  <a:tcPr marL="0" marR="0" marT="0" marB="0" anchor="b"/>
                </a:tc>
                <a:tc>
                  <a:txBody>
                    <a:bodyPr/>
                    <a:lstStyle/>
                    <a:p>
                      <a:pPr indent="0" algn="ctr"/>
                      <a:r>
                        <a:rPr lang="en-US" sz="1150">
                          <a:latin typeface="Times New Roman"/>
                        </a:rPr>
                        <a:t>1</a:t>
                      </a:r>
                    </a:p>
                  </a:txBody>
                  <a:tcPr marL="0" marR="0" marT="0" marB="0" anchor="b"/>
                </a:tc>
                <a:tc>
                  <a:txBody>
                    <a:bodyPr/>
                    <a:lstStyle/>
                    <a:p>
                      <a:pPr indent="0" algn="ctr"/>
                      <a:r>
                        <a:rPr lang="en-US" sz="1150">
                          <a:latin typeface="Times New Roman"/>
                        </a:rPr>
                        <a:t>0</a:t>
                      </a:r>
                    </a:p>
                  </a:txBody>
                  <a:tcPr marL="0" marR="0" marT="0" marB="0" anchor="b"/>
                </a:tc>
                <a:extLst>
                  <a:ext uri="{0D108BD9-81ED-4DB2-BD59-A6C34878D82A}">
                    <a16:rowId xmlns:a16="http://schemas.microsoft.com/office/drawing/2014/main" val="10003"/>
                  </a:ext>
                </a:extLst>
              </a:tr>
              <a:tr h="176784">
                <a:tc>
                  <a:txBody>
                    <a:bodyPr/>
                    <a:lstStyle/>
                    <a:p>
                      <a:pPr indent="0" algn="ctr"/>
                      <a:r>
                        <a:rPr lang="en-US" sz="1150">
                          <a:latin typeface="Times New Roman"/>
                        </a:rPr>
                        <a:t>0</a:t>
                      </a:r>
                    </a:p>
                  </a:txBody>
                  <a:tcPr marL="0" marR="0" marT="0" marB="0" anchor="b"/>
                </a:tc>
                <a:tc>
                  <a:txBody>
                    <a:bodyPr/>
                    <a:lstStyle/>
                    <a:p>
                      <a:pPr indent="0" algn="ctr"/>
                      <a:r>
                        <a:rPr lang="en-US" sz="1150">
                          <a:latin typeface="Times New Roman"/>
                        </a:rPr>
                        <a:t>0</a:t>
                      </a:r>
                    </a:p>
                  </a:txBody>
                  <a:tcPr marL="0" marR="0" marT="0" marB="0" anchor="b"/>
                </a:tc>
                <a:tc>
                  <a:txBody>
                    <a:bodyPr/>
                    <a:lstStyle/>
                    <a:p>
                      <a:pPr indent="0" algn="ctr"/>
                      <a:r>
                        <a:rPr lang="en-US" sz="1150">
                          <a:latin typeface="Times New Roman"/>
                        </a:rPr>
                        <a:t>0</a:t>
                      </a:r>
                    </a:p>
                  </a:txBody>
                  <a:tcPr marL="0" marR="0" marT="0" marB="0" anchor="b"/>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DC5CBFC7-B2CE-43B0-A9E7-F04555D5E091}"/>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38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F34659-60A5-48E7-93C4-A7A5DF9134C4}"/>
              </a:ext>
            </a:extLst>
          </p:cNvPr>
          <p:cNvSpPr>
            <a:spLocks noChangeArrowheads="1"/>
          </p:cNvSpPr>
          <p:nvPr/>
        </p:nvSpPr>
        <p:spPr bwMode="auto">
          <a:xfrm>
            <a:off x="682625" y="1270000"/>
            <a:ext cx="2482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575"/>
              </a:spcBef>
              <a:spcAft>
                <a:spcPts val="1263"/>
              </a:spcAft>
            </a:pPr>
            <a:r>
              <a:rPr lang="en-US" altLang="en-US" sz="1500" b="1"/>
              <a:t>Textbooks and other resources</a:t>
            </a:r>
          </a:p>
        </p:txBody>
      </p:sp>
      <p:graphicFrame>
        <p:nvGraphicFramePr>
          <p:cNvPr id="4" name="Table 3">
            <a:extLst>
              <a:ext uri="{FF2B5EF4-FFF2-40B4-BE49-F238E27FC236}">
                <a16:creationId xmlns:a16="http://schemas.microsoft.com/office/drawing/2014/main" id="{F9C19E75-BDE0-444E-84A0-6005E49727A9}"/>
              </a:ext>
            </a:extLst>
          </p:cNvPr>
          <p:cNvGraphicFramePr>
            <a:graphicFrameLocks noGrp="1"/>
          </p:cNvGraphicFramePr>
          <p:nvPr/>
        </p:nvGraphicFramePr>
        <p:xfrm>
          <a:off x="1817688" y="1770063"/>
          <a:ext cx="6043612" cy="3532187"/>
        </p:xfrm>
        <a:graphic>
          <a:graphicData uri="http://schemas.openxmlformats.org/drawingml/2006/table">
            <a:tbl>
              <a:tblPr/>
              <a:tblGrid>
                <a:gridCol w="273050">
                  <a:extLst>
                    <a:ext uri="{9D8B030D-6E8A-4147-A177-3AD203B41FA5}">
                      <a16:colId xmlns:a16="http://schemas.microsoft.com/office/drawing/2014/main" val="20000"/>
                    </a:ext>
                  </a:extLst>
                </a:gridCol>
                <a:gridCol w="2698750">
                  <a:extLst>
                    <a:ext uri="{9D8B030D-6E8A-4147-A177-3AD203B41FA5}">
                      <a16:colId xmlns:a16="http://schemas.microsoft.com/office/drawing/2014/main" val="20001"/>
                    </a:ext>
                  </a:extLst>
                </a:gridCol>
                <a:gridCol w="3071812">
                  <a:extLst>
                    <a:ext uri="{9D8B030D-6E8A-4147-A177-3AD203B41FA5}">
                      <a16:colId xmlns:a16="http://schemas.microsoft.com/office/drawing/2014/main" val="20002"/>
                    </a:ext>
                  </a:extLst>
                </a:gridCol>
              </a:tblGrid>
              <a:tr h="2286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A9BD5"/>
                    </a:solidFill>
                  </a:tcPr>
                </a:tc>
                <a:tc>
                  <a:txBody>
                    <a:bodyPr/>
                    <a:lstStyle>
                      <a:lvl1pPr marL="5461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461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Conducted Textbook</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A9BD5"/>
                    </a:solidFill>
                  </a:tcPr>
                </a:tc>
                <a:tc>
                  <a:txBody>
                    <a:bodyPr/>
                    <a:lstStyle>
                      <a:lvl1pPr marL="1117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1176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Reference Books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A9BD5"/>
                    </a:solidFill>
                  </a:tcPr>
                </a:tc>
                <a:extLst>
                  <a:ext uri="{0D108BD9-81ED-4DB2-BD59-A6C34878D82A}">
                    <a16:rowId xmlns:a16="http://schemas.microsoft.com/office/drawing/2014/main" val="10000"/>
                  </a:ext>
                </a:extLst>
              </a:tr>
              <a:tr h="530225">
                <a:tc>
                  <a:txBody>
                    <a:bodyPr/>
                    <a:lstStyle>
                      <a:lvl1pPr marL="152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524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"Python Crash Course" by Eric Matthes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tc>
                  <a:txBody>
                    <a:bodyPr/>
                    <a:lstStyle>
                      <a:lvl1pPr marL="368300" indent="-228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68300" marR="0" lvl="0" indent="-228600" algn="l" defTabSz="914400" rtl="0" eaLnBrk="1" fontAlgn="base" latinLnBrk="0" hangingPunct="1">
                        <a:lnSpc>
                          <a:spcPts val="125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1. "Automate the Borin2 Stuff with Python" by Al Swei</a:t>
                      </a:r>
                      <a:r>
                        <a:rPr kumimoji="0" lang="en-US" altLang="en-US" sz="1000" b="1" i="0" u="none" strike="noStrike" cap="none" normalizeH="0" baseline="0">
                          <a:ln>
                            <a:noFill/>
                          </a:ln>
                          <a:solidFill>
                            <a:schemeClr val="tx1"/>
                          </a:solidFill>
                          <a:effectLst/>
                          <a:latin typeface="Times New Roman" panose="02020603050405020304" pitchFamily="18" charset="0"/>
                        </a:rPr>
                        <a:t>2</a:t>
                      </a:r>
                      <a:r>
                        <a:rPr kumimoji="0" lang="en-US" altLang="en-US" sz="1100" b="1" i="0" u="none" strike="noStrike" cap="none" normalizeH="0" baseline="0">
                          <a:ln>
                            <a:noFill/>
                          </a:ln>
                          <a:solidFill>
                            <a:schemeClr val="tx1"/>
                          </a:solidFill>
                          <a:effectLst/>
                          <a:latin typeface="Times New Roman" panose="02020603050405020304" pitchFamily="18" charset="0"/>
                        </a:rPr>
                        <a:t>art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9F7"/>
                    </a:solidFill>
                  </a:tcPr>
                </a:tc>
                <a:extLst>
                  <a:ext uri="{0D108BD9-81ED-4DB2-BD59-A6C34878D82A}">
                    <a16:rowId xmlns:a16="http://schemas.microsoft.com/office/drawing/2014/main" val="10001"/>
                  </a:ext>
                </a:extLst>
              </a:tr>
              <a:tr h="539750">
                <a:tc>
                  <a:txBody>
                    <a:bodyPr/>
                    <a:lstStyle>
                      <a:lvl1pPr marL="152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524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Faculty Note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397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39700" marR="0" lvl="0" indent="0" algn="l" defTabSz="914400" rtl="0" eaLnBrk="1" fontAlgn="base" latinLnBrk="0" hangingPunct="1">
                        <a:lnSpc>
                          <a:spcPts val="1275"/>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2. "Effective Python: 90 Specific Ways to Write Better Python" by Brett Slatkin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4188">
                <a:tc>
                  <a:txBody>
                    <a:bodyPr/>
                    <a:lstStyle>
                      <a:lvl1pPr marL="152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5240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016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01600" marR="0" lvl="0" indent="0" algn="l" defTabSz="914400" rtl="0" eaLnBrk="1" fontAlgn="base" latinLnBrk="0" hangingPunct="1">
                        <a:lnSpc>
                          <a:spcPts val="1438"/>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Other Resources: Online Tutorials, YouTube, Simulation video, Animation video etc.</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3"/>
                  </a:ext>
                </a:extLst>
              </a:tr>
              <a:tr h="4333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425"/>
                        </a:spcAft>
                        <a:buClrTx/>
                        <a:buSzTx/>
                        <a:buFontTx/>
                        <a:buNone/>
                        <a:tabLst/>
                      </a:pPr>
                      <a:r>
                        <a:rPr kumimoji="0" lang="en-US" altLang="en-US" sz="900" b="1" i="0" u="none" strike="noStrike" cap="none" normalizeH="0" baseline="0">
                          <a:ln>
                            <a:noFill/>
                          </a:ln>
                          <a:solidFill>
                            <a:schemeClr val="tx1"/>
                          </a:solidFill>
                          <a:effectLst/>
                          <a:latin typeface="Times New Roman" panose="02020603050405020304" pitchFamily="18" charset="0"/>
                        </a:rPr>
                        <a:t>•</a:t>
                      </a:r>
                      <a:r>
                        <a:rPr kumimoji="0" lang="en-US" altLang="en-US" sz="900" b="1" i="0" u="none" strike="noStrike" cap="none" normalizeH="0" baseline="0">
                          <a:ln>
                            <a:noFill/>
                          </a:ln>
                          <a:solidFill>
                            <a:schemeClr val="tx1"/>
                          </a:solidFill>
                          <a:effectLst/>
                          <a:latin typeface="Times New Roman" panose="02020603050405020304" pitchFamily="18" charset="0"/>
                          <a:hlinkClick r:id="rId2"/>
                        </a:rPr>
                        <a:t>    https://www.w3schools.com/python/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Times New Roman" panose="02020603050405020304" pitchFamily="18" charset="0"/>
                        </a:rPr>
                        <a:t>•</a:t>
                      </a:r>
                      <a:r>
                        <a:rPr kumimoji="0" lang="en-US" altLang="en-US" sz="900" b="1" i="0" u="none" strike="noStrike" cap="none" normalizeH="0" baseline="0">
                          <a:ln>
                            <a:noFill/>
                          </a:ln>
                          <a:solidFill>
                            <a:schemeClr val="tx1"/>
                          </a:solidFill>
                          <a:effectLst/>
                          <a:latin typeface="Times New Roman" panose="02020603050405020304" pitchFamily="18" charset="0"/>
                          <a:hlinkClick r:id="rId3"/>
                        </a:rPr>
                        <a:t>    https://www.</a:t>
                      </a:r>
                      <a:r>
                        <a:rPr kumimoji="0" lang="en-US" altLang="en-US" sz="900" b="1" i="0" u="none" strike="noStrike" cap="none" normalizeH="0" baseline="0">
                          <a:ln>
                            <a:noFill/>
                          </a:ln>
                          <a:solidFill>
                            <a:schemeClr val="tx1"/>
                          </a:solidFill>
                          <a:effectLst/>
                          <a:latin typeface="Corbel" panose="020B0503020204020204" pitchFamily="34" charset="0"/>
                          <a:hlinkClick r:id="rId3"/>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3"/>
                        </a:rPr>
                        <a:t>eeksfor</a:t>
                      </a:r>
                      <a:r>
                        <a:rPr kumimoji="0" lang="en-US" altLang="en-US" sz="900" b="1" i="0" u="none" strike="noStrike" cap="none" normalizeH="0" baseline="0">
                          <a:ln>
                            <a:noFill/>
                          </a:ln>
                          <a:solidFill>
                            <a:schemeClr val="tx1"/>
                          </a:solidFill>
                          <a:effectLst/>
                          <a:latin typeface="Corbel" panose="020B0503020204020204" pitchFamily="34" charset="0"/>
                          <a:hlinkClick r:id="rId3"/>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3"/>
                        </a:rPr>
                        <a:t>eeks.or</a:t>
                      </a:r>
                      <a:r>
                        <a:rPr kumimoji="0" lang="en-US" altLang="en-US" sz="900" b="1" i="0" u="none" strike="noStrike" cap="none" normalizeH="0" baseline="0">
                          <a:ln>
                            <a:noFill/>
                          </a:ln>
                          <a:solidFill>
                            <a:schemeClr val="tx1"/>
                          </a:solidFill>
                          <a:effectLst/>
                          <a:latin typeface="Corbel" panose="020B0503020204020204" pitchFamily="34" charset="0"/>
                          <a:hlinkClick r:id="rId3"/>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3"/>
                        </a:rPr>
                        <a:t>/python-pro</a:t>
                      </a:r>
                      <a:r>
                        <a:rPr kumimoji="0" lang="en-US" altLang="en-US" sz="900" b="1" i="0" u="none" strike="noStrike" cap="none" normalizeH="0" baseline="0">
                          <a:ln>
                            <a:noFill/>
                          </a:ln>
                          <a:solidFill>
                            <a:schemeClr val="tx1"/>
                          </a:solidFill>
                          <a:effectLst/>
                          <a:latin typeface="Corbel" panose="020B0503020204020204" pitchFamily="34" charset="0"/>
                          <a:hlinkClick r:id="rId3"/>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3"/>
                        </a:rPr>
                        <a:t>rammin</a:t>
                      </a:r>
                      <a:r>
                        <a:rPr kumimoji="0" lang="en-US" altLang="en-US" sz="900" b="1" i="0" u="none" strike="noStrike" cap="none" normalizeH="0" baseline="0">
                          <a:ln>
                            <a:noFill/>
                          </a:ln>
                          <a:solidFill>
                            <a:schemeClr val="tx1"/>
                          </a:solidFill>
                          <a:effectLst/>
                          <a:latin typeface="Corbel" panose="020B0503020204020204" pitchFamily="34" charset="0"/>
                          <a:hlinkClick r:id="rId3"/>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3"/>
                        </a:rPr>
                        <a:t>-lan</a:t>
                      </a:r>
                      <a:r>
                        <a:rPr kumimoji="0" lang="en-US" altLang="en-US" sz="900" b="1" i="0" u="none" strike="noStrike" cap="none" normalizeH="0" baseline="0">
                          <a:ln>
                            <a:noFill/>
                          </a:ln>
                          <a:solidFill>
                            <a:schemeClr val="tx1"/>
                          </a:solidFill>
                          <a:effectLst/>
                          <a:latin typeface="Corbel" panose="020B0503020204020204" pitchFamily="34" charset="0"/>
                          <a:hlinkClick r:id="rId3"/>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3"/>
                        </a:rPr>
                        <a:t>uage-tutorial/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4"/>
                  </a:ext>
                </a:extLst>
              </a:tr>
              <a:tr h="3746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425"/>
                        </a:spcAft>
                        <a:buClrTx/>
                        <a:buSzTx/>
                        <a:buFontTx/>
                        <a:buNone/>
                        <a:tabLst/>
                      </a:pPr>
                      <a:r>
                        <a:rPr kumimoji="0" lang="en-US" altLang="en-US" sz="900" b="1" i="0" u="none" strike="noStrike" cap="none" normalizeH="0" baseline="0">
                          <a:ln>
                            <a:noFill/>
                          </a:ln>
                          <a:solidFill>
                            <a:schemeClr val="tx1"/>
                          </a:solidFill>
                          <a:effectLst/>
                          <a:latin typeface="Times New Roman" panose="02020603050405020304" pitchFamily="18" charset="0"/>
                        </a:rPr>
                        <a:t>•</a:t>
                      </a:r>
                      <a:r>
                        <a:rPr kumimoji="0" lang="en-US" altLang="en-US" sz="900" b="1" i="0" u="none" strike="noStrike" cap="none" normalizeH="0" baseline="0">
                          <a:ln>
                            <a:noFill/>
                          </a:ln>
                          <a:solidFill>
                            <a:schemeClr val="tx1"/>
                          </a:solidFill>
                          <a:effectLst/>
                          <a:latin typeface="Times New Roman" panose="02020603050405020304" pitchFamily="18" charset="0"/>
                          <a:hlinkClick r:id="rId4"/>
                        </a:rPr>
                        <a:t>    https://www.pro</a:t>
                      </a:r>
                      <a:r>
                        <a:rPr kumimoji="0" lang="en-US" altLang="en-US" sz="900" b="1" i="0" u="none" strike="noStrike" cap="none" normalizeH="0" baseline="0">
                          <a:ln>
                            <a:noFill/>
                          </a:ln>
                          <a:solidFill>
                            <a:schemeClr val="tx1"/>
                          </a:solidFill>
                          <a:effectLst/>
                          <a:latin typeface="Corbel" panose="020B0503020204020204" pitchFamily="34" charset="0"/>
                          <a:hlinkClick r:id="rId4"/>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4"/>
                        </a:rPr>
                        <a:t>ramiz.com/python-pro</a:t>
                      </a:r>
                      <a:r>
                        <a:rPr kumimoji="0" lang="en-US" altLang="en-US" sz="900" b="1" i="0" u="none" strike="noStrike" cap="none" normalizeH="0" baseline="0">
                          <a:ln>
                            <a:noFill/>
                          </a:ln>
                          <a:solidFill>
                            <a:schemeClr val="tx1"/>
                          </a:solidFill>
                          <a:effectLst/>
                          <a:latin typeface="Corbel" panose="020B0503020204020204" pitchFamily="34" charset="0"/>
                          <a:hlinkClick r:id="rId4"/>
                        </a:rPr>
                        <a:t>2</a:t>
                      </a:r>
                      <a:r>
                        <a:rPr kumimoji="0" lang="en-US" altLang="en-US" sz="900" b="1" i="0" u="none" strike="noStrike" cap="none" normalizeH="0" baseline="0">
                          <a:ln>
                            <a:noFill/>
                          </a:ln>
                          <a:solidFill>
                            <a:schemeClr val="tx1"/>
                          </a:solidFill>
                          <a:effectLst/>
                          <a:latin typeface="Times New Roman" panose="02020603050405020304" pitchFamily="18" charset="0"/>
                          <a:hlinkClick r:id="rId4"/>
                        </a:rPr>
                        <a:t>rammin</a:t>
                      </a:r>
                      <a:r>
                        <a:rPr kumimoji="0" lang="en-US" altLang="en-US" sz="900" b="1" i="0" u="none" strike="noStrike" cap="none" normalizeH="0" baseline="0">
                          <a:ln>
                            <a:noFill/>
                          </a:ln>
                          <a:solidFill>
                            <a:schemeClr val="tx1"/>
                          </a:solidFill>
                          <a:effectLst/>
                          <a:latin typeface="Corbel" panose="020B0503020204020204" pitchFamily="34" charset="0"/>
                          <a:hlinkClick r:id="rId4"/>
                        </a:rPr>
                        <a:t>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Times New Roman" panose="02020603050405020304" pitchFamily="18" charset="0"/>
                          <a:hlinkClick r:id="rId5"/>
                        </a:rPr>
                        <a:t>•    https://youtube.com/playlist?list=PL2H5OX0i9K3rz5XaMsTk41 i15 6682BN&amp;si=06kkMC4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5"/>
                  </a:ext>
                </a:extLst>
              </a:tr>
              <a:tr h="3651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2540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54000" marR="0" lvl="0" indent="0" algn="l" defTabSz="914400" rtl="0" eaLnBrk="1" fontAlgn="base" latinLnBrk="0" hangingPunct="1">
                        <a:lnSpc>
                          <a:spcPct val="100000"/>
                        </a:lnSpc>
                        <a:spcBef>
                          <a:spcPct val="0"/>
                        </a:spcBef>
                        <a:spcAft>
                          <a:spcPts val="425"/>
                        </a:spcAft>
                        <a:buClrTx/>
                        <a:buSzTx/>
                        <a:buFontTx/>
                        <a:buNone/>
                        <a:tabLst/>
                      </a:pPr>
                      <a:r>
                        <a:rPr kumimoji="0" lang="en-US" altLang="en-US" sz="900" b="1" i="0" u="none" strike="noStrike" cap="none" normalizeH="0" baseline="0">
                          <a:ln>
                            <a:noFill/>
                          </a:ln>
                          <a:solidFill>
                            <a:schemeClr val="tx1"/>
                          </a:solidFill>
                          <a:effectLst/>
                          <a:latin typeface="Times New Roman" panose="02020603050405020304" pitchFamily="18" charset="0"/>
                          <a:hlinkClick r:id="rId5"/>
                        </a:rPr>
                        <a:t>3SsLfCYpX</a:t>
                      </a:r>
                    </a:p>
                    <a:p>
                      <a:pPr marL="25400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Times New Roman" panose="02020603050405020304" pitchFamily="18" charset="0"/>
                          <a:hlinkClick r:id="rId6"/>
                        </a:rPr>
                        <a:t>• https://youtube.com/playlist?list=PLNMnAEaLBwmpR8JDBOEl0irzmH1vPnO7v&amp;si=L22N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6"/>
                  </a:ext>
                </a:extLst>
              </a:tr>
              <a:tr h="5762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540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5400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Times New Roman" panose="02020603050405020304" pitchFamily="18" charset="0"/>
                          <a:hlinkClick r:id="rId6"/>
                        </a:rPr>
                        <a:t>K5LIc1BCx5TM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2E39E6AB-1A6D-445D-ABC7-17C93873CC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838" y="3975100"/>
            <a:ext cx="8594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a:extLst>
              <a:ext uri="{FF2B5EF4-FFF2-40B4-BE49-F238E27FC236}">
                <a16:creationId xmlns:a16="http://schemas.microsoft.com/office/drawing/2014/main" id="{3FA3FA1A-F802-41AA-BEA3-CAD0ED671869}"/>
              </a:ext>
            </a:extLst>
          </p:cNvPr>
          <p:cNvSpPr>
            <a:spLocks noChangeArrowheads="1"/>
          </p:cNvSpPr>
          <p:nvPr/>
        </p:nvSpPr>
        <p:spPr bwMode="auto">
          <a:xfrm>
            <a:off x="917575" y="971550"/>
            <a:ext cx="9906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Bitwise or</a:t>
            </a:r>
          </a:p>
        </p:txBody>
      </p:sp>
      <p:sp>
        <p:nvSpPr>
          <p:cNvPr id="4" name="Rectangle 3">
            <a:extLst>
              <a:ext uri="{FF2B5EF4-FFF2-40B4-BE49-F238E27FC236}">
                <a16:creationId xmlns:a16="http://schemas.microsoft.com/office/drawing/2014/main" id="{907F2018-9664-4AFF-91C6-9BD0E2EF53E8}"/>
              </a:ext>
            </a:extLst>
          </p:cNvPr>
          <p:cNvSpPr/>
          <p:nvPr/>
        </p:nvSpPr>
        <p:spPr>
          <a:xfrm>
            <a:off x="898525" y="1497013"/>
            <a:ext cx="8248650" cy="719137"/>
          </a:xfrm>
          <a:prstGeom prst="rect">
            <a:avLst/>
          </a:prstGeom>
        </p:spPr>
        <p:txBody>
          <a:bodyPr lIns="0" tIns="0" rIns="0" bIns="0"/>
          <a:lstStyle/>
          <a:p>
            <a:pPr eaLnBrk="1" fontAlgn="auto" hangingPunct="1">
              <a:lnSpc>
                <a:spcPts val="1344"/>
              </a:lnSpc>
              <a:spcBef>
                <a:spcPts val="0"/>
              </a:spcBef>
              <a:spcAft>
                <a:spcPts val="1050"/>
              </a:spcAft>
              <a:defRPr/>
            </a:pPr>
            <a:r>
              <a:rPr lang="en-US" sz="1000">
                <a:latin typeface="Times New Roman"/>
              </a:rPr>
              <a:t>It performs </a:t>
            </a:r>
            <a:r>
              <a:rPr lang="en-US" sz="1100" b="1">
                <a:latin typeface="Times New Roman"/>
              </a:rPr>
              <a:t>logical OR </a:t>
            </a:r>
            <a:r>
              <a:rPr lang="en-US" sz="1000">
                <a:latin typeface="Times New Roman"/>
              </a:rPr>
              <a:t>operation on the integer value after converting integer value to binary value and gives the result a decimal value. It returns </a:t>
            </a:r>
            <a:r>
              <a:rPr lang="en-US" sz="950">
                <a:solidFill>
                  <a:srgbClr val="6C0B24"/>
                </a:solidFill>
                <a:latin typeface="Consolas"/>
              </a:rPr>
              <a:t>False </a:t>
            </a:r>
            <a:r>
              <a:rPr lang="en-US" sz="1000">
                <a:latin typeface="Times New Roman"/>
              </a:rPr>
              <a:t>only if both operands are </a:t>
            </a:r>
            <a:r>
              <a:rPr lang="en-US" sz="950">
                <a:solidFill>
                  <a:srgbClr val="6C0B24"/>
                </a:solidFill>
                <a:latin typeface="Consolas"/>
              </a:rPr>
              <a:t>True</a:t>
            </a:r>
            <a:r>
              <a:rPr lang="en-US" sz="1000">
                <a:latin typeface="Times New Roman"/>
              </a:rPr>
              <a:t>. Otherwise, it returns </a:t>
            </a:r>
            <a:r>
              <a:rPr lang="en-US" sz="950">
                <a:solidFill>
                  <a:srgbClr val="6C0B24"/>
                </a:solidFill>
                <a:latin typeface="Consolas"/>
              </a:rPr>
              <a:t>True</a:t>
            </a:r>
            <a:r>
              <a:rPr lang="en-US" sz="1000">
                <a:latin typeface="Times New Roman"/>
              </a:rPr>
              <a:t>.</a:t>
            </a:r>
          </a:p>
          <a:p>
            <a:pPr eaLnBrk="1" fontAlgn="auto" hangingPunct="1">
              <a:spcBef>
                <a:spcPts val="0"/>
              </a:spcBef>
              <a:spcAft>
                <a:spcPts val="2100"/>
              </a:spcAft>
              <a:defRPr/>
            </a:pPr>
            <a:r>
              <a:rPr lang="en-US" sz="1100" b="1">
                <a:latin typeface="Times New Roman"/>
              </a:rPr>
              <a:t>Example</a:t>
            </a:r>
          </a:p>
        </p:txBody>
      </p:sp>
      <p:sp>
        <p:nvSpPr>
          <p:cNvPr id="55301" name="Rectangle 4">
            <a:extLst>
              <a:ext uri="{FF2B5EF4-FFF2-40B4-BE49-F238E27FC236}">
                <a16:creationId xmlns:a16="http://schemas.microsoft.com/office/drawing/2014/main" id="{90A56CCF-1FFD-4E57-84F5-AB9BD723729C}"/>
              </a:ext>
            </a:extLst>
          </p:cNvPr>
          <p:cNvSpPr>
            <a:spLocks noChangeArrowheads="1"/>
          </p:cNvSpPr>
          <p:nvPr/>
        </p:nvSpPr>
        <p:spPr bwMode="auto">
          <a:xfrm>
            <a:off x="904875" y="2566988"/>
            <a:ext cx="7686675" cy="88582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50"/>
              </a:lnSpc>
              <a:spcBef>
                <a:spcPts val="2100"/>
              </a:spcBef>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7 </a:t>
            </a:r>
            <a:r>
              <a:rPr lang="en-US" altLang="en-US" sz="900">
                <a:solidFill>
                  <a:srgbClr val="E0E0E0"/>
                </a:solidFill>
                <a:latin typeface="Consolas" panose="020B0609020204030204" pitchFamily="49" charset="0"/>
              </a:rPr>
              <a:t>b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c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b</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c</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c</a:t>
            </a:r>
            <a:r>
              <a:rPr lang="en-US" altLang="en-US" sz="900">
                <a:solidFill>
                  <a:srgbClr val="CCCCCC"/>
                </a:solidFill>
                <a:latin typeface="Consolas" panose="020B0609020204030204" pitchFamily="49" charset="0"/>
              </a:rPr>
              <a:t>)</a:t>
            </a:r>
          </a:p>
        </p:txBody>
      </p:sp>
      <p:sp>
        <p:nvSpPr>
          <p:cNvPr id="55302" name="Rectangle 5">
            <a:extLst>
              <a:ext uri="{FF2B5EF4-FFF2-40B4-BE49-F238E27FC236}">
                <a16:creationId xmlns:a16="http://schemas.microsoft.com/office/drawing/2014/main" id="{2197B65A-A413-4F5F-AAB5-A7C092D5FC97}"/>
              </a:ext>
            </a:extLst>
          </p:cNvPr>
          <p:cNvSpPr>
            <a:spLocks noChangeArrowheads="1"/>
          </p:cNvSpPr>
          <p:nvPr/>
        </p:nvSpPr>
        <p:spPr bwMode="auto">
          <a:xfrm>
            <a:off x="901700" y="3624263"/>
            <a:ext cx="5032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latin typeface="Times New Roman" panose="02020603050405020304" pitchFamily="18" charset="0"/>
              </a:rPr>
              <a:t>Output</a:t>
            </a:r>
          </a:p>
        </p:txBody>
      </p:sp>
      <p:sp>
        <p:nvSpPr>
          <p:cNvPr id="7" name="Rectangle 6">
            <a:extLst>
              <a:ext uri="{FF2B5EF4-FFF2-40B4-BE49-F238E27FC236}">
                <a16:creationId xmlns:a16="http://schemas.microsoft.com/office/drawing/2014/main" id="{4ED2A66F-A1E1-41EC-A078-5A8C99E55E2B}"/>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39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67594B-72CD-4C83-A27A-D15E4DC84677}"/>
              </a:ext>
            </a:extLst>
          </p:cNvPr>
          <p:cNvSpPr/>
          <p:nvPr/>
        </p:nvSpPr>
        <p:spPr>
          <a:xfrm>
            <a:off x="3222625" y="1843088"/>
            <a:ext cx="2779713" cy="522287"/>
          </a:xfrm>
          <a:prstGeom prst="rect">
            <a:avLst/>
          </a:prstGeom>
        </p:spPr>
        <p:txBody>
          <a:bodyPr lIns="0" tIns="0" rIns="0" bIns="0"/>
          <a:lstStyle/>
          <a:p>
            <a:pPr marL="562864" algn="just" eaLnBrk="1" fontAlgn="auto" hangingPunct="1">
              <a:lnSpc>
                <a:spcPts val="2784"/>
              </a:lnSpc>
              <a:spcBef>
                <a:spcPts val="0"/>
              </a:spcBef>
              <a:spcAft>
                <a:spcPts val="0"/>
              </a:spcAft>
              <a:defRPr/>
            </a:pPr>
            <a:r>
              <a:rPr lang="en-US" sz="1100" b="1" spc="200" dirty="0">
                <a:solidFill>
                  <a:srgbClr val="222222"/>
                </a:solidFill>
                <a:latin typeface="Times New Roman"/>
              </a:rPr>
              <a:t>0 </a:t>
            </a:r>
            <a:r>
              <a:rPr lang="en-US" sz="1100" b="1" spc="200" dirty="0">
                <a:latin typeface="Times New Roman"/>
              </a:rPr>
              <a:t>111    —► </a:t>
            </a:r>
            <a:r>
              <a:rPr lang="en-US" sz="1100" b="1" spc="200" dirty="0" err="1">
                <a:latin typeface="Times New Roman"/>
              </a:rPr>
              <a:t>Binaiy</a:t>
            </a:r>
            <a:r>
              <a:rPr lang="en-US" sz="1100" b="1" spc="200" dirty="0">
                <a:latin typeface="Times New Roman"/>
              </a:rPr>
              <a:t> </a:t>
            </a:r>
            <a:r>
              <a:rPr lang="en-US" sz="1100" b="1" dirty="0">
                <a:solidFill>
                  <a:srgbClr val="222222"/>
                </a:solidFill>
                <a:latin typeface="Times New Roman"/>
              </a:rPr>
              <a:t>value of 7</a:t>
            </a:r>
          </a:p>
          <a:p>
            <a:pPr algn="just" eaLnBrk="1" fontAlgn="auto" hangingPunct="1">
              <a:lnSpc>
                <a:spcPts val="2784"/>
              </a:lnSpc>
              <a:spcBef>
                <a:spcPts val="0"/>
              </a:spcBef>
              <a:spcAft>
                <a:spcPts val="0"/>
              </a:spcAft>
              <a:defRPr/>
            </a:pPr>
            <a:r>
              <a:rPr lang="en-US" sz="1100" b="1" dirty="0">
                <a:solidFill>
                  <a:srgbClr val="222222"/>
                </a:solidFill>
                <a:latin typeface="Times New Roman"/>
              </a:rPr>
              <a:t>OR 0 10 0    </a:t>
            </a:r>
            <a:r>
              <a:rPr lang="en-US" sz="1100" b="1" dirty="0">
                <a:latin typeface="Times New Roman"/>
              </a:rPr>
              <a:t>—► </a:t>
            </a:r>
            <a:r>
              <a:rPr lang="en-US" sz="1100" b="1" dirty="0">
                <a:solidFill>
                  <a:srgbClr val="222222"/>
                </a:solidFill>
                <a:latin typeface="Times New Roman"/>
              </a:rPr>
              <a:t>Binary value of </a:t>
            </a:r>
            <a:r>
              <a:rPr lang="en-US" sz="1100" b="1" dirty="0">
                <a:latin typeface="Times New Roman"/>
              </a:rPr>
              <a:t>4</a:t>
            </a:r>
          </a:p>
        </p:txBody>
      </p:sp>
      <p:sp>
        <p:nvSpPr>
          <p:cNvPr id="56323" name="Rectangle 2">
            <a:extLst>
              <a:ext uri="{FF2B5EF4-FFF2-40B4-BE49-F238E27FC236}">
                <a16:creationId xmlns:a16="http://schemas.microsoft.com/office/drawing/2014/main" id="{B2DBF157-178C-450A-87FA-C7C45628249E}"/>
              </a:ext>
            </a:extLst>
          </p:cNvPr>
          <p:cNvSpPr>
            <a:spLocks noChangeArrowheads="1"/>
          </p:cNvSpPr>
          <p:nvPr/>
        </p:nvSpPr>
        <p:spPr bwMode="auto">
          <a:xfrm>
            <a:off x="3184525" y="3151188"/>
            <a:ext cx="28178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2938"/>
              </a:spcAft>
            </a:pPr>
            <a:r>
              <a:rPr lang="en-US" altLang="en-US" sz="1000">
                <a:latin typeface="Times New Roman" panose="02020603050405020304" pitchFamily="18" charset="0"/>
              </a:rPr>
              <a:t>Ans </a:t>
            </a:r>
            <a:r>
              <a:rPr lang="en-US" altLang="en-US" sz="1000">
                <a:solidFill>
                  <a:srgbClr val="222222"/>
                </a:solidFill>
                <a:latin typeface="Times New Roman" panose="02020603050405020304" pitchFamily="18" charset="0"/>
              </a:rPr>
              <a:t>0 </a:t>
            </a:r>
            <a:r>
              <a:rPr lang="en-US" altLang="en-US" sz="1000">
                <a:latin typeface="Times New Roman" panose="02020603050405020304" pitchFamily="18" charset="0"/>
              </a:rPr>
              <a:t>111    ^ Binary value of 7</a:t>
            </a:r>
          </a:p>
        </p:txBody>
      </p:sp>
      <p:sp>
        <p:nvSpPr>
          <p:cNvPr id="56324" name="Rectangle 3">
            <a:extLst>
              <a:ext uri="{FF2B5EF4-FFF2-40B4-BE49-F238E27FC236}">
                <a16:creationId xmlns:a16="http://schemas.microsoft.com/office/drawing/2014/main" id="{5D4814D9-7779-4B57-9CDB-7FE119E6AF56}"/>
              </a:ext>
            </a:extLst>
          </p:cNvPr>
          <p:cNvSpPr>
            <a:spLocks noChangeArrowheads="1"/>
          </p:cNvSpPr>
          <p:nvPr/>
        </p:nvSpPr>
        <p:spPr bwMode="auto">
          <a:xfrm>
            <a:off x="3362325" y="3509963"/>
            <a:ext cx="30003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latin typeface="Times New Roman" panose="02020603050405020304" pitchFamily="18" charset="0"/>
              </a:rPr>
              <a:t>OR operators Truth table (True = 1</a:t>
            </a:r>
            <a:r>
              <a:rPr lang="en-US" altLang="en-US" sz="1100" b="1" baseline="-25000">
                <a:latin typeface="Times New Roman" panose="02020603050405020304" pitchFamily="18" charset="0"/>
              </a:rPr>
              <a:t>=</a:t>
            </a:r>
            <a:r>
              <a:rPr lang="en-US" altLang="en-US" sz="1100" b="1">
                <a:latin typeface="Times New Roman" panose="02020603050405020304" pitchFamily="18" charset="0"/>
              </a:rPr>
              <a:t> False = 0)</a:t>
            </a:r>
          </a:p>
        </p:txBody>
      </p:sp>
      <p:graphicFrame>
        <p:nvGraphicFramePr>
          <p:cNvPr id="5" name="Table 4">
            <a:extLst>
              <a:ext uri="{FF2B5EF4-FFF2-40B4-BE49-F238E27FC236}">
                <a16:creationId xmlns:a16="http://schemas.microsoft.com/office/drawing/2014/main" id="{6BA53812-E0DC-4F32-8F16-B3DD7DA5D8F0}"/>
              </a:ext>
            </a:extLst>
          </p:cNvPr>
          <p:cNvGraphicFramePr>
            <a:graphicFrameLocks noGrp="1"/>
          </p:cNvGraphicFramePr>
          <p:nvPr/>
        </p:nvGraphicFramePr>
        <p:xfrm>
          <a:off x="3370263" y="3903663"/>
          <a:ext cx="3317875" cy="923925"/>
        </p:xfrm>
        <a:graphic>
          <a:graphicData uri="http://schemas.openxmlformats.org/drawingml/2006/table">
            <a:tbl>
              <a:tblPr/>
              <a:tblGrid>
                <a:gridCol w="1308243">
                  <a:extLst>
                    <a:ext uri="{9D8B030D-6E8A-4147-A177-3AD203B41FA5}">
                      <a16:colId xmlns:a16="http://schemas.microsoft.com/office/drawing/2014/main" val="20000"/>
                    </a:ext>
                  </a:extLst>
                </a:gridCol>
                <a:gridCol w="1506462">
                  <a:extLst>
                    <a:ext uri="{9D8B030D-6E8A-4147-A177-3AD203B41FA5}">
                      <a16:colId xmlns:a16="http://schemas.microsoft.com/office/drawing/2014/main" val="20001"/>
                    </a:ext>
                  </a:extLst>
                </a:gridCol>
                <a:gridCol w="503171">
                  <a:extLst>
                    <a:ext uri="{9D8B030D-6E8A-4147-A177-3AD203B41FA5}">
                      <a16:colId xmlns:a16="http://schemas.microsoft.com/office/drawing/2014/main" val="20002"/>
                    </a:ext>
                  </a:extLst>
                </a:gridCol>
              </a:tblGrid>
              <a:tr h="186005">
                <a:tc>
                  <a:txBody>
                    <a:bodyPr/>
                    <a:lstStyle/>
                    <a:p>
                      <a:pPr marL="88900" indent="0"/>
                      <a:r>
                        <a:rPr lang="en-US" sz="1100" b="1">
                          <a:latin typeface="Times New Roman"/>
                        </a:rPr>
                        <a:t>First operand (X)</a:t>
                      </a:r>
                    </a:p>
                  </a:txBody>
                  <a:tcPr marL="0" marR="0" marT="0" marB="0" anchor="b"/>
                </a:tc>
                <a:tc>
                  <a:txBody>
                    <a:bodyPr/>
                    <a:lstStyle/>
                    <a:p>
                      <a:pPr marL="88900" indent="0"/>
                      <a:r>
                        <a:rPr lang="en-US" sz="1100" b="1" dirty="0">
                          <a:latin typeface="Times New Roman"/>
                        </a:rPr>
                        <a:t>Second Operand (Y)</a:t>
                      </a:r>
                    </a:p>
                  </a:txBody>
                  <a:tcPr marL="0" marR="0" marT="0" marB="0" anchor="b"/>
                </a:tc>
                <a:tc>
                  <a:txBody>
                    <a:bodyPr/>
                    <a:lstStyle/>
                    <a:p>
                      <a:pPr indent="0"/>
                      <a:r>
                        <a:rPr lang="en-US" sz="1100" b="1">
                          <a:latin typeface="Times New Roman"/>
                        </a:rPr>
                        <a:t>X| Y</a:t>
                      </a:r>
                    </a:p>
                  </a:txBody>
                  <a:tcPr marL="0" marR="0" marT="0" marB="0" anchor="b"/>
                </a:tc>
                <a:extLst>
                  <a:ext uri="{0D108BD9-81ED-4DB2-BD59-A6C34878D82A}">
                    <a16:rowId xmlns:a16="http://schemas.microsoft.com/office/drawing/2014/main" val="10000"/>
                  </a:ext>
                </a:extLst>
              </a:tr>
              <a:tr h="179906">
                <a:tc>
                  <a:txBody>
                    <a:bodyPr/>
                    <a:lstStyle/>
                    <a:p>
                      <a:pPr indent="0" algn="ctr"/>
                      <a:r>
                        <a:rPr lang="en-US" sz="1100" b="1">
                          <a:solidFill>
                            <a:srgbClr val="353535"/>
                          </a:solidFill>
                          <a:latin typeface="Times New Roman"/>
                        </a:rPr>
                        <a:t>1</a:t>
                      </a:r>
                    </a:p>
                  </a:txBody>
                  <a:tcPr marL="0" marR="0" marT="0" marB="0" anchor="b"/>
                </a:tc>
                <a:tc>
                  <a:txBody>
                    <a:bodyPr/>
                    <a:lstStyle/>
                    <a:p>
                      <a:pPr indent="0" algn="ctr"/>
                      <a:r>
                        <a:rPr lang="en-US" sz="1100" b="1">
                          <a:latin typeface="Times New Roman"/>
                        </a:rPr>
                        <a:t>1</a:t>
                      </a:r>
                    </a:p>
                  </a:txBody>
                  <a:tcPr marL="0" marR="0" marT="0" marB="0" anchor="b"/>
                </a:tc>
                <a:tc>
                  <a:txBody>
                    <a:bodyPr/>
                    <a:lstStyle/>
                    <a:p>
                      <a:pPr indent="0" algn="ctr"/>
                      <a:r>
                        <a:rPr lang="en-US" sz="1100" b="1">
                          <a:latin typeface="Times New Roman"/>
                        </a:rPr>
                        <a:t>1</a:t>
                      </a:r>
                    </a:p>
                  </a:txBody>
                  <a:tcPr marL="0" marR="0" marT="0" marB="0" anchor="b"/>
                </a:tc>
                <a:extLst>
                  <a:ext uri="{0D108BD9-81ED-4DB2-BD59-A6C34878D82A}">
                    <a16:rowId xmlns:a16="http://schemas.microsoft.com/office/drawing/2014/main" val="10001"/>
                  </a:ext>
                </a:extLst>
              </a:tr>
              <a:tr h="182955">
                <a:tc>
                  <a:txBody>
                    <a:bodyPr/>
                    <a:lstStyle/>
                    <a:p>
                      <a:pPr indent="0" algn="ctr"/>
                      <a:r>
                        <a:rPr lang="en-US" sz="1100" b="1">
                          <a:solidFill>
                            <a:srgbClr val="353535"/>
                          </a:solidFill>
                          <a:latin typeface="Times New Roman"/>
                        </a:rPr>
                        <a:t>1</a:t>
                      </a:r>
                    </a:p>
                  </a:txBody>
                  <a:tcPr marL="0" marR="0" marT="0" marB="0" anchor="b"/>
                </a:tc>
                <a:tc>
                  <a:txBody>
                    <a:bodyPr/>
                    <a:lstStyle/>
                    <a:p>
                      <a:pPr indent="0" algn="ctr"/>
                      <a:r>
                        <a:rPr lang="en-US" sz="1100" b="1">
                          <a:latin typeface="Times New Roman"/>
                        </a:rPr>
                        <a:t>0</a:t>
                      </a:r>
                    </a:p>
                  </a:txBody>
                  <a:tcPr marL="0" marR="0" marT="0" marB="0" anchor="b"/>
                </a:tc>
                <a:tc>
                  <a:txBody>
                    <a:bodyPr/>
                    <a:lstStyle/>
                    <a:p>
                      <a:pPr indent="0" algn="ctr"/>
                      <a:r>
                        <a:rPr lang="en-US" sz="1100" b="1">
                          <a:latin typeface="Times New Roman"/>
                        </a:rPr>
                        <a:t>1</a:t>
                      </a:r>
                    </a:p>
                  </a:txBody>
                  <a:tcPr marL="0" marR="0" marT="0" marB="0" anchor="b"/>
                </a:tc>
                <a:extLst>
                  <a:ext uri="{0D108BD9-81ED-4DB2-BD59-A6C34878D82A}">
                    <a16:rowId xmlns:a16="http://schemas.microsoft.com/office/drawing/2014/main" val="10002"/>
                  </a:ext>
                </a:extLst>
              </a:tr>
              <a:tr h="189054">
                <a:tc>
                  <a:txBody>
                    <a:bodyPr/>
                    <a:lstStyle/>
                    <a:p>
                      <a:pPr indent="0" algn="ctr"/>
                      <a:r>
                        <a:rPr lang="en-US" sz="1100" b="1">
                          <a:latin typeface="Times New Roman"/>
                        </a:rPr>
                        <a:t>0</a:t>
                      </a:r>
                    </a:p>
                  </a:txBody>
                  <a:tcPr marL="0" marR="0" marT="0" marB="0" anchor="b"/>
                </a:tc>
                <a:tc>
                  <a:txBody>
                    <a:bodyPr/>
                    <a:lstStyle/>
                    <a:p>
                      <a:pPr indent="0" algn="ctr"/>
                      <a:r>
                        <a:rPr lang="en-US" sz="1100" b="1">
                          <a:latin typeface="Times New Roman"/>
                        </a:rPr>
                        <a:t>1</a:t>
                      </a:r>
                    </a:p>
                  </a:txBody>
                  <a:tcPr marL="0" marR="0" marT="0" marB="0" anchor="b"/>
                </a:tc>
                <a:tc>
                  <a:txBody>
                    <a:bodyPr/>
                    <a:lstStyle/>
                    <a:p>
                      <a:pPr indent="0" algn="ctr"/>
                      <a:r>
                        <a:rPr lang="en-US" sz="1100" b="1">
                          <a:latin typeface="Times New Roman"/>
                        </a:rPr>
                        <a:t>1</a:t>
                      </a:r>
                    </a:p>
                  </a:txBody>
                  <a:tcPr marL="0" marR="0" marT="0" marB="0" anchor="b"/>
                </a:tc>
                <a:extLst>
                  <a:ext uri="{0D108BD9-81ED-4DB2-BD59-A6C34878D82A}">
                    <a16:rowId xmlns:a16="http://schemas.microsoft.com/office/drawing/2014/main" val="10003"/>
                  </a:ext>
                </a:extLst>
              </a:tr>
              <a:tr h="186005">
                <a:tc>
                  <a:txBody>
                    <a:bodyPr/>
                    <a:lstStyle/>
                    <a:p>
                      <a:pPr indent="0" algn="ctr"/>
                      <a:r>
                        <a:rPr lang="en-US" sz="1100" b="1">
                          <a:latin typeface="Times New Roman"/>
                        </a:rPr>
                        <a:t>0</a:t>
                      </a:r>
                    </a:p>
                  </a:txBody>
                  <a:tcPr marL="0" marR="0" marT="0" marB="0" anchor="b"/>
                </a:tc>
                <a:tc>
                  <a:txBody>
                    <a:bodyPr/>
                    <a:lstStyle/>
                    <a:p>
                      <a:pPr indent="0" algn="ctr"/>
                      <a:r>
                        <a:rPr lang="en-US" sz="1100" b="1">
                          <a:latin typeface="Times New Roman"/>
                        </a:rPr>
                        <a:t>0</a:t>
                      </a:r>
                    </a:p>
                  </a:txBody>
                  <a:tcPr marL="0" marR="0" marT="0" marB="0" anchor="b"/>
                </a:tc>
                <a:tc>
                  <a:txBody>
                    <a:bodyPr/>
                    <a:lstStyle/>
                    <a:p>
                      <a:pPr indent="0" algn="ctr"/>
                      <a:r>
                        <a:rPr lang="en-US" sz="1100" b="1" dirty="0">
                          <a:latin typeface="Times New Roman"/>
                        </a:rPr>
                        <a:t>0</a:t>
                      </a:r>
                    </a:p>
                  </a:txBody>
                  <a:tcPr marL="0" marR="0" marT="0" marB="0" anchor="b"/>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9343315F-03DE-48B0-802D-44D91D2C3A2C}"/>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40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F5740A46-FA76-4182-B549-3A8E7C7190F9}"/>
              </a:ext>
            </a:extLst>
          </p:cNvPr>
          <p:cNvSpPr>
            <a:spLocks noChangeArrowheads="1"/>
          </p:cNvSpPr>
          <p:nvPr/>
        </p:nvSpPr>
        <p:spPr bwMode="auto">
          <a:xfrm>
            <a:off x="917575" y="971550"/>
            <a:ext cx="12525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Bitwise xor </a:t>
            </a:r>
            <a:r>
              <a:rPr lang="en-US" altLang="en-US" baseline="30000">
                <a:solidFill>
                  <a:srgbClr val="1C2B40"/>
                </a:solidFill>
              </a:rPr>
              <a:t>A</a:t>
            </a:r>
          </a:p>
        </p:txBody>
      </p:sp>
      <p:sp>
        <p:nvSpPr>
          <p:cNvPr id="57347" name="Rectangle 2">
            <a:extLst>
              <a:ext uri="{FF2B5EF4-FFF2-40B4-BE49-F238E27FC236}">
                <a16:creationId xmlns:a16="http://schemas.microsoft.com/office/drawing/2014/main" id="{94FCCF8C-3FE3-49DA-A7F1-8AB15051D40F}"/>
              </a:ext>
            </a:extLst>
          </p:cNvPr>
          <p:cNvSpPr>
            <a:spLocks noChangeArrowheads="1"/>
          </p:cNvSpPr>
          <p:nvPr/>
        </p:nvSpPr>
        <p:spPr bwMode="auto">
          <a:xfrm>
            <a:off x="898525" y="1497013"/>
            <a:ext cx="66452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850"/>
              </a:lnSpc>
              <a:spcAft>
                <a:spcPts val="625"/>
              </a:spcAft>
            </a:pPr>
            <a:r>
              <a:rPr lang="en-US" altLang="en-US" sz="1000">
                <a:latin typeface="Times New Roman" panose="02020603050405020304" pitchFamily="18" charset="0"/>
              </a:rPr>
              <a:t>It performs Logical XOR </a:t>
            </a:r>
            <a:r>
              <a:rPr lang="en-US" altLang="en-US" sz="1000" baseline="30000">
                <a:solidFill>
                  <a:srgbClr val="6C0B24"/>
                </a:solidFill>
                <a:latin typeface="Times New Roman" panose="02020603050405020304" pitchFamily="18" charset="0"/>
              </a:rPr>
              <a:t>A</a:t>
            </a:r>
            <a:r>
              <a:rPr lang="en-US" altLang="en-US" sz="1000">
                <a:solidFill>
                  <a:srgbClr val="6C0B24"/>
                </a:solidFill>
                <a:latin typeface="Times New Roman" panose="02020603050405020304" pitchFamily="18" charset="0"/>
              </a:rPr>
              <a:t> </a:t>
            </a:r>
            <a:r>
              <a:rPr lang="en-US" altLang="en-US" sz="1000">
                <a:latin typeface="Times New Roman" panose="02020603050405020304" pitchFamily="18" charset="0"/>
              </a:rPr>
              <a:t>operation on the binary value of a integer and gives the result as a decimal value. </a:t>
            </a:r>
            <a:r>
              <a:rPr lang="en-US" altLang="en-US" sz="1100" b="1">
                <a:latin typeface="Times New Roman" panose="02020603050405020304" pitchFamily="18" charset="0"/>
              </a:rPr>
              <a:t>Example</a:t>
            </a:r>
            <a:r>
              <a:rPr lang="en-US" altLang="en-US" sz="1000">
                <a:latin typeface="Times New Roman" panose="02020603050405020304" pitchFamily="18" charset="0"/>
              </a:rPr>
              <a:t>: -</a:t>
            </a:r>
          </a:p>
        </p:txBody>
      </p:sp>
      <p:sp>
        <p:nvSpPr>
          <p:cNvPr id="57348" name="Rectangle 3">
            <a:extLst>
              <a:ext uri="{FF2B5EF4-FFF2-40B4-BE49-F238E27FC236}">
                <a16:creationId xmlns:a16="http://schemas.microsoft.com/office/drawing/2014/main" id="{69343729-F000-4A42-AC5B-E31DDFC6CF63}"/>
              </a:ext>
            </a:extLst>
          </p:cNvPr>
          <p:cNvSpPr>
            <a:spLocks noChangeArrowheads="1"/>
          </p:cNvSpPr>
          <p:nvPr/>
        </p:nvSpPr>
        <p:spPr bwMode="auto">
          <a:xfrm>
            <a:off x="904875" y="2389188"/>
            <a:ext cx="7575550" cy="7413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50"/>
              </a:lnSpc>
              <a:spcBef>
                <a:spcPts val="625"/>
              </a:spcBef>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7 </a:t>
            </a:r>
            <a:r>
              <a:rPr lang="en-US" altLang="en-US" sz="900">
                <a:solidFill>
                  <a:srgbClr val="E0E0E0"/>
                </a:solidFill>
                <a:latin typeface="Consolas" panose="020B0609020204030204" pitchFamily="49" charset="0"/>
              </a:rPr>
              <a:t>b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c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a:t>
            </a:r>
          </a:p>
          <a:p>
            <a:pPr eaLnBrk="1" hangingPunct="1">
              <a:lnSpc>
                <a:spcPts val="1150"/>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A </a:t>
            </a:r>
            <a:r>
              <a:rPr lang="en-US" altLang="en-US" sz="900">
                <a:solidFill>
                  <a:srgbClr val="E0E0E0"/>
                </a:solidFill>
                <a:latin typeface="Consolas" panose="020B0609020204030204" pitchFamily="49" charset="0"/>
              </a:rPr>
              <a:t>c</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 </a:t>
            </a:r>
            <a:r>
              <a:rPr lang="en-US" altLang="en-US" sz="900">
                <a:solidFill>
                  <a:srgbClr val="67CDCC"/>
                </a:solidFill>
                <a:latin typeface="Consolas" panose="020B0609020204030204" pitchFamily="49" charset="0"/>
              </a:rPr>
              <a:t>A </a:t>
            </a:r>
            <a:r>
              <a:rPr lang="en-US" altLang="en-US" sz="900">
                <a:solidFill>
                  <a:srgbClr val="E0E0E0"/>
                </a:solidFill>
                <a:latin typeface="Consolas" panose="020B0609020204030204" pitchFamily="49" charset="0"/>
              </a:rPr>
              <a:t>c</a:t>
            </a:r>
            <a:r>
              <a:rPr lang="en-US" altLang="en-US" sz="900">
                <a:solidFill>
                  <a:srgbClr val="CCCCCC"/>
                </a:solidFill>
                <a:latin typeface="Consolas" panose="020B0609020204030204" pitchFamily="49" charset="0"/>
              </a:rPr>
              <a:t>)</a:t>
            </a:r>
          </a:p>
        </p:txBody>
      </p:sp>
      <p:sp>
        <p:nvSpPr>
          <p:cNvPr id="57349" name="Rectangle 4">
            <a:extLst>
              <a:ext uri="{FF2B5EF4-FFF2-40B4-BE49-F238E27FC236}">
                <a16:creationId xmlns:a16="http://schemas.microsoft.com/office/drawing/2014/main" id="{31755048-1084-482D-B66F-EDB85F8E00A4}"/>
              </a:ext>
            </a:extLst>
          </p:cNvPr>
          <p:cNvSpPr>
            <a:spLocks noChangeArrowheads="1"/>
          </p:cNvSpPr>
          <p:nvPr/>
        </p:nvSpPr>
        <p:spPr bwMode="auto">
          <a:xfrm>
            <a:off x="901700" y="3300413"/>
            <a:ext cx="50323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38"/>
              </a:spcBef>
              <a:spcAft>
                <a:spcPts val="2100"/>
              </a:spcAft>
            </a:pPr>
            <a:r>
              <a:rPr lang="en-US" altLang="en-US" sz="1100" b="1">
                <a:latin typeface="Times New Roman" panose="02020603050405020304" pitchFamily="18" charset="0"/>
              </a:rPr>
              <a:t>Output</a:t>
            </a:r>
          </a:p>
        </p:txBody>
      </p:sp>
      <p:sp>
        <p:nvSpPr>
          <p:cNvPr id="6" name="Rectangle 5">
            <a:extLst>
              <a:ext uri="{FF2B5EF4-FFF2-40B4-BE49-F238E27FC236}">
                <a16:creationId xmlns:a16="http://schemas.microsoft.com/office/drawing/2014/main" id="{C679FAFA-63B9-4153-A753-6D1AAB085959}"/>
              </a:ext>
            </a:extLst>
          </p:cNvPr>
          <p:cNvSpPr/>
          <p:nvPr/>
        </p:nvSpPr>
        <p:spPr>
          <a:xfrm>
            <a:off x="901700" y="3825875"/>
            <a:ext cx="6353175" cy="795338"/>
          </a:xfrm>
          <a:prstGeom prst="rect">
            <a:avLst/>
          </a:prstGeom>
          <a:solidFill>
            <a:srgbClr val="383B40"/>
          </a:solidFill>
        </p:spPr>
        <p:txBody>
          <a:bodyPr lIns="0" tIns="0" rIns="0" bIns="0"/>
          <a:lstStyle/>
          <a:p>
            <a:pPr eaLnBrk="1" fontAlgn="auto" hangingPunct="1">
              <a:lnSpc>
                <a:spcPts val="2664"/>
              </a:lnSpc>
              <a:spcBef>
                <a:spcPts val="2100"/>
              </a:spcBef>
              <a:spcAft>
                <a:spcPts val="0"/>
              </a:spcAft>
              <a:defRPr/>
            </a:pPr>
            <a:r>
              <a:rPr lang="en-US" sz="950" dirty="0">
                <a:solidFill>
                  <a:srgbClr val="E0E0E0"/>
                </a:solidFill>
                <a:latin typeface="Consolas"/>
              </a:rPr>
              <a:t>3</a:t>
            </a:r>
          </a:p>
          <a:p>
            <a:pPr eaLnBrk="1" fontAlgn="auto" hangingPunct="1">
              <a:lnSpc>
                <a:spcPts val="2664"/>
              </a:lnSpc>
              <a:spcBef>
                <a:spcPts val="0"/>
              </a:spcBef>
              <a:spcAft>
                <a:spcPts val="0"/>
              </a:spcAft>
              <a:defRPr/>
            </a:pPr>
            <a:r>
              <a:rPr lang="en-US" sz="950" dirty="0">
                <a:solidFill>
                  <a:srgbClr val="E0E0E0"/>
                </a:solidFill>
                <a:latin typeface="Consolas"/>
              </a:rPr>
              <a:t>2</a:t>
            </a:r>
          </a:p>
          <a:p>
            <a:pPr eaLnBrk="1" fontAlgn="auto" hangingPunct="1">
              <a:lnSpc>
                <a:spcPts val="2664"/>
              </a:lnSpc>
              <a:spcBef>
                <a:spcPts val="0"/>
              </a:spcBef>
              <a:spcAft>
                <a:spcPts val="840"/>
              </a:spcAft>
              <a:defRPr/>
            </a:pPr>
            <a:r>
              <a:rPr lang="en-US" sz="950" dirty="0">
                <a:solidFill>
                  <a:srgbClr val="E0E0E0"/>
                </a:solidFill>
                <a:latin typeface="Consolas"/>
              </a:rPr>
              <a:t>1</a:t>
            </a:r>
          </a:p>
        </p:txBody>
      </p:sp>
      <p:sp>
        <p:nvSpPr>
          <p:cNvPr id="7" name="Rectangle 6">
            <a:extLst>
              <a:ext uri="{FF2B5EF4-FFF2-40B4-BE49-F238E27FC236}">
                <a16:creationId xmlns:a16="http://schemas.microsoft.com/office/drawing/2014/main" id="{9349F736-7DC9-4692-A27D-9D306626793F}"/>
              </a:ext>
            </a:extLst>
          </p:cNvPr>
          <p:cNvSpPr/>
          <p:nvPr/>
        </p:nvSpPr>
        <p:spPr>
          <a:xfrm>
            <a:off x="895350" y="5002213"/>
            <a:ext cx="8258175" cy="350837"/>
          </a:xfrm>
          <a:prstGeom prst="rect">
            <a:avLst/>
          </a:prstGeom>
        </p:spPr>
        <p:txBody>
          <a:bodyPr lIns="0" tIns="0" rIns="0" bIns="0"/>
          <a:lstStyle/>
          <a:p>
            <a:pPr eaLnBrk="1" fontAlgn="auto" hangingPunct="1">
              <a:lnSpc>
                <a:spcPts val="1368"/>
              </a:lnSpc>
              <a:spcBef>
                <a:spcPts val="840"/>
              </a:spcBef>
              <a:spcAft>
                <a:spcPts val="0"/>
              </a:spcAft>
              <a:defRPr/>
            </a:pPr>
            <a:r>
              <a:rPr lang="en-US" sz="1000">
                <a:latin typeface="Times New Roman"/>
              </a:rPr>
              <a:t>Here, again every integer value is converted into binary. For example, </a:t>
            </a:r>
            <a:r>
              <a:rPr lang="en-US" sz="950">
                <a:solidFill>
                  <a:srgbClr val="6C0B24"/>
                </a:solidFill>
                <a:latin typeface="Consolas"/>
              </a:rPr>
              <a:t>a =7 </a:t>
            </a:r>
            <a:r>
              <a:rPr lang="en-US" sz="1000">
                <a:latin typeface="Times New Roman"/>
              </a:rPr>
              <a:t>its binary value is 0111 and </a:t>
            </a:r>
            <a:r>
              <a:rPr lang="en-US" sz="950">
                <a:solidFill>
                  <a:srgbClr val="6C0B24"/>
                </a:solidFill>
                <a:latin typeface="Consolas"/>
              </a:rPr>
              <a:t>b=4</a:t>
            </a:r>
            <a:r>
              <a:rPr lang="en-US" sz="1000">
                <a:latin typeface="Times New Roman"/>
              </a:rPr>
              <a:t>, and its binary value is 0100, after logical XOR we got 0011 as a result. Similarly for </a:t>
            </a:r>
            <a:r>
              <a:rPr lang="en-US" sz="950">
                <a:solidFill>
                  <a:srgbClr val="6C0B24"/>
                </a:solidFill>
                <a:latin typeface="Consolas"/>
              </a:rPr>
              <a:t>a </a:t>
            </a:r>
            <a:r>
              <a:rPr lang="en-US" sz="1000">
                <a:latin typeface="Times New Roman"/>
              </a:rPr>
              <a:t>and </a:t>
            </a:r>
            <a:r>
              <a:rPr lang="en-US" sz="950">
                <a:solidFill>
                  <a:srgbClr val="6C0B24"/>
                </a:solidFill>
                <a:latin typeface="Consolas"/>
              </a:rPr>
              <a:t>c</a:t>
            </a:r>
            <a:r>
              <a:rPr lang="en-US" sz="1000">
                <a:latin typeface="Times New Roman"/>
              </a:rPr>
              <a:t>, </a:t>
            </a:r>
            <a:r>
              <a:rPr lang="en-US" sz="950">
                <a:solidFill>
                  <a:srgbClr val="6C0B24"/>
                </a:solidFill>
                <a:latin typeface="Consolas"/>
              </a:rPr>
              <a:t>b </a:t>
            </a:r>
            <a:r>
              <a:rPr lang="en-US" sz="1000">
                <a:latin typeface="Times New Roman"/>
              </a:rPr>
              <a:t>and </a:t>
            </a:r>
            <a:r>
              <a:rPr lang="en-US" sz="950">
                <a:solidFill>
                  <a:srgbClr val="6C0B24"/>
                </a:solidFill>
                <a:latin typeface="Consolas"/>
              </a:rPr>
              <a:t>c</a:t>
            </a:r>
            <a:r>
              <a:rPr lang="en-US" sz="1000">
                <a:latin typeface="Times New Roman"/>
              </a:rPr>
              <a:t>.</a:t>
            </a:r>
          </a:p>
        </p:txBody>
      </p:sp>
      <p:sp>
        <p:nvSpPr>
          <p:cNvPr id="8" name="Rectangle 7">
            <a:extLst>
              <a:ext uri="{FF2B5EF4-FFF2-40B4-BE49-F238E27FC236}">
                <a16:creationId xmlns:a16="http://schemas.microsoft.com/office/drawing/2014/main" id="{27593250-1E28-436E-90C2-3809D408BC3C}"/>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41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05259F-1373-45DC-91BA-850285ED3811}"/>
              </a:ext>
            </a:extLst>
          </p:cNvPr>
          <p:cNvSpPr/>
          <p:nvPr/>
        </p:nvSpPr>
        <p:spPr>
          <a:xfrm>
            <a:off x="3322638" y="1895475"/>
            <a:ext cx="2706687" cy="522288"/>
          </a:xfrm>
          <a:prstGeom prst="rect">
            <a:avLst/>
          </a:prstGeom>
        </p:spPr>
        <p:txBody>
          <a:bodyPr lIns="0" tIns="0" rIns="0" bIns="0"/>
          <a:lstStyle/>
          <a:p>
            <a:pPr marL="520700" algn="just" eaLnBrk="1" fontAlgn="auto" hangingPunct="1">
              <a:lnSpc>
                <a:spcPts val="2784"/>
              </a:lnSpc>
              <a:spcBef>
                <a:spcPts val="0"/>
              </a:spcBef>
              <a:spcAft>
                <a:spcPts val="0"/>
              </a:spcAft>
              <a:defRPr/>
            </a:pPr>
            <a:r>
              <a:rPr lang="en-US" sz="1100" b="1">
                <a:latin typeface="Times New Roman"/>
              </a:rPr>
              <a:t>0 </a:t>
            </a:r>
            <a:r>
              <a:rPr lang="en-US" sz="1100" b="1">
                <a:solidFill>
                  <a:srgbClr val="222222"/>
                </a:solidFill>
                <a:latin typeface="Times New Roman"/>
              </a:rPr>
              <a:t>111 </a:t>
            </a:r>
            <a:r>
              <a:rPr lang="en-US" sz="1100" b="1">
                <a:latin typeface="Times New Roman"/>
              </a:rPr>
              <a:t>—► </a:t>
            </a:r>
            <a:r>
              <a:rPr lang="en-US" sz="1100" b="1">
                <a:solidFill>
                  <a:srgbClr val="222222"/>
                </a:solidFill>
                <a:latin typeface="Times New Roman"/>
              </a:rPr>
              <a:t>Binary </a:t>
            </a:r>
            <a:r>
              <a:rPr lang="en-US" sz="1100" b="1">
                <a:latin typeface="Times New Roman"/>
              </a:rPr>
              <a:t>value of </a:t>
            </a:r>
            <a:r>
              <a:rPr lang="en-US" sz="1100" b="1">
                <a:solidFill>
                  <a:srgbClr val="222222"/>
                </a:solidFill>
                <a:latin typeface="Times New Roman"/>
              </a:rPr>
              <a:t>7</a:t>
            </a:r>
          </a:p>
          <a:p>
            <a:pPr algn="just" eaLnBrk="1" fontAlgn="auto" hangingPunct="1">
              <a:lnSpc>
                <a:spcPts val="2784"/>
              </a:lnSpc>
              <a:spcBef>
                <a:spcPts val="0"/>
              </a:spcBef>
              <a:spcAft>
                <a:spcPts val="0"/>
              </a:spcAft>
              <a:defRPr/>
            </a:pPr>
            <a:r>
              <a:rPr lang="en-US" sz="1100" b="1">
                <a:latin typeface="Times New Roman"/>
              </a:rPr>
              <a:t>XOR. </a:t>
            </a:r>
            <a:r>
              <a:rPr lang="en-US" sz="1100" b="1">
                <a:solidFill>
                  <a:srgbClr val="222222"/>
                </a:solidFill>
                <a:latin typeface="Times New Roman"/>
              </a:rPr>
              <a:t>0 10 0    </a:t>
            </a:r>
            <a:r>
              <a:rPr lang="en-US" sz="1100" b="1">
                <a:latin typeface="Times New Roman"/>
              </a:rPr>
              <a:t>—► Binary value </a:t>
            </a:r>
            <a:r>
              <a:rPr lang="en-US" sz="1100" b="1">
                <a:solidFill>
                  <a:srgbClr val="222222"/>
                </a:solidFill>
                <a:latin typeface="Times New Roman"/>
              </a:rPr>
              <a:t>of 4</a:t>
            </a:r>
          </a:p>
        </p:txBody>
      </p:sp>
      <p:sp>
        <p:nvSpPr>
          <p:cNvPr id="58371" name="Rectangle 2">
            <a:extLst>
              <a:ext uri="{FF2B5EF4-FFF2-40B4-BE49-F238E27FC236}">
                <a16:creationId xmlns:a16="http://schemas.microsoft.com/office/drawing/2014/main" id="{2ABC62B6-DA56-4837-B938-05C424168610}"/>
              </a:ext>
            </a:extLst>
          </p:cNvPr>
          <p:cNvSpPr>
            <a:spLocks noChangeArrowheads="1"/>
          </p:cNvSpPr>
          <p:nvPr/>
        </p:nvSpPr>
        <p:spPr bwMode="auto">
          <a:xfrm>
            <a:off x="3322638" y="2627313"/>
            <a:ext cx="2736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2938"/>
              </a:spcAft>
            </a:pPr>
            <a:r>
              <a:rPr lang="en-US" altLang="en-US" sz="1000">
                <a:latin typeface="Times New Roman" panose="02020603050405020304" pitchFamily="18" charset="0"/>
              </a:rPr>
              <a:t>Ans </a:t>
            </a:r>
            <a:r>
              <a:rPr lang="en-US" altLang="en-US" sz="1000">
                <a:solidFill>
                  <a:srgbClr val="222222"/>
                </a:solidFill>
                <a:latin typeface="Times New Roman" panose="02020603050405020304" pitchFamily="18" charset="0"/>
              </a:rPr>
              <a:t>0 0 </a:t>
            </a:r>
            <a:r>
              <a:rPr lang="en-US" altLang="en-US" sz="1000">
                <a:latin typeface="Times New Roman" panose="02020603050405020304" pitchFamily="18" charset="0"/>
              </a:rPr>
              <a:t>11 —► B</a:t>
            </a:r>
            <a:r>
              <a:rPr lang="en-US" altLang="en-US" sz="1000" u="sng">
                <a:latin typeface="Times New Roman" panose="02020603050405020304" pitchFamily="18" charset="0"/>
              </a:rPr>
              <a:t>inar</a:t>
            </a:r>
            <a:r>
              <a:rPr lang="en-US" altLang="en-US" sz="1000">
                <a:latin typeface="Times New Roman" panose="02020603050405020304" pitchFamily="18" charset="0"/>
              </a:rPr>
              <a:t>y value of </a:t>
            </a:r>
            <a:r>
              <a:rPr lang="en-US" altLang="en-US" sz="1200" b="1" i="1">
                <a:solidFill>
                  <a:srgbClr val="222222"/>
                </a:solidFill>
                <a:latin typeface="Times New Roman" panose="02020603050405020304" pitchFamily="18" charset="0"/>
              </a:rPr>
              <a:t>3</a:t>
            </a:r>
          </a:p>
        </p:txBody>
      </p:sp>
      <p:sp>
        <p:nvSpPr>
          <p:cNvPr id="58372" name="Rectangle 3">
            <a:extLst>
              <a:ext uri="{FF2B5EF4-FFF2-40B4-BE49-F238E27FC236}">
                <a16:creationId xmlns:a16="http://schemas.microsoft.com/office/drawing/2014/main" id="{07397999-DD4C-4BBA-8502-F9B1EACBDD92}"/>
              </a:ext>
            </a:extLst>
          </p:cNvPr>
          <p:cNvSpPr>
            <a:spLocks noChangeArrowheads="1"/>
          </p:cNvSpPr>
          <p:nvPr/>
        </p:nvSpPr>
        <p:spPr bwMode="auto">
          <a:xfrm>
            <a:off x="3322638" y="3332163"/>
            <a:ext cx="3117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latin typeface="Times New Roman" panose="02020603050405020304" pitchFamily="18" charset="0"/>
              </a:rPr>
              <a:t>XOR operators Truth table </a:t>
            </a:r>
            <a:r>
              <a:rPr lang="en-US" altLang="en-US" sz="1000">
                <a:latin typeface="Times New Roman" panose="02020603050405020304" pitchFamily="18" charset="0"/>
              </a:rPr>
              <a:t>(True = </a:t>
            </a:r>
            <a:r>
              <a:rPr lang="en-US" altLang="en-US" sz="1100" b="1">
                <a:latin typeface="Times New Roman" panose="02020603050405020304" pitchFamily="18" charset="0"/>
              </a:rPr>
              <a:t>1</a:t>
            </a:r>
            <a:r>
              <a:rPr lang="en-US" altLang="en-US" sz="1100" b="1" baseline="-25000">
                <a:latin typeface="Times New Roman" panose="02020603050405020304" pitchFamily="18" charset="0"/>
              </a:rPr>
              <a:t>=</a:t>
            </a:r>
            <a:r>
              <a:rPr lang="en-US" altLang="en-US" sz="1100" b="1">
                <a:latin typeface="Times New Roman" panose="02020603050405020304" pitchFamily="18" charset="0"/>
              </a:rPr>
              <a:t> </a:t>
            </a:r>
            <a:r>
              <a:rPr lang="en-US" altLang="en-US" sz="1000">
                <a:latin typeface="Times New Roman" panose="02020603050405020304" pitchFamily="18" charset="0"/>
              </a:rPr>
              <a:t>False = 0)</a:t>
            </a:r>
          </a:p>
        </p:txBody>
      </p:sp>
      <p:graphicFrame>
        <p:nvGraphicFramePr>
          <p:cNvPr id="5" name="Table 4">
            <a:extLst>
              <a:ext uri="{FF2B5EF4-FFF2-40B4-BE49-F238E27FC236}">
                <a16:creationId xmlns:a16="http://schemas.microsoft.com/office/drawing/2014/main" id="{3EDAF26B-F438-41C6-8ADB-E617D35BB140}"/>
              </a:ext>
            </a:extLst>
          </p:cNvPr>
          <p:cNvGraphicFramePr>
            <a:graphicFrameLocks noGrp="1"/>
          </p:cNvGraphicFramePr>
          <p:nvPr/>
        </p:nvGraphicFramePr>
        <p:xfrm>
          <a:off x="3352800" y="3694113"/>
          <a:ext cx="3373438" cy="914400"/>
        </p:xfrm>
        <a:graphic>
          <a:graphicData uri="http://schemas.openxmlformats.org/drawingml/2006/table">
            <a:tbl>
              <a:tblPr/>
              <a:tblGrid>
                <a:gridCol w="1307322">
                  <a:extLst>
                    <a:ext uri="{9D8B030D-6E8A-4147-A177-3AD203B41FA5}">
                      <a16:colId xmlns:a16="http://schemas.microsoft.com/office/drawing/2014/main" val="20000"/>
                    </a:ext>
                  </a:extLst>
                </a:gridCol>
                <a:gridCol w="1505401">
                  <a:extLst>
                    <a:ext uri="{9D8B030D-6E8A-4147-A177-3AD203B41FA5}">
                      <a16:colId xmlns:a16="http://schemas.microsoft.com/office/drawing/2014/main" val="20001"/>
                    </a:ext>
                  </a:extLst>
                </a:gridCol>
                <a:gridCol w="560716">
                  <a:extLst>
                    <a:ext uri="{9D8B030D-6E8A-4147-A177-3AD203B41FA5}">
                      <a16:colId xmlns:a16="http://schemas.microsoft.com/office/drawing/2014/main" val="20002"/>
                    </a:ext>
                  </a:extLst>
                </a:gridCol>
              </a:tblGrid>
              <a:tr h="185928">
                <a:tc>
                  <a:txBody>
                    <a:bodyPr/>
                    <a:lstStyle/>
                    <a:p>
                      <a:pPr marL="88900" indent="0"/>
                      <a:r>
                        <a:rPr lang="en-US" sz="1100" b="1">
                          <a:latin typeface="Times New Roman"/>
                        </a:rPr>
                        <a:t>First operand (X)</a:t>
                      </a:r>
                    </a:p>
                  </a:txBody>
                  <a:tcPr marL="0" marR="0" marT="0" marB="0" anchor="b"/>
                </a:tc>
                <a:tc>
                  <a:txBody>
                    <a:bodyPr/>
                    <a:lstStyle/>
                    <a:p>
                      <a:pPr marL="88900" indent="0"/>
                      <a:r>
                        <a:rPr lang="en-US" sz="1100" b="1" dirty="0">
                          <a:latin typeface="Times New Roman"/>
                        </a:rPr>
                        <a:t>Second Operand (Y)</a:t>
                      </a:r>
                    </a:p>
                  </a:txBody>
                  <a:tcPr marL="0" marR="0" marT="0" marB="0" anchor="b"/>
                </a:tc>
                <a:tc>
                  <a:txBody>
                    <a:bodyPr/>
                    <a:lstStyle/>
                    <a:p>
                      <a:pPr indent="0"/>
                      <a:r>
                        <a:rPr lang="en-US" sz="1100" b="1">
                          <a:latin typeface="Times New Roman"/>
                        </a:rPr>
                        <a:t>X </a:t>
                      </a:r>
                      <a:r>
                        <a:rPr lang="en-US" sz="1100" b="1" baseline="30000">
                          <a:solidFill>
                            <a:srgbClr val="222222"/>
                          </a:solidFill>
                          <a:latin typeface="Times New Roman"/>
                        </a:rPr>
                        <a:t>A</a:t>
                      </a:r>
                      <a:r>
                        <a:rPr lang="en-US" sz="1100" b="1">
                          <a:solidFill>
                            <a:srgbClr val="222222"/>
                          </a:solidFill>
                          <a:latin typeface="Times New Roman"/>
                        </a:rPr>
                        <a:t> </a:t>
                      </a:r>
                      <a:r>
                        <a:rPr lang="en-US" sz="1100" b="1">
                          <a:latin typeface="Times New Roman"/>
                        </a:rPr>
                        <a:t>Y</a:t>
                      </a:r>
                    </a:p>
                  </a:txBody>
                  <a:tcPr marL="0" marR="0" marT="0" marB="0" anchor="b"/>
                </a:tc>
                <a:extLst>
                  <a:ext uri="{0D108BD9-81ED-4DB2-BD59-A6C34878D82A}">
                    <a16:rowId xmlns:a16="http://schemas.microsoft.com/office/drawing/2014/main" val="10000"/>
                  </a:ext>
                </a:extLst>
              </a:tr>
              <a:tr h="179832">
                <a:tc>
                  <a:txBody>
                    <a:bodyPr/>
                    <a:lstStyle/>
                    <a:p>
                      <a:pPr indent="0" algn="ctr"/>
                      <a:r>
                        <a:rPr lang="en-US" sz="1100" b="1">
                          <a:solidFill>
                            <a:srgbClr val="353535"/>
                          </a:solidFill>
                          <a:latin typeface="Times New Roman"/>
                        </a:rPr>
                        <a:t>1</a:t>
                      </a:r>
                    </a:p>
                  </a:txBody>
                  <a:tcPr marL="0" marR="0" marT="0" marB="0" anchor="b"/>
                </a:tc>
                <a:tc>
                  <a:txBody>
                    <a:bodyPr/>
                    <a:lstStyle/>
                    <a:p>
                      <a:pPr indent="0" algn="ctr"/>
                      <a:r>
                        <a:rPr lang="en-US" sz="1150">
                          <a:latin typeface="Times New Roman"/>
                        </a:rPr>
                        <a:t>1</a:t>
                      </a:r>
                    </a:p>
                  </a:txBody>
                  <a:tcPr marL="0" marR="0" marT="0" marB="0" anchor="b"/>
                </a:tc>
                <a:tc>
                  <a:txBody>
                    <a:bodyPr/>
                    <a:lstStyle/>
                    <a:p>
                      <a:pPr indent="0" algn="ctr"/>
                      <a:r>
                        <a:rPr lang="en-US" sz="1150">
                          <a:latin typeface="Times New Roman"/>
                        </a:rPr>
                        <a:t>0</a:t>
                      </a:r>
                    </a:p>
                  </a:txBody>
                  <a:tcPr marL="0" marR="0" marT="0" marB="0" anchor="b"/>
                </a:tc>
                <a:extLst>
                  <a:ext uri="{0D108BD9-81ED-4DB2-BD59-A6C34878D82A}">
                    <a16:rowId xmlns:a16="http://schemas.microsoft.com/office/drawing/2014/main" val="10001"/>
                  </a:ext>
                </a:extLst>
              </a:tr>
              <a:tr h="182880">
                <a:tc>
                  <a:txBody>
                    <a:bodyPr/>
                    <a:lstStyle/>
                    <a:p>
                      <a:pPr indent="0" algn="ctr"/>
                      <a:r>
                        <a:rPr lang="en-US" sz="1100" b="1">
                          <a:solidFill>
                            <a:srgbClr val="353535"/>
                          </a:solidFill>
                          <a:latin typeface="Times New Roman"/>
                        </a:rPr>
                        <a:t>1</a:t>
                      </a:r>
                    </a:p>
                  </a:txBody>
                  <a:tcPr marL="0" marR="0" marT="0" marB="0" anchor="b"/>
                </a:tc>
                <a:tc>
                  <a:txBody>
                    <a:bodyPr/>
                    <a:lstStyle/>
                    <a:p>
                      <a:pPr indent="0" algn="ctr"/>
                      <a:r>
                        <a:rPr lang="en-US" sz="1150">
                          <a:latin typeface="Times New Roman"/>
                        </a:rPr>
                        <a:t>0</a:t>
                      </a:r>
                    </a:p>
                  </a:txBody>
                  <a:tcPr marL="0" marR="0" marT="0" marB="0" anchor="b"/>
                </a:tc>
                <a:tc>
                  <a:txBody>
                    <a:bodyPr/>
                    <a:lstStyle/>
                    <a:p>
                      <a:pPr indent="0" algn="ctr"/>
                      <a:r>
                        <a:rPr lang="en-US" sz="1150">
                          <a:latin typeface="Times New Roman"/>
                        </a:rPr>
                        <a:t>1</a:t>
                      </a:r>
                    </a:p>
                  </a:txBody>
                  <a:tcPr marL="0" marR="0" marT="0" marB="0" anchor="b"/>
                </a:tc>
                <a:extLst>
                  <a:ext uri="{0D108BD9-81ED-4DB2-BD59-A6C34878D82A}">
                    <a16:rowId xmlns:a16="http://schemas.microsoft.com/office/drawing/2014/main" val="10002"/>
                  </a:ext>
                </a:extLst>
              </a:tr>
              <a:tr h="188976">
                <a:tc>
                  <a:txBody>
                    <a:bodyPr/>
                    <a:lstStyle/>
                    <a:p>
                      <a:pPr indent="0" algn="ctr"/>
                      <a:r>
                        <a:rPr lang="en-US" sz="1150">
                          <a:latin typeface="Times New Roman"/>
                        </a:rPr>
                        <a:t>0</a:t>
                      </a:r>
                    </a:p>
                  </a:txBody>
                  <a:tcPr marL="0" marR="0" marT="0" marB="0" anchor="b"/>
                </a:tc>
                <a:tc>
                  <a:txBody>
                    <a:bodyPr/>
                    <a:lstStyle/>
                    <a:p>
                      <a:pPr indent="0" algn="ctr"/>
                      <a:r>
                        <a:rPr lang="en-US" sz="1150">
                          <a:latin typeface="Times New Roman"/>
                        </a:rPr>
                        <a:t>1</a:t>
                      </a:r>
                    </a:p>
                  </a:txBody>
                  <a:tcPr marL="0" marR="0" marT="0" marB="0" anchor="b"/>
                </a:tc>
                <a:tc>
                  <a:txBody>
                    <a:bodyPr/>
                    <a:lstStyle/>
                    <a:p>
                      <a:pPr indent="0" algn="ctr"/>
                      <a:r>
                        <a:rPr lang="en-US" sz="1150">
                          <a:latin typeface="Times New Roman"/>
                        </a:rPr>
                        <a:t>1</a:t>
                      </a:r>
                    </a:p>
                  </a:txBody>
                  <a:tcPr marL="0" marR="0" marT="0" marB="0" anchor="b"/>
                </a:tc>
                <a:extLst>
                  <a:ext uri="{0D108BD9-81ED-4DB2-BD59-A6C34878D82A}">
                    <a16:rowId xmlns:a16="http://schemas.microsoft.com/office/drawing/2014/main" val="10003"/>
                  </a:ext>
                </a:extLst>
              </a:tr>
              <a:tr h="176784">
                <a:tc>
                  <a:txBody>
                    <a:bodyPr/>
                    <a:lstStyle/>
                    <a:p>
                      <a:pPr indent="0" algn="ctr"/>
                      <a:r>
                        <a:rPr lang="en-US" sz="1150">
                          <a:latin typeface="Times New Roman"/>
                        </a:rPr>
                        <a:t>0</a:t>
                      </a:r>
                    </a:p>
                  </a:txBody>
                  <a:tcPr marL="0" marR="0" marT="0" marB="0" anchor="b"/>
                </a:tc>
                <a:tc>
                  <a:txBody>
                    <a:bodyPr/>
                    <a:lstStyle/>
                    <a:p>
                      <a:pPr indent="0" algn="ctr"/>
                      <a:r>
                        <a:rPr lang="en-US" sz="1150">
                          <a:latin typeface="Times New Roman"/>
                        </a:rPr>
                        <a:t>0</a:t>
                      </a:r>
                    </a:p>
                  </a:txBody>
                  <a:tcPr marL="0" marR="0" marT="0" marB="0" anchor="b"/>
                </a:tc>
                <a:tc>
                  <a:txBody>
                    <a:bodyPr/>
                    <a:lstStyle/>
                    <a:p>
                      <a:pPr indent="0" algn="ctr"/>
                      <a:r>
                        <a:rPr lang="en-US" sz="1150" dirty="0">
                          <a:latin typeface="Times New Roman"/>
                        </a:rPr>
                        <a:t>0</a:t>
                      </a:r>
                    </a:p>
                  </a:txBody>
                  <a:tcPr marL="0" marR="0" marT="0" marB="0" anchor="b"/>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C4CFFE51-6192-411D-9D11-D1AAD6F57FD5}"/>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47A186F2-F339-49DC-AF6D-7627117FA3DE}"/>
              </a:ext>
            </a:extLst>
          </p:cNvPr>
          <p:cNvSpPr>
            <a:spLocks noChangeArrowheads="1"/>
          </p:cNvSpPr>
          <p:nvPr/>
        </p:nvSpPr>
        <p:spPr bwMode="auto">
          <a:xfrm>
            <a:off x="917575" y="971550"/>
            <a:ext cx="25447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Bitwise 1's complement ~</a:t>
            </a:r>
          </a:p>
        </p:txBody>
      </p:sp>
      <p:sp>
        <p:nvSpPr>
          <p:cNvPr id="59395" name="Rectangle 2">
            <a:extLst>
              <a:ext uri="{FF2B5EF4-FFF2-40B4-BE49-F238E27FC236}">
                <a16:creationId xmlns:a16="http://schemas.microsoft.com/office/drawing/2014/main" id="{0F66DB0E-74FE-4A09-AF51-B857C3D66DC9}"/>
              </a:ext>
            </a:extLst>
          </p:cNvPr>
          <p:cNvSpPr>
            <a:spLocks noChangeArrowheads="1"/>
          </p:cNvSpPr>
          <p:nvPr/>
        </p:nvSpPr>
        <p:spPr bwMode="auto">
          <a:xfrm>
            <a:off x="898525" y="1497013"/>
            <a:ext cx="76819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875"/>
              </a:lnSpc>
              <a:spcAft>
                <a:spcPts val="625"/>
              </a:spcAft>
            </a:pPr>
            <a:r>
              <a:rPr lang="en-US" altLang="en-US" sz="1000">
                <a:latin typeface="Times New Roman" panose="02020603050405020304" pitchFamily="18" charset="0"/>
              </a:rPr>
              <a:t>It performs 1’s complement operation. It invert each bit of binary value and returns the bitwise negation of a value as a result. </a:t>
            </a:r>
            <a:r>
              <a:rPr lang="en-US" altLang="en-US" sz="1100" b="1">
                <a:latin typeface="Times New Roman" panose="02020603050405020304" pitchFamily="18" charset="0"/>
              </a:rPr>
              <a:t>Example</a:t>
            </a:r>
          </a:p>
        </p:txBody>
      </p:sp>
      <p:sp>
        <p:nvSpPr>
          <p:cNvPr id="59396" name="Rectangle 3">
            <a:extLst>
              <a:ext uri="{FF2B5EF4-FFF2-40B4-BE49-F238E27FC236}">
                <a16:creationId xmlns:a16="http://schemas.microsoft.com/office/drawing/2014/main" id="{312FBB18-38C2-4859-A244-13869EDA8871}"/>
              </a:ext>
            </a:extLst>
          </p:cNvPr>
          <p:cNvSpPr>
            <a:spLocks noChangeArrowheads="1"/>
          </p:cNvSpPr>
          <p:nvPr/>
        </p:nvSpPr>
        <p:spPr bwMode="auto">
          <a:xfrm>
            <a:off x="898525" y="2389188"/>
            <a:ext cx="7129463" cy="7413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75"/>
              </a:lnSpc>
              <a:spcBef>
                <a:spcPts val="625"/>
              </a:spcBef>
            </a:pPr>
            <a:r>
              <a:rPr lang="en-US" altLang="en-US" sz="900">
                <a:solidFill>
                  <a:srgbClr val="E0E0E0"/>
                </a:solidFill>
                <a:latin typeface="Consolas" panose="020B0609020204030204" pitchFamily="49" charset="0"/>
              </a:rPr>
              <a:t>a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7 </a:t>
            </a:r>
            <a:r>
              <a:rPr lang="en-US" altLang="en-US" sz="900">
                <a:solidFill>
                  <a:srgbClr val="E0E0E0"/>
                </a:solidFill>
                <a:latin typeface="Consolas" panose="020B0609020204030204" pitchFamily="49" charset="0"/>
              </a:rPr>
              <a:t>b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4 </a:t>
            </a:r>
            <a:r>
              <a:rPr lang="en-US" altLang="en-US" sz="900">
                <a:solidFill>
                  <a:srgbClr val="E0E0E0"/>
                </a:solidFill>
                <a:latin typeface="Consolas" panose="020B0609020204030204" pitchFamily="49" charset="0"/>
              </a:rPr>
              <a:t>c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a:t>
            </a:r>
          </a:p>
          <a:p>
            <a:pPr eaLnBrk="1" hangingPunct="1">
              <a:lnSpc>
                <a:spcPts val="1175"/>
              </a:lnSpc>
              <a:spcAft>
                <a:spcPts val="398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67CDCC"/>
                </a:solidFill>
                <a:latin typeface="Consolas" panose="020B0609020204030204" pitchFamily="49" charset="0"/>
              </a:rPr>
              <a:t>~</a:t>
            </a:r>
            <a:r>
              <a:rPr lang="en-US" altLang="en-US" sz="900">
                <a:solidFill>
                  <a:srgbClr val="E0E0E0"/>
                </a:solidFill>
                <a:latin typeface="Consolas" panose="020B0609020204030204" pitchFamily="49" charset="0"/>
              </a:rPr>
              <a:t>a</a:t>
            </a:r>
            <a:r>
              <a:rPr lang="en-US" altLang="en-US" sz="900">
                <a:solidFill>
                  <a:srgbClr val="CCCCCC"/>
                </a:solidFill>
                <a:latin typeface="Consolas" panose="020B0609020204030204" pitchFamily="49" charset="0"/>
              </a:rPr>
              <a:t>, </a:t>
            </a:r>
            <a:r>
              <a:rPr lang="en-US" altLang="en-US" sz="900">
                <a:solidFill>
                  <a:srgbClr val="67CDCC"/>
                </a:solidFill>
                <a:latin typeface="Consolas" panose="020B0609020204030204" pitchFamily="49" charset="0"/>
              </a:rPr>
              <a:t>~</a:t>
            </a:r>
            <a:r>
              <a:rPr lang="en-US" altLang="en-US" sz="900">
                <a:solidFill>
                  <a:srgbClr val="E0E0E0"/>
                </a:solidFill>
                <a:latin typeface="Consolas" panose="020B0609020204030204" pitchFamily="49" charset="0"/>
              </a:rPr>
              <a:t>b</a:t>
            </a:r>
            <a:r>
              <a:rPr lang="en-US" altLang="en-US" sz="900">
                <a:solidFill>
                  <a:srgbClr val="CCCCCC"/>
                </a:solidFill>
                <a:latin typeface="Consolas" panose="020B0609020204030204" pitchFamily="49" charset="0"/>
              </a:rPr>
              <a:t>, </a:t>
            </a:r>
            <a:r>
              <a:rPr lang="en-US" altLang="en-US" sz="900">
                <a:solidFill>
                  <a:srgbClr val="67CDCC"/>
                </a:solidFill>
                <a:latin typeface="Consolas" panose="020B0609020204030204" pitchFamily="49" charset="0"/>
              </a:rPr>
              <a:t>~</a:t>
            </a:r>
            <a:r>
              <a:rPr lang="en-US" altLang="en-US" sz="900">
                <a:solidFill>
                  <a:srgbClr val="E0E0E0"/>
                </a:solidFill>
                <a:latin typeface="Consolas" panose="020B0609020204030204" pitchFamily="49" charset="0"/>
              </a:rPr>
              <a:t>c</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Output -8 -5 -4</a:t>
            </a:r>
          </a:p>
        </p:txBody>
      </p:sp>
      <p:sp>
        <p:nvSpPr>
          <p:cNvPr id="59397" name="Rectangle 4">
            <a:extLst>
              <a:ext uri="{FF2B5EF4-FFF2-40B4-BE49-F238E27FC236}">
                <a16:creationId xmlns:a16="http://schemas.microsoft.com/office/drawing/2014/main" id="{4E876226-75F4-4740-AAAA-CB592B53146A}"/>
              </a:ext>
            </a:extLst>
          </p:cNvPr>
          <p:cNvSpPr>
            <a:spLocks noChangeArrowheads="1"/>
          </p:cNvSpPr>
          <p:nvPr/>
        </p:nvSpPr>
        <p:spPr bwMode="auto">
          <a:xfrm>
            <a:off x="917575" y="3790950"/>
            <a:ext cx="18780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988"/>
              </a:spcBef>
              <a:spcAft>
                <a:spcPts val="1675"/>
              </a:spcAft>
            </a:pPr>
            <a:r>
              <a:rPr lang="en-US" altLang="en-US">
                <a:solidFill>
                  <a:srgbClr val="1C2B40"/>
                </a:solidFill>
              </a:rPr>
              <a:t>Bitwise left-shift &lt;&lt;</a:t>
            </a:r>
          </a:p>
        </p:txBody>
      </p:sp>
      <p:sp>
        <p:nvSpPr>
          <p:cNvPr id="59398" name="Rectangle 5">
            <a:extLst>
              <a:ext uri="{FF2B5EF4-FFF2-40B4-BE49-F238E27FC236}">
                <a16:creationId xmlns:a16="http://schemas.microsoft.com/office/drawing/2014/main" id="{A0F64395-DA48-47C6-B406-02AC5DC38A54}"/>
              </a:ext>
            </a:extLst>
          </p:cNvPr>
          <p:cNvSpPr>
            <a:spLocks noChangeArrowheads="1"/>
          </p:cNvSpPr>
          <p:nvPr/>
        </p:nvSpPr>
        <p:spPr bwMode="auto">
          <a:xfrm>
            <a:off x="898525" y="4319588"/>
            <a:ext cx="72358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850"/>
              </a:lnSpc>
              <a:spcBef>
                <a:spcPts val="1675"/>
              </a:spcBef>
              <a:spcAft>
                <a:spcPts val="625"/>
              </a:spcAft>
            </a:pPr>
            <a:r>
              <a:rPr lang="en-US" altLang="en-US" sz="1000">
                <a:latin typeface="Times New Roman" panose="02020603050405020304" pitchFamily="18" charset="0"/>
              </a:rPr>
              <a:t>The left-shift </a:t>
            </a:r>
            <a:r>
              <a:rPr lang="en-US" altLang="en-US" sz="1000">
                <a:solidFill>
                  <a:srgbClr val="6C0B24"/>
                </a:solidFill>
                <a:latin typeface="Times New Roman" panose="02020603050405020304" pitchFamily="18" charset="0"/>
              </a:rPr>
              <a:t>&lt;&lt; </a:t>
            </a:r>
            <a:r>
              <a:rPr lang="en-US" altLang="en-US" sz="1000">
                <a:latin typeface="Times New Roman" panose="02020603050405020304" pitchFamily="18" charset="0"/>
              </a:rPr>
              <a:t>operator performs a shifting bit of value by a given number of the place and fills 0’s to new positions. </a:t>
            </a:r>
            <a:r>
              <a:rPr lang="en-US" altLang="en-US" sz="1100" b="1">
                <a:latin typeface="Times New Roman" panose="02020603050405020304" pitchFamily="18" charset="0"/>
              </a:rPr>
              <a:t>Example</a:t>
            </a:r>
            <a:r>
              <a:rPr lang="en-US" altLang="en-US" sz="1000">
                <a:latin typeface="Times New Roman" panose="02020603050405020304" pitchFamily="18" charset="0"/>
              </a:rPr>
              <a:t>: -</a:t>
            </a:r>
          </a:p>
        </p:txBody>
      </p:sp>
      <p:sp>
        <p:nvSpPr>
          <p:cNvPr id="7" name="Rectangle 6">
            <a:extLst>
              <a:ext uri="{FF2B5EF4-FFF2-40B4-BE49-F238E27FC236}">
                <a16:creationId xmlns:a16="http://schemas.microsoft.com/office/drawing/2014/main" id="{78BCD634-6C81-4B25-A224-A74A629B6381}"/>
              </a:ext>
            </a:extLst>
          </p:cNvPr>
          <p:cNvSpPr/>
          <p:nvPr/>
        </p:nvSpPr>
        <p:spPr>
          <a:xfrm>
            <a:off x="898525" y="5202238"/>
            <a:ext cx="7050088" cy="604837"/>
          </a:xfrm>
          <a:prstGeom prst="rect">
            <a:avLst/>
          </a:prstGeom>
          <a:solidFill>
            <a:srgbClr val="383B40"/>
          </a:solidFill>
        </p:spPr>
        <p:txBody>
          <a:bodyPr lIns="0" tIns="0" rIns="0" bIns="0"/>
          <a:lstStyle/>
          <a:p>
            <a:pPr algn="just" eaLnBrk="1" fontAlgn="auto" hangingPunct="1">
              <a:lnSpc>
                <a:spcPts val="1176"/>
              </a:lnSpc>
              <a:spcBef>
                <a:spcPts val="63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F08D49"/>
                </a:solidFill>
                <a:latin typeface="Consolas"/>
              </a:rPr>
              <a:t>4 </a:t>
            </a:r>
            <a:r>
              <a:rPr lang="en-US" sz="950" dirty="0">
                <a:solidFill>
                  <a:srgbClr val="67CDCC"/>
                </a:solidFill>
                <a:latin typeface="Consolas"/>
              </a:rPr>
              <a:t>&lt;&lt; </a:t>
            </a:r>
            <a:r>
              <a:rPr lang="en-US" sz="950" dirty="0">
                <a:solidFill>
                  <a:srgbClr val="F08D49"/>
                </a:solidFill>
                <a:latin typeface="Consolas"/>
              </a:rPr>
              <a:t>2</a:t>
            </a:r>
            <a:r>
              <a:rPr lang="en-US" sz="950" dirty="0">
                <a:solidFill>
                  <a:srgbClr val="CCCCCC"/>
                </a:solidFill>
                <a:latin typeface="Consolas"/>
              </a:rPr>
              <a:t>)</a:t>
            </a:r>
          </a:p>
          <a:p>
            <a:pPr eaLnBrk="1" fontAlgn="auto" hangingPunct="1">
              <a:lnSpc>
                <a:spcPts val="1176"/>
              </a:lnSpc>
              <a:spcBef>
                <a:spcPts val="0"/>
              </a:spcBef>
              <a:spcAft>
                <a:spcPts val="0"/>
              </a:spcAft>
              <a:defRPr/>
            </a:pPr>
            <a:r>
              <a:rPr lang="en-US" sz="950" dirty="0">
                <a:solidFill>
                  <a:srgbClr val="9E9E9E"/>
                </a:solidFill>
                <a:latin typeface="Consolas"/>
              </a:rPr>
              <a:t>#    Output 16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F08D49"/>
                </a:solidFill>
                <a:latin typeface="Consolas"/>
              </a:rPr>
              <a:t>5 </a:t>
            </a:r>
            <a:r>
              <a:rPr lang="en-US" sz="950" dirty="0">
                <a:solidFill>
                  <a:srgbClr val="67CDCC"/>
                </a:solidFill>
                <a:latin typeface="Consolas"/>
              </a:rPr>
              <a:t>&lt;&lt; </a:t>
            </a:r>
            <a:r>
              <a:rPr lang="en-US" sz="950" dirty="0">
                <a:solidFill>
                  <a:srgbClr val="F08D49"/>
                </a:solidFill>
                <a:latin typeface="Consolas"/>
              </a:rPr>
              <a:t>3</a:t>
            </a:r>
            <a:r>
              <a:rPr lang="en-US" sz="950" dirty="0">
                <a:solidFill>
                  <a:srgbClr val="CCCCCC"/>
                </a:solidFill>
                <a:latin typeface="Consolas"/>
              </a:rPr>
              <a:t>)</a:t>
            </a:r>
          </a:p>
          <a:p>
            <a:pPr algn="just" eaLnBrk="1" fontAlgn="auto" hangingPunct="1">
              <a:lnSpc>
                <a:spcPts val="1176"/>
              </a:lnSpc>
              <a:spcBef>
                <a:spcPts val="0"/>
              </a:spcBef>
              <a:spcAft>
                <a:spcPts val="0"/>
              </a:spcAft>
              <a:defRPr/>
            </a:pPr>
            <a:r>
              <a:rPr lang="en-US" sz="950" dirty="0">
                <a:solidFill>
                  <a:srgbClr val="9E9E9E"/>
                </a:solidFill>
                <a:latin typeface="Consolas"/>
              </a:rPr>
              <a:t>#    Output 40</a:t>
            </a:r>
          </a:p>
        </p:txBody>
      </p:sp>
      <p:sp>
        <p:nvSpPr>
          <p:cNvPr id="8" name="Rectangle 7">
            <a:extLst>
              <a:ext uri="{FF2B5EF4-FFF2-40B4-BE49-F238E27FC236}">
                <a16:creationId xmlns:a16="http://schemas.microsoft.com/office/drawing/2014/main" id="{FC03C4A6-3269-401B-9658-CED4570F3398}"/>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43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EB3BBA3B-B7E3-434E-87B9-BFC4D2097E1E}"/>
              </a:ext>
            </a:extLst>
          </p:cNvPr>
          <p:cNvSpPr>
            <a:spLocks noChangeArrowheads="1"/>
          </p:cNvSpPr>
          <p:nvPr/>
        </p:nvSpPr>
        <p:spPr bwMode="auto">
          <a:xfrm>
            <a:off x="3124200" y="1011238"/>
            <a:ext cx="37973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2275"/>
              </a:lnSpc>
            </a:pPr>
            <a:r>
              <a:rPr lang="en-US" altLang="en-US" sz="1100" b="1">
                <a:latin typeface="Times New Roman" panose="02020603050405020304" pitchFamily="18" charset="0"/>
              </a:rPr>
              <a:t>Example: 4«2</a:t>
            </a:r>
          </a:p>
          <a:p>
            <a:pPr algn="just" eaLnBrk="1" hangingPunct="1">
              <a:lnSpc>
                <a:spcPts val="2275"/>
              </a:lnSpc>
            </a:pPr>
            <a:r>
              <a:rPr lang="en-US" altLang="en-US" sz="1000">
                <a:solidFill>
                  <a:srgbClr val="222222"/>
                </a:solidFill>
                <a:latin typeface="Times New Roman" panose="02020603050405020304" pitchFamily="18" charset="0"/>
              </a:rPr>
              <a:t>Here we have to </a:t>
            </a:r>
            <a:r>
              <a:rPr lang="en-US" altLang="en-US" sz="1000">
                <a:solidFill>
                  <a:srgbClr val="353535"/>
                </a:solidFill>
                <a:latin typeface="Times New Roman" panose="02020603050405020304" pitchFamily="18" charset="0"/>
              </a:rPr>
              <a:t>shift to 2 bits</a:t>
            </a:r>
          </a:p>
          <a:p>
            <a:pPr algn="just" eaLnBrk="1" hangingPunct="1">
              <a:lnSpc>
                <a:spcPts val="2275"/>
              </a:lnSpc>
            </a:pPr>
            <a:r>
              <a:rPr lang="en-US" altLang="en-US" sz="1000">
                <a:solidFill>
                  <a:srgbClr val="222222"/>
                </a:solidFill>
                <a:latin typeface="Times New Roman" panose="02020603050405020304" pitchFamily="18" charset="0"/>
              </a:rPr>
              <a:t>So, the binary value of </a:t>
            </a:r>
            <a:r>
              <a:rPr lang="en-US" altLang="en-US" sz="1000">
                <a:latin typeface="Times New Roman" panose="02020603050405020304" pitchFamily="18" charset="0"/>
              </a:rPr>
              <a:t>4 </a:t>
            </a:r>
            <a:r>
              <a:rPr lang="en-US" altLang="en-US" sz="1000">
                <a:solidFill>
                  <a:srgbClr val="353535"/>
                </a:solidFill>
                <a:latin typeface="Times New Roman" panose="02020603050405020304" pitchFamily="18" charset="0"/>
              </a:rPr>
              <a:t>is </a:t>
            </a:r>
            <a:r>
              <a:rPr lang="en-US" altLang="en-US" sz="1000">
                <a:latin typeface="Times New Roman" panose="02020603050405020304" pitchFamily="18" charset="0"/>
              </a:rPr>
              <a:t>= </a:t>
            </a:r>
            <a:r>
              <a:rPr lang="en-US" altLang="en-US" sz="1000">
                <a:solidFill>
                  <a:srgbClr val="222222"/>
                </a:solidFill>
                <a:latin typeface="Times New Roman" panose="02020603050405020304" pitchFamily="18" charset="0"/>
              </a:rPr>
              <a:t>100</a:t>
            </a:r>
          </a:p>
          <a:p>
            <a:pPr algn="just" eaLnBrk="1" hangingPunct="1">
              <a:lnSpc>
                <a:spcPts val="2275"/>
              </a:lnSpc>
            </a:pPr>
            <a:r>
              <a:rPr lang="en-US" altLang="en-US" sz="1000">
                <a:solidFill>
                  <a:srgbClr val="222222"/>
                </a:solidFill>
                <a:latin typeface="Times New Roman" panose="02020603050405020304" pitchFamily="18" charset="0"/>
              </a:rPr>
              <a:t>Now, shifting every </a:t>
            </a:r>
            <a:r>
              <a:rPr lang="en-US" altLang="en-US" sz="1000">
                <a:solidFill>
                  <a:srgbClr val="353535"/>
                </a:solidFill>
                <a:latin typeface="Times New Roman" panose="02020603050405020304" pitchFamily="18" charset="0"/>
              </a:rPr>
              <a:t>bit </a:t>
            </a:r>
            <a:r>
              <a:rPr lang="en-US" altLang="en-US" sz="1000">
                <a:solidFill>
                  <a:srgbClr val="222222"/>
                </a:solidFill>
                <a:latin typeface="Times New Roman" panose="02020603050405020304" pitchFamily="18" charset="0"/>
              </a:rPr>
              <a:t>to the left w’ith 2 spaces and </a:t>
            </a:r>
            <a:r>
              <a:rPr lang="en-US" altLang="en-US" sz="1000">
                <a:latin typeface="Times New Roman" panose="02020603050405020304" pitchFamily="18" charset="0"/>
              </a:rPr>
              <a:t>|</a:t>
            </a:r>
          </a:p>
          <a:p>
            <a:pPr algn="just" eaLnBrk="1" hangingPunct="1">
              <a:lnSpc>
                <a:spcPts val="2275"/>
              </a:lnSpc>
            </a:pPr>
            <a:r>
              <a:rPr lang="en-US" altLang="en-US" sz="1000">
                <a:solidFill>
                  <a:srgbClr val="222222"/>
                </a:solidFill>
                <a:latin typeface="Times New Roman" panose="02020603050405020304" pitchFamily="18" charset="0"/>
              </a:rPr>
              <a:t>filling </a:t>
            </a:r>
            <a:r>
              <a:rPr lang="en-US" altLang="en-US" sz="1000">
                <a:solidFill>
                  <a:srgbClr val="353535"/>
                </a:solidFill>
                <a:latin typeface="Times New Roman" panose="02020603050405020304" pitchFamily="18" charset="0"/>
              </a:rPr>
              <a:t>blank </a:t>
            </a:r>
            <a:r>
              <a:rPr lang="en-US" altLang="en-US" sz="1000">
                <a:solidFill>
                  <a:srgbClr val="222222"/>
                </a:solidFill>
                <a:latin typeface="Times New Roman" panose="02020603050405020304" pitchFamily="18" charset="0"/>
              </a:rPr>
              <a:t>spaces with '0.'</a:t>
            </a:r>
          </a:p>
          <a:p>
            <a:pPr algn="just" eaLnBrk="1" hangingPunct="1">
              <a:lnSpc>
                <a:spcPts val="2275"/>
              </a:lnSpc>
            </a:pPr>
            <a:r>
              <a:rPr lang="en-US" altLang="en-US" sz="1000">
                <a:solidFill>
                  <a:srgbClr val="222222"/>
                </a:solidFill>
                <a:latin typeface="Times New Roman" panose="02020603050405020304" pitchFamily="18" charset="0"/>
              </a:rPr>
              <a:t>That </a:t>
            </a:r>
            <a:r>
              <a:rPr lang="en-US" altLang="en-US" sz="1000">
                <a:solidFill>
                  <a:srgbClr val="353535"/>
                </a:solidFill>
                <a:latin typeface="Times New Roman" panose="02020603050405020304" pitchFamily="18" charset="0"/>
              </a:rPr>
              <a:t>is,</a:t>
            </a:r>
          </a:p>
          <a:p>
            <a:pPr algn="just" eaLnBrk="1" hangingPunct="1">
              <a:lnSpc>
                <a:spcPts val="2275"/>
              </a:lnSpc>
            </a:pPr>
            <a:r>
              <a:rPr lang="en-US" altLang="en-US" sz="1000">
                <a:latin typeface="Times New Roman" panose="02020603050405020304" pitchFamily="18" charset="0"/>
              </a:rPr>
              <a:t>1    </a:t>
            </a:r>
            <a:r>
              <a:rPr lang="en-US" altLang="en-US" sz="1000">
                <a:solidFill>
                  <a:srgbClr val="222222"/>
                </a:solidFill>
                <a:latin typeface="Times New Roman" panose="02020603050405020304" pitchFamily="18" charset="0"/>
              </a:rPr>
              <a:t>0    0    0    0 </a:t>
            </a:r>
            <a:r>
              <a:rPr lang="en-US" altLang="en-US" sz="1000">
                <a:latin typeface="Times New Roman" panose="02020603050405020304" pitchFamily="18" charset="0"/>
              </a:rPr>
              <a:t>= 16 </a:t>
            </a:r>
            <a:r>
              <a:rPr lang="en-US" altLang="en-US" sz="1000">
                <a:solidFill>
                  <a:srgbClr val="353535"/>
                </a:solidFill>
                <a:latin typeface="Times New Roman" panose="02020603050405020304" pitchFamily="18" charset="0"/>
              </a:rPr>
              <a:t>(This binary </a:t>
            </a:r>
            <a:r>
              <a:rPr lang="en-US" altLang="en-US" sz="1000">
                <a:solidFill>
                  <a:srgbClr val="222222"/>
                </a:solidFill>
                <a:latin typeface="Times New Roman" panose="02020603050405020304" pitchFamily="18" charset="0"/>
              </a:rPr>
              <a:t>value </a:t>
            </a:r>
            <a:r>
              <a:rPr lang="en-US" altLang="en-US" sz="1000">
                <a:solidFill>
                  <a:srgbClr val="353535"/>
                </a:solidFill>
                <a:latin typeface="Times New Roman" panose="02020603050405020304" pitchFamily="18" charset="0"/>
              </a:rPr>
              <a:t>is </a:t>
            </a:r>
            <a:r>
              <a:rPr lang="en-US" altLang="en-US" sz="1000">
                <a:solidFill>
                  <a:srgbClr val="222222"/>
                </a:solidFill>
                <a:latin typeface="Times New Roman" panose="02020603050405020304" pitchFamily="18" charset="0"/>
              </a:rPr>
              <a:t>equal of 16)</a:t>
            </a:r>
          </a:p>
          <a:p>
            <a:pPr algn="just" eaLnBrk="1" hangingPunct="1">
              <a:spcAft>
                <a:spcPts val="213"/>
              </a:spcAft>
            </a:pPr>
            <a:r>
              <a:rPr lang="en-US" altLang="en-US" sz="1000">
                <a:latin typeface="Times New Roman" panose="02020603050405020304" pitchFamily="18" charset="0"/>
              </a:rPr>
              <a:t>•*- </a:t>
            </a:r>
            <a:r>
              <a:rPr lang="en-US" altLang="en-US" sz="1000">
                <a:solidFill>
                  <a:srgbClr val="353535"/>
                </a:solidFill>
                <a:latin typeface="Times New Roman" panose="02020603050405020304" pitchFamily="18" charset="0"/>
              </a:rPr>
              <a:t>Hi</a:t>
            </a:r>
            <a:r>
              <a:rPr lang="en-US" altLang="en-US" sz="1000">
                <a:solidFill>
                  <a:srgbClr val="222222"/>
                </a:solidFill>
                <a:latin typeface="Times New Roman" panose="02020603050405020304" pitchFamily="18" charset="0"/>
              </a:rPr>
              <a:t>H</a:t>
            </a:r>
          </a:p>
          <a:p>
            <a:pPr eaLnBrk="1" hangingPunct="1">
              <a:lnSpc>
                <a:spcPts val="1250"/>
              </a:lnSpc>
            </a:pPr>
            <a:r>
              <a:rPr lang="en-US" altLang="en-US" sz="900" b="1">
                <a:solidFill>
                  <a:srgbClr val="222222"/>
                </a:solidFill>
                <a:latin typeface="Times New Roman" panose="02020603050405020304" pitchFamily="18" charset="0"/>
              </a:rPr>
              <a:t>Shifting bit to </a:t>
            </a:r>
            <a:r>
              <a:rPr lang="en-US" altLang="en-US" sz="900" b="1">
                <a:solidFill>
                  <a:srgbClr val="353535"/>
                </a:solidFill>
                <a:latin typeface="Times New Roman" panose="02020603050405020304" pitchFamily="18" charset="0"/>
              </a:rPr>
              <a:t>left </a:t>
            </a:r>
            <a:r>
              <a:rPr lang="en-US" altLang="en-US" sz="900" b="1">
                <a:solidFill>
                  <a:srgbClr val="222222"/>
                </a:solidFill>
                <a:latin typeface="Times New Roman" panose="02020603050405020304" pitchFamily="18" charset="0"/>
              </a:rPr>
              <a:t>Filling space </a:t>
            </a:r>
            <a:r>
              <a:rPr lang="en-US" altLang="en-US" sz="900" b="1">
                <a:latin typeface="Times New Roman" panose="02020603050405020304" pitchFamily="18" charset="0"/>
              </a:rPr>
              <a:t>with ‘O'</a:t>
            </a:r>
          </a:p>
        </p:txBody>
      </p:sp>
      <p:sp>
        <p:nvSpPr>
          <p:cNvPr id="60419" name="Rectangle 2">
            <a:extLst>
              <a:ext uri="{FF2B5EF4-FFF2-40B4-BE49-F238E27FC236}">
                <a16:creationId xmlns:a16="http://schemas.microsoft.com/office/drawing/2014/main" id="{AEFC7E27-C691-4F81-9001-813409912629}"/>
              </a:ext>
            </a:extLst>
          </p:cNvPr>
          <p:cNvSpPr>
            <a:spLocks noChangeArrowheads="1"/>
          </p:cNvSpPr>
          <p:nvPr/>
        </p:nvSpPr>
        <p:spPr bwMode="auto">
          <a:xfrm>
            <a:off x="917575" y="3867150"/>
            <a:ext cx="2035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Bitwise right-shift &gt;&gt;</a:t>
            </a:r>
          </a:p>
        </p:txBody>
      </p:sp>
      <p:sp>
        <p:nvSpPr>
          <p:cNvPr id="60420" name="Rectangle 3">
            <a:extLst>
              <a:ext uri="{FF2B5EF4-FFF2-40B4-BE49-F238E27FC236}">
                <a16:creationId xmlns:a16="http://schemas.microsoft.com/office/drawing/2014/main" id="{33FE3784-4D56-4E0C-9F86-7F1E69D0A483}"/>
              </a:ext>
            </a:extLst>
          </p:cNvPr>
          <p:cNvSpPr>
            <a:spLocks noChangeArrowheads="1"/>
          </p:cNvSpPr>
          <p:nvPr/>
        </p:nvSpPr>
        <p:spPr bwMode="auto">
          <a:xfrm>
            <a:off x="871538" y="4395788"/>
            <a:ext cx="75961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Times New Roman" panose="02020603050405020304" pitchFamily="18" charset="0"/>
              </a:rPr>
              <a:t>The right-shift </a:t>
            </a:r>
            <a:r>
              <a:rPr lang="en-US" altLang="en-US" sz="1000">
                <a:solidFill>
                  <a:srgbClr val="6C0B24"/>
                </a:solidFill>
                <a:latin typeface="Times New Roman" panose="02020603050405020304" pitchFamily="18" charset="0"/>
              </a:rPr>
              <a:t>&gt;&gt; </a:t>
            </a:r>
            <a:r>
              <a:rPr lang="en-US" altLang="en-US" sz="1000">
                <a:latin typeface="Times New Roman" panose="02020603050405020304" pitchFamily="18" charset="0"/>
              </a:rPr>
              <a:t>operator performs shifting a bit of value to the right by a given number of places. Here some bits are lost.</a:t>
            </a:r>
          </a:p>
        </p:txBody>
      </p:sp>
      <p:sp>
        <p:nvSpPr>
          <p:cNvPr id="5" name="Rectangle 4">
            <a:extLst>
              <a:ext uri="{FF2B5EF4-FFF2-40B4-BE49-F238E27FC236}">
                <a16:creationId xmlns:a16="http://schemas.microsoft.com/office/drawing/2014/main" id="{650352B1-291B-479E-AAD2-580AF329C50C}"/>
              </a:ext>
            </a:extLst>
          </p:cNvPr>
          <p:cNvSpPr/>
          <p:nvPr/>
        </p:nvSpPr>
        <p:spPr>
          <a:xfrm>
            <a:off x="898525" y="4913313"/>
            <a:ext cx="6296025" cy="600075"/>
          </a:xfrm>
          <a:prstGeom prst="rect">
            <a:avLst/>
          </a:prstGeom>
          <a:solidFill>
            <a:srgbClr val="383B40"/>
          </a:solidFill>
        </p:spPr>
        <p:txBody>
          <a:bodyPr lIns="0" tIns="0" rIns="0" bIns="0"/>
          <a:lstStyle/>
          <a:p>
            <a:pPr algn="just" eaLnBrk="1" fontAlgn="auto" hangingPunct="1">
              <a:lnSpc>
                <a:spcPts val="1152"/>
              </a:lnSpc>
              <a:spcBef>
                <a:spcPts val="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F08D49"/>
                </a:solidFill>
                <a:latin typeface="Consolas"/>
              </a:rPr>
              <a:t>4 </a:t>
            </a:r>
            <a:r>
              <a:rPr lang="en-US" sz="950" dirty="0">
                <a:solidFill>
                  <a:srgbClr val="67CDCC"/>
                </a:solidFill>
                <a:latin typeface="Consolas"/>
              </a:rPr>
              <a:t>&gt;&gt; </a:t>
            </a:r>
            <a:r>
              <a:rPr lang="en-US" sz="950" dirty="0">
                <a:solidFill>
                  <a:srgbClr val="F08D49"/>
                </a:solidFill>
                <a:latin typeface="Consolas"/>
              </a:rPr>
              <a:t>2</a:t>
            </a:r>
            <a:r>
              <a:rPr lang="en-US" sz="950" dirty="0">
                <a:solidFill>
                  <a:srgbClr val="CCCCCC"/>
                </a:solidFill>
                <a:latin typeface="Consolas"/>
              </a:rPr>
              <a:t>)</a:t>
            </a:r>
          </a:p>
          <a:p>
            <a:pPr eaLnBrk="1" fontAlgn="auto" hangingPunct="1">
              <a:lnSpc>
                <a:spcPts val="1152"/>
              </a:lnSpc>
              <a:spcBef>
                <a:spcPts val="0"/>
              </a:spcBef>
              <a:spcAft>
                <a:spcPts val="0"/>
              </a:spcAft>
              <a:defRPr/>
            </a:pPr>
            <a:r>
              <a:rPr lang="en-US" sz="950" dirty="0">
                <a:solidFill>
                  <a:srgbClr val="9E9E9E"/>
                </a:solidFill>
                <a:latin typeface="Consolas"/>
              </a:rPr>
              <a:t>#    Output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F08D49"/>
                </a:solidFill>
                <a:latin typeface="Consolas"/>
              </a:rPr>
              <a:t>5 </a:t>
            </a:r>
            <a:r>
              <a:rPr lang="en-US" sz="950" dirty="0">
                <a:solidFill>
                  <a:srgbClr val="67CDCC"/>
                </a:solidFill>
                <a:latin typeface="Consolas"/>
              </a:rPr>
              <a:t>&gt;&gt; </a:t>
            </a:r>
            <a:r>
              <a:rPr lang="en-US" sz="950" dirty="0">
                <a:solidFill>
                  <a:srgbClr val="F08D49"/>
                </a:solidFill>
                <a:latin typeface="Consolas"/>
              </a:rPr>
              <a:t>2</a:t>
            </a:r>
            <a:r>
              <a:rPr lang="en-US" sz="950" dirty="0">
                <a:solidFill>
                  <a:srgbClr val="CCCCCC"/>
                </a:solidFill>
                <a:latin typeface="Consolas"/>
              </a:rPr>
              <a:t>)</a:t>
            </a:r>
          </a:p>
          <a:p>
            <a:pPr algn="just" eaLnBrk="1" fontAlgn="auto" hangingPunct="1">
              <a:lnSpc>
                <a:spcPts val="1152"/>
              </a:lnSpc>
              <a:spcBef>
                <a:spcPts val="0"/>
              </a:spcBef>
              <a:spcAft>
                <a:spcPts val="0"/>
              </a:spcAft>
              <a:defRPr/>
            </a:pPr>
            <a:r>
              <a:rPr lang="en-US" sz="950" dirty="0">
                <a:solidFill>
                  <a:srgbClr val="9E9E9E"/>
                </a:solidFill>
                <a:latin typeface="Consolas"/>
              </a:rPr>
              <a:t>#    Output</a:t>
            </a:r>
          </a:p>
        </p:txBody>
      </p:sp>
      <p:sp>
        <p:nvSpPr>
          <p:cNvPr id="6" name="Rectangle 5">
            <a:extLst>
              <a:ext uri="{FF2B5EF4-FFF2-40B4-BE49-F238E27FC236}">
                <a16:creationId xmlns:a16="http://schemas.microsoft.com/office/drawing/2014/main" id="{F1536756-BF11-4D58-A7A8-C4EB6545A4BD}"/>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44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5F39013C-107E-4CFB-8C64-812CB4BAD965}"/>
              </a:ext>
            </a:extLst>
          </p:cNvPr>
          <p:cNvSpPr>
            <a:spLocks noChangeArrowheads="1"/>
          </p:cNvSpPr>
          <p:nvPr/>
        </p:nvSpPr>
        <p:spPr bwMode="auto">
          <a:xfrm>
            <a:off x="3130550" y="1000125"/>
            <a:ext cx="382428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altLang="en-US" sz="1400" b="1">
                <a:solidFill>
                  <a:srgbClr val="222222"/>
                </a:solidFill>
                <a:latin typeface="Times New Roman" panose="02020603050405020304" pitchFamily="18" charset="0"/>
              </a:rPr>
              <a:t>Example </a:t>
            </a:r>
            <a:r>
              <a:rPr lang="en-US" altLang="en-US" sz="1400" b="1">
                <a:solidFill>
                  <a:srgbClr val="353535"/>
                </a:solidFill>
                <a:latin typeface="Times New Roman" panose="02020603050405020304" pitchFamily="18" charset="0"/>
              </a:rPr>
              <a:t>4»2</a:t>
            </a:r>
          </a:p>
          <a:p>
            <a:pPr eaLnBrk="1" hangingPunct="1">
              <a:lnSpc>
                <a:spcPts val="2838"/>
              </a:lnSpc>
            </a:pPr>
            <a:r>
              <a:rPr lang="en-US" altLang="en-US" sz="1400" b="1">
                <a:solidFill>
                  <a:srgbClr val="222222"/>
                </a:solidFill>
                <a:latin typeface="Times New Roman" panose="02020603050405020304" pitchFamily="18" charset="0"/>
              </a:rPr>
              <a:t>Here we have to shift to 2 </a:t>
            </a:r>
            <a:r>
              <a:rPr lang="en-US" altLang="en-US" sz="1400" b="1">
                <a:solidFill>
                  <a:srgbClr val="353535"/>
                </a:solidFill>
                <a:latin typeface="Times New Roman" panose="02020603050405020304" pitchFamily="18" charset="0"/>
              </a:rPr>
              <a:t>bits </a:t>
            </a:r>
            <a:r>
              <a:rPr lang="en-US" altLang="en-US" sz="1400" b="1">
                <a:solidFill>
                  <a:srgbClr val="222222"/>
                </a:solidFill>
                <a:latin typeface="Times New Roman" panose="02020603050405020304" pitchFamily="18" charset="0"/>
              </a:rPr>
              <a:t>So, the binary value of 4 </a:t>
            </a:r>
            <a:r>
              <a:rPr lang="en-US" altLang="en-US" sz="1400" b="1">
                <a:solidFill>
                  <a:srgbClr val="353535"/>
                </a:solidFill>
                <a:latin typeface="Times New Roman" panose="02020603050405020304" pitchFamily="18" charset="0"/>
              </a:rPr>
              <a:t>is </a:t>
            </a:r>
            <a:r>
              <a:rPr lang="en-US" altLang="en-US" sz="1400" b="1">
                <a:latin typeface="Times New Roman" panose="02020603050405020304" pitchFamily="18" charset="0"/>
              </a:rPr>
              <a:t>= </a:t>
            </a:r>
            <a:r>
              <a:rPr lang="en-US" altLang="en-US" sz="1400" b="1">
                <a:solidFill>
                  <a:srgbClr val="222222"/>
                </a:solidFill>
                <a:latin typeface="Times New Roman" panose="02020603050405020304" pitchFamily="18" charset="0"/>
              </a:rPr>
              <a:t>100 Now, shifting every bit to </a:t>
            </a:r>
            <a:r>
              <a:rPr lang="en-US" altLang="en-US" sz="1400" b="1">
                <a:latin typeface="Times New Roman" panose="02020603050405020304" pitchFamily="18" charset="0"/>
              </a:rPr>
              <a:t>the </a:t>
            </a:r>
            <a:r>
              <a:rPr lang="en-US" altLang="en-US" sz="1400" b="1">
                <a:solidFill>
                  <a:srgbClr val="222222"/>
                </a:solidFill>
                <a:latin typeface="Times New Roman" panose="02020603050405020304" pitchFamily="18" charset="0"/>
              </a:rPr>
              <a:t>right 4    </a:t>
            </a:r>
            <a:r>
              <a:rPr lang="en-US" altLang="en-US" sz="1400" b="1">
                <a:latin typeface="Times New Roman" panose="02020603050405020304" pitchFamily="18" charset="0"/>
              </a:rPr>
              <a:t>2    1    </a:t>
            </a:r>
            <a:r>
              <a:rPr lang="en-US" altLang="en-US" sz="1400" b="1">
                <a:solidFill>
                  <a:srgbClr val="222222"/>
                </a:solidFill>
                <a:latin typeface="Times New Roman" panose="02020603050405020304" pitchFamily="18" charset="0"/>
              </a:rPr>
              <a:t>(</a:t>
            </a:r>
            <a:r>
              <a:rPr lang="en-US" altLang="en-US" sz="1400" b="1">
                <a:latin typeface="Times New Roman" panose="02020603050405020304" pitchFamily="18" charset="0"/>
              </a:rPr>
              <a:t>1 = </a:t>
            </a:r>
            <a:r>
              <a:rPr lang="en-US" altLang="en-US" sz="1400" b="1">
                <a:solidFill>
                  <a:srgbClr val="222222"/>
                </a:solidFill>
                <a:latin typeface="Times New Roman" panose="02020603050405020304" pitchFamily="18" charset="0"/>
              </a:rPr>
              <a:t>on, 0 </a:t>
            </a:r>
            <a:r>
              <a:rPr lang="en-US" altLang="en-US" sz="1400" b="1">
                <a:latin typeface="Times New Roman" panose="02020603050405020304" pitchFamily="18" charset="0"/>
              </a:rPr>
              <a:t>= </a:t>
            </a:r>
            <a:r>
              <a:rPr lang="en-US" altLang="en-US" sz="1400" b="1">
                <a:solidFill>
                  <a:srgbClr val="222222"/>
                </a:solidFill>
                <a:latin typeface="Times New Roman" panose="02020603050405020304" pitchFamily="18" charset="0"/>
              </a:rPr>
              <a:t>off)</a:t>
            </a:r>
          </a:p>
          <a:p>
            <a:pPr algn="just" eaLnBrk="1" hangingPunct="1"/>
            <a:r>
              <a:rPr lang="en-US" altLang="en-US" sz="1300">
                <a:solidFill>
                  <a:srgbClr val="222222"/>
                </a:solidFill>
              </a:rPr>
              <a:t>t </a:t>
            </a:r>
            <a:r>
              <a:rPr lang="en-US" altLang="en-US" sz="1300"/>
              <a:t>t t</a:t>
            </a:r>
          </a:p>
          <a:p>
            <a:pPr algn="just" eaLnBrk="1" hangingPunct="1">
              <a:lnSpc>
                <a:spcPts val="3000"/>
              </a:lnSpc>
            </a:pPr>
            <a:r>
              <a:rPr lang="en-US" altLang="en-US" sz="1400" b="1">
                <a:solidFill>
                  <a:srgbClr val="353535"/>
                </a:solidFill>
                <a:latin typeface="Times New Roman" panose="02020603050405020304" pitchFamily="18" charset="0"/>
              </a:rPr>
              <a:t>10    </a:t>
            </a:r>
            <a:r>
              <a:rPr lang="en-US" altLang="en-US" sz="1400" b="1">
                <a:solidFill>
                  <a:srgbClr val="222222"/>
                </a:solidFill>
                <a:latin typeface="Times New Roman" panose="02020603050405020304" pitchFamily="18" charset="0"/>
              </a:rPr>
              <a:t>0= binary value </a:t>
            </a:r>
            <a:r>
              <a:rPr lang="en-US" altLang="en-US" sz="1400" b="1">
                <a:latin typeface="Times New Roman" panose="02020603050405020304" pitchFamily="18" charset="0"/>
              </a:rPr>
              <a:t>of </a:t>
            </a:r>
            <a:r>
              <a:rPr lang="en-US" altLang="en-US" sz="1400" b="1">
                <a:solidFill>
                  <a:srgbClr val="222222"/>
                </a:solidFill>
                <a:latin typeface="Times New Roman" panose="02020603050405020304" pitchFamily="18" charset="0"/>
              </a:rPr>
              <a:t>4</a:t>
            </a:r>
          </a:p>
          <a:p>
            <a:pPr eaLnBrk="1" hangingPunct="1">
              <a:lnSpc>
                <a:spcPts val="3000"/>
              </a:lnSpc>
            </a:pPr>
            <a:r>
              <a:rPr lang="en-US" altLang="en-US" sz="1400" b="1">
                <a:solidFill>
                  <a:srgbClr val="222222"/>
                </a:solidFill>
                <a:latin typeface="Times New Roman" panose="02020603050405020304" pitchFamily="18" charset="0"/>
              </a:rPr>
              <a:t>After shifting to right with </a:t>
            </a:r>
            <a:r>
              <a:rPr lang="en-US" altLang="en-US" sz="1400" b="1">
                <a:latin typeface="Times New Roman" panose="02020603050405020304" pitchFamily="18" charset="0"/>
              </a:rPr>
              <a:t>2 </a:t>
            </a:r>
            <a:r>
              <a:rPr lang="en-US" altLang="en-US" sz="1400" b="1">
                <a:solidFill>
                  <a:srgbClr val="222222"/>
                </a:solidFill>
                <a:latin typeface="Times New Roman" panose="02020603050405020304" pitchFamily="18" charset="0"/>
              </a:rPr>
              <a:t>bits </a:t>
            </a:r>
            <a:r>
              <a:rPr lang="en-US" altLang="en-US" sz="1400" b="1">
                <a:latin typeface="Times New Roman" panose="02020603050405020304" pitchFamily="18" charset="0"/>
              </a:rPr>
              <a:t>4    2 1</a:t>
            </a:r>
          </a:p>
          <a:p>
            <a:pPr eaLnBrk="1" hangingPunct="1"/>
            <a:r>
              <a:rPr lang="en-US" altLang="en-US" sz="1500" b="1"/>
              <a:t>t</a:t>
            </a:r>
          </a:p>
          <a:p>
            <a:pPr eaLnBrk="1" hangingPunct="1">
              <a:spcAft>
                <a:spcPts val="1888"/>
              </a:spcAft>
            </a:pPr>
            <a:r>
              <a:rPr lang="en-US" altLang="en-US" sz="1400" b="1">
                <a:latin typeface="Times New Roman" panose="02020603050405020304" pitchFamily="18" charset="0"/>
              </a:rPr>
              <a:t>1 </a:t>
            </a:r>
            <a:r>
              <a:rPr lang="en-US" altLang="en-US" sz="1400" b="1">
                <a:solidFill>
                  <a:srgbClr val="222222"/>
                </a:solidFill>
                <a:latin typeface="Times New Roman" panose="02020603050405020304" pitchFamily="18" charset="0"/>
              </a:rPr>
              <a:t>0 </a:t>
            </a:r>
            <a:r>
              <a:rPr lang="en-US" altLang="en-US" sz="1400" b="1">
                <a:latin typeface="Times New Roman" panose="02020603050405020304" pitchFamily="18" charset="0"/>
              </a:rPr>
              <a:t>0=1 </a:t>
            </a:r>
            <a:r>
              <a:rPr lang="en-US" altLang="en-US" sz="1400" b="1">
                <a:solidFill>
                  <a:srgbClr val="222222"/>
                </a:solidFill>
                <a:latin typeface="Times New Roman" panose="02020603050405020304" pitchFamily="18" charset="0"/>
              </a:rPr>
              <a:t>(binary value equal to decimal 1)</a:t>
            </a:r>
          </a:p>
          <a:p>
            <a:pPr eaLnBrk="1" hangingPunct="1">
              <a:lnSpc>
                <a:spcPts val="1563"/>
              </a:lnSpc>
            </a:pPr>
            <a:r>
              <a:rPr lang="en-US" altLang="en-US" sz="1000">
                <a:latin typeface="Times New Roman" panose="02020603050405020304" pitchFamily="18" charset="0"/>
              </a:rPr>
              <a:t>These </a:t>
            </a:r>
            <a:r>
              <a:rPr lang="en-US" altLang="en-US" sz="1000">
                <a:solidFill>
                  <a:srgbClr val="222222"/>
                </a:solidFill>
                <a:latin typeface="Times New Roman" panose="02020603050405020304" pitchFamily="18" charset="0"/>
              </a:rPr>
              <a:t>bits are loss</a:t>
            </a:r>
          </a:p>
        </p:txBody>
      </p:sp>
      <p:sp>
        <p:nvSpPr>
          <p:cNvPr id="3" name="Rectangle 2">
            <a:extLst>
              <a:ext uri="{FF2B5EF4-FFF2-40B4-BE49-F238E27FC236}">
                <a16:creationId xmlns:a16="http://schemas.microsoft.com/office/drawing/2014/main" id="{95B4FDF6-6537-4B96-AA3D-433A76B53767}"/>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45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CE78D-98CC-484F-87D9-8A11B662A55E}"/>
              </a:ext>
            </a:extLst>
          </p:cNvPr>
          <p:cNvSpPr/>
          <p:nvPr/>
        </p:nvSpPr>
        <p:spPr>
          <a:xfrm>
            <a:off x="898525" y="1009650"/>
            <a:ext cx="8255000" cy="2522538"/>
          </a:xfrm>
          <a:prstGeom prst="rect">
            <a:avLst/>
          </a:prstGeom>
        </p:spPr>
        <p:txBody>
          <a:bodyPr lIns="0" tIns="0" rIns="0" bIns="0"/>
          <a:lstStyle/>
          <a:p>
            <a:pPr eaLnBrk="1" fontAlgn="auto" hangingPunct="1">
              <a:spcBef>
                <a:spcPts val="0"/>
              </a:spcBef>
              <a:spcAft>
                <a:spcPts val="1890"/>
              </a:spcAft>
              <a:defRPr/>
            </a:pPr>
            <a:r>
              <a:rPr lang="en-US" sz="2900" spc="-50">
                <a:solidFill>
                  <a:srgbClr val="353535"/>
                </a:solidFill>
                <a:latin typeface="Calibri"/>
              </a:rPr>
              <a:t>Python Variables</a:t>
            </a:r>
          </a:p>
          <a:p>
            <a:pPr algn="just" eaLnBrk="1" fontAlgn="auto" hangingPunct="1">
              <a:lnSpc>
                <a:spcPts val="1728"/>
              </a:lnSpc>
              <a:spcBef>
                <a:spcPts val="0"/>
              </a:spcBef>
              <a:spcAft>
                <a:spcPts val="840"/>
              </a:spcAft>
              <a:defRPr/>
            </a:pPr>
            <a:r>
              <a:rPr lang="en-US" sz="1300">
                <a:solidFill>
                  <a:srgbClr val="222222"/>
                </a:solidFill>
                <a:latin typeface="Calibri"/>
              </a:rPr>
              <a:t>A variable is a reserved memory area (memory address) to store value. For example, we want to store an employee's salary. In such a case, we can create a variable and store salary using it. Using that variable name, you can read or modify the salary amount.</a:t>
            </a:r>
          </a:p>
          <a:p>
            <a:pPr algn="just" eaLnBrk="1" fontAlgn="auto" hangingPunct="1">
              <a:lnSpc>
                <a:spcPts val="1728"/>
              </a:lnSpc>
              <a:spcBef>
                <a:spcPts val="0"/>
              </a:spcBef>
              <a:spcAft>
                <a:spcPts val="840"/>
              </a:spcAft>
              <a:defRPr/>
            </a:pPr>
            <a:r>
              <a:rPr lang="en-US" sz="1300">
                <a:solidFill>
                  <a:srgbClr val="222222"/>
                </a:solidFill>
                <a:latin typeface="Calibri"/>
              </a:rPr>
              <a:t>In other words, a variable is a value that varies according to the condition or input pass to the program. Everything in Python is treated as an object so every variable is nothing but an object in Python.</a:t>
            </a:r>
          </a:p>
          <a:p>
            <a:pPr algn="just" eaLnBrk="1" fontAlgn="auto" hangingPunct="1">
              <a:lnSpc>
                <a:spcPts val="1752"/>
              </a:lnSpc>
              <a:spcBef>
                <a:spcPts val="0"/>
              </a:spcBef>
              <a:spcAft>
                <a:spcPts val="0"/>
              </a:spcAft>
              <a:defRPr/>
            </a:pPr>
            <a:r>
              <a:rPr lang="en-US" sz="1300">
                <a:solidFill>
                  <a:srgbClr val="222222"/>
                </a:solidFill>
                <a:latin typeface="Calibri"/>
              </a:rPr>
              <a:t>A variable can be either mutable or immutable. If the variable's value can change, the object is called mutable, while if the value cannot change, the object is called immutable.</a:t>
            </a:r>
          </a:p>
        </p:txBody>
      </p:sp>
      <p:sp>
        <p:nvSpPr>
          <p:cNvPr id="3" name="Rectangle 2">
            <a:extLst>
              <a:ext uri="{FF2B5EF4-FFF2-40B4-BE49-F238E27FC236}">
                <a16:creationId xmlns:a16="http://schemas.microsoft.com/office/drawing/2014/main" id="{75272631-E28B-40C3-83EE-2BA9CC13E857}"/>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90E35F34-86B4-4944-A7AA-33836AA7789D}"/>
              </a:ext>
            </a:extLst>
          </p:cNvPr>
          <p:cNvSpPr>
            <a:spLocks noChangeArrowheads="1"/>
          </p:cNvSpPr>
          <p:nvPr/>
        </p:nvSpPr>
        <p:spPr bwMode="auto">
          <a:xfrm>
            <a:off x="898525" y="950913"/>
            <a:ext cx="82581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263"/>
              </a:spcAft>
            </a:pPr>
            <a:r>
              <a:rPr lang="en-US" altLang="en-US" sz="1300">
                <a:solidFill>
                  <a:srgbClr val="222222"/>
                </a:solidFill>
              </a:rPr>
              <a:t>Creating a variable and assigning a value</a:t>
            </a:r>
          </a:p>
          <a:p>
            <a:pPr eaLnBrk="1" hangingPunct="1">
              <a:lnSpc>
                <a:spcPts val="1725"/>
              </a:lnSpc>
              <a:spcAft>
                <a:spcPts val="838"/>
              </a:spcAft>
            </a:pPr>
            <a:r>
              <a:rPr lang="en-US" altLang="en-US" sz="1300">
                <a:solidFill>
                  <a:srgbClr val="222222"/>
                </a:solidFill>
              </a:rPr>
              <a:t>We can assign a value to the variable at that time variable is created. We can use the assignment operator </a:t>
            </a:r>
            <a:r>
              <a:rPr lang="en-US" altLang="en-US" sz="1300">
                <a:solidFill>
                  <a:srgbClr val="6C0B24"/>
                </a:solidFill>
              </a:rPr>
              <a:t>= </a:t>
            </a:r>
            <a:r>
              <a:rPr lang="en-US" altLang="en-US" sz="1300">
                <a:solidFill>
                  <a:srgbClr val="222222"/>
                </a:solidFill>
              </a:rPr>
              <a:t>to assign a value to a variable.</a:t>
            </a:r>
          </a:p>
          <a:p>
            <a:pPr eaLnBrk="1" hangingPunct="1">
              <a:lnSpc>
                <a:spcPts val="1725"/>
              </a:lnSpc>
              <a:spcAft>
                <a:spcPts val="1263"/>
              </a:spcAft>
            </a:pPr>
            <a:r>
              <a:rPr lang="en-US" altLang="en-US" sz="1300">
                <a:solidFill>
                  <a:srgbClr val="222222"/>
                </a:solidFill>
              </a:rPr>
              <a:t>The operand, which is on the left side of the assignment operator, is a variable name. And the operand, which is the right side of the assignment operator, is the variable's value.</a:t>
            </a:r>
          </a:p>
        </p:txBody>
      </p:sp>
      <p:sp>
        <p:nvSpPr>
          <p:cNvPr id="3" name="Rectangle 2">
            <a:extLst>
              <a:ext uri="{FF2B5EF4-FFF2-40B4-BE49-F238E27FC236}">
                <a16:creationId xmlns:a16="http://schemas.microsoft.com/office/drawing/2014/main" id="{4C1985B8-A54D-49BE-B41E-E7581DD4DF12}"/>
              </a:ext>
            </a:extLst>
          </p:cNvPr>
          <p:cNvSpPr/>
          <p:nvPr/>
        </p:nvSpPr>
        <p:spPr>
          <a:xfrm>
            <a:off x="901700" y="2755900"/>
            <a:ext cx="8248650" cy="338138"/>
          </a:xfrm>
          <a:prstGeom prst="rect">
            <a:avLst/>
          </a:prstGeom>
          <a:solidFill>
            <a:srgbClr val="383B40"/>
          </a:solidFill>
        </p:spPr>
        <p:txBody>
          <a:bodyPr wrap="none" lIns="0" tIns="0" rIns="0" bIns="0"/>
          <a:lstStyle/>
          <a:p>
            <a:pPr algn="just" eaLnBrk="1" fontAlgn="auto" hangingPunct="1">
              <a:spcBef>
                <a:spcPts val="1260"/>
              </a:spcBef>
              <a:spcAft>
                <a:spcPts val="1260"/>
              </a:spcAft>
              <a:defRPr/>
            </a:pPr>
            <a:r>
              <a:rPr lang="en-US" sz="950" dirty="0">
                <a:solidFill>
                  <a:srgbClr val="E0E0E0"/>
                </a:solidFill>
                <a:latin typeface="Consolas"/>
              </a:rPr>
              <a:t>variable name </a:t>
            </a:r>
            <a:r>
              <a:rPr lang="en-US" sz="950" dirty="0">
                <a:solidFill>
                  <a:srgbClr val="67CDCC"/>
                </a:solidFill>
                <a:latin typeface="Consolas"/>
              </a:rPr>
              <a:t>= </a:t>
            </a:r>
            <a:r>
              <a:rPr lang="en-US" sz="950" dirty="0">
                <a:solidFill>
                  <a:srgbClr val="E0E0E0"/>
                </a:solidFill>
                <a:latin typeface="Consolas"/>
              </a:rPr>
              <a:t>variable value</a:t>
            </a:r>
          </a:p>
        </p:txBody>
      </p:sp>
      <p:sp>
        <p:nvSpPr>
          <p:cNvPr id="63492" name="Rectangle 3">
            <a:extLst>
              <a:ext uri="{FF2B5EF4-FFF2-40B4-BE49-F238E27FC236}">
                <a16:creationId xmlns:a16="http://schemas.microsoft.com/office/drawing/2014/main" id="{4B08AC18-D557-45B3-A032-C91CAE17598B}"/>
              </a:ext>
            </a:extLst>
          </p:cNvPr>
          <p:cNvSpPr>
            <a:spLocks noChangeArrowheads="1"/>
          </p:cNvSpPr>
          <p:nvPr/>
        </p:nvSpPr>
        <p:spPr bwMode="auto">
          <a:xfrm>
            <a:off x="908050" y="3094038"/>
            <a:ext cx="676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2100"/>
              </a:spcAft>
            </a:pPr>
            <a:r>
              <a:rPr lang="en-US" altLang="en-US" sz="1300">
                <a:solidFill>
                  <a:srgbClr val="222222"/>
                </a:solidFill>
              </a:rPr>
              <a:t>Example</a:t>
            </a:r>
          </a:p>
        </p:txBody>
      </p:sp>
      <p:sp>
        <p:nvSpPr>
          <p:cNvPr id="63493" name="Rectangle 4">
            <a:extLst>
              <a:ext uri="{FF2B5EF4-FFF2-40B4-BE49-F238E27FC236}">
                <a16:creationId xmlns:a16="http://schemas.microsoft.com/office/drawing/2014/main" id="{0A44D5A1-88DC-4AE1-ACA1-A47AEF3B5C99}"/>
              </a:ext>
            </a:extLst>
          </p:cNvPr>
          <p:cNvSpPr>
            <a:spLocks noChangeArrowheads="1"/>
          </p:cNvSpPr>
          <p:nvPr/>
        </p:nvSpPr>
        <p:spPr bwMode="auto">
          <a:xfrm>
            <a:off x="904875" y="3638550"/>
            <a:ext cx="8251825" cy="1042988"/>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100"/>
              </a:spcBef>
            </a:pPr>
            <a:r>
              <a:rPr lang="en-US" altLang="en-US" sz="900">
                <a:solidFill>
                  <a:srgbClr val="E0E0E0"/>
                </a:solidFill>
                <a:latin typeface="Consolas" panose="020B0609020204030204" pitchFamily="49" charset="0"/>
              </a:rPr>
              <a:t>name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"John" </a:t>
            </a:r>
            <a:r>
              <a:rPr lang="en-US" altLang="en-US" sz="900">
                <a:solidFill>
                  <a:srgbClr val="9E9E9E"/>
                </a:solidFill>
                <a:latin typeface="Consolas" panose="020B0609020204030204" pitchFamily="49" charset="0"/>
              </a:rPr>
              <a:t># string assignment </a:t>
            </a:r>
            <a:r>
              <a:rPr lang="en-US" altLang="en-US" sz="900">
                <a:solidFill>
                  <a:srgbClr val="E0E0E0"/>
                </a:solidFill>
                <a:latin typeface="Consolas" panose="020B0609020204030204" pitchFamily="49" charset="0"/>
              </a:rPr>
              <a:t>age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25    </a:t>
            </a:r>
            <a:r>
              <a:rPr lang="en-US" altLang="en-US" sz="900">
                <a:solidFill>
                  <a:srgbClr val="9E9E9E"/>
                </a:solidFill>
                <a:latin typeface="Consolas" panose="020B0609020204030204" pitchFamily="49" charset="0"/>
              </a:rPr>
              <a:t># integer assignment</a:t>
            </a:r>
          </a:p>
          <a:p>
            <a:pPr algn="just" eaLnBrk="1" hangingPunct="1">
              <a:lnSpc>
                <a:spcPts val="1175"/>
              </a:lnSpc>
              <a:spcAft>
                <a:spcPts val="838"/>
              </a:spcAft>
            </a:pPr>
            <a:r>
              <a:rPr lang="en-US" altLang="en-US" sz="900">
                <a:solidFill>
                  <a:srgbClr val="E0E0E0"/>
                </a:solidFill>
                <a:latin typeface="Consolas" panose="020B0609020204030204" pitchFamily="49" charset="0"/>
              </a:rPr>
              <a:t>salary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25800.60    </a:t>
            </a:r>
            <a:r>
              <a:rPr lang="en-US" altLang="en-US" sz="900">
                <a:solidFill>
                  <a:srgbClr val="9E9E9E"/>
                </a:solidFill>
                <a:latin typeface="Consolas" panose="020B0609020204030204" pitchFamily="49" charset="0"/>
              </a:rPr>
              <a:t># float assignment</a:t>
            </a:r>
          </a:p>
          <a:p>
            <a:pPr eaLnBrk="1" hangingPunct="1">
              <a:lnSpc>
                <a:spcPts val="1175"/>
              </a:lnSpc>
              <a:spcAft>
                <a:spcPts val="3150"/>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name</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John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age</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25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salary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25800.6</a:t>
            </a:r>
          </a:p>
        </p:txBody>
      </p:sp>
      <p:sp>
        <p:nvSpPr>
          <p:cNvPr id="63494" name="Rectangle 5">
            <a:extLst>
              <a:ext uri="{FF2B5EF4-FFF2-40B4-BE49-F238E27FC236}">
                <a16:creationId xmlns:a16="http://schemas.microsoft.com/office/drawing/2014/main" id="{9A3F38DB-13E9-499F-8CAF-9EABED2205BB}"/>
              </a:ext>
            </a:extLst>
          </p:cNvPr>
          <p:cNvSpPr>
            <a:spLocks noChangeArrowheads="1"/>
          </p:cNvSpPr>
          <p:nvPr/>
        </p:nvSpPr>
        <p:spPr bwMode="auto">
          <a:xfrm>
            <a:off x="908050" y="5264150"/>
            <a:ext cx="2143125"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3150"/>
              </a:spcBef>
            </a:pPr>
            <a:r>
              <a:rPr lang="en-US" altLang="en-US" sz="1200" u="sng">
                <a:solidFill>
                  <a:srgbClr val="1E69DE"/>
                </a:solidFill>
                <a:hlinkClick r:id="rId2"/>
              </a:rPr>
              <a:t>Home</a:t>
            </a:r>
            <a:r>
              <a:rPr lang="en-US" altLang="en-US" sz="1200">
                <a:solidFill>
                  <a:srgbClr val="1E69DE"/>
                </a:solidFill>
                <a:hlinkClick r:id="rId2"/>
              </a:rPr>
              <a:t> </a:t>
            </a:r>
            <a:r>
              <a:rPr lang="en-US" altLang="en-US" sz="1200">
                <a:solidFill>
                  <a:srgbClr val="222222"/>
                </a:solidFill>
              </a:rPr>
              <a:t>»</a:t>
            </a:r>
            <a:r>
              <a:rPr lang="en-US" altLang="en-US" sz="1200">
                <a:solidFill>
                  <a:srgbClr val="222222"/>
                </a:solidFill>
                <a:hlinkClick r:id="rId3"/>
              </a:rPr>
              <a:t> </a:t>
            </a:r>
            <a:r>
              <a:rPr lang="en-US" altLang="en-US" sz="1200" u="sng">
                <a:solidFill>
                  <a:srgbClr val="1E69DE"/>
                </a:solidFill>
                <a:hlinkClick r:id="rId3"/>
              </a:rPr>
              <a:t>Python</a:t>
            </a:r>
            <a:r>
              <a:rPr lang="en-US" altLang="en-US" sz="1200">
                <a:solidFill>
                  <a:srgbClr val="1E69DE"/>
                </a:solidFill>
                <a:hlinkClick r:id="rId3"/>
              </a:rPr>
              <a:t> </a:t>
            </a:r>
            <a:r>
              <a:rPr lang="en-US" altLang="en-US" sz="1200">
                <a:solidFill>
                  <a:srgbClr val="222222"/>
                </a:solidFill>
              </a:rPr>
              <a:t>» Python Variables</a:t>
            </a:r>
          </a:p>
        </p:txBody>
      </p:sp>
      <p:sp>
        <p:nvSpPr>
          <p:cNvPr id="7" name="Rectangle 6">
            <a:extLst>
              <a:ext uri="{FF2B5EF4-FFF2-40B4-BE49-F238E27FC236}">
                <a16:creationId xmlns:a16="http://schemas.microsoft.com/office/drawing/2014/main" id="{5B63CF31-A254-4B32-80B5-7274D0283DB8}"/>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E7611B-9897-4392-B9AB-32F55BC26718}"/>
              </a:ext>
            </a:extLst>
          </p:cNvPr>
          <p:cNvSpPr/>
          <p:nvPr/>
        </p:nvSpPr>
        <p:spPr>
          <a:xfrm>
            <a:off x="4151313" y="1020763"/>
            <a:ext cx="1746250" cy="284162"/>
          </a:xfrm>
          <a:prstGeom prst="rect">
            <a:avLst/>
          </a:prstGeom>
        </p:spPr>
        <p:txBody>
          <a:bodyPr wrap="none" lIns="0" tIns="0" rIns="0" bIns="0"/>
          <a:lstStyle/>
          <a:p>
            <a:pPr algn="ctr" eaLnBrk="1" fontAlgn="auto" hangingPunct="1">
              <a:spcBef>
                <a:spcPts val="0"/>
              </a:spcBef>
              <a:spcAft>
                <a:spcPts val="2100"/>
              </a:spcAft>
              <a:defRPr/>
            </a:pPr>
            <a:r>
              <a:rPr lang="en-US" sz="2900" spc="-50">
                <a:solidFill>
                  <a:srgbClr val="353535"/>
                </a:solidFill>
                <a:latin typeface="Calibri"/>
              </a:rPr>
              <a:t>CHAPTER-3</a:t>
            </a:r>
          </a:p>
        </p:txBody>
      </p:sp>
      <p:sp>
        <p:nvSpPr>
          <p:cNvPr id="3" name="Rectangle 2">
            <a:extLst>
              <a:ext uri="{FF2B5EF4-FFF2-40B4-BE49-F238E27FC236}">
                <a16:creationId xmlns:a16="http://schemas.microsoft.com/office/drawing/2014/main" id="{57333C5E-7A1E-4D31-8C72-63A5367BEAA3}"/>
              </a:ext>
            </a:extLst>
          </p:cNvPr>
          <p:cNvSpPr/>
          <p:nvPr/>
        </p:nvSpPr>
        <p:spPr>
          <a:xfrm>
            <a:off x="895350" y="1692275"/>
            <a:ext cx="8278813" cy="2209800"/>
          </a:xfrm>
          <a:prstGeom prst="rect">
            <a:avLst/>
          </a:prstGeom>
        </p:spPr>
        <p:txBody>
          <a:bodyPr lIns="0" tIns="0" rIns="0" bIns="0"/>
          <a:lstStyle/>
          <a:p>
            <a:pPr algn="ctr" eaLnBrk="1" fontAlgn="auto" hangingPunct="1">
              <a:spcBef>
                <a:spcPts val="2100"/>
              </a:spcBef>
              <a:spcAft>
                <a:spcPts val="1680"/>
              </a:spcAft>
              <a:defRPr/>
            </a:pPr>
            <a:r>
              <a:rPr lang="en-US" sz="2900" spc="-50">
                <a:solidFill>
                  <a:srgbClr val="353535"/>
                </a:solidFill>
                <a:latin typeface="Calibri"/>
              </a:rPr>
              <a:t>Python Variables</a:t>
            </a:r>
          </a:p>
          <a:p>
            <a:pPr algn="just" eaLnBrk="1" fontAlgn="auto" hangingPunct="1">
              <a:lnSpc>
                <a:spcPts val="1488"/>
              </a:lnSpc>
              <a:spcBef>
                <a:spcPts val="0"/>
              </a:spcBef>
              <a:spcAft>
                <a:spcPts val="840"/>
              </a:spcAft>
              <a:defRPr/>
            </a:pPr>
            <a:r>
              <a:rPr lang="en-US" sz="1000">
                <a:latin typeface="Times New Roman"/>
              </a:rPr>
              <a:t>A </a:t>
            </a:r>
            <a:r>
              <a:rPr lang="en-US" sz="1100" b="1">
                <a:latin typeface="Times New Roman"/>
              </a:rPr>
              <a:t>variable is a reserved memory area (memory address) to store value</a:t>
            </a:r>
            <a:r>
              <a:rPr lang="en-US" sz="1000">
                <a:latin typeface="Times New Roman"/>
              </a:rPr>
              <a:t>. For example, we want to store an employee’s salary. In such a case, we can create a variable and store salary using it. Using that variable name, you can read or modify the salary amount.</a:t>
            </a:r>
          </a:p>
          <a:p>
            <a:pPr algn="just" eaLnBrk="1" fontAlgn="auto" hangingPunct="1">
              <a:lnSpc>
                <a:spcPts val="1392"/>
              </a:lnSpc>
              <a:spcBef>
                <a:spcPts val="0"/>
              </a:spcBef>
              <a:spcAft>
                <a:spcPts val="840"/>
              </a:spcAft>
              <a:defRPr/>
            </a:pPr>
            <a:r>
              <a:rPr lang="en-US" sz="1000">
                <a:latin typeface="Times New Roman"/>
              </a:rPr>
              <a:t>In other words, a variable is a value that varies according to the condition or input pass to the program. Everything in Python is treated as an object so every variable is nothing but an object in Python.</a:t>
            </a:r>
          </a:p>
          <a:p>
            <a:pPr algn="just" eaLnBrk="1" fontAlgn="auto" hangingPunct="1">
              <a:lnSpc>
                <a:spcPts val="1368"/>
              </a:lnSpc>
              <a:spcBef>
                <a:spcPts val="0"/>
              </a:spcBef>
              <a:spcAft>
                <a:spcPts val="0"/>
              </a:spcAft>
              <a:defRPr/>
            </a:pPr>
            <a:r>
              <a:rPr lang="en-US" sz="1000">
                <a:latin typeface="Times New Roman"/>
              </a:rPr>
              <a:t>A variable can be either </a:t>
            </a:r>
            <a:r>
              <a:rPr lang="en-US" sz="1100" b="1">
                <a:latin typeface="Times New Roman"/>
              </a:rPr>
              <a:t>mutable </a:t>
            </a:r>
            <a:r>
              <a:rPr lang="en-US" sz="1000">
                <a:latin typeface="Times New Roman"/>
              </a:rPr>
              <a:t>or </a:t>
            </a:r>
            <a:r>
              <a:rPr lang="en-US" sz="1100" b="1">
                <a:latin typeface="Times New Roman"/>
              </a:rPr>
              <a:t>immutable</a:t>
            </a:r>
            <a:r>
              <a:rPr lang="en-US" sz="1000">
                <a:latin typeface="Times New Roman"/>
              </a:rPr>
              <a:t>. If the variable’s value can change, the object is called mutable, while if the value cannot change, the object is called immutable. We will learn the difference between mutable and immutable types in the later section of this article.</a:t>
            </a:r>
          </a:p>
        </p:txBody>
      </p:sp>
      <p:sp>
        <p:nvSpPr>
          <p:cNvPr id="4" name="Rectangle 3">
            <a:extLst>
              <a:ext uri="{FF2B5EF4-FFF2-40B4-BE49-F238E27FC236}">
                <a16:creationId xmlns:a16="http://schemas.microsoft.com/office/drawing/2014/main" id="{AC32F443-0E8E-4C07-9CCB-69B372B05846}"/>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48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2D429B24-0685-43B7-B1EE-ABB7E262C851}"/>
              </a:ext>
            </a:extLst>
          </p:cNvPr>
          <p:cNvSpPr>
            <a:spLocks noChangeArrowheads="1"/>
          </p:cNvSpPr>
          <p:nvPr/>
        </p:nvSpPr>
        <p:spPr bwMode="auto">
          <a:xfrm>
            <a:off x="895350" y="984250"/>
            <a:ext cx="15192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Assessment Pattern</a:t>
            </a:r>
          </a:p>
        </p:txBody>
      </p:sp>
      <p:sp>
        <p:nvSpPr>
          <p:cNvPr id="19459" name="Rectangle 2">
            <a:extLst>
              <a:ext uri="{FF2B5EF4-FFF2-40B4-BE49-F238E27FC236}">
                <a16:creationId xmlns:a16="http://schemas.microsoft.com/office/drawing/2014/main" id="{5E379084-B3C0-4B14-981F-54D78EA970D4}"/>
              </a:ext>
            </a:extLst>
          </p:cNvPr>
          <p:cNvSpPr>
            <a:spLocks noChangeArrowheads="1"/>
          </p:cNvSpPr>
          <p:nvPr/>
        </p:nvSpPr>
        <p:spPr bwMode="auto">
          <a:xfrm>
            <a:off x="901700" y="1331913"/>
            <a:ext cx="29543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a:t>CIE- Continuous Internal Evaluation (90 Marks)</a:t>
            </a:r>
          </a:p>
        </p:txBody>
      </p:sp>
      <p:graphicFrame>
        <p:nvGraphicFramePr>
          <p:cNvPr id="4" name="Table 3">
            <a:extLst>
              <a:ext uri="{FF2B5EF4-FFF2-40B4-BE49-F238E27FC236}">
                <a16:creationId xmlns:a16="http://schemas.microsoft.com/office/drawing/2014/main" id="{74308362-C1E4-4331-B3F7-12D2A2D4053C}"/>
              </a:ext>
            </a:extLst>
          </p:cNvPr>
          <p:cNvGraphicFramePr>
            <a:graphicFrameLocks noGrp="1"/>
          </p:cNvGraphicFramePr>
          <p:nvPr/>
        </p:nvGraphicFramePr>
        <p:xfrm>
          <a:off x="795338" y="1676400"/>
          <a:ext cx="8467725" cy="1466850"/>
        </p:xfrm>
        <a:graphic>
          <a:graphicData uri="http://schemas.openxmlformats.org/drawingml/2006/table">
            <a:tbl>
              <a:tblPr/>
              <a:tblGrid>
                <a:gridCol w="1786208">
                  <a:extLst>
                    <a:ext uri="{9D8B030D-6E8A-4147-A177-3AD203B41FA5}">
                      <a16:colId xmlns:a16="http://schemas.microsoft.com/office/drawing/2014/main" val="20000"/>
                    </a:ext>
                  </a:extLst>
                </a:gridCol>
                <a:gridCol w="1374710">
                  <a:extLst>
                    <a:ext uri="{9D8B030D-6E8A-4147-A177-3AD203B41FA5}">
                      <a16:colId xmlns:a16="http://schemas.microsoft.com/office/drawing/2014/main" val="20001"/>
                    </a:ext>
                  </a:extLst>
                </a:gridCol>
                <a:gridCol w="1609416">
                  <a:extLst>
                    <a:ext uri="{9D8B030D-6E8A-4147-A177-3AD203B41FA5}">
                      <a16:colId xmlns:a16="http://schemas.microsoft.com/office/drawing/2014/main" val="20002"/>
                    </a:ext>
                  </a:extLst>
                </a:gridCol>
                <a:gridCol w="1444817">
                  <a:extLst>
                    <a:ext uri="{9D8B030D-6E8A-4147-A177-3AD203B41FA5}">
                      <a16:colId xmlns:a16="http://schemas.microsoft.com/office/drawing/2014/main" val="20003"/>
                    </a:ext>
                  </a:extLst>
                </a:gridCol>
                <a:gridCol w="2252573">
                  <a:extLst>
                    <a:ext uri="{9D8B030D-6E8A-4147-A177-3AD203B41FA5}">
                      <a16:colId xmlns:a16="http://schemas.microsoft.com/office/drawing/2014/main" val="20004"/>
                    </a:ext>
                  </a:extLst>
                </a:gridCol>
              </a:tblGrid>
              <a:tr h="189074">
                <a:tc>
                  <a:txBody>
                    <a:bodyPr/>
                    <a:lstStyle/>
                    <a:p>
                      <a:pPr marL="139700" indent="0"/>
                      <a:r>
                        <a:rPr lang="en-US" sz="1100" b="1">
                          <a:latin typeface="Times New Roman"/>
                        </a:rPr>
                        <a:t>Bloom's Category</a:t>
                      </a:r>
                    </a:p>
                  </a:txBody>
                  <a:tcPr marL="0" marR="0" marT="0" marB="0" anchor="b">
                    <a:solidFill>
                      <a:srgbClr val="5A9BD5"/>
                    </a:solidFill>
                  </a:tcPr>
                </a:tc>
                <a:tc>
                  <a:txBody>
                    <a:bodyPr/>
                    <a:lstStyle/>
                    <a:p>
                      <a:pPr indent="0" algn="ctr"/>
                      <a:r>
                        <a:rPr lang="en-US" sz="1100" b="1">
                          <a:latin typeface="Times New Roman"/>
                        </a:rPr>
                        <a:t>Tests</a:t>
                      </a:r>
                    </a:p>
                  </a:txBody>
                  <a:tcPr marL="0" marR="0" marT="0" marB="0" anchor="b">
                    <a:solidFill>
                      <a:srgbClr val="5A9BD5"/>
                    </a:solidFill>
                  </a:tcPr>
                </a:tc>
                <a:tc>
                  <a:txBody>
                    <a:bodyPr/>
                    <a:lstStyle/>
                    <a:p>
                      <a:pPr indent="0" algn="ctr"/>
                      <a:r>
                        <a:rPr lang="en-US" sz="1100" b="1">
                          <a:latin typeface="Times New Roman"/>
                        </a:rPr>
                        <a:t>Assignments</a:t>
                      </a:r>
                    </a:p>
                  </a:txBody>
                  <a:tcPr marL="0" marR="0" marT="0" marB="0" anchor="b">
                    <a:solidFill>
                      <a:srgbClr val="5A9BD5"/>
                    </a:solidFill>
                  </a:tcPr>
                </a:tc>
                <a:tc>
                  <a:txBody>
                    <a:bodyPr/>
                    <a:lstStyle/>
                    <a:p>
                      <a:pPr indent="0" algn="ctr"/>
                      <a:r>
                        <a:rPr lang="en-US" sz="1100" b="1">
                          <a:latin typeface="Times New Roman"/>
                        </a:rPr>
                        <a:t>Quizzes</a:t>
                      </a:r>
                    </a:p>
                  </a:txBody>
                  <a:tcPr marL="0" marR="0" marT="0" marB="0" anchor="b">
                    <a:solidFill>
                      <a:srgbClr val="5A9BD5"/>
                    </a:solidFill>
                  </a:tcPr>
                </a:tc>
                <a:tc>
                  <a:txBody>
                    <a:bodyPr/>
                    <a:lstStyle/>
                    <a:p>
                      <a:pPr indent="0" algn="ctr"/>
                      <a:r>
                        <a:rPr lang="en-US" sz="1100" b="1">
                          <a:latin typeface="Times New Roman"/>
                        </a:rPr>
                        <a:t>Attendance</a:t>
                      </a:r>
                    </a:p>
                  </a:txBody>
                  <a:tcPr marL="0" marR="0" marT="0" marB="0" anchor="b">
                    <a:solidFill>
                      <a:srgbClr val="5A9BD5"/>
                    </a:solidFill>
                  </a:tcPr>
                </a:tc>
                <a:extLst>
                  <a:ext uri="{0D108BD9-81ED-4DB2-BD59-A6C34878D82A}">
                    <a16:rowId xmlns:a16="http://schemas.microsoft.com/office/drawing/2014/main" val="10000"/>
                  </a:ext>
                </a:extLst>
              </a:tr>
              <a:tr h="173826">
                <a:tc>
                  <a:txBody>
                    <a:bodyPr/>
                    <a:lstStyle/>
                    <a:p>
                      <a:pPr marL="139700" indent="0"/>
                      <a:r>
                        <a:rPr lang="en-US" sz="1100" b="1">
                          <a:latin typeface="Times New Roman"/>
                        </a:rPr>
                        <a:t>Marks (out of 90)</a:t>
                      </a:r>
                    </a:p>
                  </a:txBody>
                  <a:tcPr marL="0" marR="0" marT="0" marB="0">
                    <a:solidFill>
                      <a:srgbClr val="5A9BD5"/>
                    </a:solidFill>
                  </a:tcPr>
                </a:tc>
                <a:tc>
                  <a:txBody>
                    <a:bodyPr/>
                    <a:lstStyle/>
                    <a:p>
                      <a:pPr indent="0" algn="ctr"/>
                      <a:r>
                        <a:rPr lang="en-US" sz="1100" b="1">
                          <a:latin typeface="Times New Roman"/>
                        </a:rPr>
                        <a:t>(45)</a:t>
                      </a:r>
                    </a:p>
                  </a:txBody>
                  <a:tcPr marL="0" marR="0" marT="0" marB="0">
                    <a:solidFill>
                      <a:srgbClr val="5A9BD5"/>
                    </a:solidFill>
                  </a:tcPr>
                </a:tc>
                <a:tc>
                  <a:txBody>
                    <a:bodyPr/>
                    <a:lstStyle/>
                    <a:p>
                      <a:pPr indent="0" algn="ctr"/>
                      <a:r>
                        <a:rPr lang="en-US" sz="1100" b="1">
                          <a:latin typeface="Times New Roman"/>
                        </a:rPr>
                        <a:t>(15)</a:t>
                      </a:r>
                    </a:p>
                  </a:txBody>
                  <a:tcPr marL="0" marR="0" marT="0" marB="0">
                    <a:solidFill>
                      <a:srgbClr val="5A9BD5"/>
                    </a:solidFill>
                  </a:tcPr>
                </a:tc>
                <a:tc>
                  <a:txBody>
                    <a:bodyPr/>
                    <a:lstStyle/>
                    <a:p>
                      <a:pPr indent="0" algn="ctr"/>
                      <a:r>
                        <a:rPr lang="en-US" sz="1100" b="1">
                          <a:latin typeface="Times New Roman"/>
                        </a:rPr>
                        <a:t>(15)</a:t>
                      </a:r>
                    </a:p>
                  </a:txBody>
                  <a:tcPr marL="0" marR="0" marT="0" marB="0">
                    <a:solidFill>
                      <a:srgbClr val="5A9BD5"/>
                    </a:solidFill>
                  </a:tcPr>
                </a:tc>
                <a:tc>
                  <a:txBody>
                    <a:bodyPr/>
                    <a:lstStyle/>
                    <a:p>
                      <a:pPr indent="0" algn="ctr"/>
                      <a:r>
                        <a:rPr lang="en-US" sz="1100" b="1">
                          <a:latin typeface="Times New Roman"/>
                        </a:rPr>
                        <a:t>(15)</a:t>
                      </a:r>
                    </a:p>
                  </a:txBody>
                  <a:tcPr marL="0" marR="0" marT="0" marB="0">
                    <a:solidFill>
                      <a:srgbClr val="5A9BD5"/>
                    </a:solidFill>
                  </a:tcPr>
                </a:tc>
                <a:extLst>
                  <a:ext uri="{0D108BD9-81ED-4DB2-BD59-A6C34878D82A}">
                    <a16:rowId xmlns:a16="http://schemas.microsoft.com/office/drawing/2014/main" val="10001"/>
                  </a:ext>
                </a:extLst>
              </a:tr>
              <a:tr h="176876">
                <a:tc>
                  <a:txBody>
                    <a:bodyPr/>
                    <a:lstStyle/>
                    <a:p>
                      <a:pPr marL="139700" indent="0"/>
                      <a:r>
                        <a:rPr lang="en-US" sz="1100" b="1">
                          <a:latin typeface="Times New Roman"/>
                        </a:rPr>
                        <a:t>Remember</a:t>
                      </a:r>
                    </a:p>
                  </a:txBody>
                  <a:tcPr marL="0" marR="0" marT="0" marB="0">
                    <a:solidFill>
                      <a:srgbClr val="DCE9F7"/>
                    </a:solidFill>
                  </a:tcPr>
                </a:tc>
                <a:tc>
                  <a:txBody>
                    <a:bodyPr/>
                    <a:lstStyle/>
                    <a:p>
                      <a:pPr indent="0" algn="ctr"/>
                      <a:r>
                        <a:rPr lang="en-US" sz="1100" b="1">
                          <a:latin typeface="Times New Roman"/>
                        </a:rPr>
                        <a:t>5</a:t>
                      </a:r>
                    </a:p>
                  </a:txBody>
                  <a:tcPr marL="0" marR="0" marT="0" marB="0">
                    <a:solidFill>
                      <a:srgbClr val="DCE9F7"/>
                    </a:solidFill>
                  </a:tcPr>
                </a:tc>
                <a:tc>
                  <a:txBody>
                    <a:bodyPr/>
                    <a:lstStyle/>
                    <a:p>
                      <a:pPr indent="0" algn="ctr"/>
                      <a:r>
                        <a:rPr lang="en-US" sz="1100" b="1">
                          <a:latin typeface="Times New Roman"/>
                        </a:rPr>
                        <a:t>03</a:t>
                      </a:r>
                    </a:p>
                  </a:txBody>
                  <a:tcPr marL="0" marR="0" marT="0" marB="0">
                    <a:solidFill>
                      <a:srgbClr val="DCE9F7"/>
                    </a:solidFill>
                  </a:tcPr>
                </a:tc>
                <a:tc>
                  <a:txBody>
                    <a:bodyPr/>
                    <a:lstStyle/>
                    <a:p>
                      <a:endParaRPr sz="900"/>
                    </a:p>
                  </a:txBody>
                  <a:tcPr marL="0" marR="0" marT="0" marB="0">
                    <a:solidFill>
                      <a:srgbClr val="DCE9F7"/>
                    </a:solidFill>
                  </a:tcPr>
                </a:tc>
                <a:tc>
                  <a:txBody>
                    <a:bodyPr/>
                    <a:lstStyle/>
                    <a:p>
                      <a:endParaRPr sz="900"/>
                    </a:p>
                  </a:txBody>
                  <a:tcPr marL="0" marR="0" marT="0" marB="0">
                    <a:solidFill>
                      <a:srgbClr val="DCE9F7"/>
                    </a:solidFill>
                  </a:tcPr>
                </a:tc>
                <a:extLst>
                  <a:ext uri="{0D108BD9-81ED-4DB2-BD59-A6C34878D82A}">
                    <a16:rowId xmlns:a16="http://schemas.microsoft.com/office/drawing/2014/main" val="10002"/>
                  </a:ext>
                </a:extLst>
              </a:tr>
              <a:tr h="182975">
                <a:tc>
                  <a:txBody>
                    <a:bodyPr/>
                    <a:lstStyle/>
                    <a:p>
                      <a:pPr marL="139700" indent="0"/>
                      <a:r>
                        <a:rPr lang="en-US" sz="1100" b="1">
                          <a:latin typeface="Times New Roman"/>
                        </a:rPr>
                        <a:t>Understand</a:t>
                      </a:r>
                    </a:p>
                  </a:txBody>
                  <a:tcPr marL="0" marR="0" marT="0" marB="0"/>
                </a:tc>
                <a:tc>
                  <a:txBody>
                    <a:bodyPr/>
                    <a:lstStyle/>
                    <a:p>
                      <a:pPr indent="0" algn="ctr"/>
                      <a:r>
                        <a:rPr lang="en-US" sz="1100" b="1">
                          <a:latin typeface="Times New Roman"/>
                        </a:rPr>
                        <a:t>5</a:t>
                      </a:r>
                    </a:p>
                  </a:txBody>
                  <a:tcPr marL="0" marR="0" marT="0" marB="0">
                    <a:solidFill>
                      <a:srgbClr val="DCE9F7"/>
                    </a:solidFill>
                  </a:tcPr>
                </a:tc>
                <a:tc>
                  <a:txBody>
                    <a:bodyPr/>
                    <a:lstStyle/>
                    <a:p>
                      <a:pPr indent="0" algn="ctr"/>
                      <a:r>
                        <a:rPr lang="en-US" sz="1100" b="1">
                          <a:latin typeface="Times New Roman"/>
                        </a:rPr>
                        <a:t>04</a:t>
                      </a:r>
                    </a:p>
                  </a:txBody>
                  <a:tcPr marL="0" marR="0" marT="0" marB="0"/>
                </a:tc>
                <a:tc>
                  <a:txBody>
                    <a:bodyPr/>
                    <a:lstStyle/>
                    <a:p>
                      <a:pPr marL="914400" indent="0"/>
                      <a:r>
                        <a:rPr lang="en-US" sz="1100" b="1">
                          <a:latin typeface="Times New Roman"/>
                        </a:rPr>
                        <a:t>05</a:t>
                      </a:r>
                    </a:p>
                  </a:txBody>
                  <a:tcPr marL="0" marR="0" marT="0" marB="0">
                    <a:solidFill>
                      <a:srgbClr val="DCE9F7"/>
                    </a:solidFill>
                  </a:tcPr>
                </a:tc>
                <a:tc>
                  <a:txBody>
                    <a:bodyPr/>
                    <a:lstStyle/>
                    <a:p>
                      <a:endParaRPr sz="900"/>
                    </a:p>
                  </a:txBody>
                  <a:tcPr marL="0" marR="0" marT="0" marB="0"/>
                </a:tc>
                <a:extLst>
                  <a:ext uri="{0D108BD9-81ED-4DB2-BD59-A6C34878D82A}">
                    <a16:rowId xmlns:a16="http://schemas.microsoft.com/office/drawing/2014/main" val="10003"/>
                  </a:ext>
                </a:extLst>
              </a:tr>
              <a:tr h="179925">
                <a:tc>
                  <a:txBody>
                    <a:bodyPr/>
                    <a:lstStyle/>
                    <a:p>
                      <a:pPr marL="139700" indent="0"/>
                      <a:r>
                        <a:rPr lang="en-US" sz="1100" b="1" baseline="30000">
                          <a:latin typeface="Times New Roman"/>
                        </a:rPr>
                        <a:t>A</a:t>
                      </a:r>
                      <a:r>
                        <a:rPr lang="en-US" sz="1100" b="1">
                          <a:latin typeface="Times New Roman"/>
                        </a:rPr>
                        <a:t>pp</a:t>
                      </a:r>
                      <a:r>
                        <a:rPr lang="en-US" sz="1100" b="1" baseline="30000">
                          <a:latin typeface="Times New Roman"/>
                        </a:rPr>
                        <a:t>l</a:t>
                      </a:r>
                      <a:r>
                        <a:rPr lang="en-US" sz="1100" b="1">
                          <a:latin typeface="Times New Roman"/>
                        </a:rPr>
                        <a:t>y</a:t>
                      </a:r>
                    </a:p>
                  </a:txBody>
                  <a:tcPr marL="0" marR="0" marT="0" marB="0" anchor="b">
                    <a:solidFill>
                      <a:srgbClr val="DCE9F7"/>
                    </a:solidFill>
                  </a:tcPr>
                </a:tc>
                <a:tc>
                  <a:txBody>
                    <a:bodyPr/>
                    <a:lstStyle/>
                    <a:p>
                      <a:pPr indent="0" algn="ctr"/>
                      <a:r>
                        <a:rPr lang="en-US" sz="1100" b="1">
                          <a:latin typeface="Times New Roman"/>
                        </a:rPr>
                        <a:t>15</a:t>
                      </a:r>
                    </a:p>
                  </a:txBody>
                  <a:tcPr marL="0" marR="0" marT="0" marB="0" anchor="b">
                    <a:solidFill>
                      <a:srgbClr val="DCE9F7"/>
                    </a:solidFill>
                  </a:tcPr>
                </a:tc>
                <a:tc>
                  <a:txBody>
                    <a:bodyPr/>
                    <a:lstStyle/>
                    <a:p>
                      <a:pPr indent="0" algn="ctr"/>
                      <a:r>
                        <a:rPr lang="en-US" sz="1100" b="1">
                          <a:latin typeface="Times New Roman"/>
                        </a:rPr>
                        <a:t>05</a:t>
                      </a:r>
                    </a:p>
                  </a:txBody>
                  <a:tcPr marL="0" marR="0" marT="0" marB="0" anchor="b">
                    <a:solidFill>
                      <a:srgbClr val="DCE9F7"/>
                    </a:solidFill>
                  </a:tcPr>
                </a:tc>
                <a:tc>
                  <a:txBody>
                    <a:bodyPr/>
                    <a:lstStyle/>
                    <a:p>
                      <a:pPr marL="914400" indent="0"/>
                      <a:r>
                        <a:rPr lang="en-US" sz="1100" b="1">
                          <a:latin typeface="Times New Roman"/>
                        </a:rPr>
                        <a:t>05</a:t>
                      </a:r>
                    </a:p>
                  </a:txBody>
                  <a:tcPr marL="0" marR="0" marT="0" marB="0" anchor="b">
                    <a:solidFill>
                      <a:srgbClr val="DCE9F7"/>
                    </a:solidFill>
                  </a:tcPr>
                </a:tc>
                <a:tc>
                  <a:txBody>
                    <a:bodyPr/>
                    <a:lstStyle/>
                    <a:p>
                      <a:endParaRPr sz="900"/>
                    </a:p>
                  </a:txBody>
                  <a:tcPr marL="0" marR="0" marT="0" marB="0">
                    <a:solidFill>
                      <a:srgbClr val="DCE9F7"/>
                    </a:solidFill>
                  </a:tcPr>
                </a:tc>
                <a:extLst>
                  <a:ext uri="{0D108BD9-81ED-4DB2-BD59-A6C34878D82A}">
                    <a16:rowId xmlns:a16="http://schemas.microsoft.com/office/drawing/2014/main" val="10004"/>
                  </a:ext>
                </a:extLst>
              </a:tr>
              <a:tr h="182975">
                <a:tc>
                  <a:txBody>
                    <a:bodyPr/>
                    <a:lstStyle/>
                    <a:p>
                      <a:pPr marL="139700" indent="0"/>
                      <a:r>
                        <a:rPr lang="en-US" sz="1100" b="1">
                          <a:latin typeface="Times New Roman"/>
                        </a:rPr>
                        <a:t>Analyze</a:t>
                      </a:r>
                    </a:p>
                  </a:txBody>
                  <a:tcPr marL="0" marR="0" marT="0" marB="0"/>
                </a:tc>
                <a:tc>
                  <a:txBody>
                    <a:bodyPr/>
                    <a:lstStyle/>
                    <a:p>
                      <a:pPr indent="0" algn="ctr"/>
                      <a:r>
                        <a:rPr lang="en-US" sz="1100" b="1">
                          <a:latin typeface="Times New Roman"/>
                        </a:rPr>
                        <a:t>10</a:t>
                      </a:r>
                    </a:p>
                  </a:txBody>
                  <a:tcPr marL="0" marR="0" marT="0" marB="0" anchor="b">
                    <a:solidFill>
                      <a:srgbClr val="DCE9F7"/>
                    </a:solidFill>
                  </a:tcPr>
                </a:tc>
                <a:tc>
                  <a:txBody>
                    <a:bodyPr/>
                    <a:lstStyle/>
                    <a:p>
                      <a:endParaRPr sz="900"/>
                    </a:p>
                  </a:txBody>
                  <a:tcPr marL="0" marR="0" marT="0" marB="0"/>
                </a:tc>
                <a:tc>
                  <a:txBody>
                    <a:bodyPr/>
                    <a:lstStyle/>
                    <a:p>
                      <a:endParaRPr sz="900"/>
                    </a:p>
                  </a:txBody>
                  <a:tcPr marL="0" marR="0" marT="0" marB="0">
                    <a:solidFill>
                      <a:srgbClr val="DCE9F7"/>
                    </a:solidFill>
                  </a:tcPr>
                </a:tc>
                <a:tc>
                  <a:txBody>
                    <a:bodyPr/>
                    <a:lstStyle/>
                    <a:p>
                      <a:endParaRPr sz="900"/>
                    </a:p>
                  </a:txBody>
                  <a:tcPr marL="0" marR="0" marT="0" marB="0"/>
                </a:tc>
                <a:extLst>
                  <a:ext uri="{0D108BD9-81ED-4DB2-BD59-A6C34878D82A}">
                    <a16:rowId xmlns:a16="http://schemas.microsoft.com/office/drawing/2014/main" val="10005"/>
                  </a:ext>
                </a:extLst>
              </a:tr>
              <a:tr h="189074">
                <a:tc>
                  <a:txBody>
                    <a:bodyPr/>
                    <a:lstStyle/>
                    <a:p>
                      <a:pPr marL="139700" indent="0"/>
                      <a:r>
                        <a:rPr lang="en-US" sz="1100" b="1">
                          <a:latin typeface="Times New Roman"/>
                        </a:rPr>
                        <a:t>Evaluate</a:t>
                      </a:r>
                    </a:p>
                  </a:txBody>
                  <a:tcPr marL="0" marR="0" marT="0" marB="0">
                    <a:solidFill>
                      <a:srgbClr val="DCE9F7"/>
                    </a:solidFill>
                  </a:tcPr>
                </a:tc>
                <a:tc>
                  <a:txBody>
                    <a:bodyPr/>
                    <a:lstStyle/>
                    <a:p>
                      <a:pPr indent="0" algn="ctr"/>
                      <a:r>
                        <a:rPr lang="en-US" sz="1100" b="1">
                          <a:latin typeface="Times New Roman"/>
                        </a:rPr>
                        <a:t>5</a:t>
                      </a:r>
                    </a:p>
                  </a:txBody>
                  <a:tcPr marL="0" marR="0" marT="0" marB="0">
                    <a:solidFill>
                      <a:srgbClr val="DCE9F7"/>
                    </a:solidFill>
                  </a:tcPr>
                </a:tc>
                <a:tc>
                  <a:txBody>
                    <a:bodyPr/>
                    <a:lstStyle/>
                    <a:p>
                      <a:pPr indent="0" algn="ctr"/>
                      <a:r>
                        <a:rPr lang="en-US" sz="1100" b="1">
                          <a:latin typeface="Times New Roman"/>
                        </a:rPr>
                        <a:t>03</a:t>
                      </a:r>
                    </a:p>
                  </a:txBody>
                  <a:tcPr marL="0" marR="0" marT="0" marB="0">
                    <a:solidFill>
                      <a:srgbClr val="DCE9F7"/>
                    </a:solidFill>
                  </a:tcPr>
                </a:tc>
                <a:tc>
                  <a:txBody>
                    <a:bodyPr/>
                    <a:lstStyle/>
                    <a:p>
                      <a:pPr marL="914400" indent="0"/>
                      <a:r>
                        <a:rPr lang="en-US" sz="1100" b="1">
                          <a:latin typeface="Times New Roman"/>
                        </a:rPr>
                        <a:t>05</a:t>
                      </a:r>
                    </a:p>
                  </a:txBody>
                  <a:tcPr marL="0" marR="0" marT="0" marB="0">
                    <a:solidFill>
                      <a:srgbClr val="DCE9F7"/>
                    </a:solidFill>
                  </a:tcPr>
                </a:tc>
                <a:tc>
                  <a:txBody>
                    <a:bodyPr/>
                    <a:lstStyle/>
                    <a:p>
                      <a:endParaRPr sz="900"/>
                    </a:p>
                  </a:txBody>
                  <a:tcPr marL="0" marR="0" marT="0" marB="0">
                    <a:solidFill>
                      <a:srgbClr val="DCE9F7"/>
                    </a:solidFill>
                  </a:tcPr>
                </a:tc>
                <a:extLst>
                  <a:ext uri="{0D108BD9-81ED-4DB2-BD59-A6C34878D82A}">
                    <a16:rowId xmlns:a16="http://schemas.microsoft.com/office/drawing/2014/main" val="10006"/>
                  </a:ext>
                </a:extLst>
              </a:tr>
              <a:tr h="192124">
                <a:tc>
                  <a:txBody>
                    <a:bodyPr/>
                    <a:lstStyle/>
                    <a:p>
                      <a:pPr marL="139700" indent="0"/>
                      <a:r>
                        <a:rPr lang="en-US" sz="1100" b="1">
                          <a:latin typeface="Times New Roman"/>
                        </a:rPr>
                        <a:t>Create</a:t>
                      </a:r>
                    </a:p>
                  </a:txBody>
                  <a:tcPr marL="0" marR="0" marT="0" marB="0"/>
                </a:tc>
                <a:tc>
                  <a:txBody>
                    <a:bodyPr/>
                    <a:lstStyle/>
                    <a:p>
                      <a:pPr indent="0" algn="ctr"/>
                      <a:r>
                        <a:rPr lang="en-US" sz="1100" b="1">
                          <a:latin typeface="Times New Roman"/>
                        </a:rPr>
                        <a:t>5</a:t>
                      </a:r>
                    </a:p>
                  </a:txBody>
                  <a:tcPr marL="0" marR="0" marT="0" marB="0">
                    <a:solidFill>
                      <a:srgbClr val="DCE9F7"/>
                    </a:solidFill>
                  </a:tcPr>
                </a:tc>
                <a:tc>
                  <a:txBody>
                    <a:bodyPr/>
                    <a:lstStyle/>
                    <a:p>
                      <a:endParaRPr sz="1000"/>
                    </a:p>
                  </a:txBody>
                  <a:tcPr marL="0" marR="0" marT="0" marB="0"/>
                </a:tc>
                <a:tc>
                  <a:txBody>
                    <a:bodyPr/>
                    <a:lstStyle/>
                    <a:p>
                      <a:endParaRPr sz="1000"/>
                    </a:p>
                  </a:txBody>
                  <a:tcPr marL="0" marR="0" marT="0" marB="0">
                    <a:solidFill>
                      <a:srgbClr val="DCE9F7"/>
                    </a:solidFill>
                  </a:tcPr>
                </a:tc>
                <a:tc>
                  <a:txBody>
                    <a:bodyPr/>
                    <a:lstStyle/>
                    <a:p>
                      <a:endParaRPr sz="1000"/>
                    </a:p>
                  </a:txBody>
                  <a:tcPr marL="0" marR="0" marT="0" marB="0"/>
                </a:tc>
                <a:extLst>
                  <a:ext uri="{0D108BD9-81ED-4DB2-BD59-A6C34878D82A}">
                    <a16:rowId xmlns:a16="http://schemas.microsoft.com/office/drawing/2014/main" val="10007"/>
                  </a:ext>
                </a:extLst>
              </a:tr>
            </a:tbl>
          </a:graphicData>
        </a:graphic>
      </p:graphicFrame>
      <p:sp>
        <p:nvSpPr>
          <p:cNvPr id="19516" name="Rectangle 4">
            <a:extLst>
              <a:ext uri="{FF2B5EF4-FFF2-40B4-BE49-F238E27FC236}">
                <a16:creationId xmlns:a16="http://schemas.microsoft.com/office/drawing/2014/main" id="{E0F9381F-0FBA-4803-9DF6-8DA61FB7AB28}"/>
              </a:ext>
            </a:extLst>
          </p:cNvPr>
          <p:cNvSpPr>
            <a:spLocks noChangeArrowheads="1"/>
          </p:cNvSpPr>
          <p:nvPr/>
        </p:nvSpPr>
        <p:spPr bwMode="auto">
          <a:xfrm>
            <a:off x="904875" y="3332163"/>
            <a:ext cx="29352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latin typeface="Times New Roman" panose="02020603050405020304" pitchFamily="18" charset="0"/>
              </a:rPr>
              <a:t>SEE- Semester End Examination (60 Marks)</a:t>
            </a:r>
          </a:p>
        </p:txBody>
      </p:sp>
      <p:graphicFrame>
        <p:nvGraphicFramePr>
          <p:cNvPr id="6" name="Table 5">
            <a:extLst>
              <a:ext uri="{FF2B5EF4-FFF2-40B4-BE49-F238E27FC236}">
                <a16:creationId xmlns:a16="http://schemas.microsoft.com/office/drawing/2014/main" id="{54490F47-64CB-4AC9-80A8-392FED3C9F0C}"/>
              </a:ext>
            </a:extLst>
          </p:cNvPr>
          <p:cNvGraphicFramePr>
            <a:graphicFrameLocks noGrp="1"/>
          </p:cNvGraphicFramePr>
          <p:nvPr/>
        </p:nvGraphicFramePr>
        <p:xfrm>
          <a:off x="2454275" y="3667125"/>
          <a:ext cx="5149850" cy="1289050"/>
        </p:xfrm>
        <a:graphic>
          <a:graphicData uri="http://schemas.openxmlformats.org/drawingml/2006/table">
            <a:tbl>
              <a:tblPr/>
              <a:tblGrid>
                <a:gridCol w="2401232">
                  <a:extLst>
                    <a:ext uri="{9D8B030D-6E8A-4147-A177-3AD203B41FA5}">
                      <a16:colId xmlns:a16="http://schemas.microsoft.com/office/drawing/2014/main" val="20000"/>
                    </a:ext>
                  </a:extLst>
                </a:gridCol>
                <a:gridCol w="2748618">
                  <a:extLst>
                    <a:ext uri="{9D8B030D-6E8A-4147-A177-3AD203B41FA5}">
                      <a16:colId xmlns:a16="http://schemas.microsoft.com/office/drawing/2014/main" val="20001"/>
                    </a:ext>
                  </a:extLst>
                </a:gridCol>
              </a:tblGrid>
              <a:tr h="182844">
                <a:tc>
                  <a:txBody>
                    <a:bodyPr/>
                    <a:lstStyle/>
                    <a:p>
                      <a:pPr marL="139700" indent="0"/>
                      <a:r>
                        <a:rPr lang="en-US" sz="1100" b="1">
                          <a:latin typeface="Times New Roman"/>
                        </a:rPr>
                        <a:t>Bloom's Category</a:t>
                      </a:r>
                    </a:p>
                  </a:txBody>
                  <a:tcPr marL="0" marR="0" marT="0" marB="0" anchor="b">
                    <a:solidFill>
                      <a:srgbClr val="5A9BD5"/>
                    </a:solidFill>
                  </a:tcPr>
                </a:tc>
                <a:tc>
                  <a:txBody>
                    <a:bodyPr/>
                    <a:lstStyle/>
                    <a:p>
                      <a:pPr indent="0" algn="ctr"/>
                      <a:r>
                        <a:rPr lang="en-US" sz="1100" b="1">
                          <a:latin typeface="Times New Roman"/>
                        </a:rPr>
                        <a:t>Test</a:t>
                      </a:r>
                    </a:p>
                  </a:txBody>
                  <a:tcPr marL="0" marR="0" marT="0" marB="0" anchor="b">
                    <a:solidFill>
                      <a:srgbClr val="5A9BD5"/>
                    </a:solidFill>
                  </a:tcPr>
                </a:tc>
                <a:extLst>
                  <a:ext uri="{0D108BD9-81ED-4DB2-BD59-A6C34878D82A}">
                    <a16:rowId xmlns:a16="http://schemas.microsoft.com/office/drawing/2014/main" val="10000"/>
                  </a:ext>
                </a:extLst>
              </a:tr>
              <a:tr h="179797">
                <a:tc>
                  <a:txBody>
                    <a:bodyPr/>
                    <a:lstStyle/>
                    <a:p>
                      <a:pPr marL="139700" indent="0"/>
                      <a:r>
                        <a:rPr lang="en-US" sz="1100" b="1">
                          <a:latin typeface="Times New Roman"/>
                        </a:rPr>
                        <a:t>Remember</a:t>
                      </a:r>
                    </a:p>
                  </a:txBody>
                  <a:tcPr marL="0" marR="0" marT="0" marB="0">
                    <a:solidFill>
                      <a:srgbClr val="DCE9F7"/>
                    </a:solidFill>
                  </a:tcPr>
                </a:tc>
                <a:tc>
                  <a:txBody>
                    <a:bodyPr/>
                    <a:lstStyle/>
                    <a:p>
                      <a:pPr indent="0" algn="ctr"/>
                      <a:r>
                        <a:rPr lang="en-US" sz="1100" b="1">
                          <a:latin typeface="Times New Roman"/>
                        </a:rPr>
                        <a:t>7</a:t>
                      </a:r>
                    </a:p>
                  </a:txBody>
                  <a:tcPr marL="0" marR="0" marT="0" marB="0">
                    <a:solidFill>
                      <a:srgbClr val="DCE9F7"/>
                    </a:solidFill>
                  </a:tcPr>
                </a:tc>
                <a:extLst>
                  <a:ext uri="{0D108BD9-81ED-4DB2-BD59-A6C34878D82A}">
                    <a16:rowId xmlns:a16="http://schemas.microsoft.com/office/drawing/2014/main" val="10001"/>
                  </a:ext>
                </a:extLst>
              </a:tr>
              <a:tr h="182844">
                <a:tc>
                  <a:txBody>
                    <a:bodyPr/>
                    <a:lstStyle/>
                    <a:p>
                      <a:pPr marL="139700" indent="0"/>
                      <a:r>
                        <a:rPr lang="en-US" sz="1100" b="1">
                          <a:latin typeface="Times New Roman"/>
                        </a:rPr>
                        <a:t>Understand</a:t>
                      </a:r>
                    </a:p>
                  </a:txBody>
                  <a:tcPr marL="0" marR="0" marT="0" marB="0"/>
                </a:tc>
                <a:tc>
                  <a:txBody>
                    <a:bodyPr/>
                    <a:lstStyle/>
                    <a:p>
                      <a:pPr indent="0" algn="ctr"/>
                      <a:r>
                        <a:rPr lang="en-US" sz="1100" b="1">
                          <a:latin typeface="Times New Roman"/>
                        </a:rPr>
                        <a:t>7</a:t>
                      </a:r>
                    </a:p>
                  </a:txBody>
                  <a:tcPr marL="0" marR="0" marT="0" marB="0"/>
                </a:tc>
                <a:extLst>
                  <a:ext uri="{0D108BD9-81ED-4DB2-BD59-A6C34878D82A}">
                    <a16:rowId xmlns:a16="http://schemas.microsoft.com/office/drawing/2014/main" val="10002"/>
                  </a:ext>
                </a:extLst>
              </a:tr>
              <a:tr h="182844">
                <a:tc>
                  <a:txBody>
                    <a:bodyPr/>
                    <a:lstStyle/>
                    <a:p>
                      <a:pPr marL="139700" indent="0"/>
                      <a:r>
                        <a:rPr lang="en-US" sz="1100" b="1" baseline="30000">
                          <a:latin typeface="Times New Roman"/>
                        </a:rPr>
                        <a:t>A</a:t>
                      </a:r>
                      <a:r>
                        <a:rPr lang="en-US" sz="1100" b="1">
                          <a:latin typeface="Times New Roman"/>
                        </a:rPr>
                        <a:t>pp</a:t>
                      </a:r>
                      <a:r>
                        <a:rPr lang="en-US" sz="1100" b="1" baseline="30000">
                          <a:latin typeface="Times New Roman"/>
                        </a:rPr>
                        <a:t>l</a:t>
                      </a:r>
                      <a:r>
                        <a:rPr lang="en-US" sz="1100" b="1">
                          <a:latin typeface="Times New Roman"/>
                        </a:rPr>
                        <a:t>y</a:t>
                      </a:r>
                    </a:p>
                  </a:txBody>
                  <a:tcPr marL="0" marR="0" marT="0" marB="0" anchor="b">
                    <a:solidFill>
                      <a:srgbClr val="DCE9F7"/>
                    </a:solidFill>
                  </a:tcPr>
                </a:tc>
                <a:tc>
                  <a:txBody>
                    <a:bodyPr/>
                    <a:lstStyle/>
                    <a:p>
                      <a:pPr indent="0" algn="ctr"/>
                      <a:r>
                        <a:rPr lang="en-US" sz="1100" b="1">
                          <a:latin typeface="Times New Roman"/>
                        </a:rPr>
                        <a:t>20</a:t>
                      </a:r>
                    </a:p>
                  </a:txBody>
                  <a:tcPr marL="0" marR="0" marT="0" marB="0" anchor="b">
                    <a:solidFill>
                      <a:srgbClr val="DCE9F7"/>
                    </a:solidFill>
                  </a:tcPr>
                </a:tc>
                <a:extLst>
                  <a:ext uri="{0D108BD9-81ED-4DB2-BD59-A6C34878D82A}">
                    <a16:rowId xmlns:a16="http://schemas.microsoft.com/office/drawing/2014/main" val="10003"/>
                  </a:ext>
                </a:extLst>
              </a:tr>
              <a:tr h="179797">
                <a:tc>
                  <a:txBody>
                    <a:bodyPr/>
                    <a:lstStyle/>
                    <a:p>
                      <a:pPr marL="139700" indent="0"/>
                      <a:r>
                        <a:rPr lang="en-US" sz="1100" b="1">
                          <a:latin typeface="Times New Roman"/>
                        </a:rPr>
                        <a:t>Analyze</a:t>
                      </a:r>
                    </a:p>
                  </a:txBody>
                  <a:tcPr marL="0" marR="0" marT="0" marB="0"/>
                </a:tc>
                <a:tc>
                  <a:txBody>
                    <a:bodyPr/>
                    <a:lstStyle/>
                    <a:p>
                      <a:pPr indent="0" algn="ctr"/>
                      <a:r>
                        <a:rPr lang="en-US" sz="1100" b="1">
                          <a:latin typeface="Times New Roman"/>
                        </a:rPr>
                        <a:t>15</a:t>
                      </a:r>
                    </a:p>
                  </a:txBody>
                  <a:tcPr marL="0" marR="0" marT="0" marB="0"/>
                </a:tc>
                <a:extLst>
                  <a:ext uri="{0D108BD9-81ED-4DB2-BD59-A6C34878D82A}">
                    <a16:rowId xmlns:a16="http://schemas.microsoft.com/office/drawing/2014/main" val="10004"/>
                  </a:ext>
                </a:extLst>
              </a:tr>
              <a:tr h="188939">
                <a:tc>
                  <a:txBody>
                    <a:bodyPr/>
                    <a:lstStyle/>
                    <a:p>
                      <a:pPr marL="139700" indent="0"/>
                      <a:r>
                        <a:rPr lang="en-US" sz="1100" b="1">
                          <a:latin typeface="Times New Roman"/>
                        </a:rPr>
                        <a:t>Evaluate</a:t>
                      </a:r>
                    </a:p>
                  </a:txBody>
                  <a:tcPr marL="0" marR="0" marT="0" marB="0" anchor="ctr">
                    <a:solidFill>
                      <a:srgbClr val="DCE9F7"/>
                    </a:solidFill>
                  </a:tcPr>
                </a:tc>
                <a:tc>
                  <a:txBody>
                    <a:bodyPr/>
                    <a:lstStyle/>
                    <a:p>
                      <a:pPr indent="0" algn="ctr"/>
                      <a:r>
                        <a:rPr lang="en-US" sz="1100" b="1">
                          <a:latin typeface="Times New Roman"/>
                        </a:rPr>
                        <a:t>6</a:t>
                      </a:r>
                    </a:p>
                  </a:txBody>
                  <a:tcPr marL="0" marR="0" marT="0" marB="0" anchor="b">
                    <a:solidFill>
                      <a:srgbClr val="DCE9F7"/>
                    </a:solidFill>
                  </a:tcPr>
                </a:tc>
                <a:extLst>
                  <a:ext uri="{0D108BD9-81ED-4DB2-BD59-A6C34878D82A}">
                    <a16:rowId xmlns:a16="http://schemas.microsoft.com/office/drawing/2014/main" val="10005"/>
                  </a:ext>
                </a:extLst>
              </a:tr>
              <a:tr h="191986">
                <a:tc>
                  <a:txBody>
                    <a:bodyPr/>
                    <a:lstStyle/>
                    <a:p>
                      <a:pPr marL="139700" indent="0"/>
                      <a:r>
                        <a:rPr lang="en-US" sz="1100" b="1">
                          <a:latin typeface="Times New Roman"/>
                        </a:rPr>
                        <a:t>Create</a:t>
                      </a:r>
                    </a:p>
                  </a:txBody>
                  <a:tcPr marL="0" marR="0" marT="0" marB="0"/>
                </a:tc>
                <a:tc>
                  <a:txBody>
                    <a:bodyPr/>
                    <a:lstStyle/>
                    <a:p>
                      <a:pPr indent="0" algn="ctr"/>
                      <a:r>
                        <a:rPr lang="en-US" sz="1100" b="1">
                          <a:latin typeface="Times New Roman"/>
                        </a:rPr>
                        <a:t>5</a:t>
                      </a:r>
                    </a:p>
                  </a:txBody>
                  <a:tcPr marL="0" marR="0" marT="0" marB="0"/>
                </a:tc>
                <a:extLst>
                  <a:ext uri="{0D108BD9-81ED-4DB2-BD59-A6C34878D82A}">
                    <a16:rowId xmlns:a16="http://schemas.microsoft.com/office/drawing/2014/main" val="10006"/>
                  </a:ext>
                </a:extLst>
              </a:tr>
            </a:tbl>
          </a:graphicData>
        </a:graphic>
      </p:graphicFrame>
      <p:sp>
        <p:nvSpPr>
          <p:cNvPr id="7" name="Rectangle 6">
            <a:extLst>
              <a:ext uri="{FF2B5EF4-FFF2-40B4-BE49-F238E27FC236}">
                <a16:creationId xmlns:a16="http://schemas.microsoft.com/office/drawing/2014/main" id="{192FAB58-F915-4599-BB47-0F18F7F9FC92}"/>
              </a:ext>
            </a:extLst>
          </p:cNvPr>
          <p:cNvSpPr/>
          <p:nvPr/>
        </p:nvSpPr>
        <p:spPr>
          <a:xfrm>
            <a:off x="901700" y="6991350"/>
            <a:ext cx="6096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6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3">
            <a:extLst>
              <a:ext uri="{FF2B5EF4-FFF2-40B4-BE49-F238E27FC236}">
                <a16:creationId xmlns:a16="http://schemas.microsoft.com/office/drawing/2014/main" id="{533F6E5F-8603-45F0-BFDC-6604DAB80905}"/>
              </a:ext>
            </a:extLst>
          </p:cNvPr>
          <p:cNvSpPr txBox="1">
            <a:spLocks noChangeArrowheads="1"/>
          </p:cNvSpPr>
          <p:nvPr/>
        </p:nvSpPr>
        <p:spPr bwMode="auto">
          <a:xfrm>
            <a:off x="2514600" y="3424238"/>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02</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Control Structures: If, For, While</a:t>
            </a:r>
            <a:br>
              <a:rPr lang="en-GB" altLang="en-US"/>
            </a:br>
            <a:endParaRPr lang="en-GB"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B59C1-58CE-4E35-856E-AD7D69F061CC}"/>
              </a:ext>
            </a:extLst>
          </p:cNvPr>
          <p:cNvSpPr/>
          <p:nvPr/>
        </p:nvSpPr>
        <p:spPr>
          <a:xfrm>
            <a:off x="895350" y="990600"/>
            <a:ext cx="8281988" cy="1639888"/>
          </a:xfrm>
          <a:prstGeom prst="rect">
            <a:avLst/>
          </a:prstGeom>
        </p:spPr>
        <p:txBody>
          <a:bodyPr lIns="0" tIns="0" rIns="0" bIns="0"/>
          <a:lstStyle/>
          <a:p>
            <a:pPr eaLnBrk="1" fontAlgn="auto" hangingPunct="1">
              <a:spcBef>
                <a:spcPts val="0"/>
              </a:spcBef>
              <a:spcAft>
                <a:spcPts val="1680"/>
              </a:spcAft>
              <a:defRPr/>
            </a:pPr>
            <a:r>
              <a:rPr lang="en-US" sz="2500" b="1" spc="-50">
                <a:solidFill>
                  <a:srgbClr val="1C2B40"/>
                </a:solidFill>
                <a:latin typeface="Calibri"/>
              </a:rPr>
              <a:t>Creating a variable</a:t>
            </a:r>
          </a:p>
          <a:p>
            <a:pPr eaLnBrk="1" fontAlgn="auto" hangingPunct="1">
              <a:lnSpc>
                <a:spcPts val="1368"/>
              </a:lnSpc>
              <a:spcBef>
                <a:spcPts val="0"/>
              </a:spcBef>
              <a:spcAft>
                <a:spcPts val="1050"/>
              </a:spcAft>
              <a:defRPr/>
            </a:pPr>
            <a:r>
              <a:rPr lang="en-US" sz="1000">
                <a:latin typeface="Times New Roman"/>
              </a:rPr>
              <a:t>Python programming language is dynamically typed, so there is no need to declare a variable before using it or declare the</a:t>
            </a:r>
            <a:r>
              <a:rPr lang="en-US" sz="1000">
                <a:latin typeface="Times New Roman"/>
                <a:hlinkClick r:id="rId2"/>
              </a:rPr>
              <a:t> </a:t>
            </a:r>
            <a:r>
              <a:rPr lang="en-US" sz="1000" u="sng">
                <a:solidFill>
                  <a:srgbClr val="1E69DE"/>
                </a:solidFill>
                <a:latin typeface="Times New Roman"/>
                <a:hlinkClick r:id="rId2"/>
              </a:rPr>
              <a:t>data type</a:t>
            </a:r>
            <a:r>
              <a:rPr lang="en-US" sz="1000">
                <a:solidFill>
                  <a:srgbClr val="1E69DE"/>
                </a:solidFill>
                <a:latin typeface="Times New Roman"/>
                <a:hlinkClick r:id="rId2"/>
              </a:rPr>
              <a:t> </a:t>
            </a:r>
            <a:r>
              <a:rPr lang="en-US" sz="1000">
                <a:latin typeface="Times New Roman"/>
              </a:rPr>
              <a:t>of variable like in other programming languages. The declaration happens automatically when we assign a value to the variable.</a:t>
            </a:r>
          </a:p>
          <a:p>
            <a:pPr algn="just" eaLnBrk="1" fontAlgn="auto" hangingPunct="1">
              <a:spcBef>
                <a:spcPts val="0"/>
              </a:spcBef>
              <a:spcAft>
                <a:spcPts val="1260"/>
              </a:spcAft>
              <a:defRPr/>
            </a:pPr>
            <a:r>
              <a:rPr lang="en-US" sz="1100" b="1">
                <a:latin typeface="Times New Roman"/>
              </a:rPr>
              <a:t>Creating a variable and assigning a value</a:t>
            </a:r>
          </a:p>
          <a:p>
            <a:pPr algn="just" eaLnBrk="1" fontAlgn="auto" hangingPunct="1">
              <a:spcBef>
                <a:spcPts val="0"/>
              </a:spcBef>
              <a:spcAft>
                <a:spcPts val="2100"/>
              </a:spcAft>
              <a:defRPr/>
            </a:pPr>
            <a:r>
              <a:rPr lang="en-US" sz="1000">
                <a:latin typeface="Times New Roman"/>
              </a:rPr>
              <a:t>We can assign a value to the variable at that time variable is created. We can use the assignment operator </a:t>
            </a:r>
            <a:r>
              <a:rPr lang="en-US" sz="1000">
                <a:solidFill>
                  <a:srgbClr val="6C0B24"/>
                </a:solidFill>
                <a:latin typeface="Times New Roman"/>
              </a:rPr>
              <a:t>= </a:t>
            </a:r>
            <a:r>
              <a:rPr lang="en-US" sz="1000">
                <a:latin typeface="Times New Roman"/>
              </a:rPr>
              <a:t>to assign a value to a variable.</a:t>
            </a:r>
          </a:p>
        </p:txBody>
      </p:sp>
      <p:sp>
        <p:nvSpPr>
          <p:cNvPr id="3" name="Rectangle 2">
            <a:extLst>
              <a:ext uri="{FF2B5EF4-FFF2-40B4-BE49-F238E27FC236}">
                <a16:creationId xmlns:a16="http://schemas.microsoft.com/office/drawing/2014/main" id="{3E071A7C-A015-4B96-981E-500ABC3B3348}"/>
              </a:ext>
            </a:extLst>
          </p:cNvPr>
          <p:cNvSpPr/>
          <p:nvPr/>
        </p:nvSpPr>
        <p:spPr>
          <a:xfrm>
            <a:off x="901700" y="2978150"/>
            <a:ext cx="7810500" cy="322263"/>
          </a:xfrm>
          <a:prstGeom prst="rect">
            <a:avLst/>
          </a:prstGeom>
          <a:solidFill>
            <a:srgbClr val="383B40"/>
          </a:solidFill>
        </p:spPr>
        <p:txBody>
          <a:bodyPr wrap="none" lIns="0" tIns="0" rIns="0" bIns="0"/>
          <a:lstStyle/>
          <a:p>
            <a:pPr algn="just" eaLnBrk="1" fontAlgn="auto" hangingPunct="1">
              <a:spcBef>
                <a:spcPts val="2100"/>
              </a:spcBef>
              <a:spcAft>
                <a:spcPts val="1260"/>
              </a:spcAft>
              <a:defRPr/>
            </a:pPr>
            <a:r>
              <a:rPr lang="en-US" sz="950" dirty="0">
                <a:solidFill>
                  <a:srgbClr val="E0E0E0"/>
                </a:solidFill>
                <a:latin typeface="Consolas"/>
              </a:rPr>
              <a:t>variable name </a:t>
            </a:r>
            <a:r>
              <a:rPr lang="en-US" sz="950" dirty="0">
                <a:solidFill>
                  <a:srgbClr val="67CDCC"/>
                </a:solidFill>
                <a:latin typeface="Consolas"/>
              </a:rPr>
              <a:t>= </a:t>
            </a:r>
            <a:r>
              <a:rPr lang="en-US" sz="950" dirty="0">
                <a:solidFill>
                  <a:srgbClr val="E0E0E0"/>
                </a:solidFill>
                <a:latin typeface="Consolas"/>
              </a:rPr>
              <a:t>variable value</a:t>
            </a:r>
          </a:p>
        </p:txBody>
      </p:sp>
      <p:sp>
        <p:nvSpPr>
          <p:cNvPr id="66564" name="Rectangle 3">
            <a:extLst>
              <a:ext uri="{FF2B5EF4-FFF2-40B4-BE49-F238E27FC236}">
                <a16:creationId xmlns:a16="http://schemas.microsoft.com/office/drawing/2014/main" id="{C290023E-BF48-444B-9ECD-9F0038CBBC22}"/>
              </a:ext>
            </a:extLst>
          </p:cNvPr>
          <p:cNvSpPr>
            <a:spLocks noChangeArrowheads="1"/>
          </p:cNvSpPr>
          <p:nvPr/>
        </p:nvSpPr>
        <p:spPr bwMode="auto">
          <a:xfrm>
            <a:off x="898525" y="3300413"/>
            <a:ext cx="6048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2100"/>
              </a:spcAft>
            </a:pPr>
            <a:r>
              <a:rPr lang="en-US" altLang="en-US" sz="1100" b="1">
                <a:latin typeface="Times New Roman" panose="02020603050405020304" pitchFamily="18" charset="0"/>
              </a:rPr>
              <a:t>Example</a:t>
            </a:r>
          </a:p>
        </p:txBody>
      </p:sp>
      <p:sp>
        <p:nvSpPr>
          <p:cNvPr id="66565" name="Rectangle 4">
            <a:extLst>
              <a:ext uri="{FF2B5EF4-FFF2-40B4-BE49-F238E27FC236}">
                <a16:creationId xmlns:a16="http://schemas.microsoft.com/office/drawing/2014/main" id="{BD0EE40E-1879-4B36-A7EC-3A9C114AFCB5}"/>
              </a:ext>
            </a:extLst>
          </p:cNvPr>
          <p:cNvSpPr>
            <a:spLocks noChangeArrowheads="1"/>
          </p:cNvSpPr>
          <p:nvPr/>
        </p:nvSpPr>
        <p:spPr bwMode="auto">
          <a:xfrm>
            <a:off x="904875" y="3816350"/>
            <a:ext cx="7807325" cy="104140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100"/>
              </a:spcBef>
            </a:pPr>
            <a:r>
              <a:rPr lang="en-US" altLang="en-US" sz="900">
                <a:solidFill>
                  <a:srgbClr val="E0E0E0"/>
                </a:solidFill>
                <a:latin typeface="Consolas" panose="020B0609020204030204" pitchFamily="49" charset="0"/>
              </a:rPr>
              <a:t>name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"John" </a:t>
            </a:r>
            <a:r>
              <a:rPr lang="en-US" altLang="en-US" sz="900">
                <a:solidFill>
                  <a:srgbClr val="9E9E9E"/>
                </a:solidFill>
                <a:latin typeface="Consolas" panose="020B0609020204030204" pitchFamily="49" charset="0"/>
              </a:rPr>
              <a:t># string assignment </a:t>
            </a:r>
            <a:r>
              <a:rPr lang="en-US" altLang="en-US" sz="900">
                <a:solidFill>
                  <a:srgbClr val="E0E0E0"/>
                </a:solidFill>
                <a:latin typeface="Consolas" panose="020B0609020204030204" pitchFamily="49" charset="0"/>
              </a:rPr>
              <a:t>age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25    </a:t>
            </a:r>
            <a:r>
              <a:rPr lang="en-US" altLang="en-US" sz="900">
                <a:solidFill>
                  <a:srgbClr val="9E9E9E"/>
                </a:solidFill>
                <a:latin typeface="Consolas" panose="020B0609020204030204" pitchFamily="49" charset="0"/>
              </a:rPr>
              <a:t># integer assignment</a:t>
            </a:r>
          </a:p>
          <a:p>
            <a:pPr algn="just" eaLnBrk="1" hangingPunct="1">
              <a:lnSpc>
                <a:spcPts val="1175"/>
              </a:lnSpc>
              <a:spcAft>
                <a:spcPts val="625"/>
              </a:spcAft>
            </a:pPr>
            <a:r>
              <a:rPr lang="en-US" altLang="en-US" sz="900">
                <a:solidFill>
                  <a:srgbClr val="E0E0E0"/>
                </a:solidFill>
                <a:latin typeface="Consolas" panose="020B0609020204030204" pitchFamily="49" charset="0"/>
              </a:rPr>
              <a:t>salary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25800.60    </a:t>
            </a:r>
            <a:r>
              <a:rPr lang="en-US" altLang="en-US" sz="900">
                <a:solidFill>
                  <a:srgbClr val="9E9E9E"/>
                </a:solidFill>
                <a:latin typeface="Consolas" panose="020B0609020204030204" pitchFamily="49" charset="0"/>
              </a:rPr>
              <a:t># float assignment</a:t>
            </a:r>
          </a:p>
          <a:p>
            <a:pPr eaLnBrk="1" hangingPunct="1">
              <a:lnSpc>
                <a:spcPts val="1175"/>
              </a:lnSpc>
              <a:spcAft>
                <a:spcPts val="1050"/>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name</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John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age</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25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salary</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25800.6</a:t>
            </a:r>
          </a:p>
        </p:txBody>
      </p:sp>
      <p:sp>
        <p:nvSpPr>
          <p:cNvPr id="6" name="Rectangle 5">
            <a:extLst>
              <a:ext uri="{FF2B5EF4-FFF2-40B4-BE49-F238E27FC236}">
                <a16:creationId xmlns:a16="http://schemas.microsoft.com/office/drawing/2014/main" id="{135E7289-8C79-4C89-9542-DEB4BA4B2D62}"/>
              </a:ext>
            </a:extLst>
          </p:cNvPr>
          <p:cNvSpPr/>
          <p:nvPr/>
        </p:nvSpPr>
        <p:spPr>
          <a:xfrm>
            <a:off x="898525" y="5022850"/>
            <a:ext cx="6734175" cy="177800"/>
          </a:xfrm>
          <a:prstGeom prst="rect">
            <a:avLst/>
          </a:prstGeom>
        </p:spPr>
        <p:txBody>
          <a:bodyPr wrap="none" lIns="0" tIns="0" rIns="0" bIns="0"/>
          <a:lstStyle/>
          <a:p>
            <a:pPr algn="just" eaLnBrk="1" fontAlgn="auto" hangingPunct="1">
              <a:spcBef>
                <a:spcPts val="1050"/>
              </a:spcBef>
              <a:spcAft>
                <a:spcPts val="0"/>
              </a:spcAft>
              <a:defRPr/>
            </a:pPr>
            <a:r>
              <a:rPr lang="en-US" sz="1000">
                <a:latin typeface="Times New Roman"/>
              </a:rPr>
              <a:t>In the above example, “John”, 25, 25800.60 are values that are assigned to </a:t>
            </a:r>
            <a:r>
              <a:rPr lang="en-US" sz="950">
                <a:solidFill>
                  <a:srgbClr val="6C0B24"/>
                </a:solidFill>
                <a:latin typeface="Consolas"/>
              </a:rPr>
              <a:t>name</a:t>
            </a:r>
            <a:r>
              <a:rPr lang="en-US" sz="1000">
                <a:latin typeface="Times New Roman"/>
              </a:rPr>
              <a:t>, </a:t>
            </a:r>
            <a:r>
              <a:rPr lang="en-US" sz="950">
                <a:solidFill>
                  <a:srgbClr val="6C0B24"/>
                </a:solidFill>
                <a:latin typeface="Consolas"/>
              </a:rPr>
              <a:t>age</a:t>
            </a:r>
            <a:r>
              <a:rPr lang="en-US" sz="1000">
                <a:latin typeface="Times New Roman"/>
              </a:rPr>
              <a:t>, and </a:t>
            </a:r>
            <a:r>
              <a:rPr lang="en-US" sz="950">
                <a:solidFill>
                  <a:srgbClr val="6C0B24"/>
                </a:solidFill>
                <a:latin typeface="Consolas"/>
              </a:rPr>
              <a:t>salary </a:t>
            </a:r>
            <a:r>
              <a:rPr lang="en-US" sz="1000">
                <a:latin typeface="Times New Roman"/>
              </a:rPr>
              <a:t>respectively.</a:t>
            </a:r>
          </a:p>
        </p:txBody>
      </p:sp>
      <p:sp>
        <p:nvSpPr>
          <p:cNvPr id="7" name="Rectangle 6">
            <a:extLst>
              <a:ext uri="{FF2B5EF4-FFF2-40B4-BE49-F238E27FC236}">
                <a16:creationId xmlns:a16="http://schemas.microsoft.com/office/drawing/2014/main" id="{8EEDF3AB-ADA1-4BD2-BE13-61EBBADB460A}"/>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49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643E71-2907-4B92-8495-61AE5F1EA176}"/>
              </a:ext>
            </a:extLst>
          </p:cNvPr>
          <p:cNvSpPr/>
          <p:nvPr/>
        </p:nvSpPr>
        <p:spPr>
          <a:xfrm>
            <a:off x="895350" y="987425"/>
            <a:ext cx="8264525" cy="1822450"/>
          </a:xfrm>
          <a:prstGeom prst="rect">
            <a:avLst/>
          </a:prstGeom>
        </p:spPr>
        <p:txBody>
          <a:bodyPr lIns="0" tIns="0" rIns="0" bIns="0"/>
          <a:lstStyle/>
          <a:p>
            <a:pPr eaLnBrk="1" fontAlgn="auto" hangingPunct="1">
              <a:spcBef>
                <a:spcPts val="0"/>
              </a:spcBef>
              <a:spcAft>
                <a:spcPts val="1680"/>
              </a:spcAft>
              <a:defRPr/>
            </a:pPr>
            <a:r>
              <a:rPr lang="en-US" sz="2500" b="1" spc="-50">
                <a:solidFill>
                  <a:srgbClr val="1C2B40"/>
                </a:solidFill>
                <a:latin typeface="Calibri"/>
              </a:rPr>
              <a:t>Changing the value of a variable</a:t>
            </a:r>
          </a:p>
          <a:p>
            <a:pPr eaLnBrk="1" fontAlgn="auto" hangingPunct="1">
              <a:lnSpc>
                <a:spcPts val="1368"/>
              </a:lnSpc>
              <a:spcBef>
                <a:spcPts val="0"/>
              </a:spcBef>
              <a:spcAft>
                <a:spcPts val="840"/>
              </a:spcAft>
              <a:defRPr/>
            </a:pPr>
            <a:r>
              <a:rPr lang="en-US" sz="1000">
                <a:latin typeface="Times New Roman"/>
              </a:rPr>
              <a:t>Many programming languages are statically typed languages where the variable is initially declared with a specific type, and during its lifetime, it must always have that type.</a:t>
            </a:r>
          </a:p>
          <a:p>
            <a:pPr eaLnBrk="1" fontAlgn="auto" hangingPunct="1">
              <a:lnSpc>
                <a:spcPts val="1392"/>
              </a:lnSpc>
              <a:spcBef>
                <a:spcPts val="0"/>
              </a:spcBef>
              <a:spcAft>
                <a:spcPts val="840"/>
              </a:spcAft>
              <a:defRPr/>
            </a:pPr>
            <a:r>
              <a:rPr lang="en-US" sz="1000">
                <a:latin typeface="Times New Roman"/>
              </a:rPr>
              <a:t>But in Python, variables are </a:t>
            </a:r>
            <a:r>
              <a:rPr lang="en-US" sz="1100" b="1">
                <a:latin typeface="Times New Roman"/>
              </a:rPr>
              <a:t>dynamically typed </a:t>
            </a:r>
            <a:r>
              <a:rPr lang="en-US" sz="1000">
                <a:latin typeface="Times New Roman"/>
              </a:rPr>
              <a:t>and not subject to the </a:t>
            </a:r>
            <a:r>
              <a:rPr lang="en-US" sz="1100" b="1">
                <a:latin typeface="Times New Roman"/>
              </a:rPr>
              <a:t>data type </a:t>
            </a:r>
            <a:r>
              <a:rPr lang="en-US" sz="1000">
                <a:latin typeface="Times New Roman"/>
              </a:rPr>
              <a:t>restriction. A variable may be assigned to a value of </a:t>
            </a:r>
            <a:r>
              <a:rPr lang="en-US" sz="1100" b="1">
                <a:latin typeface="Times New Roman"/>
              </a:rPr>
              <a:t>one type</a:t>
            </a:r>
            <a:r>
              <a:rPr lang="en-US" sz="1000">
                <a:latin typeface="Times New Roman"/>
              </a:rPr>
              <a:t>, and then later, we can also re-assigned a value of a </a:t>
            </a:r>
            <a:r>
              <a:rPr lang="en-US" sz="1100" b="1">
                <a:latin typeface="Times New Roman"/>
              </a:rPr>
              <a:t>different type</a:t>
            </a:r>
            <a:r>
              <a:rPr lang="en-US" sz="1000">
                <a:latin typeface="Times New Roman"/>
              </a:rPr>
              <a:t>. Let’s see the example.</a:t>
            </a:r>
          </a:p>
          <a:p>
            <a:pPr algn="just" eaLnBrk="1" fontAlgn="auto" hangingPunct="1">
              <a:spcBef>
                <a:spcPts val="0"/>
              </a:spcBef>
              <a:spcAft>
                <a:spcPts val="2100"/>
              </a:spcAft>
              <a:defRPr/>
            </a:pPr>
            <a:r>
              <a:rPr lang="en-US" sz="1100" b="1">
                <a:latin typeface="Times New Roman"/>
              </a:rPr>
              <a:t>Example</a:t>
            </a:r>
          </a:p>
        </p:txBody>
      </p:sp>
      <p:sp>
        <p:nvSpPr>
          <p:cNvPr id="67587" name="Rectangle 2">
            <a:extLst>
              <a:ext uri="{FF2B5EF4-FFF2-40B4-BE49-F238E27FC236}">
                <a16:creationId xmlns:a16="http://schemas.microsoft.com/office/drawing/2014/main" id="{470009BF-ED22-4445-9211-0AA2B3DE8A34}"/>
              </a:ext>
            </a:extLst>
          </p:cNvPr>
          <p:cNvSpPr>
            <a:spLocks noChangeArrowheads="1"/>
          </p:cNvSpPr>
          <p:nvPr/>
        </p:nvSpPr>
        <p:spPr bwMode="auto">
          <a:xfrm>
            <a:off x="898525" y="3157538"/>
            <a:ext cx="8261350" cy="297180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100"/>
              </a:spcBef>
            </a:pPr>
            <a:r>
              <a:rPr lang="en-US" altLang="en-US" sz="900">
                <a:solidFill>
                  <a:srgbClr val="E0E0E0"/>
                </a:solidFill>
                <a:latin typeface="Consolas" panose="020B0609020204030204" pitchFamily="49" charset="0"/>
              </a:rPr>
              <a:t>var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10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var</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10</a:t>
            </a:r>
          </a:p>
          <a:p>
            <a:pPr algn="just" eaLnBrk="1" hangingPunct="1">
              <a:lnSpc>
                <a:spcPts val="1175"/>
              </a:lnSpc>
            </a:pPr>
            <a:r>
              <a:rPr lang="en-US" altLang="en-US" sz="900">
                <a:solidFill>
                  <a:srgbClr val="9E9E9E"/>
                </a:solidFill>
                <a:latin typeface="Consolas" panose="020B0609020204030204" pitchFamily="49" charset="0"/>
              </a:rPr>
              <a:t>#    print its type</a:t>
            </a:r>
          </a:p>
          <a:p>
            <a:pPr algn="just" eaLnBrk="1" hangingPunct="1">
              <a:lnSpc>
                <a:spcPts val="1175"/>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var</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&lt;class 'int'&gt;</a:t>
            </a:r>
          </a:p>
          <a:p>
            <a:pPr eaLnBrk="1" hangingPunct="1">
              <a:lnSpc>
                <a:spcPts val="1175"/>
              </a:lnSpc>
            </a:pPr>
            <a:r>
              <a:rPr lang="en-US" altLang="en-US" sz="900">
                <a:solidFill>
                  <a:srgbClr val="9E9E9E"/>
                </a:solidFill>
                <a:latin typeface="Consolas" panose="020B0609020204030204" pitchFamily="49" charset="0"/>
              </a:rPr>
              <a:t>#    assign different integer value to var </a:t>
            </a:r>
            <a:r>
              <a:rPr lang="en-US" altLang="en-US" sz="900">
                <a:solidFill>
                  <a:srgbClr val="E0E0E0"/>
                </a:solidFill>
                <a:latin typeface="Consolas" panose="020B0609020204030204" pitchFamily="49" charset="0"/>
              </a:rPr>
              <a:t>var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55</a:t>
            </a:r>
          </a:p>
          <a:p>
            <a:pPr algn="just" eaLnBrk="1" hangingPunct="1">
              <a:lnSpc>
                <a:spcPts val="1175"/>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var</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55</a:t>
            </a:r>
          </a:p>
          <a:p>
            <a:pPr eaLnBrk="1" hangingPunct="1">
              <a:lnSpc>
                <a:spcPts val="1150"/>
              </a:lnSpc>
            </a:pPr>
            <a:r>
              <a:rPr lang="en-US" altLang="en-US" sz="900">
                <a:solidFill>
                  <a:srgbClr val="9E9E9E"/>
                </a:solidFill>
                <a:latin typeface="Consolas" panose="020B0609020204030204" pitchFamily="49" charset="0"/>
              </a:rPr>
              <a:t>#    change var to string </a:t>
            </a:r>
            <a:r>
              <a:rPr lang="en-US" altLang="en-US" sz="900">
                <a:solidFill>
                  <a:srgbClr val="E0E0E0"/>
                </a:solidFill>
                <a:latin typeface="Consolas" panose="020B0609020204030204" pitchFamily="49" charset="0"/>
              </a:rPr>
              <a:t>var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"Now I'm a string"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var</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Now I'm a string</a:t>
            </a:r>
          </a:p>
          <a:p>
            <a:pPr algn="just" eaLnBrk="1" hangingPunct="1">
              <a:lnSpc>
                <a:spcPts val="1150"/>
              </a:lnSpc>
            </a:pPr>
            <a:r>
              <a:rPr lang="en-US" altLang="en-US" sz="900">
                <a:solidFill>
                  <a:srgbClr val="9E9E9E"/>
                </a:solidFill>
                <a:latin typeface="Consolas" panose="020B0609020204030204" pitchFamily="49" charset="0"/>
              </a:rPr>
              <a:t>#    print its type</a:t>
            </a:r>
          </a:p>
          <a:p>
            <a:pPr algn="just" eaLnBrk="1" hangingPunct="1">
              <a:lnSpc>
                <a:spcPts val="1150"/>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var</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&lt;class 'str'&gt;</a:t>
            </a:r>
          </a:p>
          <a:p>
            <a:pPr eaLnBrk="1" hangingPunct="1">
              <a:lnSpc>
                <a:spcPts val="1175"/>
              </a:lnSpc>
            </a:pPr>
            <a:r>
              <a:rPr lang="en-US" altLang="en-US" sz="900">
                <a:solidFill>
                  <a:srgbClr val="9E9E9E"/>
                </a:solidFill>
                <a:latin typeface="Consolas" panose="020B0609020204030204" pitchFamily="49" charset="0"/>
              </a:rPr>
              <a:t>#    change var to float </a:t>
            </a:r>
            <a:r>
              <a:rPr lang="en-US" altLang="en-US" sz="900">
                <a:solidFill>
                  <a:srgbClr val="E0E0E0"/>
                </a:solidFill>
                <a:latin typeface="Consolas" panose="020B0609020204030204" pitchFamily="49" charset="0"/>
              </a:rPr>
              <a:t>var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35.69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var</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35.69</a:t>
            </a:r>
          </a:p>
          <a:p>
            <a:pPr algn="just" eaLnBrk="1" hangingPunct="1">
              <a:lnSpc>
                <a:spcPts val="1175"/>
              </a:lnSpc>
            </a:pPr>
            <a:r>
              <a:rPr lang="en-US" altLang="en-US" sz="900">
                <a:solidFill>
                  <a:srgbClr val="9E9E9E"/>
                </a:solidFill>
                <a:latin typeface="Consolas" panose="020B0609020204030204" pitchFamily="49" charset="0"/>
              </a:rPr>
              <a:t>#    print its type</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var</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&lt;class 'float'&gt;</a:t>
            </a:r>
          </a:p>
        </p:txBody>
      </p:sp>
      <p:sp>
        <p:nvSpPr>
          <p:cNvPr id="4" name="Rectangle 3">
            <a:extLst>
              <a:ext uri="{FF2B5EF4-FFF2-40B4-BE49-F238E27FC236}">
                <a16:creationId xmlns:a16="http://schemas.microsoft.com/office/drawing/2014/main" id="{19430379-80DA-4765-99A6-9AE97AA2D58B}"/>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50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C2E1ED-B505-46E4-9BF7-A932F3E1213F}"/>
              </a:ext>
            </a:extLst>
          </p:cNvPr>
          <p:cNvSpPr/>
          <p:nvPr/>
        </p:nvSpPr>
        <p:spPr>
          <a:xfrm>
            <a:off x="895350" y="990600"/>
            <a:ext cx="5715000" cy="735013"/>
          </a:xfrm>
          <a:prstGeom prst="rect">
            <a:avLst/>
          </a:prstGeom>
        </p:spPr>
        <p:txBody>
          <a:bodyPr lIns="0" tIns="0" rIns="0" bIns="0"/>
          <a:lstStyle/>
          <a:p>
            <a:pPr eaLnBrk="1" fontAlgn="auto" hangingPunct="1">
              <a:spcBef>
                <a:spcPts val="0"/>
              </a:spcBef>
              <a:spcAft>
                <a:spcPts val="1890"/>
              </a:spcAft>
              <a:defRPr/>
            </a:pPr>
            <a:r>
              <a:rPr lang="en-US" sz="2500" b="1" spc="-50">
                <a:solidFill>
                  <a:srgbClr val="1C2B40"/>
                </a:solidFill>
                <a:latin typeface="Calibri"/>
              </a:rPr>
              <a:t>Create Number, String, List variables</a:t>
            </a:r>
          </a:p>
          <a:p>
            <a:pPr algn="just" eaLnBrk="1" fontAlgn="auto" hangingPunct="1">
              <a:spcBef>
                <a:spcPts val="0"/>
              </a:spcBef>
              <a:spcAft>
                <a:spcPts val="1890"/>
              </a:spcAft>
              <a:defRPr/>
            </a:pPr>
            <a:r>
              <a:rPr lang="en-US" sz="1000">
                <a:latin typeface="Times New Roman"/>
              </a:rPr>
              <a:t>We can create different types of variables as per our requirements. Let’s see each one by one.</a:t>
            </a:r>
          </a:p>
        </p:txBody>
      </p:sp>
      <p:sp>
        <p:nvSpPr>
          <p:cNvPr id="68611" name="Rectangle 2">
            <a:extLst>
              <a:ext uri="{FF2B5EF4-FFF2-40B4-BE49-F238E27FC236}">
                <a16:creationId xmlns:a16="http://schemas.microsoft.com/office/drawing/2014/main" id="{0A1DF4A4-FC20-4047-A648-1AC24FCBA928}"/>
              </a:ext>
            </a:extLst>
          </p:cNvPr>
          <p:cNvSpPr>
            <a:spLocks noChangeArrowheads="1"/>
          </p:cNvSpPr>
          <p:nvPr/>
        </p:nvSpPr>
        <p:spPr bwMode="auto">
          <a:xfrm>
            <a:off x="914400" y="2051050"/>
            <a:ext cx="9048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888"/>
              </a:spcBef>
              <a:spcAft>
                <a:spcPts val="1888"/>
              </a:spcAft>
            </a:pPr>
            <a:r>
              <a:rPr lang="en-US" altLang="en-US" sz="2000" b="1">
                <a:solidFill>
                  <a:srgbClr val="1C2B40"/>
                </a:solidFill>
              </a:rPr>
              <a:t>Number</a:t>
            </a:r>
          </a:p>
        </p:txBody>
      </p:sp>
      <p:sp>
        <p:nvSpPr>
          <p:cNvPr id="4" name="Rectangle 3">
            <a:extLst>
              <a:ext uri="{FF2B5EF4-FFF2-40B4-BE49-F238E27FC236}">
                <a16:creationId xmlns:a16="http://schemas.microsoft.com/office/drawing/2014/main" id="{B1F45956-140C-4A6A-A8BB-34F1A78A1617}"/>
              </a:ext>
            </a:extLst>
          </p:cNvPr>
          <p:cNvSpPr/>
          <p:nvPr/>
        </p:nvSpPr>
        <p:spPr>
          <a:xfrm>
            <a:off x="895350" y="2574925"/>
            <a:ext cx="8261350" cy="1042988"/>
          </a:xfrm>
          <a:prstGeom prst="rect">
            <a:avLst/>
          </a:prstGeom>
        </p:spPr>
        <p:txBody>
          <a:bodyPr lIns="0" tIns="0" rIns="0" bIns="0"/>
          <a:lstStyle/>
          <a:p>
            <a:pPr algn="just" eaLnBrk="1" fontAlgn="auto" hangingPunct="1">
              <a:lnSpc>
                <a:spcPts val="1368"/>
              </a:lnSpc>
              <a:spcBef>
                <a:spcPts val="1890"/>
              </a:spcBef>
              <a:spcAft>
                <a:spcPts val="840"/>
              </a:spcAft>
              <a:defRPr/>
            </a:pPr>
            <a:r>
              <a:rPr lang="en-US" sz="1000">
                <a:latin typeface="Times New Roman"/>
              </a:rPr>
              <a:t>A number is a</a:t>
            </a:r>
            <a:r>
              <a:rPr lang="en-US" sz="1000">
                <a:latin typeface="Times New Roman"/>
                <a:hlinkClick r:id="rId2"/>
              </a:rPr>
              <a:t> </a:t>
            </a:r>
            <a:r>
              <a:rPr lang="en-US" sz="1000" u="sng">
                <a:solidFill>
                  <a:srgbClr val="1E69DE"/>
                </a:solidFill>
                <a:latin typeface="Times New Roman"/>
                <a:hlinkClick r:id="rId2"/>
              </a:rPr>
              <a:t>data type</a:t>
            </a:r>
            <a:r>
              <a:rPr lang="en-US" sz="1000">
                <a:solidFill>
                  <a:srgbClr val="1E69DE"/>
                </a:solidFill>
                <a:latin typeface="Times New Roman"/>
                <a:hlinkClick r:id="rId2"/>
              </a:rPr>
              <a:t> </a:t>
            </a:r>
            <a:r>
              <a:rPr lang="en-US" sz="1000">
                <a:latin typeface="Times New Roman"/>
              </a:rPr>
              <a:t>to store numeric values. The object for the number will be created when we assign a value to the variable. In Python3, we can use the following three data types to store numeric values.</a:t>
            </a:r>
          </a:p>
          <a:p>
            <a:pPr marL="635000" algn="just" eaLnBrk="1" fontAlgn="auto" hangingPunct="1">
              <a:lnSpc>
                <a:spcPts val="1344"/>
              </a:lnSpc>
              <a:spcBef>
                <a:spcPts val="0"/>
              </a:spcBef>
              <a:spcAft>
                <a:spcPts val="0"/>
              </a:spcAft>
              <a:defRPr/>
            </a:pPr>
            <a:r>
              <a:rPr lang="en-US">
                <a:latin typeface="Times New Roman"/>
              </a:rPr>
              <a:t>1.    Int</a:t>
            </a:r>
          </a:p>
          <a:p>
            <a:pPr marL="635000" algn="just" eaLnBrk="1" fontAlgn="auto" hangingPunct="1">
              <a:lnSpc>
                <a:spcPts val="1344"/>
              </a:lnSpc>
              <a:spcBef>
                <a:spcPts val="0"/>
              </a:spcBef>
              <a:spcAft>
                <a:spcPts val="0"/>
              </a:spcAft>
              <a:defRPr/>
            </a:pPr>
            <a:r>
              <a:rPr lang="en-US">
                <a:latin typeface="Times New Roman"/>
              </a:rPr>
              <a:t>2.    float</a:t>
            </a:r>
          </a:p>
          <a:p>
            <a:pPr marL="635000" algn="just" eaLnBrk="1" fontAlgn="auto" hangingPunct="1">
              <a:lnSpc>
                <a:spcPts val="1344"/>
              </a:lnSpc>
              <a:spcBef>
                <a:spcPts val="0"/>
              </a:spcBef>
              <a:spcAft>
                <a:spcPts val="0"/>
              </a:spcAft>
              <a:defRPr/>
            </a:pPr>
            <a:r>
              <a:rPr lang="en-US">
                <a:latin typeface="Times New Roman"/>
              </a:rPr>
              <a:t>3.    complex</a:t>
            </a:r>
          </a:p>
        </p:txBody>
      </p:sp>
      <p:sp>
        <p:nvSpPr>
          <p:cNvPr id="5" name="Rectangle 4">
            <a:extLst>
              <a:ext uri="{FF2B5EF4-FFF2-40B4-BE49-F238E27FC236}">
                <a16:creationId xmlns:a16="http://schemas.microsoft.com/office/drawing/2014/main" id="{80E56333-B856-431F-BE97-74AB3C373E67}"/>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51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65444B4A-FE12-447C-86D4-79FECA36C74D}"/>
              </a:ext>
            </a:extLst>
          </p:cNvPr>
          <p:cNvSpPr>
            <a:spLocks noChangeArrowheads="1"/>
          </p:cNvSpPr>
          <p:nvPr/>
        </p:nvSpPr>
        <p:spPr bwMode="auto">
          <a:xfrm>
            <a:off x="901700" y="960438"/>
            <a:ext cx="14509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675"/>
              </a:spcAft>
            </a:pPr>
            <a:r>
              <a:rPr lang="en-US" altLang="en-US" sz="1600" b="1" i="1">
                <a:solidFill>
                  <a:srgbClr val="1C2B40"/>
                </a:solidFill>
              </a:rPr>
              <a:t>Integer variable</a:t>
            </a:r>
          </a:p>
        </p:txBody>
      </p:sp>
      <p:sp>
        <p:nvSpPr>
          <p:cNvPr id="3" name="Rectangle 2">
            <a:extLst>
              <a:ext uri="{FF2B5EF4-FFF2-40B4-BE49-F238E27FC236}">
                <a16:creationId xmlns:a16="http://schemas.microsoft.com/office/drawing/2014/main" id="{D9ACE9B9-7C4B-4884-BF46-94DCF3F0BA92}"/>
              </a:ext>
            </a:extLst>
          </p:cNvPr>
          <p:cNvSpPr/>
          <p:nvPr/>
        </p:nvSpPr>
        <p:spPr>
          <a:xfrm>
            <a:off x="895350" y="1441450"/>
            <a:ext cx="8264525" cy="719138"/>
          </a:xfrm>
          <a:prstGeom prst="rect">
            <a:avLst/>
          </a:prstGeom>
        </p:spPr>
        <p:txBody>
          <a:bodyPr lIns="0" tIns="0" rIns="0" bIns="0"/>
          <a:lstStyle/>
          <a:p>
            <a:pPr eaLnBrk="1" fontAlgn="auto" hangingPunct="1">
              <a:lnSpc>
                <a:spcPts val="1368"/>
              </a:lnSpc>
              <a:spcBef>
                <a:spcPts val="1680"/>
              </a:spcBef>
              <a:spcAft>
                <a:spcPts val="840"/>
              </a:spcAft>
              <a:defRPr/>
            </a:pPr>
            <a:r>
              <a:rPr lang="en-US" sz="1000">
                <a:latin typeface="Times New Roman"/>
              </a:rPr>
              <a:t>The </a:t>
            </a:r>
            <a:r>
              <a:rPr lang="en-US" sz="950">
                <a:solidFill>
                  <a:srgbClr val="6C0B24"/>
                </a:solidFill>
                <a:latin typeface="Consolas"/>
              </a:rPr>
              <a:t>int </a:t>
            </a:r>
            <a:r>
              <a:rPr lang="en-US" sz="1000">
                <a:latin typeface="Times New Roman"/>
              </a:rPr>
              <a:t>is a data type that returns integer type values (signed integers); they are also called </a:t>
            </a:r>
            <a:r>
              <a:rPr lang="en-US" sz="1100" b="1">
                <a:latin typeface="Times New Roman"/>
              </a:rPr>
              <a:t>ints </a:t>
            </a:r>
            <a:r>
              <a:rPr lang="en-US" sz="1000">
                <a:latin typeface="Times New Roman"/>
              </a:rPr>
              <a:t>or </a:t>
            </a:r>
            <a:r>
              <a:rPr lang="en-US" sz="1100" b="1">
                <a:latin typeface="Times New Roman"/>
              </a:rPr>
              <a:t>integers</a:t>
            </a:r>
            <a:r>
              <a:rPr lang="en-US" sz="1000">
                <a:latin typeface="Times New Roman"/>
              </a:rPr>
              <a:t>. The integer value can be positive or negative without a decimal point.</a:t>
            </a:r>
          </a:p>
          <a:p>
            <a:pPr eaLnBrk="1" fontAlgn="auto" hangingPunct="1">
              <a:spcBef>
                <a:spcPts val="0"/>
              </a:spcBef>
              <a:spcAft>
                <a:spcPts val="2100"/>
              </a:spcAft>
              <a:defRPr/>
            </a:pPr>
            <a:r>
              <a:rPr lang="en-US" sz="1100" b="1">
                <a:latin typeface="Times New Roman"/>
              </a:rPr>
              <a:t>Example</a:t>
            </a:r>
          </a:p>
        </p:txBody>
      </p:sp>
      <p:sp>
        <p:nvSpPr>
          <p:cNvPr id="4" name="Rectangle 3">
            <a:extLst>
              <a:ext uri="{FF2B5EF4-FFF2-40B4-BE49-F238E27FC236}">
                <a16:creationId xmlns:a16="http://schemas.microsoft.com/office/drawing/2014/main" id="{5B956CD9-D4AB-4FC7-88D9-3E3620CF69F6}"/>
              </a:ext>
            </a:extLst>
          </p:cNvPr>
          <p:cNvSpPr/>
          <p:nvPr/>
        </p:nvSpPr>
        <p:spPr>
          <a:xfrm>
            <a:off x="898525" y="2505075"/>
            <a:ext cx="7189788" cy="598488"/>
          </a:xfrm>
          <a:prstGeom prst="rect">
            <a:avLst/>
          </a:prstGeom>
          <a:solidFill>
            <a:srgbClr val="383B40"/>
          </a:solidFill>
        </p:spPr>
        <p:txBody>
          <a:bodyPr lIns="0" tIns="0" rIns="0" bIns="0"/>
          <a:lstStyle/>
          <a:p>
            <a:pPr eaLnBrk="1" fontAlgn="auto" hangingPunct="1">
              <a:lnSpc>
                <a:spcPts val="1176"/>
              </a:lnSpc>
              <a:spcBef>
                <a:spcPts val="2100"/>
              </a:spcBef>
              <a:spcAft>
                <a:spcPts val="0"/>
              </a:spcAft>
              <a:defRPr/>
            </a:pPr>
            <a:r>
              <a:rPr lang="en-US" sz="950" dirty="0">
                <a:solidFill>
                  <a:srgbClr val="9E9E9E"/>
                </a:solidFill>
                <a:latin typeface="Consolas"/>
              </a:rPr>
              <a:t># create integer variable </a:t>
            </a:r>
            <a:r>
              <a:rPr lang="en-US" sz="950" dirty="0">
                <a:solidFill>
                  <a:srgbClr val="E0E0E0"/>
                </a:solidFill>
                <a:latin typeface="Consolas"/>
              </a:rPr>
              <a:t>age </a:t>
            </a:r>
            <a:r>
              <a:rPr lang="en-US" sz="950" dirty="0">
                <a:solidFill>
                  <a:srgbClr val="67CDCC"/>
                </a:solidFill>
                <a:latin typeface="Consolas"/>
              </a:rPr>
              <a:t>= </a:t>
            </a:r>
            <a:r>
              <a:rPr lang="en-US" sz="950" dirty="0">
                <a:solidFill>
                  <a:srgbClr val="F08D49"/>
                </a:solidFill>
                <a:latin typeface="Consolas"/>
              </a:rPr>
              <a:t>28</a:t>
            </a:r>
          </a:p>
          <a:p>
            <a:pPr eaLnBrk="1" fontAlgn="auto" hangingPunct="1">
              <a:lnSpc>
                <a:spcPts val="1176"/>
              </a:lnSpc>
              <a:spcBef>
                <a:spcPts val="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age</a:t>
            </a:r>
            <a:r>
              <a:rPr lang="en-US" sz="950" dirty="0">
                <a:solidFill>
                  <a:srgbClr val="CCCCCC"/>
                </a:solidFill>
                <a:latin typeface="Consolas"/>
              </a:rPr>
              <a:t>) </a:t>
            </a:r>
            <a:r>
              <a:rPr lang="en-US" sz="950" dirty="0">
                <a:solidFill>
                  <a:srgbClr val="9E9E9E"/>
                </a:solidFill>
                <a:latin typeface="Consolas"/>
              </a:rPr>
              <a:t># 28</a:t>
            </a:r>
          </a:p>
          <a:p>
            <a:pPr eaLnBrk="1" fontAlgn="auto" hangingPunct="1">
              <a:lnSpc>
                <a:spcPts val="1176"/>
              </a:lnSpc>
              <a:spcBef>
                <a:spcPts val="0"/>
              </a:spcBef>
              <a:spcAft>
                <a:spcPts val="273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age</a:t>
            </a:r>
            <a:r>
              <a:rPr lang="en-US" sz="950" dirty="0">
                <a:solidFill>
                  <a:srgbClr val="CCCCCC"/>
                </a:solidFill>
                <a:latin typeface="Consolas"/>
              </a:rPr>
              <a:t>)) </a:t>
            </a:r>
            <a:r>
              <a:rPr lang="en-US" sz="950" dirty="0">
                <a:solidFill>
                  <a:srgbClr val="9E9E9E"/>
                </a:solidFill>
                <a:latin typeface="Consolas"/>
              </a:rPr>
              <a:t># &lt;class 'int'&gt;</a:t>
            </a:r>
          </a:p>
        </p:txBody>
      </p:sp>
      <p:sp>
        <p:nvSpPr>
          <p:cNvPr id="69637" name="Rectangle 4">
            <a:extLst>
              <a:ext uri="{FF2B5EF4-FFF2-40B4-BE49-F238E27FC236}">
                <a16:creationId xmlns:a16="http://schemas.microsoft.com/office/drawing/2014/main" id="{D824690C-1FDB-434E-9045-13A3EDE4C46B}"/>
              </a:ext>
            </a:extLst>
          </p:cNvPr>
          <p:cNvSpPr>
            <a:spLocks noChangeArrowheads="1"/>
          </p:cNvSpPr>
          <p:nvPr/>
        </p:nvSpPr>
        <p:spPr bwMode="auto">
          <a:xfrm>
            <a:off x="901700" y="3581400"/>
            <a:ext cx="1271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725"/>
              </a:spcBef>
              <a:spcAft>
                <a:spcPts val="1675"/>
              </a:spcAft>
            </a:pPr>
            <a:r>
              <a:rPr lang="en-US" altLang="en-US" sz="1600" b="1" i="1">
                <a:solidFill>
                  <a:srgbClr val="1C2B40"/>
                </a:solidFill>
              </a:rPr>
              <a:t>Float variable</a:t>
            </a:r>
          </a:p>
        </p:txBody>
      </p:sp>
      <p:sp>
        <p:nvSpPr>
          <p:cNvPr id="69638" name="Rectangle 5">
            <a:extLst>
              <a:ext uri="{FF2B5EF4-FFF2-40B4-BE49-F238E27FC236}">
                <a16:creationId xmlns:a16="http://schemas.microsoft.com/office/drawing/2014/main" id="{326C1DA9-40E4-4CB9-A18B-E2503145E2F3}"/>
              </a:ext>
            </a:extLst>
          </p:cNvPr>
          <p:cNvSpPr>
            <a:spLocks noChangeArrowheads="1"/>
          </p:cNvSpPr>
          <p:nvPr/>
        </p:nvSpPr>
        <p:spPr bwMode="auto">
          <a:xfrm>
            <a:off x="895350" y="4062413"/>
            <a:ext cx="82645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388"/>
              </a:lnSpc>
              <a:spcBef>
                <a:spcPts val="1675"/>
              </a:spcBef>
              <a:spcAft>
                <a:spcPts val="838"/>
              </a:spcAft>
            </a:pPr>
            <a:r>
              <a:rPr lang="en-US" altLang="en-US" sz="1000">
                <a:latin typeface="Times New Roman" panose="02020603050405020304" pitchFamily="18" charset="0"/>
              </a:rPr>
              <a:t>Floats are the values with the </a:t>
            </a:r>
            <a:r>
              <a:rPr lang="en-US" altLang="en-US" sz="1100" b="1">
                <a:latin typeface="Times New Roman" panose="02020603050405020304" pitchFamily="18" charset="0"/>
              </a:rPr>
              <a:t>decimal point </a:t>
            </a:r>
            <a:r>
              <a:rPr lang="en-US" altLang="en-US" sz="1000">
                <a:latin typeface="Times New Roman" panose="02020603050405020304" pitchFamily="18" charset="0"/>
              </a:rPr>
              <a:t>dividing the integer and the fractional parts of the number. Use float data type to store decimal values.</a:t>
            </a:r>
          </a:p>
          <a:p>
            <a:pPr eaLnBrk="1" hangingPunct="1">
              <a:spcAft>
                <a:spcPts val="2100"/>
              </a:spcAft>
            </a:pPr>
            <a:r>
              <a:rPr lang="en-US" altLang="en-US" sz="1100" b="1">
                <a:latin typeface="Times New Roman" panose="02020603050405020304" pitchFamily="18" charset="0"/>
              </a:rPr>
              <a:t>Example</a:t>
            </a:r>
          </a:p>
        </p:txBody>
      </p:sp>
      <p:sp>
        <p:nvSpPr>
          <p:cNvPr id="7" name="Rectangle 6">
            <a:extLst>
              <a:ext uri="{FF2B5EF4-FFF2-40B4-BE49-F238E27FC236}">
                <a16:creationId xmlns:a16="http://schemas.microsoft.com/office/drawing/2014/main" id="{1E7C7B81-EE8A-4CD2-A159-C135561A6943}"/>
              </a:ext>
            </a:extLst>
          </p:cNvPr>
          <p:cNvSpPr/>
          <p:nvPr/>
        </p:nvSpPr>
        <p:spPr>
          <a:xfrm>
            <a:off x="898525" y="5126038"/>
            <a:ext cx="7189788" cy="598487"/>
          </a:xfrm>
          <a:prstGeom prst="rect">
            <a:avLst/>
          </a:prstGeom>
          <a:solidFill>
            <a:srgbClr val="383B40"/>
          </a:solidFill>
        </p:spPr>
        <p:txBody>
          <a:bodyPr lIns="0" tIns="0" rIns="0" bIns="0"/>
          <a:lstStyle/>
          <a:p>
            <a:pPr eaLnBrk="1" fontAlgn="auto" hangingPunct="1">
              <a:lnSpc>
                <a:spcPts val="1176"/>
              </a:lnSpc>
              <a:spcBef>
                <a:spcPts val="2100"/>
              </a:spcBef>
              <a:spcAft>
                <a:spcPts val="0"/>
              </a:spcAft>
              <a:defRPr/>
            </a:pPr>
            <a:r>
              <a:rPr lang="en-US" sz="950" dirty="0">
                <a:solidFill>
                  <a:srgbClr val="9E9E9E"/>
                </a:solidFill>
                <a:latin typeface="Consolas"/>
              </a:rPr>
              <a:t># create float variable </a:t>
            </a:r>
            <a:r>
              <a:rPr lang="en-US" sz="950" dirty="0">
                <a:solidFill>
                  <a:srgbClr val="E0E0E0"/>
                </a:solidFill>
                <a:latin typeface="Consolas"/>
              </a:rPr>
              <a:t>salary </a:t>
            </a:r>
            <a:r>
              <a:rPr lang="en-US" sz="950" dirty="0">
                <a:solidFill>
                  <a:srgbClr val="67CDCC"/>
                </a:solidFill>
                <a:latin typeface="Consolas"/>
              </a:rPr>
              <a:t>= </a:t>
            </a:r>
            <a:r>
              <a:rPr lang="en-US" sz="950" dirty="0">
                <a:solidFill>
                  <a:srgbClr val="F08D49"/>
                </a:solidFill>
                <a:latin typeface="Consolas"/>
              </a:rPr>
              <a:t>10800.55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salary</a:t>
            </a:r>
            <a:r>
              <a:rPr lang="en-US" sz="950" dirty="0">
                <a:solidFill>
                  <a:srgbClr val="CCCCCC"/>
                </a:solidFill>
                <a:latin typeface="Consolas"/>
              </a:rPr>
              <a:t>) </a:t>
            </a:r>
            <a:r>
              <a:rPr lang="en-US" sz="950" dirty="0">
                <a:solidFill>
                  <a:srgbClr val="9E9E9E"/>
                </a:solidFill>
                <a:latin typeface="Consolas"/>
              </a:rPr>
              <a:t># 10800.55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salary</a:t>
            </a:r>
            <a:r>
              <a:rPr lang="en-US" sz="950" dirty="0">
                <a:solidFill>
                  <a:srgbClr val="CCCCCC"/>
                </a:solidFill>
                <a:latin typeface="Consolas"/>
              </a:rPr>
              <a:t>)) </a:t>
            </a:r>
            <a:r>
              <a:rPr lang="en-US" sz="950" dirty="0">
                <a:solidFill>
                  <a:srgbClr val="9E9E9E"/>
                </a:solidFill>
                <a:latin typeface="Consolas"/>
              </a:rPr>
              <a:t># &lt;class 'float'&gt;</a:t>
            </a:r>
          </a:p>
        </p:txBody>
      </p:sp>
      <p:sp>
        <p:nvSpPr>
          <p:cNvPr id="8" name="Rectangle 7">
            <a:extLst>
              <a:ext uri="{FF2B5EF4-FFF2-40B4-BE49-F238E27FC236}">
                <a16:creationId xmlns:a16="http://schemas.microsoft.com/office/drawing/2014/main" id="{DB0B5BD8-2835-4B2D-A1F0-B7F57AB9D7B2}"/>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1E7119CD-EBA1-4A55-A6A7-CF091E9C3E66}"/>
              </a:ext>
            </a:extLst>
          </p:cNvPr>
          <p:cNvSpPr>
            <a:spLocks noChangeArrowheads="1"/>
          </p:cNvSpPr>
          <p:nvPr/>
        </p:nvSpPr>
        <p:spPr bwMode="auto">
          <a:xfrm>
            <a:off x="904875" y="960438"/>
            <a:ext cx="1244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675"/>
              </a:spcAft>
            </a:pPr>
            <a:r>
              <a:rPr lang="en-US" altLang="en-US" sz="1600" b="1" i="1">
                <a:solidFill>
                  <a:srgbClr val="1C2B40"/>
                </a:solidFill>
              </a:rPr>
              <a:t>Complex type</a:t>
            </a:r>
          </a:p>
        </p:txBody>
      </p:sp>
      <p:sp>
        <p:nvSpPr>
          <p:cNvPr id="3" name="Rectangle 2">
            <a:extLst>
              <a:ext uri="{FF2B5EF4-FFF2-40B4-BE49-F238E27FC236}">
                <a16:creationId xmlns:a16="http://schemas.microsoft.com/office/drawing/2014/main" id="{11AF3CA0-A433-44BC-9805-5A8555A8BAED}"/>
              </a:ext>
            </a:extLst>
          </p:cNvPr>
          <p:cNvSpPr/>
          <p:nvPr/>
        </p:nvSpPr>
        <p:spPr>
          <a:xfrm>
            <a:off x="898525" y="1441450"/>
            <a:ext cx="8261350" cy="719138"/>
          </a:xfrm>
          <a:prstGeom prst="rect">
            <a:avLst/>
          </a:prstGeom>
        </p:spPr>
        <p:txBody>
          <a:bodyPr lIns="0" tIns="0" rIns="0" bIns="0"/>
          <a:lstStyle/>
          <a:p>
            <a:pPr algn="just" eaLnBrk="1" fontAlgn="auto" hangingPunct="1">
              <a:lnSpc>
                <a:spcPts val="1368"/>
              </a:lnSpc>
              <a:spcBef>
                <a:spcPts val="1680"/>
              </a:spcBef>
              <a:spcAft>
                <a:spcPts val="840"/>
              </a:spcAft>
              <a:defRPr/>
            </a:pPr>
            <a:r>
              <a:rPr lang="en-US" sz="1000">
                <a:latin typeface="Times New Roman"/>
              </a:rPr>
              <a:t>The </a:t>
            </a:r>
            <a:r>
              <a:rPr lang="en-US" sz="950">
                <a:solidFill>
                  <a:srgbClr val="6C0B24"/>
                </a:solidFill>
                <a:latin typeface="Consolas"/>
              </a:rPr>
              <a:t>complex </a:t>
            </a:r>
            <a:r>
              <a:rPr lang="en-US" sz="1000">
                <a:latin typeface="Times New Roman"/>
              </a:rPr>
              <a:t>is the numbers that come with the real and imaginary part. A complex number is in the form of a+bj, where a and b contain integers or floating-point values.</a:t>
            </a:r>
          </a:p>
          <a:p>
            <a:pPr algn="just" eaLnBrk="1" fontAlgn="auto" hangingPunct="1">
              <a:spcBef>
                <a:spcPts val="0"/>
              </a:spcBef>
              <a:spcAft>
                <a:spcPts val="2100"/>
              </a:spcAft>
              <a:defRPr/>
            </a:pPr>
            <a:r>
              <a:rPr lang="en-US" sz="1100" b="1">
                <a:latin typeface="Times New Roman"/>
              </a:rPr>
              <a:t>Example</a:t>
            </a:r>
          </a:p>
        </p:txBody>
      </p:sp>
      <p:sp>
        <p:nvSpPr>
          <p:cNvPr id="4" name="Rectangle 3">
            <a:extLst>
              <a:ext uri="{FF2B5EF4-FFF2-40B4-BE49-F238E27FC236}">
                <a16:creationId xmlns:a16="http://schemas.microsoft.com/office/drawing/2014/main" id="{DCE20998-D71F-426A-8151-D68D26AA6720}"/>
              </a:ext>
            </a:extLst>
          </p:cNvPr>
          <p:cNvSpPr/>
          <p:nvPr/>
        </p:nvSpPr>
        <p:spPr>
          <a:xfrm>
            <a:off x="904875" y="2505075"/>
            <a:ext cx="7294563" cy="447675"/>
          </a:xfrm>
          <a:prstGeom prst="rect">
            <a:avLst/>
          </a:prstGeom>
          <a:solidFill>
            <a:srgbClr val="383B40"/>
          </a:solidFill>
        </p:spPr>
        <p:txBody>
          <a:bodyPr lIns="0" tIns="0" rIns="0" bIns="0"/>
          <a:lstStyle/>
          <a:p>
            <a:pPr algn="just" eaLnBrk="1" fontAlgn="auto" hangingPunct="1">
              <a:lnSpc>
                <a:spcPts val="1176"/>
              </a:lnSpc>
              <a:spcBef>
                <a:spcPts val="2100"/>
              </a:spcBef>
              <a:spcAft>
                <a:spcPts val="0"/>
              </a:spcAft>
              <a:defRPr/>
            </a:pPr>
            <a:r>
              <a:rPr lang="en-US" sz="950" dirty="0">
                <a:solidFill>
                  <a:srgbClr val="E0E0E0"/>
                </a:solidFill>
                <a:latin typeface="Consolas"/>
              </a:rPr>
              <a:t>a </a:t>
            </a:r>
            <a:r>
              <a:rPr lang="en-US" sz="950" dirty="0">
                <a:solidFill>
                  <a:srgbClr val="67CDCC"/>
                </a:solidFill>
                <a:latin typeface="Consolas"/>
              </a:rPr>
              <a:t>= </a:t>
            </a:r>
            <a:r>
              <a:rPr lang="en-US" sz="950" dirty="0">
                <a:solidFill>
                  <a:srgbClr val="F08D49"/>
                </a:solidFill>
                <a:latin typeface="Consolas"/>
              </a:rPr>
              <a:t>3 </a:t>
            </a:r>
            <a:r>
              <a:rPr lang="en-US" sz="950" dirty="0">
                <a:solidFill>
                  <a:srgbClr val="67CDCC"/>
                </a:solidFill>
                <a:latin typeface="Consolas"/>
              </a:rPr>
              <a:t>+ </a:t>
            </a:r>
            <a:r>
              <a:rPr lang="en-US" sz="950" dirty="0">
                <a:solidFill>
                  <a:srgbClr val="F08D49"/>
                </a:solidFill>
                <a:latin typeface="Consolas"/>
              </a:rPr>
              <a:t>5j</a:t>
            </a:r>
          </a:p>
          <a:p>
            <a:pPr algn="just" eaLnBrk="1" fontAlgn="auto" hangingPunct="1">
              <a:lnSpc>
                <a:spcPts val="1176"/>
              </a:lnSpc>
              <a:spcBef>
                <a:spcPts val="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a</a:t>
            </a:r>
            <a:r>
              <a:rPr lang="en-US" sz="950" dirty="0">
                <a:solidFill>
                  <a:srgbClr val="CCCCCC"/>
                </a:solidFill>
                <a:latin typeface="Consolas"/>
              </a:rPr>
              <a:t>)    </a:t>
            </a:r>
            <a:r>
              <a:rPr lang="en-US" sz="950" dirty="0">
                <a:solidFill>
                  <a:srgbClr val="9E9E9E"/>
                </a:solidFill>
                <a:latin typeface="Consolas"/>
              </a:rPr>
              <a:t># (3+5j)</a:t>
            </a:r>
          </a:p>
          <a:p>
            <a:pPr algn="just" eaLnBrk="1" fontAlgn="auto" hangingPunct="1">
              <a:lnSpc>
                <a:spcPts val="1176"/>
              </a:lnSpc>
              <a:spcBef>
                <a:spcPts val="0"/>
              </a:spcBef>
              <a:spcAft>
                <a:spcPts val="294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a</a:t>
            </a:r>
            <a:r>
              <a:rPr lang="en-US" sz="950" dirty="0">
                <a:solidFill>
                  <a:srgbClr val="CCCCCC"/>
                </a:solidFill>
                <a:latin typeface="Consolas"/>
              </a:rPr>
              <a:t>))    </a:t>
            </a:r>
            <a:r>
              <a:rPr lang="en-US" sz="950" dirty="0">
                <a:solidFill>
                  <a:srgbClr val="9E9E9E"/>
                </a:solidFill>
                <a:latin typeface="Consolas"/>
              </a:rPr>
              <a:t># &lt;class 'complex'&gt;</a:t>
            </a:r>
          </a:p>
        </p:txBody>
      </p:sp>
      <p:sp>
        <p:nvSpPr>
          <p:cNvPr id="70661" name="Rectangle 4">
            <a:extLst>
              <a:ext uri="{FF2B5EF4-FFF2-40B4-BE49-F238E27FC236}">
                <a16:creationId xmlns:a16="http://schemas.microsoft.com/office/drawing/2014/main" id="{770E7518-8594-475F-957E-CFB11950181B}"/>
              </a:ext>
            </a:extLst>
          </p:cNvPr>
          <p:cNvSpPr>
            <a:spLocks noChangeArrowheads="1"/>
          </p:cNvSpPr>
          <p:nvPr/>
        </p:nvSpPr>
        <p:spPr bwMode="auto">
          <a:xfrm>
            <a:off x="908050" y="3448050"/>
            <a:ext cx="1585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938"/>
              </a:spcBef>
              <a:spcAft>
                <a:spcPts val="1675"/>
              </a:spcAft>
            </a:pPr>
            <a:r>
              <a:rPr lang="en-US" altLang="en-US" sz="2000" b="1">
                <a:solidFill>
                  <a:srgbClr val="1C2B40"/>
                </a:solidFill>
              </a:rPr>
              <a:t>String variable</a:t>
            </a:r>
          </a:p>
        </p:txBody>
      </p:sp>
      <p:sp>
        <p:nvSpPr>
          <p:cNvPr id="70662" name="Rectangle 5">
            <a:extLst>
              <a:ext uri="{FF2B5EF4-FFF2-40B4-BE49-F238E27FC236}">
                <a16:creationId xmlns:a16="http://schemas.microsoft.com/office/drawing/2014/main" id="{A33ABE88-2AE2-442F-9DA4-B0F951A4D244}"/>
              </a:ext>
            </a:extLst>
          </p:cNvPr>
          <p:cNvSpPr>
            <a:spLocks noChangeArrowheads="1"/>
          </p:cNvSpPr>
          <p:nvPr/>
        </p:nvSpPr>
        <p:spPr bwMode="auto">
          <a:xfrm>
            <a:off x="898525" y="3989388"/>
            <a:ext cx="8261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spcBef>
                <a:spcPts val="1675"/>
              </a:spcBef>
              <a:spcAft>
                <a:spcPts val="838"/>
              </a:spcAft>
            </a:pPr>
            <a:r>
              <a:rPr lang="en-US" altLang="en-US" sz="1300">
                <a:solidFill>
                  <a:srgbClr val="222222"/>
                </a:solidFill>
              </a:rPr>
              <a:t>In Python, a string is a set of characters represented in quotation marks. Python allows us to define a string in either pair of single or double quotation marks. For example, to store a person's name we can use a string type.</a:t>
            </a:r>
          </a:p>
          <a:p>
            <a:pPr algn="just" eaLnBrk="1" hangingPunct="1">
              <a:lnSpc>
                <a:spcPts val="1725"/>
              </a:lnSpc>
              <a:spcAft>
                <a:spcPts val="838"/>
              </a:spcAft>
            </a:pPr>
            <a:r>
              <a:rPr lang="en-US" altLang="en-US" sz="1300">
                <a:solidFill>
                  <a:srgbClr val="222222"/>
                </a:solidFill>
              </a:rPr>
              <a:t>To retrieve a piece of string from a given string, we can use to slice operator </a:t>
            </a:r>
            <a:r>
              <a:rPr lang="en-US" altLang="en-US" sz="1300">
                <a:solidFill>
                  <a:srgbClr val="6C0B24"/>
                </a:solidFill>
              </a:rPr>
              <a:t>[] </a:t>
            </a:r>
            <a:r>
              <a:rPr lang="en-US" altLang="en-US" sz="1300">
                <a:solidFill>
                  <a:srgbClr val="222222"/>
                </a:solidFill>
              </a:rPr>
              <a:t>or </a:t>
            </a:r>
            <a:r>
              <a:rPr lang="en-US" altLang="en-US" sz="1300">
                <a:solidFill>
                  <a:srgbClr val="6C0B24"/>
                </a:solidFill>
              </a:rPr>
              <a:t>[:]</a:t>
            </a:r>
            <a:r>
              <a:rPr lang="en-US" altLang="en-US" sz="1300">
                <a:solidFill>
                  <a:srgbClr val="222222"/>
                </a:solidFill>
              </a:rPr>
              <a:t>. Slicing provides us the subset of a string with an index starting from index 0 to index end-1.To concatenate the string, we can use the addition</a:t>
            </a:r>
            <a:r>
              <a:rPr lang="en-US" altLang="en-US" sz="1300">
                <a:solidFill>
                  <a:srgbClr val="6C0B24"/>
                </a:solidFill>
              </a:rPr>
              <a:t>(+) </a:t>
            </a:r>
            <a:r>
              <a:rPr lang="en-US" altLang="en-US" sz="1300">
                <a:solidFill>
                  <a:srgbClr val="222222"/>
                </a:solidFill>
              </a:rPr>
              <a:t>operator.</a:t>
            </a:r>
          </a:p>
          <a:p>
            <a:pPr algn="just" eaLnBrk="1" hangingPunct="1">
              <a:spcAft>
                <a:spcPts val="2100"/>
              </a:spcAft>
            </a:pPr>
            <a:r>
              <a:rPr lang="en-US" altLang="en-US" sz="1300">
                <a:solidFill>
                  <a:srgbClr val="222222"/>
                </a:solidFill>
              </a:rPr>
              <a:t>Example</a:t>
            </a:r>
          </a:p>
        </p:txBody>
      </p:sp>
      <p:sp>
        <p:nvSpPr>
          <p:cNvPr id="7" name="Rectangle 6">
            <a:extLst>
              <a:ext uri="{FF2B5EF4-FFF2-40B4-BE49-F238E27FC236}">
                <a16:creationId xmlns:a16="http://schemas.microsoft.com/office/drawing/2014/main" id="{B0DEB2D7-4767-4147-9623-EB6A3ABD3188}"/>
              </a:ext>
            </a:extLst>
          </p:cNvPr>
          <p:cNvSpPr/>
          <p:nvPr/>
        </p:nvSpPr>
        <p:spPr>
          <a:xfrm>
            <a:off x="944563" y="6030913"/>
            <a:ext cx="6862762" cy="593725"/>
          </a:xfrm>
          <a:prstGeom prst="rect">
            <a:avLst/>
          </a:prstGeom>
          <a:solidFill>
            <a:srgbClr val="383B40"/>
          </a:solidFill>
        </p:spPr>
        <p:txBody>
          <a:bodyPr lIns="0" tIns="0" rIns="0" bIns="0"/>
          <a:lstStyle/>
          <a:p>
            <a:pPr eaLnBrk="1" fontAlgn="auto" hangingPunct="1">
              <a:lnSpc>
                <a:spcPts val="1152"/>
              </a:lnSpc>
              <a:spcBef>
                <a:spcPts val="2100"/>
              </a:spcBef>
              <a:spcAft>
                <a:spcPts val="0"/>
              </a:spcAft>
              <a:defRPr/>
            </a:pPr>
            <a:r>
              <a:rPr lang="en-US" sz="950" dirty="0">
                <a:solidFill>
                  <a:srgbClr val="9E9E9E"/>
                </a:solidFill>
                <a:latin typeface="Consolas"/>
              </a:rPr>
              <a:t>#    create a variable of type string </a:t>
            </a:r>
            <a:r>
              <a:rPr lang="en-US" sz="950" dirty="0">
                <a:solidFill>
                  <a:srgbClr val="C67ADD"/>
                </a:solidFill>
                <a:latin typeface="Consolas"/>
              </a:rPr>
              <a:t>str </a:t>
            </a:r>
            <a:r>
              <a:rPr lang="en-US" sz="950" dirty="0">
                <a:solidFill>
                  <a:srgbClr val="67CDCC"/>
                </a:solidFill>
                <a:latin typeface="Consolas"/>
              </a:rPr>
              <a:t>= </a:t>
            </a:r>
            <a:r>
              <a:rPr lang="en-US" sz="950" dirty="0">
                <a:solidFill>
                  <a:srgbClr val="7EC699"/>
                </a:solidFill>
                <a:latin typeface="Consolas"/>
              </a:rPr>
              <a:t>'</a:t>
            </a:r>
            <a:r>
              <a:rPr lang="en-US" sz="950" dirty="0" err="1">
                <a:solidFill>
                  <a:srgbClr val="7EC699"/>
                </a:solidFill>
                <a:latin typeface="Consolas"/>
              </a:rPr>
              <a:t>PYnative</a:t>
            </a:r>
            <a:r>
              <a:rPr lang="en-US" sz="950" dirty="0">
                <a:solidFill>
                  <a:srgbClr val="7EC699"/>
                </a:solidFill>
                <a:latin typeface="Consolas"/>
              </a:rPr>
              <a:t>'</a:t>
            </a:r>
          </a:p>
          <a:p>
            <a:pPr algn="just" eaLnBrk="1" fontAlgn="auto" hangingPunct="1">
              <a:lnSpc>
                <a:spcPts val="1152"/>
              </a:lnSpc>
              <a:spcBef>
                <a:spcPts val="0"/>
              </a:spcBef>
              <a:spcAft>
                <a:spcPts val="0"/>
              </a:spcAft>
              <a:defRPr/>
            </a:pPr>
            <a:r>
              <a:rPr lang="en-US" sz="950" dirty="0">
                <a:solidFill>
                  <a:srgbClr val="9E9E9E"/>
                </a:solidFill>
                <a:latin typeface="Consolas"/>
              </a:rPr>
              <a:t>#    prints complete string</a:t>
            </a:r>
          </a:p>
          <a:p>
            <a:pPr algn="just" eaLnBrk="1" fontAlgn="auto" hangingPunct="1">
              <a:lnSpc>
                <a:spcPts val="1152"/>
              </a:lnSpc>
              <a:spcBef>
                <a:spcPts val="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str</a:t>
            </a:r>
            <a:r>
              <a:rPr lang="en-US" sz="950" dirty="0">
                <a:solidFill>
                  <a:srgbClr val="CCCCCC"/>
                </a:solidFill>
                <a:latin typeface="Consolas"/>
              </a:rPr>
              <a:t>)    </a:t>
            </a:r>
            <a:r>
              <a:rPr lang="en-US" sz="950" dirty="0">
                <a:solidFill>
                  <a:srgbClr val="9E9E9E"/>
                </a:solidFill>
                <a:latin typeface="Consolas"/>
              </a:rPr>
              <a:t># </a:t>
            </a:r>
            <a:r>
              <a:rPr lang="en-US" sz="950" dirty="0" err="1">
                <a:solidFill>
                  <a:srgbClr val="9E9E9E"/>
                </a:solidFill>
                <a:latin typeface="Consolas"/>
              </a:rPr>
              <a:t>PYnative</a:t>
            </a:r>
            <a:endParaRPr lang="en-US" sz="950" dirty="0">
              <a:solidFill>
                <a:srgbClr val="9E9E9E"/>
              </a:solidFill>
              <a:latin typeface="Consolas"/>
            </a:endParaRPr>
          </a:p>
        </p:txBody>
      </p:sp>
      <p:sp>
        <p:nvSpPr>
          <p:cNvPr id="8" name="Rectangle 7">
            <a:extLst>
              <a:ext uri="{FF2B5EF4-FFF2-40B4-BE49-F238E27FC236}">
                <a16:creationId xmlns:a16="http://schemas.microsoft.com/office/drawing/2014/main" id="{D2D5B982-C277-4A1C-ACD5-BDF440272177}"/>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53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589A8-3D00-4844-B626-FC910C0CECE2}"/>
              </a:ext>
            </a:extLst>
          </p:cNvPr>
          <p:cNvSpPr/>
          <p:nvPr/>
        </p:nvSpPr>
        <p:spPr>
          <a:xfrm>
            <a:off x="898525" y="1087438"/>
            <a:ext cx="8054975" cy="1636712"/>
          </a:xfrm>
          <a:prstGeom prst="rect">
            <a:avLst/>
          </a:prstGeom>
          <a:solidFill>
            <a:srgbClr val="383B40"/>
          </a:solidFill>
        </p:spPr>
        <p:txBody>
          <a:bodyPr lIns="0" tIns="0" rIns="0" bIns="0"/>
          <a:lstStyle/>
          <a:p>
            <a:pPr algn="just" eaLnBrk="1" fontAlgn="auto" hangingPunct="1">
              <a:lnSpc>
                <a:spcPts val="1152"/>
              </a:lnSpc>
              <a:spcBef>
                <a:spcPts val="0"/>
              </a:spcBef>
              <a:spcAft>
                <a:spcPts val="0"/>
              </a:spcAft>
              <a:defRPr/>
            </a:pPr>
            <a:r>
              <a:rPr lang="en-US" sz="950" dirty="0">
                <a:solidFill>
                  <a:srgbClr val="9E9E9E"/>
                </a:solidFill>
                <a:latin typeface="Consolas"/>
              </a:rPr>
              <a:t>#    prints first character of the string</a:t>
            </a:r>
          </a:p>
          <a:p>
            <a:pPr algn="just" eaLnBrk="1" fontAlgn="auto" hangingPunct="1">
              <a:lnSpc>
                <a:spcPts val="1152"/>
              </a:lnSpc>
              <a:spcBef>
                <a:spcPts val="0"/>
              </a:spcBef>
              <a:spcAft>
                <a:spcPts val="63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str</a:t>
            </a:r>
            <a:r>
              <a:rPr lang="en-US" sz="950" dirty="0">
                <a:solidFill>
                  <a:srgbClr val="CCCCCC"/>
                </a:solidFill>
                <a:latin typeface="Consolas"/>
              </a:rPr>
              <a:t>[</a:t>
            </a:r>
            <a:r>
              <a:rPr lang="en-US" sz="950" dirty="0">
                <a:solidFill>
                  <a:srgbClr val="F08D49"/>
                </a:solidFill>
                <a:latin typeface="Consolas"/>
              </a:rPr>
              <a:t>0</a:t>
            </a:r>
            <a:r>
              <a:rPr lang="en-US" sz="950" dirty="0">
                <a:solidFill>
                  <a:srgbClr val="CCCCCC"/>
                </a:solidFill>
                <a:latin typeface="Consolas"/>
              </a:rPr>
              <a:t>])    </a:t>
            </a:r>
            <a:r>
              <a:rPr lang="en-US" sz="950" dirty="0">
                <a:solidFill>
                  <a:srgbClr val="9E9E9E"/>
                </a:solidFill>
                <a:latin typeface="Consolas"/>
              </a:rPr>
              <a:t># P</a:t>
            </a:r>
          </a:p>
          <a:p>
            <a:pPr algn="just" eaLnBrk="1" fontAlgn="auto" hangingPunct="1">
              <a:lnSpc>
                <a:spcPts val="1176"/>
              </a:lnSpc>
              <a:spcBef>
                <a:spcPts val="0"/>
              </a:spcBef>
              <a:spcAft>
                <a:spcPts val="0"/>
              </a:spcAft>
              <a:defRPr/>
            </a:pPr>
            <a:r>
              <a:rPr lang="en-US" sz="950" dirty="0">
                <a:solidFill>
                  <a:srgbClr val="9E9E9E"/>
                </a:solidFill>
                <a:latin typeface="Consolas"/>
              </a:rPr>
              <a:t>#    prints characters starting from 2nd to 5th</a:t>
            </a:r>
          </a:p>
          <a:p>
            <a:pPr algn="just" eaLnBrk="1" fontAlgn="auto" hangingPunct="1">
              <a:lnSpc>
                <a:spcPts val="1176"/>
              </a:lnSpc>
              <a:spcBef>
                <a:spcPts val="0"/>
              </a:spcBef>
              <a:spcAft>
                <a:spcPts val="63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str</a:t>
            </a:r>
            <a:r>
              <a:rPr lang="en-US" sz="950" dirty="0">
                <a:solidFill>
                  <a:srgbClr val="CCCCCC"/>
                </a:solidFill>
                <a:latin typeface="Consolas"/>
              </a:rPr>
              <a:t>[</a:t>
            </a:r>
            <a:r>
              <a:rPr lang="en-US" sz="950" dirty="0">
                <a:solidFill>
                  <a:srgbClr val="F08D49"/>
                </a:solidFill>
                <a:latin typeface="Consolas"/>
              </a:rPr>
              <a:t>2</a:t>
            </a:r>
            <a:r>
              <a:rPr lang="en-US" sz="950" dirty="0">
                <a:solidFill>
                  <a:srgbClr val="CCCCCC"/>
                </a:solidFill>
                <a:latin typeface="Consolas"/>
              </a:rPr>
              <a:t>:</a:t>
            </a:r>
            <a:r>
              <a:rPr lang="en-US" sz="950" dirty="0">
                <a:solidFill>
                  <a:srgbClr val="F08D49"/>
                </a:solidFill>
                <a:latin typeface="Consolas"/>
              </a:rPr>
              <a:t>5</a:t>
            </a:r>
            <a:r>
              <a:rPr lang="en-US" sz="950" dirty="0">
                <a:solidFill>
                  <a:srgbClr val="CCCCCC"/>
                </a:solidFill>
                <a:latin typeface="Consolas"/>
              </a:rPr>
              <a:t>])    </a:t>
            </a:r>
            <a:r>
              <a:rPr lang="en-US" sz="950" dirty="0">
                <a:solidFill>
                  <a:srgbClr val="9E9E9E"/>
                </a:solidFill>
                <a:latin typeface="Consolas"/>
              </a:rPr>
              <a:t># </a:t>
            </a:r>
            <a:r>
              <a:rPr lang="en-US" sz="950" dirty="0" err="1">
                <a:solidFill>
                  <a:srgbClr val="9E9E9E"/>
                </a:solidFill>
                <a:latin typeface="Consolas"/>
              </a:rPr>
              <a:t>nat</a:t>
            </a:r>
            <a:endParaRPr lang="en-US" sz="950" dirty="0">
              <a:solidFill>
                <a:srgbClr val="9E9E9E"/>
              </a:solidFill>
              <a:latin typeface="Consolas"/>
            </a:endParaRPr>
          </a:p>
          <a:p>
            <a:pPr algn="just" eaLnBrk="1" fontAlgn="auto" hangingPunct="1">
              <a:lnSpc>
                <a:spcPts val="1176"/>
              </a:lnSpc>
              <a:spcBef>
                <a:spcPts val="0"/>
              </a:spcBef>
              <a:spcAft>
                <a:spcPts val="0"/>
              </a:spcAft>
              <a:defRPr/>
            </a:pPr>
            <a:r>
              <a:rPr lang="en-US" sz="950" dirty="0">
                <a:solidFill>
                  <a:srgbClr val="9E9E9E"/>
                </a:solidFill>
                <a:latin typeface="Consolas"/>
              </a:rPr>
              <a:t>#    length of string</a:t>
            </a:r>
          </a:p>
          <a:p>
            <a:pPr algn="just" eaLnBrk="1" fontAlgn="auto" hangingPunct="1">
              <a:lnSpc>
                <a:spcPts val="1176"/>
              </a:lnSpc>
              <a:spcBef>
                <a:spcPts val="0"/>
              </a:spcBef>
              <a:spcAft>
                <a:spcPts val="630"/>
              </a:spcAft>
              <a:defRPr/>
            </a:pPr>
            <a:r>
              <a:rPr lang="en-US" sz="950" dirty="0">
                <a:solidFill>
                  <a:srgbClr val="C67ADD"/>
                </a:solidFill>
                <a:latin typeface="Consolas"/>
              </a:rPr>
              <a:t>print</a:t>
            </a:r>
            <a:r>
              <a:rPr lang="en-US" sz="950" dirty="0">
                <a:solidFill>
                  <a:srgbClr val="CCCCCC"/>
                </a:solidFill>
                <a:latin typeface="Consolas"/>
              </a:rPr>
              <a:t>(</a:t>
            </a:r>
            <a:r>
              <a:rPr lang="en-US" sz="950" dirty="0" err="1">
                <a:solidFill>
                  <a:srgbClr val="C67ADD"/>
                </a:solidFill>
                <a:latin typeface="Consolas"/>
              </a:rPr>
              <a:t>len</a:t>
            </a:r>
            <a:r>
              <a:rPr lang="en-US" sz="950" dirty="0">
                <a:solidFill>
                  <a:srgbClr val="CCCCCC"/>
                </a:solidFill>
                <a:latin typeface="Consolas"/>
              </a:rPr>
              <a:t>(</a:t>
            </a:r>
            <a:r>
              <a:rPr lang="en-US" sz="950" dirty="0">
                <a:solidFill>
                  <a:srgbClr val="C67ADD"/>
                </a:solidFill>
                <a:latin typeface="Consolas"/>
              </a:rPr>
              <a:t>str</a:t>
            </a:r>
            <a:r>
              <a:rPr lang="en-US" sz="950" dirty="0">
                <a:solidFill>
                  <a:srgbClr val="CCCCCC"/>
                </a:solidFill>
                <a:latin typeface="Consolas"/>
              </a:rPr>
              <a:t>))    </a:t>
            </a:r>
            <a:r>
              <a:rPr lang="en-US" sz="950" dirty="0">
                <a:solidFill>
                  <a:srgbClr val="9E9E9E"/>
                </a:solidFill>
                <a:latin typeface="Consolas"/>
              </a:rPr>
              <a:t># 8</a:t>
            </a:r>
          </a:p>
          <a:p>
            <a:pPr algn="just" eaLnBrk="1" fontAlgn="auto" hangingPunct="1">
              <a:spcBef>
                <a:spcPts val="0"/>
              </a:spcBef>
              <a:spcAft>
                <a:spcPts val="0"/>
              </a:spcAft>
              <a:defRPr/>
            </a:pPr>
            <a:r>
              <a:rPr lang="en-US" sz="950" dirty="0">
                <a:solidFill>
                  <a:srgbClr val="9E9E9E"/>
                </a:solidFill>
                <a:latin typeface="Consolas"/>
              </a:rPr>
              <a:t>#    concatenate string</a:t>
            </a:r>
          </a:p>
          <a:p>
            <a:pPr algn="just" eaLnBrk="1" fontAlgn="auto" hangingPunct="1">
              <a:spcBef>
                <a:spcPts val="0"/>
              </a:spcBef>
              <a:spcAft>
                <a:spcPts val="294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str </a:t>
            </a:r>
            <a:r>
              <a:rPr lang="en-US" sz="950" dirty="0">
                <a:solidFill>
                  <a:srgbClr val="67CDCC"/>
                </a:solidFill>
                <a:latin typeface="Consolas"/>
              </a:rPr>
              <a:t>+ </a:t>
            </a:r>
            <a:r>
              <a:rPr lang="en-US" sz="950" dirty="0">
                <a:solidFill>
                  <a:srgbClr val="7EC699"/>
                </a:solidFill>
                <a:latin typeface="Consolas"/>
              </a:rPr>
              <a:t>"TEST"</a:t>
            </a:r>
            <a:r>
              <a:rPr lang="en-US" sz="950" dirty="0">
                <a:solidFill>
                  <a:srgbClr val="CCCCCC"/>
                </a:solidFill>
                <a:latin typeface="Consolas"/>
              </a:rPr>
              <a:t>) </a:t>
            </a:r>
            <a:r>
              <a:rPr lang="en-US" sz="950" dirty="0">
                <a:solidFill>
                  <a:srgbClr val="9E9E9E"/>
                </a:solidFill>
                <a:latin typeface="Consolas"/>
              </a:rPr>
              <a:t># </a:t>
            </a:r>
            <a:r>
              <a:rPr lang="en-US" sz="950" dirty="0" err="1">
                <a:solidFill>
                  <a:srgbClr val="9E9E9E"/>
                </a:solidFill>
                <a:latin typeface="Consolas"/>
              </a:rPr>
              <a:t>PYnativeTEST</a:t>
            </a:r>
            <a:endParaRPr lang="en-US" sz="950" dirty="0">
              <a:solidFill>
                <a:srgbClr val="9E9E9E"/>
              </a:solidFill>
              <a:latin typeface="Consolas"/>
            </a:endParaRPr>
          </a:p>
        </p:txBody>
      </p:sp>
      <p:sp>
        <p:nvSpPr>
          <p:cNvPr id="3" name="Rectangle 2">
            <a:extLst>
              <a:ext uri="{FF2B5EF4-FFF2-40B4-BE49-F238E27FC236}">
                <a16:creationId xmlns:a16="http://schemas.microsoft.com/office/drawing/2014/main" id="{0F9E3A30-BA61-45B7-8A58-DFF17F62AE11}"/>
              </a:ext>
            </a:extLst>
          </p:cNvPr>
          <p:cNvSpPr/>
          <p:nvPr/>
        </p:nvSpPr>
        <p:spPr>
          <a:xfrm>
            <a:off x="895350" y="3219450"/>
            <a:ext cx="8267700" cy="2982913"/>
          </a:xfrm>
          <a:prstGeom prst="rect">
            <a:avLst/>
          </a:prstGeom>
        </p:spPr>
        <p:txBody>
          <a:bodyPr lIns="0" tIns="0" rIns="0" bIns="0"/>
          <a:lstStyle/>
          <a:p>
            <a:pPr eaLnBrk="1" fontAlgn="auto" hangingPunct="1">
              <a:spcBef>
                <a:spcPts val="2940"/>
              </a:spcBef>
              <a:spcAft>
                <a:spcPts val="1680"/>
              </a:spcAft>
              <a:defRPr/>
            </a:pPr>
            <a:r>
              <a:rPr lang="en-US" sz="2000" b="1">
                <a:solidFill>
                  <a:srgbClr val="1C2B40"/>
                </a:solidFill>
                <a:latin typeface="Calibri"/>
              </a:rPr>
              <a:t>List type variable</a:t>
            </a:r>
          </a:p>
          <a:p>
            <a:pPr algn="just" eaLnBrk="1" fontAlgn="auto" hangingPunct="1">
              <a:lnSpc>
                <a:spcPts val="1368"/>
              </a:lnSpc>
              <a:spcBef>
                <a:spcPts val="0"/>
              </a:spcBef>
              <a:spcAft>
                <a:spcPts val="630"/>
              </a:spcAft>
              <a:defRPr/>
            </a:pPr>
            <a:r>
              <a:rPr lang="en-US" sz="1000">
                <a:latin typeface="Times New Roman"/>
              </a:rPr>
              <a:t>If we want to represent </a:t>
            </a:r>
            <a:r>
              <a:rPr lang="en-US" sz="1100" b="1">
                <a:latin typeface="Times New Roman"/>
              </a:rPr>
              <a:t>a group of elements </a:t>
            </a:r>
            <a:r>
              <a:rPr lang="en-US" sz="1000">
                <a:latin typeface="Times New Roman"/>
              </a:rPr>
              <a:t>(or value) as a single entity, we should go for the list variable type. For example, we can use them to store student names. In the list, the insertion order of elements is preserved. That means, in which order elements are inserted in the list, the order will be intact.</a:t>
            </a:r>
          </a:p>
          <a:p>
            <a:pPr algn="just" eaLnBrk="1" fontAlgn="auto" hangingPunct="1">
              <a:lnSpc>
                <a:spcPts val="2832"/>
              </a:lnSpc>
              <a:spcBef>
                <a:spcPts val="0"/>
              </a:spcBef>
              <a:spcAft>
                <a:spcPts val="0"/>
              </a:spcAft>
              <a:defRPr/>
            </a:pPr>
            <a:r>
              <a:rPr lang="en-US" sz="1100" b="1">
                <a:latin typeface="Times New Roman"/>
              </a:rPr>
              <a:t>Read</a:t>
            </a:r>
            <a:r>
              <a:rPr lang="en-US" sz="1000">
                <a:latin typeface="Times New Roman"/>
              </a:rPr>
              <a:t>: Complete Guide on</a:t>
            </a:r>
            <a:r>
              <a:rPr lang="en-US" sz="1000">
                <a:latin typeface="Times New Roman"/>
                <a:hlinkClick r:id="rId2"/>
              </a:rPr>
              <a:t> </a:t>
            </a:r>
            <a:r>
              <a:rPr lang="en-US" sz="1000" u="sng">
                <a:solidFill>
                  <a:srgbClr val="1E69DE"/>
                </a:solidFill>
                <a:latin typeface="Times New Roman"/>
                <a:hlinkClick r:id="rId2"/>
              </a:rPr>
              <a:t>Python lists</a:t>
            </a:r>
          </a:p>
          <a:p>
            <a:pPr algn="just" eaLnBrk="1" fontAlgn="auto" hangingPunct="1">
              <a:lnSpc>
                <a:spcPts val="2832"/>
              </a:lnSpc>
              <a:spcBef>
                <a:spcPts val="0"/>
              </a:spcBef>
              <a:spcAft>
                <a:spcPts val="0"/>
              </a:spcAft>
              <a:defRPr/>
            </a:pPr>
            <a:r>
              <a:rPr lang="en-US" sz="1000">
                <a:latin typeface="Times New Roman"/>
              </a:rPr>
              <a:t>The list can be accessed in two ways, either positive or negative index. The list has the following characteristics:</a:t>
            </a:r>
          </a:p>
          <a:p>
            <a:pPr marL="635000" algn="just" eaLnBrk="1" fontAlgn="auto" hangingPunct="1">
              <a:lnSpc>
                <a:spcPts val="2832"/>
              </a:lnSpc>
              <a:spcBef>
                <a:spcPts val="0"/>
              </a:spcBef>
              <a:spcAft>
                <a:spcPts val="0"/>
              </a:spcAft>
              <a:defRPr/>
            </a:pPr>
            <a:r>
              <a:rPr lang="en-US">
                <a:latin typeface="Times New Roman"/>
              </a:rPr>
              <a:t>1.    In the list insertion order of elements is preserved.</a:t>
            </a:r>
          </a:p>
          <a:p>
            <a:pPr marL="635000" algn="just" eaLnBrk="1" fontAlgn="auto" hangingPunct="1">
              <a:lnSpc>
                <a:spcPts val="1344"/>
              </a:lnSpc>
              <a:spcBef>
                <a:spcPts val="0"/>
              </a:spcBef>
              <a:spcAft>
                <a:spcPts val="0"/>
              </a:spcAft>
              <a:defRPr/>
            </a:pPr>
            <a:r>
              <a:rPr lang="en-US">
                <a:latin typeface="Times New Roman"/>
              </a:rPr>
              <a:t>2.    Heterogeneous (all types of data types </a:t>
            </a:r>
            <a:r>
              <a:rPr lang="en-US">
                <a:solidFill>
                  <a:srgbClr val="6C0B24"/>
                </a:solidFill>
                <a:latin typeface="Times New Roman"/>
              </a:rPr>
              <a:t>int</a:t>
            </a:r>
            <a:r>
              <a:rPr lang="en-US">
                <a:latin typeface="Times New Roman"/>
              </a:rPr>
              <a:t>, </a:t>
            </a:r>
            <a:r>
              <a:rPr lang="en-US">
                <a:solidFill>
                  <a:srgbClr val="6C0B24"/>
                </a:solidFill>
                <a:latin typeface="Times New Roman"/>
              </a:rPr>
              <a:t>float</a:t>
            </a:r>
            <a:r>
              <a:rPr lang="en-US">
                <a:latin typeface="Times New Roman"/>
              </a:rPr>
              <a:t>, </a:t>
            </a:r>
            <a:r>
              <a:rPr lang="en-US">
                <a:solidFill>
                  <a:srgbClr val="6C0B24"/>
                </a:solidFill>
                <a:latin typeface="Times New Roman"/>
              </a:rPr>
              <a:t>string</a:t>
            </a:r>
            <a:r>
              <a:rPr lang="en-US">
                <a:latin typeface="Times New Roman"/>
              </a:rPr>
              <a:t>) elements are allowed.</a:t>
            </a:r>
          </a:p>
          <a:p>
            <a:pPr marL="635000" algn="just" eaLnBrk="1" fontAlgn="auto" hangingPunct="1">
              <a:lnSpc>
                <a:spcPts val="1344"/>
              </a:lnSpc>
              <a:spcBef>
                <a:spcPts val="0"/>
              </a:spcBef>
              <a:spcAft>
                <a:spcPts val="0"/>
              </a:spcAft>
              <a:defRPr/>
            </a:pPr>
            <a:r>
              <a:rPr lang="en-US">
                <a:latin typeface="Times New Roman"/>
              </a:rPr>
              <a:t>3.    Duplicates elements are permitted.</a:t>
            </a:r>
          </a:p>
          <a:p>
            <a:pPr marL="635000" algn="just" eaLnBrk="1" fontAlgn="auto" hangingPunct="1">
              <a:lnSpc>
                <a:spcPts val="1344"/>
              </a:lnSpc>
              <a:spcBef>
                <a:spcPts val="0"/>
              </a:spcBef>
              <a:spcAft>
                <a:spcPts val="0"/>
              </a:spcAft>
              <a:defRPr/>
            </a:pPr>
            <a:r>
              <a:rPr lang="en-US">
                <a:latin typeface="Times New Roman"/>
              </a:rPr>
              <a:t>4.    The list is mutable(can change).</a:t>
            </a:r>
          </a:p>
          <a:p>
            <a:pPr marL="635000" algn="just" eaLnBrk="1" fontAlgn="auto" hangingPunct="1">
              <a:lnSpc>
                <a:spcPts val="1344"/>
              </a:lnSpc>
              <a:spcBef>
                <a:spcPts val="0"/>
              </a:spcBef>
              <a:spcAft>
                <a:spcPts val="0"/>
              </a:spcAft>
              <a:defRPr/>
            </a:pPr>
            <a:r>
              <a:rPr lang="en-US">
                <a:latin typeface="Times New Roman"/>
              </a:rPr>
              <a:t>5.    Growable in nature means based on our requirement, we can increase or decrease the list's size.</a:t>
            </a:r>
          </a:p>
          <a:p>
            <a:pPr marL="635000" algn="just" eaLnBrk="1" fontAlgn="auto" hangingPunct="1">
              <a:lnSpc>
                <a:spcPts val="1344"/>
              </a:lnSpc>
              <a:spcBef>
                <a:spcPts val="0"/>
              </a:spcBef>
              <a:spcAft>
                <a:spcPts val="0"/>
              </a:spcAft>
              <a:defRPr/>
            </a:pPr>
            <a:r>
              <a:rPr lang="en-US">
                <a:latin typeface="Times New Roman"/>
              </a:rPr>
              <a:t>6.    List elements should be enclosed within square brackets </a:t>
            </a:r>
            <a:r>
              <a:rPr lang="en-US">
                <a:solidFill>
                  <a:srgbClr val="6C0B24"/>
                </a:solidFill>
                <a:latin typeface="Times New Roman"/>
              </a:rPr>
              <a:t>[]</a:t>
            </a:r>
            <a:r>
              <a:rPr lang="en-US">
                <a:latin typeface="Times New Roman"/>
              </a:rPr>
              <a:t>.</a:t>
            </a:r>
          </a:p>
        </p:txBody>
      </p:sp>
      <p:sp>
        <p:nvSpPr>
          <p:cNvPr id="4" name="Rectangle 3">
            <a:extLst>
              <a:ext uri="{FF2B5EF4-FFF2-40B4-BE49-F238E27FC236}">
                <a16:creationId xmlns:a16="http://schemas.microsoft.com/office/drawing/2014/main" id="{832BD2C0-57CE-4716-8D44-3C512A7E7F11}"/>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54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61F82242-4B1D-4DB8-B867-80BE362B3E59}"/>
              </a:ext>
            </a:extLst>
          </p:cNvPr>
          <p:cNvSpPr>
            <a:spLocks noChangeArrowheads="1"/>
          </p:cNvSpPr>
          <p:nvPr/>
        </p:nvSpPr>
        <p:spPr bwMode="auto">
          <a:xfrm>
            <a:off x="898525" y="1304925"/>
            <a:ext cx="6048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2100"/>
              </a:spcAft>
            </a:pPr>
            <a:r>
              <a:rPr lang="en-US" altLang="en-US" sz="1100" b="1">
                <a:latin typeface="Times New Roman" panose="02020603050405020304" pitchFamily="18" charset="0"/>
              </a:rPr>
              <a:t>Example</a:t>
            </a:r>
          </a:p>
        </p:txBody>
      </p:sp>
      <p:sp>
        <p:nvSpPr>
          <p:cNvPr id="72707" name="Rectangle 2">
            <a:extLst>
              <a:ext uri="{FF2B5EF4-FFF2-40B4-BE49-F238E27FC236}">
                <a16:creationId xmlns:a16="http://schemas.microsoft.com/office/drawing/2014/main" id="{0B8E7E1F-47EF-4A4B-8BD5-31D6D56C8AE4}"/>
              </a:ext>
            </a:extLst>
          </p:cNvPr>
          <p:cNvSpPr>
            <a:spLocks noChangeArrowheads="1"/>
          </p:cNvSpPr>
          <p:nvPr/>
        </p:nvSpPr>
        <p:spPr bwMode="auto">
          <a:xfrm>
            <a:off x="898525" y="1819275"/>
            <a:ext cx="6969125" cy="312102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50"/>
              </a:lnSpc>
              <a:spcBef>
                <a:spcPts val="2100"/>
              </a:spcBef>
            </a:pPr>
            <a:r>
              <a:rPr lang="en-US" altLang="en-US" sz="900">
                <a:solidFill>
                  <a:srgbClr val="9E9E9E"/>
                </a:solidFill>
                <a:latin typeface="Consolas" panose="020B0609020204030204" pitchFamily="49" charset="0"/>
              </a:rPr>
              <a:t>#    create list</a:t>
            </a:r>
          </a:p>
          <a:p>
            <a:pPr algn="just" eaLnBrk="1" hangingPunct="1">
              <a:lnSpc>
                <a:spcPts val="1150"/>
              </a:lnSpc>
            </a:pPr>
            <a:r>
              <a:rPr lang="en-US" altLang="en-US" sz="900">
                <a:solidFill>
                  <a:srgbClr val="E0E0E0"/>
                </a:solidFill>
                <a:latin typeface="Consolas" panose="020B0609020204030204" pitchFamily="49" charset="0"/>
              </a:rPr>
              <a:t>my_list </a:t>
            </a:r>
            <a:r>
              <a:rPr lang="en-US" altLang="en-US" sz="900">
                <a:solidFill>
                  <a:srgbClr val="67CDCC"/>
                </a:solidFill>
                <a:latin typeface="Consolas" panose="020B0609020204030204" pitchFamily="49" charset="0"/>
              </a:rPr>
              <a:t>= </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'Jessa'</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10</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20</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'Kelly'</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50</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10.5</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9E9E9E"/>
                </a:solidFill>
                <a:latin typeface="Consolas" panose="020B0609020204030204" pitchFamily="49" charset="0"/>
              </a:rPr>
              <a:t>#    print entire list</a:t>
            </a:r>
          </a:p>
          <a:p>
            <a:pPr algn="just" eaLnBrk="1" hangingPunct="1">
              <a:lnSpc>
                <a:spcPts val="1150"/>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['Jessa', 10, 20, 'Kelly', 50, 10.5]</a:t>
            </a:r>
          </a:p>
          <a:p>
            <a:pPr eaLnBrk="1" hangingPunct="1">
              <a:lnSpc>
                <a:spcPts val="1150"/>
              </a:lnSpc>
              <a:spcAft>
                <a:spcPts val="625"/>
              </a:spcAft>
            </a:pPr>
            <a:r>
              <a:rPr lang="en-US" altLang="en-US" sz="900">
                <a:solidFill>
                  <a:srgbClr val="9E9E9E"/>
                </a:solidFill>
                <a:latin typeface="Consolas" panose="020B0609020204030204" pitchFamily="49" charset="0"/>
              </a:rPr>
              <a:t>#    Accessing 1st element of a list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0</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'Jessa'</a:t>
            </a:r>
          </a:p>
          <a:p>
            <a:pPr algn="just" eaLnBrk="1" hangingPunct="1">
              <a:lnSpc>
                <a:spcPts val="1175"/>
              </a:lnSpc>
            </a:pPr>
            <a:r>
              <a:rPr lang="en-US" altLang="en-US" sz="900">
                <a:solidFill>
                  <a:srgbClr val="9E9E9E"/>
                </a:solidFill>
                <a:latin typeface="Consolas" panose="020B0609020204030204" pitchFamily="49" charset="0"/>
              </a:rPr>
              <a:t>#    Accessing last element of a</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67CD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10.5</a:t>
            </a:r>
          </a:p>
          <a:p>
            <a:pPr algn="just" eaLnBrk="1" hangingPunct="1">
              <a:lnSpc>
                <a:spcPts val="1175"/>
              </a:lnSpc>
            </a:pPr>
            <a:r>
              <a:rPr lang="en-US" altLang="en-US" sz="900">
                <a:solidFill>
                  <a:srgbClr val="9E9E9E"/>
                </a:solidFill>
                <a:latin typeface="Consolas" panose="020B0609020204030204" pitchFamily="49" charset="0"/>
              </a:rPr>
              <a:t>#    access chunks of list data</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3</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[10, 20]</a:t>
            </a:r>
          </a:p>
          <a:p>
            <a:pPr eaLnBrk="1" hangingPunct="1">
              <a:lnSpc>
                <a:spcPts val="1150"/>
              </a:lnSpc>
              <a:spcAft>
                <a:spcPts val="625"/>
              </a:spcAft>
            </a:pPr>
            <a:r>
              <a:rPr lang="en-US" altLang="en-US" sz="900">
                <a:solidFill>
                  <a:srgbClr val="9E9E9E"/>
                </a:solidFill>
                <a:latin typeface="Consolas" panose="020B0609020204030204" pitchFamily="49" charset="0"/>
              </a:rPr>
              <a:t>#    Modifying first element of a list </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0</a:t>
            </a:r>
            <a:r>
              <a:rPr lang="en-US" altLang="en-US" sz="900">
                <a:solidFill>
                  <a:srgbClr val="CCCCCC"/>
                </a:solidFill>
                <a:latin typeface="Consolas" panose="020B0609020204030204" pitchFamily="49" charset="0"/>
              </a:rPr>
              <a:t>]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'Emma'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0</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'Emma'</a:t>
            </a:r>
          </a:p>
          <a:p>
            <a:pPr eaLnBrk="1" hangingPunct="1">
              <a:lnSpc>
                <a:spcPts val="1150"/>
              </a:lnSpc>
            </a:pPr>
            <a:r>
              <a:rPr lang="en-US" altLang="en-US" sz="900">
                <a:solidFill>
                  <a:srgbClr val="9E9E9E"/>
                </a:solidFill>
                <a:latin typeface="Consolas" panose="020B0609020204030204" pitchFamily="49" charset="0"/>
              </a:rPr>
              <a:t>#    add one more elements to list </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append</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100</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['Emma', 10, 20, 'Kelly', 50, 10.5, 100]</a:t>
            </a:r>
          </a:p>
        </p:txBody>
      </p:sp>
      <p:sp>
        <p:nvSpPr>
          <p:cNvPr id="4" name="Rectangle 3">
            <a:extLst>
              <a:ext uri="{FF2B5EF4-FFF2-40B4-BE49-F238E27FC236}">
                <a16:creationId xmlns:a16="http://schemas.microsoft.com/office/drawing/2014/main" id="{5A32D635-6F00-4ABA-BEF0-C58F1C9E0003}"/>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55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05B35-2C98-4917-9337-98C84B089888}"/>
              </a:ext>
            </a:extLst>
          </p:cNvPr>
          <p:cNvSpPr/>
          <p:nvPr/>
        </p:nvSpPr>
        <p:spPr>
          <a:xfrm>
            <a:off x="893763" y="987425"/>
            <a:ext cx="8269287" cy="1408113"/>
          </a:xfrm>
          <a:prstGeom prst="rect">
            <a:avLst/>
          </a:prstGeom>
        </p:spPr>
        <p:txBody>
          <a:bodyPr lIns="0" tIns="0" rIns="0" bIns="0"/>
          <a:lstStyle/>
          <a:p>
            <a:pPr eaLnBrk="1" fontAlgn="auto" hangingPunct="1">
              <a:spcBef>
                <a:spcPts val="0"/>
              </a:spcBef>
              <a:spcAft>
                <a:spcPts val="630"/>
              </a:spcAft>
              <a:defRPr/>
            </a:pPr>
            <a:r>
              <a:rPr lang="en-US" sz="2500" b="1" spc="-50">
                <a:solidFill>
                  <a:srgbClr val="1C2B40"/>
                </a:solidFill>
                <a:latin typeface="Calibri"/>
              </a:rPr>
              <a:t>Get the data type of variable</a:t>
            </a:r>
          </a:p>
          <a:p>
            <a:pPr algn="just" eaLnBrk="1" fontAlgn="auto" hangingPunct="1">
              <a:lnSpc>
                <a:spcPts val="1392"/>
              </a:lnSpc>
              <a:spcBef>
                <a:spcPts val="0"/>
              </a:spcBef>
              <a:spcAft>
                <a:spcPts val="1050"/>
              </a:spcAft>
              <a:defRPr/>
            </a:pPr>
            <a:r>
              <a:rPr lang="en-US" sz="1000">
                <a:latin typeface="Times New Roman"/>
              </a:rPr>
              <a:t>No matter what is stored in a variable (object), a variable can be any type like </a:t>
            </a:r>
            <a:r>
              <a:rPr lang="en-US" sz="950">
                <a:solidFill>
                  <a:srgbClr val="6C0B24"/>
                </a:solidFill>
                <a:latin typeface="Consolas"/>
              </a:rPr>
              <a:t>int</a:t>
            </a:r>
            <a:r>
              <a:rPr lang="en-US" sz="1000">
                <a:latin typeface="Times New Roman"/>
              </a:rPr>
              <a:t>, </a:t>
            </a:r>
            <a:r>
              <a:rPr lang="en-US" sz="950">
                <a:solidFill>
                  <a:srgbClr val="6C0B24"/>
                </a:solidFill>
                <a:latin typeface="Consolas"/>
              </a:rPr>
              <a:t>float</a:t>
            </a:r>
            <a:r>
              <a:rPr lang="en-US" sz="1000">
                <a:latin typeface="Times New Roman"/>
              </a:rPr>
              <a:t>, </a:t>
            </a:r>
            <a:r>
              <a:rPr lang="en-US" sz="950">
                <a:solidFill>
                  <a:srgbClr val="6C0B24"/>
                </a:solidFill>
                <a:latin typeface="Consolas"/>
              </a:rPr>
              <a:t>str</a:t>
            </a:r>
            <a:r>
              <a:rPr lang="en-US" sz="1000">
                <a:latin typeface="Times New Roman"/>
              </a:rPr>
              <a:t>, </a:t>
            </a:r>
            <a:r>
              <a:rPr lang="en-US" sz="950">
                <a:solidFill>
                  <a:srgbClr val="6C0B24"/>
                </a:solidFill>
                <a:latin typeface="Consolas"/>
              </a:rPr>
              <a:t>list</a:t>
            </a:r>
            <a:r>
              <a:rPr lang="en-US" sz="1000">
                <a:latin typeface="Times New Roman"/>
              </a:rPr>
              <a:t>, </a:t>
            </a:r>
            <a:r>
              <a:rPr lang="en-US" sz="950">
                <a:solidFill>
                  <a:srgbClr val="6C0B24"/>
                </a:solidFill>
                <a:latin typeface="Consolas"/>
              </a:rPr>
              <a:t>tuple</a:t>
            </a:r>
            <a:r>
              <a:rPr lang="en-US" sz="1000">
                <a:latin typeface="Times New Roman"/>
              </a:rPr>
              <a:t>, </a:t>
            </a:r>
            <a:r>
              <a:rPr lang="en-US" sz="950">
                <a:solidFill>
                  <a:srgbClr val="6C0B24"/>
                </a:solidFill>
                <a:latin typeface="Consolas"/>
              </a:rPr>
              <a:t>diet</a:t>
            </a:r>
            <a:r>
              <a:rPr lang="en-US" sz="1000">
                <a:latin typeface="Times New Roman"/>
              </a:rPr>
              <a:t>, etc. There is a built-in function called </a:t>
            </a:r>
            <a:r>
              <a:rPr lang="en-US" sz="950">
                <a:solidFill>
                  <a:srgbClr val="6C0B24"/>
                </a:solidFill>
                <a:latin typeface="Consolas"/>
              </a:rPr>
              <a:t>type() </a:t>
            </a:r>
            <a:r>
              <a:rPr lang="en-US" sz="1000">
                <a:latin typeface="Times New Roman"/>
              </a:rPr>
              <a:t>to get the data type of any variable.</a:t>
            </a:r>
          </a:p>
          <a:p>
            <a:pPr algn="just" eaLnBrk="1" fontAlgn="auto" hangingPunct="1">
              <a:spcBef>
                <a:spcPts val="0"/>
              </a:spcBef>
              <a:spcAft>
                <a:spcPts val="1260"/>
              </a:spcAft>
              <a:defRPr/>
            </a:pPr>
            <a:r>
              <a:rPr lang="en-US" sz="1000">
                <a:latin typeface="Times New Roman"/>
              </a:rPr>
              <a:t>The </a:t>
            </a:r>
            <a:r>
              <a:rPr lang="en-US" sz="950">
                <a:solidFill>
                  <a:srgbClr val="6C0B24"/>
                </a:solidFill>
                <a:latin typeface="Consolas"/>
              </a:rPr>
              <a:t>type() </a:t>
            </a:r>
            <a:r>
              <a:rPr lang="en-US" sz="1000">
                <a:latin typeface="Times New Roman"/>
              </a:rPr>
              <a:t>function has a simple and straightforward syntax.</a:t>
            </a:r>
          </a:p>
          <a:p>
            <a:pPr algn="just" eaLnBrk="1" fontAlgn="auto" hangingPunct="1">
              <a:spcBef>
                <a:spcPts val="0"/>
              </a:spcBef>
              <a:spcAft>
                <a:spcPts val="2100"/>
              </a:spcAft>
              <a:defRPr/>
            </a:pPr>
            <a:r>
              <a:rPr lang="en-US" sz="1100" b="1">
                <a:latin typeface="Times New Roman"/>
              </a:rPr>
              <a:t>Syntax of </a:t>
            </a:r>
            <a:r>
              <a:rPr lang="en-US" sz="1100" b="1">
                <a:solidFill>
                  <a:srgbClr val="6C0B24"/>
                </a:solidFill>
                <a:latin typeface="Times New Roman"/>
              </a:rPr>
              <a:t>type() </a:t>
            </a:r>
            <a:r>
              <a:rPr lang="en-US" sz="1100" b="1">
                <a:latin typeface="Times New Roman"/>
              </a:rPr>
              <a:t>:</a:t>
            </a:r>
          </a:p>
        </p:txBody>
      </p:sp>
      <p:sp>
        <p:nvSpPr>
          <p:cNvPr id="3" name="Rectangle 2">
            <a:extLst>
              <a:ext uri="{FF2B5EF4-FFF2-40B4-BE49-F238E27FC236}">
                <a16:creationId xmlns:a16="http://schemas.microsoft.com/office/drawing/2014/main" id="{12D4707A-1984-4C04-92BA-9D2954653E78}"/>
              </a:ext>
            </a:extLst>
          </p:cNvPr>
          <p:cNvSpPr/>
          <p:nvPr/>
        </p:nvSpPr>
        <p:spPr>
          <a:xfrm>
            <a:off x="898525" y="2733675"/>
            <a:ext cx="1484313" cy="155575"/>
          </a:xfrm>
          <a:prstGeom prst="rect">
            <a:avLst/>
          </a:prstGeom>
          <a:solidFill>
            <a:srgbClr val="383B40"/>
          </a:solidFill>
        </p:spPr>
        <p:txBody>
          <a:bodyPr wrap="none" lIns="0" tIns="0" rIns="0" bIns="0"/>
          <a:lstStyle/>
          <a:p>
            <a:pPr algn="just" eaLnBrk="1" fontAlgn="auto" hangingPunct="1">
              <a:spcBef>
                <a:spcPts val="2100"/>
              </a:spcBef>
              <a:spcAft>
                <a:spcPts val="1050"/>
              </a:spcAft>
              <a:defRPr/>
            </a:pPr>
            <a:r>
              <a:rPr lang="en-US" sz="950">
                <a:solidFill>
                  <a:srgbClr val="C67ADD"/>
                </a:solidFill>
                <a:latin typeface="Consolas"/>
              </a:rPr>
              <a:t>type</a:t>
            </a:r>
            <a:r>
              <a:rPr lang="en-US" sz="950">
                <a:solidFill>
                  <a:srgbClr val="CCCCCC"/>
                </a:solidFill>
                <a:latin typeface="Consolas"/>
              </a:rPr>
              <a:t>(</a:t>
            </a:r>
            <a:r>
              <a:rPr lang="en-US" sz="950">
                <a:solidFill>
                  <a:srgbClr val="67CDCC"/>
                </a:solidFill>
                <a:latin typeface="Consolas"/>
              </a:rPr>
              <a:t>&lt;</a:t>
            </a:r>
            <a:r>
              <a:rPr lang="en-US" sz="950">
                <a:solidFill>
                  <a:srgbClr val="E0E0E0"/>
                </a:solidFill>
                <a:latin typeface="Consolas"/>
              </a:rPr>
              <a:t>variable_name</a:t>
            </a:r>
            <a:r>
              <a:rPr lang="en-US" sz="950">
                <a:solidFill>
                  <a:srgbClr val="67CDCC"/>
                </a:solidFill>
                <a:latin typeface="Consolas"/>
              </a:rPr>
              <a:t>&gt;</a:t>
            </a:r>
            <a:r>
              <a:rPr lang="en-US" sz="950">
                <a:solidFill>
                  <a:srgbClr val="CCCCCC"/>
                </a:solidFill>
                <a:latin typeface="Consolas"/>
              </a:rPr>
              <a:t>)</a:t>
            </a:r>
          </a:p>
        </p:txBody>
      </p:sp>
      <p:sp>
        <p:nvSpPr>
          <p:cNvPr id="73732" name="Rectangle 3">
            <a:extLst>
              <a:ext uri="{FF2B5EF4-FFF2-40B4-BE49-F238E27FC236}">
                <a16:creationId xmlns:a16="http://schemas.microsoft.com/office/drawing/2014/main" id="{1D60EF8C-62AF-4CE0-86D6-A6B6FD2D76FB}"/>
              </a:ext>
            </a:extLst>
          </p:cNvPr>
          <p:cNvSpPr>
            <a:spLocks noChangeArrowheads="1"/>
          </p:cNvSpPr>
          <p:nvPr/>
        </p:nvSpPr>
        <p:spPr bwMode="auto">
          <a:xfrm>
            <a:off x="898525" y="3063875"/>
            <a:ext cx="6048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050"/>
              </a:spcBef>
              <a:spcAft>
                <a:spcPts val="2100"/>
              </a:spcAft>
            </a:pPr>
            <a:r>
              <a:rPr lang="en-US" altLang="en-US" sz="1100" b="1">
                <a:latin typeface="Times New Roman" panose="02020603050405020304" pitchFamily="18" charset="0"/>
              </a:rPr>
              <a:t>Example</a:t>
            </a:r>
          </a:p>
        </p:txBody>
      </p:sp>
      <p:sp>
        <p:nvSpPr>
          <p:cNvPr id="5" name="Rectangle 4">
            <a:extLst>
              <a:ext uri="{FF2B5EF4-FFF2-40B4-BE49-F238E27FC236}">
                <a16:creationId xmlns:a16="http://schemas.microsoft.com/office/drawing/2014/main" id="{0F4491A7-44AC-4363-8043-A5FD77E0DE3B}"/>
              </a:ext>
            </a:extLst>
          </p:cNvPr>
          <p:cNvSpPr/>
          <p:nvPr/>
        </p:nvSpPr>
        <p:spPr>
          <a:xfrm>
            <a:off x="901700" y="3584575"/>
            <a:ext cx="7889875" cy="2968625"/>
          </a:xfrm>
          <a:prstGeom prst="rect">
            <a:avLst/>
          </a:prstGeom>
          <a:solidFill>
            <a:srgbClr val="383B40"/>
          </a:solidFill>
        </p:spPr>
        <p:txBody>
          <a:bodyPr lIns="0" tIns="0" rIns="0" bIns="0"/>
          <a:lstStyle/>
          <a:p>
            <a:pPr algn="just" eaLnBrk="1" fontAlgn="auto" hangingPunct="1">
              <a:spcBef>
                <a:spcPts val="2100"/>
              </a:spcBef>
              <a:spcAft>
                <a:spcPts val="210"/>
              </a:spcAft>
              <a:defRPr/>
            </a:pPr>
            <a:r>
              <a:rPr lang="en-US" sz="950" dirty="0">
                <a:solidFill>
                  <a:srgbClr val="E0E0E0"/>
                </a:solidFill>
                <a:latin typeface="Consolas"/>
              </a:rPr>
              <a:t>a </a:t>
            </a:r>
            <a:r>
              <a:rPr lang="en-US" sz="950" dirty="0">
                <a:solidFill>
                  <a:srgbClr val="67CDCC"/>
                </a:solidFill>
                <a:latin typeface="Consolas"/>
              </a:rPr>
              <a:t>= </a:t>
            </a:r>
            <a:r>
              <a:rPr lang="en-US" sz="950" dirty="0">
                <a:solidFill>
                  <a:srgbClr val="F08D49"/>
                </a:solidFill>
                <a:latin typeface="Consolas"/>
              </a:rPr>
              <a:t>100</a:t>
            </a:r>
          </a:p>
          <a:p>
            <a:pPr algn="just" eaLnBrk="1" fontAlgn="auto" hangingPunct="1">
              <a:lnSpc>
                <a:spcPts val="2328"/>
              </a:lnSpc>
              <a:spcBef>
                <a:spcPts val="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a</a:t>
            </a:r>
            <a:r>
              <a:rPr lang="en-US" sz="950" dirty="0">
                <a:solidFill>
                  <a:srgbClr val="CCCCCC"/>
                </a:solidFill>
                <a:latin typeface="Consolas"/>
              </a:rPr>
              <a:t>))    </a:t>
            </a:r>
            <a:r>
              <a:rPr lang="en-US" sz="950" dirty="0">
                <a:solidFill>
                  <a:srgbClr val="9E9E9E"/>
                </a:solidFill>
                <a:latin typeface="Consolas"/>
              </a:rPr>
              <a:t># class 'int'</a:t>
            </a:r>
          </a:p>
          <a:p>
            <a:pPr algn="just" eaLnBrk="1" fontAlgn="auto" hangingPunct="1">
              <a:lnSpc>
                <a:spcPts val="2328"/>
              </a:lnSpc>
              <a:spcBef>
                <a:spcPts val="0"/>
              </a:spcBef>
              <a:spcAft>
                <a:spcPts val="0"/>
              </a:spcAft>
              <a:defRPr/>
            </a:pPr>
            <a:r>
              <a:rPr lang="en-US" sz="950" dirty="0">
                <a:solidFill>
                  <a:srgbClr val="E0E0E0"/>
                </a:solidFill>
                <a:latin typeface="Consolas"/>
              </a:rPr>
              <a:t>b </a:t>
            </a:r>
            <a:r>
              <a:rPr lang="en-US" sz="950" dirty="0">
                <a:solidFill>
                  <a:srgbClr val="67CDCC"/>
                </a:solidFill>
                <a:latin typeface="Consolas"/>
              </a:rPr>
              <a:t>= </a:t>
            </a:r>
            <a:r>
              <a:rPr lang="en-US" sz="950" dirty="0">
                <a:solidFill>
                  <a:srgbClr val="F08D49"/>
                </a:solidFill>
                <a:latin typeface="Consolas"/>
              </a:rPr>
              <a:t>100.568</a:t>
            </a:r>
          </a:p>
          <a:p>
            <a:pPr algn="just" eaLnBrk="1" fontAlgn="auto" hangingPunct="1">
              <a:spcBef>
                <a:spcPts val="0"/>
              </a:spcBef>
              <a:spcAft>
                <a:spcPts val="105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b</a:t>
            </a:r>
            <a:r>
              <a:rPr lang="en-US" sz="950" dirty="0">
                <a:solidFill>
                  <a:srgbClr val="CCCCCC"/>
                </a:solidFill>
                <a:latin typeface="Consolas"/>
              </a:rPr>
              <a:t>))    </a:t>
            </a:r>
            <a:r>
              <a:rPr lang="en-US" sz="950" dirty="0">
                <a:solidFill>
                  <a:srgbClr val="9E9E9E"/>
                </a:solidFill>
                <a:latin typeface="Consolas"/>
              </a:rPr>
              <a:t># class 'float'</a:t>
            </a:r>
          </a:p>
          <a:p>
            <a:pPr eaLnBrk="1" fontAlgn="auto" hangingPunct="1">
              <a:lnSpc>
                <a:spcPts val="1152"/>
              </a:lnSpc>
              <a:spcBef>
                <a:spcPts val="0"/>
              </a:spcBef>
              <a:spcAft>
                <a:spcPts val="630"/>
              </a:spcAft>
              <a:defRPr/>
            </a:pPr>
            <a:r>
              <a:rPr lang="en-US" sz="950" dirty="0">
                <a:solidFill>
                  <a:srgbClr val="E0E0E0"/>
                </a:solidFill>
                <a:latin typeface="Consolas"/>
              </a:rPr>
              <a:t>str1 </a:t>
            </a:r>
            <a:r>
              <a:rPr lang="en-US" sz="950" dirty="0">
                <a:solidFill>
                  <a:srgbClr val="67CDCC"/>
                </a:solidFill>
                <a:latin typeface="Consolas"/>
              </a:rPr>
              <a:t>= </a:t>
            </a:r>
            <a:r>
              <a:rPr lang="en-US" sz="950" dirty="0">
                <a:solidFill>
                  <a:srgbClr val="7EC699"/>
                </a:solidFill>
                <a:latin typeface="Consolas"/>
              </a:rPr>
              <a:t>"</a:t>
            </a:r>
            <a:r>
              <a:rPr lang="en-US" sz="950" dirty="0" err="1">
                <a:solidFill>
                  <a:srgbClr val="7EC699"/>
                </a:solidFill>
                <a:latin typeface="Consolas"/>
              </a:rPr>
              <a:t>PYnative</a:t>
            </a:r>
            <a:r>
              <a:rPr lang="en-US" sz="950" dirty="0">
                <a:solidFill>
                  <a:srgbClr val="7EC699"/>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str1</a:t>
            </a:r>
            <a:r>
              <a:rPr lang="en-US" sz="950" dirty="0">
                <a:solidFill>
                  <a:srgbClr val="CCCCCC"/>
                </a:solidFill>
                <a:latin typeface="Consolas"/>
              </a:rPr>
              <a:t>))    </a:t>
            </a:r>
            <a:r>
              <a:rPr lang="en-US" sz="950" dirty="0">
                <a:solidFill>
                  <a:srgbClr val="9E9E9E"/>
                </a:solidFill>
                <a:latin typeface="Consolas"/>
              </a:rPr>
              <a:t># class 'str'</a:t>
            </a:r>
          </a:p>
          <a:p>
            <a:pPr eaLnBrk="1" fontAlgn="auto" hangingPunct="1">
              <a:lnSpc>
                <a:spcPts val="1176"/>
              </a:lnSpc>
              <a:spcBef>
                <a:spcPts val="0"/>
              </a:spcBef>
              <a:spcAft>
                <a:spcPts val="630"/>
              </a:spcAft>
              <a:defRPr/>
            </a:pPr>
            <a:r>
              <a:rPr lang="en-US" sz="950" dirty="0" err="1">
                <a:solidFill>
                  <a:srgbClr val="E0E0E0"/>
                </a:solidFill>
                <a:latin typeface="Consolas"/>
              </a:rPr>
              <a:t>my_list</a:t>
            </a:r>
            <a:r>
              <a:rPr lang="en-US" sz="950" dirty="0">
                <a:solidFill>
                  <a:srgbClr val="E0E0E0"/>
                </a:solidFill>
                <a:latin typeface="Consolas"/>
              </a:rPr>
              <a:t> </a:t>
            </a:r>
            <a:r>
              <a:rPr lang="en-US" sz="950" dirty="0">
                <a:solidFill>
                  <a:srgbClr val="67CDCC"/>
                </a:solidFill>
                <a:latin typeface="Consolas"/>
              </a:rPr>
              <a:t>= </a:t>
            </a:r>
            <a:r>
              <a:rPr lang="en-US" sz="950" dirty="0">
                <a:solidFill>
                  <a:srgbClr val="CCCCCC"/>
                </a:solidFill>
                <a:latin typeface="Consolas"/>
              </a:rPr>
              <a:t>[</a:t>
            </a:r>
            <a:r>
              <a:rPr lang="en-US" sz="950" dirty="0">
                <a:solidFill>
                  <a:srgbClr val="F08D49"/>
                </a:solidFill>
                <a:latin typeface="Consolas"/>
              </a:rPr>
              <a:t>10</a:t>
            </a:r>
            <a:r>
              <a:rPr lang="en-US" sz="950" dirty="0">
                <a:solidFill>
                  <a:srgbClr val="CCCCCC"/>
                </a:solidFill>
                <a:latin typeface="Consolas"/>
              </a:rPr>
              <a:t>, </a:t>
            </a:r>
            <a:r>
              <a:rPr lang="en-US" sz="950" dirty="0">
                <a:solidFill>
                  <a:srgbClr val="F08D49"/>
                </a:solidFill>
                <a:latin typeface="Consolas"/>
              </a:rPr>
              <a:t>20</a:t>
            </a:r>
            <a:r>
              <a:rPr lang="en-US" sz="950" dirty="0">
                <a:solidFill>
                  <a:srgbClr val="CCCCCC"/>
                </a:solidFill>
                <a:latin typeface="Consolas"/>
              </a:rPr>
              <a:t>, </a:t>
            </a:r>
            <a:r>
              <a:rPr lang="en-US" sz="950" dirty="0">
                <a:solidFill>
                  <a:srgbClr val="F08D49"/>
                </a:solidFill>
                <a:latin typeface="Consolas"/>
              </a:rPr>
              <a:t>20.5</a:t>
            </a:r>
            <a:r>
              <a:rPr lang="en-US" sz="950" dirty="0">
                <a:solidFill>
                  <a:srgbClr val="CCCCCC"/>
                </a:solidFill>
                <a:latin typeface="Consolas"/>
              </a:rPr>
              <a:t>, </a:t>
            </a:r>
            <a:r>
              <a:rPr lang="en-US" sz="950" dirty="0">
                <a:solidFill>
                  <a:srgbClr val="F08D49"/>
                </a:solidFill>
                <a:latin typeface="Consolas"/>
              </a:rPr>
              <a:t>100</a:t>
            </a:r>
            <a:r>
              <a:rPr lang="en-US" sz="950" dirty="0">
                <a:solidFill>
                  <a:srgbClr val="CCCCCC"/>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err="1">
                <a:solidFill>
                  <a:srgbClr val="E0E0E0"/>
                </a:solidFill>
                <a:latin typeface="Consolas"/>
              </a:rPr>
              <a:t>my_list</a:t>
            </a:r>
            <a:r>
              <a:rPr lang="en-US" sz="950" dirty="0">
                <a:solidFill>
                  <a:srgbClr val="CCCCCC"/>
                </a:solidFill>
                <a:latin typeface="Consolas"/>
              </a:rPr>
              <a:t>)) </a:t>
            </a:r>
            <a:r>
              <a:rPr lang="en-US" sz="950" dirty="0">
                <a:solidFill>
                  <a:srgbClr val="9E9E9E"/>
                </a:solidFill>
                <a:latin typeface="Consolas"/>
              </a:rPr>
              <a:t># class 'list'</a:t>
            </a:r>
          </a:p>
          <a:p>
            <a:pPr eaLnBrk="1" fontAlgn="auto" hangingPunct="1">
              <a:lnSpc>
                <a:spcPts val="1176"/>
              </a:lnSpc>
              <a:spcBef>
                <a:spcPts val="0"/>
              </a:spcBef>
              <a:spcAft>
                <a:spcPts val="630"/>
              </a:spcAft>
              <a:defRPr/>
            </a:pPr>
            <a:r>
              <a:rPr lang="en-US" sz="950" dirty="0" err="1">
                <a:solidFill>
                  <a:srgbClr val="E0E0E0"/>
                </a:solidFill>
                <a:latin typeface="Consolas"/>
              </a:rPr>
              <a:t>my_set</a:t>
            </a:r>
            <a:r>
              <a:rPr lang="en-US" sz="950" dirty="0">
                <a:solidFill>
                  <a:srgbClr val="E0E0E0"/>
                </a:solidFill>
                <a:latin typeface="Consolas"/>
              </a:rPr>
              <a:t> </a:t>
            </a:r>
            <a:r>
              <a:rPr lang="en-US" sz="950" dirty="0">
                <a:solidFill>
                  <a:srgbClr val="67CDCC"/>
                </a:solidFill>
                <a:latin typeface="Consolas"/>
              </a:rPr>
              <a:t>= </a:t>
            </a:r>
            <a:r>
              <a:rPr lang="en-US" sz="950" dirty="0">
                <a:solidFill>
                  <a:srgbClr val="CCCCCC"/>
                </a:solidFill>
                <a:latin typeface="Consolas"/>
              </a:rPr>
              <a:t>{</a:t>
            </a:r>
            <a:r>
              <a:rPr lang="en-US" sz="950" dirty="0">
                <a:solidFill>
                  <a:srgbClr val="7EC699"/>
                </a:solidFill>
                <a:latin typeface="Consolas"/>
              </a:rPr>
              <a:t>'Emma'</a:t>
            </a:r>
            <a:r>
              <a:rPr lang="en-US" sz="950" dirty="0">
                <a:solidFill>
                  <a:srgbClr val="CCCCCC"/>
                </a:solidFill>
                <a:latin typeface="Consolas"/>
              </a:rPr>
              <a:t>, </a:t>
            </a:r>
            <a:r>
              <a:rPr lang="en-US" sz="950" dirty="0">
                <a:solidFill>
                  <a:srgbClr val="7EC699"/>
                </a:solidFill>
                <a:latin typeface="Consolas"/>
              </a:rPr>
              <a:t>'Jessa'</a:t>
            </a:r>
            <a:r>
              <a:rPr lang="en-US" sz="950" dirty="0">
                <a:solidFill>
                  <a:srgbClr val="CCCCCC"/>
                </a:solidFill>
                <a:latin typeface="Consolas"/>
              </a:rPr>
              <a:t>, </a:t>
            </a:r>
            <a:r>
              <a:rPr lang="en-US" sz="950" dirty="0">
                <a:solidFill>
                  <a:srgbClr val="7EC699"/>
                </a:solidFill>
                <a:latin typeface="Consolas"/>
              </a:rPr>
              <a:t>'Kelly'</a:t>
            </a:r>
            <a:r>
              <a:rPr lang="en-US" sz="950" dirty="0">
                <a:solidFill>
                  <a:srgbClr val="CCCCCC"/>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err="1">
                <a:solidFill>
                  <a:srgbClr val="E0E0E0"/>
                </a:solidFill>
                <a:latin typeface="Consolas"/>
              </a:rPr>
              <a:t>my_set</a:t>
            </a:r>
            <a:r>
              <a:rPr lang="en-US" sz="950" dirty="0">
                <a:solidFill>
                  <a:srgbClr val="CCCCCC"/>
                </a:solidFill>
                <a:latin typeface="Consolas"/>
              </a:rPr>
              <a:t>)) </a:t>
            </a:r>
            <a:r>
              <a:rPr lang="en-US" sz="950" dirty="0">
                <a:solidFill>
                  <a:srgbClr val="9E9E9E"/>
                </a:solidFill>
                <a:latin typeface="Consolas"/>
              </a:rPr>
              <a:t># class 'set'</a:t>
            </a:r>
          </a:p>
          <a:p>
            <a:pPr eaLnBrk="1" fontAlgn="auto" hangingPunct="1">
              <a:lnSpc>
                <a:spcPts val="1152"/>
              </a:lnSpc>
              <a:spcBef>
                <a:spcPts val="0"/>
              </a:spcBef>
              <a:spcAft>
                <a:spcPts val="630"/>
              </a:spcAft>
              <a:defRPr/>
            </a:pPr>
            <a:r>
              <a:rPr lang="en-US" sz="950" dirty="0" err="1">
                <a:solidFill>
                  <a:srgbClr val="E0E0E0"/>
                </a:solidFill>
                <a:latin typeface="Consolas"/>
              </a:rPr>
              <a:t>my_tuple</a:t>
            </a:r>
            <a:r>
              <a:rPr lang="en-US" sz="950" dirty="0">
                <a:solidFill>
                  <a:srgbClr val="E0E0E0"/>
                </a:solidFill>
                <a:latin typeface="Consolas"/>
              </a:rPr>
              <a:t> </a:t>
            </a:r>
            <a:r>
              <a:rPr lang="en-US" sz="950" dirty="0">
                <a:solidFill>
                  <a:srgbClr val="67CDCC"/>
                </a:solidFill>
                <a:latin typeface="Consolas"/>
              </a:rPr>
              <a:t>= </a:t>
            </a:r>
            <a:r>
              <a:rPr lang="en-US" sz="950" dirty="0">
                <a:solidFill>
                  <a:srgbClr val="CCCCCC"/>
                </a:solidFill>
                <a:latin typeface="Consolas"/>
              </a:rPr>
              <a:t>(</a:t>
            </a:r>
            <a:r>
              <a:rPr lang="en-US" sz="950" dirty="0">
                <a:solidFill>
                  <a:srgbClr val="F08D49"/>
                </a:solidFill>
                <a:latin typeface="Consolas"/>
              </a:rPr>
              <a:t>5</a:t>
            </a:r>
            <a:r>
              <a:rPr lang="en-US" sz="950" dirty="0">
                <a:solidFill>
                  <a:srgbClr val="CCCCCC"/>
                </a:solidFill>
                <a:latin typeface="Consolas"/>
              </a:rPr>
              <a:t>, </a:t>
            </a:r>
            <a:r>
              <a:rPr lang="en-US" sz="950" dirty="0">
                <a:solidFill>
                  <a:srgbClr val="F08D49"/>
                </a:solidFill>
                <a:latin typeface="Consolas"/>
              </a:rPr>
              <a:t>10</a:t>
            </a:r>
            <a:r>
              <a:rPr lang="en-US" sz="950" dirty="0">
                <a:solidFill>
                  <a:srgbClr val="CCCCCC"/>
                </a:solidFill>
                <a:latin typeface="Consolas"/>
              </a:rPr>
              <a:t>, </a:t>
            </a:r>
            <a:r>
              <a:rPr lang="en-US" sz="950" dirty="0">
                <a:solidFill>
                  <a:srgbClr val="F08D49"/>
                </a:solidFill>
                <a:latin typeface="Consolas"/>
              </a:rPr>
              <a:t>15</a:t>
            </a:r>
            <a:r>
              <a:rPr lang="en-US" sz="950" dirty="0">
                <a:solidFill>
                  <a:srgbClr val="CCCCCC"/>
                </a:solidFill>
                <a:latin typeface="Consolas"/>
              </a:rPr>
              <a:t>, </a:t>
            </a:r>
            <a:r>
              <a:rPr lang="en-US" sz="950" dirty="0">
                <a:solidFill>
                  <a:srgbClr val="F08D49"/>
                </a:solidFill>
                <a:latin typeface="Consolas"/>
              </a:rPr>
              <a:t>20</a:t>
            </a:r>
            <a:r>
              <a:rPr lang="en-US" sz="950" dirty="0">
                <a:solidFill>
                  <a:srgbClr val="CCCCCC"/>
                </a:solidFill>
                <a:latin typeface="Consolas"/>
              </a:rPr>
              <a:t>, </a:t>
            </a:r>
            <a:r>
              <a:rPr lang="en-US" sz="950" dirty="0">
                <a:solidFill>
                  <a:srgbClr val="F08D49"/>
                </a:solidFill>
                <a:latin typeface="Consolas"/>
              </a:rPr>
              <a:t>25</a:t>
            </a:r>
            <a:r>
              <a:rPr lang="en-US" sz="950" dirty="0">
                <a:solidFill>
                  <a:srgbClr val="CCCCCC"/>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err="1">
                <a:solidFill>
                  <a:srgbClr val="E0E0E0"/>
                </a:solidFill>
                <a:latin typeface="Consolas"/>
              </a:rPr>
              <a:t>my_tuple</a:t>
            </a:r>
            <a:r>
              <a:rPr lang="en-US" sz="950" dirty="0">
                <a:solidFill>
                  <a:srgbClr val="CCCCCC"/>
                </a:solidFill>
                <a:latin typeface="Consolas"/>
              </a:rPr>
              <a:t>)) </a:t>
            </a:r>
            <a:r>
              <a:rPr lang="en-US" sz="950" dirty="0">
                <a:solidFill>
                  <a:srgbClr val="9E9E9E"/>
                </a:solidFill>
                <a:latin typeface="Consolas"/>
              </a:rPr>
              <a:t># class 'tuple'</a:t>
            </a:r>
          </a:p>
          <a:p>
            <a:pPr eaLnBrk="1" fontAlgn="auto" hangingPunct="1">
              <a:lnSpc>
                <a:spcPts val="1176"/>
              </a:lnSpc>
              <a:spcBef>
                <a:spcPts val="0"/>
              </a:spcBef>
              <a:spcAft>
                <a:spcPts val="0"/>
              </a:spcAft>
              <a:defRPr/>
            </a:pPr>
            <a:r>
              <a:rPr lang="en-US" sz="950" dirty="0" err="1">
                <a:solidFill>
                  <a:srgbClr val="E0E0E0"/>
                </a:solidFill>
                <a:latin typeface="Consolas"/>
              </a:rPr>
              <a:t>my_dict</a:t>
            </a:r>
            <a:r>
              <a:rPr lang="en-US" sz="950" dirty="0">
                <a:solidFill>
                  <a:srgbClr val="E0E0E0"/>
                </a:solidFill>
                <a:latin typeface="Consolas"/>
              </a:rPr>
              <a:t> </a:t>
            </a:r>
            <a:r>
              <a:rPr lang="en-US" sz="950" dirty="0">
                <a:solidFill>
                  <a:srgbClr val="67CDCC"/>
                </a:solidFill>
                <a:latin typeface="Consolas"/>
              </a:rPr>
              <a:t>= </a:t>
            </a:r>
            <a:r>
              <a:rPr lang="en-US" sz="950" dirty="0">
                <a:solidFill>
                  <a:srgbClr val="CCCCCC"/>
                </a:solidFill>
                <a:latin typeface="Consolas"/>
              </a:rPr>
              <a:t>{</a:t>
            </a:r>
            <a:r>
              <a:rPr lang="en-US" sz="950" dirty="0">
                <a:solidFill>
                  <a:srgbClr val="F08D49"/>
                </a:solidFill>
                <a:latin typeface="Consolas"/>
              </a:rPr>
              <a:t>1</a:t>
            </a:r>
            <a:r>
              <a:rPr lang="en-US" sz="950" dirty="0">
                <a:solidFill>
                  <a:srgbClr val="CCCCCC"/>
                </a:solidFill>
                <a:latin typeface="Consolas"/>
              </a:rPr>
              <a:t>: </a:t>
            </a:r>
            <a:r>
              <a:rPr lang="en-US" sz="950" dirty="0">
                <a:solidFill>
                  <a:srgbClr val="7EC699"/>
                </a:solidFill>
                <a:latin typeface="Consolas"/>
              </a:rPr>
              <a:t>'William'</a:t>
            </a:r>
            <a:r>
              <a:rPr lang="en-US" sz="950" dirty="0">
                <a:solidFill>
                  <a:srgbClr val="CCCCCC"/>
                </a:solidFill>
                <a:latin typeface="Consolas"/>
              </a:rPr>
              <a:t>, </a:t>
            </a:r>
            <a:r>
              <a:rPr lang="en-US" sz="950" dirty="0">
                <a:solidFill>
                  <a:srgbClr val="F08D49"/>
                </a:solidFill>
                <a:latin typeface="Consolas"/>
              </a:rPr>
              <a:t>2</a:t>
            </a:r>
            <a:r>
              <a:rPr lang="en-US" sz="950" dirty="0">
                <a:solidFill>
                  <a:srgbClr val="CCCCCC"/>
                </a:solidFill>
                <a:latin typeface="Consolas"/>
              </a:rPr>
              <a:t>: </a:t>
            </a:r>
            <a:r>
              <a:rPr lang="en-US" sz="950" dirty="0">
                <a:solidFill>
                  <a:srgbClr val="7EC699"/>
                </a:solidFill>
                <a:latin typeface="Consolas"/>
              </a:rPr>
              <a:t>'John'</a:t>
            </a:r>
            <a:r>
              <a:rPr lang="en-US" sz="950" dirty="0">
                <a:solidFill>
                  <a:srgbClr val="CCCCCC"/>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err="1">
                <a:solidFill>
                  <a:srgbClr val="E0E0E0"/>
                </a:solidFill>
                <a:latin typeface="Consolas"/>
              </a:rPr>
              <a:t>my_dict</a:t>
            </a:r>
            <a:r>
              <a:rPr lang="en-US" sz="950" dirty="0">
                <a:solidFill>
                  <a:srgbClr val="CCCCCC"/>
                </a:solidFill>
                <a:latin typeface="Consolas"/>
              </a:rPr>
              <a:t>)) </a:t>
            </a:r>
            <a:r>
              <a:rPr lang="en-US" sz="950" dirty="0">
                <a:solidFill>
                  <a:srgbClr val="9E9E9E"/>
                </a:solidFill>
                <a:latin typeface="Consolas"/>
              </a:rPr>
              <a:t># class '</a:t>
            </a:r>
            <a:r>
              <a:rPr lang="en-US" sz="950" dirty="0" err="1">
                <a:solidFill>
                  <a:srgbClr val="9E9E9E"/>
                </a:solidFill>
                <a:latin typeface="Consolas"/>
              </a:rPr>
              <a:t>dict</a:t>
            </a:r>
            <a:r>
              <a:rPr lang="en-US" sz="950" dirty="0">
                <a:solidFill>
                  <a:srgbClr val="9E9E9E"/>
                </a:solidFill>
                <a:latin typeface="Consolas"/>
              </a:rPr>
              <a:t>'</a:t>
            </a:r>
          </a:p>
        </p:txBody>
      </p:sp>
      <p:sp>
        <p:nvSpPr>
          <p:cNvPr id="6" name="Rectangle 5">
            <a:extLst>
              <a:ext uri="{FF2B5EF4-FFF2-40B4-BE49-F238E27FC236}">
                <a16:creationId xmlns:a16="http://schemas.microsoft.com/office/drawing/2014/main" id="{C002E138-C9C3-4764-A637-F385491927DA}"/>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CBC21544-18B3-40E0-AFB5-621D2BC8410F}"/>
              </a:ext>
            </a:extLst>
          </p:cNvPr>
          <p:cNvSpPr>
            <a:spLocks noChangeArrowheads="1"/>
          </p:cNvSpPr>
          <p:nvPr/>
        </p:nvSpPr>
        <p:spPr bwMode="auto">
          <a:xfrm>
            <a:off x="895350" y="971550"/>
            <a:ext cx="48656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888"/>
              </a:spcAft>
            </a:pPr>
            <a:r>
              <a:rPr lang="en-US" altLang="en-US" sz="2000" b="1">
                <a:solidFill>
                  <a:srgbClr val="1C2B40"/>
                </a:solidFill>
              </a:rPr>
              <a:t>Assigning a single value to multiple variables</a:t>
            </a:r>
          </a:p>
        </p:txBody>
      </p:sp>
      <p:sp>
        <p:nvSpPr>
          <p:cNvPr id="3" name="Rectangle 2">
            <a:extLst>
              <a:ext uri="{FF2B5EF4-FFF2-40B4-BE49-F238E27FC236}">
                <a16:creationId xmlns:a16="http://schemas.microsoft.com/office/drawing/2014/main" id="{3AE1B59E-0F7D-421B-9BCB-55D18A8FB74E}"/>
              </a:ext>
            </a:extLst>
          </p:cNvPr>
          <p:cNvSpPr/>
          <p:nvPr/>
        </p:nvSpPr>
        <p:spPr>
          <a:xfrm>
            <a:off x="898525" y="1517650"/>
            <a:ext cx="7138988" cy="1016000"/>
          </a:xfrm>
          <a:prstGeom prst="rect">
            <a:avLst/>
          </a:prstGeom>
        </p:spPr>
        <p:txBody>
          <a:bodyPr lIns="0" tIns="0" rIns="0" bIns="0"/>
          <a:lstStyle/>
          <a:p>
            <a:pPr eaLnBrk="1" fontAlgn="auto" hangingPunct="1">
              <a:lnSpc>
                <a:spcPts val="3216"/>
              </a:lnSpc>
              <a:spcBef>
                <a:spcPts val="1890"/>
              </a:spcBef>
              <a:spcAft>
                <a:spcPts val="0"/>
              </a:spcAft>
              <a:defRPr/>
            </a:pPr>
            <a:r>
              <a:rPr lang="en-US" sz="1300">
                <a:solidFill>
                  <a:srgbClr val="222222"/>
                </a:solidFill>
                <a:latin typeface="Calibri"/>
              </a:rPr>
              <a:t>we can assign a single value to multiple variables simultaneously using the assignment operator </a:t>
            </a:r>
            <a:r>
              <a:rPr lang="en-US" sz="950">
                <a:solidFill>
                  <a:srgbClr val="6C0B24"/>
                </a:solidFill>
                <a:latin typeface="Consolas"/>
              </a:rPr>
              <a:t>=</a:t>
            </a:r>
            <a:r>
              <a:rPr lang="en-US" sz="1300">
                <a:solidFill>
                  <a:srgbClr val="222222"/>
                </a:solidFill>
                <a:latin typeface="Calibri"/>
              </a:rPr>
              <a:t>. Now, let's create an example to assign the single value </a:t>
            </a:r>
            <a:r>
              <a:rPr lang="en-US" sz="950">
                <a:solidFill>
                  <a:srgbClr val="6C0B24"/>
                </a:solidFill>
                <a:latin typeface="Calibri"/>
              </a:rPr>
              <a:t>10</a:t>
            </a:r>
            <a:r>
              <a:rPr lang="en-US" sz="950">
                <a:solidFill>
                  <a:srgbClr val="6C0B24"/>
                </a:solidFill>
                <a:latin typeface="Consolas"/>
              </a:rPr>
              <a:t> </a:t>
            </a:r>
            <a:r>
              <a:rPr lang="en-US" sz="1300">
                <a:solidFill>
                  <a:srgbClr val="222222"/>
                </a:solidFill>
                <a:latin typeface="Calibri"/>
              </a:rPr>
              <a:t>to all three variables </a:t>
            </a:r>
            <a:r>
              <a:rPr lang="en-US" sz="950">
                <a:solidFill>
                  <a:srgbClr val="6C0B24"/>
                </a:solidFill>
                <a:latin typeface="Consolas"/>
              </a:rPr>
              <a:t>a</a:t>
            </a:r>
            <a:r>
              <a:rPr lang="en-US" sz="1300">
                <a:solidFill>
                  <a:srgbClr val="222222"/>
                </a:solidFill>
                <a:latin typeface="Calibri"/>
              </a:rPr>
              <a:t>, </a:t>
            </a:r>
            <a:r>
              <a:rPr lang="en-US" sz="950">
                <a:solidFill>
                  <a:srgbClr val="6C0B24"/>
                </a:solidFill>
                <a:latin typeface="Consolas"/>
              </a:rPr>
              <a:t>b</a:t>
            </a:r>
            <a:r>
              <a:rPr lang="en-US" sz="1300">
                <a:solidFill>
                  <a:srgbClr val="222222"/>
                </a:solidFill>
                <a:latin typeface="Calibri"/>
              </a:rPr>
              <a:t>, and </a:t>
            </a:r>
            <a:r>
              <a:rPr lang="en-US" sz="950">
                <a:solidFill>
                  <a:srgbClr val="6C0B24"/>
                </a:solidFill>
                <a:latin typeface="Consolas"/>
              </a:rPr>
              <a:t>c</a:t>
            </a:r>
            <a:r>
              <a:rPr lang="en-US" sz="1300">
                <a:solidFill>
                  <a:srgbClr val="222222"/>
                </a:solidFill>
                <a:latin typeface="Calibri"/>
              </a:rPr>
              <a:t>.</a:t>
            </a:r>
          </a:p>
          <a:p>
            <a:pPr eaLnBrk="1" fontAlgn="auto" hangingPunct="1">
              <a:lnSpc>
                <a:spcPts val="3216"/>
              </a:lnSpc>
              <a:spcBef>
                <a:spcPts val="0"/>
              </a:spcBef>
              <a:spcAft>
                <a:spcPts val="420"/>
              </a:spcAft>
              <a:defRPr/>
            </a:pPr>
            <a:r>
              <a:rPr lang="en-US" sz="1300">
                <a:solidFill>
                  <a:srgbClr val="222222"/>
                </a:solidFill>
                <a:latin typeface="Calibri"/>
              </a:rPr>
              <a:t>Example</a:t>
            </a:r>
          </a:p>
        </p:txBody>
      </p:sp>
      <p:sp>
        <p:nvSpPr>
          <p:cNvPr id="4" name="Rectangle 3">
            <a:extLst>
              <a:ext uri="{FF2B5EF4-FFF2-40B4-BE49-F238E27FC236}">
                <a16:creationId xmlns:a16="http://schemas.microsoft.com/office/drawing/2014/main" id="{3295772A-732D-456A-B10E-3EE43290DE35}"/>
              </a:ext>
            </a:extLst>
          </p:cNvPr>
          <p:cNvSpPr/>
          <p:nvPr/>
        </p:nvSpPr>
        <p:spPr>
          <a:xfrm>
            <a:off x="904875" y="2882900"/>
            <a:ext cx="6591300" cy="598488"/>
          </a:xfrm>
          <a:prstGeom prst="rect">
            <a:avLst/>
          </a:prstGeom>
          <a:solidFill>
            <a:srgbClr val="383B40"/>
          </a:solidFill>
        </p:spPr>
        <p:txBody>
          <a:bodyPr lIns="0" tIns="0" rIns="0" bIns="0"/>
          <a:lstStyle/>
          <a:p>
            <a:pPr eaLnBrk="1" fontAlgn="auto" hangingPunct="1">
              <a:lnSpc>
                <a:spcPts val="1176"/>
              </a:lnSpc>
              <a:spcBef>
                <a:spcPts val="420"/>
              </a:spcBef>
              <a:spcAft>
                <a:spcPts val="0"/>
              </a:spcAft>
              <a:defRPr/>
            </a:pPr>
            <a:r>
              <a:rPr lang="en-US" sz="950">
                <a:solidFill>
                  <a:srgbClr val="E0E0E0"/>
                </a:solidFill>
                <a:latin typeface="Consolas"/>
              </a:rPr>
              <a:t>a </a:t>
            </a:r>
            <a:r>
              <a:rPr lang="en-US" sz="950">
                <a:solidFill>
                  <a:srgbClr val="67CDCC"/>
                </a:solidFill>
                <a:latin typeface="Consolas"/>
              </a:rPr>
              <a:t>= </a:t>
            </a:r>
            <a:r>
              <a:rPr lang="en-US" sz="950">
                <a:solidFill>
                  <a:srgbClr val="E0E0E0"/>
                </a:solidFill>
                <a:latin typeface="Consolas"/>
              </a:rPr>
              <a:t>b </a:t>
            </a:r>
            <a:r>
              <a:rPr lang="en-US" sz="950">
                <a:solidFill>
                  <a:srgbClr val="67CDCC"/>
                </a:solidFill>
                <a:latin typeface="Consolas"/>
              </a:rPr>
              <a:t>= </a:t>
            </a:r>
            <a:r>
              <a:rPr lang="en-US" sz="950">
                <a:solidFill>
                  <a:srgbClr val="E0E0E0"/>
                </a:solidFill>
                <a:latin typeface="Consolas"/>
              </a:rPr>
              <a:t>c </a:t>
            </a:r>
            <a:r>
              <a:rPr lang="en-US" sz="950">
                <a:solidFill>
                  <a:srgbClr val="67CDCC"/>
                </a:solidFill>
                <a:latin typeface="Consolas"/>
              </a:rPr>
              <a:t>= </a:t>
            </a:r>
            <a:r>
              <a:rPr lang="en-US" sz="950">
                <a:solidFill>
                  <a:srgbClr val="F08D49"/>
                </a:solidFill>
                <a:latin typeface="Consolas"/>
              </a:rPr>
              <a:t>10 </a:t>
            </a: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a</a:t>
            </a:r>
            <a:r>
              <a:rPr lang="en-US" sz="950">
                <a:solidFill>
                  <a:srgbClr val="CCCCCC"/>
                </a:solidFill>
                <a:latin typeface="Consolas"/>
              </a:rPr>
              <a:t>) </a:t>
            </a:r>
            <a:r>
              <a:rPr lang="en-US" sz="950">
                <a:solidFill>
                  <a:srgbClr val="9E9E9E"/>
                </a:solidFill>
                <a:latin typeface="Consolas"/>
              </a:rPr>
              <a:t># 10 </a:t>
            </a: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b</a:t>
            </a:r>
            <a:r>
              <a:rPr lang="en-US" sz="950">
                <a:solidFill>
                  <a:srgbClr val="CCCCCC"/>
                </a:solidFill>
                <a:latin typeface="Consolas"/>
              </a:rPr>
              <a:t>) </a:t>
            </a:r>
            <a:r>
              <a:rPr lang="en-US" sz="950">
                <a:solidFill>
                  <a:srgbClr val="9E9E9E"/>
                </a:solidFill>
                <a:latin typeface="Consolas"/>
              </a:rPr>
              <a:t># 10 </a:t>
            </a: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c</a:t>
            </a:r>
            <a:r>
              <a:rPr lang="en-US" sz="950">
                <a:solidFill>
                  <a:srgbClr val="CCCCCC"/>
                </a:solidFill>
                <a:latin typeface="Consolas"/>
              </a:rPr>
              <a:t>) </a:t>
            </a:r>
            <a:r>
              <a:rPr lang="en-US" sz="950">
                <a:solidFill>
                  <a:srgbClr val="9E9E9E"/>
                </a:solidFill>
                <a:latin typeface="Consolas"/>
              </a:rPr>
              <a:t># 10</a:t>
            </a:r>
          </a:p>
        </p:txBody>
      </p:sp>
      <p:sp>
        <p:nvSpPr>
          <p:cNvPr id="5" name="Rectangle 4">
            <a:extLst>
              <a:ext uri="{FF2B5EF4-FFF2-40B4-BE49-F238E27FC236}">
                <a16:creationId xmlns:a16="http://schemas.microsoft.com/office/drawing/2014/main" id="{833E04AF-5867-4C4B-B099-6CEDD20B15F1}"/>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2C2192A4-989D-4E08-81C7-EFAFC2B4B059}"/>
              </a:ext>
            </a:extLst>
          </p:cNvPr>
          <p:cNvSpPr>
            <a:spLocks noChangeArrowheads="1"/>
          </p:cNvSpPr>
          <p:nvPr/>
        </p:nvSpPr>
        <p:spPr bwMode="auto">
          <a:xfrm>
            <a:off x="901700" y="935038"/>
            <a:ext cx="82391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Course Plan</a:t>
            </a:r>
          </a:p>
        </p:txBody>
      </p:sp>
      <p:graphicFrame>
        <p:nvGraphicFramePr>
          <p:cNvPr id="3" name="Table 2">
            <a:extLst>
              <a:ext uri="{FF2B5EF4-FFF2-40B4-BE49-F238E27FC236}">
                <a16:creationId xmlns:a16="http://schemas.microsoft.com/office/drawing/2014/main" id="{E45D4EF8-33A8-429C-9934-D73086979996}"/>
              </a:ext>
            </a:extLst>
          </p:cNvPr>
          <p:cNvGraphicFramePr>
            <a:graphicFrameLocks noGrp="1"/>
          </p:cNvGraphicFramePr>
          <p:nvPr/>
        </p:nvGraphicFramePr>
        <p:xfrm>
          <a:off x="901700" y="1271588"/>
          <a:ext cx="8235950" cy="5527675"/>
        </p:xfrm>
        <a:graphic>
          <a:graphicData uri="http://schemas.openxmlformats.org/drawingml/2006/table">
            <a:tbl>
              <a:tblPr/>
              <a:tblGrid>
                <a:gridCol w="636588">
                  <a:extLst>
                    <a:ext uri="{9D8B030D-6E8A-4147-A177-3AD203B41FA5}">
                      <a16:colId xmlns:a16="http://schemas.microsoft.com/office/drawing/2014/main" val="20000"/>
                    </a:ext>
                  </a:extLst>
                </a:gridCol>
                <a:gridCol w="2811462">
                  <a:extLst>
                    <a:ext uri="{9D8B030D-6E8A-4147-A177-3AD203B41FA5}">
                      <a16:colId xmlns:a16="http://schemas.microsoft.com/office/drawing/2014/main" val="20001"/>
                    </a:ext>
                  </a:extLst>
                </a:gridCol>
                <a:gridCol w="1846263">
                  <a:extLst>
                    <a:ext uri="{9D8B030D-6E8A-4147-A177-3AD203B41FA5}">
                      <a16:colId xmlns:a16="http://schemas.microsoft.com/office/drawing/2014/main" val="20002"/>
                    </a:ext>
                  </a:extLst>
                </a:gridCol>
                <a:gridCol w="2166937">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tblGrid>
              <a:tr h="360680">
                <a:tc>
                  <a:txBody>
                    <a:bodyPr/>
                    <a:lstStyle>
                      <a:lvl1pPr marL="152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5240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Week</a:t>
                      </a:r>
                    </a:p>
                    <a:p>
                      <a:pPr marL="15240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No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Topics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Teaching Learning Strategy(s)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Assessment Strategy(s)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Alignment to CLO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597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Introduction to Python: Overview and Setup</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Understand Python's history and features.</a:t>
                      </a:r>
                    </a:p>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Set up Python environment and run simple programs.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Practical setup exercises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Feedback through Q&amp;A</a:t>
                      </a:r>
                    </a:p>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practical setup exercises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937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Basic Syntax, Variables, and Data Types</a:t>
                      </a:r>
                    </a:p>
                    <a:p>
                      <a:pPr marL="0" marR="0" lvl="0" indent="0" algn="l"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Understand basic syntax and data types in Python.</a:t>
                      </a:r>
                    </a:p>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Write simple programs using variables and data types.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Feedback through Q&amp;A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basic programs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72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Control Structures: If, For, While</a:t>
                      </a:r>
                    </a:p>
                    <a:p>
                      <a:pPr marL="0" marR="0" lvl="0" indent="0" algn="l" defTabSz="914400" rtl="0" eaLnBrk="1" fontAlgn="base" latinLnBrk="0" hangingPunct="1">
                        <a:lnSpc>
                          <a:spcPts val="1250"/>
                        </a:lnSpc>
                        <a:spcBef>
                          <a:spcPct val="0"/>
                        </a:spcBef>
                        <a:spcAft>
                          <a:spcPts val="838"/>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Implement control structures to manage program flow.</a:t>
                      </a:r>
                    </a:p>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Write programs using conditional statements and loops.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Interactive discussion</a:t>
                      </a:r>
                    </a:p>
                    <a:p>
                      <a:pPr marL="171450" marR="0" lvl="0" indent="-171450" algn="l" defTabSz="914400" rtl="0" eaLnBrk="1" fontAlgn="base" latinLnBrk="0" hangingPunct="1">
                        <a:lnSpc>
                          <a:spcPts val="1275"/>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Times New Roman" panose="02020603050405020304" pitchFamily="18" charset="0"/>
                        </a:rPr>
                        <a:t>Lecture with multimedia aids</a:t>
                      </a:r>
                    </a:p>
                    <a:p>
                      <a:pPr marL="171450" marR="0" lvl="0" indent="-171450" algn="l" defTabSz="914400" rtl="0" eaLnBrk="1" fontAlgn="base" latinLnBrk="0" hangingPunct="1">
                        <a:lnSpc>
                          <a:spcPts val="1275"/>
                        </a:lnSpc>
                        <a:spcBef>
                          <a:spcPct val="0"/>
                        </a:spcBef>
                        <a:spcAft>
                          <a:spcPct val="0"/>
                        </a:spcAft>
                        <a:buClrTx/>
                        <a:buSzTx/>
                        <a:buFontTx/>
                        <a:buChar char="-"/>
                        <a:tabLst/>
                        <a:defRPr/>
                      </a:pPr>
                      <a:r>
                        <a:rPr kumimoji="0" lang="en-US" altLang="en-US" sz="1000" b="0" i="0" u="none" strike="noStrike" cap="none" normalizeH="0" baseline="0" dirty="0">
                          <a:ln>
                            <a:noFill/>
                          </a:ln>
                          <a:solidFill>
                            <a:schemeClr val="tx1"/>
                          </a:solidFill>
                          <a:effectLst/>
                          <a:latin typeface="Times New Roman" panose="02020603050405020304" pitchFamily="18" charset="0"/>
                        </a:rPr>
                        <a:t>- Group discussion</a:t>
                      </a:r>
                    </a:p>
                    <a:p>
                      <a:pPr marL="0" marR="0" lvl="0" indent="0" algn="l" defTabSz="914400" rtl="0" eaLnBrk="1" fontAlgn="base" latinLnBrk="0" hangingPunct="1">
                        <a:lnSpc>
                          <a:spcPts val="1275"/>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888"/>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Midterm Quiz</a:t>
                      </a:r>
                    </a:p>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control structure programs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CLO2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6AC791E4-C0C9-4A18-9195-94FC698C281C}"/>
              </a:ext>
            </a:extLst>
          </p:cNvPr>
          <p:cNvSpPr/>
          <p:nvPr/>
        </p:nvSpPr>
        <p:spPr>
          <a:xfrm>
            <a:off x="901700" y="6991350"/>
            <a:ext cx="6096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7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B8977-61BE-41B3-8F67-65CBC4A6B888}"/>
              </a:ext>
            </a:extLst>
          </p:cNvPr>
          <p:cNvSpPr/>
          <p:nvPr/>
        </p:nvSpPr>
        <p:spPr>
          <a:xfrm>
            <a:off x="895350" y="990600"/>
            <a:ext cx="1984375" cy="317500"/>
          </a:xfrm>
          <a:prstGeom prst="rect">
            <a:avLst/>
          </a:prstGeom>
        </p:spPr>
        <p:txBody>
          <a:bodyPr wrap="none" lIns="0" tIns="0" rIns="0" bIns="0"/>
          <a:lstStyle/>
          <a:p>
            <a:pPr eaLnBrk="1" fontAlgn="auto" hangingPunct="1">
              <a:spcBef>
                <a:spcPts val="0"/>
              </a:spcBef>
              <a:spcAft>
                <a:spcPts val="1890"/>
              </a:spcAft>
              <a:defRPr/>
            </a:pPr>
            <a:r>
              <a:rPr lang="en-US" sz="2500" b="1" spc="-50">
                <a:solidFill>
                  <a:srgbClr val="1C2B40"/>
                </a:solidFill>
                <a:latin typeface="Calibri"/>
              </a:rPr>
              <a:t>Variable scope</a:t>
            </a:r>
          </a:p>
        </p:txBody>
      </p:sp>
      <p:sp>
        <p:nvSpPr>
          <p:cNvPr id="75779" name="Rectangle 2">
            <a:extLst>
              <a:ext uri="{FF2B5EF4-FFF2-40B4-BE49-F238E27FC236}">
                <a16:creationId xmlns:a16="http://schemas.microsoft.com/office/drawing/2014/main" id="{7E00E156-7F8E-4420-B7CA-600AB4911329}"/>
              </a:ext>
            </a:extLst>
          </p:cNvPr>
          <p:cNvSpPr>
            <a:spLocks noChangeArrowheads="1"/>
          </p:cNvSpPr>
          <p:nvPr/>
        </p:nvSpPr>
        <p:spPr bwMode="auto">
          <a:xfrm>
            <a:off x="911225" y="1570038"/>
            <a:ext cx="78359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888"/>
              </a:spcBef>
              <a:spcAft>
                <a:spcPts val="1888"/>
              </a:spcAft>
            </a:pPr>
            <a:r>
              <a:rPr lang="en-US" altLang="en-US" sz="1300">
                <a:solidFill>
                  <a:srgbClr val="222222"/>
                </a:solidFill>
              </a:rPr>
              <a:t>Depending on the scope, the variable can categorize into two types local variable and the global variable.</a:t>
            </a:r>
          </a:p>
        </p:txBody>
      </p:sp>
      <p:sp>
        <p:nvSpPr>
          <p:cNvPr id="75780" name="Rectangle 3">
            <a:extLst>
              <a:ext uri="{FF2B5EF4-FFF2-40B4-BE49-F238E27FC236}">
                <a16:creationId xmlns:a16="http://schemas.microsoft.com/office/drawing/2014/main" id="{46AA6DEA-8BF4-4485-99BC-A3EA2B8A0856}"/>
              </a:ext>
            </a:extLst>
          </p:cNvPr>
          <p:cNvSpPr>
            <a:spLocks noChangeArrowheads="1"/>
          </p:cNvSpPr>
          <p:nvPr/>
        </p:nvSpPr>
        <p:spPr bwMode="auto">
          <a:xfrm>
            <a:off x="914400" y="2097088"/>
            <a:ext cx="14843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888"/>
              </a:spcBef>
              <a:spcAft>
                <a:spcPts val="1888"/>
              </a:spcAft>
            </a:pPr>
            <a:r>
              <a:rPr lang="en-US" altLang="en-US" sz="2000" b="1">
                <a:solidFill>
                  <a:srgbClr val="1C2B40"/>
                </a:solidFill>
              </a:rPr>
              <a:t>Local variable</a:t>
            </a:r>
          </a:p>
        </p:txBody>
      </p:sp>
      <p:sp>
        <p:nvSpPr>
          <p:cNvPr id="75781" name="Rectangle 4">
            <a:extLst>
              <a:ext uri="{FF2B5EF4-FFF2-40B4-BE49-F238E27FC236}">
                <a16:creationId xmlns:a16="http://schemas.microsoft.com/office/drawing/2014/main" id="{97CBE171-B3E8-4F07-9CAC-21FFE2144237}"/>
              </a:ext>
            </a:extLst>
          </p:cNvPr>
          <p:cNvSpPr>
            <a:spLocks noChangeArrowheads="1"/>
          </p:cNvSpPr>
          <p:nvPr/>
        </p:nvSpPr>
        <p:spPr bwMode="auto">
          <a:xfrm>
            <a:off x="898525" y="2640013"/>
            <a:ext cx="8255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spcBef>
                <a:spcPts val="1888"/>
              </a:spcBef>
              <a:spcAft>
                <a:spcPts val="625"/>
              </a:spcAft>
            </a:pPr>
            <a:r>
              <a:rPr lang="en-US" altLang="en-US" sz="1300">
                <a:solidFill>
                  <a:srgbClr val="222222"/>
                </a:solidFill>
              </a:rPr>
              <a:t>A local variable is a variable that is accessible inside a block of code only where it is declared. That means, If we declare a variable inside a method, the scope of the local variable is limited to the method only. So it is not accessible from outside of the method. If we try to access it, we will get an error.</a:t>
            </a:r>
          </a:p>
          <a:p>
            <a:pPr algn="just" eaLnBrk="1" hangingPunct="1">
              <a:spcAft>
                <a:spcPts val="1888"/>
              </a:spcAft>
            </a:pPr>
            <a:r>
              <a:rPr lang="en-US" altLang="en-US" sz="1300">
                <a:solidFill>
                  <a:srgbClr val="222222"/>
                </a:solidFill>
              </a:rPr>
              <a:t>Example</a:t>
            </a:r>
          </a:p>
        </p:txBody>
      </p:sp>
      <p:sp>
        <p:nvSpPr>
          <p:cNvPr id="75782" name="Rectangle 5">
            <a:extLst>
              <a:ext uri="{FF2B5EF4-FFF2-40B4-BE49-F238E27FC236}">
                <a16:creationId xmlns:a16="http://schemas.microsoft.com/office/drawing/2014/main" id="{6B3B1960-0550-4497-87EE-C7BBD09B270E}"/>
              </a:ext>
            </a:extLst>
          </p:cNvPr>
          <p:cNvSpPr>
            <a:spLocks noChangeArrowheads="1"/>
          </p:cNvSpPr>
          <p:nvPr/>
        </p:nvSpPr>
        <p:spPr bwMode="auto">
          <a:xfrm>
            <a:off x="898525" y="4029075"/>
            <a:ext cx="3789363" cy="164306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1625"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1888"/>
              </a:spcBef>
            </a:pPr>
            <a:r>
              <a:rPr lang="en-US" altLang="en-US" sz="900">
                <a:solidFill>
                  <a:srgbClr val="C67ADD"/>
                </a:solidFill>
                <a:latin typeface="Consolas" panose="020B0609020204030204" pitchFamily="49" charset="0"/>
              </a:rPr>
              <a:t>def </a:t>
            </a:r>
            <a:r>
              <a:rPr lang="en-US" altLang="en-US" sz="900">
                <a:solidFill>
                  <a:srgbClr val="F08D49"/>
                </a:solidFill>
                <a:latin typeface="Consolas" panose="020B0609020204030204" pitchFamily="49" charset="0"/>
              </a:rPr>
              <a:t>test1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defining 1st function </a:t>
            </a:r>
            <a:r>
              <a:rPr lang="en-US" altLang="en-US" sz="900">
                <a:solidFill>
                  <a:srgbClr val="E0E0E0"/>
                </a:solidFill>
                <a:latin typeface="Consolas" panose="020B0609020204030204" pitchFamily="49" charset="0"/>
              </a:rPr>
              <a:t>price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900    </a:t>
            </a:r>
            <a:r>
              <a:rPr lang="en-US" altLang="en-US" sz="900">
                <a:solidFill>
                  <a:srgbClr val="9E9E9E"/>
                </a:solidFill>
                <a:latin typeface="Consolas" panose="020B0609020204030204" pitchFamily="49" charset="0"/>
              </a:rPr>
              <a:t># local variable</a:t>
            </a:r>
          </a:p>
          <a:p>
            <a:pPr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"Value of price in test1 function :"</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price</a:t>
            </a:r>
            <a:r>
              <a:rPr lang="en-US" altLang="en-US" sz="900">
                <a:solidFill>
                  <a:srgbClr val="CCCCCC"/>
                </a:solidFill>
                <a:latin typeface="Consolas" panose="020B0609020204030204" pitchFamily="49" charset="0"/>
              </a:rPr>
              <a:t>)</a:t>
            </a:r>
          </a:p>
          <a:p>
            <a:pPr algn="just" eaLnBrk="1" hangingPunct="1">
              <a:lnSpc>
                <a:spcPts val="1175"/>
              </a:lnSpc>
            </a:pPr>
            <a:r>
              <a:rPr lang="en-US" altLang="en-US" sz="900">
                <a:solidFill>
                  <a:srgbClr val="C67ADD"/>
                </a:solidFill>
                <a:latin typeface="Consolas" panose="020B0609020204030204" pitchFamily="49" charset="0"/>
              </a:rPr>
              <a:t>def </a:t>
            </a:r>
            <a:r>
              <a:rPr lang="en-US" altLang="en-US" sz="900">
                <a:solidFill>
                  <a:srgbClr val="F08D49"/>
                </a:solidFill>
                <a:latin typeface="Consolas" panose="020B0609020204030204" pitchFamily="49" charset="0"/>
              </a:rPr>
              <a:t>test2</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defining 2nd function</a:t>
            </a:r>
          </a:p>
          <a:p>
            <a:pPr eaLnBrk="1" hangingPunct="1">
              <a:lnSpc>
                <a:spcPts val="1175"/>
              </a:lnSpc>
              <a:spcAft>
                <a:spcPts val="625"/>
              </a:spcAft>
            </a:pPr>
            <a:r>
              <a:rPr lang="en-US" altLang="en-US" sz="900">
                <a:solidFill>
                  <a:srgbClr val="9E9E9E"/>
                </a:solidFill>
                <a:latin typeface="Consolas" panose="020B0609020204030204" pitchFamily="49" charset="0"/>
              </a:rPr>
              <a:t># NameError: name 'price' is not defined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"Value price in test2 function:"</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price</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9E9E9E"/>
                </a:solidFill>
                <a:latin typeface="Consolas" panose="020B0609020204030204" pitchFamily="49" charset="0"/>
              </a:rPr>
              <a:t># call functions</a:t>
            </a:r>
          </a:p>
          <a:p>
            <a:pPr algn="just" eaLnBrk="1" hangingPunct="1">
              <a:lnSpc>
                <a:spcPts val="1150"/>
              </a:lnSpc>
            </a:pPr>
            <a:r>
              <a:rPr lang="en-US" altLang="en-US" sz="900">
                <a:solidFill>
                  <a:srgbClr val="E0E0E0"/>
                </a:solidFill>
                <a:latin typeface="Consolas" panose="020B0609020204030204" pitchFamily="49" charset="0"/>
              </a:rPr>
              <a:t>test1</a:t>
            </a:r>
            <a:r>
              <a:rPr lang="en-US" altLang="en-US" sz="900">
                <a:solidFill>
                  <a:srgbClr val="CCCCCC"/>
                </a:solidFill>
                <a:latin typeface="Consolas" panose="020B0609020204030204" pitchFamily="49" charset="0"/>
              </a:rPr>
              <a:t>()</a:t>
            </a:r>
          </a:p>
          <a:p>
            <a:pPr algn="just" eaLnBrk="1" hangingPunct="1">
              <a:lnSpc>
                <a:spcPts val="1150"/>
              </a:lnSpc>
              <a:spcAft>
                <a:spcPts val="1050"/>
              </a:spcAft>
            </a:pPr>
            <a:r>
              <a:rPr lang="en-US" altLang="en-US" sz="900">
                <a:solidFill>
                  <a:srgbClr val="E0E0E0"/>
                </a:solidFill>
                <a:latin typeface="Consolas" panose="020B0609020204030204" pitchFamily="49" charset="0"/>
              </a:rPr>
              <a:t>test2</a:t>
            </a:r>
            <a:r>
              <a:rPr lang="en-US" altLang="en-US" sz="900">
                <a:solidFill>
                  <a:srgbClr val="CCCCCC"/>
                </a:solidFill>
                <a:latin typeface="Consolas" panose="020B0609020204030204" pitchFamily="49" charset="0"/>
              </a:rPr>
              <a:t>()</a:t>
            </a:r>
          </a:p>
        </p:txBody>
      </p:sp>
      <p:sp>
        <p:nvSpPr>
          <p:cNvPr id="7" name="Rectangle 6">
            <a:extLst>
              <a:ext uri="{FF2B5EF4-FFF2-40B4-BE49-F238E27FC236}">
                <a16:creationId xmlns:a16="http://schemas.microsoft.com/office/drawing/2014/main" id="{0E08C8EF-3E03-4526-B67A-CA1AB75BF486}"/>
              </a:ext>
            </a:extLst>
          </p:cNvPr>
          <p:cNvSpPr/>
          <p:nvPr/>
        </p:nvSpPr>
        <p:spPr>
          <a:xfrm>
            <a:off x="895350" y="5857875"/>
            <a:ext cx="8261350" cy="823913"/>
          </a:xfrm>
          <a:prstGeom prst="rect">
            <a:avLst/>
          </a:prstGeom>
        </p:spPr>
        <p:txBody>
          <a:bodyPr lIns="0" tIns="0" rIns="0" bIns="0"/>
          <a:lstStyle/>
          <a:p>
            <a:pPr algn="just" eaLnBrk="1" fontAlgn="auto" hangingPunct="1">
              <a:lnSpc>
                <a:spcPts val="1728"/>
              </a:lnSpc>
              <a:spcBef>
                <a:spcPts val="1050"/>
              </a:spcBef>
              <a:spcAft>
                <a:spcPts val="0"/>
              </a:spcAft>
              <a:defRPr/>
            </a:pPr>
            <a:r>
              <a:rPr lang="en-US" sz="1300">
                <a:solidFill>
                  <a:srgbClr val="222222"/>
                </a:solidFill>
                <a:latin typeface="Calibri"/>
              </a:rPr>
              <a:t>In the above example, we created a function with the name </a:t>
            </a:r>
            <a:r>
              <a:rPr lang="en-US" sz="950">
                <a:solidFill>
                  <a:srgbClr val="6C0B24"/>
                </a:solidFill>
                <a:latin typeface="Consolas"/>
              </a:rPr>
              <a:t>test</a:t>
            </a:r>
            <a:r>
              <a:rPr lang="en-US" sz="950">
                <a:solidFill>
                  <a:srgbClr val="6C0B24"/>
                </a:solidFill>
                <a:latin typeface="Calibri"/>
              </a:rPr>
              <a:t>1</a:t>
            </a:r>
            <a:r>
              <a:rPr lang="en-US" sz="1300">
                <a:solidFill>
                  <a:srgbClr val="222222"/>
                </a:solidFill>
                <a:latin typeface="Calibri"/>
              </a:rPr>
              <a:t>. Inside it, we created a local variable price. Similarly, we created another function with the name </a:t>
            </a:r>
            <a:r>
              <a:rPr lang="en-US" sz="950">
                <a:solidFill>
                  <a:srgbClr val="6C0B24"/>
                </a:solidFill>
                <a:latin typeface="Consolas"/>
              </a:rPr>
              <a:t>test</a:t>
            </a:r>
            <a:r>
              <a:rPr lang="en-US" sz="950">
                <a:solidFill>
                  <a:srgbClr val="6C0B24"/>
                </a:solidFill>
                <a:latin typeface="Calibri"/>
              </a:rPr>
              <a:t>2</a:t>
            </a:r>
            <a:r>
              <a:rPr lang="en-US" sz="950">
                <a:solidFill>
                  <a:srgbClr val="6C0B24"/>
                </a:solidFill>
                <a:latin typeface="Consolas"/>
              </a:rPr>
              <a:t> </a:t>
            </a:r>
            <a:r>
              <a:rPr lang="en-US" sz="1300">
                <a:solidFill>
                  <a:srgbClr val="222222"/>
                </a:solidFill>
                <a:latin typeface="Calibri"/>
              </a:rPr>
              <a:t>and tried to access price, but we got an error </a:t>
            </a:r>
            <a:r>
              <a:rPr lang="en-US" sz="950">
                <a:solidFill>
                  <a:srgbClr val="6C0B24"/>
                </a:solidFill>
                <a:latin typeface="Consolas"/>
              </a:rPr>
              <a:t>"price is not defined" </a:t>
            </a:r>
            <a:r>
              <a:rPr lang="en-US" sz="1300">
                <a:solidFill>
                  <a:srgbClr val="222222"/>
                </a:solidFill>
                <a:latin typeface="Calibri"/>
              </a:rPr>
              <a:t>because its scope is limited to function </a:t>
            </a:r>
            <a:r>
              <a:rPr lang="en-US" sz="950">
                <a:solidFill>
                  <a:srgbClr val="6C0B24"/>
                </a:solidFill>
                <a:latin typeface="Consolas"/>
              </a:rPr>
              <a:t>test</a:t>
            </a:r>
            <a:r>
              <a:rPr lang="en-US" sz="950">
                <a:solidFill>
                  <a:srgbClr val="6C0B24"/>
                </a:solidFill>
                <a:latin typeface="Calibri"/>
              </a:rPr>
              <a:t>1</a:t>
            </a:r>
            <a:r>
              <a:rPr lang="en-US" sz="950">
                <a:solidFill>
                  <a:srgbClr val="6C0B24"/>
                </a:solidFill>
                <a:latin typeface="Consolas"/>
              </a:rPr>
              <a:t>()</a:t>
            </a:r>
            <a:r>
              <a:rPr lang="en-US" sz="1300">
                <a:solidFill>
                  <a:srgbClr val="222222"/>
                </a:solidFill>
                <a:latin typeface="Calibri"/>
              </a:rPr>
              <a:t>. This error occurs because we cannot access the local variable from outside the code block.</a:t>
            </a:r>
          </a:p>
        </p:txBody>
      </p:sp>
      <p:sp>
        <p:nvSpPr>
          <p:cNvPr id="8" name="Rectangle 7">
            <a:extLst>
              <a:ext uri="{FF2B5EF4-FFF2-40B4-BE49-F238E27FC236}">
                <a16:creationId xmlns:a16="http://schemas.microsoft.com/office/drawing/2014/main" id="{72E6223C-4046-4409-9087-6E1B3D2B154B}"/>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58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69684D74-FD26-4A55-B08C-1EEE3FE31957}"/>
              </a:ext>
            </a:extLst>
          </p:cNvPr>
          <p:cNvSpPr>
            <a:spLocks noChangeArrowheads="1"/>
          </p:cNvSpPr>
          <p:nvPr/>
        </p:nvSpPr>
        <p:spPr bwMode="auto">
          <a:xfrm>
            <a:off x="904875" y="971550"/>
            <a:ext cx="16335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888"/>
              </a:spcAft>
            </a:pPr>
            <a:r>
              <a:rPr lang="en-US" altLang="en-US" sz="2000" b="1">
                <a:solidFill>
                  <a:srgbClr val="1C2B40"/>
                </a:solidFill>
              </a:rPr>
              <a:t>Global variable</a:t>
            </a:r>
          </a:p>
        </p:txBody>
      </p:sp>
      <p:sp>
        <p:nvSpPr>
          <p:cNvPr id="76803" name="Rectangle 2">
            <a:extLst>
              <a:ext uri="{FF2B5EF4-FFF2-40B4-BE49-F238E27FC236}">
                <a16:creationId xmlns:a16="http://schemas.microsoft.com/office/drawing/2014/main" id="{1E50ECE1-E436-481C-94BE-C88CEE614523}"/>
              </a:ext>
            </a:extLst>
          </p:cNvPr>
          <p:cNvSpPr>
            <a:spLocks noChangeArrowheads="1"/>
          </p:cNvSpPr>
          <p:nvPr/>
        </p:nvSpPr>
        <p:spPr bwMode="auto">
          <a:xfrm>
            <a:off x="898525" y="1514475"/>
            <a:ext cx="82486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spcBef>
                <a:spcPts val="1888"/>
              </a:spcBef>
              <a:spcAft>
                <a:spcPts val="838"/>
              </a:spcAft>
            </a:pPr>
            <a:r>
              <a:rPr lang="en-US" altLang="en-US" sz="1300">
                <a:solidFill>
                  <a:srgbClr val="222222"/>
                </a:solidFill>
              </a:rPr>
              <a:t>A Global variable is a variable that is defined outside of the method (block of code). That is accessible anywhere in the code file.</a:t>
            </a:r>
          </a:p>
          <a:p>
            <a:pPr algn="just" eaLnBrk="1" hangingPunct="1">
              <a:spcAft>
                <a:spcPts val="2100"/>
              </a:spcAft>
            </a:pPr>
            <a:r>
              <a:rPr lang="en-US" altLang="en-US" sz="1300">
                <a:solidFill>
                  <a:srgbClr val="222222"/>
                </a:solidFill>
              </a:rPr>
              <a:t>Example</a:t>
            </a:r>
          </a:p>
        </p:txBody>
      </p:sp>
      <p:sp>
        <p:nvSpPr>
          <p:cNvPr id="4" name="Rectangle 3">
            <a:extLst>
              <a:ext uri="{FF2B5EF4-FFF2-40B4-BE49-F238E27FC236}">
                <a16:creationId xmlns:a16="http://schemas.microsoft.com/office/drawing/2014/main" id="{62D6BF66-FF01-42F3-8B24-BA658EF6D062}"/>
              </a:ext>
            </a:extLst>
          </p:cNvPr>
          <p:cNvSpPr/>
          <p:nvPr/>
        </p:nvSpPr>
        <p:spPr>
          <a:xfrm>
            <a:off x="898525" y="2693988"/>
            <a:ext cx="3524250" cy="1636712"/>
          </a:xfrm>
          <a:prstGeom prst="rect">
            <a:avLst/>
          </a:prstGeom>
          <a:solidFill>
            <a:srgbClr val="383B40"/>
          </a:solidFill>
        </p:spPr>
        <p:txBody>
          <a:bodyPr lIns="0" tIns="0" rIns="0" bIns="0"/>
          <a:lstStyle/>
          <a:p>
            <a:pPr algn="just" eaLnBrk="1" fontAlgn="auto" hangingPunct="1">
              <a:spcBef>
                <a:spcPts val="2100"/>
              </a:spcBef>
              <a:spcAft>
                <a:spcPts val="840"/>
              </a:spcAft>
              <a:defRPr/>
            </a:pPr>
            <a:r>
              <a:rPr lang="en-US" sz="950">
                <a:solidFill>
                  <a:srgbClr val="E0E0E0"/>
                </a:solidFill>
                <a:latin typeface="Consolas"/>
              </a:rPr>
              <a:t>price </a:t>
            </a:r>
            <a:r>
              <a:rPr lang="en-US" sz="950">
                <a:solidFill>
                  <a:srgbClr val="67CDCC"/>
                </a:solidFill>
                <a:latin typeface="Consolas"/>
              </a:rPr>
              <a:t>= </a:t>
            </a:r>
            <a:r>
              <a:rPr lang="en-US" sz="950">
                <a:solidFill>
                  <a:srgbClr val="F08D49"/>
                </a:solidFill>
                <a:latin typeface="Consolas"/>
              </a:rPr>
              <a:t>900    </a:t>
            </a:r>
            <a:r>
              <a:rPr lang="en-US" sz="950">
                <a:solidFill>
                  <a:srgbClr val="9E9E9E"/>
                </a:solidFill>
                <a:latin typeface="Consolas"/>
              </a:rPr>
              <a:t># Global variable</a:t>
            </a:r>
          </a:p>
          <a:p>
            <a:pPr algn="just" eaLnBrk="1" fontAlgn="auto" hangingPunct="1">
              <a:spcBef>
                <a:spcPts val="0"/>
              </a:spcBef>
              <a:spcAft>
                <a:spcPts val="210"/>
              </a:spcAft>
              <a:defRPr/>
            </a:pPr>
            <a:r>
              <a:rPr lang="en-US" sz="950">
                <a:solidFill>
                  <a:srgbClr val="C67ADD"/>
                </a:solidFill>
                <a:latin typeface="Consolas"/>
              </a:rPr>
              <a:t>def </a:t>
            </a:r>
            <a:r>
              <a:rPr lang="en-US" sz="950">
                <a:solidFill>
                  <a:srgbClr val="F08D49"/>
                </a:solidFill>
                <a:latin typeface="Consolas"/>
              </a:rPr>
              <a:t>test1</a:t>
            </a:r>
            <a:r>
              <a:rPr lang="en-US" sz="950">
                <a:solidFill>
                  <a:srgbClr val="CCCCCC"/>
                </a:solidFill>
                <a:latin typeface="Consolas"/>
              </a:rPr>
              <a:t>(): </a:t>
            </a:r>
            <a:r>
              <a:rPr lang="en-US" sz="950">
                <a:solidFill>
                  <a:srgbClr val="9E9E9E"/>
                </a:solidFill>
                <a:latin typeface="Consolas"/>
              </a:rPr>
              <a:t># defining 1st function</a:t>
            </a:r>
          </a:p>
          <a:p>
            <a:pPr marL="304800" eaLnBrk="1" fontAlgn="auto" hangingPunct="1">
              <a:spcBef>
                <a:spcPts val="0"/>
              </a:spcBef>
              <a:spcAft>
                <a:spcPts val="840"/>
              </a:spcAft>
              <a:defRPr/>
            </a:pPr>
            <a:r>
              <a:rPr lang="en-US" sz="950">
                <a:solidFill>
                  <a:srgbClr val="C67ADD"/>
                </a:solidFill>
                <a:latin typeface="Consolas"/>
              </a:rPr>
              <a:t>print</a:t>
            </a:r>
            <a:r>
              <a:rPr lang="en-US" sz="950">
                <a:solidFill>
                  <a:srgbClr val="CCCCCC"/>
                </a:solidFill>
                <a:latin typeface="Consolas"/>
              </a:rPr>
              <a:t>(</a:t>
            </a:r>
            <a:r>
              <a:rPr lang="en-US" sz="950">
                <a:solidFill>
                  <a:srgbClr val="7EC699"/>
                </a:solidFill>
                <a:latin typeface="Consolas"/>
              </a:rPr>
              <a:t>"price in 1st function :"</a:t>
            </a:r>
            <a:r>
              <a:rPr lang="en-US" sz="950">
                <a:solidFill>
                  <a:srgbClr val="CCCCCC"/>
                </a:solidFill>
                <a:latin typeface="Consolas"/>
              </a:rPr>
              <a:t>, </a:t>
            </a:r>
            <a:r>
              <a:rPr lang="en-US" sz="950">
                <a:solidFill>
                  <a:srgbClr val="E0E0E0"/>
                </a:solidFill>
                <a:latin typeface="Consolas"/>
              </a:rPr>
              <a:t>price</a:t>
            </a:r>
            <a:r>
              <a:rPr lang="en-US" sz="950">
                <a:solidFill>
                  <a:srgbClr val="CCCCCC"/>
                </a:solidFill>
                <a:latin typeface="Consolas"/>
              </a:rPr>
              <a:t>) </a:t>
            </a:r>
            <a:r>
              <a:rPr lang="en-US" sz="950">
                <a:solidFill>
                  <a:srgbClr val="9E9E9E"/>
                </a:solidFill>
                <a:latin typeface="Consolas"/>
              </a:rPr>
              <a:t># 900</a:t>
            </a:r>
          </a:p>
          <a:p>
            <a:pPr algn="just" eaLnBrk="1" fontAlgn="auto" hangingPunct="1">
              <a:spcBef>
                <a:spcPts val="0"/>
              </a:spcBef>
              <a:spcAft>
                <a:spcPts val="210"/>
              </a:spcAft>
              <a:defRPr/>
            </a:pPr>
            <a:r>
              <a:rPr lang="en-US" sz="950">
                <a:solidFill>
                  <a:srgbClr val="C67ADD"/>
                </a:solidFill>
                <a:latin typeface="Consolas"/>
              </a:rPr>
              <a:t>def </a:t>
            </a:r>
            <a:r>
              <a:rPr lang="en-US" sz="950">
                <a:solidFill>
                  <a:srgbClr val="F08D49"/>
                </a:solidFill>
                <a:latin typeface="Consolas"/>
              </a:rPr>
              <a:t>test2</a:t>
            </a:r>
            <a:r>
              <a:rPr lang="en-US" sz="950">
                <a:solidFill>
                  <a:srgbClr val="CCCCCC"/>
                </a:solidFill>
                <a:latin typeface="Consolas"/>
              </a:rPr>
              <a:t>(): </a:t>
            </a:r>
            <a:r>
              <a:rPr lang="en-US" sz="950">
                <a:solidFill>
                  <a:srgbClr val="9E9E9E"/>
                </a:solidFill>
                <a:latin typeface="Consolas"/>
              </a:rPr>
              <a:t># defining 2nd function</a:t>
            </a:r>
          </a:p>
          <a:p>
            <a:pPr marL="304800" eaLnBrk="1" fontAlgn="auto" hangingPunct="1">
              <a:spcBef>
                <a:spcPts val="0"/>
              </a:spcBef>
              <a:spcAft>
                <a:spcPts val="840"/>
              </a:spcAft>
              <a:defRPr/>
            </a:pPr>
            <a:r>
              <a:rPr lang="en-US" sz="950">
                <a:solidFill>
                  <a:srgbClr val="C67ADD"/>
                </a:solidFill>
                <a:latin typeface="Consolas"/>
              </a:rPr>
              <a:t>print</a:t>
            </a:r>
            <a:r>
              <a:rPr lang="en-US" sz="950">
                <a:solidFill>
                  <a:srgbClr val="CCCCCC"/>
                </a:solidFill>
                <a:latin typeface="Consolas"/>
              </a:rPr>
              <a:t>(</a:t>
            </a:r>
            <a:r>
              <a:rPr lang="en-US" sz="950">
                <a:solidFill>
                  <a:srgbClr val="7EC699"/>
                </a:solidFill>
                <a:latin typeface="Consolas"/>
              </a:rPr>
              <a:t>"price in 2nd function :"</a:t>
            </a:r>
            <a:r>
              <a:rPr lang="en-US" sz="950">
                <a:solidFill>
                  <a:srgbClr val="CCCCCC"/>
                </a:solidFill>
                <a:latin typeface="Consolas"/>
              </a:rPr>
              <a:t>, </a:t>
            </a:r>
            <a:r>
              <a:rPr lang="en-US" sz="950">
                <a:solidFill>
                  <a:srgbClr val="E0E0E0"/>
                </a:solidFill>
                <a:latin typeface="Consolas"/>
              </a:rPr>
              <a:t>price</a:t>
            </a:r>
            <a:r>
              <a:rPr lang="en-US" sz="950">
                <a:solidFill>
                  <a:srgbClr val="CCCCCC"/>
                </a:solidFill>
                <a:latin typeface="Consolas"/>
              </a:rPr>
              <a:t>) </a:t>
            </a:r>
            <a:r>
              <a:rPr lang="en-US" sz="950">
                <a:solidFill>
                  <a:srgbClr val="9E9E9E"/>
                </a:solidFill>
                <a:latin typeface="Consolas"/>
              </a:rPr>
              <a:t># 900</a:t>
            </a:r>
          </a:p>
          <a:p>
            <a:pPr algn="just" eaLnBrk="1" fontAlgn="auto" hangingPunct="1">
              <a:lnSpc>
                <a:spcPts val="1176"/>
              </a:lnSpc>
              <a:spcBef>
                <a:spcPts val="0"/>
              </a:spcBef>
              <a:spcAft>
                <a:spcPts val="0"/>
              </a:spcAft>
              <a:defRPr/>
            </a:pPr>
            <a:r>
              <a:rPr lang="en-US" sz="950">
                <a:solidFill>
                  <a:srgbClr val="9E9E9E"/>
                </a:solidFill>
                <a:latin typeface="Consolas"/>
              </a:rPr>
              <a:t># call functions</a:t>
            </a:r>
          </a:p>
          <a:p>
            <a:pPr algn="just" eaLnBrk="1" fontAlgn="auto" hangingPunct="1">
              <a:lnSpc>
                <a:spcPts val="1176"/>
              </a:lnSpc>
              <a:spcBef>
                <a:spcPts val="0"/>
              </a:spcBef>
              <a:spcAft>
                <a:spcPts val="0"/>
              </a:spcAft>
              <a:defRPr/>
            </a:pPr>
            <a:r>
              <a:rPr lang="en-US" sz="950">
                <a:solidFill>
                  <a:srgbClr val="E0E0E0"/>
                </a:solidFill>
                <a:latin typeface="Consolas"/>
              </a:rPr>
              <a:t>test1</a:t>
            </a:r>
            <a:r>
              <a:rPr lang="en-US" sz="950">
                <a:solidFill>
                  <a:srgbClr val="CCCCCC"/>
                </a:solidFill>
                <a:latin typeface="Consolas"/>
              </a:rPr>
              <a:t>()</a:t>
            </a:r>
          </a:p>
          <a:p>
            <a:pPr algn="just" eaLnBrk="1" fontAlgn="auto" hangingPunct="1">
              <a:lnSpc>
                <a:spcPts val="1176"/>
              </a:lnSpc>
              <a:spcBef>
                <a:spcPts val="0"/>
              </a:spcBef>
              <a:spcAft>
                <a:spcPts val="0"/>
              </a:spcAft>
              <a:defRPr/>
            </a:pPr>
            <a:r>
              <a:rPr lang="en-US" sz="950">
                <a:solidFill>
                  <a:srgbClr val="E0E0E0"/>
                </a:solidFill>
                <a:latin typeface="Consolas"/>
              </a:rPr>
              <a:t>test2</a:t>
            </a:r>
            <a:r>
              <a:rPr lang="en-US" sz="950">
                <a:solidFill>
                  <a:srgbClr val="CCCCCC"/>
                </a:solidFill>
                <a:latin typeface="Consolas"/>
              </a:rPr>
              <a:t>()</a:t>
            </a:r>
          </a:p>
        </p:txBody>
      </p:sp>
      <p:sp>
        <p:nvSpPr>
          <p:cNvPr id="5" name="Rectangle 4">
            <a:extLst>
              <a:ext uri="{FF2B5EF4-FFF2-40B4-BE49-F238E27FC236}">
                <a16:creationId xmlns:a16="http://schemas.microsoft.com/office/drawing/2014/main" id="{CA486EE6-5676-499B-845B-195B90622F6F}"/>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59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2A8C2D-A85B-4272-9742-9885BBA41E79}"/>
              </a:ext>
            </a:extLst>
          </p:cNvPr>
          <p:cNvSpPr/>
          <p:nvPr/>
        </p:nvSpPr>
        <p:spPr>
          <a:xfrm>
            <a:off x="4191000" y="1009650"/>
            <a:ext cx="1679575" cy="255588"/>
          </a:xfrm>
          <a:prstGeom prst="rect">
            <a:avLst/>
          </a:prstGeom>
        </p:spPr>
        <p:txBody>
          <a:bodyPr wrap="none" lIns="0" tIns="0" rIns="0" bIns="0"/>
          <a:lstStyle/>
          <a:p>
            <a:pPr algn="ctr" eaLnBrk="1" fontAlgn="auto" hangingPunct="1">
              <a:spcBef>
                <a:spcPts val="0"/>
              </a:spcBef>
              <a:spcAft>
                <a:spcPts val="1890"/>
              </a:spcAft>
              <a:defRPr/>
            </a:pPr>
            <a:r>
              <a:rPr lang="en-US" sz="2500" b="1" spc="-50">
                <a:solidFill>
                  <a:srgbClr val="222222"/>
                </a:solidFill>
                <a:latin typeface="Calibri"/>
              </a:rPr>
              <a:t>CHAPTER-4</a:t>
            </a:r>
          </a:p>
        </p:txBody>
      </p:sp>
      <p:sp>
        <p:nvSpPr>
          <p:cNvPr id="3" name="Rectangle 2">
            <a:extLst>
              <a:ext uri="{FF2B5EF4-FFF2-40B4-BE49-F238E27FC236}">
                <a16:creationId xmlns:a16="http://schemas.microsoft.com/office/drawing/2014/main" id="{AD74B371-3AA8-4987-80B5-B28150552BFD}"/>
              </a:ext>
            </a:extLst>
          </p:cNvPr>
          <p:cNvSpPr/>
          <p:nvPr/>
        </p:nvSpPr>
        <p:spPr>
          <a:xfrm>
            <a:off x="898525" y="1606550"/>
            <a:ext cx="5529263" cy="2117725"/>
          </a:xfrm>
          <a:prstGeom prst="rect">
            <a:avLst/>
          </a:prstGeom>
        </p:spPr>
        <p:txBody>
          <a:bodyPr lIns="0" tIns="0" rIns="0" bIns="0"/>
          <a:lstStyle/>
          <a:p>
            <a:pPr eaLnBrk="1" fontAlgn="auto" hangingPunct="1">
              <a:spcBef>
                <a:spcPts val="1890"/>
              </a:spcBef>
              <a:spcAft>
                <a:spcPts val="1890"/>
              </a:spcAft>
              <a:defRPr/>
            </a:pPr>
            <a:r>
              <a:rPr lang="en-US" sz="2900" spc="-50">
                <a:solidFill>
                  <a:srgbClr val="353535"/>
                </a:solidFill>
                <a:latin typeface="Calibri"/>
              </a:rPr>
              <a:t>Python Data Types</a:t>
            </a:r>
          </a:p>
          <a:p>
            <a:pPr eaLnBrk="1" fontAlgn="auto" hangingPunct="1">
              <a:spcBef>
                <a:spcPts val="0"/>
              </a:spcBef>
              <a:spcAft>
                <a:spcPts val="1470"/>
              </a:spcAft>
              <a:defRPr/>
            </a:pPr>
            <a:r>
              <a:rPr lang="en-US" sz="1300">
                <a:solidFill>
                  <a:srgbClr val="222222"/>
                </a:solidFill>
                <a:latin typeface="Calibri"/>
              </a:rPr>
              <a:t>There are mainly four types of basic/primitive data types available in Python</a:t>
            </a:r>
          </a:p>
          <a:p>
            <a:pPr marL="635000" algn="just" eaLnBrk="1" fontAlgn="auto" hangingPunct="1">
              <a:lnSpc>
                <a:spcPts val="2328"/>
              </a:lnSpc>
              <a:spcBef>
                <a:spcPts val="0"/>
              </a:spcBef>
              <a:spcAft>
                <a:spcPts val="0"/>
              </a:spcAft>
              <a:defRPr/>
            </a:pPr>
            <a:r>
              <a:rPr lang="en-US" sz="1000">
                <a:solidFill>
                  <a:srgbClr val="222222"/>
                </a:solidFill>
                <a:latin typeface="Times New Roman"/>
              </a:rPr>
              <a:t>•    Numeric</a:t>
            </a:r>
            <a:r>
              <a:rPr lang="en-US" sz="1300">
                <a:solidFill>
                  <a:srgbClr val="222222"/>
                </a:solidFill>
                <a:latin typeface="Calibri"/>
              </a:rPr>
              <a:t>: int, float, and complex</a:t>
            </a:r>
          </a:p>
          <a:p>
            <a:pPr marL="635000" algn="just" eaLnBrk="1" fontAlgn="auto" hangingPunct="1">
              <a:lnSpc>
                <a:spcPts val="2328"/>
              </a:lnSpc>
              <a:spcBef>
                <a:spcPts val="0"/>
              </a:spcBef>
              <a:spcAft>
                <a:spcPts val="0"/>
              </a:spcAft>
              <a:defRPr/>
            </a:pPr>
            <a:r>
              <a:rPr lang="en-US" sz="1000">
                <a:solidFill>
                  <a:srgbClr val="222222"/>
                </a:solidFill>
                <a:latin typeface="Times New Roman"/>
              </a:rPr>
              <a:t>•    Sequence</a:t>
            </a:r>
            <a:r>
              <a:rPr lang="en-US" sz="1300">
                <a:solidFill>
                  <a:srgbClr val="222222"/>
                </a:solidFill>
                <a:latin typeface="Calibri"/>
              </a:rPr>
              <a:t>: String, list, and tuple</a:t>
            </a:r>
          </a:p>
          <a:p>
            <a:pPr marL="635000" algn="just" eaLnBrk="1" fontAlgn="auto" hangingPunct="1">
              <a:lnSpc>
                <a:spcPts val="2328"/>
              </a:lnSpc>
              <a:spcBef>
                <a:spcPts val="0"/>
              </a:spcBef>
              <a:spcAft>
                <a:spcPts val="0"/>
              </a:spcAft>
              <a:defRPr/>
            </a:pPr>
            <a:r>
              <a:rPr lang="en-US" sz="1000">
                <a:solidFill>
                  <a:srgbClr val="222222"/>
                </a:solidFill>
                <a:latin typeface="Times New Roman"/>
              </a:rPr>
              <a:t>•    Set</a:t>
            </a:r>
          </a:p>
          <a:p>
            <a:pPr marL="635000" algn="just" eaLnBrk="1" fontAlgn="auto" hangingPunct="1">
              <a:lnSpc>
                <a:spcPts val="2328"/>
              </a:lnSpc>
              <a:spcBef>
                <a:spcPts val="0"/>
              </a:spcBef>
              <a:spcAft>
                <a:spcPts val="0"/>
              </a:spcAft>
              <a:defRPr/>
            </a:pPr>
            <a:r>
              <a:rPr lang="en-US" sz="1000">
                <a:solidFill>
                  <a:srgbClr val="222222"/>
                </a:solidFill>
                <a:latin typeface="Times New Roman"/>
              </a:rPr>
              <a:t>•    Dictionary </a:t>
            </a:r>
            <a:r>
              <a:rPr lang="en-US" sz="1300">
                <a:solidFill>
                  <a:srgbClr val="222222"/>
                </a:solidFill>
                <a:latin typeface="Calibri"/>
              </a:rPr>
              <a:t>(dict)</a:t>
            </a:r>
          </a:p>
        </p:txBody>
      </p:sp>
      <p:sp>
        <p:nvSpPr>
          <p:cNvPr id="4" name="Rectangle 3">
            <a:extLst>
              <a:ext uri="{FF2B5EF4-FFF2-40B4-BE49-F238E27FC236}">
                <a16:creationId xmlns:a16="http://schemas.microsoft.com/office/drawing/2014/main" id="{23B8ECF5-DFB3-49FA-9C2E-CFAC63E94B5F}"/>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60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850" name="Picture 1">
            <a:extLst>
              <a:ext uri="{FF2B5EF4-FFF2-40B4-BE49-F238E27FC236}">
                <a16:creationId xmlns:a16="http://schemas.microsoft.com/office/drawing/2014/main" id="{F7C83242-1F25-46BC-BC58-36B8CAC95A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5888038"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A8BE5AC-F627-4970-B3BC-C2AC532BFC9B}"/>
              </a:ext>
            </a:extLst>
          </p:cNvPr>
          <p:cNvSpPr/>
          <p:nvPr/>
        </p:nvSpPr>
        <p:spPr>
          <a:xfrm>
            <a:off x="898525" y="6192838"/>
            <a:ext cx="6032500" cy="201612"/>
          </a:xfrm>
          <a:prstGeom prst="rect">
            <a:avLst/>
          </a:prstGeom>
        </p:spPr>
        <p:txBody>
          <a:bodyPr wrap="none" lIns="0" tIns="0" rIns="0" bIns="0"/>
          <a:lstStyle/>
          <a:p>
            <a:pPr eaLnBrk="1" fontAlgn="auto" hangingPunct="1">
              <a:spcBef>
                <a:spcPts val="0"/>
              </a:spcBef>
              <a:spcAft>
                <a:spcPts val="0"/>
              </a:spcAft>
              <a:defRPr/>
            </a:pPr>
            <a:r>
              <a:rPr lang="en-US" sz="1300">
                <a:solidFill>
                  <a:srgbClr val="222222"/>
                </a:solidFill>
                <a:latin typeface="Calibri"/>
              </a:rPr>
              <a:t>To check the data type of variable use the built-in function </a:t>
            </a:r>
            <a:r>
              <a:rPr lang="en-US" sz="950">
                <a:solidFill>
                  <a:srgbClr val="6C0B24"/>
                </a:solidFill>
                <a:latin typeface="Consolas"/>
              </a:rPr>
              <a:t>type() </a:t>
            </a:r>
            <a:r>
              <a:rPr lang="en-US" sz="1300">
                <a:solidFill>
                  <a:srgbClr val="222222"/>
                </a:solidFill>
                <a:latin typeface="Calibri"/>
              </a:rPr>
              <a:t>and </a:t>
            </a:r>
            <a:r>
              <a:rPr lang="en-US" sz="950">
                <a:solidFill>
                  <a:srgbClr val="6C0B24"/>
                </a:solidFill>
                <a:latin typeface="Consolas"/>
              </a:rPr>
              <a:t>isinstance()</a:t>
            </a:r>
            <a:r>
              <a:rPr lang="en-US" sz="1300">
                <a:solidFill>
                  <a:srgbClr val="222222"/>
                </a:solidFill>
                <a:latin typeface="Calibri"/>
              </a:rPr>
              <a:t>.</a:t>
            </a:r>
          </a:p>
        </p:txBody>
      </p:sp>
      <p:sp>
        <p:nvSpPr>
          <p:cNvPr id="4" name="Rectangle 3">
            <a:extLst>
              <a:ext uri="{FF2B5EF4-FFF2-40B4-BE49-F238E27FC236}">
                <a16:creationId xmlns:a16="http://schemas.microsoft.com/office/drawing/2014/main" id="{B71F2B4A-8C50-4836-B620-6CA94AF5F0A9}"/>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61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8D4047-44EF-4EBD-9E7B-05F987E44395}"/>
              </a:ext>
            </a:extLst>
          </p:cNvPr>
          <p:cNvSpPr/>
          <p:nvPr/>
        </p:nvSpPr>
        <p:spPr>
          <a:xfrm>
            <a:off x="1511300" y="947738"/>
            <a:ext cx="6008688" cy="496887"/>
          </a:xfrm>
          <a:prstGeom prst="rect">
            <a:avLst/>
          </a:prstGeom>
        </p:spPr>
        <p:txBody>
          <a:bodyPr lIns="0" tIns="0" rIns="0" bIns="0"/>
          <a:lstStyle/>
          <a:p>
            <a:pPr algn="just" eaLnBrk="1" fontAlgn="auto" hangingPunct="1">
              <a:spcBef>
                <a:spcPts val="0"/>
              </a:spcBef>
              <a:spcAft>
                <a:spcPts val="840"/>
              </a:spcAft>
              <a:defRPr/>
            </a:pPr>
            <a:r>
              <a:rPr lang="en-US" sz="1000">
                <a:solidFill>
                  <a:srgbClr val="222222"/>
                </a:solidFill>
                <a:latin typeface="Times New Roman"/>
              </a:rPr>
              <a:t>•    The </a:t>
            </a:r>
            <a:r>
              <a:rPr lang="en-US" sz="950">
                <a:solidFill>
                  <a:srgbClr val="6C0B24"/>
                </a:solidFill>
                <a:latin typeface="Consolas"/>
              </a:rPr>
              <a:t>type() </a:t>
            </a:r>
            <a:r>
              <a:rPr lang="en-US" sz="1000">
                <a:solidFill>
                  <a:srgbClr val="222222"/>
                </a:solidFill>
                <a:latin typeface="Times New Roman"/>
              </a:rPr>
              <a:t>function returns the data type of the variable</a:t>
            </a:r>
          </a:p>
          <a:p>
            <a:pPr algn="just" eaLnBrk="1" fontAlgn="auto" hangingPunct="1">
              <a:spcBef>
                <a:spcPts val="0"/>
              </a:spcBef>
              <a:spcAft>
                <a:spcPts val="0"/>
              </a:spcAft>
              <a:defRPr/>
            </a:pPr>
            <a:r>
              <a:rPr lang="en-US" sz="1000">
                <a:solidFill>
                  <a:srgbClr val="222222"/>
                </a:solidFill>
                <a:latin typeface="Times New Roman"/>
              </a:rPr>
              <a:t>•    The</a:t>
            </a:r>
            <a:r>
              <a:rPr lang="en-US" sz="1000">
                <a:solidFill>
                  <a:srgbClr val="222222"/>
                </a:solidFill>
                <a:latin typeface="Times New Roman"/>
                <a:hlinkClick r:id="rId2"/>
              </a:rPr>
              <a:t> </a:t>
            </a:r>
            <a:r>
              <a:rPr lang="en-US" sz="1000" u="sng">
                <a:solidFill>
                  <a:srgbClr val="1E69DE"/>
                </a:solidFill>
                <a:latin typeface="Times New Roman"/>
                <a:hlinkClick r:id="rId2"/>
              </a:rPr>
              <a:t>isinstanceP</a:t>
            </a:r>
            <a:r>
              <a:rPr lang="en-US" sz="1000">
                <a:solidFill>
                  <a:srgbClr val="1E69DE"/>
                </a:solidFill>
                <a:latin typeface="Times New Roman"/>
                <a:hlinkClick r:id="rId2"/>
              </a:rPr>
              <a:t> </a:t>
            </a:r>
            <a:r>
              <a:rPr lang="en-US" sz="1000">
                <a:solidFill>
                  <a:srgbClr val="222222"/>
                </a:solidFill>
                <a:latin typeface="Times New Roman"/>
              </a:rPr>
              <a:t>function checks whether an object belongs to a particular class.</a:t>
            </a:r>
          </a:p>
        </p:txBody>
      </p:sp>
      <p:graphicFrame>
        <p:nvGraphicFramePr>
          <p:cNvPr id="3" name="Table 2">
            <a:extLst>
              <a:ext uri="{FF2B5EF4-FFF2-40B4-BE49-F238E27FC236}">
                <a16:creationId xmlns:a16="http://schemas.microsoft.com/office/drawing/2014/main" id="{172F9616-9953-4546-96F7-526B2B4ED46C}"/>
              </a:ext>
            </a:extLst>
          </p:cNvPr>
          <p:cNvGraphicFramePr>
            <a:graphicFrameLocks noGrp="1"/>
          </p:cNvGraphicFramePr>
          <p:nvPr/>
        </p:nvGraphicFramePr>
        <p:xfrm>
          <a:off x="911225" y="1504950"/>
          <a:ext cx="6589713" cy="5173663"/>
        </p:xfrm>
        <a:graphic>
          <a:graphicData uri="http://schemas.openxmlformats.org/drawingml/2006/table">
            <a:tbl>
              <a:tblPr/>
              <a:tblGrid>
                <a:gridCol w="804664">
                  <a:extLst>
                    <a:ext uri="{9D8B030D-6E8A-4147-A177-3AD203B41FA5}">
                      <a16:colId xmlns:a16="http://schemas.microsoft.com/office/drawing/2014/main" val="20000"/>
                    </a:ext>
                  </a:extLst>
                </a:gridCol>
                <a:gridCol w="3276569">
                  <a:extLst>
                    <a:ext uri="{9D8B030D-6E8A-4147-A177-3AD203B41FA5}">
                      <a16:colId xmlns:a16="http://schemas.microsoft.com/office/drawing/2014/main" val="20001"/>
                    </a:ext>
                  </a:extLst>
                </a:gridCol>
                <a:gridCol w="2508480">
                  <a:extLst>
                    <a:ext uri="{9D8B030D-6E8A-4147-A177-3AD203B41FA5}">
                      <a16:colId xmlns:a16="http://schemas.microsoft.com/office/drawing/2014/main" val="20002"/>
                    </a:ext>
                  </a:extLst>
                </a:gridCol>
              </a:tblGrid>
              <a:tr h="515232">
                <a:tc>
                  <a:txBody>
                    <a:bodyPr/>
                    <a:lstStyle/>
                    <a:p>
                      <a:pPr marL="114300" indent="0"/>
                      <a:r>
                        <a:rPr lang="en-US" sz="900" b="1">
                          <a:latin typeface="Times New Roman"/>
                        </a:rPr>
                        <a:t>Data type</a:t>
                      </a:r>
                    </a:p>
                  </a:txBody>
                  <a:tcPr marL="0" marR="0" marT="0" marB="0" anchor="ctr">
                    <a:solidFill>
                      <a:srgbClr val="DCE9F7"/>
                    </a:solidFill>
                  </a:tcPr>
                </a:tc>
                <a:tc>
                  <a:txBody>
                    <a:bodyPr/>
                    <a:lstStyle/>
                    <a:p>
                      <a:pPr marL="190500" indent="0"/>
                      <a:r>
                        <a:rPr lang="en-US" sz="900" b="1">
                          <a:latin typeface="Times New Roman"/>
                        </a:rPr>
                        <a:t>Description</a:t>
                      </a:r>
                    </a:p>
                  </a:txBody>
                  <a:tcPr marL="0" marR="0" marT="0" marB="0" anchor="ctr">
                    <a:solidFill>
                      <a:srgbClr val="DCE9F7"/>
                    </a:solidFill>
                  </a:tcPr>
                </a:tc>
                <a:tc>
                  <a:txBody>
                    <a:bodyPr/>
                    <a:lstStyle/>
                    <a:p>
                      <a:pPr marL="457200" indent="0"/>
                      <a:r>
                        <a:rPr lang="en-US" sz="900" b="1">
                          <a:latin typeface="Times New Roman"/>
                        </a:rPr>
                        <a:t>Example</a:t>
                      </a:r>
                    </a:p>
                  </a:txBody>
                  <a:tcPr marL="0" marR="0" marT="0" marB="0" anchor="ctr">
                    <a:solidFill>
                      <a:srgbClr val="DCE9F7"/>
                    </a:solidFill>
                  </a:tcPr>
                </a:tc>
                <a:extLst>
                  <a:ext uri="{0D108BD9-81ED-4DB2-BD59-A6C34878D82A}">
                    <a16:rowId xmlns:a16="http://schemas.microsoft.com/office/drawing/2014/main" val="10000"/>
                  </a:ext>
                </a:extLst>
              </a:tr>
              <a:tr h="445112">
                <a:tc>
                  <a:txBody>
                    <a:bodyPr/>
                    <a:lstStyle/>
                    <a:p>
                      <a:pPr marL="114300" indent="0"/>
                      <a:r>
                        <a:rPr lang="en-US" sz="1000">
                          <a:solidFill>
                            <a:srgbClr val="6C0B24"/>
                          </a:solidFill>
                          <a:latin typeface="Consolas"/>
                        </a:rPr>
                        <a:t>int</a:t>
                      </a:r>
                    </a:p>
                  </a:txBody>
                  <a:tcPr marL="0" marR="0" marT="0" marB="0" anchor="ctr"/>
                </a:tc>
                <a:tc>
                  <a:txBody>
                    <a:bodyPr/>
                    <a:lstStyle/>
                    <a:p>
                      <a:pPr marL="190500" indent="0"/>
                      <a:r>
                        <a:rPr lang="en-US" sz="900">
                          <a:latin typeface="Times New Roman"/>
                        </a:rPr>
                        <a:t>To store integer values</a:t>
                      </a:r>
                    </a:p>
                  </a:txBody>
                  <a:tcPr marL="0" marR="0" marT="0" marB="0" anchor="ctr"/>
                </a:tc>
                <a:tc>
                  <a:txBody>
                    <a:bodyPr/>
                    <a:lstStyle/>
                    <a:p>
                      <a:pPr marL="457200" indent="0"/>
                      <a:r>
                        <a:rPr lang="en-US" sz="1000">
                          <a:solidFill>
                            <a:srgbClr val="6C0B24"/>
                          </a:solidFill>
                          <a:latin typeface="Consolas"/>
                        </a:rPr>
                        <a:t>n = 20</a:t>
                      </a:r>
                    </a:p>
                  </a:txBody>
                  <a:tcPr marL="0" marR="0" marT="0" marB="0" anchor="ctr"/>
                </a:tc>
                <a:extLst>
                  <a:ext uri="{0D108BD9-81ED-4DB2-BD59-A6C34878D82A}">
                    <a16:rowId xmlns:a16="http://schemas.microsoft.com/office/drawing/2014/main" val="10001"/>
                  </a:ext>
                </a:extLst>
              </a:tr>
              <a:tr h="506086">
                <a:tc>
                  <a:txBody>
                    <a:bodyPr/>
                    <a:lstStyle/>
                    <a:p>
                      <a:pPr marL="114300" indent="0"/>
                      <a:r>
                        <a:rPr lang="en-US" sz="1000">
                          <a:solidFill>
                            <a:srgbClr val="6C0B24"/>
                          </a:solidFill>
                          <a:latin typeface="Consolas"/>
                        </a:rPr>
                        <a:t>float</a:t>
                      </a:r>
                    </a:p>
                  </a:txBody>
                  <a:tcPr marL="0" marR="0" marT="0" marB="0" anchor="ctr"/>
                </a:tc>
                <a:tc>
                  <a:txBody>
                    <a:bodyPr/>
                    <a:lstStyle/>
                    <a:p>
                      <a:pPr marL="190500" indent="0"/>
                      <a:r>
                        <a:rPr lang="en-US" sz="900">
                          <a:latin typeface="Times New Roman"/>
                        </a:rPr>
                        <a:t>To store decimal values</a:t>
                      </a:r>
                    </a:p>
                  </a:txBody>
                  <a:tcPr marL="0" marR="0" marT="0" marB="0" anchor="ctr"/>
                </a:tc>
                <a:tc>
                  <a:txBody>
                    <a:bodyPr/>
                    <a:lstStyle/>
                    <a:p>
                      <a:pPr marL="457200" indent="0"/>
                      <a:r>
                        <a:rPr lang="en-US" sz="1000">
                          <a:solidFill>
                            <a:srgbClr val="6C0B24"/>
                          </a:solidFill>
                          <a:latin typeface="Consolas"/>
                        </a:rPr>
                        <a:t>n = 20.75</a:t>
                      </a:r>
                    </a:p>
                  </a:txBody>
                  <a:tcPr marL="0" marR="0" marT="0" marB="0" anchor="ctr"/>
                </a:tc>
                <a:extLst>
                  <a:ext uri="{0D108BD9-81ED-4DB2-BD59-A6C34878D82A}">
                    <a16:rowId xmlns:a16="http://schemas.microsoft.com/office/drawing/2014/main" val="10002"/>
                  </a:ext>
                </a:extLst>
              </a:tr>
              <a:tr h="527427">
                <a:tc>
                  <a:txBody>
                    <a:bodyPr/>
                    <a:lstStyle/>
                    <a:p>
                      <a:pPr marL="114300" indent="0"/>
                      <a:r>
                        <a:rPr lang="en-US" sz="1000">
                          <a:solidFill>
                            <a:srgbClr val="6C0B24"/>
                          </a:solidFill>
                          <a:latin typeface="Consolas"/>
                        </a:rPr>
                        <a:t>complex</a:t>
                      </a:r>
                    </a:p>
                  </a:txBody>
                  <a:tcPr marL="0" marR="0" marT="0" marB="0" anchor="ctr"/>
                </a:tc>
                <a:tc>
                  <a:txBody>
                    <a:bodyPr/>
                    <a:lstStyle/>
                    <a:p>
                      <a:pPr marL="190500" indent="0"/>
                      <a:r>
                        <a:rPr lang="en-US" sz="900">
                          <a:latin typeface="Times New Roman"/>
                        </a:rPr>
                        <a:t>To store complex numbers (real and imaginary part)</a:t>
                      </a:r>
                    </a:p>
                  </a:txBody>
                  <a:tcPr marL="0" marR="0" marT="0" marB="0" anchor="ctr"/>
                </a:tc>
                <a:tc>
                  <a:txBody>
                    <a:bodyPr/>
                    <a:lstStyle/>
                    <a:p>
                      <a:pPr marL="457200" indent="0"/>
                      <a:r>
                        <a:rPr lang="en-US" sz="1000">
                          <a:solidFill>
                            <a:srgbClr val="6C0B24"/>
                          </a:solidFill>
                          <a:latin typeface="Consolas"/>
                        </a:rPr>
                        <a:t>n = 10+20j</a:t>
                      </a:r>
                    </a:p>
                  </a:txBody>
                  <a:tcPr marL="0" marR="0" marT="0" marB="0" anchor="ctr"/>
                </a:tc>
                <a:extLst>
                  <a:ext uri="{0D108BD9-81ED-4DB2-BD59-A6C34878D82A}">
                    <a16:rowId xmlns:a16="http://schemas.microsoft.com/office/drawing/2014/main" val="10003"/>
                  </a:ext>
                </a:extLst>
              </a:tr>
              <a:tr h="512183">
                <a:tc>
                  <a:txBody>
                    <a:bodyPr/>
                    <a:lstStyle/>
                    <a:p>
                      <a:pPr marL="114300" indent="0"/>
                      <a:r>
                        <a:rPr lang="en-US" sz="900">
                          <a:latin typeface="Times New Roman"/>
                        </a:rPr>
                        <a:t>str</a:t>
                      </a:r>
                    </a:p>
                  </a:txBody>
                  <a:tcPr marL="0" marR="0" marT="0" marB="0" anchor="ctr"/>
                </a:tc>
                <a:tc>
                  <a:txBody>
                    <a:bodyPr/>
                    <a:lstStyle/>
                    <a:p>
                      <a:pPr marL="190500" indent="0"/>
                      <a:r>
                        <a:rPr lang="en-US" sz="900">
                          <a:latin typeface="Times New Roman"/>
                        </a:rPr>
                        <a:t>To store textual/string data</a:t>
                      </a:r>
                    </a:p>
                  </a:txBody>
                  <a:tcPr marL="0" marR="0" marT="0" marB="0" anchor="ctr"/>
                </a:tc>
                <a:tc>
                  <a:txBody>
                    <a:bodyPr/>
                    <a:lstStyle/>
                    <a:p>
                      <a:pPr marL="457200" indent="0"/>
                      <a:r>
                        <a:rPr lang="en-US" sz="1000">
                          <a:solidFill>
                            <a:srgbClr val="6C0B24"/>
                          </a:solidFill>
                          <a:latin typeface="Consolas"/>
                        </a:rPr>
                        <a:t>name = 'Jessa'</a:t>
                      </a:r>
                    </a:p>
                  </a:txBody>
                  <a:tcPr marL="0" marR="0" marT="0" marB="0" anchor="ctr"/>
                </a:tc>
                <a:extLst>
                  <a:ext uri="{0D108BD9-81ED-4DB2-BD59-A6C34878D82A}">
                    <a16:rowId xmlns:a16="http://schemas.microsoft.com/office/drawing/2014/main" val="10004"/>
                  </a:ext>
                </a:extLst>
              </a:tr>
              <a:tr h="512183">
                <a:tc>
                  <a:txBody>
                    <a:bodyPr/>
                    <a:lstStyle/>
                    <a:p>
                      <a:pPr marL="114300" indent="0"/>
                      <a:r>
                        <a:rPr lang="en-US" sz="900">
                          <a:latin typeface="Times New Roman"/>
                        </a:rPr>
                        <a:t>bool</a:t>
                      </a:r>
                    </a:p>
                  </a:txBody>
                  <a:tcPr marL="0" marR="0" marT="0" marB="0" anchor="ctr"/>
                </a:tc>
                <a:tc>
                  <a:txBody>
                    <a:bodyPr/>
                    <a:lstStyle/>
                    <a:p>
                      <a:pPr marL="190500" indent="0"/>
                      <a:r>
                        <a:rPr lang="en-US" sz="900">
                          <a:latin typeface="Times New Roman"/>
                        </a:rPr>
                        <a:t>To store boolean values</a:t>
                      </a:r>
                    </a:p>
                  </a:txBody>
                  <a:tcPr marL="0" marR="0" marT="0" marB="0" anchor="ctr"/>
                </a:tc>
                <a:tc>
                  <a:txBody>
                    <a:bodyPr/>
                    <a:lstStyle/>
                    <a:p>
                      <a:pPr marL="457200" indent="0"/>
                      <a:r>
                        <a:rPr lang="en-US" sz="1000">
                          <a:solidFill>
                            <a:srgbClr val="6C0B24"/>
                          </a:solidFill>
                          <a:latin typeface="Consolas"/>
                        </a:rPr>
                        <a:t>flag = True</a:t>
                      </a:r>
                    </a:p>
                  </a:txBody>
                  <a:tcPr marL="0" marR="0" marT="0" marB="0" anchor="ctr"/>
                </a:tc>
                <a:extLst>
                  <a:ext uri="{0D108BD9-81ED-4DB2-BD59-A6C34878D82A}">
                    <a16:rowId xmlns:a16="http://schemas.microsoft.com/office/drawing/2014/main" val="10005"/>
                  </a:ext>
                </a:extLst>
              </a:tr>
              <a:tr h="521330">
                <a:tc>
                  <a:txBody>
                    <a:bodyPr/>
                    <a:lstStyle/>
                    <a:p>
                      <a:pPr marL="114300" indent="0"/>
                      <a:r>
                        <a:rPr lang="en-US" sz="900">
                          <a:latin typeface="Times New Roman"/>
                        </a:rPr>
                        <a:t>list</a:t>
                      </a:r>
                    </a:p>
                  </a:txBody>
                  <a:tcPr marL="0" marR="0" marT="0" marB="0" anchor="ctr"/>
                </a:tc>
                <a:tc>
                  <a:txBody>
                    <a:bodyPr/>
                    <a:lstStyle/>
                    <a:p>
                      <a:pPr marL="190500" indent="0"/>
                      <a:r>
                        <a:rPr lang="en-US" sz="900">
                          <a:latin typeface="Times New Roman"/>
                        </a:rPr>
                        <a:t>To store a sequence of mutable data</a:t>
                      </a:r>
                    </a:p>
                  </a:txBody>
                  <a:tcPr marL="0" marR="0" marT="0" marB="0" anchor="ctr"/>
                </a:tc>
                <a:tc>
                  <a:txBody>
                    <a:bodyPr/>
                    <a:lstStyle/>
                    <a:p>
                      <a:pPr marL="457200" indent="0"/>
                      <a:r>
                        <a:rPr lang="en-US" sz="1000">
                          <a:solidFill>
                            <a:srgbClr val="6C0B24"/>
                          </a:solidFill>
                          <a:latin typeface="Consolas"/>
                        </a:rPr>
                        <a:t>l = [3, 'a', 2.5]</a:t>
                      </a:r>
                    </a:p>
                  </a:txBody>
                  <a:tcPr marL="0" marR="0" marT="0" marB="0" anchor="ctr"/>
                </a:tc>
                <a:extLst>
                  <a:ext uri="{0D108BD9-81ED-4DB2-BD59-A6C34878D82A}">
                    <a16:rowId xmlns:a16="http://schemas.microsoft.com/office/drawing/2014/main" val="10006"/>
                  </a:ext>
                </a:extLst>
              </a:tr>
              <a:tr h="518281">
                <a:tc>
                  <a:txBody>
                    <a:bodyPr/>
                    <a:lstStyle/>
                    <a:p>
                      <a:pPr marL="114300" indent="0"/>
                      <a:r>
                        <a:rPr lang="en-US" sz="900">
                          <a:latin typeface="Times New Roman"/>
                        </a:rPr>
                        <a:t>tuple</a:t>
                      </a:r>
                    </a:p>
                  </a:txBody>
                  <a:tcPr marL="0" marR="0" marT="0" marB="0" anchor="ctr"/>
                </a:tc>
                <a:tc>
                  <a:txBody>
                    <a:bodyPr/>
                    <a:lstStyle/>
                    <a:p>
                      <a:pPr marL="190500" indent="0"/>
                      <a:r>
                        <a:rPr lang="en-US" sz="900">
                          <a:latin typeface="Times New Roman"/>
                        </a:rPr>
                        <a:t>To store sequence immutable data</a:t>
                      </a:r>
                    </a:p>
                  </a:txBody>
                  <a:tcPr marL="0" marR="0" marT="0" marB="0" anchor="ctr"/>
                </a:tc>
                <a:tc>
                  <a:txBody>
                    <a:bodyPr/>
                    <a:lstStyle/>
                    <a:p>
                      <a:pPr marL="457200" indent="0"/>
                      <a:r>
                        <a:rPr lang="en-US" sz="1000">
                          <a:solidFill>
                            <a:srgbClr val="6C0B24"/>
                          </a:solidFill>
                          <a:latin typeface="Consolas"/>
                        </a:rPr>
                        <a:t>t = (2, 'b', 6.4)</a:t>
                      </a:r>
                    </a:p>
                  </a:txBody>
                  <a:tcPr marL="0" marR="0" marT="0" marB="0" anchor="ctr"/>
                </a:tc>
                <a:extLst>
                  <a:ext uri="{0D108BD9-81ED-4DB2-BD59-A6C34878D82A}">
                    <a16:rowId xmlns:a16="http://schemas.microsoft.com/office/drawing/2014/main" val="10007"/>
                  </a:ext>
                </a:extLst>
              </a:tr>
              <a:tr h="515232">
                <a:tc>
                  <a:txBody>
                    <a:bodyPr/>
                    <a:lstStyle/>
                    <a:p>
                      <a:pPr marL="114300" indent="0"/>
                      <a:r>
                        <a:rPr lang="en-US" sz="900">
                          <a:latin typeface="Times New Roman"/>
                        </a:rPr>
                        <a:t>diet</a:t>
                      </a:r>
                    </a:p>
                  </a:txBody>
                  <a:tcPr marL="0" marR="0" marT="0" marB="0" anchor="ctr"/>
                </a:tc>
                <a:tc>
                  <a:txBody>
                    <a:bodyPr/>
                    <a:lstStyle/>
                    <a:p>
                      <a:pPr marL="190500" indent="0"/>
                      <a:r>
                        <a:rPr lang="en-US" sz="900">
                          <a:latin typeface="Times New Roman"/>
                        </a:rPr>
                        <a:t>To store key: value pair</a:t>
                      </a:r>
                    </a:p>
                  </a:txBody>
                  <a:tcPr marL="0" marR="0" marT="0" marB="0" anchor="ctr"/>
                </a:tc>
                <a:tc>
                  <a:txBody>
                    <a:bodyPr/>
                    <a:lstStyle/>
                    <a:p>
                      <a:pPr marL="457200" indent="0"/>
                      <a:r>
                        <a:rPr lang="en-US" sz="1000">
                          <a:solidFill>
                            <a:srgbClr val="6C0B24"/>
                          </a:solidFill>
                          <a:latin typeface="Consolas"/>
                        </a:rPr>
                        <a:t>d = {1:'J', 2:'E'}</a:t>
                      </a:r>
                    </a:p>
                  </a:txBody>
                  <a:tcPr marL="0" marR="0" marT="0" marB="0" anchor="ctr"/>
                </a:tc>
                <a:extLst>
                  <a:ext uri="{0D108BD9-81ED-4DB2-BD59-A6C34878D82A}">
                    <a16:rowId xmlns:a16="http://schemas.microsoft.com/office/drawing/2014/main" val="10008"/>
                  </a:ext>
                </a:extLst>
              </a:tr>
              <a:tr h="600596">
                <a:tc>
                  <a:txBody>
                    <a:bodyPr/>
                    <a:lstStyle/>
                    <a:p>
                      <a:pPr marL="114300" indent="0"/>
                      <a:r>
                        <a:rPr lang="en-US" sz="900">
                          <a:latin typeface="Times New Roman"/>
                        </a:rPr>
                        <a:t>set</a:t>
                      </a:r>
                    </a:p>
                  </a:txBody>
                  <a:tcPr marL="0" marR="0" marT="0" marB="0" anchor="ctr"/>
                </a:tc>
                <a:tc>
                  <a:txBody>
                    <a:bodyPr/>
                    <a:lstStyle/>
                    <a:p>
                      <a:pPr marL="190500" indent="0"/>
                      <a:r>
                        <a:rPr lang="en-US" sz="900">
                          <a:latin typeface="Times New Roman"/>
                        </a:rPr>
                        <a:t>To store unorder and unindexed values</a:t>
                      </a:r>
                    </a:p>
                  </a:txBody>
                  <a:tcPr marL="0" marR="0" marT="0" marB="0" anchor="ctr"/>
                </a:tc>
                <a:tc>
                  <a:txBody>
                    <a:bodyPr/>
                    <a:lstStyle/>
                    <a:p>
                      <a:pPr marL="457200" indent="0"/>
                      <a:r>
                        <a:rPr lang="en-US" sz="1000">
                          <a:solidFill>
                            <a:srgbClr val="6C0B24"/>
                          </a:solidFill>
                          <a:latin typeface="Consolas"/>
                        </a:rPr>
                        <a:t>s = {1, 3, 5}</a:t>
                      </a:r>
                    </a:p>
                  </a:txBody>
                  <a:tcPr marL="0" marR="0" marT="0" marB="0" anchor="ctr"/>
                </a:tc>
                <a:extLst>
                  <a:ext uri="{0D108BD9-81ED-4DB2-BD59-A6C34878D82A}">
                    <a16:rowId xmlns:a16="http://schemas.microsoft.com/office/drawing/2014/main" val="10009"/>
                  </a:ext>
                </a:extLst>
              </a:tr>
            </a:tbl>
          </a:graphicData>
        </a:graphic>
      </p:graphicFrame>
      <p:sp>
        <p:nvSpPr>
          <p:cNvPr id="4" name="Rectangle 3">
            <a:extLst>
              <a:ext uri="{FF2B5EF4-FFF2-40B4-BE49-F238E27FC236}">
                <a16:creationId xmlns:a16="http://schemas.microsoft.com/office/drawing/2014/main" id="{8AF1664D-926D-49C9-8B96-BB2F3BA4AA92}"/>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62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51F098-0404-4E3C-AABE-11BE405B94A0}"/>
              </a:ext>
            </a:extLst>
          </p:cNvPr>
          <p:cNvGraphicFramePr>
            <a:graphicFrameLocks noGrp="1"/>
          </p:cNvGraphicFramePr>
          <p:nvPr/>
        </p:nvGraphicFramePr>
        <p:xfrm>
          <a:off x="904875" y="908050"/>
          <a:ext cx="4383088" cy="2087563"/>
        </p:xfrm>
        <a:graphic>
          <a:graphicData uri="http://schemas.openxmlformats.org/drawingml/2006/table">
            <a:tbl>
              <a:tblPr/>
              <a:tblGrid>
                <a:gridCol w="813828">
                  <a:extLst>
                    <a:ext uri="{9D8B030D-6E8A-4147-A177-3AD203B41FA5}">
                      <a16:colId xmlns:a16="http://schemas.microsoft.com/office/drawing/2014/main" val="20000"/>
                    </a:ext>
                  </a:extLst>
                </a:gridCol>
                <a:gridCol w="3569260">
                  <a:extLst>
                    <a:ext uri="{9D8B030D-6E8A-4147-A177-3AD203B41FA5}">
                      <a16:colId xmlns:a16="http://schemas.microsoft.com/office/drawing/2014/main" val="20001"/>
                    </a:ext>
                  </a:extLst>
                </a:gridCol>
              </a:tblGrid>
              <a:tr h="527224">
                <a:tc>
                  <a:txBody>
                    <a:bodyPr/>
                    <a:lstStyle/>
                    <a:p>
                      <a:pPr marL="114300" indent="0"/>
                      <a:r>
                        <a:rPr lang="en-US" sz="900" b="1">
                          <a:latin typeface="Times New Roman"/>
                        </a:rPr>
                        <a:t>Data type</a:t>
                      </a:r>
                    </a:p>
                  </a:txBody>
                  <a:tcPr marL="0" marR="0" marT="0" marB="0" anchor="ctr">
                    <a:solidFill>
                      <a:srgbClr val="DCE9F7"/>
                    </a:solidFill>
                  </a:tcPr>
                </a:tc>
                <a:tc>
                  <a:txBody>
                    <a:bodyPr/>
                    <a:lstStyle/>
                    <a:p>
                      <a:pPr marL="190500" indent="0"/>
                      <a:r>
                        <a:rPr lang="en-US" sz="900" b="1">
                          <a:latin typeface="Times New Roman"/>
                        </a:rPr>
                        <a:t>Description</a:t>
                      </a:r>
                    </a:p>
                  </a:txBody>
                  <a:tcPr marL="0" marR="0" marT="0" marB="0" anchor="ctr">
                    <a:solidFill>
                      <a:srgbClr val="DCE9F7"/>
                    </a:solidFill>
                  </a:tcPr>
                </a:tc>
                <a:extLst>
                  <a:ext uri="{0D108BD9-81ED-4DB2-BD59-A6C34878D82A}">
                    <a16:rowId xmlns:a16="http://schemas.microsoft.com/office/drawing/2014/main" val="10000"/>
                  </a:ext>
                </a:extLst>
              </a:tr>
              <a:tr h="511986">
                <a:tc>
                  <a:txBody>
                    <a:bodyPr/>
                    <a:lstStyle/>
                    <a:p>
                      <a:pPr marL="114300" indent="0"/>
                      <a:r>
                        <a:rPr lang="en-US" sz="900">
                          <a:latin typeface="Times New Roman"/>
                        </a:rPr>
                        <a:t>frozenset</a:t>
                      </a:r>
                    </a:p>
                  </a:txBody>
                  <a:tcPr marL="0" marR="0" marT="0" marB="0"/>
                </a:tc>
                <a:tc>
                  <a:txBody>
                    <a:bodyPr/>
                    <a:lstStyle/>
                    <a:p>
                      <a:pPr marL="190500" indent="0"/>
                      <a:r>
                        <a:rPr lang="en-US" sz="900">
                          <a:latin typeface="Times New Roman"/>
                        </a:rPr>
                        <a:t>To store immutable version of the set</a:t>
                      </a:r>
                    </a:p>
                  </a:txBody>
                  <a:tcPr marL="0" marR="0" marT="0" marB="0"/>
                </a:tc>
                <a:extLst>
                  <a:ext uri="{0D108BD9-81ED-4DB2-BD59-A6C34878D82A}">
                    <a16:rowId xmlns:a16="http://schemas.microsoft.com/office/drawing/2014/main" val="10001"/>
                  </a:ext>
                </a:extLst>
              </a:tr>
              <a:tr h="515034">
                <a:tc>
                  <a:txBody>
                    <a:bodyPr/>
                    <a:lstStyle/>
                    <a:p>
                      <a:pPr marL="114300" indent="0"/>
                      <a:r>
                        <a:rPr lang="en-US" sz="900">
                          <a:latin typeface="Times New Roman"/>
                        </a:rPr>
                        <a:t>range</a:t>
                      </a:r>
                    </a:p>
                  </a:txBody>
                  <a:tcPr marL="0" marR="0" marT="0" marB="0" anchor="ctr"/>
                </a:tc>
                <a:tc>
                  <a:txBody>
                    <a:bodyPr/>
                    <a:lstStyle/>
                    <a:p>
                      <a:pPr marL="190500" indent="0"/>
                      <a:r>
                        <a:rPr lang="en-US" sz="900">
                          <a:latin typeface="Times New Roman"/>
                        </a:rPr>
                        <a:t>To generate a sequence of number</a:t>
                      </a:r>
                    </a:p>
                  </a:txBody>
                  <a:tcPr marL="0" marR="0" marT="0" marB="0" anchor="ctr"/>
                </a:tc>
                <a:extLst>
                  <a:ext uri="{0D108BD9-81ED-4DB2-BD59-A6C34878D82A}">
                    <a16:rowId xmlns:a16="http://schemas.microsoft.com/office/drawing/2014/main" val="10002"/>
                  </a:ext>
                </a:extLst>
              </a:tr>
              <a:tr h="533319">
                <a:tc>
                  <a:txBody>
                    <a:bodyPr/>
                    <a:lstStyle/>
                    <a:p>
                      <a:pPr marL="114300" indent="0"/>
                      <a:r>
                        <a:rPr lang="en-US" sz="900">
                          <a:latin typeface="Times New Roman"/>
                        </a:rPr>
                        <a:t>bytes</a:t>
                      </a:r>
                    </a:p>
                  </a:txBody>
                  <a:tcPr marL="0" marR="0" marT="0" marB="0"/>
                </a:tc>
                <a:tc>
                  <a:txBody>
                    <a:bodyPr/>
                    <a:lstStyle/>
                    <a:p>
                      <a:pPr marL="190500" indent="0"/>
                      <a:r>
                        <a:rPr lang="en-US" sz="900">
                          <a:latin typeface="Times New Roman"/>
                        </a:rPr>
                        <a:t>To store bytes values</a:t>
                      </a:r>
                    </a:p>
                  </a:txBody>
                  <a:tcPr marL="0" marR="0" marT="0" marB="0"/>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8DEAD6DD-D4A6-414B-B61F-1044FFDD89A2}"/>
              </a:ext>
            </a:extLst>
          </p:cNvPr>
          <p:cNvSpPr/>
          <p:nvPr/>
        </p:nvSpPr>
        <p:spPr>
          <a:xfrm>
            <a:off x="898525" y="3521075"/>
            <a:ext cx="4298950" cy="1992313"/>
          </a:xfrm>
          <a:prstGeom prst="rect">
            <a:avLst/>
          </a:prstGeom>
        </p:spPr>
        <p:txBody>
          <a:bodyPr lIns="0" tIns="0" rIns="0" bIns="0"/>
          <a:lstStyle/>
          <a:p>
            <a:pPr eaLnBrk="1" fontAlgn="auto" hangingPunct="1">
              <a:spcBef>
                <a:spcPts val="2730"/>
              </a:spcBef>
              <a:spcAft>
                <a:spcPts val="1890"/>
              </a:spcAft>
              <a:defRPr/>
            </a:pPr>
            <a:r>
              <a:rPr lang="en-US" sz="2500" b="1" spc="-50">
                <a:solidFill>
                  <a:srgbClr val="222222"/>
                </a:solidFill>
                <a:latin typeface="Calibri"/>
              </a:rPr>
              <a:t>Int data type</a:t>
            </a:r>
          </a:p>
          <a:p>
            <a:pPr algn="just" eaLnBrk="1" fontAlgn="auto" hangingPunct="1">
              <a:spcBef>
                <a:spcPts val="0"/>
              </a:spcBef>
              <a:spcAft>
                <a:spcPts val="1470"/>
              </a:spcAft>
              <a:defRPr/>
            </a:pPr>
            <a:r>
              <a:rPr lang="en-US" sz="1300">
                <a:solidFill>
                  <a:srgbClr val="222222"/>
                </a:solidFill>
                <a:latin typeface="Calibri"/>
              </a:rPr>
              <a:t>We can create an integer variable using the two ways</a:t>
            </a:r>
          </a:p>
          <a:p>
            <a:pPr marL="635000" algn="just" eaLnBrk="1" fontAlgn="auto" hangingPunct="1">
              <a:spcBef>
                <a:spcPts val="0"/>
              </a:spcBef>
              <a:spcAft>
                <a:spcPts val="420"/>
              </a:spcAft>
              <a:defRPr/>
            </a:pPr>
            <a:r>
              <a:rPr lang="en-US" sz="1300">
                <a:solidFill>
                  <a:srgbClr val="222222"/>
                </a:solidFill>
                <a:latin typeface="Calibri"/>
              </a:rPr>
              <a:t>1.    Directly assigning an integer value to a variable</a:t>
            </a:r>
          </a:p>
          <a:p>
            <a:pPr marL="635000" algn="just" eaLnBrk="1" fontAlgn="auto" hangingPunct="1">
              <a:spcBef>
                <a:spcPts val="0"/>
              </a:spcBef>
              <a:spcAft>
                <a:spcPts val="1890"/>
              </a:spcAft>
              <a:defRPr/>
            </a:pPr>
            <a:r>
              <a:rPr lang="en-US" sz="1300">
                <a:solidFill>
                  <a:srgbClr val="222222"/>
                </a:solidFill>
                <a:latin typeface="Calibri"/>
              </a:rPr>
              <a:t>2.    Using a </a:t>
            </a:r>
            <a:r>
              <a:rPr lang="en-US" sz="1300">
                <a:solidFill>
                  <a:srgbClr val="6C0B24"/>
                </a:solidFill>
                <a:latin typeface="Calibri"/>
              </a:rPr>
              <a:t>into </a:t>
            </a:r>
            <a:r>
              <a:rPr lang="en-US" sz="1300">
                <a:solidFill>
                  <a:srgbClr val="222222"/>
                </a:solidFill>
                <a:latin typeface="Calibri"/>
              </a:rPr>
              <a:t>class.</a:t>
            </a:r>
          </a:p>
          <a:p>
            <a:pPr algn="just" eaLnBrk="1" fontAlgn="auto" hangingPunct="1">
              <a:spcBef>
                <a:spcPts val="0"/>
              </a:spcBef>
              <a:spcAft>
                <a:spcPts val="2730"/>
              </a:spcAft>
              <a:defRPr/>
            </a:pPr>
            <a:r>
              <a:rPr lang="en-US">
                <a:solidFill>
                  <a:srgbClr val="222222"/>
                </a:solidFill>
                <a:latin typeface="Calibri"/>
              </a:rPr>
              <a:t>Example</a:t>
            </a:r>
          </a:p>
        </p:txBody>
      </p:sp>
      <p:sp>
        <p:nvSpPr>
          <p:cNvPr id="4" name="Rectangle 3">
            <a:extLst>
              <a:ext uri="{FF2B5EF4-FFF2-40B4-BE49-F238E27FC236}">
                <a16:creationId xmlns:a16="http://schemas.microsoft.com/office/drawing/2014/main" id="{C371759B-5492-449F-A173-8669E9709F60}"/>
              </a:ext>
            </a:extLst>
          </p:cNvPr>
          <p:cNvSpPr/>
          <p:nvPr/>
        </p:nvSpPr>
        <p:spPr>
          <a:xfrm>
            <a:off x="898525" y="5937250"/>
            <a:ext cx="2322513" cy="744538"/>
          </a:xfrm>
          <a:prstGeom prst="rect">
            <a:avLst/>
          </a:prstGeom>
          <a:solidFill>
            <a:srgbClr val="383B40"/>
          </a:solidFill>
        </p:spPr>
        <p:txBody>
          <a:bodyPr lIns="0" tIns="0" rIns="0" bIns="0"/>
          <a:lstStyle/>
          <a:p>
            <a:pPr eaLnBrk="1" fontAlgn="auto" hangingPunct="1">
              <a:lnSpc>
                <a:spcPts val="1152"/>
              </a:lnSpc>
              <a:spcBef>
                <a:spcPts val="2730"/>
              </a:spcBef>
              <a:spcAft>
                <a:spcPts val="0"/>
              </a:spcAft>
              <a:defRPr/>
            </a:pPr>
            <a:r>
              <a:rPr lang="en-US" sz="950">
                <a:solidFill>
                  <a:srgbClr val="9E9E9E"/>
                </a:solidFill>
                <a:latin typeface="Consolas"/>
              </a:rPr>
              <a:t>#    store int value </a:t>
            </a:r>
            <a:r>
              <a:rPr lang="en-US" sz="950">
                <a:solidFill>
                  <a:srgbClr val="E0E0E0"/>
                </a:solidFill>
                <a:latin typeface="Consolas"/>
              </a:rPr>
              <a:t>roll_no </a:t>
            </a:r>
            <a:r>
              <a:rPr lang="en-US" sz="950">
                <a:solidFill>
                  <a:srgbClr val="67CDCC"/>
                </a:solidFill>
                <a:latin typeface="Consolas"/>
              </a:rPr>
              <a:t>= </a:t>
            </a:r>
            <a:r>
              <a:rPr lang="en-US" sz="950">
                <a:solidFill>
                  <a:srgbClr val="F08D49"/>
                </a:solidFill>
                <a:latin typeface="Consolas"/>
              </a:rPr>
              <a:t>33</a:t>
            </a:r>
          </a:p>
          <a:p>
            <a:pPr eaLnBrk="1" fontAlgn="auto" hangingPunct="1">
              <a:lnSpc>
                <a:spcPts val="1152"/>
              </a:lnSpc>
              <a:spcBef>
                <a:spcPts val="0"/>
              </a:spcBef>
              <a:spcAft>
                <a:spcPts val="0"/>
              </a:spcAft>
              <a:defRPr/>
            </a:pPr>
            <a:r>
              <a:rPr lang="en-US" sz="950">
                <a:solidFill>
                  <a:srgbClr val="9E9E9E"/>
                </a:solidFill>
                <a:latin typeface="Consolas"/>
              </a:rPr>
              <a:t>#    display roll no print("Roll </a:t>
            </a:r>
            <a:r>
              <a:rPr lang="en-US" sz="950">
                <a:solidFill>
                  <a:srgbClr val="7EC699"/>
                </a:solidFill>
                <a:latin typeface="Consolas"/>
              </a:rPr>
              <a:t>number is:", </a:t>
            </a:r>
            <a:r>
              <a:rPr lang="en-US" sz="950">
                <a:solidFill>
                  <a:srgbClr val="E0E0E0"/>
                </a:solidFill>
                <a:latin typeface="Consolas"/>
              </a:rPr>
              <a:t>roll_no)</a:t>
            </a:r>
          </a:p>
          <a:p>
            <a:pPr algn="just" eaLnBrk="1" fontAlgn="auto" hangingPunct="1">
              <a:lnSpc>
                <a:spcPts val="1152"/>
              </a:lnSpc>
              <a:spcBef>
                <a:spcPts val="0"/>
              </a:spcBef>
              <a:spcAft>
                <a:spcPts val="0"/>
              </a:spcAft>
              <a:defRPr/>
            </a:pPr>
            <a:r>
              <a:rPr lang="en-US" sz="950">
                <a:solidFill>
                  <a:srgbClr val="9E9E9E"/>
                </a:solidFill>
                <a:latin typeface="Consolas"/>
              </a:rPr>
              <a:t>#    output 33</a:t>
            </a:r>
          </a:p>
        </p:txBody>
      </p:sp>
      <p:sp>
        <p:nvSpPr>
          <p:cNvPr id="5" name="Rectangle 4">
            <a:extLst>
              <a:ext uri="{FF2B5EF4-FFF2-40B4-BE49-F238E27FC236}">
                <a16:creationId xmlns:a16="http://schemas.microsoft.com/office/drawing/2014/main" id="{EBFD7073-DAAE-40FC-809A-EA28DDF572B6}"/>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a:latin typeface="Calibri"/>
              </a:rPr>
              <a:t>63 | </a:t>
            </a:r>
            <a:r>
              <a:rPr lang="en-US" sz="1050" b="1">
                <a:solidFill>
                  <a:srgbClr val="7F7F7F"/>
                </a:solidFill>
                <a:latin typeface="Calibri"/>
              </a:rPr>
              <a:t>P a g e</a:t>
            </a:r>
          </a:p>
        </p:txBody>
      </p:sp>
      <p:sp>
        <p:nvSpPr>
          <p:cNvPr id="6" name="Rectangle 5">
            <a:extLst>
              <a:ext uri="{FF2B5EF4-FFF2-40B4-BE49-F238E27FC236}">
                <a16:creationId xmlns:a16="http://schemas.microsoft.com/office/drawing/2014/main" id="{1B2EC979-CC43-4583-9EF4-EA1AEECCF071}"/>
              </a:ext>
            </a:extLst>
          </p:cNvPr>
          <p:cNvSpPr/>
          <p:nvPr/>
        </p:nvSpPr>
        <p:spPr>
          <a:xfrm>
            <a:off x="6018213" y="2676525"/>
            <a:ext cx="3910012" cy="1689100"/>
          </a:xfrm>
          <a:prstGeom prst="rect">
            <a:avLst/>
          </a:prstGeom>
        </p:spPr>
        <p:txBody>
          <a:bodyPr lIns="0" tIns="0" rIns="0" bIns="0"/>
          <a:lstStyle/>
          <a:p>
            <a:pPr eaLnBrk="1" fontAlgn="auto" hangingPunct="1">
              <a:lnSpc>
                <a:spcPts val="4032"/>
              </a:lnSpc>
              <a:spcBef>
                <a:spcPts val="0"/>
              </a:spcBef>
              <a:spcAft>
                <a:spcPts val="0"/>
              </a:spcAft>
              <a:defRPr/>
            </a:pPr>
            <a:r>
              <a:rPr lang="en-US" sz="900" b="1" dirty="0">
                <a:latin typeface="Times New Roman"/>
              </a:rPr>
              <a:t>Example</a:t>
            </a:r>
          </a:p>
          <a:p>
            <a:pPr eaLnBrk="1" fontAlgn="auto" hangingPunct="1">
              <a:lnSpc>
                <a:spcPts val="4032"/>
              </a:lnSpc>
              <a:spcBef>
                <a:spcPts val="0"/>
              </a:spcBef>
              <a:spcAft>
                <a:spcPts val="0"/>
              </a:spcAft>
              <a:defRPr/>
            </a:pPr>
            <a:r>
              <a:rPr lang="en-US" sz="950" dirty="0" err="1">
                <a:solidFill>
                  <a:srgbClr val="6C0B24"/>
                </a:solidFill>
                <a:latin typeface="Consolas"/>
              </a:rPr>
              <a:t>f_set</a:t>
            </a:r>
            <a:r>
              <a:rPr lang="en-US" sz="950" dirty="0">
                <a:solidFill>
                  <a:srgbClr val="6C0B24"/>
                </a:solidFill>
                <a:latin typeface="Consolas"/>
              </a:rPr>
              <a:t>=</a:t>
            </a:r>
            <a:r>
              <a:rPr lang="en-US" sz="950" dirty="0" err="1">
                <a:solidFill>
                  <a:srgbClr val="6C0B24"/>
                </a:solidFill>
                <a:latin typeface="Consolas"/>
              </a:rPr>
              <a:t>frozenset</a:t>
            </a:r>
            <a:r>
              <a:rPr lang="en-US" sz="950" dirty="0">
                <a:solidFill>
                  <a:srgbClr val="6C0B24"/>
                </a:solidFill>
                <a:latin typeface="Consolas"/>
              </a:rPr>
              <a:t>({5,7}) numbers = range(10) b=bytes([5,10,15,11])</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C61E16CC-6C90-4160-9DDC-A3BD6142002C}"/>
              </a:ext>
            </a:extLst>
          </p:cNvPr>
          <p:cNvSpPr>
            <a:spLocks noChangeArrowheads="1"/>
          </p:cNvSpPr>
          <p:nvPr/>
        </p:nvSpPr>
        <p:spPr bwMode="auto">
          <a:xfrm>
            <a:off x="898525" y="1082675"/>
            <a:ext cx="7019925" cy="104775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213"/>
              </a:spcAft>
            </a:pPr>
            <a:r>
              <a:rPr lang="en-US" altLang="en-US" sz="900">
                <a:solidFill>
                  <a:srgbClr val="C67ADD"/>
                </a:solidFill>
                <a:latin typeface="Consolas" panose="020B0609020204030204" pitchFamily="49" charset="0"/>
              </a:rPr>
              <a:t>print(type</a:t>
            </a:r>
            <a:r>
              <a:rPr lang="en-US" altLang="en-US" sz="900">
                <a:solidFill>
                  <a:srgbClr val="E0E0E0"/>
                </a:solidFill>
                <a:latin typeface="Consolas" panose="020B0609020204030204" pitchFamily="49" charset="0"/>
              </a:rPr>
              <a:t>(rollno))</a:t>
            </a:r>
          </a:p>
          <a:p>
            <a:pPr algn="just" eaLnBrk="1" hangingPunct="1">
              <a:spcAft>
                <a:spcPts val="1050"/>
              </a:spcAft>
            </a:pPr>
            <a:r>
              <a:rPr lang="en-US" altLang="en-US" sz="900">
                <a:solidFill>
                  <a:srgbClr val="9E9E9E"/>
                </a:solidFill>
                <a:latin typeface="Consolas" panose="020B0609020204030204" pitchFamily="49" charset="0"/>
              </a:rPr>
              <a:t>#    output class 'int'</a:t>
            </a:r>
          </a:p>
          <a:p>
            <a:pPr eaLnBrk="1" hangingPunct="1">
              <a:lnSpc>
                <a:spcPts val="1175"/>
              </a:lnSpc>
            </a:pPr>
            <a:r>
              <a:rPr lang="en-US" altLang="en-US" sz="900">
                <a:solidFill>
                  <a:srgbClr val="9E9E9E"/>
                </a:solidFill>
                <a:latin typeface="Consolas" panose="020B0609020204030204" pitchFamily="49" charset="0"/>
              </a:rPr>
              <a:t>#    store integer using int() class </a:t>
            </a:r>
            <a:r>
              <a:rPr lang="en-US" altLang="en-US" sz="900">
                <a:solidFill>
                  <a:srgbClr val="C67ADD"/>
                </a:solidFill>
                <a:latin typeface="Consolas" panose="020B0609020204030204" pitchFamily="49" charset="0"/>
              </a:rPr>
              <a:t>id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int(25)</a:t>
            </a:r>
          </a:p>
          <a:p>
            <a:pPr eaLnBrk="1" hangingPunct="1">
              <a:lnSpc>
                <a:spcPts val="1175"/>
              </a:lnSpc>
              <a:spcAft>
                <a:spcPts val="4413"/>
              </a:spcAft>
            </a:pPr>
            <a:r>
              <a:rPr lang="en-US" altLang="en-US" sz="900">
                <a:solidFill>
                  <a:srgbClr val="C67ADD"/>
                </a:solidFill>
                <a:latin typeface="Consolas" panose="020B0609020204030204" pitchFamily="49" charset="0"/>
              </a:rPr>
              <a:t>print(id) </a:t>
            </a:r>
            <a:r>
              <a:rPr lang="en-US" altLang="en-US" sz="900">
                <a:solidFill>
                  <a:srgbClr val="9E9E9E"/>
                </a:solidFill>
                <a:latin typeface="Consolas" panose="020B0609020204030204" pitchFamily="49" charset="0"/>
              </a:rPr>
              <a:t># 25 </a:t>
            </a:r>
            <a:r>
              <a:rPr lang="en-US" altLang="en-US" sz="900">
                <a:solidFill>
                  <a:srgbClr val="C67ADD"/>
                </a:solidFill>
                <a:latin typeface="Consolas" panose="020B0609020204030204" pitchFamily="49" charset="0"/>
              </a:rPr>
              <a:t>print(type(id)</a:t>
            </a:r>
            <a:r>
              <a:rPr lang="en-US" altLang="en-US" sz="900">
                <a:solidFill>
                  <a:srgbClr val="E0E0E0"/>
                </a:solidFill>
                <a:latin typeface="Consolas" panose="020B0609020204030204" pitchFamily="49" charset="0"/>
              </a:rPr>
              <a:t>)    </a:t>
            </a:r>
            <a:r>
              <a:rPr lang="en-US" altLang="en-US" sz="900">
                <a:solidFill>
                  <a:srgbClr val="9E9E9E"/>
                </a:solidFill>
                <a:latin typeface="Consolas" panose="020B0609020204030204" pitchFamily="49" charset="0"/>
              </a:rPr>
              <a:t># class 'int'</a:t>
            </a:r>
          </a:p>
        </p:txBody>
      </p:sp>
      <p:sp>
        <p:nvSpPr>
          <p:cNvPr id="3" name="Rectangle 2">
            <a:extLst>
              <a:ext uri="{FF2B5EF4-FFF2-40B4-BE49-F238E27FC236}">
                <a16:creationId xmlns:a16="http://schemas.microsoft.com/office/drawing/2014/main" id="{84191467-1179-4973-A347-A2CF0C9F495E}"/>
              </a:ext>
            </a:extLst>
          </p:cNvPr>
          <p:cNvSpPr/>
          <p:nvPr/>
        </p:nvSpPr>
        <p:spPr>
          <a:xfrm>
            <a:off x="911225" y="2816225"/>
            <a:ext cx="1749425" cy="908050"/>
          </a:xfrm>
          <a:prstGeom prst="rect">
            <a:avLst/>
          </a:prstGeom>
        </p:spPr>
        <p:txBody>
          <a:bodyPr lIns="0" tIns="0" rIns="0" bIns="0"/>
          <a:lstStyle/>
          <a:p>
            <a:pPr eaLnBrk="1" fontAlgn="auto" hangingPunct="1">
              <a:spcBef>
                <a:spcPts val="4410"/>
              </a:spcBef>
              <a:spcAft>
                <a:spcPts val="2310"/>
              </a:spcAft>
              <a:defRPr/>
            </a:pPr>
            <a:r>
              <a:rPr lang="en-US" sz="2500" b="1" spc="-50">
                <a:solidFill>
                  <a:srgbClr val="1C2B40"/>
                </a:solidFill>
                <a:latin typeface="Calibri"/>
              </a:rPr>
              <a:t>Str data type</a:t>
            </a:r>
          </a:p>
          <a:p>
            <a:pPr algn="just" eaLnBrk="1" fontAlgn="auto" hangingPunct="1">
              <a:spcBef>
                <a:spcPts val="0"/>
              </a:spcBef>
              <a:spcAft>
                <a:spcPts val="2520"/>
              </a:spcAft>
              <a:defRPr/>
            </a:pPr>
            <a:r>
              <a:rPr lang="en-US">
                <a:solidFill>
                  <a:srgbClr val="1C2B40"/>
                </a:solidFill>
                <a:latin typeface="Calibri"/>
              </a:rPr>
              <a:t>Example</a:t>
            </a:r>
          </a:p>
        </p:txBody>
      </p:sp>
      <p:sp>
        <p:nvSpPr>
          <p:cNvPr id="81924" name="Rectangle 3">
            <a:extLst>
              <a:ext uri="{FF2B5EF4-FFF2-40B4-BE49-F238E27FC236}">
                <a16:creationId xmlns:a16="http://schemas.microsoft.com/office/drawing/2014/main" id="{5BE35C58-0597-4A9A-A440-4A37B5799551}"/>
              </a:ext>
            </a:extLst>
          </p:cNvPr>
          <p:cNvSpPr>
            <a:spLocks noChangeArrowheads="1"/>
          </p:cNvSpPr>
          <p:nvPr/>
        </p:nvSpPr>
        <p:spPr bwMode="auto">
          <a:xfrm>
            <a:off x="898525" y="4144963"/>
            <a:ext cx="7019925" cy="119221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525"/>
              </a:spcBef>
              <a:spcAft>
                <a:spcPts val="625"/>
              </a:spcAft>
            </a:pPr>
            <a:r>
              <a:rPr lang="en-US" altLang="en-US" sz="900">
                <a:solidFill>
                  <a:srgbClr val="E0E0E0"/>
                </a:solidFill>
                <a:latin typeface="Consolas" panose="020B0609020204030204" pitchFamily="49" charset="0"/>
              </a:rPr>
              <a:t>platform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"PYnative" </a:t>
            </a:r>
            <a:r>
              <a:rPr lang="en-US" altLang="en-US" sz="900">
                <a:solidFill>
                  <a:srgbClr val="CE9DDB"/>
                </a:solidFill>
                <a:latin typeface="Consolas" panose="020B0609020204030204" pitchFamily="49" charset="0"/>
              </a:rPr>
              <a:t>print(type(platform)</a:t>
            </a:r>
            <a:r>
              <a:rPr lang="en-US" altLang="en-US" sz="900">
                <a:solidFill>
                  <a:srgbClr val="E0E0E0"/>
                </a:solidFill>
                <a:latin typeface="Consolas" panose="020B0609020204030204" pitchFamily="49" charset="0"/>
              </a:rPr>
              <a:t>)    </a:t>
            </a:r>
            <a:r>
              <a:rPr lang="en-US" altLang="en-US" sz="900">
                <a:solidFill>
                  <a:srgbClr val="9E9E9E"/>
                </a:solidFill>
                <a:latin typeface="Consolas" panose="020B0609020204030204" pitchFamily="49" charset="0"/>
              </a:rPr>
              <a:t># &lt;class 'str'&gt;</a:t>
            </a:r>
          </a:p>
          <a:p>
            <a:pPr eaLnBrk="1" hangingPunct="1">
              <a:lnSpc>
                <a:spcPts val="1175"/>
              </a:lnSpc>
              <a:spcAft>
                <a:spcPts val="625"/>
              </a:spcAft>
            </a:pPr>
            <a:r>
              <a:rPr lang="en-US" altLang="en-US" sz="900">
                <a:solidFill>
                  <a:srgbClr val="9E9E9E"/>
                </a:solidFill>
                <a:latin typeface="Consolas" panose="020B0609020204030204" pitchFamily="49" charset="0"/>
              </a:rPr>
              <a:t>#    display string </a:t>
            </a:r>
            <a:r>
              <a:rPr lang="en-US" altLang="en-US" sz="900">
                <a:solidFill>
                  <a:srgbClr val="CE9DDB"/>
                </a:solidFill>
                <a:latin typeface="Consolas" panose="020B0609020204030204" pitchFamily="49" charset="0"/>
              </a:rPr>
              <a:t>print(platform) </a:t>
            </a:r>
            <a:r>
              <a:rPr lang="en-US" altLang="en-US" sz="900">
                <a:solidFill>
                  <a:srgbClr val="9E9E9E"/>
                </a:solidFill>
                <a:latin typeface="Consolas" panose="020B0609020204030204" pitchFamily="49" charset="0"/>
              </a:rPr>
              <a:t># 'PYnative'</a:t>
            </a:r>
          </a:p>
          <a:p>
            <a:pPr algn="just" eaLnBrk="1" hangingPunct="1">
              <a:lnSpc>
                <a:spcPts val="1175"/>
              </a:lnSpc>
            </a:pPr>
            <a:r>
              <a:rPr lang="en-US" altLang="en-US" sz="900">
                <a:solidFill>
                  <a:srgbClr val="9E9E9E"/>
                </a:solidFill>
                <a:latin typeface="Consolas" panose="020B0609020204030204" pitchFamily="49" charset="0"/>
              </a:rPr>
              <a:t>#    accessing 2nd character of a string</a:t>
            </a:r>
          </a:p>
          <a:p>
            <a:pPr algn="just" eaLnBrk="1" hangingPunct="1">
              <a:lnSpc>
                <a:spcPts val="1175"/>
              </a:lnSpc>
              <a:spcAft>
                <a:spcPts val="4413"/>
              </a:spcAft>
            </a:pPr>
            <a:r>
              <a:rPr lang="en-US" altLang="en-US" sz="900">
                <a:solidFill>
                  <a:srgbClr val="CE9DDB"/>
                </a:solidFill>
                <a:latin typeface="Consolas" panose="020B0609020204030204" pitchFamily="49" charset="0"/>
              </a:rPr>
              <a:t>print(platform[l]</a:t>
            </a:r>
            <a:r>
              <a:rPr lang="en-US" altLang="en-US" sz="900">
                <a:solidFill>
                  <a:srgbClr val="E0E0E0"/>
                </a:solidFill>
                <a:latin typeface="Consolas" panose="020B0609020204030204" pitchFamily="49" charset="0"/>
              </a:rPr>
              <a:t>)    </a:t>
            </a:r>
            <a:r>
              <a:rPr lang="en-US" altLang="en-US" sz="900">
                <a:solidFill>
                  <a:srgbClr val="9E9E9E"/>
                </a:solidFill>
                <a:latin typeface="Consolas" panose="020B0609020204030204" pitchFamily="49" charset="0"/>
              </a:rPr>
              <a:t># Y</a:t>
            </a:r>
          </a:p>
        </p:txBody>
      </p:sp>
      <p:sp>
        <p:nvSpPr>
          <p:cNvPr id="5" name="Rectangle 4">
            <a:extLst>
              <a:ext uri="{FF2B5EF4-FFF2-40B4-BE49-F238E27FC236}">
                <a16:creationId xmlns:a16="http://schemas.microsoft.com/office/drawing/2014/main" id="{6A88F166-7335-46A5-B79E-45EEA78EA725}"/>
              </a:ext>
            </a:extLst>
          </p:cNvPr>
          <p:cNvSpPr/>
          <p:nvPr/>
        </p:nvSpPr>
        <p:spPr>
          <a:xfrm>
            <a:off x="898525" y="6022975"/>
            <a:ext cx="3603625" cy="777875"/>
          </a:xfrm>
          <a:prstGeom prst="rect">
            <a:avLst/>
          </a:prstGeom>
        </p:spPr>
        <p:txBody>
          <a:bodyPr lIns="0" tIns="0" rIns="0" bIns="0"/>
          <a:lstStyle/>
          <a:p>
            <a:pPr eaLnBrk="1" fontAlgn="auto" hangingPunct="1">
              <a:spcBef>
                <a:spcPts val="4410"/>
              </a:spcBef>
              <a:spcAft>
                <a:spcPts val="1890"/>
              </a:spcAft>
              <a:defRPr/>
            </a:pPr>
            <a:r>
              <a:rPr lang="en-US" sz="2500" b="1" spc="-50">
                <a:solidFill>
                  <a:srgbClr val="222222"/>
                </a:solidFill>
                <a:latin typeface="Calibri"/>
              </a:rPr>
              <a:t>Float data type</a:t>
            </a:r>
          </a:p>
          <a:p>
            <a:pPr algn="just" eaLnBrk="1" fontAlgn="auto" hangingPunct="1">
              <a:spcBef>
                <a:spcPts val="0"/>
              </a:spcBef>
              <a:spcAft>
                <a:spcPts val="0"/>
              </a:spcAft>
              <a:defRPr/>
            </a:pPr>
            <a:r>
              <a:rPr lang="en-US" sz="1300">
                <a:solidFill>
                  <a:srgbClr val="222222"/>
                </a:solidFill>
                <a:latin typeface="Calibri"/>
              </a:rPr>
              <a:t>We can create a float variable using the two ways</a:t>
            </a:r>
          </a:p>
        </p:txBody>
      </p:sp>
      <p:sp>
        <p:nvSpPr>
          <p:cNvPr id="6" name="Rectangle 5">
            <a:extLst>
              <a:ext uri="{FF2B5EF4-FFF2-40B4-BE49-F238E27FC236}">
                <a16:creationId xmlns:a16="http://schemas.microsoft.com/office/drawing/2014/main" id="{B104CC55-0A34-4428-8AE2-16B1B44EEA0E}"/>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spc="200">
                <a:latin typeface="Calibri"/>
              </a:rPr>
              <a:t>64 | </a:t>
            </a:r>
            <a:r>
              <a:rPr lang="en-US" sz="1050"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ED874-1A8E-42DE-B544-2797F4EAA149}"/>
              </a:ext>
            </a:extLst>
          </p:cNvPr>
          <p:cNvSpPr/>
          <p:nvPr/>
        </p:nvSpPr>
        <p:spPr>
          <a:xfrm>
            <a:off x="904875" y="1087438"/>
            <a:ext cx="3090863" cy="893762"/>
          </a:xfrm>
          <a:prstGeom prst="rect">
            <a:avLst/>
          </a:prstGeom>
          <a:solidFill>
            <a:srgbClr val="383B40"/>
          </a:solidFill>
        </p:spPr>
        <p:txBody>
          <a:bodyPr lIns="0" tIns="0" rIns="0" bIns="0"/>
          <a:lstStyle/>
          <a:p>
            <a:pPr algn="just" eaLnBrk="1" fontAlgn="auto" hangingPunct="1">
              <a:lnSpc>
                <a:spcPts val="1152"/>
              </a:lnSpc>
              <a:spcBef>
                <a:spcPts val="0"/>
              </a:spcBef>
              <a:spcAft>
                <a:spcPts val="0"/>
              </a:spcAft>
              <a:defRPr/>
            </a:pPr>
            <a:r>
              <a:rPr lang="en-US" sz="950">
                <a:solidFill>
                  <a:srgbClr val="E0E0E0"/>
                </a:solidFill>
                <a:latin typeface="Consolas"/>
              </a:rPr>
              <a:t>z </a:t>
            </a:r>
            <a:r>
              <a:rPr lang="en-US" sz="950">
                <a:solidFill>
                  <a:srgbClr val="67CDCC"/>
                </a:solidFill>
                <a:latin typeface="Consolas"/>
              </a:rPr>
              <a:t>= </a:t>
            </a:r>
            <a:r>
              <a:rPr lang="en-US" sz="950">
                <a:solidFill>
                  <a:srgbClr val="F08D49"/>
                </a:solidFill>
                <a:latin typeface="Consolas"/>
              </a:rPr>
              <a:t>11.2 </a:t>
            </a:r>
            <a:r>
              <a:rPr lang="en-US" sz="950">
                <a:solidFill>
                  <a:srgbClr val="67CDCC"/>
                </a:solidFill>
                <a:latin typeface="Consolas"/>
              </a:rPr>
              <a:t>+ </a:t>
            </a:r>
            <a:r>
              <a:rPr lang="en-US" sz="950">
                <a:solidFill>
                  <a:srgbClr val="F08D49"/>
                </a:solidFill>
                <a:latin typeface="Consolas"/>
              </a:rPr>
              <a:t>1.2j    </a:t>
            </a:r>
            <a:r>
              <a:rPr lang="en-US" sz="950">
                <a:solidFill>
                  <a:srgbClr val="9E9E9E"/>
                </a:solidFill>
                <a:latin typeface="Consolas"/>
              </a:rPr>
              <a:t># both value are float type</a:t>
            </a:r>
          </a:p>
          <a:p>
            <a:pPr algn="just" eaLnBrk="1" fontAlgn="auto" hangingPunct="1">
              <a:lnSpc>
                <a:spcPts val="1152"/>
              </a:lnSpc>
              <a:spcBef>
                <a:spcPts val="0"/>
              </a:spcBef>
              <a:spcAft>
                <a:spcPts val="840"/>
              </a:spcAft>
              <a:defRPr/>
            </a:pPr>
            <a:r>
              <a:rPr lang="en-US" sz="950">
                <a:solidFill>
                  <a:srgbClr val="C67ADD"/>
                </a:solidFill>
                <a:latin typeface="Consolas"/>
              </a:rPr>
              <a:t>print</a:t>
            </a:r>
            <a:r>
              <a:rPr lang="en-US" sz="950">
                <a:solidFill>
                  <a:srgbClr val="CCCCCC"/>
                </a:solidFill>
                <a:latin typeface="Consolas"/>
              </a:rPr>
              <a:t>(</a:t>
            </a:r>
            <a:r>
              <a:rPr lang="en-US" sz="950">
                <a:solidFill>
                  <a:srgbClr val="C67ADD"/>
                </a:solidFill>
                <a:latin typeface="Consolas"/>
              </a:rPr>
              <a:t>type</a:t>
            </a:r>
            <a:r>
              <a:rPr lang="en-US" sz="950">
                <a:solidFill>
                  <a:srgbClr val="CCCCCC"/>
                </a:solidFill>
                <a:latin typeface="Consolas"/>
              </a:rPr>
              <a:t>(</a:t>
            </a:r>
            <a:r>
              <a:rPr lang="en-US" sz="950">
                <a:solidFill>
                  <a:srgbClr val="E0E0E0"/>
                </a:solidFill>
                <a:latin typeface="Consolas"/>
              </a:rPr>
              <a:t>x</a:t>
            </a:r>
            <a:r>
              <a:rPr lang="en-US" sz="950">
                <a:solidFill>
                  <a:srgbClr val="CCCCCC"/>
                </a:solidFill>
                <a:latin typeface="Consolas"/>
              </a:rPr>
              <a:t>))    </a:t>
            </a:r>
            <a:r>
              <a:rPr lang="en-US" sz="950">
                <a:solidFill>
                  <a:srgbClr val="9E9E9E"/>
                </a:solidFill>
                <a:latin typeface="Consolas"/>
              </a:rPr>
              <a:t># class 'complex'&gt;</a:t>
            </a:r>
          </a:p>
          <a:p>
            <a:pPr algn="just" eaLnBrk="1" fontAlgn="auto" hangingPunct="1">
              <a:lnSpc>
                <a:spcPts val="1176"/>
              </a:lnSpc>
              <a:spcBef>
                <a:spcPts val="0"/>
              </a:spcBef>
              <a:spcAft>
                <a:spcPts val="0"/>
              </a:spcAft>
              <a:defRPr/>
            </a:pP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x</a:t>
            </a:r>
            <a:r>
              <a:rPr lang="en-US" sz="950">
                <a:solidFill>
                  <a:srgbClr val="CCCCCC"/>
                </a:solidFill>
                <a:latin typeface="Consolas"/>
              </a:rPr>
              <a:t>)    </a:t>
            </a:r>
            <a:r>
              <a:rPr lang="en-US" sz="950">
                <a:solidFill>
                  <a:srgbClr val="9E9E9E"/>
                </a:solidFill>
                <a:latin typeface="Consolas"/>
              </a:rPr>
              <a:t># (9+8j)</a:t>
            </a:r>
          </a:p>
          <a:p>
            <a:pPr algn="just" eaLnBrk="1" fontAlgn="auto" hangingPunct="1">
              <a:lnSpc>
                <a:spcPts val="1176"/>
              </a:lnSpc>
              <a:spcBef>
                <a:spcPts val="0"/>
              </a:spcBef>
              <a:spcAft>
                <a:spcPts val="0"/>
              </a:spcAft>
              <a:defRPr/>
            </a:pP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y</a:t>
            </a:r>
            <a:r>
              <a:rPr lang="en-US" sz="950">
                <a:solidFill>
                  <a:srgbClr val="CCCCCC"/>
                </a:solidFill>
                <a:latin typeface="Consolas"/>
              </a:rPr>
              <a:t>)    </a:t>
            </a:r>
            <a:r>
              <a:rPr lang="en-US" sz="950">
                <a:solidFill>
                  <a:srgbClr val="9E9E9E"/>
                </a:solidFill>
                <a:latin typeface="Consolas"/>
              </a:rPr>
              <a:t># (10+4.5j)</a:t>
            </a:r>
          </a:p>
          <a:p>
            <a:pPr algn="just" eaLnBrk="1" fontAlgn="auto" hangingPunct="1">
              <a:lnSpc>
                <a:spcPts val="1176"/>
              </a:lnSpc>
              <a:spcBef>
                <a:spcPts val="0"/>
              </a:spcBef>
              <a:spcAft>
                <a:spcPts val="4200"/>
              </a:spcAft>
              <a:defRPr/>
            </a:pP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z</a:t>
            </a:r>
            <a:r>
              <a:rPr lang="en-US" sz="950">
                <a:solidFill>
                  <a:srgbClr val="CCCCCC"/>
                </a:solidFill>
                <a:latin typeface="Consolas"/>
              </a:rPr>
              <a:t>)    </a:t>
            </a:r>
            <a:r>
              <a:rPr lang="en-US" sz="950">
                <a:solidFill>
                  <a:srgbClr val="9E9E9E"/>
                </a:solidFill>
                <a:latin typeface="Consolas"/>
              </a:rPr>
              <a:t># (11.2+1.2j)</a:t>
            </a:r>
          </a:p>
        </p:txBody>
      </p:sp>
      <p:sp>
        <p:nvSpPr>
          <p:cNvPr id="82947" name="Rectangle 2">
            <a:extLst>
              <a:ext uri="{FF2B5EF4-FFF2-40B4-BE49-F238E27FC236}">
                <a16:creationId xmlns:a16="http://schemas.microsoft.com/office/drawing/2014/main" id="{00882ED8-19F5-4F83-9794-9243375B3BA6}"/>
              </a:ext>
            </a:extLst>
          </p:cNvPr>
          <p:cNvSpPr>
            <a:spLocks noChangeArrowheads="1"/>
          </p:cNvSpPr>
          <p:nvPr/>
        </p:nvSpPr>
        <p:spPr bwMode="auto">
          <a:xfrm>
            <a:off x="898525" y="2651125"/>
            <a:ext cx="82581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4200"/>
              </a:spcBef>
              <a:spcAft>
                <a:spcPts val="1888"/>
              </a:spcAft>
            </a:pPr>
            <a:r>
              <a:rPr lang="en-US" altLang="en-US" sz="2500" b="1">
                <a:solidFill>
                  <a:srgbClr val="1C2B40"/>
                </a:solidFill>
              </a:rPr>
              <a:t>List data type</a:t>
            </a:r>
          </a:p>
          <a:p>
            <a:pPr algn="just" eaLnBrk="1" hangingPunct="1">
              <a:lnSpc>
                <a:spcPts val="1725"/>
              </a:lnSpc>
              <a:spcAft>
                <a:spcPts val="838"/>
              </a:spcAft>
            </a:pPr>
            <a:r>
              <a:rPr lang="en-US" altLang="en-US" sz="1300">
                <a:solidFill>
                  <a:srgbClr val="222222"/>
                </a:solidFill>
              </a:rPr>
              <a:t>The Python List is an </a:t>
            </a:r>
            <a:r>
              <a:rPr lang="en-US" altLang="en-US" sz="1300" b="1">
                <a:solidFill>
                  <a:srgbClr val="222222"/>
                </a:solidFill>
              </a:rPr>
              <a:t>ordered collection (also known as a sequence ) of elements</a:t>
            </a:r>
            <a:r>
              <a:rPr lang="en-US" altLang="en-US" sz="1300">
                <a:solidFill>
                  <a:srgbClr val="222222"/>
                </a:solidFill>
              </a:rPr>
              <a:t>. List elements can be accessed, iterated, and removed according to the order they inserted at the creation time.</a:t>
            </a:r>
          </a:p>
          <a:p>
            <a:pPr algn="just" eaLnBrk="1" hangingPunct="1">
              <a:lnSpc>
                <a:spcPts val="1725"/>
              </a:lnSpc>
              <a:spcAft>
                <a:spcPts val="838"/>
              </a:spcAft>
            </a:pPr>
            <a:r>
              <a:rPr lang="en-US" altLang="en-US" sz="1300">
                <a:solidFill>
                  <a:srgbClr val="222222"/>
                </a:solidFill>
              </a:rPr>
              <a:t>We use the list data type to represent groups of the element as a single entity. For example: If we want to store all student's names, we can use </a:t>
            </a:r>
            <a:r>
              <a:rPr lang="en-US" altLang="en-US" sz="900">
                <a:solidFill>
                  <a:srgbClr val="6C0B24"/>
                </a:solidFill>
                <a:latin typeface="Consolas" panose="020B0609020204030204" pitchFamily="49" charset="0"/>
              </a:rPr>
              <a:t>list </a:t>
            </a:r>
            <a:r>
              <a:rPr lang="en-US" altLang="en-US" sz="1300">
                <a:solidFill>
                  <a:srgbClr val="222222"/>
                </a:solidFill>
              </a:rPr>
              <a:t>type.</a:t>
            </a:r>
          </a:p>
          <a:p>
            <a:pPr algn="just" eaLnBrk="1" hangingPunct="1">
              <a:spcAft>
                <a:spcPts val="425"/>
              </a:spcAft>
            </a:pPr>
            <a:r>
              <a:rPr lang="en-US" altLang="en-US" sz="1300">
                <a:solidFill>
                  <a:srgbClr val="222222"/>
                </a:solidFill>
              </a:rPr>
              <a:t>1.    The list can contain data of all data types such as </a:t>
            </a:r>
            <a:r>
              <a:rPr lang="en-US" altLang="en-US" sz="900">
                <a:solidFill>
                  <a:srgbClr val="6C0B24"/>
                </a:solidFill>
                <a:latin typeface="Consolas" panose="020B0609020204030204" pitchFamily="49" charset="0"/>
              </a:rPr>
              <a:t>int</a:t>
            </a:r>
            <a:r>
              <a:rPr lang="en-US" altLang="en-US" sz="1300">
                <a:solidFill>
                  <a:srgbClr val="222222"/>
                </a:solidFill>
              </a:rPr>
              <a:t>, </a:t>
            </a:r>
            <a:r>
              <a:rPr lang="en-US" altLang="en-US" sz="900">
                <a:solidFill>
                  <a:srgbClr val="6C0B24"/>
                </a:solidFill>
                <a:latin typeface="Consolas" panose="020B0609020204030204" pitchFamily="49" charset="0"/>
              </a:rPr>
              <a:t>float</a:t>
            </a:r>
            <a:r>
              <a:rPr lang="en-US" altLang="en-US" sz="1300">
                <a:solidFill>
                  <a:srgbClr val="222222"/>
                </a:solidFill>
              </a:rPr>
              <a:t>, </a:t>
            </a:r>
            <a:r>
              <a:rPr lang="en-US" altLang="en-US" sz="900">
                <a:solidFill>
                  <a:srgbClr val="6C0B24"/>
                </a:solidFill>
                <a:latin typeface="Consolas" panose="020B0609020204030204" pitchFamily="49" charset="0"/>
              </a:rPr>
              <a:t>string</a:t>
            </a:r>
          </a:p>
          <a:p>
            <a:pPr algn="just" eaLnBrk="1" hangingPunct="1">
              <a:spcAft>
                <a:spcPts val="425"/>
              </a:spcAft>
            </a:pPr>
            <a:r>
              <a:rPr lang="en-US" altLang="en-US" sz="1300">
                <a:solidFill>
                  <a:srgbClr val="222222"/>
                </a:solidFill>
              </a:rPr>
              <a:t>2.    Duplicates elements are allowed in the list</a:t>
            </a:r>
          </a:p>
          <a:p>
            <a:pPr eaLnBrk="1" hangingPunct="1">
              <a:lnSpc>
                <a:spcPts val="3125"/>
              </a:lnSpc>
            </a:pPr>
            <a:r>
              <a:rPr lang="en-US" altLang="en-US" sz="1300">
                <a:solidFill>
                  <a:srgbClr val="222222"/>
                </a:solidFill>
              </a:rPr>
              <a:t>3.    The list is mutable which means we can modify the value of list elements We can create a list using the two ways</a:t>
            </a:r>
          </a:p>
          <a:p>
            <a:pPr algn="just" eaLnBrk="1" hangingPunct="1">
              <a:spcAft>
                <a:spcPts val="425"/>
              </a:spcAft>
            </a:pPr>
            <a:r>
              <a:rPr lang="en-US" altLang="en-US" sz="1300">
                <a:solidFill>
                  <a:srgbClr val="222222"/>
                </a:solidFill>
              </a:rPr>
              <a:t>1.    By enclosing elements in the </a:t>
            </a:r>
            <a:r>
              <a:rPr lang="en-US" altLang="en-US" sz="1300" b="1">
                <a:solidFill>
                  <a:srgbClr val="222222"/>
                </a:solidFill>
              </a:rPr>
              <a:t>square brackets </a:t>
            </a:r>
            <a:r>
              <a:rPr lang="en-US" altLang="en-US" sz="1300" b="1">
                <a:solidFill>
                  <a:srgbClr val="6C0B24"/>
                </a:solidFill>
              </a:rPr>
              <a:t>[]</a:t>
            </a:r>
            <a:r>
              <a:rPr lang="en-US" altLang="en-US" sz="1300">
                <a:solidFill>
                  <a:srgbClr val="222222"/>
                </a:solidFill>
              </a:rPr>
              <a:t>.</a:t>
            </a:r>
          </a:p>
          <a:p>
            <a:pPr algn="just" eaLnBrk="1" hangingPunct="1"/>
            <a:r>
              <a:rPr lang="en-US" altLang="en-US" sz="1300">
                <a:solidFill>
                  <a:srgbClr val="222222"/>
                </a:solidFill>
              </a:rPr>
              <a:t>2.    Using a </a:t>
            </a:r>
            <a:r>
              <a:rPr lang="en-US" altLang="en-US" sz="900">
                <a:solidFill>
                  <a:srgbClr val="6C0B24"/>
                </a:solidFill>
                <a:latin typeface="Consolas" panose="020B0609020204030204" pitchFamily="49" charset="0"/>
              </a:rPr>
              <a:t>iist() </a:t>
            </a:r>
            <a:r>
              <a:rPr lang="en-US" altLang="en-US" sz="1300">
                <a:solidFill>
                  <a:srgbClr val="222222"/>
                </a:solidFill>
              </a:rPr>
              <a:t>class.</a:t>
            </a:r>
          </a:p>
        </p:txBody>
      </p:sp>
      <p:sp>
        <p:nvSpPr>
          <p:cNvPr id="4" name="Rectangle 3">
            <a:extLst>
              <a:ext uri="{FF2B5EF4-FFF2-40B4-BE49-F238E27FC236}">
                <a16:creationId xmlns:a16="http://schemas.microsoft.com/office/drawing/2014/main" id="{1F5B9949-0AD8-4768-AB3C-03D02DC2906A}"/>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66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1D48D50E-7F7A-434F-8AAC-3916AC67781D}"/>
              </a:ext>
            </a:extLst>
          </p:cNvPr>
          <p:cNvSpPr>
            <a:spLocks noChangeArrowheads="1"/>
          </p:cNvSpPr>
          <p:nvPr/>
        </p:nvSpPr>
        <p:spPr bwMode="auto">
          <a:xfrm>
            <a:off x="917575" y="971550"/>
            <a:ext cx="3902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2525"/>
              </a:spcAft>
            </a:pPr>
            <a:r>
              <a:rPr lang="en-US" altLang="en-US">
                <a:solidFill>
                  <a:srgbClr val="1C2B40"/>
                </a:solidFill>
              </a:rPr>
              <a:t>Example list creation and manipulation</a:t>
            </a:r>
          </a:p>
        </p:txBody>
      </p:sp>
      <p:sp>
        <p:nvSpPr>
          <p:cNvPr id="83971" name="Rectangle 2">
            <a:extLst>
              <a:ext uri="{FF2B5EF4-FFF2-40B4-BE49-F238E27FC236}">
                <a16:creationId xmlns:a16="http://schemas.microsoft.com/office/drawing/2014/main" id="{6DDEF1B2-EC84-4477-BA96-0E9BE554FDFC}"/>
              </a:ext>
            </a:extLst>
          </p:cNvPr>
          <p:cNvSpPr>
            <a:spLocks noChangeArrowheads="1"/>
          </p:cNvSpPr>
          <p:nvPr/>
        </p:nvSpPr>
        <p:spPr bwMode="auto">
          <a:xfrm>
            <a:off x="898525" y="1649413"/>
            <a:ext cx="6708775" cy="26812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525"/>
              </a:spcBef>
              <a:spcAft>
                <a:spcPts val="213"/>
              </a:spcAft>
            </a:pPr>
            <a:r>
              <a:rPr lang="en-US" altLang="en-US" sz="900">
                <a:solidFill>
                  <a:srgbClr val="E0E0E0"/>
                </a:solidFill>
                <a:latin typeface="Consolas" panose="020B0609020204030204" pitchFamily="49" charset="0"/>
              </a:rPr>
              <a:t>my_list </a:t>
            </a:r>
            <a:r>
              <a:rPr lang="en-US" altLang="en-US" sz="900">
                <a:solidFill>
                  <a:srgbClr val="67CDCC"/>
                </a:solidFill>
                <a:latin typeface="Consolas" panose="020B0609020204030204" pitchFamily="49" charset="0"/>
              </a:rPr>
              <a:t>= </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"Jessa"</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"Kelly"</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20</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35.75</a:t>
            </a:r>
            <a:r>
              <a:rPr lang="en-US" altLang="en-US" sz="900">
                <a:solidFill>
                  <a:srgbClr val="CCCCCC"/>
                </a:solidFill>
                <a:latin typeface="Consolas" panose="020B0609020204030204" pitchFamily="49" charset="0"/>
              </a:rPr>
              <a:t>]</a:t>
            </a:r>
          </a:p>
          <a:p>
            <a:pPr algn="just" eaLnBrk="1" hangingPunct="1">
              <a:spcAft>
                <a:spcPts val="213"/>
              </a:spcAft>
            </a:pPr>
            <a:r>
              <a:rPr lang="en-US" altLang="en-US" sz="900">
                <a:solidFill>
                  <a:srgbClr val="9E9E9E"/>
                </a:solidFill>
                <a:latin typeface="Consolas" panose="020B0609020204030204" pitchFamily="49" charset="0"/>
              </a:rPr>
              <a:t>#    display list</a:t>
            </a:r>
          </a:p>
          <a:p>
            <a:pPr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['Jessa', 'Kelly', 20, 35.75]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'list'</a:t>
            </a:r>
          </a:p>
          <a:p>
            <a:pPr eaLnBrk="1" hangingPunct="1">
              <a:lnSpc>
                <a:spcPts val="1175"/>
              </a:lnSpc>
              <a:spcAft>
                <a:spcPts val="625"/>
              </a:spcAft>
            </a:pPr>
            <a:r>
              <a:rPr lang="en-US" altLang="en-US" sz="900">
                <a:solidFill>
                  <a:srgbClr val="9E9E9E"/>
                </a:solidFill>
                <a:latin typeface="Consolas" panose="020B0609020204030204" pitchFamily="49" charset="0"/>
              </a:rPr>
              <a:t>#    Accessing first element of list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0</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'Jessa'</a:t>
            </a:r>
          </a:p>
          <a:p>
            <a:pPr algn="just" eaLnBrk="1" hangingPunct="1">
              <a:spcAft>
                <a:spcPts val="213"/>
              </a:spcAft>
            </a:pPr>
            <a:r>
              <a:rPr lang="en-US" altLang="en-US" sz="900">
                <a:solidFill>
                  <a:srgbClr val="9E9E9E"/>
                </a:solidFill>
                <a:latin typeface="Consolas" panose="020B0609020204030204" pitchFamily="49" charset="0"/>
              </a:rPr>
              <a:t>#    slicing list elements</a:t>
            </a:r>
          </a:p>
          <a:p>
            <a:pPr algn="just" eaLnBrk="1" hangingPunct="1">
              <a:spcAft>
                <a:spcPts val="1050"/>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5</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['Kelly', 20, 35.75]</a:t>
            </a:r>
          </a:p>
          <a:p>
            <a:pPr eaLnBrk="1" hangingPunct="1">
              <a:lnSpc>
                <a:spcPts val="1175"/>
              </a:lnSpc>
              <a:spcAft>
                <a:spcPts val="625"/>
              </a:spcAft>
            </a:pPr>
            <a:r>
              <a:rPr lang="en-US" altLang="en-US" sz="900">
                <a:solidFill>
                  <a:srgbClr val="9E9E9E"/>
                </a:solidFill>
                <a:latin typeface="Consolas" panose="020B0609020204030204" pitchFamily="49" charset="0"/>
              </a:rPr>
              <a:t>#    modify 2nd element of a list </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"Emma"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'Emma'</a:t>
            </a:r>
          </a:p>
          <a:p>
            <a:pPr algn="just" eaLnBrk="1" hangingPunct="1">
              <a:lnSpc>
                <a:spcPts val="1175"/>
              </a:lnSpc>
            </a:pPr>
            <a:r>
              <a:rPr lang="en-US" altLang="en-US" sz="900">
                <a:solidFill>
                  <a:srgbClr val="9E9E9E"/>
                </a:solidFill>
                <a:latin typeface="Consolas" panose="020B0609020204030204" pitchFamily="49" charset="0"/>
              </a:rPr>
              <a:t>#    create list using a list class</a:t>
            </a:r>
          </a:p>
          <a:p>
            <a:pPr eaLnBrk="1" hangingPunct="1">
              <a:lnSpc>
                <a:spcPts val="1175"/>
              </a:lnSpc>
              <a:spcAft>
                <a:spcPts val="4200"/>
              </a:spcAft>
            </a:pPr>
            <a:r>
              <a:rPr lang="en-US" altLang="en-US" sz="900">
                <a:solidFill>
                  <a:srgbClr val="E0E0E0"/>
                </a:solidFill>
                <a:latin typeface="Consolas" panose="020B0609020204030204" pitchFamily="49" charset="0"/>
              </a:rPr>
              <a:t>my_list2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list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"Jessa"</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"Kelly"</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20</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35.75</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my_list2</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['Jessa', 'Kelly', 20, 35.75]</a:t>
            </a:r>
          </a:p>
        </p:txBody>
      </p:sp>
      <p:sp>
        <p:nvSpPr>
          <p:cNvPr id="4" name="Rectangle 3">
            <a:extLst>
              <a:ext uri="{FF2B5EF4-FFF2-40B4-BE49-F238E27FC236}">
                <a16:creationId xmlns:a16="http://schemas.microsoft.com/office/drawing/2014/main" id="{A66BF0F5-4273-4E0D-B7D1-9B0B6B7DA2FD}"/>
              </a:ext>
            </a:extLst>
          </p:cNvPr>
          <p:cNvSpPr/>
          <p:nvPr/>
        </p:nvSpPr>
        <p:spPr>
          <a:xfrm>
            <a:off x="898525" y="5002213"/>
            <a:ext cx="8258175" cy="1408112"/>
          </a:xfrm>
          <a:prstGeom prst="rect">
            <a:avLst/>
          </a:prstGeom>
        </p:spPr>
        <p:txBody>
          <a:bodyPr lIns="0" tIns="0" rIns="0" bIns="0"/>
          <a:lstStyle/>
          <a:p>
            <a:pPr eaLnBrk="1" fontAlgn="auto" hangingPunct="1">
              <a:spcBef>
                <a:spcPts val="4200"/>
              </a:spcBef>
              <a:spcAft>
                <a:spcPts val="1890"/>
              </a:spcAft>
              <a:defRPr/>
            </a:pPr>
            <a:r>
              <a:rPr lang="en-US" sz="2500" b="1" spc="-50">
                <a:solidFill>
                  <a:srgbClr val="1C2B40"/>
                </a:solidFill>
                <a:latin typeface="Calibri"/>
              </a:rPr>
              <a:t>Tuple data type</a:t>
            </a:r>
          </a:p>
          <a:p>
            <a:pPr algn="just" eaLnBrk="1" fontAlgn="auto" hangingPunct="1">
              <a:lnSpc>
                <a:spcPts val="1728"/>
              </a:lnSpc>
              <a:spcBef>
                <a:spcPts val="0"/>
              </a:spcBef>
              <a:spcAft>
                <a:spcPts val="1050"/>
              </a:spcAft>
              <a:defRPr/>
            </a:pPr>
            <a:r>
              <a:rPr lang="en-US" sz="1300">
                <a:solidFill>
                  <a:srgbClr val="222222"/>
                </a:solidFill>
                <a:latin typeface="Calibri"/>
              </a:rPr>
              <a:t>Tuples are ordered collections of elements that are unchangeable. The </a:t>
            </a:r>
            <a:r>
              <a:rPr lang="en-US" sz="950">
                <a:solidFill>
                  <a:srgbClr val="6C0B24"/>
                </a:solidFill>
                <a:latin typeface="Consolas"/>
              </a:rPr>
              <a:t>tuple </a:t>
            </a:r>
            <a:r>
              <a:rPr lang="en-US" sz="1300">
                <a:solidFill>
                  <a:srgbClr val="222222"/>
                </a:solidFill>
                <a:latin typeface="Calibri"/>
              </a:rPr>
              <a:t>is the same as the </a:t>
            </a:r>
            <a:r>
              <a:rPr lang="en-US" sz="950">
                <a:solidFill>
                  <a:srgbClr val="6C0B24"/>
                </a:solidFill>
                <a:latin typeface="Consolas"/>
              </a:rPr>
              <a:t>list</a:t>
            </a:r>
            <a:r>
              <a:rPr lang="en-US" sz="1300">
                <a:solidFill>
                  <a:srgbClr val="222222"/>
                </a:solidFill>
                <a:latin typeface="Calibri"/>
              </a:rPr>
              <a:t>, except the tuple is immutable means we can't modify the tuple once created.</a:t>
            </a:r>
          </a:p>
          <a:p>
            <a:pPr algn="just" eaLnBrk="1" fontAlgn="auto" hangingPunct="1">
              <a:spcBef>
                <a:spcPts val="0"/>
              </a:spcBef>
              <a:spcAft>
                <a:spcPts val="0"/>
              </a:spcAft>
              <a:defRPr/>
            </a:pPr>
            <a:r>
              <a:rPr lang="en-US" sz="1300">
                <a:solidFill>
                  <a:srgbClr val="222222"/>
                </a:solidFill>
                <a:latin typeface="Calibri"/>
              </a:rPr>
              <a:t>In other words, we can say a tuple is a read-only version of the list.</a:t>
            </a:r>
          </a:p>
        </p:txBody>
      </p:sp>
      <p:sp>
        <p:nvSpPr>
          <p:cNvPr id="5" name="Rectangle 4">
            <a:extLst>
              <a:ext uri="{FF2B5EF4-FFF2-40B4-BE49-F238E27FC236}">
                <a16:creationId xmlns:a16="http://schemas.microsoft.com/office/drawing/2014/main" id="{3166C92A-6BBE-4665-9950-AAA612C8B74C}"/>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67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C2C491-10D8-4800-A733-E9E90F60A4EA}"/>
              </a:ext>
            </a:extLst>
          </p:cNvPr>
          <p:cNvSpPr/>
          <p:nvPr/>
        </p:nvSpPr>
        <p:spPr>
          <a:xfrm>
            <a:off x="898525" y="947738"/>
            <a:ext cx="8251825" cy="420687"/>
          </a:xfrm>
          <a:prstGeom prst="rect">
            <a:avLst/>
          </a:prstGeom>
        </p:spPr>
        <p:txBody>
          <a:bodyPr lIns="0" tIns="0" rIns="0" bIns="0"/>
          <a:lstStyle/>
          <a:p>
            <a:pPr algn="just" eaLnBrk="1" fontAlgn="auto" hangingPunct="1">
              <a:lnSpc>
                <a:spcPts val="1728"/>
              </a:lnSpc>
              <a:spcBef>
                <a:spcPts val="0"/>
              </a:spcBef>
              <a:spcAft>
                <a:spcPts val="840"/>
              </a:spcAft>
              <a:defRPr/>
            </a:pPr>
            <a:r>
              <a:rPr lang="en-US" sz="1300">
                <a:solidFill>
                  <a:srgbClr val="222222"/>
                </a:solidFill>
                <a:latin typeface="Calibri"/>
              </a:rPr>
              <a:t>For example: If you want to store the roll numbers of students that you don't change, you can use the </a:t>
            </a:r>
            <a:r>
              <a:rPr lang="en-US" sz="950">
                <a:solidFill>
                  <a:srgbClr val="6C0B24"/>
                </a:solidFill>
                <a:latin typeface="Consolas"/>
              </a:rPr>
              <a:t>tuple </a:t>
            </a:r>
            <a:r>
              <a:rPr lang="en-US" sz="1300">
                <a:solidFill>
                  <a:srgbClr val="222222"/>
                </a:solidFill>
                <a:latin typeface="Calibri"/>
              </a:rPr>
              <a:t>data type.</a:t>
            </a:r>
          </a:p>
        </p:txBody>
      </p:sp>
      <p:sp>
        <p:nvSpPr>
          <p:cNvPr id="3" name="Rectangle 2">
            <a:extLst>
              <a:ext uri="{FF2B5EF4-FFF2-40B4-BE49-F238E27FC236}">
                <a16:creationId xmlns:a16="http://schemas.microsoft.com/office/drawing/2014/main" id="{25AD2DB9-5774-4315-BAA5-5CE2F1C446E5}"/>
              </a:ext>
            </a:extLst>
          </p:cNvPr>
          <p:cNvSpPr/>
          <p:nvPr/>
        </p:nvSpPr>
        <p:spPr>
          <a:xfrm>
            <a:off x="898525" y="1581150"/>
            <a:ext cx="6502400" cy="1238250"/>
          </a:xfrm>
          <a:prstGeom prst="rect">
            <a:avLst/>
          </a:prstGeom>
        </p:spPr>
        <p:txBody>
          <a:bodyPr lIns="0" tIns="0" rIns="0" bIns="0"/>
          <a:lstStyle/>
          <a:p>
            <a:pPr eaLnBrk="1" fontAlgn="auto" hangingPunct="1">
              <a:lnSpc>
                <a:spcPts val="3216"/>
              </a:lnSpc>
              <a:spcBef>
                <a:spcPts val="840"/>
              </a:spcBef>
              <a:spcAft>
                <a:spcPts val="0"/>
              </a:spcAft>
              <a:defRPr/>
            </a:pPr>
            <a:r>
              <a:rPr lang="en-US" sz="1300">
                <a:solidFill>
                  <a:srgbClr val="222222"/>
                </a:solidFill>
                <a:latin typeface="Calibri"/>
              </a:rPr>
              <a:t>Note: Tuple maintains the insertion order and also, allows us to store duplicate elements. We can create a tuple using the two ways</a:t>
            </a:r>
          </a:p>
          <a:p>
            <a:pPr marL="635000" algn="just" eaLnBrk="1" fontAlgn="auto" hangingPunct="1">
              <a:lnSpc>
                <a:spcPts val="3216"/>
              </a:lnSpc>
              <a:spcBef>
                <a:spcPts val="0"/>
              </a:spcBef>
              <a:spcAft>
                <a:spcPts val="0"/>
              </a:spcAft>
              <a:defRPr/>
            </a:pPr>
            <a:r>
              <a:rPr lang="en-US" sz="1300">
                <a:solidFill>
                  <a:srgbClr val="222222"/>
                </a:solidFill>
                <a:latin typeface="Calibri"/>
              </a:rPr>
              <a:t>1.    By enclosing elements in the parenthesis ()</a:t>
            </a:r>
          </a:p>
          <a:p>
            <a:pPr marL="635000" algn="just" eaLnBrk="1" fontAlgn="auto" hangingPunct="1">
              <a:spcBef>
                <a:spcPts val="0"/>
              </a:spcBef>
              <a:spcAft>
                <a:spcPts val="2100"/>
              </a:spcAft>
              <a:defRPr/>
            </a:pPr>
            <a:r>
              <a:rPr lang="en-US" sz="1300">
                <a:solidFill>
                  <a:srgbClr val="222222"/>
                </a:solidFill>
                <a:latin typeface="Calibri"/>
              </a:rPr>
              <a:t>2.    Using a </a:t>
            </a:r>
            <a:r>
              <a:rPr lang="en-US" sz="950">
                <a:solidFill>
                  <a:srgbClr val="6C0B24"/>
                </a:solidFill>
                <a:latin typeface="Consolas"/>
              </a:rPr>
              <a:t>tupie() </a:t>
            </a:r>
            <a:r>
              <a:rPr lang="en-US" sz="1300">
                <a:solidFill>
                  <a:srgbClr val="222222"/>
                </a:solidFill>
                <a:latin typeface="Calibri"/>
              </a:rPr>
              <a:t>class.</a:t>
            </a:r>
          </a:p>
        </p:txBody>
      </p:sp>
      <p:sp>
        <p:nvSpPr>
          <p:cNvPr id="84996" name="Rectangle 3">
            <a:extLst>
              <a:ext uri="{FF2B5EF4-FFF2-40B4-BE49-F238E27FC236}">
                <a16:creationId xmlns:a16="http://schemas.microsoft.com/office/drawing/2014/main" id="{3E486B03-6348-47A9-8BD9-F531ABA8B6D3}"/>
              </a:ext>
            </a:extLst>
          </p:cNvPr>
          <p:cNvSpPr>
            <a:spLocks noChangeArrowheads="1"/>
          </p:cNvSpPr>
          <p:nvPr/>
        </p:nvSpPr>
        <p:spPr bwMode="auto">
          <a:xfrm>
            <a:off x="917575" y="3144838"/>
            <a:ext cx="417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100"/>
              </a:spcBef>
              <a:spcAft>
                <a:spcPts val="2725"/>
              </a:spcAft>
            </a:pPr>
            <a:r>
              <a:rPr lang="en-US" altLang="en-US">
                <a:solidFill>
                  <a:srgbClr val="1C2B40"/>
                </a:solidFill>
              </a:rPr>
              <a:t>Example Tuple creation and manipulation</a:t>
            </a:r>
          </a:p>
        </p:txBody>
      </p:sp>
      <p:sp>
        <p:nvSpPr>
          <p:cNvPr id="5" name="Rectangle 4">
            <a:extLst>
              <a:ext uri="{FF2B5EF4-FFF2-40B4-BE49-F238E27FC236}">
                <a16:creationId xmlns:a16="http://schemas.microsoft.com/office/drawing/2014/main" id="{8113A9B9-4ED3-4898-9F8E-D05A774470CE}"/>
              </a:ext>
            </a:extLst>
          </p:cNvPr>
          <p:cNvSpPr/>
          <p:nvPr/>
        </p:nvSpPr>
        <p:spPr>
          <a:xfrm>
            <a:off x="898525" y="3829050"/>
            <a:ext cx="6848475" cy="2081213"/>
          </a:xfrm>
          <a:prstGeom prst="rect">
            <a:avLst/>
          </a:prstGeom>
          <a:solidFill>
            <a:srgbClr val="383B40"/>
          </a:solidFill>
        </p:spPr>
        <p:txBody>
          <a:bodyPr lIns="0" tIns="0" rIns="0" bIns="0"/>
          <a:lstStyle/>
          <a:p>
            <a:pPr algn="just" eaLnBrk="1" fontAlgn="auto" hangingPunct="1">
              <a:spcBef>
                <a:spcPts val="2730"/>
              </a:spcBef>
              <a:spcAft>
                <a:spcPts val="210"/>
              </a:spcAft>
              <a:defRPr/>
            </a:pPr>
            <a:r>
              <a:rPr lang="en-US" sz="950" dirty="0">
                <a:solidFill>
                  <a:srgbClr val="9E9E9E"/>
                </a:solidFill>
                <a:latin typeface="Consolas"/>
              </a:rPr>
              <a:t>#    create a tuple</a:t>
            </a:r>
          </a:p>
          <a:p>
            <a:pPr eaLnBrk="1" fontAlgn="auto" hangingPunct="1">
              <a:lnSpc>
                <a:spcPts val="1152"/>
              </a:lnSpc>
              <a:spcBef>
                <a:spcPts val="0"/>
              </a:spcBef>
              <a:spcAft>
                <a:spcPts val="840"/>
              </a:spcAft>
              <a:defRPr/>
            </a:pPr>
            <a:r>
              <a:rPr lang="en-US" sz="950" dirty="0" err="1">
                <a:solidFill>
                  <a:srgbClr val="E0E0E0"/>
                </a:solidFill>
                <a:latin typeface="Consolas"/>
              </a:rPr>
              <a:t>my_tuple</a:t>
            </a:r>
            <a:r>
              <a:rPr lang="en-US" sz="950" dirty="0">
                <a:solidFill>
                  <a:srgbClr val="E0E0E0"/>
                </a:solidFill>
                <a:latin typeface="Consolas"/>
              </a:rPr>
              <a:t> </a:t>
            </a:r>
            <a:r>
              <a:rPr lang="en-US" sz="950" dirty="0">
                <a:solidFill>
                  <a:srgbClr val="67CDCC"/>
                </a:solidFill>
                <a:latin typeface="Consolas"/>
              </a:rPr>
              <a:t>= </a:t>
            </a:r>
            <a:r>
              <a:rPr lang="en-US" sz="950" dirty="0">
                <a:solidFill>
                  <a:srgbClr val="CCCCCC"/>
                </a:solidFill>
                <a:latin typeface="Consolas"/>
              </a:rPr>
              <a:t>(</a:t>
            </a:r>
            <a:r>
              <a:rPr lang="en-US" sz="950" dirty="0">
                <a:solidFill>
                  <a:srgbClr val="F08D49"/>
                </a:solidFill>
                <a:latin typeface="Consolas"/>
              </a:rPr>
              <a:t>11</a:t>
            </a:r>
            <a:r>
              <a:rPr lang="en-US" sz="950" dirty="0">
                <a:solidFill>
                  <a:srgbClr val="CCCCCC"/>
                </a:solidFill>
                <a:latin typeface="Consolas"/>
              </a:rPr>
              <a:t>, </a:t>
            </a:r>
            <a:r>
              <a:rPr lang="en-US" sz="950" dirty="0">
                <a:solidFill>
                  <a:srgbClr val="F08D49"/>
                </a:solidFill>
                <a:latin typeface="Consolas"/>
              </a:rPr>
              <a:t>24</a:t>
            </a:r>
            <a:r>
              <a:rPr lang="en-US" sz="950" dirty="0">
                <a:solidFill>
                  <a:srgbClr val="CCCCCC"/>
                </a:solidFill>
                <a:latin typeface="Consolas"/>
              </a:rPr>
              <a:t>, </a:t>
            </a:r>
            <a:r>
              <a:rPr lang="en-US" sz="950" dirty="0">
                <a:solidFill>
                  <a:srgbClr val="F08D49"/>
                </a:solidFill>
                <a:latin typeface="Consolas"/>
              </a:rPr>
              <a:t>56</a:t>
            </a:r>
            <a:r>
              <a:rPr lang="en-US" sz="950" dirty="0">
                <a:solidFill>
                  <a:srgbClr val="CCCCCC"/>
                </a:solidFill>
                <a:latin typeface="Consolas"/>
              </a:rPr>
              <a:t>, </a:t>
            </a:r>
            <a:r>
              <a:rPr lang="en-US" sz="950" dirty="0">
                <a:solidFill>
                  <a:srgbClr val="F08D49"/>
                </a:solidFill>
                <a:latin typeface="Consolas"/>
              </a:rPr>
              <a:t>88</a:t>
            </a:r>
            <a:r>
              <a:rPr lang="en-US" sz="950" dirty="0">
                <a:solidFill>
                  <a:srgbClr val="CCCCCC"/>
                </a:solidFill>
                <a:latin typeface="Consolas"/>
              </a:rPr>
              <a:t>, </a:t>
            </a:r>
            <a:r>
              <a:rPr lang="en-US" sz="950" dirty="0">
                <a:solidFill>
                  <a:srgbClr val="F08D49"/>
                </a:solidFill>
                <a:latin typeface="Consolas"/>
              </a:rPr>
              <a:t>78</a:t>
            </a:r>
            <a:r>
              <a:rPr lang="en-US" sz="950" dirty="0">
                <a:solidFill>
                  <a:srgbClr val="CCCCCC"/>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err="1">
                <a:solidFill>
                  <a:srgbClr val="E0E0E0"/>
                </a:solidFill>
                <a:latin typeface="Consolas"/>
              </a:rPr>
              <a:t>my_tuple</a:t>
            </a:r>
            <a:r>
              <a:rPr lang="en-US" sz="950" dirty="0">
                <a:solidFill>
                  <a:srgbClr val="CCCCCC"/>
                </a:solidFill>
                <a:latin typeface="Consolas"/>
              </a:rPr>
              <a:t>) </a:t>
            </a:r>
            <a:r>
              <a:rPr lang="en-US" sz="950" dirty="0">
                <a:solidFill>
                  <a:srgbClr val="9E9E9E"/>
                </a:solidFill>
                <a:latin typeface="Consolas"/>
              </a:rPr>
              <a:t># (11, 24, 56, 88, 78)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err="1">
                <a:solidFill>
                  <a:srgbClr val="E0E0E0"/>
                </a:solidFill>
                <a:latin typeface="Consolas"/>
              </a:rPr>
              <a:t>my_tuple</a:t>
            </a:r>
            <a:r>
              <a:rPr lang="en-US" sz="950" dirty="0">
                <a:solidFill>
                  <a:srgbClr val="CCCCCC"/>
                </a:solidFill>
                <a:latin typeface="Consolas"/>
              </a:rPr>
              <a:t>)) </a:t>
            </a:r>
            <a:r>
              <a:rPr lang="en-US" sz="950" dirty="0">
                <a:solidFill>
                  <a:srgbClr val="9E9E9E"/>
                </a:solidFill>
                <a:latin typeface="Consolas"/>
              </a:rPr>
              <a:t># class 'tuple'</a:t>
            </a:r>
          </a:p>
          <a:p>
            <a:pPr eaLnBrk="1" fontAlgn="auto" hangingPunct="1">
              <a:lnSpc>
                <a:spcPts val="1176"/>
              </a:lnSpc>
              <a:spcBef>
                <a:spcPts val="0"/>
              </a:spcBef>
              <a:spcAft>
                <a:spcPts val="840"/>
              </a:spcAft>
              <a:defRPr/>
            </a:pPr>
            <a:r>
              <a:rPr lang="en-US" sz="950" dirty="0">
                <a:solidFill>
                  <a:srgbClr val="9E9E9E"/>
                </a:solidFill>
                <a:latin typeface="Consolas"/>
              </a:rPr>
              <a:t>#    Accessing 3rd element of a tuple </a:t>
            </a:r>
            <a:r>
              <a:rPr lang="en-US" sz="950" dirty="0">
                <a:solidFill>
                  <a:srgbClr val="C67ADD"/>
                </a:solidFill>
                <a:latin typeface="Consolas"/>
              </a:rPr>
              <a:t>print</a:t>
            </a:r>
            <a:r>
              <a:rPr lang="en-US" sz="950" dirty="0">
                <a:solidFill>
                  <a:srgbClr val="CCCCCC"/>
                </a:solidFill>
                <a:latin typeface="Consolas"/>
              </a:rPr>
              <a:t>(</a:t>
            </a:r>
            <a:r>
              <a:rPr lang="en-US" sz="950" dirty="0" err="1">
                <a:solidFill>
                  <a:srgbClr val="E0E0E0"/>
                </a:solidFill>
                <a:latin typeface="Consolas"/>
              </a:rPr>
              <a:t>my_tuple</a:t>
            </a:r>
            <a:r>
              <a:rPr lang="en-US" sz="950" dirty="0">
                <a:solidFill>
                  <a:srgbClr val="CCCCCC"/>
                </a:solidFill>
                <a:latin typeface="Consolas"/>
              </a:rPr>
              <a:t>[</a:t>
            </a:r>
            <a:r>
              <a:rPr lang="en-US" sz="950" dirty="0">
                <a:solidFill>
                  <a:srgbClr val="F08D49"/>
                </a:solidFill>
                <a:latin typeface="Consolas"/>
              </a:rPr>
              <a:t>2</a:t>
            </a:r>
            <a:r>
              <a:rPr lang="en-US" sz="950" dirty="0">
                <a:solidFill>
                  <a:srgbClr val="CCCCCC"/>
                </a:solidFill>
                <a:latin typeface="Consolas"/>
              </a:rPr>
              <a:t>]) </a:t>
            </a:r>
            <a:r>
              <a:rPr lang="en-US" sz="950" dirty="0">
                <a:solidFill>
                  <a:srgbClr val="9E9E9E"/>
                </a:solidFill>
                <a:latin typeface="Consolas"/>
              </a:rPr>
              <a:t># 56</a:t>
            </a:r>
          </a:p>
          <a:p>
            <a:pPr algn="just" eaLnBrk="1" fontAlgn="auto" hangingPunct="1">
              <a:spcBef>
                <a:spcPts val="0"/>
              </a:spcBef>
              <a:spcAft>
                <a:spcPts val="210"/>
              </a:spcAft>
              <a:defRPr/>
            </a:pPr>
            <a:r>
              <a:rPr lang="en-US" sz="950" dirty="0">
                <a:solidFill>
                  <a:srgbClr val="9E9E9E"/>
                </a:solidFill>
                <a:latin typeface="Consolas"/>
              </a:rPr>
              <a:t>#    slice a tuple</a:t>
            </a:r>
          </a:p>
          <a:p>
            <a:pPr algn="just" eaLnBrk="1" fontAlgn="auto" hangingPunct="1">
              <a:spcBef>
                <a:spcPts val="0"/>
              </a:spcBef>
              <a:spcAft>
                <a:spcPts val="840"/>
              </a:spcAft>
              <a:defRPr/>
            </a:pPr>
            <a:r>
              <a:rPr lang="en-US" sz="950" dirty="0">
                <a:solidFill>
                  <a:srgbClr val="C67ADD"/>
                </a:solidFill>
                <a:latin typeface="Consolas"/>
              </a:rPr>
              <a:t>print</a:t>
            </a:r>
            <a:r>
              <a:rPr lang="en-US" sz="950" dirty="0">
                <a:solidFill>
                  <a:srgbClr val="CCCCCC"/>
                </a:solidFill>
                <a:latin typeface="Consolas"/>
              </a:rPr>
              <a:t>(</a:t>
            </a:r>
            <a:r>
              <a:rPr lang="en-US" sz="950" dirty="0" err="1">
                <a:solidFill>
                  <a:srgbClr val="E0E0E0"/>
                </a:solidFill>
                <a:latin typeface="Consolas"/>
              </a:rPr>
              <a:t>my_tuple</a:t>
            </a:r>
            <a:r>
              <a:rPr lang="en-US" sz="950" dirty="0">
                <a:solidFill>
                  <a:srgbClr val="CCCCCC"/>
                </a:solidFill>
                <a:latin typeface="Consolas"/>
              </a:rPr>
              <a:t>[</a:t>
            </a:r>
            <a:r>
              <a:rPr lang="en-US" sz="950" dirty="0">
                <a:solidFill>
                  <a:srgbClr val="F08D49"/>
                </a:solidFill>
                <a:latin typeface="Consolas"/>
              </a:rPr>
              <a:t>2</a:t>
            </a:r>
            <a:r>
              <a:rPr lang="en-US" sz="950" dirty="0">
                <a:solidFill>
                  <a:srgbClr val="CCCCCC"/>
                </a:solidFill>
                <a:latin typeface="Consolas"/>
              </a:rPr>
              <a:t>:</a:t>
            </a:r>
            <a:r>
              <a:rPr lang="en-US" sz="950" dirty="0">
                <a:solidFill>
                  <a:srgbClr val="F08D49"/>
                </a:solidFill>
                <a:latin typeface="Consolas"/>
              </a:rPr>
              <a:t>7</a:t>
            </a:r>
            <a:r>
              <a:rPr lang="en-US" sz="950" dirty="0">
                <a:solidFill>
                  <a:srgbClr val="CCCCCC"/>
                </a:solidFill>
                <a:latin typeface="Consolas"/>
              </a:rPr>
              <a:t>])    </a:t>
            </a:r>
            <a:r>
              <a:rPr lang="en-US" sz="950" dirty="0">
                <a:solidFill>
                  <a:srgbClr val="9E9E9E"/>
                </a:solidFill>
                <a:latin typeface="Consolas"/>
              </a:rPr>
              <a:t># (56, 88, 78)</a:t>
            </a:r>
          </a:p>
          <a:p>
            <a:pPr eaLnBrk="1" fontAlgn="auto" hangingPunct="1">
              <a:lnSpc>
                <a:spcPts val="1152"/>
              </a:lnSpc>
              <a:spcBef>
                <a:spcPts val="0"/>
              </a:spcBef>
              <a:spcAft>
                <a:spcPts val="0"/>
              </a:spcAft>
              <a:defRPr/>
            </a:pPr>
            <a:r>
              <a:rPr lang="en-US" sz="950" dirty="0">
                <a:solidFill>
                  <a:srgbClr val="9E9E9E"/>
                </a:solidFill>
                <a:latin typeface="Consolas"/>
              </a:rPr>
              <a:t>#    create a tuple using a tuple() class </a:t>
            </a:r>
            <a:r>
              <a:rPr lang="en-US" sz="950" dirty="0">
                <a:solidFill>
                  <a:srgbClr val="E0E0E0"/>
                </a:solidFill>
                <a:latin typeface="Consolas"/>
              </a:rPr>
              <a:t>my_tuple2 </a:t>
            </a:r>
            <a:r>
              <a:rPr lang="en-US" sz="950" dirty="0">
                <a:solidFill>
                  <a:srgbClr val="67CDCC"/>
                </a:solidFill>
                <a:latin typeface="Consolas"/>
              </a:rPr>
              <a:t>= </a:t>
            </a:r>
            <a:r>
              <a:rPr lang="en-US" sz="950" dirty="0">
                <a:solidFill>
                  <a:srgbClr val="C67ADD"/>
                </a:solidFill>
                <a:latin typeface="Consolas"/>
              </a:rPr>
              <a:t>tuple</a:t>
            </a:r>
            <a:r>
              <a:rPr lang="en-US" sz="950" dirty="0">
                <a:solidFill>
                  <a:srgbClr val="CCCCCC"/>
                </a:solidFill>
                <a:latin typeface="Consolas"/>
              </a:rPr>
              <a:t>((</a:t>
            </a:r>
            <a:r>
              <a:rPr lang="en-US" sz="950" dirty="0">
                <a:solidFill>
                  <a:srgbClr val="F08D49"/>
                </a:solidFill>
                <a:latin typeface="Consolas"/>
              </a:rPr>
              <a:t>10</a:t>
            </a:r>
            <a:r>
              <a:rPr lang="en-US" sz="950" dirty="0">
                <a:solidFill>
                  <a:srgbClr val="CCCCCC"/>
                </a:solidFill>
                <a:latin typeface="Consolas"/>
              </a:rPr>
              <a:t>, </a:t>
            </a:r>
            <a:r>
              <a:rPr lang="en-US" sz="950" dirty="0">
                <a:solidFill>
                  <a:srgbClr val="F08D49"/>
                </a:solidFill>
                <a:latin typeface="Consolas"/>
              </a:rPr>
              <a:t>20</a:t>
            </a:r>
            <a:r>
              <a:rPr lang="en-US" sz="950" dirty="0">
                <a:solidFill>
                  <a:srgbClr val="CCCCCC"/>
                </a:solidFill>
                <a:latin typeface="Consolas"/>
              </a:rPr>
              <a:t>, </a:t>
            </a:r>
            <a:r>
              <a:rPr lang="en-US" sz="950" dirty="0">
                <a:solidFill>
                  <a:srgbClr val="F08D49"/>
                </a:solidFill>
                <a:latin typeface="Consolas"/>
              </a:rPr>
              <a:t>30</a:t>
            </a:r>
            <a:r>
              <a:rPr lang="en-US" sz="950" dirty="0">
                <a:solidFill>
                  <a:srgbClr val="CCCCCC"/>
                </a:solidFill>
                <a:latin typeface="Consolas"/>
              </a:rPr>
              <a:t>, </a:t>
            </a:r>
            <a:r>
              <a:rPr lang="en-US" sz="950" dirty="0">
                <a:solidFill>
                  <a:srgbClr val="F08D49"/>
                </a:solidFill>
                <a:latin typeface="Consolas"/>
              </a:rPr>
              <a:t>40</a:t>
            </a:r>
            <a:r>
              <a:rPr lang="en-US" sz="950" dirty="0">
                <a:solidFill>
                  <a:srgbClr val="CCCCCC"/>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my_tuple2</a:t>
            </a:r>
            <a:r>
              <a:rPr lang="en-US" sz="950" dirty="0">
                <a:solidFill>
                  <a:srgbClr val="CCCCCC"/>
                </a:solidFill>
                <a:latin typeface="Consolas"/>
              </a:rPr>
              <a:t>) </a:t>
            </a:r>
            <a:r>
              <a:rPr lang="en-US" sz="950" dirty="0">
                <a:solidFill>
                  <a:srgbClr val="9E9E9E"/>
                </a:solidFill>
                <a:latin typeface="Consolas"/>
              </a:rPr>
              <a:t># (10, 20, 30, 40)</a:t>
            </a:r>
          </a:p>
        </p:txBody>
      </p:sp>
      <p:sp>
        <p:nvSpPr>
          <p:cNvPr id="6" name="Rectangle 5">
            <a:extLst>
              <a:ext uri="{FF2B5EF4-FFF2-40B4-BE49-F238E27FC236}">
                <a16:creationId xmlns:a16="http://schemas.microsoft.com/office/drawing/2014/main" id="{E1C50012-EF96-495C-8F24-8E9941D7AA61}"/>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68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B4A72-24C7-4146-A912-2891916CFEA4}"/>
              </a:ext>
            </a:extLst>
          </p:cNvPr>
          <p:cNvGraphicFramePr>
            <a:graphicFrameLocks noGrp="1"/>
          </p:cNvGraphicFramePr>
          <p:nvPr/>
        </p:nvGraphicFramePr>
        <p:xfrm>
          <a:off x="911225" y="914400"/>
          <a:ext cx="8235950" cy="4779963"/>
        </p:xfrm>
        <a:graphic>
          <a:graphicData uri="http://schemas.openxmlformats.org/drawingml/2006/table">
            <a:tbl>
              <a:tblPr/>
              <a:tblGrid>
                <a:gridCol w="636588">
                  <a:extLst>
                    <a:ext uri="{9D8B030D-6E8A-4147-A177-3AD203B41FA5}">
                      <a16:colId xmlns:a16="http://schemas.microsoft.com/office/drawing/2014/main" val="20000"/>
                    </a:ext>
                  </a:extLst>
                </a:gridCol>
                <a:gridCol w="2811462">
                  <a:extLst>
                    <a:ext uri="{9D8B030D-6E8A-4147-A177-3AD203B41FA5}">
                      <a16:colId xmlns:a16="http://schemas.microsoft.com/office/drawing/2014/main" val="20001"/>
                    </a:ext>
                  </a:extLst>
                </a:gridCol>
                <a:gridCol w="1846263">
                  <a:extLst>
                    <a:ext uri="{9D8B030D-6E8A-4147-A177-3AD203B41FA5}">
                      <a16:colId xmlns:a16="http://schemas.microsoft.com/office/drawing/2014/main" val="20002"/>
                    </a:ext>
                  </a:extLst>
                </a:gridCol>
                <a:gridCol w="2166937">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tblGrid>
              <a:tr h="36072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Week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No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Topics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Teaching Learning Strategy(s)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Assessment Strategy(s)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Alignment to CLO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80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125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Functions and Modules: Definition and</a:t>
                      </a:r>
                    </a:p>
                    <a:p>
                      <a:pPr marL="0" marR="0" lvl="0" indent="0" algn="just" defTabSz="914400" rtl="0" eaLnBrk="1" fontAlgn="base" latinLnBrk="0" hangingPunct="1">
                        <a:lnSpc>
                          <a:spcPts val="125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Usage</a:t>
                      </a:r>
                    </a:p>
                    <a:p>
                      <a:pPr marL="0" marR="0" lvl="0" indent="0" algn="just"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Define and use functions in Python programs.</a:t>
                      </a:r>
                    </a:p>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Understand scope, arguments, and return values.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Midterm Quiz #1</a:t>
                      </a:r>
                    </a:p>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function-based programs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690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125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Functions and Modules: Lambda, Modules, and Packages</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Use lambda functions, modules, and packages.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Write modular and reusable code.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Midterm Case Study #1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Home assignment #1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431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Data Structures: Lists, Tuples, Sets, Dictionaries</a:t>
                      </a:r>
                    </a:p>
                    <a:p>
                      <a:pPr marL="171450" marR="0" lvl="0" indent="-171450" algn="l" defTabSz="914400" rtl="0" eaLnBrk="1" fontAlgn="base" latinLnBrk="0" hangingPunct="1">
                        <a:lnSpc>
                          <a:spcPts val="1250"/>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Times New Roman" panose="02020603050405020304" pitchFamily="18" charset="0"/>
                        </a:rPr>
                        <a:t>Understand and use Python's built-in data structures.</a:t>
                      </a:r>
                    </a:p>
                    <a:p>
                      <a:pPr marL="171450" marR="0" lvl="0" indent="-171450" algn="l" defTabSz="914400" rtl="0" eaLnBrk="1" fontAlgn="base" latinLnBrk="0" hangingPunct="1">
                        <a:lnSpc>
                          <a:spcPts val="1250"/>
                        </a:lnSpc>
                        <a:spcBef>
                          <a:spcPct val="0"/>
                        </a:spcBef>
                        <a:spcAft>
                          <a:spcPct val="0"/>
                        </a:spcAft>
                        <a:buClrTx/>
                        <a:buSzTx/>
                        <a:buFontTx/>
                        <a:buChar char="-"/>
                        <a:tabLst/>
                        <a:defRPr/>
                      </a:pPr>
                      <a:r>
                        <a:rPr kumimoji="0" lang="en-US" altLang="en-US" sz="1000" b="0" i="0" u="none" strike="noStrike" cap="none" normalizeH="0" baseline="0" dirty="0">
                          <a:ln>
                            <a:noFill/>
                          </a:ln>
                          <a:solidFill>
                            <a:schemeClr val="tx1"/>
                          </a:solidFill>
                          <a:effectLst/>
                          <a:latin typeface="Times New Roman" panose="02020603050405020304" pitchFamily="18" charset="0"/>
                        </a:rPr>
                        <a:t>- Write programs to manipulate lists, tuples, sets, and dictionaries.</a:t>
                      </a:r>
                    </a:p>
                    <a:p>
                      <a:pPr marL="171450" marR="0" lvl="0" indent="-171450" algn="l" defTabSz="914400" rtl="0" eaLnBrk="1" fontAlgn="base" latinLnBrk="0" hangingPunct="1">
                        <a:lnSpc>
                          <a:spcPts val="125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latin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Forward Plan</a:t>
                      </a:r>
                    </a:p>
                    <a:p>
                      <a:pPr marL="171450" marR="0" lvl="0" indent="-171450" algn="just" defTabSz="914400" rtl="0" eaLnBrk="1" fontAlgn="base" latinLnBrk="0" hangingPunct="1">
                        <a:lnSpc>
                          <a:spcPts val="2525"/>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Times New Roman" panose="02020603050405020304" pitchFamily="18" charset="0"/>
                        </a:rPr>
                        <a:t>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Group discussion</a:t>
                      </a:r>
                    </a:p>
                    <a:p>
                      <a:pPr marL="171450" marR="0" lvl="0" indent="-171450" algn="just" defTabSz="914400" rtl="0" eaLnBrk="1" fontAlgn="base" latinLnBrk="0" hangingPunct="1">
                        <a:lnSpc>
                          <a:spcPts val="2525"/>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latin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Midterm Case Study #1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Home assignment #1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CLO4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32137B76-355E-43D7-BCDF-C93DD6D35D29}"/>
              </a:ext>
            </a:extLst>
          </p:cNvPr>
          <p:cNvSpPr/>
          <p:nvPr/>
        </p:nvSpPr>
        <p:spPr>
          <a:xfrm>
            <a:off x="898525" y="6991350"/>
            <a:ext cx="612775"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8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D22CCB7A-FEB8-4577-A426-86DE25907CE2}"/>
              </a:ext>
            </a:extLst>
          </p:cNvPr>
          <p:cNvSpPr>
            <a:spLocks noChangeArrowheads="1"/>
          </p:cNvSpPr>
          <p:nvPr/>
        </p:nvSpPr>
        <p:spPr bwMode="auto">
          <a:xfrm>
            <a:off x="898525" y="1289050"/>
            <a:ext cx="5114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475"/>
              </a:spcAft>
            </a:pPr>
            <a:r>
              <a:rPr lang="en-US" altLang="en-US" sz="1300">
                <a:solidFill>
                  <a:srgbClr val="222222"/>
                </a:solidFill>
              </a:rPr>
              <a:t>Tuple is immutable</a:t>
            </a:r>
          </a:p>
          <a:p>
            <a:pPr algn="just" eaLnBrk="1" hangingPunct="1">
              <a:spcAft>
                <a:spcPts val="2100"/>
              </a:spcAft>
            </a:pPr>
            <a:r>
              <a:rPr lang="en-US" altLang="en-US" sz="1300">
                <a:solidFill>
                  <a:srgbClr val="222222"/>
                </a:solidFill>
              </a:rPr>
              <a:t>A tuple is immutable means once we create a tuple, we can't modify it</a:t>
            </a:r>
          </a:p>
        </p:txBody>
      </p:sp>
      <p:sp>
        <p:nvSpPr>
          <p:cNvPr id="86019" name="Rectangle 2">
            <a:extLst>
              <a:ext uri="{FF2B5EF4-FFF2-40B4-BE49-F238E27FC236}">
                <a16:creationId xmlns:a16="http://schemas.microsoft.com/office/drawing/2014/main" id="{7872830D-DE1F-4217-9416-5A1B5BF8590F}"/>
              </a:ext>
            </a:extLst>
          </p:cNvPr>
          <p:cNvSpPr>
            <a:spLocks noChangeArrowheads="1"/>
          </p:cNvSpPr>
          <p:nvPr/>
        </p:nvSpPr>
        <p:spPr bwMode="auto">
          <a:xfrm>
            <a:off x="898525" y="2246313"/>
            <a:ext cx="7089775" cy="10429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100"/>
              </a:spcBef>
              <a:spcAft>
                <a:spcPts val="213"/>
              </a:spcAft>
            </a:pPr>
            <a:r>
              <a:rPr lang="en-US" altLang="en-US" sz="900">
                <a:solidFill>
                  <a:srgbClr val="9E9E9E"/>
                </a:solidFill>
                <a:latin typeface="Consolas" panose="020B0609020204030204" pitchFamily="49" charset="0"/>
              </a:rPr>
              <a:t>#    create a tuple</a:t>
            </a:r>
          </a:p>
          <a:p>
            <a:pPr algn="just" eaLnBrk="1" hangingPunct="1">
              <a:spcAft>
                <a:spcPts val="838"/>
              </a:spcAft>
            </a:pPr>
            <a:r>
              <a:rPr lang="en-US" altLang="en-US" sz="900">
                <a:solidFill>
                  <a:srgbClr val="E0E0E0"/>
                </a:solidFill>
                <a:latin typeface="Consolas" panose="020B0609020204030204" pitchFamily="49" charset="0"/>
              </a:rPr>
              <a:t>my_tuple </a:t>
            </a:r>
            <a:r>
              <a:rPr lang="en-US" altLang="en-US" sz="900">
                <a:solidFill>
                  <a:srgbClr val="67CDCC"/>
                </a:solidFill>
                <a:latin typeface="Consolas" panose="020B0609020204030204" pitchFamily="49" charset="0"/>
              </a:rPr>
              <a:t>= </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11</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24</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56</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88</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78</a:t>
            </a:r>
            <a:r>
              <a:rPr lang="en-US" altLang="en-US" sz="900">
                <a:solidFill>
                  <a:srgbClr val="CCCCCC"/>
                </a:solidFill>
                <a:latin typeface="Consolas" panose="020B0609020204030204" pitchFamily="49" charset="0"/>
              </a:rPr>
              <a:t>)</a:t>
            </a:r>
          </a:p>
          <a:p>
            <a:pPr eaLnBrk="1" hangingPunct="1">
              <a:lnSpc>
                <a:spcPts val="1175"/>
              </a:lnSpc>
            </a:pPr>
            <a:r>
              <a:rPr lang="en-US" altLang="en-US" sz="900">
                <a:solidFill>
                  <a:srgbClr val="9E9E9E"/>
                </a:solidFill>
                <a:latin typeface="Consolas" panose="020B0609020204030204" pitchFamily="49" charset="0"/>
              </a:rPr>
              <a:t>#    modify 2nd element of tuple </a:t>
            </a:r>
            <a:r>
              <a:rPr lang="en-US" altLang="en-US" sz="900">
                <a:solidFill>
                  <a:srgbClr val="E0E0E0"/>
                </a:solidFill>
                <a:latin typeface="Consolas" panose="020B0609020204030204" pitchFamily="49" charset="0"/>
              </a:rPr>
              <a:t>my_tuple</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35</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my_tuple</a:t>
            </a:r>
            <a:r>
              <a:rPr lang="en-US" altLang="en-US" sz="900">
                <a:solidFill>
                  <a:srgbClr val="CCCCCC"/>
                </a:solidFill>
                <a:latin typeface="Consolas" panose="020B0609020204030204" pitchFamily="49" charset="0"/>
              </a:rPr>
              <a:t>)</a:t>
            </a:r>
          </a:p>
          <a:p>
            <a:pPr algn="just" eaLnBrk="1" hangingPunct="1">
              <a:lnSpc>
                <a:spcPts val="1175"/>
              </a:lnSpc>
              <a:spcAft>
                <a:spcPts val="4625"/>
              </a:spcAft>
            </a:pPr>
            <a:r>
              <a:rPr lang="en-US" altLang="en-US" sz="900">
                <a:solidFill>
                  <a:srgbClr val="9E9E9E"/>
                </a:solidFill>
                <a:latin typeface="Consolas" panose="020B0609020204030204" pitchFamily="49" charset="0"/>
              </a:rPr>
              <a:t>#    TypeError: 'tuple' object does not support item assignment</a:t>
            </a:r>
          </a:p>
        </p:txBody>
      </p:sp>
      <p:sp>
        <p:nvSpPr>
          <p:cNvPr id="4" name="Rectangle 3">
            <a:extLst>
              <a:ext uri="{FF2B5EF4-FFF2-40B4-BE49-F238E27FC236}">
                <a16:creationId xmlns:a16="http://schemas.microsoft.com/office/drawing/2014/main" id="{A81B587A-4DC4-4FDF-BB0F-F2BE462A677A}"/>
              </a:ext>
            </a:extLst>
          </p:cNvPr>
          <p:cNvSpPr/>
          <p:nvPr/>
        </p:nvSpPr>
        <p:spPr>
          <a:xfrm>
            <a:off x="898525" y="4035425"/>
            <a:ext cx="8264525" cy="2667000"/>
          </a:xfrm>
          <a:prstGeom prst="rect">
            <a:avLst/>
          </a:prstGeom>
        </p:spPr>
        <p:txBody>
          <a:bodyPr lIns="0" tIns="0" rIns="0" bIns="0"/>
          <a:lstStyle/>
          <a:p>
            <a:pPr eaLnBrk="1" fontAlgn="auto" hangingPunct="1">
              <a:spcBef>
                <a:spcPts val="4620"/>
              </a:spcBef>
              <a:spcAft>
                <a:spcPts val="1890"/>
              </a:spcAft>
              <a:defRPr/>
            </a:pPr>
            <a:r>
              <a:rPr lang="en-US" sz="2500" b="1" spc="-50">
                <a:solidFill>
                  <a:srgbClr val="1C2B40"/>
                </a:solidFill>
                <a:latin typeface="Calibri"/>
              </a:rPr>
              <a:t>Diet data type</a:t>
            </a:r>
          </a:p>
          <a:p>
            <a:pPr algn="just" eaLnBrk="1" fontAlgn="auto" hangingPunct="1">
              <a:lnSpc>
                <a:spcPts val="1728"/>
              </a:lnSpc>
              <a:spcBef>
                <a:spcPts val="0"/>
              </a:spcBef>
              <a:spcAft>
                <a:spcPts val="840"/>
              </a:spcAft>
              <a:defRPr/>
            </a:pPr>
            <a:r>
              <a:rPr lang="en-US" sz="1300">
                <a:solidFill>
                  <a:srgbClr val="222222"/>
                </a:solidFill>
                <a:latin typeface="Calibri"/>
              </a:rPr>
              <a:t>In Python, dictionaries are unordered eolleetions of unique values stored in (Key-Value) pairs. Use a dictionary data type to store data as a key-value pair.</a:t>
            </a:r>
          </a:p>
          <a:p>
            <a:pPr algn="just" eaLnBrk="1" fontAlgn="auto" hangingPunct="1">
              <a:lnSpc>
                <a:spcPts val="1728"/>
              </a:lnSpc>
              <a:spcBef>
                <a:spcPts val="0"/>
              </a:spcBef>
              <a:spcAft>
                <a:spcPts val="840"/>
              </a:spcAft>
              <a:defRPr/>
            </a:pPr>
            <a:r>
              <a:rPr lang="en-US" sz="1300">
                <a:solidFill>
                  <a:srgbClr val="222222"/>
                </a:solidFill>
                <a:latin typeface="Calibri"/>
              </a:rPr>
              <a:t>The dictionary type is represented using a </a:t>
            </a:r>
            <a:r>
              <a:rPr lang="en-US" sz="950">
                <a:solidFill>
                  <a:srgbClr val="6C0B24"/>
                </a:solidFill>
                <a:latin typeface="Consolas"/>
              </a:rPr>
              <a:t>dict </a:t>
            </a:r>
            <a:r>
              <a:rPr lang="en-US" sz="1300">
                <a:solidFill>
                  <a:srgbClr val="222222"/>
                </a:solidFill>
                <a:latin typeface="Calibri"/>
              </a:rPr>
              <a:t>class. For example, If you want to store the name and roll number of all students, then you can use the </a:t>
            </a:r>
            <a:r>
              <a:rPr lang="en-US" sz="950">
                <a:solidFill>
                  <a:srgbClr val="6C0B24"/>
                </a:solidFill>
                <a:latin typeface="Consolas"/>
              </a:rPr>
              <a:t>dict </a:t>
            </a:r>
            <a:r>
              <a:rPr lang="en-US" sz="1300">
                <a:solidFill>
                  <a:srgbClr val="222222"/>
                </a:solidFill>
                <a:latin typeface="Calibri"/>
              </a:rPr>
              <a:t>type.</a:t>
            </a:r>
          </a:p>
          <a:p>
            <a:pPr algn="just" eaLnBrk="1" fontAlgn="auto" hangingPunct="1">
              <a:lnSpc>
                <a:spcPts val="1728"/>
              </a:lnSpc>
              <a:spcBef>
                <a:spcPts val="0"/>
              </a:spcBef>
              <a:spcAft>
                <a:spcPts val="840"/>
              </a:spcAft>
              <a:defRPr/>
            </a:pPr>
            <a:r>
              <a:rPr lang="en-US" sz="1300">
                <a:solidFill>
                  <a:srgbClr val="222222"/>
                </a:solidFill>
                <a:latin typeface="Calibri"/>
              </a:rPr>
              <a:t>In a dictionary, duplicate keys are not allowed, but the value can be duplicated. If we try to insert a value with a duplicate key, the old value will be replaced with the new value.</a:t>
            </a:r>
          </a:p>
          <a:p>
            <a:pPr algn="just" eaLnBrk="1" fontAlgn="auto" hangingPunct="1">
              <a:spcBef>
                <a:spcPts val="0"/>
              </a:spcBef>
              <a:spcAft>
                <a:spcPts val="0"/>
              </a:spcAft>
              <a:defRPr/>
            </a:pPr>
            <a:r>
              <a:rPr lang="en-US" sz="1300">
                <a:solidFill>
                  <a:srgbClr val="222222"/>
                </a:solidFill>
                <a:latin typeface="Calibri"/>
              </a:rPr>
              <a:t>Dictionary has some characteristics which are listed below:</a:t>
            </a:r>
          </a:p>
        </p:txBody>
      </p:sp>
      <p:sp>
        <p:nvSpPr>
          <p:cNvPr id="5" name="Rectangle 4">
            <a:extLst>
              <a:ext uri="{FF2B5EF4-FFF2-40B4-BE49-F238E27FC236}">
                <a16:creationId xmlns:a16="http://schemas.microsoft.com/office/drawing/2014/main" id="{84B57988-945A-4637-A8B0-07B99865F878}"/>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69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FBC76F-7627-4D7B-AFD8-EA0EFA62FCA5}"/>
              </a:ext>
            </a:extLst>
          </p:cNvPr>
          <p:cNvSpPr/>
          <p:nvPr/>
        </p:nvSpPr>
        <p:spPr>
          <a:xfrm>
            <a:off x="898525" y="947738"/>
            <a:ext cx="8255000" cy="1887537"/>
          </a:xfrm>
          <a:prstGeom prst="rect">
            <a:avLst/>
          </a:prstGeom>
        </p:spPr>
        <p:txBody>
          <a:bodyPr lIns="0" tIns="0" rIns="0" bIns="0"/>
          <a:lstStyle/>
          <a:p>
            <a:pPr marL="850900" indent="-215900" eaLnBrk="1" fontAlgn="auto" hangingPunct="1">
              <a:lnSpc>
                <a:spcPts val="1728"/>
              </a:lnSpc>
              <a:spcBef>
                <a:spcPts val="0"/>
              </a:spcBef>
              <a:spcAft>
                <a:spcPts val="0"/>
              </a:spcAft>
              <a:defRPr/>
            </a:pPr>
            <a:r>
              <a:rPr lang="en-US" sz="1300">
                <a:solidFill>
                  <a:srgbClr val="222222"/>
                </a:solidFill>
                <a:latin typeface="Calibri"/>
              </a:rPr>
              <a:t>1.    A heterogeneous (i.e., </a:t>
            </a:r>
            <a:r>
              <a:rPr lang="en-US" sz="950">
                <a:solidFill>
                  <a:srgbClr val="6C0B24"/>
                </a:solidFill>
                <a:latin typeface="Consolas"/>
              </a:rPr>
              <a:t>str</a:t>
            </a:r>
            <a:r>
              <a:rPr lang="en-US" sz="1300">
                <a:solidFill>
                  <a:srgbClr val="222222"/>
                </a:solidFill>
                <a:latin typeface="Calibri"/>
              </a:rPr>
              <a:t>, </a:t>
            </a:r>
            <a:r>
              <a:rPr lang="en-US" sz="950">
                <a:solidFill>
                  <a:srgbClr val="6C0B24"/>
                </a:solidFill>
                <a:latin typeface="Consolas"/>
              </a:rPr>
              <a:t>list</a:t>
            </a:r>
            <a:r>
              <a:rPr lang="en-US" sz="1300">
                <a:solidFill>
                  <a:srgbClr val="222222"/>
                </a:solidFill>
                <a:latin typeface="Calibri"/>
              </a:rPr>
              <a:t>, </a:t>
            </a:r>
            <a:r>
              <a:rPr lang="en-US" sz="950">
                <a:solidFill>
                  <a:srgbClr val="6C0B24"/>
                </a:solidFill>
                <a:latin typeface="Consolas"/>
              </a:rPr>
              <a:t>tuple</a:t>
            </a:r>
            <a:r>
              <a:rPr lang="en-US" sz="1300">
                <a:solidFill>
                  <a:srgbClr val="222222"/>
                </a:solidFill>
                <a:latin typeface="Calibri"/>
              </a:rPr>
              <a:t>) elements are allowed for both key and value in a dictionary. But An object can be a key in a dictionary if it is hashable.</a:t>
            </a:r>
          </a:p>
          <a:p>
            <a:pPr marL="635000" algn="just" eaLnBrk="1" fontAlgn="auto" hangingPunct="1">
              <a:lnSpc>
                <a:spcPts val="1728"/>
              </a:lnSpc>
              <a:spcBef>
                <a:spcPts val="0"/>
              </a:spcBef>
              <a:spcAft>
                <a:spcPts val="0"/>
              </a:spcAft>
              <a:defRPr/>
            </a:pPr>
            <a:r>
              <a:rPr lang="en-US" sz="1300">
                <a:solidFill>
                  <a:srgbClr val="222222"/>
                </a:solidFill>
                <a:latin typeface="Calibri"/>
              </a:rPr>
              <a:t>2.    The dictionary is mutable which means we can modify its items</a:t>
            </a:r>
          </a:p>
          <a:p>
            <a:pPr marL="635000" algn="just" eaLnBrk="1" fontAlgn="auto" hangingPunct="1">
              <a:lnSpc>
                <a:spcPts val="1728"/>
              </a:lnSpc>
              <a:spcBef>
                <a:spcPts val="0"/>
              </a:spcBef>
              <a:spcAft>
                <a:spcPts val="840"/>
              </a:spcAft>
              <a:defRPr/>
            </a:pPr>
            <a:r>
              <a:rPr lang="en-US" sz="1300">
                <a:solidFill>
                  <a:srgbClr val="222222"/>
                </a:solidFill>
                <a:latin typeface="Calibri"/>
              </a:rPr>
              <a:t>3.    Dictionary is unordered so we can't perform indexing and slicing</a:t>
            </a:r>
          </a:p>
          <a:p>
            <a:pPr algn="just" eaLnBrk="1" fontAlgn="auto" hangingPunct="1">
              <a:spcBef>
                <a:spcPts val="0"/>
              </a:spcBef>
              <a:spcAft>
                <a:spcPts val="1470"/>
              </a:spcAft>
              <a:defRPr/>
            </a:pPr>
            <a:r>
              <a:rPr lang="en-US" sz="1300">
                <a:solidFill>
                  <a:srgbClr val="222222"/>
                </a:solidFill>
                <a:latin typeface="Calibri"/>
              </a:rPr>
              <a:t>We can create a dictionary using the two ways</a:t>
            </a:r>
          </a:p>
          <a:p>
            <a:pPr marL="635000" algn="just" eaLnBrk="1" fontAlgn="auto" hangingPunct="1">
              <a:spcBef>
                <a:spcPts val="0"/>
              </a:spcBef>
              <a:spcAft>
                <a:spcPts val="210"/>
              </a:spcAft>
              <a:defRPr/>
            </a:pPr>
            <a:r>
              <a:rPr lang="en-US" sz="1300">
                <a:solidFill>
                  <a:srgbClr val="222222"/>
                </a:solidFill>
                <a:latin typeface="Calibri"/>
              </a:rPr>
              <a:t>1.    By enclosing key and values in the curly brackets </a:t>
            </a:r>
            <a:r>
              <a:rPr lang="en-US" sz="950">
                <a:solidFill>
                  <a:srgbClr val="6C0B24"/>
                </a:solidFill>
                <a:latin typeface="Consolas"/>
              </a:rPr>
              <a:t>{}</a:t>
            </a:r>
          </a:p>
          <a:p>
            <a:pPr marL="635000" algn="just" eaLnBrk="1" fontAlgn="auto" hangingPunct="1">
              <a:spcBef>
                <a:spcPts val="0"/>
              </a:spcBef>
              <a:spcAft>
                <a:spcPts val="2100"/>
              </a:spcAft>
              <a:defRPr/>
            </a:pPr>
            <a:r>
              <a:rPr lang="en-US" sz="1300">
                <a:solidFill>
                  <a:srgbClr val="222222"/>
                </a:solidFill>
                <a:latin typeface="Calibri"/>
              </a:rPr>
              <a:t>2.    Using a </a:t>
            </a:r>
            <a:r>
              <a:rPr lang="en-US" sz="950">
                <a:solidFill>
                  <a:srgbClr val="6C0B24"/>
                </a:solidFill>
                <a:latin typeface="Consolas"/>
              </a:rPr>
              <a:t>dict() </a:t>
            </a:r>
            <a:r>
              <a:rPr lang="en-US" sz="1300">
                <a:solidFill>
                  <a:srgbClr val="222222"/>
                </a:solidFill>
                <a:latin typeface="Calibri"/>
              </a:rPr>
              <a:t>class.</a:t>
            </a:r>
          </a:p>
        </p:txBody>
      </p:sp>
      <p:sp>
        <p:nvSpPr>
          <p:cNvPr id="87043" name="Rectangle 2">
            <a:extLst>
              <a:ext uri="{FF2B5EF4-FFF2-40B4-BE49-F238E27FC236}">
                <a16:creationId xmlns:a16="http://schemas.microsoft.com/office/drawing/2014/main" id="{F7C8707C-241B-4685-B6A9-CC9AFF33D2FA}"/>
              </a:ext>
            </a:extLst>
          </p:cNvPr>
          <p:cNvSpPr>
            <a:spLocks noChangeArrowheads="1"/>
          </p:cNvSpPr>
          <p:nvPr/>
        </p:nvSpPr>
        <p:spPr bwMode="auto">
          <a:xfrm>
            <a:off x="917575" y="3163888"/>
            <a:ext cx="46180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100"/>
              </a:spcBef>
              <a:spcAft>
                <a:spcPts val="2725"/>
              </a:spcAft>
            </a:pPr>
            <a:r>
              <a:rPr lang="en-US" altLang="en-US">
                <a:solidFill>
                  <a:srgbClr val="1C2B40"/>
                </a:solidFill>
              </a:rPr>
              <a:t>Example dictionary creation and manipulation</a:t>
            </a:r>
          </a:p>
        </p:txBody>
      </p:sp>
      <p:sp>
        <p:nvSpPr>
          <p:cNvPr id="87044" name="Rectangle 3">
            <a:extLst>
              <a:ext uri="{FF2B5EF4-FFF2-40B4-BE49-F238E27FC236}">
                <a16:creationId xmlns:a16="http://schemas.microsoft.com/office/drawing/2014/main" id="{4262D5E6-AC76-4CAC-804F-C8989F7D881F}"/>
              </a:ext>
            </a:extLst>
          </p:cNvPr>
          <p:cNvSpPr>
            <a:spLocks noChangeArrowheads="1"/>
          </p:cNvSpPr>
          <p:nvPr/>
        </p:nvSpPr>
        <p:spPr bwMode="auto">
          <a:xfrm>
            <a:off x="898525" y="3843338"/>
            <a:ext cx="7140575" cy="282892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725"/>
              </a:spcBef>
              <a:spcAft>
                <a:spcPts val="213"/>
              </a:spcAft>
            </a:pPr>
            <a:r>
              <a:rPr lang="en-US" altLang="en-US" sz="900">
                <a:solidFill>
                  <a:srgbClr val="9E9E9E"/>
                </a:solidFill>
                <a:latin typeface="Consolas" panose="020B0609020204030204" pitchFamily="49" charset="0"/>
              </a:rPr>
              <a:t>#    create a dictionary</a:t>
            </a:r>
          </a:p>
          <a:p>
            <a:pPr algn="just" eaLnBrk="1" hangingPunct="1">
              <a:spcAft>
                <a:spcPts val="838"/>
              </a:spcAft>
            </a:pPr>
            <a:r>
              <a:rPr lang="en-US" altLang="en-US" sz="900">
                <a:solidFill>
                  <a:srgbClr val="E0E0E0"/>
                </a:solidFill>
                <a:latin typeface="Consolas" panose="020B0609020204030204" pitchFamily="49" charset="0"/>
              </a:rPr>
              <a:t>my_dict </a:t>
            </a:r>
            <a:r>
              <a:rPr lang="en-US" altLang="en-US" sz="900">
                <a:solidFill>
                  <a:srgbClr val="67CDCC"/>
                </a:solidFill>
                <a:latin typeface="Consolas" panose="020B0609020204030204" pitchFamily="49" charset="0"/>
              </a:rPr>
              <a:t>= </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"Smith"</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"Emma"</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3</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"Jessa"</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9E9E9E"/>
                </a:solidFill>
                <a:latin typeface="Consolas" panose="020B0609020204030204" pitchFamily="49" charset="0"/>
              </a:rPr>
              <a:t>#    display dictionary</a:t>
            </a:r>
          </a:p>
          <a:p>
            <a:pPr eaLnBrk="1" hangingPunct="1">
              <a:lnSpc>
                <a:spcPts val="1150"/>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my_dict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{1: 'Smith', 2: 'Emma', 3: 'Jessa'}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my_dict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'dict'</a:t>
            </a:r>
          </a:p>
          <a:p>
            <a:pPr algn="just" eaLnBrk="1" hangingPunct="1">
              <a:spcAft>
                <a:spcPts val="213"/>
              </a:spcAft>
            </a:pPr>
            <a:r>
              <a:rPr lang="en-US" altLang="en-US" sz="900">
                <a:solidFill>
                  <a:srgbClr val="9E9E9E"/>
                </a:solidFill>
                <a:latin typeface="Consolas" panose="020B0609020204030204" pitchFamily="49" charset="0"/>
              </a:rPr>
              <a:t>#    create a dictionary using a dit class</a:t>
            </a:r>
          </a:p>
          <a:p>
            <a:pPr algn="just" eaLnBrk="1" hangingPunct="1">
              <a:spcAft>
                <a:spcPts val="838"/>
              </a:spcAft>
            </a:pPr>
            <a:r>
              <a:rPr lang="en-US" altLang="en-US" sz="900">
                <a:solidFill>
                  <a:srgbClr val="E0E0E0"/>
                </a:solidFill>
                <a:latin typeface="Consolas" panose="020B0609020204030204" pitchFamily="49" charset="0"/>
              </a:rPr>
              <a:t>my_dict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dict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"Smith"</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2</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"Emma"</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3</a:t>
            </a:r>
            <a:r>
              <a:rPr lang="en-US" altLang="en-US" sz="900">
                <a:solidFill>
                  <a:srgbClr val="CCCCCC"/>
                </a:solidFill>
                <a:latin typeface="Consolas" panose="020B0609020204030204" pitchFamily="49" charset="0"/>
              </a:rPr>
              <a:t>: </a:t>
            </a:r>
            <a:r>
              <a:rPr lang="en-US" altLang="en-US" sz="900">
                <a:solidFill>
                  <a:srgbClr val="7EC699"/>
                </a:solidFill>
                <a:latin typeface="Consolas" panose="020B0609020204030204" pitchFamily="49" charset="0"/>
              </a:rPr>
              <a:t>"Jessa"</a:t>
            </a:r>
            <a:r>
              <a:rPr lang="en-US" altLang="en-US" sz="900">
                <a:solidFill>
                  <a:srgbClr val="CCCCCC"/>
                </a:solidFill>
                <a:latin typeface="Consolas" panose="020B0609020204030204" pitchFamily="49" charset="0"/>
              </a:rPr>
              <a:t>})</a:t>
            </a:r>
          </a:p>
          <a:p>
            <a:pPr algn="just" eaLnBrk="1" hangingPunct="1">
              <a:spcAft>
                <a:spcPts val="213"/>
              </a:spcAft>
            </a:pPr>
            <a:r>
              <a:rPr lang="en-US" altLang="en-US" sz="900">
                <a:solidFill>
                  <a:srgbClr val="9E9E9E"/>
                </a:solidFill>
                <a:latin typeface="Consolas" panose="020B0609020204030204" pitchFamily="49" charset="0"/>
              </a:rPr>
              <a:t>#    display dictionary</a:t>
            </a:r>
          </a:p>
          <a:p>
            <a:pPr eaLnBrk="1" hangingPunct="1">
              <a:lnSpc>
                <a:spcPts val="1175"/>
              </a:lnSpc>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my_dict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{1: 'Smith', 2: 'Emma', 3: 'Jessa'}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my_dict</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'dict'</a:t>
            </a:r>
          </a:p>
          <a:p>
            <a:pPr eaLnBrk="1" hangingPunct="1">
              <a:lnSpc>
                <a:spcPts val="1175"/>
              </a:lnSpc>
              <a:spcAft>
                <a:spcPts val="838"/>
              </a:spcAft>
            </a:pPr>
            <a:r>
              <a:rPr lang="en-US" altLang="en-US" sz="900">
                <a:solidFill>
                  <a:srgbClr val="9E9E9E"/>
                </a:solidFill>
                <a:latin typeface="Consolas" panose="020B0609020204030204" pitchFamily="49" charset="0"/>
              </a:rPr>
              <a:t>#    access value using a key name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my_dict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Smith</a:t>
            </a:r>
          </a:p>
          <a:p>
            <a:pPr eaLnBrk="1" hangingPunct="1">
              <a:lnSpc>
                <a:spcPts val="1175"/>
              </a:lnSpc>
            </a:pPr>
            <a:r>
              <a:rPr lang="en-US" altLang="en-US" sz="900">
                <a:solidFill>
                  <a:srgbClr val="9E9E9E"/>
                </a:solidFill>
                <a:latin typeface="Consolas" panose="020B0609020204030204" pitchFamily="49" charset="0"/>
              </a:rPr>
              <a:t>#    change the value of a key </a:t>
            </a:r>
            <a:r>
              <a:rPr lang="en-US" altLang="en-US" sz="900">
                <a:solidFill>
                  <a:srgbClr val="E0E0E0"/>
                </a:solidFill>
                <a:latin typeface="Consolas" panose="020B0609020204030204" pitchFamily="49" charset="0"/>
              </a:rPr>
              <a:t>my_dict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1</a:t>
            </a:r>
            <a:r>
              <a:rPr lang="en-US" altLang="en-US" sz="900">
                <a:solidFill>
                  <a:srgbClr val="CCCCCC"/>
                </a:solidFill>
                <a:latin typeface="Consolas" panose="020B0609020204030204" pitchFamily="49" charset="0"/>
              </a:rPr>
              <a:t>]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"Kelly"</a:t>
            </a:r>
          </a:p>
        </p:txBody>
      </p:sp>
      <p:sp>
        <p:nvSpPr>
          <p:cNvPr id="5" name="Rectangle 4">
            <a:extLst>
              <a:ext uri="{FF2B5EF4-FFF2-40B4-BE49-F238E27FC236}">
                <a16:creationId xmlns:a16="http://schemas.microsoft.com/office/drawing/2014/main" id="{BBEF4E6D-79C7-4D1C-B85E-DCB7ABC623C7}"/>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70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DFE6BD-9F71-4B25-8C44-AF4D127DD63E}"/>
              </a:ext>
            </a:extLst>
          </p:cNvPr>
          <p:cNvSpPr/>
          <p:nvPr/>
        </p:nvSpPr>
        <p:spPr>
          <a:xfrm>
            <a:off x="904875" y="1082675"/>
            <a:ext cx="1838325" cy="155575"/>
          </a:xfrm>
          <a:prstGeom prst="rect">
            <a:avLst/>
          </a:prstGeom>
          <a:solidFill>
            <a:srgbClr val="383B40"/>
          </a:solidFill>
        </p:spPr>
        <p:txBody>
          <a:bodyPr wrap="none" lIns="0" tIns="0" rIns="0" bIns="0"/>
          <a:lstStyle/>
          <a:p>
            <a:pPr eaLnBrk="1" fontAlgn="auto" hangingPunct="1">
              <a:spcBef>
                <a:spcPts val="0"/>
              </a:spcBef>
              <a:spcAft>
                <a:spcPts val="4410"/>
              </a:spcAft>
              <a:defRPr/>
            </a:pPr>
            <a:r>
              <a:rPr lang="en-US" sz="950">
                <a:solidFill>
                  <a:srgbClr val="C67ADD"/>
                </a:solidFill>
                <a:latin typeface="Consolas"/>
              </a:rPr>
              <a:t>print</a:t>
            </a:r>
            <a:r>
              <a:rPr lang="en-US" sz="950">
                <a:solidFill>
                  <a:srgbClr val="CCCCCC"/>
                </a:solidFill>
                <a:latin typeface="Consolas"/>
              </a:rPr>
              <a:t>(</a:t>
            </a:r>
            <a:r>
              <a:rPr lang="en-US" sz="950">
                <a:solidFill>
                  <a:srgbClr val="E0E0E0"/>
                </a:solidFill>
                <a:latin typeface="Consolas"/>
              </a:rPr>
              <a:t>my_dict</a:t>
            </a:r>
            <a:r>
              <a:rPr lang="en-US" sz="950">
                <a:solidFill>
                  <a:srgbClr val="CCCCCC"/>
                </a:solidFill>
                <a:latin typeface="Consolas"/>
              </a:rPr>
              <a:t>[</a:t>
            </a:r>
            <a:r>
              <a:rPr lang="en-US" sz="950">
                <a:solidFill>
                  <a:srgbClr val="F08D49"/>
                </a:solidFill>
                <a:latin typeface="Consolas"/>
              </a:rPr>
              <a:t>1</a:t>
            </a:r>
            <a:r>
              <a:rPr lang="en-US" sz="950">
                <a:solidFill>
                  <a:srgbClr val="CCCCCC"/>
                </a:solidFill>
                <a:latin typeface="Consolas"/>
              </a:rPr>
              <a:t>]) </a:t>
            </a:r>
            <a:r>
              <a:rPr lang="en-US" sz="950">
                <a:solidFill>
                  <a:srgbClr val="9E9E9E"/>
                </a:solidFill>
                <a:latin typeface="Consolas"/>
              </a:rPr>
              <a:t># Kelly</a:t>
            </a:r>
          </a:p>
        </p:txBody>
      </p:sp>
      <p:sp>
        <p:nvSpPr>
          <p:cNvPr id="3" name="Rectangle 2">
            <a:extLst>
              <a:ext uri="{FF2B5EF4-FFF2-40B4-BE49-F238E27FC236}">
                <a16:creationId xmlns:a16="http://schemas.microsoft.com/office/drawing/2014/main" id="{70690440-E991-43EE-890A-9E37C7108BCF}"/>
              </a:ext>
            </a:extLst>
          </p:cNvPr>
          <p:cNvSpPr/>
          <p:nvPr/>
        </p:nvSpPr>
        <p:spPr>
          <a:xfrm>
            <a:off x="898525" y="2005013"/>
            <a:ext cx="8251825" cy="3998912"/>
          </a:xfrm>
          <a:prstGeom prst="rect">
            <a:avLst/>
          </a:prstGeom>
        </p:spPr>
        <p:txBody>
          <a:bodyPr lIns="0" tIns="0" rIns="0" bIns="0"/>
          <a:lstStyle/>
          <a:p>
            <a:pPr eaLnBrk="1" fontAlgn="auto" hangingPunct="1">
              <a:spcBef>
                <a:spcPts val="4410"/>
              </a:spcBef>
              <a:spcAft>
                <a:spcPts val="1890"/>
              </a:spcAft>
              <a:defRPr/>
            </a:pPr>
            <a:r>
              <a:rPr lang="en-US" sz="2900">
                <a:solidFill>
                  <a:srgbClr val="353535"/>
                </a:solidFill>
                <a:latin typeface="Calibri"/>
              </a:rPr>
              <a:t>Python Casting: Type Conversion and Type Casting</a:t>
            </a:r>
          </a:p>
          <a:p>
            <a:pPr eaLnBrk="1" fontAlgn="auto" hangingPunct="1">
              <a:spcBef>
                <a:spcPts val="0"/>
              </a:spcBef>
              <a:spcAft>
                <a:spcPts val="1470"/>
              </a:spcAft>
              <a:defRPr/>
            </a:pPr>
            <a:r>
              <a:rPr lang="en-US" sz="1300">
                <a:solidFill>
                  <a:srgbClr val="222222"/>
                </a:solidFill>
                <a:latin typeface="Calibri"/>
              </a:rPr>
              <a:t>Python performs the following two types of casting.</a:t>
            </a:r>
          </a:p>
          <a:p>
            <a:pPr marL="863600" indent="-228600" eaLnBrk="1" fontAlgn="auto" hangingPunct="1">
              <a:lnSpc>
                <a:spcPts val="1752"/>
              </a:lnSpc>
              <a:spcBef>
                <a:spcPts val="0"/>
              </a:spcBef>
              <a:spcAft>
                <a:spcPts val="210"/>
              </a:spcAft>
              <a:defRPr/>
            </a:pPr>
            <a:r>
              <a:rPr lang="en-US" sz="1000" spc="100">
                <a:solidFill>
                  <a:srgbClr val="222222"/>
                </a:solidFill>
                <a:latin typeface="Times New Roman"/>
              </a:rPr>
              <a:t>•    Implicit casting</a:t>
            </a:r>
            <a:r>
              <a:rPr lang="en-US" sz="1300">
                <a:solidFill>
                  <a:srgbClr val="222222"/>
                </a:solidFill>
                <a:latin typeface="Calibri"/>
              </a:rPr>
              <a:t>: The Python interpreter automatically performs an implicit Type conversion, which avoids loss of data.</a:t>
            </a:r>
          </a:p>
          <a:p>
            <a:pPr marL="635000" algn="just" eaLnBrk="1" fontAlgn="auto" hangingPunct="1">
              <a:spcBef>
                <a:spcPts val="0"/>
              </a:spcBef>
              <a:spcAft>
                <a:spcPts val="840"/>
              </a:spcAft>
              <a:defRPr/>
            </a:pPr>
            <a:r>
              <a:rPr lang="en-US" sz="1000" spc="100">
                <a:solidFill>
                  <a:srgbClr val="222222"/>
                </a:solidFill>
                <a:latin typeface="Times New Roman"/>
              </a:rPr>
              <a:t>•    Explicit casting</a:t>
            </a:r>
            <a:r>
              <a:rPr lang="en-US" sz="1300">
                <a:solidFill>
                  <a:srgbClr val="222222"/>
                </a:solidFill>
                <a:latin typeface="Calibri"/>
              </a:rPr>
              <a:t>: The explicit type conversion is performed by the user using built-in functions.</a:t>
            </a:r>
          </a:p>
          <a:p>
            <a:pPr eaLnBrk="1" fontAlgn="auto" hangingPunct="1">
              <a:spcBef>
                <a:spcPts val="0"/>
              </a:spcBef>
              <a:spcAft>
                <a:spcPts val="1470"/>
              </a:spcAft>
              <a:defRPr/>
            </a:pPr>
            <a:r>
              <a:rPr lang="en-US" sz="1300">
                <a:solidFill>
                  <a:srgbClr val="222222"/>
                </a:solidFill>
                <a:latin typeface="Calibri"/>
              </a:rPr>
              <a:t>To perform a type casting, we are going to use the following built-in functions</a:t>
            </a:r>
          </a:p>
          <a:p>
            <a:pPr marL="635000" algn="just" eaLnBrk="1" fontAlgn="auto" hangingPunct="1">
              <a:lnSpc>
                <a:spcPts val="1728"/>
              </a:lnSpc>
              <a:spcBef>
                <a:spcPts val="0"/>
              </a:spcBef>
              <a:spcAft>
                <a:spcPts val="0"/>
              </a:spcAft>
              <a:defRPr/>
            </a:pPr>
            <a:r>
              <a:rPr lang="en-US" sz="1300">
                <a:solidFill>
                  <a:srgbClr val="222222"/>
                </a:solidFill>
                <a:latin typeface="Calibri"/>
              </a:rPr>
              <a:t>1.    </a:t>
            </a:r>
            <a:r>
              <a:rPr lang="en-US" sz="950">
                <a:solidFill>
                  <a:srgbClr val="6C0B24"/>
                </a:solidFill>
                <a:latin typeface="Consolas"/>
              </a:rPr>
              <a:t>int()</a:t>
            </a:r>
            <a:r>
              <a:rPr lang="en-US" sz="1000" spc="100">
                <a:solidFill>
                  <a:srgbClr val="222222"/>
                </a:solidFill>
                <a:latin typeface="Times New Roman"/>
              </a:rPr>
              <a:t>: </a:t>
            </a:r>
            <a:r>
              <a:rPr lang="en-US" sz="1300">
                <a:solidFill>
                  <a:srgbClr val="222222"/>
                </a:solidFill>
                <a:latin typeface="Calibri"/>
              </a:rPr>
              <a:t>convert any type variable to the integer type.</a:t>
            </a:r>
          </a:p>
          <a:p>
            <a:pPr marL="635000" algn="just" eaLnBrk="1" fontAlgn="auto" hangingPunct="1">
              <a:lnSpc>
                <a:spcPts val="1728"/>
              </a:lnSpc>
              <a:spcBef>
                <a:spcPts val="0"/>
              </a:spcBef>
              <a:spcAft>
                <a:spcPts val="0"/>
              </a:spcAft>
              <a:defRPr/>
            </a:pPr>
            <a:r>
              <a:rPr lang="en-US" sz="1300">
                <a:solidFill>
                  <a:srgbClr val="222222"/>
                </a:solidFill>
                <a:latin typeface="Calibri"/>
              </a:rPr>
              <a:t>2.    </a:t>
            </a:r>
            <a:r>
              <a:rPr lang="en-US" sz="950">
                <a:solidFill>
                  <a:srgbClr val="6C0B24"/>
                </a:solidFill>
                <a:latin typeface="Consolas"/>
              </a:rPr>
              <a:t>fioat()</a:t>
            </a:r>
            <a:r>
              <a:rPr lang="en-US" sz="1000" spc="100">
                <a:solidFill>
                  <a:srgbClr val="222222"/>
                </a:solidFill>
                <a:latin typeface="Times New Roman"/>
              </a:rPr>
              <a:t>: </a:t>
            </a:r>
            <a:r>
              <a:rPr lang="en-US" sz="1300">
                <a:solidFill>
                  <a:srgbClr val="222222"/>
                </a:solidFill>
                <a:latin typeface="Calibri"/>
              </a:rPr>
              <a:t>convert any type variable to the float type.</a:t>
            </a:r>
          </a:p>
          <a:p>
            <a:pPr marL="635000" algn="just" eaLnBrk="1" fontAlgn="auto" hangingPunct="1">
              <a:lnSpc>
                <a:spcPts val="1728"/>
              </a:lnSpc>
              <a:spcBef>
                <a:spcPts val="0"/>
              </a:spcBef>
              <a:spcAft>
                <a:spcPts val="0"/>
              </a:spcAft>
              <a:defRPr/>
            </a:pPr>
            <a:r>
              <a:rPr lang="en-US" sz="1300">
                <a:solidFill>
                  <a:srgbClr val="222222"/>
                </a:solidFill>
                <a:latin typeface="Calibri"/>
              </a:rPr>
              <a:t>3.    </a:t>
            </a:r>
            <a:r>
              <a:rPr lang="en-US" sz="950">
                <a:solidFill>
                  <a:srgbClr val="6C0B24"/>
                </a:solidFill>
                <a:latin typeface="Consolas"/>
              </a:rPr>
              <a:t>compiex()</a:t>
            </a:r>
            <a:r>
              <a:rPr lang="en-US" sz="1000" spc="100">
                <a:solidFill>
                  <a:srgbClr val="222222"/>
                </a:solidFill>
                <a:latin typeface="Times New Roman"/>
              </a:rPr>
              <a:t>: </a:t>
            </a:r>
            <a:r>
              <a:rPr lang="en-US" sz="1300">
                <a:solidFill>
                  <a:srgbClr val="222222"/>
                </a:solidFill>
                <a:latin typeface="Calibri"/>
              </a:rPr>
              <a:t>convert any type variable to the complex type.</a:t>
            </a:r>
          </a:p>
          <a:p>
            <a:pPr marL="635000" algn="just" eaLnBrk="1" fontAlgn="auto" hangingPunct="1">
              <a:lnSpc>
                <a:spcPts val="1728"/>
              </a:lnSpc>
              <a:spcBef>
                <a:spcPts val="0"/>
              </a:spcBef>
              <a:spcAft>
                <a:spcPts val="0"/>
              </a:spcAft>
              <a:defRPr/>
            </a:pPr>
            <a:r>
              <a:rPr lang="en-US" sz="1300">
                <a:solidFill>
                  <a:srgbClr val="222222"/>
                </a:solidFill>
                <a:latin typeface="Calibri"/>
              </a:rPr>
              <a:t>4.    </a:t>
            </a:r>
            <a:r>
              <a:rPr lang="en-US" sz="950">
                <a:solidFill>
                  <a:srgbClr val="6C0B24"/>
                </a:solidFill>
                <a:latin typeface="Consolas"/>
              </a:rPr>
              <a:t>booi()</a:t>
            </a:r>
            <a:r>
              <a:rPr lang="en-US" sz="1000" spc="100">
                <a:solidFill>
                  <a:srgbClr val="222222"/>
                </a:solidFill>
                <a:latin typeface="Times New Roman"/>
              </a:rPr>
              <a:t>: </a:t>
            </a:r>
            <a:r>
              <a:rPr lang="en-US" sz="1300">
                <a:solidFill>
                  <a:srgbClr val="222222"/>
                </a:solidFill>
                <a:latin typeface="Calibri"/>
              </a:rPr>
              <a:t>convert any type variable to the bool type.</a:t>
            </a:r>
          </a:p>
          <a:p>
            <a:pPr marL="635000" algn="just" eaLnBrk="1" fontAlgn="auto" hangingPunct="1">
              <a:lnSpc>
                <a:spcPts val="1728"/>
              </a:lnSpc>
              <a:spcBef>
                <a:spcPts val="0"/>
              </a:spcBef>
              <a:spcAft>
                <a:spcPts val="1890"/>
              </a:spcAft>
              <a:defRPr/>
            </a:pPr>
            <a:r>
              <a:rPr lang="en-US" sz="1300">
                <a:solidFill>
                  <a:srgbClr val="222222"/>
                </a:solidFill>
                <a:latin typeface="Calibri"/>
              </a:rPr>
              <a:t>5.    </a:t>
            </a:r>
            <a:r>
              <a:rPr lang="en-US" sz="950">
                <a:solidFill>
                  <a:srgbClr val="6C0B24"/>
                </a:solidFill>
                <a:latin typeface="Consolas"/>
              </a:rPr>
              <a:t>str()</a:t>
            </a:r>
            <a:r>
              <a:rPr lang="en-US" sz="1000" spc="100">
                <a:solidFill>
                  <a:srgbClr val="222222"/>
                </a:solidFill>
                <a:latin typeface="Times New Roman"/>
              </a:rPr>
              <a:t>: </a:t>
            </a:r>
            <a:r>
              <a:rPr lang="en-US" sz="1300">
                <a:solidFill>
                  <a:srgbClr val="222222"/>
                </a:solidFill>
                <a:latin typeface="Calibri"/>
              </a:rPr>
              <a:t>convert any type variable to the string type.</a:t>
            </a:r>
          </a:p>
          <a:p>
            <a:pPr eaLnBrk="1" fontAlgn="auto" hangingPunct="1">
              <a:spcBef>
                <a:spcPts val="0"/>
              </a:spcBef>
              <a:spcAft>
                <a:spcPts val="0"/>
              </a:spcAft>
              <a:defRPr/>
            </a:pPr>
            <a:r>
              <a:rPr lang="en-US" sz="2500" b="1" spc="-50">
                <a:solidFill>
                  <a:srgbClr val="1C2B40"/>
                </a:solidFill>
                <a:latin typeface="Calibri"/>
              </a:rPr>
              <a:t>Int type conversion</a:t>
            </a:r>
          </a:p>
        </p:txBody>
      </p:sp>
      <p:sp>
        <p:nvSpPr>
          <p:cNvPr id="4" name="Rectangle 3">
            <a:extLst>
              <a:ext uri="{FF2B5EF4-FFF2-40B4-BE49-F238E27FC236}">
                <a16:creationId xmlns:a16="http://schemas.microsoft.com/office/drawing/2014/main" id="{E249BC28-4C70-4795-9210-4359A883F164}"/>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71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530B77F8-2830-4AD4-85FE-44D4D7C81A5D}"/>
              </a:ext>
            </a:extLst>
          </p:cNvPr>
          <p:cNvSpPr>
            <a:spLocks noChangeArrowheads="1"/>
          </p:cNvSpPr>
          <p:nvPr/>
        </p:nvSpPr>
        <p:spPr bwMode="auto">
          <a:xfrm>
            <a:off x="904875" y="969963"/>
            <a:ext cx="32496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Casting float value to an integer</a:t>
            </a:r>
          </a:p>
        </p:txBody>
      </p:sp>
      <p:sp>
        <p:nvSpPr>
          <p:cNvPr id="89091" name="Rectangle 2">
            <a:extLst>
              <a:ext uri="{FF2B5EF4-FFF2-40B4-BE49-F238E27FC236}">
                <a16:creationId xmlns:a16="http://schemas.microsoft.com/office/drawing/2014/main" id="{23DF964F-FEB6-40F7-A23E-E8B3984A6EC3}"/>
              </a:ext>
            </a:extLst>
          </p:cNvPr>
          <p:cNvSpPr>
            <a:spLocks noChangeArrowheads="1"/>
          </p:cNvSpPr>
          <p:nvPr/>
        </p:nvSpPr>
        <p:spPr bwMode="auto">
          <a:xfrm>
            <a:off x="898525" y="1652588"/>
            <a:ext cx="6688138" cy="14906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75"/>
              </a:lnSpc>
            </a:pPr>
            <a:r>
              <a:rPr lang="en-US" altLang="en-US" sz="900">
                <a:solidFill>
                  <a:srgbClr val="E0E0E0"/>
                </a:solidFill>
                <a:latin typeface="Consolas" panose="020B0609020204030204" pitchFamily="49" charset="0"/>
              </a:rPr>
              <a:t>pi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3.14    </a:t>
            </a:r>
            <a:r>
              <a:rPr lang="en-US" altLang="en-US" sz="900">
                <a:solidFill>
                  <a:srgbClr val="9E9E9E"/>
                </a:solidFill>
                <a:latin typeface="Consolas" panose="020B0609020204030204" pitchFamily="49" charset="0"/>
              </a:rPr>
              <a:t># float number</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pi</a:t>
            </a:r>
            <a:r>
              <a:rPr lang="en-US" altLang="en-US" sz="900">
                <a:solidFill>
                  <a:srgbClr val="CCCCCC"/>
                </a:solidFill>
                <a:latin typeface="Consolas" panose="020B0609020204030204" pitchFamily="49" charset="0"/>
              </a:rPr>
              <a:t>))</a:t>
            </a:r>
          </a:p>
          <a:p>
            <a:pPr algn="just" eaLnBrk="1" hangingPunct="1">
              <a:lnSpc>
                <a:spcPts val="1175"/>
              </a:lnSpc>
              <a:spcAft>
                <a:spcPts val="625"/>
              </a:spcAft>
            </a:pPr>
            <a:r>
              <a:rPr lang="en-US" altLang="en-US" sz="900">
                <a:solidFill>
                  <a:srgbClr val="9E9E9E"/>
                </a:solidFill>
                <a:latin typeface="Consolas" panose="020B0609020204030204" pitchFamily="49" charset="0"/>
              </a:rPr>
              <a:t>#    Output class 'float'</a:t>
            </a:r>
          </a:p>
          <a:p>
            <a:pPr eaLnBrk="1" hangingPunct="1">
              <a:lnSpc>
                <a:spcPts val="1150"/>
              </a:lnSpc>
            </a:pPr>
            <a:r>
              <a:rPr lang="en-US" altLang="en-US" sz="900">
                <a:solidFill>
                  <a:srgbClr val="9E9E9E"/>
                </a:solidFill>
                <a:latin typeface="Consolas" panose="020B0609020204030204" pitchFamily="49" charset="0"/>
              </a:rPr>
              <a:t>#    converting float integer </a:t>
            </a:r>
            <a:r>
              <a:rPr lang="en-US" altLang="en-US" sz="900">
                <a:solidFill>
                  <a:srgbClr val="E0E0E0"/>
                </a:solidFill>
                <a:latin typeface="Consolas" panose="020B0609020204030204" pitchFamily="49" charset="0"/>
              </a:rPr>
              <a:t>num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pi</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"Integer number:"</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num</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3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num</a:t>
            </a:r>
            <a:r>
              <a:rPr lang="en-US" altLang="en-US" sz="900">
                <a:solidFill>
                  <a:srgbClr val="CCCCCC"/>
                </a:solidFill>
                <a:latin typeface="Consolas" panose="020B0609020204030204" pitchFamily="49" charset="0"/>
              </a:rPr>
              <a:t>))</a:t>
            </a:r>
          </a:p>
          <a:p>
            <a:pPr algn="just" eaLnBrk="1" hangingPunct="1">
              <a:lnSpc>
                <a:spcPts val="1150"/>
              </a:lnSpc>
              <a:spcAft>
                <a:spcPts val="3988"/>
              </a:spcAft>
            </a:pPr>
            <a:r>
              <a:rPr lang="en-US" altLang="en-US" sz="900">
                <a:solidFill>
                  <a:srgbClr val="9E9E9E"/>
                </a:solidFill>
                <a:latin typeface="Consolas" panose="020B0609020204030204" pitchFamily="49" charset="0"/>
              </a:rPr>
              <a:t>#    Output class 'int'</a:t>
            </a:r>
          </a:p>
        </p:txBody>
      </p:sp>
      <p:sp>
        <p:nvSpPr>
          <p:cNvPr id="89092" name="Rectangle 3">
            <a:extLst>
              <a:ext uri="{FF2B5EF4-FFF2-40B4-BE49-F238E27FC236}">
                <a16:creationId xmlns:a16="http://schemas.microsoft.com/office/drawing/2014/main" id="{2D30002C-85FB-4755-80C4-5244A17901FD}"/>
              </a:ext>
            </a:extLst>
          </p:cNvPr>
          <p:cNvSpPr>
            <a:spLocks noChangeArrowheads="1"/>
          </p:cNvSpPr>
          <p:nvPr/>
        </p:nvSpPr>
        <p:spPr bwMode="auto">
          <a:xfrm>
            <a:off x="904875" y="3816350"/>
            <a:ext cx="32496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988"/>
              </a:spcBef>
              <a:spcAft>
                <a:spcPts val="2725"/>
              </a:spcAft>
            </a:pPr>
            <a:r>
              <a:rPr lang="en-US" altLang="en-US">
                <a:solidFill>
                  <a:srgbClr val="1C2B40"/>
                </a:solidFill>
              </a:rPr>
              <a:t>Casting float value to an integer</a:t>
            </a:r>
          </a:p>
        </p:txBody>
      </p:sp>
      <p:sp>
        <p:nvSpPr>
          <p:cNvPr id="89093" name="Rectangle 4">
            <a:extLst>
              <a:ext uri="{FF2B5EF4-FFF2-40B4-BE49-F238E27FC236}">
                <a16:creationId xmlns:a16="http://schemas.microsoft.com/office/drawing/2014/main" id="{84861519-7160-49F0-80CE-6D03B84124AA}"/>
              </a:ext>
            </a:extLst>
          </p:cNvPr>
          <p:cNvSpPr>
            <a:spLocks noChangeArrowheads="1"/>
          </p:cNvSpPr>
          <p:nvPr/>
        </p:nvSpPr>
        <p:spPr bwMode="auto">
          <a:xfrm>
            <a:off x="898525" y="4498975"/>
            <a:ext cx="7129463" cy="149066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175"/>
              </a:lnSpc>
              <a:spcBef>
                <a:spcPts val="2725"/>
              </a:spcBef>
            </a:pPr>
            <a:r>
              <a:rPr lang="en-US" altLang="en-US" sz="900">
                <a:solidFill>
                  <a:srgbClr val="E0E0E0"/>
                </a:solidFill>
                <a:latin typeface="Consolas" panose="020B0609020204030204" pitchFamily="49" charset="0"/>
              </a:rPr>
              <a:t>pi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3.14    </a:t>
            </a:r>
            <a:r>
              <a:rPr lang="en-US" altLang="en-US" sz="900">
                <a:solidFill>
                  <a:srgbClr val="9E9E9E"/>
                </a:solidFill>
                <a:latin typeface="Consolas" panose="020B0609020204030204" pitchFamily="49" charset="0"/>
              </a:rPr>
              <a:t># float number</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pi</a:t>
            </a:r>
            <a:r>
              <a:rPr lang="en-US" altLang="en-US" sz="900">
                <a:solidFill>
                  <a:srgbClr val="CCCCCC"/>
                </a:solidFill>
                <a:latin typeface="Consolas" panose="020B0609020204030204" pitchFamily="49" charset="0"/>
              </a:rPr>
              <a:t>))</a:t>
            </a:r>
          </a:p>
          <a:p>
            <a:pPr algn="just" eaLnBrk="1" hangingPunct="1">
              <a:lnSpc>
                <a:spcPts val="1175"/>
              </a:lnSpc>
              <a:spcAft>
                <a:spcPts val="625"/>
              </a:spcAft>
            </a:pPr>
            <a:r>
              <a:rPr lang="en-US" altLang="en-US" sz="900">
                <a:solidFill>
                  <a:srgbClr val="9E9E9E"/>
                </a:solidFill>
                <a:latin typeface="Consolas" panose="020B0609020204030204" pitchFamily="49" charset="0"/>
              </a:rPr>
              <a:t>#    Output class 'float'</a:t>
            </a:r>
          </a:p>
          <a:p>
            <a:pPr eaLnBrk="1" hangingPunct="1">
              <a:lnSpc>
                <a:spcPts val="1150"/>
              </a:lnSpc>
            </a:pPr>
            <a:r>
              <a:rPr lang="en-US" altLang="en-US" sz="900">
                <a:solidFill>
                  <a:srgbClr val="9E9E9E"/>
                </a:solidFill>
                <a:latin typeface="Consolas" panose="020B0609020204030204" pitchFamily="49" charset="0"/>
              </a:rPr>
              <a:t>#    converting float integer </a:t>
            </a:r>
            <a:r>
              <a:rPr lang="en-US" altLang="en-US" sz="900">
                <a:solidFill>
                  <a:srgbClr val="E0E0E0"/>
                </a:solidFill>
                <a:latin typeface="Consolas" panose="020B0609020204030204" pitchFamily="49" charset="0"/>
              </a:rPr>
              <a:t>num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pi</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"Integer number:"</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num</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3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num</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9E9E9E"/>
                </a:solidFill>
                <a:latin typeface="Consolas" panose="020B0609020204030204" pitchFamily="49" charset="0"/>
              </a:rPr>
              <a:t>#    Output class 'int'</a:t>
            </a:r>
          </a:p>
        </p:txBody>
      </p:sp>
      <p:sp>
        <p:nvSpPr>
          <p:cNvPr id="6" name="Rectangle 5">
            <a:extLst>
              <a:ext uri="{FF2B5EF4-FFF2-40B4-BE49-F238E27FC236}">
                <a16:creationId xmlns:a16="http://schemas.microsoft.com/office/drawing/2014/main" id="{B64505E1-5AC7-4AD4-82EE-CEBA5DD75CCD}"/>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B168682F-A501-4EDB-9CD2-A3BA50267124}"/>
              </a:ext>
            </a:extLst>
          </p:cNvPr>
          <p:cNvSpPr>
            <a:spLocks noChangeArrowheads="1"/>
          </p:cNvSpPr>
          <p:nvPr/>
        </p:nvSpPr>
        <p:spPr bwMode="auto">
          <a:xfrm>
            <a:off x="904875" y="971550"/>
            <a:ext cx="29543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Casting a string to an integer</a:t>
            </a:r>
          </a:p>
        </p:txBody>
      </p:sp>
      <p:sp>
        <p:nvSpPr>
          <p:cNvPr id="90115" name="Rectangle 2">
            <a:extLst>
              <a:ext uri="{FF2B5EF4-FFF2-40B4-BE49-F238E27FC236}">
                <a16:creationId xmlns:a16="http://schemas.microsoft.com/office/drawing/2014/main" id="{C0EAD3D9-A0A5-4C87-A86D-E8248F3C58EA}"/>
              </a:ext>
            </a:extLst>
          </p:cNvPr>
          <p:cNvSpPr>
            <a:spLocks noChangeArrowheads="1"/>
          </p:cNvSpPr>
          <p:nvPr/>
        </p:nvSpPr>
        <p:spPr bwMode="auto">
          <a:xfrm>
            <a:off x="898525" y="1652588"/>
            <a:ext cx="7059613" cy="16398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pPr>
            <a:r>
              <a:rPr lang="en-US" altLang="en-US" sz="900">
                <a:solidFill>
                  <a:srgbClr val="E0E0E0"/>
                </a:solidFill>
                <a:latin typeface="Consolas" panose="020B0609020204030204" pitchFamily="49" charset="0"/>
              </a:rPr>
              <a:t>string_num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"225" </a:t>
            </a:r>
            <a:r>
              <a:rPr lang="en-US" altLang="en-US" sz="900">
                <a:solidFill>
                  <a:srgbClr val="C67ADD"/>
                </a:solidFill>
                <a:latin typeface="Consolas" panose="020B0609020204030204" pitchFamily="49" charset="0"/>
              </a:rPr>
              <a:t>print(type</a:t>
            </a:r>
            <a:r>
              <a:rPr lang="en-US" altLang="en-US" sz="900">
                <a:solidFill>
                  <a:srgbClr val="E0E0E0"/>
                </a:solidFill>
                <a:latin typeface="Consolas" panose="020B0609020204030204" pitchFamily="49" charset="0"/>
              </a:rPr>
              <a:t>(stringnum))</a:t>
            </a:r>
          </a:p>
          <a:p>
            <a:pPr algn="just" eaLnBrk="1" hangingPunct="1">
              <a:lnSpc>
                <a:spcPts val="1175"/>
              </a:lnSpc>
              <a:spcAft>
                <a:spcPts val="625"/>
              </a:spcAft>
            </a:pPr>
            <a:r>
              <a:rPr lang="en-US" altLang="en-US" sz="900">
                <a:solidFill>
                  <a:srgbClr val="9E9E9E"/>
                </a:solidFill>
                <a:latin typeface="Consolas" panose="020B0609020204030204" pitchFamily="49" charset="0"/>
              </a:rPr>
              <a:t>#    Output class 'str'</a:t>
            </a:r>
          </a:p>
          <a:p>
            <a:pPr eaLnBrk="1" hangingPunct="1">
              <a:lnSpc>
                <a:spcPts val="1150"/>
              </a:lnSpc>
              <a:spcAft>
                <a:spcPts val="625"/>
              </a:spcAft>
            </a:pPr>
            <a:r>
              <a:rPr lang="en-US" altLang="en-US" sz="900">
                <a:solidFill>
                  <a:srgbClr val="9E9E9E"/>
                </a:solidFill>
                <a:latin typeface="Consolas" panose="020B0609020204030204" pitchFamily="49" charset="0"/>
              </a:rPr>
              <a:t>#    converting str to integer </a:t>
            </a:r>
            <a:r>
              <a:rPr lang="en-US" altLang="en-US" sz="900">
                <a:solidFill>
                  <a:srgbClr val="E0E0E0"/>
                </a:solidFill>
                <a:latin typeface="Consolas" panose="020B0609020204030204" pitchFamily="49" charset="0"/>
              </a:rPr>
              <a:t>numl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int(string_num)</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7EC699"/>
                </a:solidFill>
                <a:latin typeface="Consolas" panose="020B0609020204030204" pitchFamily="49" charset="0"/>
              </a:rPr>
              <a:t>("Integer number 1:", </a:t>
            </a:r>
            <a:r>
              <a:rPr lang="en-US" altLang="en-US" sz="900">
                <a:solidFill>
                  <a:srgbClr val="E0E0E0"/>
                </a:solidFill>
                <a:latin typeface="Consolas" panose="020B0609020204030204" pitchFamily="49" charset="0"/>
              </a:rPr>
              <a:t>numl)</a:t>
            </a:r>
          </a:p>
          <a:p>
            <a:pPr eaLnBrk="1" hangingPunct="1">
              <a:lnSpc>
                <a:spcPts val="1175"/>
              </a:lnSpc>
            </a:pPr>
            <a:r>
              <a:rPr lang="en-US" altLang="en-US" sz="900">
                <a:solidFill>
                  <a:srgbClr val="9E9E9E"/>
                </a:solidFill>
                <a:latin typeface="Consolas" panose="020B0609020204030204" pitchFamily="49" charset="0"/>
              </a:rPr>
              <a:t>#    Output 225 </a:t>
            </a:r>
            <a:r>
              <a:rPr lang="en-US" altLang="en-US" sz="900">
                <a:solidFill>
                  <a:srgbClr val="C67ADD"/>
                </a:solidFill>
                <a:latin typeface="Consolas" panose="020B0609020204030204" pitchFamily="49" charset="0"/>
              </a:rPr>
              <a:t>print(type(numl)</a:t>
            </a:r>
            <a:r>
              <a:rPr lang="en-US" altLang="en-US" sz="900">
                <a:solidFill>
                  <a:srgbClr val="E0E0E0"/>
                </a:solidFill>
                <a:latin typeface="Consolas" panose="020B0609020204030204" pitchFamily="49" charset="0"/>
              </a:rPr>
              <a:t>)</a:t>
            </a:r>
          </a:p>
          <a:p>
            <a:pPr algn="just" eaLnBrk="1" hangingPunct="1">
              <a:lnSpc>
                <a:spcPts val="1175"/>
              </a:lnSpc>
              <a:spcAft>
                <a:spcPts val="4625"/>
              </a:spcAft>
            </a:pPr>
            <a:r>
              <a:rPr lang="en-US" altLang="en-US" sz="900">
                <a:solidFill>
                  <a:srgbClr val="9E9E9E"/>
                </a:solidFill>
                <a:latin typeface="Consolas" panose="020B0609020204030204" pitchFamily="49" charset="0"/>
              </a:rPr>
              <a:t>#    Output class 'int'</a:t>
            </a:r>
          </a:p>
        </p:txBody>
      </p:sp>
      <p:sp>
        <p:nvSpPr>
          <p:cNvPr id="4" name="Rectangle 3">
            <a:extLst>
              <a:ext uri="{FF2B5EF4-FFF2-40B4-BE49-F238E27FC236}">
                <a16:creationId xmlns:a16="http://schemas.microsoft.com/office/drawing/2014/main" id="{A0EBCA61-9F3C-4EF4-8FF6-1B9D2621861E}"/>
              </a:ext>
            </a:extLst>
          </p:cNvPr>
          <p:cNvSpPr/>
          <p:nvPr/>
        </p:nvSpPr>
        <p:spPr>
          <a:xfrm>
            <a:off x="904875" y="4038600"/>
            <a:ext cx="2898775" cy="911225"/>
          </a:xfrm>
          <a:prstGeom prst="rect">
            <a:avLst/>
          </a:prstGeom>
        </p:spPr>
        <p:txBody>
          <a:bodyPr lIns="0" tIns="0" rIns="0" bIns="0"/>
          <a:lstStyle/>
          <a:p>
            <a:pPr eaLnBrk="1" fontAlgn="auto" hangingPunct="1">
              <a:spcBef>
                <a:spcPts val="4620"/>
              </a:spcBef>
              <a:spcAft>
                <a:spcPts val="2310"/>
              </a:spcAft>
              <a:defRPr/>
            </a:pPr>
            <a:r>
              <a:rPr lang="en-US" sz="2500" b="1" spc="-50">
                <a:solidFill>
                  <a:srgbClr val="1C2B40"/>
                </a:solidFill>
                <a:latin typeface="Calibri"/>
              </a:rPr>
              <a:t>Float type conversion</a:t>
            </a:r>
          </a:p>
          <a:p>
            <a:pPr eaLnBrk="1" fontAlgn="auto" hangingPunct="1">
              <a:spcBef>
                <a:spcPts val="0"/>
              </a:spcBef>
              <a:spcAft>
                <a:spcPts val="2730"/>
              </a:spcAft>
              <a:defRPr/>
            </a:pPr>
            <a:r>
              <a:rPr lang="en-US">
                <a:solidFill>
                  <a:srgbClr val="1C2B40"/>
                </a:solidFill>
                <a:latin typeface="Calibri"/>
              </a:rPr>
              <a:t>Casting integer to float</a:t>
            </a:r>
          </a:p>
        </p:txBody>
      </p:sp>
      <p:sp>
        <p:nvSpPr>
          <p:cNvPr id="90117" name="Rectangle 4">
            <a:extLst>
              <a:ext uri="{FF2B5EF4-FFF2-40B4-BE49-F238E27FC236}">
                <a16:creationId xmlns:a16="http://schemas.microsoft.com/office/drawing/2014/main" id="{AA6893E9-B65E-4144-9853-3035D7E67152}"/>
              </a:ext>
            </a:extLst>
          </p:cNvPr>
          <p:cNvSpPr>
            <a:spLocks noChangeArrowheads="1"/>
          </p:cNvSpPr>
          <p:nvPr/>
        </p:nvSpPr>
        <p:spPr bwMode="auto">
          <a:xfrm>
            <a:off x="898525" y="5373688"/>
            <a:ext cx="7189788" cy="13350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725"/>
              </a:spcBef>
            </a:pPr>
            <a:r>
              <a:rPr lang="en-US" altLang="en-US" sz="900">
                <a:solidFill>
                  <a:srgbClr val="E0E0E0"/>
                </a:solidFill>
                <a:latin typeface="Consolas" panose="020B0609020204030204" pitchFamily="49" charset="0"/>
              </a:rPr>
              <a:t>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725 </a:t>
            </a:r>
            <a:r>
              <a:rPr lang="en-US" altLang="en-US" sz="900">
                <a:solidFill>
                  <a:srgbClr val="CE9DDB"/>
                </a:solidFill>
                <a:latin typeface="Consolas" panose="020B0609020204030204" pitchFamily="49" charset="0"/>
              </a:rPr>
              <a:t>print(type(num)</a:t>
            </a:r>
            <a:r>
              <a:rPr lang="en-US" altLang="en-US" sz="900">
                <a:solidFill>
                  <a:srgbClr val="E0E0E0"/>
                </a:solidFill>
                <a:latin typeface="Consolas" panose="020B0609020204030204" pitchFamily="49" charset="0"/>
              </a:rPr>
              <a:t>)</a:t>
            </a:r>
          </a:p>
          <a:p>
            <a:pPr algn="just" eaLnBrk="1" hangingPunct="1">
              <a:lnSpc>
                <a:spcPts val="1175"/>
              </a:lnSpc>
              <a:spcAft>
                <a:spcPts val="625"/>
              </a:spcAft>
            </a:pPr>
            <a:r>
              <a:rPr lang="en-US" altLang="en-US" sz="900">
                <a:solidFill>
                  <a:srgbClr val="9E9E9E"/>
                </a:solidFill>
                <a:latin typeface="Consolas" panose="020B0609020204030204" pitchFamily="49" charset="0"/>
              </a:rPr>
              <a:t>#    Output class 'int'</a:t>
            </a:r>
          </a:p>
          <a:p>
            <a:pPr eaLnBrk="1" hangingPunct="1">
              <a:lnSpc>
                <a:spcPts val="1175"/>
              </a:lnSpc>
              <a:spcAft>
                <a:spcPts val="625"/>
              </a:spcAft>
            </a:pPr>
            <a:r>
              <a:rPr lang="en-US" altLang="en-US" sz="900">
                <a:solidFill>
                  <a:srgbClr val="9E9E9E"/>
                </a:solidFill>
                <a:latin typeface="Consolas" panose="020B0609020204030204" pitchFamily="49" charset="0"/>
              </a:rPr>
              <a:t>#    converting float to integer </a:t>
            </a:r>
            <a:r>
              <a:rPr lang="en-US" altLang="en-US" sz="900">
                <a:solidFill>
                  <a:srgbClr val="E0E0E0"/>
                </a:solidFill>
                <a:latin typeface="Consolas" panose="020B0609020204030204" pitchFamily="49" charset="0"/>
              </a:rPr>
              <a:t>numl </a:t>
            </a:r>
            <a:r>
              <a:rPr lang="en-US" altLang="en-US" sz="900">
                <a:solidFill>
                  <a:srgbClr val="67CDCC"/>
                </a:solidFill>
                <a:latin typeface="Consolas" panose="020B0609020204030204" pitchFamily="49" charset="0"/>
              </a:rPr>
              <a:t>= </a:t>
            </a:r>
            <a:r>
              <a:rPr lang="en-US" altLang="en-US" sz="900">
                <a:solidFill>
                  <a:srgbClr val="CE9DDB"/>
                </a:solidFill>
                <a:latin typeface="Consolas" panose="020B0609020204030204" pitchFamily="49" charset="0"/>
              </a:rPr>
              <a:t>float</a:t>
            </a:r>
            <a:r>
              <a:rPr lang="en-US" altLang="en-US" sz="900">
                <a:solidFill>
                  <a:srgbClr val="E0E0E0"/>
                </a:solidFill>
                <a:latin typeface="Consolas" panose="020B0609020204030204" pitchFamily="49" charset="0"/>
              </a:rPr>
              <a:t>(num)</a:t>
            </a:r>
          </a:p>
          <a:p>
            <a:pPr algn="just" eaLnBrk="1" hangingPunct="1">
              <a:spcAft>
                <a:spcPts val="213"/>
              </a:spcAft>
            </a:pPr>
            <a:r>
              <a:rPr lang="en-US" altLang="en-US" sz="900">
                <a:solidFill>
                  <a:srgbClr val="9E9E9E"/>
                </a:solidFill>
                <a:latin typeface="Consolas" panose="020B0609020204030204" pitchFamily="49" charset="0"/>
              </a:rPr>
              <a:t>print("Float </a:t>
            </a:r>
            <a:r>
              <a:rPr lang="en-US" altLang="en-US" sz="900">
                <a:solidFill>
                  <a:srgbClr val="7EC699"/>
                </a:solidFill>
                <a:latin typeface="Consolas" panose="020B0609020204030204" pitchFamily="49" charset="0"/>
              </a:rPr>
              <a:t>number:", </a:t>
            </a:r>
            <a:r>
              <a:rPr lang="en-US" altLang="en-US" sz="900">
                <a:solidFill>
                  <a:srgbClr val="E0E0E0"/>
                </a:solidFill>
                <a:latin typeface="Consolas" panose="020B0609020204030204" pitchFamily="49" charset="0"/>
              </a:rPr>
              <a:t>numl)</a:t>
            </a:r>
          </a:p>
          <a:p>
            <a:pPr algn="just" eaLnBrk="1" hangingPunct="1"/>
            <a:r>
              <a:rPr lang="en-US" altLang="en-US" sz="900">
                <a:solidFill>
                  <a:srgbClr val="9E9E9E"/>
                </a:solidFill>
                <a:latin typeface="Consolas" panose="020B0609020204030204" pitchFamily="49" charset="0"/>
              </a:rPr>
              <a:t>#    Output 725.0</a:t>
            </a:r>
          </a:p>
        </p:txBody>
      </p:sp>
      <p:sp>
        <p:nvSpPr>
          <p:cNvPr id="6" name="Rectangle 5">
            <a:extLst>
              <a:ext uri="{FF2B5EF4-FFF2-40B4-BE49-F238E27FC236}">
                <a16:creationId xmlns:a16="http://schemas.microsoft.com/office/drawing/2014/main" id="{29A5297C-8354-42DA-B3E5-7FEFC029C8E2}"/>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73 | </a:t>
            </a:r>
            <a:r>
              <a:rPr lang="en-US" sz="1050" b="1" spc="200">
                <a:solidFill>
                  <a:srgbClr val="7F7F7F"/>
                </a:solidFill>
                <a:latin typeface="Calibri"/>
              </a:rPr>
              <a:t>P a g e</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B593-C792-43B2-AA25-4D6F863F4613}"/>
              </a:ext>
            </a:extLst>
          </p:cNvPr>
          <p:cNvSpPr/>
          <p:nvPr/>
        </p:nvSpPr>
        <p:spPr>
          <a:xfrm>
            <a:off x="898525" y="1082675"/>
            <a:ext cx="7964488" cy="304800"/>
          </a:xfrm>
          <a:prstGeom prst="rect">
            <a:avLst/>
          </a:prstGeom>
          <a:solidFill>
            <a:srgbClr val="383B40"/>
          </a:solidFill>
        </p:spPr>
        <p:txBody>
          <a:bodyPr lIns="0" tIns="0" rIns="0" bIns="0"/>
          <a:lstStyle/>
          <a:p>
            <a:pPr eaLnBrk="1" fontAlgn="auto" hangingPunct="1">
              <a:spcBef>
                <a:spcPts val="0"/>
              </a:spcBef>
              <a:spcAft>
                <a:spcPts val="21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num1</a:t>
            </a:r>
            <a:r>
              <a:rPr lang="en-US" sz="950" dirty="0">
                <a:solidFill>
                  <a:srgbClr val="CCCCCC"/>
                </a:solidFill>
                <a:latin typeface="Consolas"/>
              </a:rPr>
              <a:t>))</a:t>
            </a:r>
          </a:p>
          <a:p>
            <a:pPr eaLnBrk="1" fontAlgn="auto" hangingPunct="1">
              <a:spcBef>
                <a:spcPts val="0"/>
              </a:spcBef>
              <a:spcAft>
                <a:spcPts val="4200"/>
              </a:spcAft>
              <a:defRPr/>
            </a:pPr>
            <a:r>
              <a:rPr lang="en-US" sz="950" dirty="0">
                <a:solidFill>
                  <a:srgbClr val="9E9E9E"/>
                </a:solidFill>
                <a:latin typeface="Consolas"/>
              </a:rPr>
              <a:t># Output class 'float'</a:t>
            </a:r>
          </a:p>
        </p:txBody>
      </p:sp>
      <p:sp>
        <p:nvSpPr>
          <p:cNvPr id="91139" name="Rectangle 2">
            <a:extLst>
              <a:ext uri="{FF2B5EF4-FFF2-40B4-BE49-F238E27FC236}">
                <a16:creationId xmlns:a16="http://schemas.microsoft.com/office/drawing/2014/main" id="{4A21CDF7-C70F-4008-B78D-D28DDB4EEB66}"/>
              </a:ext>
            </a:extLst>
          </p:cNvPr>
          <p:cNvSpPr>
            <a:spLocks noChangeArrowheads="1"/>
          </p:cNvSpPr>
          <p:nvPr/>
        </p:nvSpPr>
        <p:spPr bwMode="auto">
          <a:xfrm>
            <a:off x="904875" y="2112963"/>
            <a:ext cx="24447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4200"/>
              </a:spcBef>
              <a:spcAft>
                <a:spcPts val="2725"/>
              </a:spcAft>
            </a:pPr>
            <a:r>
              <a:rPr lang="en-US" altLang="en-US">
                <a:solidFill>
                  <a:srgbClr val="1C2B40"/>
                </a:solidFill>
              </a:rPr>
              <a:t>Casting Boolean to float</a:t>
            </a:r>
          </a:p>
        </p:txBody>
      </p:sp>
      <p:sp>
        <p:nvSpPr>
          <p:cNvPr id="91140" name="Rectangle 3">
            <a:extLst>
              <a:ext uri="{FF2B5EF4-FFF2-40B4-BE49-F238E27FC236}">
                <a16:creationId xmlns:a16="http://schemas.microsoft.com/office/drawing/2014/main" id="{901ABB73-1C7F-4574-80BF-B61331999851}"/>
              </a:ext>
            </a:extLst>
          </p:cNvPr>
          <p:cNvSpPr>
            <a:spLocks noChangeArrowheads="1"/>
          </p:cNvSpPr>
          <p:nvPr/>
        </p:nvSpPr>
        <p:spPr bwMode="auto">
          <a:xfrm>
            <a:off x="898525" y="2798763"/>
            <a:ext cx="7964488" cy="265112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50"/>
              </a:lnSpc>
              <a:spcBef>
                <a:spcPts val="2725"/>
              </a:spcBef>
            </a:pPr>
            <a:r>
              <a:rPr lang="en-US" altLang="en-US" sz="900">
                <a:solidFill>
                  <a:srgbClr val="E0E0E0"/>
                </a:solidFill>
                <a:latin typeface="Consolas" panose="020B0609020204030204" pitchFamily="49" charset="0"/>
              </a:rPr>
              <a:t>flag_true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True </a:t>
            </a:r>
            <a:r>
              <a:rPr lang="en-US" altLang="en-US" sz="900">
                <a:solidFill>
                  <a:srgbClr val="E0E0E0"/>
                </a:solidFill>
                <a:latin typeface="Consolas" panose="020B0609020204030204" pitchFamily="49" charset="0"/>
              </a:rPr>
              <a:t>flag_false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False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flag_true</a:t>
            </a:r>
            <a:r>
              <a:rPr lang="en-US" altLang="en-US" sz="900">
                <a:solidFill>
                  <a:srgbClr val="CCCCCC"/>
                </a:solidFill>
                <a:latin typeface="Consolas" panose="020B0609020204030204" pitchFamily="49" charset="0"/>
              </a:rPr>
              <a:t>))</a:t>
            </a:r>
          </a:p>
          <a:p>
            <a:pPr algn="just" eaLnBrk="1" hangingPunct="1">
              <a:lnSpc>
                <a:spcPts val="1150"/>
              </a:lnSpc>
              <a:spcAft>
                <a:spcPts val="625"/>
              </a:spcAft>
            </a:pPr>
            <a:r>
              <a:rPr lang="en-US" altLang="en-US" sz="900">
                <a:solidFill>
                  <a:srgbClr val="9E9E9E"/>
                </a:solidFill>
                <a:latin typeface="Consolas" panose="020B0609020204030204" pitchFamily="49" charset="0"/>
              </a:rPr>
              <a:t>#    Output class 'bool'</a:t>
            </a:r>
          </a:p>
          <a:p>
            <a:pPr eaLnBrk="1" hangingPunct="1">
              <a:lnSpc>
                <a:spcPts val="1150"/>
              </a:lnSpc>
            </a:pPr>
            <a:r>
              <a:rPr lang="en-US" altLang="en-US" sz="900">
                <a:solidFill>
                  <a:srgbClr val="9E9E9E"/>
                </a:solidFill>
                <a:latin typeface="Consolas" panose="020B0609020204030204" pitchFamily="49" charset="0"/>
              </a:rPr>
              <a:t>#    converting boolean to float </a:t>
            </a:r>
            <a:r>
              <a:rPr lang="en-US" altLang="en-US" sz="900">
                <a:solidFill>
                  <a:srgbClr val="E0E0E0"/>
                </a:solidFill>
                <a:latin typeface="Consolas" panose="020B0609020204030204" pitchFamily="49" charset="0"/>
              </a:rPr>
              <a:t>num1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float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flag_true</a:t>
            </a:r>
            <a:r>
              <a:rPr lang="en-US" altLang="en-US" sz="900">
                <a:solidFill>
                  <a:srgbClr val="CCCCCC"/>
                </a:solidFill>
                <a:latin typeface="Consolas" panose="020B0609020204030204" pitchFamily="49" charset="0"/>
              </a:rPr>
              <a:t>)</a:t>
            </a:r>
          </a:p>
          <a:p>
            <a:pPr algn="just" eaLnBrk="1" hangingPunct="1">
              <a:lnSpc>
                <a:spcPts val="1150"/>
              </a:lnSpc>
              <a:spcAft>
                <a:spcPts val="625"/>
              </a:spcAft>
            </a:pPr>
            <a:r>
              <a:rPr lang="en-US" altLang="en-US" sz="900">
                <a:solidFill>
                  <a:srgbClr val="E0E0E0"/>
                </a:solidFill>
                <a:latin typeface="Consolas" panose="020B0609020204030204" pitchFamily="49" charset="0"/>
              </a:rPr>
              <a:t>num2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float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flag_false</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"Float number 1:"</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num1</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1.0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num1</a:t>
            </a:r>
            <a:r>
              <a:rPr lang="en-US" altLang="en-US" sz="900">
                <a:solidFill>
                  <a:srgbClr val="CCCCCC"/>
                </a:solidFill>
                <a:latin typeface="Consolas" panose="020B0609020204030204" pitchFamily="49" charset="0"/>
              </a:rPr>
              <a:t>))</a:t>
            </a:r>
          </a:p>
          <a:p>
            <a:pPr algn="just" eaLnBrk="1" hangingPunct="1">
              <a:lnSpc>
                <a:spcPts val="1150"/>
              </a:lnSpc>
              <a:spcAft>
                <a:spcPts val="625"/>
              </a:spcAft>
            </a:pPr>
            <a:r>
              <a:rPr lang="en-US" altLang="en-US" sz="900">
                <a:solidFill>
                  <a:srgbClr val="9E9E9E"/>
                </a:solidFill>
                <a:latin typeface="Consolas" panose="020B0609020204030204" pitchFamily="49" charset="0"/>
              </a:rPr>
              <a:t>#    class 'float'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"Float number 2:"</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num2</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0.0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num2</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9E9E9E"/>
                </a:solidFill>
                <a:latin typeface="Consolas" panose="020B0609020204030204" pitchFamily="49" charset="0"/>
              </a:rPr>
              <a:t>#    class 'float'</a:t>
            </a:r>
          </a:p>
        </p:txBody>
      </p:sp>
      <p:sp>
        <p:nvSpPr>
          <p:cNvPr id="5" name="Rectangle 4">
            <a:extLst>
              <a:ext uri="{FF2B5EF4-FFF2-40B4-BE49-F238E27FC236}">
                <a16:creationId xmlns:a16="http://schemas.microsoft.com/office/drawing/2014/main" id="{0A6AE514-83C3-43FF-B5BD-B53896AB2055}"/>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74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D3252FE7-F6D5-4A31-9871-4E44B8F88D4A}"/>
              </a:ext>
            </a:extLst>
          </p:cNvPr>
          <p:cNvSpPr>
            <a:spLocks noChangeArrowheads="1"/>
          </p:cNvSpPr>
          <p:nvPr/>
        </p:nvSpPr>
        <p:spPr bwMode="auto">
          <a:xfrm>
            <a:off x="904875" y="969963"/>
            <a:ext cx="2198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Casting string to float</a:t>
            </a:r>
          </a:p>
        </p:txBody>
      </p:sp>
      <p:sp>
        <p:nvSpPr>
          <p:cNvPr id="92163" name="Rectangle 2">
            <a:extLst>
              <a:ext uri="{FF2B5EF4-FFF2-40B4-BE49-F238E27FC236}">
                <a16:creationId xmlns:a16="http://schemas.microsoft.com/office/drawing/2014/main" id="{AD114727-439C-43A2-A09F-86C17DA9AD2C}"/>
              </a:ext>
            </a:extLst>
          </p:cNvPr>
          <p:cNvSpPr>
            <a:spLocks noChangeArrowheads="1"/>
          </p:cNvSpPr>
          <p:nvPr/>
        </p:nvSpPr>
        <p:spPr bwMode="auto">
          <a:xfrm>
            <a:off x="898525" y="1652588"/>
            <a:ext cx="7150100" cy="16144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pPr>
            <a:r>
              <a:rPr lang="en-US" altLang="en-US" sz="900">
                <a:solidFill>
                  <a:srgbClr val="E0E0E0"/>
                </a:solidFill>
                <a:latin typeface="Consolas" panose="020B0609020204030204" pitchFamily="49" charset="0"/>
              </a:rPr>
              <a:t>string_num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"725.535" </a:t>
            </a:r>
            <a:r>
              <a:rPr lang="en-US" altLang="en-US" sz="900">
                <a:solidFill>
                  <a:srgbClr val="C67ADD"/>
                </a:solidFill>
                <a:latin typeface="Consolas" panose="020B0609020204030204" pitchFamily="49" charset="0"/>
              </a:rPr>
              <a:t>print(type</a:t>
            </a:r>
            <a:r>
              <a:rPr lang="en-US" altLang="en-US" sz="900">
                <a:solidFill>
                  <a:srgbClr val="E0E0E0"/>
                </a:solidFill>
                <a:latin typeface="Consolas" panose="020B0609020204030204" pitchFamily="49" charset="0"/>
              </a:rPr>
              <a:t>(stringnum))</a:t>
            </a:r>
          </a:p>
          <a:p>
            <a:pPr algn="just" eaLnBrk="1" hangingPunct="1">
              <a:lnSpc>
                <a:spcPts val="1175"/>
              </a:lnSpc>
              <a:spcAft>
                <a:spcPts val="625"/>
              </a:spcAft>
            </a:pPr>
            <a:r>
              <a:rPr lang="en-US" altLang="en-US" sz="900">
                <a:solidFill>
                  <a:srgbClr val="9E9E9E"/>
                </a:solidFill>
                <a:latin typeface="Consolas" panose="020B0609020204030204" pitchFamily="49" charset="0"/>
              </a:rPr>
              <a:t>#    Output class 'str'</a:t>
            </a:r>
          </a:p>
          <a:p>
            <a:pPr eaLnBrk="1" hangingPunct="1">
              <a:lnSpc>
                <a:spcPts val="1150"/>
              </a:lnSpc>
              <a:spcAft>
                <a:spcPts val="625"/>
              </a:spcAft>
            </a:pPr>
            <a:r>
              <a:rPr lang="en-US" altLang="en-US" sz="900">
                <a:solidFill>
                  <a:srgbClr val="9E9E9E"/>
                </a:solidFill>
                <a:latin typeface="Consolas" panose="020B0609020204030204" pitchFamily="49" charset="0"/>
              </a:rPr>
              <a:t>#    converting str to float </a:t>
            </a:r>
            <a:r>
              <a:rPr lang="en-US" altLang="en-US" sz="900">
                <a:solidFill>
                  <a:srgbClr val="E0E0E0"/>
                </a:solidFill>
                <a:latin typeface="Consolas" panose="020B0609020204030204" pitchFamily="49" charset="0"/>
              </a:rPr>
              <a:t>numl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float</a:t>
            </a:r>
            <a:r>
              <a:rPr lang="en-US" altLang="en-US" sz="900">
                <a:solidFill>
                  <a:srgbClr val="E0E0E0"/>
                </a:solidFill>
                <a:latin typeface="Consolas" panose="020B0609020204030204" pitchFamily="49" charset="0"/>
              </a:rPr>
              <a:t>(string_num)</a:t>
            </a:r>
          </a:p>
          <a:p>
            <a:pPr algn="just" eaLnBrk="1" hangingPunct="1">
              <a:lnSpc>
                <a:spcPts val="1175"/>
              </a:lnSpc>
            </a:pPr>
            <a:r>
              <a:rPr lang="en-US" altLang="en-US" sz="900">
                <a:solidFill>
                  <a:srgbClr val="9E9E9E"/>
                </a:solidFill>
                <a:latin typeface="Consolas" panose="020B0609020204030204" pitchFamily="49" charset="0"/>
              </a:rPr>
              <a:t>print("Float </a:t>
            </a:r>
            <a:r>
              <a:rPr lang="en-US" altLang="en-US" sz="900">
                <a:solidFill>
                  <a:srgbClr val="7EC699"/>
                </a:solidFill>
                <a:latin typeface="Consolas" panose="020B0609020204030204" pitchFamily="49" charset="0"/>
              </a:rPr>
              <a:t>number:", </a:t>
            </a:r>
            <a:r>
              <a:rPr lang="en-US" altLang="en-US" sz="900">
                <a:solidFill>
                  <a:srgbClr val="E0E0E0"/>
                </a:solidFill>
                <a:latin typeface="Consolas" panose="020B0609020204030204" pitchFamily="49" charset="0"/>
              </a:rPr>
              <a:t>numl)</a:t>
            </a:r>
          </a:p>
          <a:p>
            <a:pPr eaLnBrk="1" hangingPunct="1">
              <a:lnSpc>
                <a:spcPts val="1175"/>
              </a:lnSpc>
            </a:pPr>
            <a:r>
              <a:rPr lang="en-US" altLang="en-US" sz="900">
                <a:solidFill>
                  <a:srgbClr val="9E9E9E"/>
                </a:solidFill>
                <a:latin typeface="Consolas" panose="020B0609020204030204" pitchFamily="49" charset="0"/>
              </a:rPr>
              <a:t>#    Output 725.535 </a:t>
            </a:r>
            <a:r>
              <a:rPr lang="en-US" altLang="en-US" sz="900">
                <a:solidFill>
                  <a:srgbClr val="C67ADD"/>
                </a:solidFill>
                <a:latin typeface="Consolas" panose="020B0609020204030204" pitchFamily="49" charset="0"/>
              </a:rPr>
              <a:t>print(type(numl)</a:t>
            </a:r>
            <a:r>
              <a:rPr lang="en-US" altLang="en-US" sz="900">
                <a:solidFill>
                  <a:srgbClr val="E0E0E0"/>
                </a:solidFill>
                <a:latin typeface="Consolas" panose="020B0609020204030204" pitchFamily="49" charset="0"/>
              </a:rPr>
              <a:t>)</a:t>
            </a:r>
          </a:p>
          <a:p>
            <a:pPr algn="just" eaLnBrk="1" hangingPunct="1">
              <a:lnSpc>
                <a:spcPts val="1175"/>
              </a:lnSpc>
              <a:spcAft>
                <a:spcPts val="4625"/>
              </a:spcAft>
            </a:pPr>
            <a:r>
              <a:rPr lang="en-US" altLang="en-US" sz="900">
                <a:solidFill>
                  <a:srgbClr val="9E9E9E"/>
                </a:solidFill>
                <a:latin typeface="Consolas" panose="020B0609020204030204" pitchFamily="49" charset="0"/>
              </a:rPr>
              <a:t>#    class 'float'</a:t>
            </a:r>
          </a:p>
        </p:txBody>
      </p:sp>
      <p:sp>
        <p:nvSpPr>
          <p:cNvPr id="4" name="Rectangle 3">
            <a:extLst>
              <a:ext uri="{FF2B5EF4-FFF2-40B4-BE49-F238E27FC236}">
                <a16:creationId xmlns:a16="http://schemas.microsoft.com/office/drawing/2014/main" id="{3516845C-92D9-4247-B98C-CB4A2F0601C1}"/>
              </a:ext>
            </a:extLst>
          </p:cNvPr>
          <p:cNvSpPr/>
          <p:nvPr/>
        </p:nvSpPr>
        <p:spPr>
          <a:xfrm>
            <a:off x="904875" y="4038600"/>
            <a:ext cx="3743325" cy="911225"/>
          </a:xfrm>
          <a:prstGeom prst="rect">
            <a:avLst/>
          </a:prstGeom>
        </p:spPr>
        <p:txBody>
          <a:bodyPr lIns="0" tIns="0" rIns="0" bIns="0"/>
          <a:lstStyle/>
          <a:p>
            <a:pPr eaLnBrk="1" fontAlgn="auto" hangingPunct="1">
              <a:spcBef>
                <a:spcPts val="4620"/>
              </a:spcBef>
              <a:spcAft>
                <a:spcPts val="2310"/>
              </a:spcAft>
              <a:defRPr/>
            </a:pPr>
            <a:r>
              <a:rPr lang="en-US" sz="2500" b="1" spc="-50">
                <a:solidFill>
                  <a:srgbClr val="1C2B40"/>
                </a:solidFill>
                <a:latin typeface="Calibri"/>
              </a:rPr>
              <a:t>Complex type conversion</a:t>
            </a:r>
          </a:p>
          <a:p>
            <a:pPr eaLnBrk="1" fontAlgn="auto" hangingPunct="1">
              <a:spcBef>
                <a:spcPts val="0"/>
              </a:spcBef>
              <a:spcAft>
                <a:spcPts val="2730"/>
              </a:spcAft>
              <a:defRPr/>
            </a:pPr>
            <a:r>
              <a:rPr lang="en-US">
                <a:solidFill>
                  <a:srgbClr val="1C2B40"/>
                </a:solidFill>
                <a:latin typeface="Calibri"/>
              </a:rPr>
              <a:t>Casting integer type to complex type</a:t>
            </a:r>
          </a:p>
        </p:txBody>
      </p:sp>
      <p:sp>
        <p:nvSpPr>
          <p:cNvPr id="92165" name="Rectangle 4">
            <a:extLst>
              <a:ext uri="{FF2B5EF4-FFF2-40B4-BE49-F238E27FC236}">
                <a16:creationId xmlns:a16="http://schemas.microsoft.com/office/drawing/2014/main" id="{3288108B-E8A1-4C6F-9A45-0D3A9F8CF6E3}"/>
              </a:ext>
            </a:extLst>
          </p:cNvPr>
          <p:cNvSpPr>
            <a:spLocks noChangeArrowheads="1"/>
          </p:cNvSpPr>
          <p:nvPr/>
        </p:nvSpPr>
        <p:spPr bwMode="auto">
          <a:xfrm>
            <a:off x="898525" y="5373688"/>
            <a:ext cx="7310438" cy="13350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725"/>
              </a:spcBef>
              <a:spcAft>
                <a:spcPts val="213"/>
              </a:spcAft>
            </a:pPr>
            <a:r>
              <a:rPr lang="en-US" altLang="en-US" sz="900">
                <a:solidFill>
                  <a:srgbClr val="E0E0E0"/>
                </a:solidFill>
                <a:latin typeface="Consolas" panose="020B0609020204030204" pitchFamily="49" charset="0"/>
              </a:rPr>
              <a:t>r_num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135</a:t>
            </a:r>
          </a:p>
          <a:p>
            <a:pPr algn="just" eaLnBrk="1" hangingPunct="1">
              <a:spcAft>
                <a:spcPts val="625"/>
              </a:spcAft>
            </a:pPr>
            <a:r>
              <a:rPr lang="en-US" altLang="en-US" sz="900">
                <a:solidFill>
                  <a:srgbClr val="CE9DDB"/>
                </a:solidFill>
                <a:latin typeface="Consolas" panose="020B0609020204030204" pitchFamily="49" charset="0"/>
              </a:rPr>
              <a:t>print(type</a:t>
            </a:r>
            <a:r>
              <a:rPr lang="en-US" altLang="en-US" sz="900">
                <a:solidFill>
                  <a:srgbClr val="E0E0E0"/>
                </a:solidFill>
                <a:latin typeface="Consolas" panose="020B0609020204030204" pitchFamily="49" charset="0"/>
              </a:rPr>
              <a:t>(rnum)) </a:t>
            </a:r>
            <a:r>
              <a:rPr lang="en-US" altLang="en-US" sz="900">
                <a:solidFill>
                  <a:srgbClr val="9E9E9E"/>
                </a:solidFill>
                <a:latin typeface="Consolas" panose="020B0609020204030204" pitchFamily="49" charset="0"/>
              </a:rPr>
              <a:t># class 'int'</a:t>
            </a:r>
          </a:p>
          <a:p>
            <a:pPr eaLnBrk="1" hangingPunct="1">
              <a:lnSpc>
                <a:spcPts val="1175"/>
              </a:lnSpc>
              <a:spcAft>
                <a:spcPts val="625"/>
              </a:spcAft>
            </a:pPr>
            <a:r>
              <a:rPr lang="en-US" altLang="en-US" sz="900">
                <a:solidFill>
                  <a:srgbClr val="9E9E9E"/>
                </a:solidFill>
                <a:latin typeface="Consolas" panose="020B0609020204030204" pitchFamily="49" charset="0"/>
              </a:rPr>
              <a:t>#    converting int to complex(x) </a:t>
            </a:r>
            <a:r>
              <a:rPr lang="en-US" altLang="en-US" sz="900">
                <a:solidFill>
                  <a:srgbClr val="E0E0E0"/>
                </a:solidFill>
                <a:latin typeface="Consolas" panose="020B0609020204030204" pitchFamily="49" charset="0"/>
              </a:rPr>
              <a:t>cnum </a:t>
            </a:r>
            <a:r>
              <a:rPr lang="en-US" altLang="en-US" sz="900">
                <a:solidFill>
                  <a:srgbClr val="67CDCC"/>
                </a:solidFill>
                <a:latin typeface="Consolas" panose="020B0609020204030204" pitchFamily="49" charset="0"/>
              </a:rPr>
              <a:t>= </a:t>
            </a:r>
            <a:r>
              <a:rPr lang="en-US" altLang="en-US" sz="900">
                <a:solidFill>
                  <a:srgbClr val="CE9DDB"/>
                </a:solidFill>
                <a:latin typeface="Consolas" panose="020B0609020204030204" pitchFamily="49" charset="0"/>
              </a:rPr>
              <a:t>complex(rnum)</a:t>
            </a:r>
          </a:p>
          <a:p>
            <a:pPr algn="just" eaLnBrk="1" hangingPunct="1">
              <a:lnSpc>
                <a:spcPts val="1175"/>
              </a:lnSpc>
            </a:pPr>
            <a:r>
              <a:rPr lang="en-US" altLang="en-US" sz="900">
                <a:solidFill>
                  <a:srgbClr val="CE9DDB"/>
                </a:solidFill>
                <a:latin typeface="Consolas" panose="020B0609020204030204" pitchFamily="49" charset="0"/>
              </a:rPr>
              <a:t>print</a:t>
            </a:r>
            <a:r>
              <a:rPr lang="en-US" altLang="en-US" sz="900">
                <a:solidFill>
                  <a:srgbClr val="7EC699"/>
                </a:solidFill>
                <a:latin typeface="Consolas" panose="020B0609020204030204" pitchFamily="49" charset="0"/>
              </a:rPr>
              <a:t>("Complex number:", </a:t>
            </a:r>
            <a:r>
              <a:rPr lang="en-US" altLang="en-US" sz="900">
                <a:solidFill>
                  <a:srgbClr val="E0E0E0"/>
                </a:solidFill>
                <a:latin typeface="Consolas" panose="020B0609020204030204" pitchFamily="49" charset="0"/>
              </a:rPr>
              <a:t>c_num)</a:t>
            </a:r>
          </a:p>
          <a:p>
            <a:pPr eaLnBrk="1" hangingPunct="1">
              <a:lnSpc>
                <a:spcPts val="1175"/>
              </a:lnSpc>
            </a:pPr>
            <a:r>
              <a:rPr lang="en-US" altLang="en-US" sz="900">
                <a:solidFill>
                  <a:srgbClr val="9E9E9E"/>
                </a:solidFill>
                <a:latin typeface="Consolas" panose="020B0609020204030204" pitchFamily="49" charset="0"/>
              </a:rPr>
              <a:t>#    Output (135+0j) </a:t>
            </a:r>
            <a:r>
              <a:rPr lang="en-US" altLang="en-US" sz="900">
                <a:solidFill>
                  <a:srgbClr val="CE9DDB"/>
                </a:solidFill>
                <a:latin typeface="Consolas" panose="020B0609020204030204" pitchFamily="49" charset="0"/>
              </a:rPr>
              <a:t>print(type(c_num)</a:t>
            </a:r>
            <a:r>
              <a:rPr lang="en-US" altLang="en-US" sz="900">
                <a:solidFill>
                  <a:srgbClr val="E0E0E0"/>
                </a:solidFill>
                <a:latin typeface="Consolas" panose="020B0609020204030204" pitchFamily="49" charset="0"/>
              </a:rPr>
              <a:t>)</a:t>
            </a:r>
          </a:p>
        </p:txBody>
      </p:sp>
      <p:sp>
        <p:nvSpPr>
          <p:cNvPr id="6" name="Rectangle 5">
            <a:extLst>
              <a:ext uri="{FF2B5EF4-FFF2-40B4-BE49-F238E27FC236}">
                <a16:creationId xmlns:a16="http://schemas.microsoft.com/office/drawing/2014/main" id="{82C5B0EA-821E-4DF4-9324-6E2B7B9FA50F}"/>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75 | </a:t>
            </a:r>
            <a:r>
              <a:rPr lang="en-US" sz="1050" b="1" spc="200">
                <a:solidFill>
                  <a:srgbClr val="7F7F7F"/>
                </a:solidFill>
                <a:latin typeface="Calibri"/>
              </a:rPr>
              <a:t>P a g e</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A54D4-ECCF-4DCA-AD79-A9D9E1BD1AE8}"/>
              </a:ext>
            </a:extLst>
          </p:cNvPr>
          <p:cNvSpPr/>
          <p:nvPr/>
        </p:nvSpPr>
        <p:spPr>
          <a:xfrm>
            <a:off x="898525" y="1087438"/>
            <a:ext cx="7391400" cy="1338262"/>
          </a:xfrm>
          <a:prstGeom prst="rect">
            <a:avLst/>
          </a:prstGeom>
          <a:solidFill>
            <a:srgbClr val="383B40"/>
          </a:solidFill>
        </p:spPr>
        <p:txBody>
          <a:bodyPr lIns="0" tIns="0" rIns="0" bIns="0"/>
          <a:lstStyle/>
          <a:p>
            <a:pPr algn="just" eaLnBrk="1" fontAlgn="auto" hangingPunct="1">
              <a:spcBef>
                <a:spcPts val="0"/>
              </a:spcBef>
              <a:spcAft>
                <a:spcPts val="840"/>
              </a:spcAft>
              <a:defRPr/>
            </a:pPr>
            <a:r>
              <a:rPr lang="en-US" sz="950" dirty="0">
                <a:solidFill>
                  <a:srgbClr val="9E9E9E"/>
                </a:solidFill>
                <a:latin typeface="Consolas"/>
              </a:rPr>
              <a:t>#    class 'complex'</a:t>
            </a:r>
          </a:p>
          <a:p>
            <a:pPr eaLnBrk="1" fontAlgn="auto" hangingPunct="1">
              <a:lnSpc>
                <a:spcPts val="1176"/>
              </a:lnSpc>
              <a:spcBef>
                <a:spcPts val="0"/>
              </a:spcBef>
              <a:spcAft>
                <a:spcPts val="0"/>
              </a:spcAft>
              <a:defRPr/>
            </a:pPr>
            <a:r>
              <a:rPr lang="en-US" sz="950" dirty="0">
                <a:solidFill>
                  <a:srgbClr val="9E9E9E"/>
                </a:solidFill>
                <a:latin typeface="Consolas"/>
              </a:rPr>
              <a:t>#    converting int to complex(x, y) </a:t>
            </a:r>
            <a:r>
              <a:rPr lang="en-US" sz="950" dirty="0" err="1">
                <a:solidFill>
                  <a:srgbClr val="E0E0E0"/>
                </a:solidFill>
                <a:latin typeface="Consolas"/>
              </a:rPr>
              <a:t>r_num</a:t>
            </a:r>
            <a:r>
              <a:rPr lang="en-US" sz="950" dirty="0">
                <a:solidFill>
                  <a:srgbClr val="CCCCCC"/>
                </a:solidFill>
                <a:latin typeface="Consolas"/>
              </a:rPr>
              <a:t>, </a:t>
            </a:r>
            <a:r>
              <a:rPr lang="en-US" sz="950" dirty="0">
                <a:solidFill>
                  <a:srgbClr val="E0E0E0"/>
                </a:solidFill>
                <a:latin typeface="Consolas"/>
              </a:rPr>
              <a:t>i_num2 </a:t>
            </a:r>
            <a:r>
              <a:rPr lang="en-US" sz="950" dirty="0">
                <a:solidFill>
                  <a:srgbClr val="67CDCC"/>
                </a:solidFill>
                <a:latin typeface="Consolas"/>
              </a:rPr>
              <a:t>= </a:t>
            </a:r>
            <a:r>
              <a:rPr lang="en-US" sz="950" dirty="0">
                <a:solidFill>
                  <a:srgbClr val="F08D49"/>
                </a:solidFill>
                <a:latin typeface="Consolas"/>
              </a:rPr>
              <a:t>135</a:t>
            </a:r>
            <a:r>
              <a:rPr lang="en-US" sz="950" dirty="0">
                <a:solidFill>
                  <a:srgbClr val="CCCCCC"/>
                </a:solidFill>
                <a:latin typeface="Consolas"/>
              </a:rPr>
              <a:t>, </a:t>
            </a:r>
            <a:r>
              <a:rPr lang="en-US" sz="950" dirty="0">
                <a:solidFill>
                  <a:srgbClr val="F08D49"/>
                </a:solidFill>
                <a:latin typeface="Consolas"/>
              </a:rPr>
              <a:t>235</a:t>
            </a:r>
          </a:p>
          <a:p>
            <a:pPr algn="just" eaLnBrk="1" fontAlgn="auto" hangingPunct="1">
              <a:lnSpc>
                <a:spcPts val="1176"/>
              </a:lnSpc>
              <a:spcBef>
                <a:spcPts val="0"/>
              </a:spcBef>
              <a:spcAft>
                <a:spcPts val="840"/>
              </a:spcAft>
              <a:defRPr/>
            </a:pPr>
            <a:r>
              <a:rPr lang="en-US" sz="950" dirty="0" err="1">
                <a:solidFill>
                  <a:srgbClr val="E0E0E0"/>
                </a:solidFill>
                <a:latin typeface="Consolas"/>
              </a:rPr>
              <a:t>c_num</a:t>
            </a:r>
            <a:r>
              <a:rPr lang="en-US" sz="950" dirty="0">
                <a:solidFill>
                  <a:srgbClr val="E0E0E0"/>
                </a:solidFill>
                <a:latin typeface="Consolas"/>
              </a:rPr>
              <a:t> </a:t>
            </a:r>
            <a:r>
              <a:rPr lang="en-US" sz="950" dirty="0">
                <a:solidFill>
                  <a:srgbClr val="67CDCC"/>
                </a:solidFill>
                <a:latin typeface="Consolas"/>
              </a:rPr>
              <a:t>= </a:t>
            </a:r>
            <a:r>
              <a:rPr lang="en-US" sz="950" dirty="0">
                <a:solidFill>
                  <a:srgbClr val="C67ADD"/>
                </a:solidFill>
                <a:latin typeface="Consolas"/>
              </a:rPr>
              <a:t>complex</a:t>
            </a:r>
            <a:r>
              <a:rPr lang="en-US" sz="950" dirty="0">
                <a:solidFill>
                  <a:srgbClr val="CCCCCC"/>
                </a:solidFill>
                <a:latin typeface="Consolas"/>
              </a:rPr>
              <a:t>(</a:t>
            </a:r>
            <a:r>
              <a:rPr lang="en-US" sz="950" dirty="0" err="1">
                <a:solidFill>
                  <a:srgbClr val="E0E0E0"/>
                </a:solidFill>
                <a:latin typeface="Consolas"/>
              </a:rPr>
              <a:t>r_num</a:t>
            </a:r>
            <a:r>
              <a:rPr lang="en-US" sz="950" dirty="0">
                <a:solidFill>
                  <a:srgbClr val="CCCCCC"/>
                </a:solidFill>
                <a:latin typeface="Consolas"/>
              </a:rPr>
              <a:t>, </a:t>
            </a:r>
            <a:r>
              <a:rPr lang="en-US" sz="950" dirty="0">
                <a:solidFill>
                  <a:srgbClr val="E0E0E0"/>
                </a:solidFill>
                <a:latin typeface="Consolas"/>
              </a:rPr>
              <a:t>i_num2</a:t>
            </a:r>
            <a:r>
              <a:rPr lang="en-US" sz="950" dirty="0">
                <a:solidFill>
                  <a:srgbClr val="CCCCCC"/>
                </a:solidFill>
                <a:latin typeface="Consolas"/>
              </a:rPr>
              <a:t>)</a:t>
            </a:r>
          </a:p>
          <a:p>
            <a:pPr algn="just" eaLnBrk="1" fontAlgn="auto" hangingPunct="1">
              <a:lnSpc>
                <a:spcPts val="1176"/>
              </a:lnSpc>
              <a:spcBef>
                <a:spcPts val="0"/>
              </a:spcBef>
              <a:spcAft>
                <a:spcPts val="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7EC699"/>
                </a:solidFill>
                <a:latin typeface="Consolas"/>
              </a:rPr>
              <a:t>"Complex number:"</a:t>
            </a:r>
            <a:r>
              <a:rPr lang="en-US" sz="950" dirty="0">
                <a:solidFill>
                  <a:srgbClr val="CCCCCC"/>
                </a:solidFill>
                <a:latin typeface="Consolas"/>
              </a:rPr>
              <a:t>, </a:t>
            </a:r>
            <a:r>
              <a:rPr lang="en-US" sz="950" dirty="0" err="1">
                <a:solidFill>
                  <a:srgbClr val="E0E0E0"/>
                </a:solidFill>
                <a:latin typeface="Consolas"/>
              </a:rPr>
              <a:t>c_num</a:t>
            </a:r>
            <a:r>
              <a:rPr lang="en-US" sz="950" dirty="0">
                <a:solidFill>
                  <a:srgbClr val="CCCCCC"/>
                </a:solidFill>
                <a:latin typeface="Consolas"/>
              </a:rPr>
              <a:t>)</a:t>
            </a:r>
          </a:p>
          <a:p>
            <a:pPr eaLnBrk="1" fontAlgn="auto" hangingPunct="1">
              <a:lnSpc>
                <a:spcPts val="1176"/>
              </a:lnSpc>
              <a:spcBef>
                <a:spcPts val="0"/>
              </a:spcBef>
              <a:spcAft>
                <a:spcPts val="3990"/>
              </a:spcAft>
              <a:defRPr/>
            </a:pPr>
            <a:r>
              <a:rPr lang="en-US" sz="950" dirty="0">
                <a:solidFill>
                  <a:srgbClr val="9E9E9E"/>
                </a:solidFill>
                <a:latin typeface="Consolas"/>
              </a:rPr>
              <a:t>#    Output (135+235j)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err="1">
                <a:solidFill>
                  <a:srgbClr val="E0E0E0"/>
                </a:solidFill>
                <a:latin typeface="Consolas"/>
              </a:rPr>
              <a:t>c_num</a:t>
            </a:r>
            <a:r>
              <a:rPr lang="en-US" sz="950" dirty="0">
                <a:solidFill>
                  <a:srgbClr val="CCCCCC"/>
                </a:solidFill>
                <a:latin typeface="Consolas"/>
              </a:rPr>
              <a:t>)) </a:t>
            </a:r>
            <a:r>
              <a:rPr lang="en-US" sz="950" dirty="0">
                <a:solidFill>
                  <a:srgbClr val="9E9E9E"/>
                </a:solidFill>
                <a:latin typeface="Consolas"/>
              </a:rPr>
              <a:t># class 'complex'</a:t>
            </a:r>
          </a:p>
        </p:txBody>
      </p:sp>
      <p:sp>
        <p:nvSpPr>
          <p:cNvPr id="93187" name="Rectangle 2">
            <a:extLst>
              <a:ext uri="{FF2B5EF4-FFF2-40B4-BE49-F238E27FC236}">
                <a16:creationId xmlns:a16="http://schemas.microsoft.com/office/drawing/2014/main" id="{126012B4-DE01-4F37-A411-2DBF41352581}"/>
              </a:ext>
            </a:extLst>
          </p:cNvPr>
          <p:cNvSpPr>
            <a:spLocks noChangeArrowheads="1"/>
          </p:cNvSpPr>
          <p:nvPr/>
        </p:nvSpPr>
        <p:spPr bwMode="auto">
          <a:xfrm>
            <a:off x="1155700" y="3043238"/>
            <a:ext cx="348456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Casting float type to complex type</a:t>
            </a:r>
          </a:p>
        </p:txBody>
      </p:sp>
      <p:sp>
        <p:nvSpPr>
          <p:cNvPr id="93188" name="Rectangle 3">
            <a:extLst>
              <a:ext uri="{FF2B5EF4-FFF2-40B4-BE49-F238E27FC236}">
                <a16:creationId xmlns:a16="http://schemas.microsoft.com/office/drawing/2014/main" id="{16AACFD9-D8EC-4D4D-A87A-5F89308BFE52}"/>
              </a:ext>
            </a:extLst>
          </p:cNvPr>
          <p:cNvSpPr>
            <a:spLocks noChangeArrowheads="1"/>
          </p:cNvSpPr>
          <p:nvPr/>
        </p:nvSpPr>
        <p:spPr bwMode="auto">
          <a:xfrm>
            <a:off x="898525" y="3843338"/>
            <a:ext cx="7391400" cy="201453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313"/>
              </a:spcBef>
              <a:spcAft>
                <a:spcPts val="213"/>
              </a:spcAft>
            </a:pPr>
            <a:r>
              <a:rPr lang="en-US" altLang="en-US" sz="900">
                <a:solidFill>
                  <a:srgbClr val="E0E0E0"/>
                </a:solidFill>
                <a:latin typeface="Consolas" panose="020B0609020204030204" pitchFamily="49" charset="0"/>
              </a:rPr>
              <a:t>r_num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53.250</a:t>
            </a:r>
          </a:p>
          <a:p>
            <a:pPr algn="just" eaLnBrk="1" hangingPunct="1">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r_num</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'float'</a:t>
            </a:r>
          </a:p>
          <a:p>
            <a:pPr eaLnBrk="1" hangingPunct="1">
              <a:lnSpc>
                <a:spcPts val="1150"/>
              </a:lnSpc>
              <a:spcAft>
                <a:spcPts val="838"/>
              </a:spcAft>
            </a:pPr>
            <a:r>
              <a:rPr lang="en-US" altLang="en-US" sz="900">
                <a:solidFill>
                  <a:srgbClr val="9E9E9E"/>
                </a:solidFill>
                <a:latin typeface="Consolas" panose="020B0609020204030204" pitchFamily="49" charset="0"/>
              </a:rPr>
              <a:t>#    converting float to complex(x) </a:t>
            </a:r>
            <a:r>
              <a:rPr lang="en-US" altLang="en-US" sz="900">
                <a:solidFill>
                  <a:srgbClr val="E0E0E0"/>
                </a:solidFill>
                <a:latin typeface="Consolas" panose="020B0609020204030204" pitchFamily="49" charset="0"/>
              </a:rPr>
              <a:t>c_num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complex</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r_num</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"Complex number:"</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(53.25+0j)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a:p>
            <a:pPr algn="just" eaLnBrk="1" hangingPunct="1">
              <a:lnSpc>
                <a:spcPts val="1150"/>
              </a:lnSpc>
              <a:spcAft>
                <a:spcPts val="838"/>
              </a:spcAft>
            </a:pPr>
            <a:r>
              <a:rPr lang="en-US" altLang="en-US" sz="900">
                <a:solidFill>
                  <a:srgbClr val="9E9E9E"/>
                </a:solidFill>
                <a:latin typeface="Consolas" panose="020B0609020204030204" pitchFamily="49" charset="0"/>
              </a:rPr>
              <a:t>#    class 'complex'</a:t>
            </a:r>
          </a:p>
          <a:p>
            <a:pPr eaLnBrk="1" hangingPunct="1">
              <a:lnSpc>
                <a:spcPts val="1175"/>
              </a:lnSpc>
              <a:spcAft>
                <a:spcPts val="838"/>
              </a:spcAft>
            </a:pPr>
            <a:r>
              <a:rPr lang="en-US" altLang="en-US" sz="900">
                <a:solidFill>
                  <a:srgbClr val="9E9E9E"/>
                </a:solidFill>
                <a:latin typeface="Consolas" panose="020B0609020204030204" pitchFamily="49" charset="0"/>
              </a:rPr>
              <a:t>#    converting float to complex(x, y) </a:t>
            </a:r>
            <a:r>
              <a:rPr lang="en-US" altLang="en-US" sz="900">
                <a:solidFill>
                  <a:srgbClr val="E0E0E0"/>
                </a:solidFill>
                <a:latin typeface="Consolas" panose="020B0609020204030204" pitchFamily="49" charset="0"/>
              </a:rPr>
              <a:t>r_num</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i_num2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53.250</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350.750 </a:t>
            </a:r>
            <a:r>
              <a:rPr lang="en-US" altLang="en-US" sz="900">
                <a:solidFill>
                  <a:srgbClr val="E0E0E0"/>
                </a:solidFill>
                <a:latin typeface="Consolas" panose="020B0609020204030204" pitchFamily="49" charset="0"/>
              </a:rPr>
              <a:t>c_num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complex</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r_num</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i_num2</a:t>
            </a:r>
            <a:r>
              <a:rPr lang="en-US" altLang="en-US" sz="900">
                <a:solidFill>
                  <a:srgbClr val="CCCCCC"/>
                </a:solidFill>
                <a:latin typeface="Consolas" panose="020B0609020204030204" pitchFamily="49" charset="0"/>
              </a:rPr>
              <a:t>)</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"Complex number:"</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a:p>
            <a:pPr eaLnBrk="1" hangingPunct="1">
              <a:lnSpc>
                <a:spcPts val="1175"/>
              </a:lnSpc>
            </a:pPr>
            <a:r>
              <a:rPr lang="en-US" altLang="en-US" sz="900">
                <a:solidFill>
                  <a:srgbClr val="9E9E9E"/>
                </a:solidFill>
                <a:latin typeface="Consolas" panose="020B0609020204030204" pitchFamily="49" charset="0"/>
              </a:rPr>
              <a:t>#    Output (53.25+350.75j)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p:txBody>
      </p:sp>
      <p:sp>
        <p:nvSpPr>
          <p:cNvPr id="5" name="Rectangle 4">
            <a:extLst>
              <a:ext uri="{FF2B5EF4-FFF2-40B4-BE49-F238E27FC236}">
                <a16:creationId xmlns:a16="http://schemas.microsoft.com/office/drawing/2014/main" id="{A50896E3-B997-4123-872C-2871E25B48DC}"/>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C9C7949-4E40-444B-81E7-C8129544EDD4}"/>
              </a:ext>
            </a:extLst>
          </p:cNvPr>
          <p:cNvSpPr>
            <a:spLocks noChangeArrowheads="1"/>
          </p:cNvSpPr>
          <p:nvPr/>
        </p:nvSpPr>
        <p:spPr bwMode="auto">
          <a:xfrm>
            <a:off x="904875" y="1965325"/>
            <a:ext cx="3846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4200"/>
              </a:spcBef>
              <a:spcAft>
                <a:spcPts val="2725"/>
              </a:spcAft>
            </a:pPr>
            <a:r>
              <a:rPr lang="en-US" altLang="en-US">
                <a:solidFill>
                  <a:srgbClr val="1C2B40"/>
                </a:solidFill>
              </a:rPr>
              <a:t>Casting Boolean type to complex type</a:t>
            </a:r>
          </a:p>
        </p:txBody>
      </p:sp>
      <p:sp>
        <p:nvSpPr>
          <p:cNvPr id="94211" name="Rectangle 3">
            <a:extLst>
              <a:ext uri="{FF2B5EF4-FFF2-40B4-BE49-F238E27FC236}">
                <a16:creationId xmlns:a16="http://schemas.microsoft.com/office/drawing/2014/main" id="{60A39F15-DEAF-4CF7-8AB5-2EB993136794}"/>
              </a:ext>
            </a:extLst>
          </p:cNvPr>
          <p:cNvSpPr>
            <a:spLocks noChangeArrowheads="1"/>
          </p:cNvSpPr>
          <p:nvPr/>
        </p:nvSpPr>
        <p:spPr bwMode="auto">
          <a:xfrm>
            <a:off x="898525" y="2647950"/>
            <a:ext cx="7331075" cy="282575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725"/>
              </a:spcBef>
              <a:spcAft>
                <a:spcPts val="213"/>
              </a:spcAft>
            </a:pPr>
            <a:r>
              <a:rPr lang="en-US" altLang="en-US" sz="900">
                <a:solidFill>
                  <a:srgbClr val="E0E0E0"/>
                </a:solidFill>
                <a:latin typeface="Consolas" panose="020B0609020204030204" pitchFamily="49" charset="0"/>
              </a:rPr>
              <a:t>boolean_true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True</a:t>
            </a:r>
          </a:p>
          <a:p>
            <a:pPr algn="just" eaLnBrk="1" hangingPunct="1">
              <a:spcAft>
                <a:spcPts val="838"/>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boolean_true</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'bool'</a:t>
            </a:r>
          </a:p>
          <a:p>
            <a:pPr eaLnBrk="1" hangingPunct="1">
              <a:lnSpc>
                <a:spcPts val="1175"/>
              </a:lnSpc>
              <a:spcAft>
                <a:spcPts val="625"/>
              </a:spcAft>
            </a:pPr>
            <a:r>
              <a:rPr lang="en-US" altLang="en-US" sz="900">
                <a:solidFill>
                  <a:srgbClr val="9E9E9E"/>
                </a:solidFill>
                <a:latin typeface="Consolas" panose="020B0609020204030204" pitchFamily="49" charset="0"/>
              </a:rPr>
              <a:t>#    converting boolean to complex(x) </a:t>
            </a:r>
            <a:r>
              <a:rPr lang="en-US" altLang="en-US" sz="900">
                <a:solidFill>
                  <a:srgbClr val="E0E0E0"/>
                </a:solidFill>
                <a:latin typeface="Consolas" panose="020B0609020204030204" pitchFamily="49" charset="0"/>
              </a:rPr>
              <a:t>c_num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complex</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boolean_true</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"Complex number:"</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(1+0j)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a:p>
            <a:pPr algn="just" eaLnBrk="1" hangingPunct="1">
              <a:lnSpc>
                <a:spcPts val="1150"/>
              </a:lnSpc>
              <a:spcAft>
                <a:spcPts val="625"/>
              </a:spcAft>
            </a:pPr>
            <a:r>
              <a:rPr lang="en-US" altLang="en-US" sz="900">
                <a:solidFill>
                  <a:srgbClr val="9E9E9E"/>
                </a:solidFill>
                <a:latin typeface="Consolas" panose="020B0609020204030204" pitchFamily="49" charset="0"/>
              </a:rPr>
              <a:t>#    class 'complex'</a:t>
            </a:r>
          </a:p>
          <a:p>
            <a:pPr eaLnBrk="1" hangingPunct="1">
              <a:lnSpc>
                <a:spcPts val="1150"/>
              </a:lnSpc>
            </a:pPr>
            <a:r>
              <a:rPr lang="en-US" altLang="en-US" sz="900">
                <a:solidFill>
                  <a:srgbClr val="9E9E9E"/>
                </a:solidFill>
                <a:latin typeface="Consolas" panose="020B0609020204030204" pitchFamily="49" charset="0"/>
              </a:rPr>
              <a:t>#    converting boolean to complex(x, y) </a:t>
            </a:r>
            <a:r>
              <a:rPr lang="en-US" altLang="en-US" sz="900">
                <a:solidFill>
                  <a:srgbClr val="E0E0E0"/>
                </a:solidFill>
                <a:latin typeface="Consolas" panose="020B0609020204030204" pitchFamily="49" charset="0"/>
              </a:rPr>
              <a:t>r_bool</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i_bool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False</a:t>
            </a:r>
            <a:r>
              <a:rPr lang="en-US" altLang="en-US" sz="900">
                <a:solidFill>
                  <a:srgbClr val="CCCCCC"/>
                </a:solidFill>
                <a:latin typeface="Consolas" panose="020B0609020204030204" pitchFamily="49" charset="0"/>
              </a:rPr>
              <a:t>, </a:t>
            </a:r>
            <a:r>
              <a:rPr lang="en-US" altLang="en-US" sz="900">
                <a:solidFill>
                  <a:srgbClr val="F08D49"/>
                </a:solidFill>
                <a:latin typeface="Consolas" panose="020B0609020204030204" pitchFamily="49" charset="0"/>
              </a:rPr>
              <a:t>True</a:t>
            </a:r>
          </a:p>
          <a:p>
            <a:pPr algn="just" eaLnBrk="1" hangingPunct="1">
              <a:lnSpc>
                <a:spcPts val="1150"/>
              </a:lnSpc>
              <a:spcAft>
                <a:spcPts val="625"/>
              </a:spcAft>
            </a:pPr>
            <a:r>
              <a:rPr lang="en-US" altLang="en-US" sz="900">
                <a:solidFill>
                  <a:srgbClr val="E0E0E0"/>
                </a:solidFill>
                <a:latin typeface="Consolas" panose="020B0609020204030204" pitchFamily="49" charset="0"/>
              </a:rPr>
              <a:t>c_num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complex</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r_bool</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i_bool</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"Complex number:"</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1j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c_num</a:t>
            </a:r>
            <a:r>
              <a:rPr lang="en-US" altLang="en-US" sz="900">
                <a:solidFill>
                  <a:srgbClr val="CCCCCC"/>
                </a:solidFill>
                <a:latin typeface="Consolas" panose="020B0609020204030204" pitchFamily="49" charset="0"/>
              </a:rPr>
              <a:t>))</a:t>
            </a:r>
          </a:p>
          <a:p>
            <a:pPr algn="just" eaLnBrk="1" hangingPunct="1">
              <a:lnSpc>
                <a:spcPts val="1150"/>
              </a:lnSpc>
              <a:spcAft>
                <a:spcPts val="3363"/>
              </a:spcAft>
            </a:pPr>
            <a:r>
              <a:rPr lang="en-US" altLang="en-US" sz="900">
                <a:solidFill>
                  <a:srgbClr val="9E9E9E"/>
                </a:solidFill>
                <a:latin typeface="Consolas" panose="020B0609020204030204" pitchFamily="49" charset="0"/>
              </a:rPr>
              <a:t>#    class 'complex'</a:t>
            </a:r>
          </a:p>
        </p:txBody>
      </p:sp>
      <p:sp>
        <p:nvSpPr>
          <p:cNvPr id="5" name="Rectangle 4">
            <a:extLst>
              <a:ext uri="{FF2B5EF4-FFF2-40B4-BE49-F238E27FC236}">
                <a16:creationId xmlns:a16="http://schemas.microsoft.com/office/drawing/2014/main" id="{E696C833-1542-4D59-A9E4-FA5E4FBC1D83}"/>
              </a:ext>
            </a:extLst>
          </p:cNvPr>
          <p:cNvSpPr/>
          <p:nvPr/>
        </p:nvSpPr>
        <p:spPr>
          <a:xfrm>
            <a:off x="920750" y="5986463"/>
            <a:ext cx="2832100" cy="319087"/>
          </a:xfrm>
          <a:prstGeom prst="rect">
            <a:avLst/>
          </a:prstGeom>
        </p:spPr>
        <p:txBody>
          <a:bodyPr wrap="none" lIns="0" tIns="0" rIns="0" bIns="0"/>
          <a:lstStyle/>
          <a:p>
            <a:pPr eaLnBrk="1" fontAlgn="auto" hangingPunct="1">
              <a:spcBef>
                <a:spcPts val="3360"/>
              </a:spcBef>
              <a:spcAft>
                <a:spcPts val="0"/>
              </a:spcAft>
              <a:defRPr/>
            </a:pPr>
            <a:r>
              <a:rPr lang="en-US" sz="2500" b="1" spc="-50">
                <a:solidFill>
                  <a:srgbClr val="1C2B40"/>
                </a:solidFill>
                <a:latin typeface="Calibri"/>
              </a:rPr>
              <a:t>Bool type conversion</a:t>
            </a:r>
          </a:p>
        </p:txBody>
      </p:sp>
      <p:sp>
        <p:nvSpPr>
          <p:cNvPr id="6" name="Rectangle 5">
            <a:extLst>
              <a:ext uri="{FF2B5EF4-FFF2-40B4-BE49-F238E27FC236}">
                <a16:creationId xmlns:a16="http://schemas.microsoft.com/office/drawing/2014/main" id="{3F207505-EA5E-49D3-9849-BA2E56E2F42E}"/>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a:extLst>
              <a:ext uri="{FF2B5EF4-FFF2-40B4-BE49-F238E27FC236}">
                <a16:creationId xmlns:a16="http://schemas.microsoft.com/office/drawing/2014/main" id="{7966836F-386C-49BC-8813-A0D8C536671A}"/>
              </a:ext>
            </a:extLst>
          </p:cNvPr>
          <p:cNvSpPr>
            <a:spLocks noChangeArrowheads="1"/>
          </p:cNvSpPr>
          <p:nvPr/>
        </p:nvSpPr>
        <p:spPr bwMode="auto">
          <a:xfrm>
            <a:off x="904875" y="971550"/>
            <a:ext cx="32067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Casting integer to Boolean type</a:t>
            </a:r>
          </a:p>
        </p:txBody>
      </p:sp>
      <p:sp>
        <p:nvSpPr>
          <p:cNvPr id="95235" name="Rectangle 2">
            <a:extLst>
              <a:ext uri="{FF2B5EF4-FFF2-40B4-BE49-F238E27FC236}">
                <a16:creationId xmlns:a16="http://schemas.microsoft.com/office/drawing/2014/main" id="{3C749802-2E0A-4966-B7AB-A53F24A9D046}"/>
              </a:ext>
            </a:extLst>
          </p:cNvPr>
          <p:cNvSpPr>
            <a:spLocks noChangeArrowheads="1"/>
          </p:cNvSpPr>
          <p:nvPr/>
        </p:nvSpPr>
        <p:spPr bwMode="auto">
          <a:xfrm>
            <a:off x="898525" y="1657350"/>
            <a:ext cx="6678613" cy="2205038"/>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pPr>
            <a:r>
              <a:rPr lang="en-US" altLang="en-US" sz="900">
                <a:solidFill>
                  <a:srgbClr val="E0E0E0"/>
                </a:solidFill>
                <a:latin typeface="Consolas" panose="020B0609020204030204" pitchFamily="49" charset="0"/>
              </a:rPr>
              <a:t>numl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10 </a:t>
            </a:r>
            <a:r>
              <a:rPr lang="en-US" altLang="en-US" sz="900">
                <a:solidFill>
                  <a:srgbClr val="E0E0E0"/>
                </a:solidFill>
                <a:latin typeface="Consolas" panose="020B0609020204030204" pitchFamily="49" charset="0"/>
              </a:rPr>
              <a:t>num2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0</a:t>
            </a:r>
          </a:p>
          <a:p>
            <a:pPr algn="just" eaLnBrk="1" hangingPunct="1">
              <a:lnSpc>
                <a:spcPts val="1175"/>
              </a:lnSpc>
              <a:spcAft>
                <a:spcPts val="625"/>
              </a:spcAft>
            </a:pPr>
            <a:r>
              <a:rPr lang="en-US" altLang="en-US" sz="900">
                <a:solidFill>
                  <a:srgbClr val="CE9DDB"/>
                </a:solidFill>
                <a:latin typeface="Consolas" panose="020B0609020204030204" pitchFamily="49" charset="0"/>
              </a:rPr>
              <a:t>print(type(numl)</a:t>
            </a:r>
            <a:r>
              <a:rPr lang="en-US" altLang="en-US" sz="900">
                <a:solidFill>
                  <a:srgbClr val="E0E0E0"/>
                </a:solidFill>
                <a:latin typeface="Consolas" panose="020B0609020204030204" pitchFamily="49" charset="0"/>
              </a:rPr>
              <a:t>)    </a:t>
            </a:r>
            <a:r>
              <a:rPr lang="en-US" altLang="en-US" sz="900">
                <a:solidFill>
                  <a:srgbClr val="9E9E9E"/>
                </a:solidFill>
                <a:latin typeface="Consolas" panose="020B0609020204030204" pitchFamily="49" charset="0"/>
              </a:rPr>
              <a:t># class 'int'</a:t>
            </a:r>
          </a:p>
          <a:p>
            <a:pPr eaLnBrk="1" hangingPunct="1">
              <a:lnSpc>
                <a:spcPts val="1150"/>
              </a:lnSpc>
            </a:pPr>
            <a:r>
              <a:rPr lang="en-US" altLang="en-US" sz="900">
                <a:solidFill>
                  <a:srgbClr val="9E9E9E"/>
                </a:solidFill>
                <a:latin typeface="Consolas" panose="020B0609020204030204" pitchFamily="49" charset="0"/>
              </a:rPr>
              <a:t>#    Convert into to bool </a:t>
            </a:r>
            <a:r>
              <a:rPr lang="en-US" altLang="en-US" sz="900">
                <a:solidFill>
                  <a:srgbClr val="E0E0E0"/>
                </a:solidFill>
                <a:latin typeface="Consolas" panose="020B0609020204030204" pitchFamily="49" charset="0"/>
              </a:rPr>
              <a:t>bl </a:t>
            </a:r>
            <a:r>
              <a:rPr lang="en-US" altLang="en-US" sz="900">
                <a:solidFill>
                  <a:srgbClr val="67CDCC"/>
                </a:solidFill>
                <a:latin typeface="Consolas" panose="020B0609020204030204" pitchFamily="49" charset="0"/>
              </a:rPr>
              <a:t>= </a:t>
            </a:r>
            <a:r>
              <a:rPr lang="en-US" altLang="en-US" sz="900">
                <a:solidFill>
                  <a:srgbClr val="CE9DDB"/>
                </a:solidFill>
                <a:latin typeface="Consolas" panose="020B0609020204030204" pitchFamily="49" charset="0"/>
              </a:rPr>
              <a:t>bool</a:t>
            </a:r>
            <a:r>
              <a:rPr lang="en-US" altLang="en-US" sz="900">
                <a:solidFill>
                  <a:srgbClr val="E0E0E0"/>
                </a:solidFill>
                <a:latin typeface="Consolas" panose="020B0609020204030204" pitchFamily="49" charset="0"/>
              </a:rPr>
              <a:t>(numl)</a:t>
            </a:r>
          </a:p>
          <a:p>
            <a:pPr algn="just" eaLnBrk="1" hangingPunct="1">
              <a:lnSpc>
                <a:spcPts val="1150"/>
              </a:lnSpc>
              <a:spcAft>
                <a:spcPts val="625"/>
              </a:spcAft>
            </a:pPr>
            <a:r>
              <a:rPr lang="en-US" altLang="en-US" sz="900">
                <a:solidFill>
                  <a:srgbClr val="E0E0E0"/>
                </a:solidFill>
                <a:latin typeface="Consolas" panose="020B0609020204030204" pitchFamily="49" charset="0"/>
              </a:rPr>
              <a:t>b2 </a:t>
            </a:r>
            <a:r>
              <a:rPr lang="en-US" altLang="en-US" sz="900">
                <a:solidFill>
                  <a:srgbClr val="67CDCC"/>
                </a:solidFill>
                <a:latin typeface="Consolas" panose="020B0609020204030204" pitchFamily="49" charset="0"/>
              </a:rPr>
              <a:t>= </a:t>
            </a:r>
            <a:r>
              <a:rPr lang="en-US" altLang="en-US" sz="900">
                <a:solidFill>
                  <a:srgbClr val="CE9DDB"/>
                </a:solidFill>
                <a:latin typeface="Consolas" panose="020B0609020204030204" pitchFamily="49" charset="0"/>
              </a:rPr>
              <a:t>bool(num2)</a:t>
            </a:r>
          </a:p>
          <a:p>
            <a:pPr algn="just" eaLnBrk="1" hangingPunct="1">
              <a:lnSpc>
                <a:spcPts val="1150"/>
              </a:lnSpc>
            </a:pPr>
            <a:r>
              <a:rPr lang="en-US" altLang="en-US" sz="900">
                <a:solidFill>
                  <a:srgbClr val="CE9DDB"/>
                </a:solidFill>
                <a:latin typeface="Consolas" panose="020B0609020204030204" pitchFamily="49" charset="0"/>
              </a:rPr>
              <a:t>print(bl)</a:t>
            </a:r>
          </a:p>
          <a:p>
            <a:pPr eaLnBrk="1" hangingPunct="1">
              <a:lnSpc>
                <a:spcPts val="1150"/>
              </a:lnSpc>
            </a:pPr>
            <a:r>
              <a:rPr lang="en-US" altLang="en-US" sz="900">
                <a:solidFill>
                  <a:srgbClr val="9E9E9E"/>
                </a:solidFill>
                <a:latin typeface="Consolas" panose="020B0609020204030204" pitchFamily="49" charset="0"/>
              </a:rPr>
              <a:t>#    Output True </a:t>
            </a:r>
            <a:r>
              <a:rPr lang="en-US" altLang="en-US" sz="900">
                <a:solidFill>
                  <a:srgbClr val="CE9DDB"/>
                </a:solidFill>
                <a:latin typeface="Consolas" panose="020B0609020204030204" pitchFamily="49" charset="0"/>
              </a:rPr>
              <a:t>print(b2)</a:t>
            </a:r>
          </a:p>
          <a:p>
            <a:pPr algn="just" eaLnBrk="1" hangingPunct="1">
              <a:lnSpc>
                <a:spcPts val="1150"/>
              </a:lnSpc>
              <a:spcAft>
                <a:spcPts val="625"/>
              </a:spcAft>
            </a:pPr>
            <a:r>
              <a:rPr lang="en-US" altLang="en-US" sz="900">
                <a:solidFill>
                  <a:srgbClr val="9E9E9E"/>
                </a:solidFill>
                <a:latin typeface="Consolas" panose="020B0609020204030204" pitchFamily="49" charset="0"/>
              </a:rPr>
              <a:t>#    Output False</a:t>
            </a:r>
          </a:p>
          <a:p>
            <a:pPr algn="just" eaLnBrk="1" hangingPunct="1">
              <a:spcAft>
                <a:spcPts val="213"/>
              </a:spcAft>
            </a:pPr>
            <a:r>
              <a:rPr lang="en-US" altLang="en-US" sz="900">
                <a:solidFill>
                  <a:srgbClr val="CE9DDB"/>
                </a:solidFill>
                <a:latin typeface="Consolas" panose="020B0609020204030204" pitchFamily="49" charset="0"/>
              </a:rPr>
              <a:t>print(type(bl))</a:t>
            </a:r>
          </a:p>
          <a:p>
            <a:pPr algn="just" eaLnBrk="1" hangingPunct="1">
              <a:spcAft>
                <a:spcPts val="4200"/>
              </a:spcAft>
            </a:pPr>
            <a:r>
              <a:rPr lang="en-US" altLang="en-US" sz="900">
                <a:solidFill>
                  <a:srgbClr val="9E9E9E"/>
                </a:solidFill>
                <a:latin typeface="Consolas" panose="020B0609020204030204" pitchFamily="49" charset="0"/>
              </a:rPr>
              <a:t>#    class 'bool'</a:t>
            </a:r>
          </a:p>
        </p:txBody>
      </p:sp>
      <p:sp>
        <p:nvSpPr>
          <p:cNvPr id="95236" name="Rectangle 3">
            <a:extLst>
              <a:ext uri="{FF2B5EF4-FFF2-40B4-BE49-F238E27FC236}">
                <a16:creationId xmlns:a16="http://schemas.microsoft.com/office/drawing/2014/main" id="{755FF433-90B7-403D-83EA-D4C418D1E091}"/>
              </a:ext>
            </a:extLst>
          </p:cNvPr>
          <p:cNvSpPr>
            <a:spLocks noChangeArrowheads="1"/>
          </p:cNvSpPr>
          <p:nvPr/>
        </p:nvSpPr>
        <p:spPr bwMode="auto">
          <a:xfrm>
            <a:off x="904875" y="4611688"/>
            <a:ext cx="29479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4200"/>
              </a:spcBef>
              <a:spcAft>
                <a:spcPts val="2725"/>
              </a:spcAft>
            </a:pPr>
            <a:r>
              <a:rPr lang="en-US" altLang="en-US">
                <a:solidFill>
                  <a:srgbClr val="1C2B40"/>
                </a:solidFill>
              </a:rPr>
              <a:t>Casting float to Boolean type</a:t>
            </a:r>
          </a:p>
        </p:txBody>
      </p:sp>
      <p:sp>
        <p:nvSpPr>
          <p:cNvPr id="95237" name="Rectangle 4">
            <a:extLst>
              <a:ext uri="{FF2B5EF4-FFF2-40B4-BE49-F238E27FC236}">
                <a16:creationId xmlns:a16="http://schemas.microsoft.com/office/drawing/2014/main" id="{B4603A56-D0AC-4BED-9BE6-AEDD7727A287}"/>
              </a:ext>
            </a:extLst>
          </p:cNvPr>
          <p:cNvSpPr>
            <a:spLocks noChangeArrowheads="1"/>
          </p:cNvSpPr>
          <p:nvPr/>
        </p:nvSpPr>
        <p:spPr bwMode="auto">
          <a:xfrm>
            <a:off x="898525" y="5297488"/>
            <a:ext cx="6678613" cy="14874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50"/>
              </a:lnSpc>
              <a:spcBef>
                <a:spcPts val="2725"/>
              </a:spcBef>
            </a:pPr>
            <a:r>
              <a:rPr lang="en-US" altLang="en-US" sz="900">
                <a:solidFill>
                  <a:srgbClr val="E0E0E0"/>
                </a:solidFill>
                <a:latin typeface="Consolas" panose="020B0609020204030204" pitchFamily="49" charset="0"/>
              </a:rPr>
              <a:t>f_numl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25.35 </a:t>
            </a:r>
            <a:r>
              <a:rPr lang="en-US" altLang="en-US" sz="900">
                <a:solidFill>
                  <a:srgbClr val="E0E0E0"/>
                </a:solidFill>
                <a:latin typeface="Consolas" panose="020B0609020204030204" pitchFamily="49" charset="0"/>
              </a:rPr>
              <a:t>f_num2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0.0</a:t>
            </a:r>
          </a:p>
          <a:p>
            <a:pPr algn="just" eaLnBrk="1" hangingPunct="1">
              <a:lnSpc>
                <a:spcPts val="1150"/>
              </a:lnSpc>
              <a:spcAft>
                <a:spcPts val="625"/>
              </a:spcAft>
            </a:pPr>
            <a:r>
              <a:rPr lang="en-US" altLang="en-US" sz="900">
                <a:solidFill>
                  <a:srgbClr val="CE9DDB"/>
                </a:solidFill>
                <a:latin typeface="Consolas" panose="020B0609020204030204" pitchFamily="49" charset="0"/>
              </a:rPr>
              <a:t>print(type(f_numl)</a:t>
            </a:r>
            <a:r>
              <a:rPr lang="en-US" altLang="en-US" sz="900">
                <a:solidFill>
                  <a:srgbClr val="E0E0E0"/>
                </a:solidFill>
                <a:latin typeface="Consolas" panose="020B0609020204030204" pitchFamily="49" charset="0"/>
              </a:rPr>
              <a:t>)    </a:t>
            </a:r>
            <a:r>
              <a:rPr lang="en-US" altLang="en-US" sz="900">
                <a:solidFill>
                  <a:srgbClr val="9E9E9E"/>
                </a:solidFill>
                <a:latin typeface="Consolas" panose="020B0609020204030204" pitchFamily="49" charset="0"/>
              </a:rPr>
              <a:t># class 'float'</a:t>
            </a:r>
          </a:p>
          <a:p>
            <a:pPr eaLnBrk="1" hangingPunct="1">
              <a:lnSpc>
                <a:spcPts val="1175"/>
              </a:lnSpc>
            </a:pPr>
            <a:r>
              <a:rPr lang="en-US" altLang="en-US" sz="900">
                <a:solidFill>
                  <a:srgbClr val="9E9E9E"/>
                </a:solidFill>
                <a:latin typeface="Consolas" panose="020B0609020204030204" pitchFamily="49" charset="0"/>
              </a:rPr>
              <a:t>#    Convert float into to bool </a:t>
            </a:r>
            <a:r>
              <a:rPr lang="en-US" altLang="en-US" sz="900">
                <a:solidFill>
                  <a:srgbClr val="E0E0E0"/>
                </a:solidFill>
                <a:latin typeface="Consolas" panose="020B0609020204030204" pitchFamily="49" charset="0"/>
              </a:rPr>
              <a:t>bl </a:t>
            </a:r>
            <a:r>
              <a:rPr lang="en-US" altLang="en-US" sz="900">
                <a:solidFill>
                  <a:srgbClr val="67CDCC"/>
                </a:solidFill>
                <a:latin typeface="Consolas" panose="020B0609020204030204" pitchFamily="49" charset="0"/>
              </a:rPr>
              <a:t>= </a:t>
            </a:r>
            <a:r>
              <a:rPr lang="en-US" altLang="en-US" sz="900">
                <a:solidFill>
                  <a:srgbClr val="CE9DDB"/>
                </a:solidFill>
                <a:latin typeface="Consolas" panose="020B0609020204030204" pitchFamily="49" charset="0"/>
              </a:rPr>
              <a:t>bool(f_numl)</a:t>
            </a:r>
          </a:p>
          <a:p>
            <a:pPr algn="just" eaLnBrk="1" hangingPunct="1">
              <a:lnSpc>
                <a:spcPts val="1175"/>
              </a:lnSpc>
              <a:spcAft>
                <a:spcPts val="625"/>
              </a:spcAft>
            </a:pPr>
            <a:r>
              <a:rPr lang="en-US" altLang="en-US" sz="900">
                <a:solidFill>
                  <a:srgbClr val="E0E0E0"/>
                </a:solidFill>
                <a:latin typeface="Consolas" panose="020B0609020204030204" pitchFamily="49" charset="0"/>
              </a:rPr>
              <a:t>b2 </a:t>
            </a:r>
            <a:r>
              <a:rPr lang="en-US" altLang="en-US" sz="900">
                <a:solidFill>
                  <a:srgbClr val="67CDCC"/>
                </a:solidFill>
                <a:latin typeface="Consolas" panose="020B0609020204030204" pitchFamily="49" charset="0"/>
              </a:rPr>
              <a:t>= </a:t>
            </a:r>
            <a:r>
              <a:rPr lang="en-US" altLang="en-US" sz="900">
                <a:solidFill>
                  <a:srgbClr val="CE9DDB"/>
                </a:solidFill>
                <a:latin typeface="Consolas" panose="020B0609020204030204" pitchFamily="49" charset="0"/>
              </a:rPr>
              <a:t>bool(f_num2)</a:t>
            </a:r>
          </a:p>
          <a:p>
            <a:pPr algn="just" eaLnBrk="1" hangingPunct="1">
              <a:spcAft>
                <a:spcPts val="213"/>
              </a:spcAft>
            </a:pPr>
            <a:r>
              <a:rPr lang="en-US" altLang="en-US" sz="900">
                <a:solidFill>
                  <a:srgbClr val="CE9DDB"/>
                </a:solidFill>
                <a:latin typeface="Consolas" panose="020B0609020204030204" pitchFamily="49" charset="0"/>
              </a:rPr>
              <a:t>print(bl)</a:t>
            </a:r>
          </a:p>
          <a:p>
            <a:pPr algn="just" eaLnBrk="1" hangingPunct="1"/>
            <a:r>
              <a:rPr lang="en-US" altLang="en-US" sz="900">
                <a:solidFill>
                  <a:srgbClr val="9E9E9E"/>
                </a:solidFill>
                <a:latin typeface="Consolas" panose="020B0609020204030204" pitchFamily="49" charset="0"/>
              </a:rPr>
              <a:t>#    Output True</a:t>
            </a:r>
          </a:p>
        </p:txBody>
      </p:sp>
      <p:sp>
        <p:nvSpPr>
          <p:cNvPr id="6" name="Rectangle 5">
            <a:extLst>
              <a:ext uri="{FF2B5EF4-FFF2-40B4-BE49-F238E27FC236}">
                <a16:creationId xmlns:a16="http://schemas.microsoft.com/office/drawing/2014/main" id="{2D0FD328-0E6D-40F0-A155-767AE63C97E3}"/>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spc="200">
                <a:latin typeface="Calibri"/>
              </a:rPr>
              <a:t>78 | </a:t>
            </a:r>
            <a:r>
              <a:rPr lang="en-US" sz="1050"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8AB52A-F923-4916-9BEA-D9F062C74F70}"/>
              </a:ext>
            </a:extLst>
          </p:cNvPr>
          <p:cNvGraphicFramePr>
            <a:graphicFrameLocks noGrp="1"/>
          </p:cNvGraphicFramePr>
          <p:nvPr/>
        </p:nvGraphicFramePr>
        <p:xfrm>
          <a:off x="911225" y="914400"/>
          <a:ext cx="8235950" cy="4910138"/>
        </p:xfrm>
        <a:graphic>
          <a:graphicData uri="http://schemas.openxmlformats.org/drawingml/2006/table">
            <a:tbl>
              <a:tblPr/>
              <a:tblGrid>
                <a:gridCol w="636588">
                  <a:extLst>
                    <a:ext uri="{9D8B030D-6E8A-4147-A177-3AD203B41FA5}">
                      <a16:colId xmlns:a16="http://schemas.microsoft.com/office/drawing/2014/main" val="20000"/>
                    </a:ext>
                  </a:extLst>
                </a:gridCol>
                <a:gridCol w="2811462">
                  <a:extLst>
                    <a:ext uri="{9D8B030D-6E8A-4147-A177-3AD203B41FA5}">
                      <a16:colId xmlns:a16="http://schemas.microsoft.com/office/drawing/2014/main" val="20001"/>
                    </a:ext>
                  </a:extLst>
                </a:gridCol>
                <a:gridCol w="1846263">
                  <a:extLst>
                    <a:ext uri="{9D8B030D-6E8A-4147-A177-3AD203B41FA5}">
                      <a16:colId xmlns:a16="http://schemas.microsoft.com/office/drawing/2014/main" val="20002"/>
                    </a:ext>
                  </a:extLst>
                </a:gridCol>
                <a:gridCol w="2166937">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tblGrid>
              <a:tr h="36068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Week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No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Topics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Teaching Learning Strategy(s)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Assessment Strategy(s)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Alignment to CLO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0927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String Manipulation and Regular Expressions</a:t>
                      </a:r>
                    </a:p>
                    <a:p>
                      <a:pPr marL="0" marR="0" lvl="0" indent="0" algn="just"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Manipulate strings using Python.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Use regular expressions for pattern matching.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Midterm Quiz #2</a:t>
                      </a:r>
                    </a:p>
                    <a:p>
                      <a:pPr marL="0" marR="0" lvl="0" indent="0" algn="just" defTabSz="914400" rtl="0" eaLnBrk="1" fontAlgn="base" latinLnBrk="0" hangingPunct="1">
                        <a:lnSpc>
                          <a:spcPts val="125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string manipulation programs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748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8&amp;9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File Handling: Read/Write, Exceptions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Perform file operations in Python.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Handle exceptions and errors.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Midterm Quiz #2</a:t>
                      </a:r>
                    </a:p>
                    <a:p>
                      <a:pPr marL="0" marR="0" lvl="0" indent="0" algn="l" defTabSz="914400" rtl="0" eaLnBrk="1" fontAlgn="base" latinLnBrk="0" hangingPunct="1">
                        <a:lnSpc>
                          <a:spcPts val="13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file handling programs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26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Object-Oriented Programming: Classes and Objects,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100" b="0" i="0" u="none" strike="noStrike" cap="none" normalizeH="0" baseline="0" dirty="0">
                          <a:ln>
                            <a:noFill/>
                          </a:ln>
                          <a:solidFill>
                            <a:schemeClr val="tx1"/>
                          </a:solidFill>
                          <a:effectLst/>
                          <a:latin typeface="Times New Roman" panose="02020603050405020304" pitchFamily="18" charset="0"/>
                        </a:rPr>
                        <a:t>-    Understand OOP concepts.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imes New Roman" panose="02020603050405020304" pitchFamily="18" charset="0"/>
                        </a:rPr>
                        <a:t>-    Create and use classes and objects in Python.</a:t>
                      </a:r>
                    </a:p>
                    <a:p>
                      <a:pPr marL="0" marR="0" lvl="0" indent="0" algn="l" defTabSz="914400" rtl="0" eaLnBrk="1" fontAlgn="base" latinLnBrk="0" hangingPunct="1">
                        <a:lnSpc>
                          <a:spcPts val="1275"/>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Times New Roman" panose="02020603050405020304"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Times New Roman" panose="02020603050405020304" pitchFamily="18" charset="0"/>
                        </a:rPr>
                        <a:t>Recap main points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Group discussion</a:t>
                      </a:r>
                    </a:p>
                    <a:p>
                      <a:pPr marL="171450" marR="0" lvl="0" indent="-171450" algn="just" defTabSz="914400" rtl="0" eaLnBrk="1" fontAlgn="base" latinLnBrk="0" hangingPunct="1">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latin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-Final term Case Study #2</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a:ln>
                            <a:noFill/>
                          </a:ln>
                          <a:solidFill>
                            <a:schemeClr val="tx1"/>
                          </a:solidFill>
                          <a:effectLst/>
                          <a:latin typeface="Times New Roman" panose="02020603050405020304" pitchFamily="18" charset="0"/>
                        </a:rPr>
                        <a:t>- Home assignment #2</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CLO6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53F0352E-72E9-4A70-A98A-A22C7F9D3823}"/>
              </a:ext>
            </a:extLst>
          </p:cNvPr>
          <p:cNvSpPr/>
          <p:nvPr/>
        </p:nvSpPr>
        <p:spPr>
          <a:xfrm>
            <a:off x="898525" y="6991350"/>
            <a:ext cx="612775"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9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10FE8-E2F8-48A0-8866-B06E39560915}"/>
              </a:ext>
            </a:extLst>
          </p:cNvPr>
          <p:cNvSpPr/>
          <p:nvPr/>
        </p:nvSpPr>
        <p:spPr>
          <a:xfrm>
            <a:off x="898525" y="1228725"/>
            <a:ext cx="6938963" cy="752475"/>
          </a:xfrm>
          <a:prstGeom prst="rect">
            <a:avLst/>
          </a:prstGeom>
          <a:solidFill>
            <a:srgbClr val="383B40"/>
          </a:solidFill>
        </p:spPr>
        <p:txBody>
          <a:bodyPr lIns="0" tIns="0" rIns="0" bIns="0"/>
          <a:lstStyle/>
          <a:p>
            <a:pPr algn="just" eaLnBrk="1" fontAlgn="auto" hangingPunct="1">
              <a:spcBef>
                <a:spcPts val="0"/>
              </a:spcBef>
              <a:spcAft>
                <a:spcPts val="21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E0E0E0"/>
                </a:solidFill>
                <a:latin typeface="Consolas"/>
              </a:rPr>
              <a:t>b2</a:t>
            </a:r>
            <a:r>
              <a:rPr lang="en-US" sz="950" dirty="0">
                <a:solidFill>
                  <a:srgbClr val="CCCCCC"/>
                </a:solidFill>
                <a:latin typeface="Consolas"/>
              </a:rPr>
              <a:t>)</a:t>
            </a:r>
          </a:p>
          <a:p>
            <a:pPr algn="just" eaLnBrk="1" fontAlgn="auto" hangingPunct="1">
              <a:spcBef>
                <a:spcPts val="0"/>
              </a:spcBef>
              <a:spcAft>
                <a:spcPts val="1050"/>
              </a:spcAft>
              <a:defRPr/>
            </a:pPr>
            <a:r>
              <a:rPr lang="en-US" sz="950" dirty="0">
                <a:solidFill>
                  <a:srgbClr val="9E9E9E"/>
                </a:solidFill>
                <a:latin typeface="Consolas"/>
              </a:rPr>
              <a:t>#    Output False</a:t>
            </a:r>
          </a:p>
          <a:p>
            <a:pPr algn="just" eaLnBrk="1" fontAlgn="auto" hangingPunct="1">
              <a:spcBef>
                <a:spcPts val="0"/>
              </a:spcBef>
              <a:spcAft>
                <a:spcPts val="210"/>
              </a:spcAft>
              <a:defRPr/>
            </a:pP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b1</a:t>
            </a:r>
            <a:r>
              <a:rPr lang="en-US" sz="950" dirty="0">
                <a:solidFill>
                  <a:srgbClr val="CCCCCC"/>
                </a:solidFill>
                <a:latin typeface="Consolas"/>
              </a:rPr>
              <a:t>))</a:t>
            </a:r>
          </a:p>
          <a:p>
            <a:pPr algn="just" eaLnBrk="1" fontAlgn="auto" hangingPunct="1">
              <a:spcBef>
                <a:spcPts val="0"/>
              </a:spcBef>
              <a:spcAft>
                <a:spcPts val="4200"/>
              </a:spcAft>
              <a:defRPr/>
            </a:pPr>
            <a:r>
              <a:rPr lang="en-US" sz="950" dirty="0">
                <a:solidFill>
                  <a:srgbClr val="9E9E9E"/>
                </a:solidFill>
                <a:latin typeface="Consolas"/>
              </a:rPr>
              <a:t>#    Output class 'bool'</a:t>
            </a:r>
          </a:p>
        </p:txBody>
      </p:sp>
      <p:sp>
        <p:nvSpPr>
          <p:cNvPr id="96259" name="Rectangle 2">
            <a:extLst>
              <a:ext uri="{FF2B5EF4-FFF2-40B4-BE49-F238E27FC236}">
                <a16:creationId xmlns:a16="http://schemas.microsoft.com/office/drawing/2014/main" id="{239CCB74-5D53-41E2-8CFE-F157E803AF58}"/>
              </a:ext>
            </a:extLst>
          </p:cNvPr>
          <p:cNvSpPr>
            <a:spLocks noChangeArrowheads="1"/>
          </p:cNvSpPr>
          <p:nvPr/>
        </p:nvSpPr>
        <p:spPr bwMode="auto">
          <a:xfrm>
            <a:off x="904875" y="2709863"/>
            <a:ext cx="3067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4200"/>
              </a:spcBef>
              <a:spcAft>
                <a:spcPts val="2725"/>
              </a:spcAft>
            </a:pPr>
            <a:r>
              <a:rPr lang="en-US" altLang="en-US">
                <a:solidFill>
                  <a:srgbClr val="1C2B40"/>
                </a:solidFill>
              </a:rPr>
              <a:t>Casting string to Boolean type</a:t>
            </a:r>
          </a:p>
        </p:txBody>
      </p:sp>
      <p:sp>
        <p:nvSpPr>
          <p:cNvPr id="96260" name="Rectangle 3">
            <a:extLst>
              <a:ext uri="{FF2B5EF4-FFF2-40B4-BE49-F238E27FC236}">
                <a16:creationId xmlns:a16="http://schemas.microsoft.com/office/drawing/2014/main" id="{54A1CE1E-E084-45A2-B279-9659705F46A0}"/>
              </a:ext>
            </a:extLst>
          </p:cNvPr>
          <p:cNvSpPr>
            <a:spLocks noChangeArrowheads="1"/>
          </p:cNvSpPr>
          <p:nvPr/>
        </p:nvSpPr>
        <p:spPr bwMode="auto">
          <a:xfrm>
            <a:off x="898525" y="3392488"/>
            <a:ext cx="6938963" cy="253047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50"/>
              </a:lnSpc>
              <a:spcBef>
                <a:spcPts val="2725"/>
              </a:spcBef>
            </a:pPr>
            <a:r>
              <a:rPr lang="en-US" altLang="en-US" sz="900">
                <a:solidFill>
                  <a:srgbClr val="E0E0E0"/>
                </a:solidFill>
                <a:latin typeface="Consolas" panose="020B0609020204030204" pitchFamily="49" charset="0"/>
              </a:rPr>
              <a:t>si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"False" </a:t>
            </a:r>
            <a:r>
              <a:rPr lang="en-US" altLang="en-US" sz="900">
                <a:solidFill>
                  <a:srgbClr val="E0E0E0"/>
                </a:solidFill>
                <a:latin typeface="Consolas" panose="020B0609020204030204" pitchFamily="49" charset="0"/>
              </a:rPr>
              <a:t>s2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"True" </a:t>
            </a:r>
            <a:r>
              <a:rPr lang="en-US" altLang="en-US" sz="900">
                <a:solidFill>
                  <a:srgbClr val="E0E0E0"/>
                </a:solidFill>
                <a:latin typeface="Consolas" panose="020B0609020204030204" pitchFamily="49" charset="0"/>
              </a:rPr>
              <a:t>s3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"812" </a:t>
            </a:r>
            <a:r>
              <a:rPr lang="en-US" altLang="en-US" sz="900">
                <a:solidFill>
                  <a:srgbClr val="E0E0E0"/>
                </a:solidFill>
                <a:latin typeface="Consolas" panose="020B0609020204030204" pitchFamily="49" charset="0"/>
              </a:rPr>
              <a:t>s4 </a:t>
            </a:r>
            <a:r>
              <a:rPr lang="en-US" altLang="en-US" sz="900">
                <a:solidFill>
                  <a:srgbClr val="67CDCC"/>
                </a:solidFill>
                <a:latin typeface="Consolas" panose="020B0609020204030204" pitchFamily="49" charset="0"/>
              </a:rPr>
              <a:t>= </a:t>
            </a:r>
            <a:r>
              <a:rPr lang="en-US" altLang="en-US" sz="900">
                <a:solidFill>
                  <a:srgbClr val="7EC699"/>
                </a:solidFill>
                <a:latin typeface="Consolas" panose="020B0609020204030204" pitchFamily="49" charset="0"/>
              </a:rPr>
              <a:t>""</a:t>
            </a:r>
          </a:p>
          <a:p>
            <a:pPr algn="just" eaLnBrk="1" hangingPunct="1">
              <a:lnSpc>
                <a:spcPts val="1150"/>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'str'</a:t>
            </a:r>
          </a:p>
          <a:p>
            <a:pPr algn="just" eaLnBrk="1" hangingPunct="1">
              <a:lnSpc>
                <a:spcPts val="1150"/>
              </a:lnSpc>
              <a:spcAft>
                <a:spcPts val="625"/>
              </a:spcAft>
            </a:pPr>
            <a:r>
              <a:rPr lang="en-US" altLang="en-US" sz="900">
                <a:solidFill>
                  <a:srgbClr val="9E9E9E"/>
                </a:solidFill>
                <a:latin typeface="Consolas" panose="020B0609020204030204" pitchFamily="49" charset="0"/>
              </a:rPr>
              <a:t># Convert string into to bool </a:t>
            </a:r>
            <a:r>
              <a:rPr lang="en-US" altLang="en-US" sz="900">
                <a:solidFill>
                  <a:srgbClr val="E0E0E0"/>
                </a:solidFill>
                <a:latin typeface="Consolas" panose="020B0609020204030204" pitchFamily="49" charset="0"/>
              </a:rPr>
              <a:t>b1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bool</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s1</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b2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bool</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s2</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b3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bool</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s3</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b4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bool</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s4</a:t>
            </a:r>
            <a:r>
              <a:rPr lang="en-US" altLang="en-US" sz="900">
                <a:solidFill>
                  <a:srgbClr val="CCCCCC"/>
                </a:solidFill>
                <a:latin typeface="Consolas" panose="020B0609020204030204" pitchFamily="49" charset="0"/>
              </a:rPr>
              <a:t>)</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b2</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b3</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b4</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False</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'bool'</a:t>
            </a:r>
          </a:p>
        </p:txBody>
      </p:sp>
      <p:sp>
        <p:nvSpPr>
          <p:cNvPr id="5" name="Rectangle 4">
            <a:extLst>
              <a:ext uri="{FF2B5EF4-FFF2-40B4-BE49-F238E27FC236}">
                <a16:creationId xmlns:a16="http://schemas.microsoft.com/office/drawing/2014/main" id="{A071798D-F69C-4D03-B8D1-B8C9A160BD34}"/>
              </a:ext>
            </a:extLst>
          </p:cNvPr>
          <p:cNvSpPr/>
          <p:nvPr/>
        </p:nvSpPr>
        <p:spPr>
          <a:xfrm>
            <a:off x="901700" y="6991350"/>
            <a:ext cx="679450"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79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id="{774DD1FF-508E-4C57-8769-AD192FF69B44}"/>
              </a:ext>
            </a:extLst>
          </p:cNvPr>
          <p:cNvSpPr>
            <a:spLocks noChangeArrowheads="1"/>
          </p:cNvSpPr>
          <p:nvPr/>
        </p:nvSpPr>
        <p:spPr bwMode="auto">
          <a:xfrm>
            <a:off x="904875" y="971550"/>
            <a:ext cx="3846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Casting complex type to Boolean type</a:t>
            </a:r>
          </a:p>
        </p:txBody>
      </p:sp>
      <p:sp>
        <p:nvSpPr>
          <p:cNvPr id="97283" name="Rectangle 2">
            <a:extLst>
              <a:ext uri="{FF2B5EF4-FFF2-40B4-BE49-F238E27FC236}">
                <a16:creationId xmlns:a16="http://schemas.microsoft.com/office/drawing/2014/main" id="{9FD39469-51E2-45AA-A721-7AEC5B4F94EE}"/>
              </a:ext>
            </a:extLst>
          </p:cNvPr>
          <p:cNvSpPr>
            <a:spLocks noChangeArrowheads="1"/>
          </p:cNvSpPr>
          <p:nvPr/>
        </p:nvSpPr>
        <p:spPr bwMode="auto">
          <a:xfrm>
            <a:off x="898525" y="1652588"/>
            <a:ext cx="6989763" cy="163988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pPr>
            <a:r>
              <a:rPr lang="en-US" altLang="en-US" sz="900">
                <a:solidFill>
                  <a:srgbClr val="E0E0E0"/>
                </a:solidFill>
                <a:latin typeface="Consolas" panose="020B0609020204030204" pitchFamily="49" charset="0"/>
              </a:rPr>
              <a:t>c1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33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9j </a:t>
            </a:r>
            <a:r>
              <a:rPr lang="en-US" altLang="en-US" sz="900">
                <a:solidFill>
                  <a:srgbClr val="E0E0E0"/>
                </a:solidFill>
                <a:latin typeface="Consolas" panose="020B0609020204030204" pitchFamily="49" charset="0"/>
              </a:rPr>
              <a:t>c2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0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0j</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c1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'complex'</a:t>
            </a:r>
          </a:p>
          <a:p>
            <a:pPr eaLnBrk="1" hangingPunct="1">
              <a:lnSpc>
                <a:spcPts val="1150"/>
              </a:lnSpc>
              <a:spcAft>
                <a:spcPts val="625"/>
              </a:spcAft>
            </a:pPr>
            <a:r>
              <a:rPr lang="en-US" altLang="en-US" sz="900">
                <a:solidFill>
                  <a:srgbClr val="9E9E9E"/>
                </a:solidFill>
                <a:latin typeface="Consolas" panose="020B0609020204030204" pitchFamily="49" charset="0"/>
              </a:rPr>
              <a:t># Convert complex value into to bool </a:t>
            </a:r>
            <a:r>
              <a:rPr lang="en-US" altLang="en-US" sz="900">
                <a:solidFill>
                  <a:srgbClr val="E0E0E0"/>
                </a:solidFill>
                <a:latin typeface="Consolas" panose="020B0609020204030204" pitchFamily="49" charset="0"/>
              </a:rPr>
              <a:t>bl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bool</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c1</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b2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bool</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c2</a:t>
            </a:r>
            <a:r>
              <a:rPr lang="en-US" altLang="en-US" sz="900">
                <a:solidFill>
                  <a:srgbClr val="CCCCCC"/>
                </a:solidFill>
                <a:latin typeface="Consolas" panose="020B0609020204030204" pitchFamily="49" charset="0"/>
              </a:rPr>
              <a:t>)</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True</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b2</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False</a:t>
            </a:r>
          </a:p>
          <a:p>
            <a:pPr algn="just" eaLnBrk="1" hangingPunct="1">
              <a:lnSpc>
                <a:spcPts val="1175"/>
              </a:lnSpc>
              <a:spcAft>
                <a:spcPts val="4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'bool'</a:t>
            </a:r>
          </a:p>
        </p:txBody>
      </p:sp>
      <p:sp>
        <p:nvSpPr>
          <p:cNvPr id="4" name="Rectangle 3">
            <a:extLst>
              <a:ext uri="{FF2B5EF4-FFF2-40B4-BE49-F238E27FC236}">
                <a16:creationId xmlns:a16="http://schemas.microsoft.com/office/drawing/2014/main" id="{E4307072-5AA9-4A02-9286-39940927123D}"/>
              </a:ext>
            </a:extLst>
          </p:cNvPr>
          <p:cNvSpPr/>
          <p:nvPr/>
        </p:nvSpPr>
        <p:spPr>
          <a:xfrm>
            <a:off x="904875" y="4038600"/>
            <a:ext cx="3048000" cy="911225"/>
          </a:xfrm>
          <a:prstGeom prst="rect">
            <a:avLst/>
          </a:prstGeom>
        </p:spPr>
        <p:txBody>
          <a:bodyPr lIns="0" tIns="0" rIns="0" bIns="0"/>
          <a:lstStyle/>
          <a:p>
            <a:pPr eaLnBrk="1" fontAlgn="auto" hangingPunct="1">
              <a:spcBef>
                <a:spcPts val="4620"/>
              </a:spcBef>
              <a:spcAft>
                <a:spcPts val="2310"/>
              </a:spcAft>
              <a:defRPr/>
            </a:pPr>
            <a:r>
              <a:rPr lang="en-US" sz="2500" b="1" spc="-50">
                <a:solidFill>
                  <a:srgbClr val="1C2B40"/>
                </a:solidFill>
                <a:latin typeface="Calibri"/>
              </a:rPr>
              <a:t>String type conversion</a:t>
            </a:r>
          </a:p>
          <a:p>
            <a:pPr eaLnBrk="1" fontAlgn="auto" hangingPunct="1">
              <a:spcBef>
                <a:spcPts val="0"/>
              </a:spcBef>
              <a:spcAft>
                <a:spcPts val="2730"/>
              </a:spcAft>
              <a:defRPr/>
            </a:pPr>
            <a:r>
              <a:rPr lang="en-US">
                <a:solidFill>
                  <a:srgbClr val="1C2B40"/>
                </a:solidFill>
                <a:latin typeface="Calibri"/>
              </a:rPr>
              <a:t>Casting int to str type</a:t>
            </a:r>
          </a:p>
        </p:txBody>
      </p:sp>
      <p:sp>
        <p:nvSpPr>
          <p:cNvPr id="97285" name="Rectangle 4">
            <a:extLst>
              <a:ext uri="{FF2B5EF4-FFF2-40B4-BE49-F238E27FC236}">
                <a16:creationId xmlns:a16="http://schemas.microsoft.com/office/drawing/2014/main" id="{CC1F03D2-84B5-4BA4-8684-1FA5650B1F25}"/>
              </a:ext>
            </a:extLst>
          </p:cNvPr>
          <p:cNvSpPr>
            <a:spLocks noChangeArrowheads="1"/>
          </p:cNvSpPr>
          <p:nvPr/>
        </p:nvSpPr>
        <p:spPr bwMode="auto">
          <a:xfrm>
            <a:off x="898525" y="5373688"/>
            <a:ext cx="6989763" cy="11858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725"/>
              </a:spcBef>
              <a:spcAft>
                <a:spcPts val="213"/>
              </a:spcAft>
            </a:pPr>
            <a:r>
              <a:rPr lang="en-US" altLang="en-US" sz="900">
                <a:solidFill>
                  <a:srgbClr val="E0E0E0"/>
                </a:solidFill>
                <a:latin typeface="Consolas" panose="020B0609020204030204" pitchFamily="49" charset="0"/>
              </a:rPr>
              <a:t>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15</a:t>
            </a:r>
          </a:p>
          <a:p>
            <a:pPr algn="just" eaLnBrk="1" hangingPunct="1">
              <a:spcAft>
                <a:spcPts val="1050"/>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num</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'int'</a:t>
            </a:r>
          </a:p>
          <a:p>
            <a:pPr eaLnBrk="1" hangingPunct="1">
              <a:lnSpc>
                <a:spcPts val="1175"/>
              </a:lnSpc>
            </a:pPr>
            <a:r>
              <a:rPr lang="en-US" altLang="en-US" sz="900">
                <a:solidFill>
                  <a:srgbClr val="9E9E9E"/>
                </a:solidFill>
                <a:latin typeface="Consolas" panose="020B0609020204030204" pitchFamily="49" charset="0"/>
              </a:rPr>
              <a:t>#    converting int to str type </a:t>
            </a:r>
            <a:r>
              <a:rPr lang="en-US" altLang="en-US" sz="900">
                <a:solidFill>
                  <a:srgbClr val="E0E0E0"/>
                </a:solidFill>
                <a:latin typeface="Consolas" panose="020B0609020204030204" pitchFamily="49" charset="0"/>
              </a:rPr>
              <a:t>s1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str</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num</a:t>
            </a:r>
            <a:r>
              <a:rPr lang="en-US" altLang="en-US" sz="900">
                <a:solidFill>
                  <a:srgbClr val="CCCCCC"/>
                </a:solidFill>
                <a:latin typeface="Consolas" panose="020B0609020204030204" pitchFamily="49" charset="0"/>
              </a:rPr>
              <a:t>)</a:t>
            </a:r>
          </a:p>
          <a:p>
            <a:pPr algn="just" eaLnBrk="1" hangingPunct="1">
              <a:lnSpc>
                <a:spcPts val="1175"/>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s1</a:t>
            </a:r>
            <a:r>
              <a:rPr lang="en-US" altLang="en-US" sz="900">
                <a:solidFill>
                  <a:srgbClr val="CCCCCC"/>
                </a:solidFill>
                <a:latin typeface="Consolas" panose="020B0609020204030204" pitchFamily="49" charset="0"/>
              </a:rPr>
              <a:t>)</a:t>
            </a:r>
          </a:p>
          <a:p>
            <a:pPr eaLnBrk="1" hangingPunct="1">
              <a:lnSpc>
                <a:spcPts val="1175"/>
              </a:lnSpc>
            </a:pPr>
            <a:r>
              <a:rPr lang="en-US" altLang="en-US" sz="900">
                <a:solidFill>
                  <a:srgbClr val="9E9E9E"/>
                </a:solidFill>
                <a:latin typeface="Consolas" panose="020B0609020204030204" pitchFamily="49" charset="0"/>
              </a:rPr>
              <a:t>#    Output '15'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s1</a:t>
            </a:r>
            <a:r>
              <a:rPr lang="en-US" altLang="en-US" sz="900">
                <a:solidFill>
                  <a:srgbClr val="CCCCCC"/>
                </a:solidFill>
                <a:latin typeface="Consolas" panose="020B0609020204030204" pitchFamily="49" charset="0"/>
              </a:rPr>
              <a:t>))</a:t>
            </a:r>
          </a:p>
        </p:txBody>
      </p:sp>
      <p:sp>
        <p:nvSpPr>
          <p:cNvPr id="6" name="Rectangle 5">
            <a:extLst>
              <a:ext uri="{FF2B5EF4-FFF2-40B4-BE49-F238E27FC236}">
                <a16:creationId xmlns:a16="http://schemas.microsoft.com/office/drawing/2014/main" id="{B6861254-B9F2-4D49-8FEB-1C365521DA95}"/>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80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180FA4C-DC1E-4C79-9B35-927DAC026CA8}"/>
              </a:ext>
            </a:extLst>
          </p:cNvPr>
          <p:cNvSpPr>
            <a:spLocks noChangeArrowheads="1"/>
          </p:cNvSpPr>
          <p:nvPr/>
        </p:nvSpPr>
        <p:spPr bwMode="auto">
          <a:xfrm>
            <a:off x="904875" y="1962150"/>
            <a:ext cx="28860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4200"/>
              </a:spcBef>
              <a:spcAft>
                <a:spcPts val="2725"/>
              </a:spcAft>
            </a:pPr>
            <a:r>
              <a:rPr lang="en-US" altLang="en-US">
                <a:solidFill>
                  <a:srgbClr val="1C2B40"/>
                </a:solidFill>
              </a:rPr>
              <a:t>Casting float type to str type</a:t>
            </a:r>
          </a:p>
        </p:txBody>
      </p:sp>
      <p:sp>
        <p:nvSpPr>
          <p:cNvPr id="98307" name="Rectangle 3">
            <a:extLst>
              <a:ext uri="{FF2B5EF4-FFF2-40B4-BE49-F238E27FC236}">
                <a16:creationId xmlns:a16="http://schemas.microsoft.com/office/drawing/2014/main" id="{8EE51D32-50C8-4545-8EF0-D4E36BAABC9C}"/>
              </a:ext>
            </a:extLst>
          </p:cNvPr>
          <p:cNvSpPr>
            <a:spLocks noChangeArrowheads="1"/>
          </p:cNvSpPr>
          <p:nvPr/>
        </p:nvSpPr>
        <p:spPr bwMode="auto">
          <a:xfrm>
            <a:off x="898525" y="2654300"/>
            <a:ext cx="6708775" cy="133191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725"/>
              </a:spcBef>
              <a:spcAft>
                <a:spcPts val="213"/>
              </a:spcAft>
            </a:pPr>
            <a:r>
              <a:rPr lang="en-US" altLang="en-US" sz="900">
                <a:solidFill>
                  <a:srgbClr val="E0E0E0"/>
                </a:solidFill>
                <a:latin typeface="Consolas" panose="020B0609020204030204" pitchFamily="49" charset="0"/>
              </a:rPr>
              <a:t>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75.35</a:t>
            </a:r>
          </a:p>
          <a:p>
            <a:pPr algn="just" eaLnBrk="1" hangingPunct="1">
              <a:spcAft>
                <a:spcPts val="1050"/>
              </a:spcAft>
            </a:pPr>
            <a:r>
              <a:rPr lang="en-US" altLang="en-US" sz="900">
                <a:solidFill>
                  <a:srgbClr val="CE9DDB"/>
                </a:solidFill>
                <a:latin typeface="Consolas" panose="020B0609020204030204" pitchFamily="49" charset="0"/>
              </a:rPr>
              <a:t>print(type(num)</a:t>
            </a:r>
            <a:r>
              <a:rPr lang="en-US" altLang="en-US" sz="900">
                <a:solidFill>
                  <a:srgbClr val="E0E0E0"/>
                </a:solidFill>
                <a:latin typeface="Consolas" panose="020B0609020204030204" pitchFamily="49" charset="0"/>
              </a:rPr>
              <a:t>)    </a:t>
            </a:r>
            <a:r>
              <a:rPr lang="en-US" altLang="en-US" sz="900">
                <a:solidFill>
                  <a:srgbClr val="9E9E9E"/>
                </a:solidFill>
                <a:latin typeface="Consolas" panose="020B0609020204030204" pitchFamily="49" charset="0"/>
              </a:rPr>
              <a:t># class 'float'</a:t>
            </a:r>
          </a:p>
          <a:p>
            <a:pPr eaLnBrk="1" hangingPunct="1">
              <a:lnSpc>
                <a:spcPts val="1150"/>
              </a:lnSpc>
            </a:pPr>
            <a:r>
              <a:rPr lang="en-US" altLang="en-US" sz="900">
                <a:solidFill>
                  <a:srgbClr val="9E9E9E"/>
                </a:solidFill>
                <a:latin typeface="Consolas" panose="020B0609020204030204" pitchFamily="49" charset="0"/>
              </a:rPr>
              <a:t>#    converting float to str type </a:t>
            </a:r>
            <a:r>
              <a:rPr lang="en-US" altLang="en-US" sz="900">
                <a:solidFill>
                  <a:srgbClr val="E0E0E0"/>
                </a:solidFill>
                <a:latin typeface="Consolas" panose="020B0609020204030204" pitchFamily="49" charset="0"/>
              </a:rPr>
              <a:t>si </a:t>
            </a:r>
            <a:r>
              <a:rPr lang="en-US" altLang="en-US" sz="900">
                <a:solidFill>
                  <a:srgbClr val="67CDCC"/>
                </a:solidFill>
                <a:latin typeface="Consolas" panose="020B0609020204030204" pitchFamily="49" charset="0"/>
              </a:rPr>
              <a:t>= </a:t>
            </a:r>
            <a:r>
              <a:rPr lang="en-US" altLang="en-US" sz="900">
                <a:solidFill>
                  <a:srgbClr val="CE9DDB"/>
                </a:solidFill>
                <a:latin typeface="Consolas" panose="020B0609020204030204" pitchFamily="49" charset="0"/>
              </a:rPr>
              <a:t>str(num)</a:t>
            </a:r>
          </a:p>
          <a:p>
            <a:pPr algn="just" eaLnBrk="1" hangingPunct="1">
              <a:lnSpc>
                <a:spcPts val="1150"/>
              </a:lnSpc>
            </a:pPr>
            <a:r>
              <a:rPr lang="en-US" altLang="en-US" sz="900">
                <a:solidFill>
                  <a:srgbClr val="CE9DDB"/>
                </a:solidFill>
                <a:latin typeface="Consolas" panose="020B0609020204030204" pitchFamily="49" charset="0"/>
              </a:rPr>
              <a:t>print(sl)</a:t>
            </a:r>
          </a:p>
          <a:p>
            <a:pPr eaLnBrk="1" hangingPunct="1">
              <a:lnSpc>
                <a:spcPts val="1150"/>
              </a:lnSpc>
            </a:pPr>
            <a:r>
              <a:rPr lang="en-US" altLang="en-US" sz="900">
                <a:solidFill>
                  <a:srgbClr val="9E9E9E"/>
                </a:solidFill>
                <a:latin typeface="Consolas" panose="020B0609020204030204" pitchFamily="49" charset="0"/>
              </a:rPr>
              <a:t>#    Output '75.35' </a:t>
            </a:r>
            <a:r>
              <a:rPr lang="en-US" altLang="en-US" sz="900">
                <a:solidFill>
                  <a:srgbClr val="CE9DDB"/>
                </a:solidFill>
                <a:latin typeface="Consolas" panose="020B0609020204030204" pitchFamily="49" charset="0"/>
              </a:rPr>
              <a:t>print(type</a:t>
            </a:r>
            <a:r>
              <a:rPr lang="en-US" altLang="en-US" sz="900">
                <a:solidFill>
                  <a:srgbClr val="E0E0E0"/>
                </a:solidFill>
                <a:latin typeface="Consolas" panose="020B0609020204030204" pitchFamily="49" charset="0"/>
              </a:rPr>
              <a:t>(si))</a:t>
            </a:r>
          </a:p>
          <a:p>
            <a:pPr algn="just" eaLnBrk="1" hangingPunct="1">
              <a:lnSpc>
                <a:spcPts val="1150"/>
              </a:lnSpc>
              <a:spcAft>
                <a:spcPts val="4200"/>
              </a:spcAft>
            </a:pPr>
            <a:r>
              <a:rPr lang="en-US" altLang="en-US" sz="900">
                <a:solidFill>
                  <a:srgbClr val="9E9E9E"/>
                </a:solidFill>
                <a:latin typeface="Consolas" panose="020B0609020204030204" pitchFamily="49" charset="0"/>
              </a:rPr>
              <a:t>#    Output class 'str'</a:t>
            </a:r>
          </a:p>
        </p:txBody>
      </p:sp>
      <p:sp>
        <p:nvSpPr>
          <p:cNvPr id="98308" name="Rectangle 4">
            <a:extLst>
              <a:ext uri="{FF2B5EF4-FFF2-40B4-BE49-F238E27FC236}">
                <a16:creationId xmlns:a16="http://schemas.microsoft.com/office/drawing/2014/main" id="{C64A8240-15DB-4D36-9539-194BFC86B862}"/>
              </a:ext>
            </a:extLst>
          </p:cNvPr>
          <p:cNvSpPr>
            <a:spLocks noChangeArrowheads="1"/>
          </p:cNvSpPr>
          <p:nvPr/>
        </p:nvSpPr>
        <p:spPr bwMode="auto">
          <a:xfrm>
            <a:off x="904875" y="4718050"/>
            <a:ext cx="3346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C2B40"/>
                </a:solidFill>
              </a:rPr>
              <a:t>Casting complex type to str type</a:t>
            </a:r>
          </a:p>
        </p:txBody>
      </p:sp>
      <p:sp>
        <p:nvSpPr>
          <p:cNvPr id="98309" name="Rectangle 5">
            <a:extLst>
              <a:ext uri="{FF2B5EF4-FFF2-40B4-BE49-F238E27FC236}">
                <a16:creationId xmlns:a16="http://schemas.microsoft.com/office/drawing/2014/main" id="{026C96D4-EB6A-482C-B615-E303B56F7BA9}"/>
              </a:ext>
            </a:extLst>
          </p:cNvPr>
          <p:cNvSpPr>
            <a:spLocks noChangeArrowheads="1"/>
          </p:cNvSpPr>
          <p:nvPr/>
        </p:nvSpPr>
        <p:spPr bwMode="auto">
          <a:xfrm>
            <a:off x="898525" y="5400675"/>
            <a:ext cx="6708775" cy="133826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313"/>
              </a:spcBef>
              <a:spcAft>
                <a:spcPts val="213"/>
              </a:spcAft>
            </a:pPr>
            <a:r>
              <a:rPr lang="en-US" altLang="en-US" sz="900">
                <a:solidFill>
                  <a:srgbClr val="E0E0E0"/>
                </a:solidFill>
                <a:latin typeface="Consolas" panose="020B0609020204030204" pitchFamily="49" charset="0"/>
              </a:rPr>
              <a:t>complex_num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15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5j</a:t>
            </a:r>
          </a:p>
          <a:p>
            <a:pPr algn="just" eaLnBrk="1" hangingPunct="1">
              <a:spcAft>
                <a:spcPts val="1050"/>
              </a:spcAft>
            </a:pPr>
            <a:r>
              <a:rPr lang="en-US" altLang="en-US" sz="900">
                <a:solidFill>
                  <a:srgbClr val="CE9DDB"/>
                </a:solidFill>
                <a:latin typeface="Consolas" panose="020B0609020204030204" pitchFamily="49" charset="0"/>
              </a:rPr>
              <a:t>print(type(complex_num)</a:t>
            </a:r>
            <a:r>
              <a:rPr lang="en-US" altLang="en-US" sz="900">
                <a:solidFill>
                  <a:srgbClr val="E0E0E0"/>
                </a:solidFill>
                <a:latin typeface="Consolas" panose="020B0609020204030204" pitchFamily="49" charset="0"/>
              </a:rPr>
              <a:t>)    </a:t>
            </a:r>
            <a:r>
              <a:rPr lang="en-US" altLang="en-US" sz="900">
                <a:solidFill>
                  <a:srgbClr val="9E9E9E"/>
                </a:solidFill>
                <a:latin typeface="Consolas" panose="020B0609020204030204" pitchFamily="49" charset="0"/>
              </a:rPr>
              <a:t># class 'complex'</a:t>
            </a:r>
          </a:p>
          <a:p>
            <a:pPr eaLnBrk="1" hangingPunct="1">
              <a:lnSpc>
                <a:spcPts val="1175"/>
              </a:lnSpc>
            </a:pPr>
            <a:r>
              <a:rPr lang="en-US" altLang="en-US" sz="900">
                <a:solidFill>
                  <a:srgbClr val="9E9E9E"/>
                </a:solidFill>
                <a:latin typeface="Consolas" panose="020B0609020204030204" pitchFamily="49" charset="0"/>
              </a:rPr>
              <a:t>#    converting complex to str type </a:t>
            </a:r>
            <a:r>
              <a:rPr lang="en-US" altLang="en-US" sz="900">
                <a:solidFill>
                  <a:srgbClr val="E0E0E0"/>
                </a:solidFill>
                <a:latin typeface="Consolas" panose="020B0609020204030204" pitchFamily="49" charset="0"/>
              </a:rPr>
              <a:t>si </a:t>
            </a:r>
            <a:r>
              <a:rPr lang="en-US" altLang="en-US" sz="900">
                <a:solidFill>
                  <a:srgbClr val="67CDCC"/>
                </a:solidFill>
                <a:latin typeface="Consolas" panose="020B0609020204030204" pitchFamily="49" charset="0"/>
              </a:rPr>
              <a:t>= </a:t>
            </a:r>
            <a:r>
              <a:rPr lang="en-US" altLang="en-US" sz="900">
                <a:solidFill>
                  <a:srgbClr val="E0E0E0"/>
                </a:solidFill>
                <a:latin typeface="Consolas" panose="020B0609020204030204" pitchFamily="49" charset="0"/>
              </a:rPr>
              <a:t>str(complex_num) </a:t>
            </a:r>
            <a:r>
              <a:rPr lang="en-US" altLang="en-US" sz="900">
                <a:solidFill>
                  <a:srgbClr val="CE9DDB"/>
                </a:solidFill>
                <a:latin typeface="Consolas" panose="020B0609020204030204" pitchFamily="49" charset="0"/>
              </a:rPr>
              <a:t>print(sl)</a:t>
            </a:r>
          </a:p>
          <a:p>
            <a:pPr eaLnBrk="1" hangingPunct="1">
              <a:lnSpc>
                <a:spcPts val="2350"/>
              </a:lnSpc>
            </a:pPr>
            <a:r>
              <a:rPr lang="en-US" altLang="en-US" sz="900">
                <a:solidFill>
                  <a:srgbClr val="9E9E9E"/>
                </a:solidFill>
                <a:latin typeface="Consolas" panose="020B0609020204030204" pitchFamily="49" charset="0"/>
              </a:rPr>
              <a:t>#    Output '(15+5j)' </a:t>
            </a:r>
            <a:r>
              <a:rPr lang="en-US" altLang="en-US" sz="1000">
                <a:solidFill>
                  <a:srgbClr val="C67ADD"/>
                </a:solidFill>
                <a:latin typeface="Times New Roman" panose="02020603050405020304" pitchFamily="18" charset="0"/>
              </a:rPr>
              <a:t>print(type</a:t>
            </a:r>
            <a:r>
              <a:rPr lang="en-US" altLang="en-US" sz="1000">
                <a:solidFill>
                  <a:srgbClr val="E0E0E0"/>
                </a:solidFill>
                <a:latin typeface="Times New Roman" panose="02020603050405020304" pitchFamily="18" charset="0"/>
              </a:rPr>
              <a:t>(si))</a:t>
            </a:r>
          </a:p>
        </p:txBody>
      </p:sp>
      <p:sp>
        <p:nvSpPr>
          <p:cNvPr id="7" name="Rectangle 6">
            <a:extLst>
              <a:ext uri="{FF2B5EF4-FFF2-40B4-BE49-F238E27FC236}">
                <a16:creationId xmlns:a16="http://schemas.microsoft.com/office/drawing/2014/main" id="{17FE8C72-1D56-44CE-BFE5-B0CE7640BCE5}"/>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00" b="1">
                <a:latin typeface="Times New Roman"/>
              </a:rPr>
              <a:t>81</a:t>
            </a:r>
            <a:r>
              <a:rPr lang="en-US" sz="1000" spc="300">
                <a:latin typeface="Calibri"/>
              </a:rPr>
              <a:t> | </a:t>
            </a:r>
            <a:r>
              <a:rPr lang="en-US" sz="1000" spc="3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5A670-0B2F-4629-ADFB-A4584C702154}"/>
              </a:ext>
            </a:extLst>
          </p:cNvPr>
          <p:cNvSpPr/>
          <p:nvPr/>
        </p:nvSpPr>
        <p:spPr>
          <a:xfrm>
            <a:off x="898525" y="1087438"/>
            <a:ext cx="917575" cy="125412"/>
          </a:xfrm>
          <a:prstGeom prst="rect">
            <a:avLst/>
          </a:prstGeom>
          <a:solidFill>
            <a:srgbClr val="383B40"/>
          </a:solidFill>
        </p:spPr>
        <p:txBody>
          <a:bodyPr wrap="none" lIns="0" tIns="0" rIns="0" bIns="0"/>
          <a:lstStyle/>
          <a:p>
            <a:pPr algn="just" eaLnBrk="1" fontAlgn="auto" hangingPunct="1">
              <a:spcBef>
                <a:spcPts val="0"/>
              </a:spcBef>
              <a:spcAft>
                <a:spcPts val="4200"/>
              </a:spcAft>
              <a:defRPr/>
            </a:pPr>
            <a:r>
              <a:rPr lang="en-US" sz="950">
                <a:solidFill>
                  <a:srgbClr val="9E9E9E"/>
                </a:solidFill>
                <a:latin typeface="Consolas"/>
              </a:rPr>
              <a:t># class 'str'</a:t>
            </a:r>
          </a:p>
        </p:txBody>
      </p:sp>
      <p:sp>
        <p:nvSpPr>
          <p:cNvPr id="99331" name="Rectangle 2">
            <a:extLst>
              <a:ext uri="{FF2B5EF4-FFF2-40B4-BE49-F238E27FC236}">
                <a16:creationId xmlns:a16="http://schemas.microsoft.com/office/drawing/2014/main" id="{EE8568DE-4D72-4AB9-AD87-8551A25E09A7}"/>
              </a:ext>
            </a:extLst>
          </p:cNvPr>
          <p:cNvSpPr>
            <a:spLocks noChangeArrowheads="1"/>
          </p:cNvSpPr>
          <p:nvPr/>
        </p:nvSpPr>
        <p:spPr bwMode="auto">
          <a:xfrm>
            <a:off x="904875" y="1965325"/>
            <a:ext cx="28892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4200"/>
              </a:spcBef>
              <a:spcAft>
                <a:spcPts val="2725"/>
              </a:spcAft>
            </a:pPr>
            <a:r>
              <a:rPr lang="en-US" altLang="en-US">
                <a:solidFill>
                  <a:srgbClr val="1C2B40"/>
                </a:solidFill>
              </a:rPr>
              <a:t>Casting bool type to str type</a:t>
            </a:r>
          </a:p>
        </p:txBody>
      </p:sp>
      <p:sp>
        <p:nvSpPr>
          <p:cNvPr id="99332" name="Rectangle 3">
            <a:extLst>
              <a:ext uri="{FF2B5EF4-FFF2-40B4-BE49-F238E27FC236}">
                <a16:creationId xmlns:a16="http://schemas.microsoft.com/office/drawing/2014/main" id="{3C343B30-488F-4130-80A9-7235E0FDB222}"/>
              </a:ext>
            </a:extLst>
          </p:cNvPr>
          <p:cNvSpPr>
            <a:spLocks noChangeArrowheads="1"/>
          </p:cNvSpPr>
          <p:nvPr/>
        </p:nvSpPr>
        <p:spPr bwMode="auto">
          <a:xfrm>
            <a:off x="898525" y="2647950"/>
            <a:ext cx="5049838" cy="1787525"/>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175"/>
              </a:lnSpc>
              <a:spcBef>
                <a:spcPts val="2725"/>
              </a:spcBef>
            </a:pPr>
            <a:r>
              <a:rPr lang="en-US" altLang="en-US" sz="900">
                <a:solidFill>
                  <a:srgbClr val="E0E0E0"/>
                </a:solidFill>
                <a:latin typeface="Consolas" panose="020B0609020204030204" pitchFamily="49" charset="0"/>
              </a:rPr>
              <a:t>b1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True </a:t>
            </a:r>
            <a:r>
              <a:rPr lang="en-US" altLang="en-US" sz="900">
                <a:solidFill>
                  <a:srgbClr val="E0E0E0"/>
                </a:solidFill>
                <a:latin typeface="Consolas" panose="020B0609020204030204" pitchFamily="49" charset="0"/>
              </a:rPr>
              <a:t>b2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False</a:t>
            </a:r>
          </a:p>
          <a:p>
            <a:pPr algn="just"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b1</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'bool'</a:t>
            </a:r>
          </a:p>
          <a:p>
            <a:pPr eaLnBrk="1" hangingPunct="1">
              <a:lnSpc>
                <a:spcPts val="1150"/>
              </a:lnSpc>
            </a:pPr>
            <a:r>
              <a:rPr lang="en-US" altLang="en-US" sz="900">
                <a:solidFill>
                  <a:srgbClr val="9E9E9E"/>
                </a:solidFill>
                <a:latin typeface="Consolas" panose="020B0609020204030204" pitchFamily="49" charset="0"/>
              </a:rPr>
              <a:t>#    converting bool to str type </a:t>
            </a:r>
            <a:r>
              <a:rPr lang="en-US" altLang="en-US" sz="900">
                <a:solidFill>
                  <a:srgbClr val="E0E0E0"/>
                </a:solidFill>
                <a:latin typeface="Consolas" panose="020B0609020204030204" pitchFamily="49" charset="0"/>
              </a:rPr>
              <a:t>si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str</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b1</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E0E0E0"/>
                </a:solidFill>
                <a:latin typeface="Consolas" panose="020B0609020204030204" pitchFamily="49" charset="0"/>
              </a:rPr>
              <a:t>s2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str</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b2</a:t>
            </a:r>
            <a:r>
              <a:rPr lang="en-US" altLang="en-US" sz="900">
                <a:solidFill>
                  <a:srgbClr val="CCCCCC"/>
                </a:solidFill>
                <a:latin typeface="Consolas" panose="020B0609020204030204" pitchFamily="49" charset="0"/>
              </a:rPr>
              <a:t>)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si</a:t>
            </a:r>
            <a:r>
              <a:rPr lang="en-US" altLang="en-US" sz="900">
                <a:solidFill>
                  <a:srgbClr val="CCCCCC"/>
                </a:solidFill>
                <a:latin typeface="Consolas" panose="020B0609020204030204" pitchFamily="49" charset="0"/>
              </a:rPr>
              <a:t>)</a:t>
            </a:r>
          </a:p>
          <a:p>
            <a:pPr eaLnBrk="1" hangingPunct="1">
              <a:lnSpc>
                <a:spcPts val="1150"/>
              </a:lnSpc>
            </a:pPr>
            <a:r>
              <a:rPr lang="en-US" altLang="en-US" sz="900">
                <a:solidFill>
                  <a:srgbClr val="9E9E9E"/>
                </a:solidFill>
                <a:latin typeface="Consolas" panose="020B0609020204030204" pitchFamily="49" charset="0"/>
              </a:rPr>
              <a:t>#    Output 'True'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s2</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9E9E9E"/>
                </a:solidFill>
                <a:latin typeface="Consolas" panose="020B0609020204030204" pitchFamily="49" charset="0"/>
              </a:rPr>
              <a:t>#    Output 'False'</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si</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'str'</a:t>
            </a:r>
          </a:p>
        </p:txBody>
      </p:sp>
      <p:sp>
        <p:nvSpPr>
          <p:cNvPr id="5" name="Rectangle 4">
            <a:extLst>
              <a:ext uri="{FF2B5EF4-FFF2-40B4-BE49-F238E27FC236}">
                <a16:creationId xmlns:a16="http://schemas.microsoft.com/office/drawing/2014/main" id="{C38C33D8-1505-46CA-A28C-199799D6F36D}"/>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D2C1C9-7CEE-411E-AA07-78F4264BE641}"/>
              </a:ext>
            </a:extLst>
          </p:cNvPr>
          <p:cNvSpPr/>
          <p:nvPr/>
        </p:nvSpPr>
        <p:spPr>
          <a:xfrm>
            <a:off x="898525" y="1009650"/>
            <a:ext cx="4298950" cy="2562225"/>
          </a:xfrm>
          <a:prstGeom prst="rect">
            <a:avLst/>
          </a:prstGeom>
        </p:spPr>
        <p:txBody>
          <a:bodyPr lIns="0" tIns="0" rIns="0" bIns="0"/>
          <a:lstStyle/>
          <a:p>
            <a:pPr eaLnBrk="1" fontAlgn="auto" hangingPunct="1">
              <a:spcBef>
                <a:spcPts val="0"/>
              </a:spcBef>
              <a:spcAft>
                <a:spcPts val="2520"/>
              </a:spcAft>
              <a:defRPr/>
            </a:pPr>
            <a:r>
              <a:rPr lang="en-US" sz="2900">
                <a:solidFill>
                  <a:srgbClr val="353535"/>
                </a:solidFill>
                <a:latin typeface="Calibri"/>
              </a:rPr>
              <a:t>Python Numbers</a:t>
            </a:r>
          </a:p>
          <a:p>
            <a:pPr eaLnBrk="1" fontAlgn="auto" hangingPunct="1">
              <a:spcBef>
                <a:spcPts val="0"/>
              </a:spcBef>
              <a:spcAft>
                <a:spcPts val="1890"/>
              </a:spcAft>
              <a:defRPr/>
            </a:pPr>
            <a:r>
              <a:rPr lang="en-US" sz="2500" b="1" spc="-50">
                <a:solidFill>
                  <a:srgbClr val="1C2B40"/>
                </a:solidFill>
                <a:latin typeface="Calibri"/>
              </a:rPr>
              <a:t>Integer Number</a:t>
            </a:r>
          </a:p>
          <a:p>
            <a:pPr algn="just" eaLnBrk="1" fontAlgn="auto" hangingPunct="1">
              <a:spcBef>
                <a:spcPts val="0"/>
              </a:spcBef>
              <a:spcAft>
                <a:spcPts val="1470"/>
              </a:spcAft>
              <a:defRPr/>
            </a:pPr>
            <a:r>
              <a:rPr lang="en-US" sz="1300">
                <a:solidFill>
                  <a:srgbClr val="222222"/>
                </a:solidFill>
                <a:latin typeface="Calibri"/>
              </a:rPr>
              <a:t>We can create an integer variable using the two ways</a:t>
            </a:r>
          </a:p>
          <a:p>
            <a:pPr marL="635000" algn="just" eaLnBrk="1" fontAlgn="auto" hangingPunct="1">
              <a:spcBef>
                <a:spcPts val="0"/>
              </a:spcBef>
              <a:spcAft>
                <a:spcPts val="210"/>
              </a:spcAft>
              <a:defRPr/>
            </a:pPr>
            <a:r>
              <a:rPr lang="en-US" sz="1300">
                <a:solidFill>
                  <a:srgbClr val="222222"/>
                </a:solidFill>
                <a:latin typeface="Calibri"/>
              </a:rPr>
              <a:t>1.    Directly assigning an integer value to a variable</a:t>
            </a:r>
          </a:p>
          <a:p>
            <a:pPr marL="635000" algn="just" eaLnBrk="1" fontAlgn="auto" hangingPunct="1">
              <a:spcBef>
                <a:spcPts val="0"/>
              </a:spcBef>
              <a:spcAft>
                <a:spcPts val="1470"/>
              </a:spcAft>
              <a:defRPr/>
            </a:pPr>
            <a:r>
              <a:rPr lang="en-US" sz="1300">
                <a:solidFill>
                  <a:srgbClr val="222222"/>
                </a:solidFill>
                <a:latin typeface="Calibri"/>
              </a:rPr>
              <a:t>2.    Using a </a:t>
            </a:r>
            <a:r>
              <a:rPr lang="en-US" sz="950">
                <a:solidFill>
                  <a:srgbClr val="6C0B24"/>
                </a:solidFill>
                <a:latin typeface="Consolas"/>
              </a:rPr>
              <a:t>int() </a:t>
            </a:r>
            <a:r>
              <a:rPr lang="en-US" sz="1300">
                <a:solidFill>
                  <a:srgbClr val="222222"/>
                </a:solidFill>
                <a:latin typeface="Calibri"/>
              </a:rPr>
              <a:t>class.</a:t>
            </a:r>
          </a:p>
          <a:p>
            <a:pPr algn="just" eaLnBrk="1" fontAlgn="auto" hangingPunct="1">
              <a:spcBef>
                <a:spcPts val="0"/>
              </a:spcBef>
              <a:spcAft>
                <a:spcPts val="2100"/>
              </a:spcAft>
              <a:defRPr/>
            </a:pPr>
            <a:r>
              <a:rPr lang="en-US" sz="1300">
                <a:solidFill>
                  <a:srgbClr val="222222"/>
                </a:solidFill>
                <a:latin typeface="Calibri"/>
              </a:rPr>
              <a:t>Example to create Integer number</a:t>
            </a:r>
          </a:p>
        </p:txBody>
      </p:sp>
      <p:sp>
        <p:nvSpPr>
          <p:cNvPr id="100355" name="Rectangle 2">
            <a:extLst>
              <a:ext uri="{FF2B5EF4-FFF2-40B4-BE49-F238E27FC236}">
                <a16:creationId xmlns:a16="http://schemas.microsoft.com/office/drawing/2014/main" id="{E99258F9-2ECC-43D4-BBB0-676DE40F3EE6}"/>
              </a:ext>
            </a:extLst>
          </p:cNvPr>
          <p:cNvSpPr>
            <a:spLocks noChangeArrowheads="1"/>
          </p:cNvSpPr>
          <p:nvPr/>
        </p:nvSpPr>
        <p:spPr bwMode="auto">
          <a:xfrm>
            <a:off x="898525" y="3919538"/>
            <a:ext cx="2749550" cy="13382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100"/>
              </a:spcBef>
              <a:spcAft>
                <a:spcPts val="213"/>
              </a:spcAft>
            </a:pPr>
            <a:r>
              <a:rPr lang="en-US" altLang="en-US" sz="900">
                <a:solidFill>
                  <a:srgbClr val="E0E0E0"/>
                </a:solidFill>
                <a:latin typeface="Consolas" panose="020B0609020204030204" pitchFamily="49" charset="0"/>
              </a:rPr>
              <a:t>roll_no </a:t>
            </a:r>
            <a:r>
              <a:rPr lang="en-US" altLang="en-US" sz="900">
                <a:solidFill>
                  <a:srgbClr val="67CDCC"/>
                </a:solidFill>
                <a:latin typeface="Consolas" panose="020B0609020204030204" pitchFamily="49" charset="0"/>
              </a:rPr>
              <a:t>= </a:t>
            </a:r>
            <a:r>
              <a:rPr lang="en-US" altLang="en-US" sz="900">
                <a:solidFill>
                  <a:srgbClr val="F08D49"/>
                </a:solidFill>
                <a:latin typeface="Consolas" panose="020B0609020204030204" pitchFamily="49" charset="0"/>
              </a:rPr>
              <a:t>33</a:t>
            </a:r>
          </a:p>
          <a:p>
            <a:pPr algn="just" eaLnBrk="1" hangingPunct="1">
              <a:spcAft>
                <a:spcPts val="213"/>
              </a:spcAft>
            </a:pPr>
            <a:r>
              <a:rPr lang="en-US" altLang="en-US" sz="900">
                <a:solidFill>
                  <a:srgbClr val="9E9E9E"/>
                </a:solidFill>
                <a:latin typeface="Consolas" panose="020B0609020204030204" pitchFamily="49" charset="0"/>
              </a:rPr>
              <a:t>#    display roll no</a:t>
            </a:r>
          </a:p>
          <a:p>
            <a:pPr eaLnBrk="1" hangingPunct="1">
              <a:lnSpc>
                <a:spcPts val="1175"/>
              </a:lnSpc>
              <a:spcAft>
                <a:spcPts val="6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7EC699"/>
                </a:solidFill>
                <a:latin typeface="Consolas" panose="020B0609020204030204" pitchFamily="49" charset="0"/>
              </a:rPr>
              <a:t>"Roll number is:"</a:t>
            </a:r>
            <a:r>
              <a:rPr lang="en-US" altLang="en-US" sz="900">
                <a:solidFill>
                  <a:srgbClr val="CCCCCC"/>
                </a:solidFill>
                <a:latin typeface="Consolas" panose="020B0609020204030204" pitchFamily="49" charset="0"/>
              </a:rPr>
              <a:t>, </a:t>
            </a:r>
            <a:r>
              <a:rPr lang="en-US" altLang="en-US" sz="900">
                <a:solidFill>
                  <a:srgbClr val="E0E0E0"/>
                </a:solidFill>
                <a:latin typeface="Consolas" panose="020B0609020204030204" pitchFamily="49" charset="0"/>
              </a:rPr>
              <a:t>roll_no</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33 </a:t>
            </a: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E0E0E0"/>
                </a:solidFill>
                <a:latin typeface="Consolas" panose="020B0609020204030204" pitchFamily="49" charset="0"/>
              </a:rPr>
              <a:t>roll_no</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'int'</a:t>
            </a:r>
          </a:p>
          <a:p>
            <a:pPr eaLnBrk="1" hangingPunct="1">
              <a:lnSpc>
                <a:spcPts val="1175"/>
              </a:lnSpc>
            </a:pPr>
            <a:r>
              <a:rPr lang="en-US" altLang="en-US" sz="900">
                <a:solidFill>
                  <a:srgbClr val="9E9E9E"/>
                </a:solidFill>
                <a:latin typeface="Consolas" panose="020B0609020204030204" pitchFamily="49" charset="0"/>
              </a:rPr>
              <a:t>#    create integer using int() class </a:t>
            </a:r>
            <a:r>
              <a:rPr lang="en-US" altLang="en-US" sz="900">
                <a:solidFill>
                  <a:srgbClr val="C67ADD"/>
                </a:solidFill>
                <a:latin typeface="Consolas" panose="020B0609020204030204" pitchFamily="49" charset="0"/>
              </a:rPr>
              <a:t>id </a:t>
            </a:r>
            <a:r>
              <a:rPr lang="en-US" altLang="en-US" sz="900">
                <a:solidFill>
                  <a:srgbClr val="67CDCC"/>
                </a:solidFill>
                <a:latin typeface="Consolas" panose="020B0609020204030204" pitchFamily="49" charset="0"/>
              </a:rPr>
              <a:t>= </a:t>
            </a:r>
            <a:r>
              <a:rPr lang="en-US" altLang="en-US" sz="900">
                <a:solidFill>
                  <a:srgbClr val="C67ADD"/>
                </a:solidFill>
                <a:latin typeface="Consolas" panose="020B0609020204030204" pitchFamily="49" charset="0"/>
              </a:rPr>
              <a:t>int</a:t>
            </a:r>
            <a:r>
              <a:rPr lang="en-US" altLang="en-US" sz="900">
                <a:solidFill>
                  <a:srgbClr val="CCCCCC"/>
                </a:solidFill>
                <a:latin typeface="Consolas" panose="020B0609020204030204" pitchFamily="49" charset="0"/>
              </a:rPr>
              <a:t>(</a:t>
            </a:r>
            <a:r>
              <a:rPr lang="en-US" altLang="en-US" sz="900">
                <a:solidFill>
                  <a:srgbClr val="F08D49"/>
                </a:solidFill>
                <a:latin typeface="Consolas" panose="020B0609020204030204" pitchFamily="49" charset="0"/>
              </a:rPr>
              <a:t>25</a:t>
            </a:r>
            <a:r>
              <a:rPr lang="en-US" altLang="en-US" sz="900">
                <a:solidFill>
                  <a:srgbClr val="CCCCCC"/>
                </a:solidFill>
                <a:latin typeface="Consolas" panose="020B0609020204030204" pitchFamily="49" charset="0"/>
              </a:rPr>
              <a:t>)</a:t>
            </a:r>
          </a:p>
          <a:p>
            <a:pPr algn="just" eaLnBrk="1" hangingPunct="1">
              <a:lnSpc>
                <a:spcPts val="1150"/>
              </a:lnSpc>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id</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25</a:t>
            </a:r>
          </a:p>
          <a:p>
            <a:pPr algn="just" eaLnBrk="1" hangingPunct="1">
              <a:lnSpc>
                <a:spcPts val="1150"/>
              </a:lnSpc>
              <a:spcAft>
                <a:spcPts val="4825"/>
              </a:spcAft>
            </a:pPr>
            <a:r>
              <a:rPr lang="en-US" altLang="en-US" sz="900">
                <a:solidFill>
                  <a:srgbClr val="C67ADD"/>
                </a:solidFill>
                <a:latin typeface="Consolas" panose="020B0609020204030204" pitchFamily="49" charset="0"/>
              </a:rPr>
              <a:t>print</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type</a:t>
            </a:r>
            <a:r>
              <a:rPr lang="en-US" altLang="en-US" sz="900">
                <a:solidFill>
                  <a:srgbClr val="CCCCCC"/>
                </a:solidFill>
                <a:latin typeface="Consolas" panose="020B0609020204030204" pitchFamily="49" charset="0"/>
              </a:rPr>
              <a:t>(</a:t>
            </a:r>
            <a:r>
              <a:rPr lang="en-US" altLang="en-US" sz="900">
                <a:solidFill>
                  <a:srgbClr val="C67ADD"/>
                </a:solidFill>
                <a:latin typeface="Consolas" panose="020B0609020204030204" pitchFamily="49" charset="0"/>
              </a:rPr>
              <a:t>id</a:t>
            </a:r>
            <a:r>
              <a:rPr lang="en-US" altLang="en-US" sz="900">
                <a:solidFill>
                  <a:srgbClr val="CCCCCC"/>
                </a:solidFill>
                <a:latin typeface="Consolas" panose="020B0609020204030204" pitchFamily="49" charset="0"/>
              </a:rPr>
              <a:t>))    </a:t>
            </a:r>
            <a:r>
              <a:rPr lang="en-US" altLang="en-US" sz="900">
                <a:solidFill>
                  <a:srgbClr val="9E9E9E"/>
                </a:solidFill>
                <a:latin typeface="Consolas" panose="020B0609020204030204" pitchFamily="49" charset="0"/>
              </a:rPr>
              <a:t># class 'int'</a:t>
            </a:r>
          </a:p>
        </p:txBody>
      </p:sp>
      <p:sp>
        <p:nvSpPr>
          <p:cNvPr id="4" name="Rectangle 3">
            <a:extLst>
              <a:ext uri="{FF2B5EF4-FFF2-40B4-BE49-F238E27FC236}">
                <a16:creationId xmlns:a16="http://schemas.microsoft.com/office/drawing/2014/main" id="{AC4D1B12-AA21-4C75-BBDF-A1657B7E175A}"/>
              </a:ext>
            </a:extLst>
          </p:cNvPr>
          <p:cNvSpPr/>
          <p:nvPr/>
        </p:nvSpPr>
        <p:spPr>
          <a:xfrm>
            <a:off x="920750" y="6032500"/>
            <a:ext cx="1862138" cy="252413"/>
          </a:xfrm>
          <a:prstGeom prst="rect">
            <a:avLst/>
          </a:prstGeom>
        </p:spPr>
        <p:txBody>
          <a:bodyPr wrap="none" lIns="0" tIns="0" rIns="0" bIns="0"/>
          <a:lstStyle/>
          <a:p>
            <a:pPr eaLnBrk="1" fontAlgn="auto" hangingPunct="1">
              <a:spcBef>
                <a:spcPts val="4830"/>
              </a:spcBef>
              <a:spcAft>
                <a:spcPts val="0"/>
              </a:spcAft>
              <a:defRPr/>
            </a:pPr>
            <a:r>
              <a:rPr lang="en-US" sz="2500" b="1" spc="-50">
                <a:solidFill>
                  <a:srgbClr val="1C2B40"/>
                </a:solidFill>
                <a:latin typeface="Calibri"/>
              </a:rPr>
              <a:t>Float Number</a:t>
            </a:r>
          </a:p>
        </p:txBody>
      </p:sp>
      <p:sp>
        <p:nvSpPr>
          <p:cNvPr id="5" name="Rectangle 4">
            <a:extLst>
              <a:ext uri="{FF2B5EF4-FFF2-40B4-BE49-F238E27FC236}">
                <a16:creationId xmlns:a16="http://schemas.microsoft.com/office/drawing/2014/main" id="{FED254B4-55AC-48BD-8F00-2C1883834134}"/>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83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250DD-5D82-4CE5-93A3-B0F7E9DAB35C}"/>
              </a:ext>
            </a:extLst>
          </p:cNvPr>
          <p:cNvSpPr/>
          <p:nvPr/>
        </p:nvSpPr>
        <p:spPr>
          <a:xfrm>
            <a:off x="898525" y="947738"/>
            <a:ext cx="8251825" cy="384175"/>
          </a:xfrm>
          <a:prstGeom prst="rect">
            <a:avLst/>
          </a:prstGeom>
        </p:spPr>
        <p:txBody>
          <a:bodyPr lIns="0" tIns="0" rIns="0" bIns="0"/>
          <a:lstStyle/>
          <a:p>
            <a:pPr eaLnBrk="1" fontAlgn="auto" hangingPunct="1">
              <a:lnSpc>
                <a:spcPts val="1728"/>
              </a:lnSpc>
              <a:spcBef>
                <a:spcPts val="0"/>
              </a:spcBef>
              <a:spcAft>
                <a:spcPts val="1470"/>
              </a:spcAft>
              <a:defRPr/>
            </a:pPr>
            <a:r>
              <a:rPr lang="en-US" sz="1300">
                <a:solidFill>
                  <a:srgbClr val="222222"/>
                </a:solidFill>
                <a:latin typeface="Calibri"/>
              </a:rPr>
              <a:t>We can create a </a:t>
            </a:r>
            <a:r>
              <a:rPr lang="en-US" sz="950">
                <a:solidFill>
                  <a:srgbClr val="6C0B24"/>
                </a:solidFill>
                <a:latin typeface="Consolas"/>
              </a:rPr>
              <a:t>integer </a:t>
            </a:r>
            <a:r>
              <a:rPr lang="en-US" sz="1300">
                <a:solidFill>
                  <a:srgbClr val="222222"/>
                </a:solidFill>
                <a:latin typeface="Calibri"/>
              </a:rPr>
              <a:t>or </a:t>
            </a:r>
            <a:r>
              <a:rPr lang="en-US" sz="950">
                <a:solidFill>
                  <a:srgbClr val="6C0B24"/>
                </a:solidFill>
                <a:latin typeface="Consolas"/>
              </a:rPr>
              <a:t>Float </a:t>
            </a:r>
            <a:r>
              <a:rPr lang="en-US" sz="1300">
                <a:solidFill>
                  <a:srgbClr val="222222"/>
                </a:solidFill>
                <a:latin typeface="Calibri"/>
              </a:rPr>
              <a:t>variable by assigning values. We can get the type of a variable by using the type function.</a:t>
            </a:r>
          </a:p>
        </p:txBody>
      </p:sp>
      <p:sp>
        <p:nvSpPr>
          <p:cNvPr id="3" name="Rectangle 2">
            <a:extLst>
              <a:ext uri="{FF2B5EF4-FFF2-40B4-BE49-F238E27FC236}">
                <a16:creationId xmlns:a16="http://schemas.microsoft.com/office/drawing/2014/main" id="{7BCE0894-014C-4762-A6B5-F314BAE91E8B}"/>
              </a:ext>
            </a:extLst>
          </p:cNvPr>
          <p:cNvSpPr/>
          <p:nvPr/>
        </p:nvSpPr>
        <p:spPr>
          <a:xfrm>
            <a:off x="898525" y="1716088"/>
            <a:ext cx="6829425" cy="746125"/>
          </a:xfrm>
          <a:prstGeom prst="rect">
            <a:avLst/>
          </a:prstGeom>
          <a:solidFill>
            <a:srgbClr val="383B40"/>
          </a:solidFill>
        </p:spPr>
        <p:txBody>
          <a:bodyPr lIns="0" tIns="0" rIns="0" bIns="0"/>
          <a:lstStyle/>
          <a:p>
            <a:pPr eaLnBrk="1" fontAlgn="auto" hangingPunct="1">
              <a:lnSpc>
                <a:spcPts val="1176"/>
              </a:lnSpc>
              <a:spcBef>
                <a:spcPts val="1470"/>
              </a:spcBef>
              <a:spcAft>
                <a:spcPts val="1050"/>
              </a:spcAft>
              <a:defRPr/>
            </a:pPr>
            <a:r>
              <a:rPr lang="en-US" sz="950" dirty="0">
                <a:solidFill>
                  <a:srgbClr val="9E9E9E"/>
                </a:solidFill>
                <a:latin typeface="Consolas"/>
              </a:rPr>
              <a:t>#data types </a:t>
            </a:r>
            <a:r>
              <a:rPr lang="en-US" sz="950" dirty="0">
                <a:solidFill>
                  <a:srgbClr val="E0E0E0"/>
                </a:solidFill>
                <a:latin typeface="Consolas"/>
              </a:rPr>
              <a:t>x</a:t>
            </a:r>
            <a:r>
              <a:rPr lang="en-US" sz="950" dirty="0">
                <a:solidFill>
                  <a:srgbClr val="67CDCC"/>
                </a:solidFill>
                <a:latin typeface="Consolas"/>
              </a:rPr>
              <a:t>=-</a:t>
            </a:r>
            <a:r>
              <a:rPr lang="en-US" sz="950" dirty="0">
                <a:solidFill>
                  <a:srgbClr val="F08D49"/>
                </a:solidFill>
                <a:latin typeface="Consolas"/>
              </a:rPr>
              <a:t>9999 </a:t>
            </a:r>
            <a:r>
              <a:rPr lang="en-US" sz="950" dirty="0">
                <a:solidFill>
                  <a:srgbClr val="E0E0E0"/>
                </a:solidFill>
                <a:latin typeface="Consolas"/>
              </a:rPr>
              <a:t>y</a:t>
            </a:r>
            <a:r>
              <a:rPr lang="en-US" sz="950" dirty="0">
                <a:solidFill>
                  <a:srgbClr val="67CDCC"/>
                </a:solidFill>
                <a:latin typeface="Consolas"/>
              </a:rPr>
              <a:t>=</a:t>
            </a:r>
            <a:r>
              <a:rPr lang="en-US" sz="950" dirty="0">
                <a:solidFill>
                  <a:srgbClr val="F08D49"/>
                </a:solidFill>
                <a:latin typeface="Consolas"/>
              </a:rPr>
              <a:t>99.99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x</a:t>
            </a:r>
            <a:r>
              <a:rPr lang="en-US" sz="950" dirty="0">
                <a:solidFill>
                  <a:srgbClr val="CCCCCC"/>
                </a:solidFill>
                <a:latin typeface="Consolas"/>
              </a:rPr>
              <a:t>)) </a:t>
            </a:r>
            <a:r>
              <a:rPr lang="en-US" sz="950" dirty="0">
                <a:solidFill>
                  <a:srgbClr val="C67ADD"/>
                </a:solidFill>
                <a:latin typeface="Consolas"/>
              </a:rPr>
              <a:t>print</a:t>
            </a:r>
            <a:r>
              <a:rPr lang="en-US" sz="950" dirty="0">
                <a:solidFill>
                  <a:srgbClr val="CCCCCC"/>
                </a:solidFill>
                <a:latin typeface="Consolas"/>
              </a:rPr>
              <a:t>(</a:t>
            </a:r>
            <a:r>
              <a:rPr lang="en-US" sz="950" dirty="0">
                <a:solidFill>
                  <a:srgbClr val="C67ADD"/>
                </a:solidFill>
                <a:latin typeface="Consolas"/>
              </a:rPr>
              <a:t>type</a:t>
            </a:r>
            <a:r>
              <a:rPr lang="en-US" sz="950" dirty="0">
                <a:solidFill>
                  <a:srgbClr val="CCCCCC"/>
                </a:solidFill>
                <a:latin typeface="Consolas"/>
              </a:rPr>
              <a:t>(</a:t>
            </a:r>
            <a:r>
              <a:rPr lang="en-US" sz="950" dirty="0">
                <a:solidFill>
                  <a:srgbClr val="E0E0E0"/>
                </a:solidFill>
                <a:latin typeface="Consolas"/>
              </a:rPr>
              <a:t>y</a:t>
            </a:r>
            <a:r>
              <a:rPr lang="en-US" sz="950" dirty="0">
                <a:solidFill>
                  <a:srgbClr val="CCCCCC"/>
                </a:solidFill>
                <a:latin typeface="Consolas"/>
              </a:rPr>
              <a:t>))</a:t>
            </a:r>
          </a:p>
        </p:txBody>
      </p:sp>
      <p:sp>
        <p:nvSpPr>
          <p:cNvPr id="101380" name="Rectangle 3">
            <a:extLst>
              <a:ext uri="{FF2B5EF4-FFF2-40B4-BE49-F238E27FC236}">
                <a16:creationId xmlns:a16="http://schemas.microsoft.com/office/drawing/2014/main" id="{86E08A51-8A28-4748-A2EF-2874AC267B9E}"/>
              </a:ext>
            </a:extLst>
          </p:cNvPr>
          <p:cNvSpPr>
            <a:spLocks noChangeArrowheads="1"/>
          </p:cNvSpPr>
          <p:nvPr/>
        </p:nvSpPr>
        <p:spPr bwMode="auto">
          <a:xfrm>
            <a:off x="901700" y="2651125"/>
            <a:ext cx="5794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050"/>
              </a:spcBef>
              <a:spcAft>
                <a:spcPts val="2313"/>
              </a:spcAft>
            </a:pPr>
            <a:r>
              <a:rPr lang="en-US" altLang="en-US" sz="1300">
                <a:solidFill>
                  <a:srgbClr val="222222"/>
                </a:solidFill>
              </a:rPr>
              <a:t>Output</a:t>
            </a:r>
          </a:p>
        </p:txBody>
      </p:sp>
      <p:sp>
        <p:nvSpPr>
          <p:cNvPr id="101381" name="Rectangle 4">
            <a:extLst>
              <a:ext uri="{FF2B5EF4-FFF2-40B4-BE49-F238E27FC236}">
                <a16:creationId xmlns:a16="http://schemas.microsoft.com/office/drawing/2014/main" id="{A452528F-D9E5-4FD6-A304-300FCF90CDE5}"/>
              </a:ext>
            </a:extLst>
          </p:cNvPr>
          <p:cNvSpPr>
            <a:spLocks noChangeArrowheads="1"/>
          </p:cNvSpPr>
          <p:nvPr/>
        </p:nvSpPr>
        <p:spPr bwMode="auto">
          <a:xfrm>
            <a:off x="904875" y="3200400"/>
            <a:ext cx="6823075" cy="46355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663"/>
              </a:lnSpc>
              <a:spcBef>
                <a:spcPts val="2313"/>
              </a:spcBef>
              <a:spcAft>
                <a:spcPts val="2313"/>
              </a:spcAft>
            </a:pPr>
            <a:r>
              <a:rPr lang="en-US" altLang="en-US" sz="900" b="1">
                <a:solidFill>
                  <a:srgbClr val="E0E0E0"/>
                </a:solidFill>
                <a:latin typeface="Times New Roman" panose="02020603050405020304" pitchFamily="18" charset="0"/>
              </a:rPr>
              <a:t>&lt;class 'int'&gt; &lt;class 'float'&gt;</a:t>
            </a:r>
          </a:p>
        </p:txBody>
      </p:sp>
      <p:sp>
        <p:nvSpPr>
          <p:cNvPr id="6" name="Rectangle 5">
            <a:extLst>
              <a:ext uri="{FF2B5EF4-FFF2-40B4-BE49-F238E27FC236}">
                <a16:creationId xmlns:a16="http://schemas.microsoft.com/office/drawing/2014/main" id="{B42E17E5-36F3-40E1-8765-E6B7054C6D15}"/>
              </a:ext>
            </a:extLst>
          </p:cNvPr>
          <p:cNvSpPr/>
          <p:nvPr/>
        </p:nvSpPr>
        <p:spPr>
          <a:xfrm>
            <a:off x="920750" y="4197350"/>
            <a:ext cx="4410075" cy="252413"/>
          </a:xfrm>
          <a:prstGeom prst="rect">
            <a:avLst/>
          </a:prstGeom>
        </p:spPr>
        <p:txBody>
          <a:bodyPr wrap="none" lIns="0" tIns="0" rIns="0" bIns="0"/>
          <a:lstStyle/>
          <a:p>
            <a:pPr eaLnBrk="1" fontAlgn="auto" hangingPunct="1">
              <a:spcBef>
                <a:spcPts val="2310"/>
              </a:spcBef>
              <a:spcAft>
                <a:spcPts val="2520"/>
              </a:spcAft>
              <a:defRPr/>
            </a:pPr>
            <a:r>
              <a:rPr lang="en-US" sz="2500" b="1" spc="-50">
                <a:solidFill>
                  <a:srgbClr val="1C2B40"/>
                </a:solidFill>
                <a:latin typeface="Calibri"/>
              </a:rPr>
              <a:t>Hexadecimal and Octal Numbers</a:t>
            </a:r>
          </a:p>
        </p:txBody>
      </p:sp>
      <p:sp>
        <p:nvSpPr>
          <p:cNvPr id="7" name="Rectangle 6">
            <a:extLst>
              <a:ext uri="{FF2B5EF4-FFF2-40B4-BE49-F238E27FC236}">
                <a16:creationId xmlns:a16="http://schemas.microsoft.com/office/drawing/2014/main" id="{667883B1-CE2A-44DE-AD6D-F8A97391ED1E}"/>
              </a:ext>
            </a:extLst>
          </p:cNvPr>
          <p:cNvSpPr/>
          <p:nvPr/>
        </p:nvSpPr>
        <p:spPr>
          <a:xfrm>
            <a:off x="904875" y="4910138"/>
            <a:ext cx="2805113" cy="447675"/>
          </a:xfrm>
          <a:prstGeom prst="rect">
            <a:avLst/>
          </a:prstGeom>
          <a:solidFill>
            <a:srgbClr val="383B40"/>
          </a:solidFill>
        </p:spPr>
        <p:txBody>
          <a:bodyPr lIns="0" tIns="0" rIns="0" bIns="0"/>
          <a:lstStyle/>
          <a:p>
            <a:pPr eaLnBrk="1" fontAlgn="auto" hangingPunct="1">
              <a:lnSpc>
                <a:spcPts val="1176"/>
              </a:lnSpc>
              <a:spcBef>
                <a:spcPts val="2520"/>
              </a:spcBef>
              <a:spcAft>
                <a:spcPts val="0"/>
              </a:spcAft>
              <a:defRPr/>
            </a:pPr>
            <a:r>
              <a:rPr lang="en-US" sz="950">
                <a:solidFill>
                  <a:srgbClr val="E0E0E0"/>
                </a:solidFill>
                <a:latin typeface="Consolas"/>
              </a:rPr>
              <a:t>i </a:t>
            </a:r>
            <a:r>
              <a:rPr lang="en-US" sz="950">
                <a:solidFill>
                  <a:srgbClr val="67CDCC"/>
                </a:solidFill>
                <a:latin typeface="Consolas"/>
              </a:rPr>
              <a:t>= </a:t>
            </a:r>
            <a:r>
              <a:rPr lang="en-US" sz="950">
                <a:solidFill>
                  <a:srgbClr val="F08D49"/>
                </a:solidFill>
                <a:latin typeface="Consolas"/>
              </a:rPr>
              <a:t>10</a:t>
            </a:r>
          </a:p>
          <a:p>
            <a:pPr eaLnBrk="1" fontAlgn="auto" hangingPunct="1">
              <a:lnSpc>
                <a:spcPts val="1176"/>
              </a:lnSpc>
              <a:spcBef>
                <a:spcPts val="0"/>
              </a:spcBef>
              <a:spcAft>
                <a:spcPts val="1050"/>
              </a:spcAft>
              <a:defRPr/>
            </a:pPr>
            <a:r>
              <a:rPr lang="en-US" sz="950">
                <a:solidFill>
                  <a:srgbClr val="C67ADD"/>
                </a:solidFill>
                <a:latin typeface="Consolas"/>
              </a:rPr>
              <a:t>print</a:t>
            </a:r>
            <a:r>
              <a:rPr lang="en-US" sz="950">
                <a:solidFill>
                  <a:srgbClr val="CCCCCC"/>
                </a:solidFill>
                <a:latin typeface="Consolas"/>
              </a:rPr>
              <a:t>(</a:t>
            </a:r>
            <a:r>
              <a:rPr lang="en-US" sz="950">
                <a:solidFill>
                  <a:srgbClr val="7EC699"/>
                </a:solidFill>
                <a:latin typeface="Consolas"/>
              </a:rPr>
              <a:t>"in octal form::"</a:t>
            </a:r>
            <a:r>
              <a:rPr lang="en-US" sz="950">
                <a:solidFill>
                  <a:srgbClr val="CCCCCC"/>
                </a:solidFill>
                <a:latin typeface="Consolas"/>
              </a:rPr>
              <a:t>, </a:t>
            </a:r>
            <a:r>
              <a:rPr lang="en-US" sz="950">
                <a:solidFill>
                  <a:srgbClr val="C67ADD"/>
                </a:solidFill>
                <a:latin typeface="Consolas"/>
              </a:rPr>
              <a:t>oct</a:t>
            </a:r>
            <a:r>
              <a:rPr lang="en-US" sz="950">
                <a:solidFill>
                  <a:srgbClr val="CCCCCC"/>
                </a:solidFill>
                <a:latin typeface="Consolas"/>
              </a:rPr>
              <a:t>(</a:t>
            </a:r>
            <a:r>
              <a:rPr lang="en-US" sz="950">
                <a:solidFill>
                  <a:srgbClr val="E0E0E0"/>
                </a:solidFill>
                <a:latin typeface="Consolas"/>
              </a:rPr>
              <a:t>i</a:t>
            </a:r>
            <a:r>
              <a:rPr lang="en-US" sz="950">
                <a:solidFill>
                  <a:srgbClr val="CCCCCC"/>
                </a:solidFill>
                <a:latin typeface="Consolas"/>
              </a:rPr>
              <a:t>)) </a:t>
            </a:r>
            <a:r>
              <a:rPr lang="en-US" sz="950">
                <a:solidFill>
                  <a:srgbClr val="C67ADD"/>
                </a:solidFill>
                <a:latin typeface="Consolas"/>
              </a:rPr>
              <a:t>print</a:t>
            </a:r>
            <a:r>
              <a:rPr lang="en-US" sz="950">
                <a:solidFill>
                  <a:srgbClr val="CCCCCC"/>
                </a:solidFill>
                <a:latin typeface="Consolas"/>
              </a:rPr>
              <a:t>(</a:t>
            </a:r>
            <a:r>
              <a:rPr lang="en-US" sz="950">
                <a:solidFill>
                  <a:srgbClr val="7EC699"/>
                </a:solidFill>
                <a:latin typeface="Consolas"/>
              </a:rPr>
              <a:t>"in hexa decimal form ::"</a:t>
            </a:r>
            <a:r>
              <a:rPr lang="en-US" sz="950">
                <a:solidFill>
                  <a:srgbClr val="CCCCCC"/>
                </a:solidFill>
                <a:latin typeface="Consolas"/>
              </a:rPr>
              <a:t>, </a:t>
            </a:r>
            <a:r>
              <a:rPr lang="en-US" sz="950">
                <a:solidFill>
                  <a:srgbClr val="C67ADD"/>
                </a:solidFill>
                <a:latin typeface="Consolas"/>
              </a:rPr>
              <a:t>hex</a:t>
            </a:r>
            <a:r>
              <a:rPr lang="en-US" sz="950">
                <a:solidFill>
                  <a:srgbClr val="CCCCCC"/>
                </a:solidFill>
                <a:latin typeface="Consolas"/>
              </a:rPr>
              <a:t>(</a:t>
            </a:r>
            <a:r>
              <a:rPr lang="en-US" sz="950">
                <a:solidFill>
                  <a:srgbClr val="E0E0E0"/>
                </a:solidFill>
                <a:latin typeface="Consolas"/>
              </a:rPr>
              <a:t>i</a:t>
            </a:r>
            <a:r>
              <a:rPr lang="en-US" sz="950">
                <a:solidFill>
                  <a:srgbClr val="CCCCCC"/>
                </a:solidFill>
                <a:latin typeface="Consolas"/>
              </a:rPr>
              <a:t>))</a:t>
            </a:r>
          </a:p>
        </p:txBody>
      </p:sp>
      <p:sp>
        <p:nvSpPr>
          <p:cNvPr id="101384" name="Rectangle 7">
            <a:extLst>
              <a:ext uri="{FF2B5EF4-FFF2-40B4-BE49-F238E27FC236}">
                <a16:creationId xmlns:a16="http://schemas.microsoft.com/office/drawing/2014/main" id="{E854C045-6B06-4272-997B-100E40A18D0F}"/>
              </a:ext>
            </a:extLst>
          </p:cNvPr>
          <p:cNvSpPr>
            <a:spLocks noChangeArrowheads="1"/>
          </p:cNvSpPr>
          <p:nvPr/>
        </p:nvSpPr>
        <p:spPr bwMode="auto">
          <a:xfrm>
            <a:off x="901700" y="5546725"/>
            <a:ext cx="57943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050"/>
              </a:spcBef>
            </a:pPr>
            <a:r>
              <a:rPr lang="en-US" altLang="en-US" sz="1300">
                <a:solidFill>
                  <a:srgbClr val="222222"/>
                </a:solidFill>
              </a:rPr>
              <a:t>Output</a:t>
            </a:r>
          </a:p>
        </p:txBody>
      </p:sp>
      <p:graphicFrame>
        <p:nvGraphicFramePr>
          <p:cNvPr id="9" name="Table 8">
            <a:extLst>
              <a:ext uri="{FF2B5EF4-FFF2-40B4-BE49-F238E27FC236}">
                <a16:creationId xmlns:a16="http://schemas.microsoft.com/office/drawing/2014/main" id="{E8C309F5-3814-4ED7-A417-F4D73772177D}"/>
              </a:ext>
            </a:extLst>
          </p:cNvPr>
          <p:cNvGraphicFramePr>
            <a:graphicFrameLocks noGrp="1"/>
          </p:cNvGraphicFramePr>
          <p:nvPr/>
        </p:nvGraphicFramePr>
        <p:xfrm>
          <a:off x="731838" y="5922963"/>
          <a:ext cx="8594725" cy="803275"/>
        </p:xfrm>
        <a:graphic>
          <a:graphicData uri="http://schemas.openxmlformats.org/drawingml/2006/table">
            <a:tbl>
              <a:tblPr/>
              <a:tblGrid>
                <a:gridCol w="1264827">
                  <a:extLst>
                    <a:ext uri="{9D8B030D-6E8A-4147-A177-3AD203B41FA5}">
                      <a16:colId xmlns:a16="http://schemas.microsoft.com/office/drawing/2014/main" val="20000"/>
                    </a:ext>
                  </a:extLst>
                </a:gridCol>
                <a:gridCol w="460214">
                  <a:extLst>
                    <a:ext uri="{9D8B030D-6E8A-4147-A177-3AD203B41FA5}">
                      <a16:colId xmlns:a16="http://schemas.microsoft.com/office/drawing/2014/main" val="20001"/>
                    </a:ext>
                  </a:extLst>
                </a:gridCol>
                <a:gridCol w="6869684">
                  <a:extLst>
                    <a:ext uri="{9D8B030D-6E8A-4147-A177-3AD203B41FA5}">
                      <a16:colId xmlns:a16="http://schemas.microsoft.com/office/drawing/2014/main" val="20002"/>
                    </a:ext>
                  </a:extLst>
                </a:gridCol>
              </a:tblGrid>
              <a:tr h="401638">
                <a:tc>
                  <a:txBody>
                    <a:bodyPr/>
                    <a:lstStyle/>
                    <a:p>
                      <a:pPr indent="0" algn="r"/>
                      <a:r>
                        <a:rPr lang="en-US" sz="900">
                          <a:solidFill>
                            <a:srgbClr val="E0E0E0"/>
                          </a:solidFill>
                          <a:latin typeface="Consolas"/>
                        </a:rPr>
                        <a:t>in octal form::</a:t>
                      </a:r>
                    </a:p>
                  </a:txBody>
                  <a:tcPr marL="0" marR="0" marT="0" marB="0" anchor="ctr">
                    <a:solidFill>
                      <a:srgbClr val="383B40"/>
                    </a:solidFill>
                  </a:tcPr>
                </a:tc>
                <a:tc>
                  <a:txBody>
                    <a:bodyPr/>
                    <a:lstStyle/>
                    <a:p>
                      <a:pPr indent="0"/>
                      <a:r>
                        <a:rPr lang="en-US" sz="900">
                          <a:solidFill>
                            <a:srgbClr val="E0E0E0"/>
                          </a:solidFill>
                          <a:latin typeface="Consolas"/>
                        </a:rPr>
                        <a:t>0o12</a:t>
                      </a:r>
                    </a:p>
                  </a:txBody>
                  <a:tcPr marL="0" marR="0" marT="0" marB="0" anchor="ctr">
                    <a:solidFill>
                      <a:srgbClr val="383B40"/>
                    </a:solidFill>
                  </a:tcPr>
                </a:tc>
                <a:tc>
                  <a:txBody>
                    <a:bodyPr/>
                    <a:lstStyle/>
                    <a:p>
                      <a:endParaRPr sz="1900"/>
                    </a:p>
                  </a:txBody>
                  <a:tcPr marL="0" marR="0" marT="0" marB="0">
                    <a:solidFill>
                      <a:srgbClr val="383B40"/>
                    </a:solidFill>
                  </a:tcPr>
                </a:tc>
                <a:extLst>
                  <a:ext uri="{0D108BD9-81ED-4DB2-BD59-A6C34878D82A}">
                    <a16:rowId xmlns:a16="http://schemas.microsoft.com/office/drawing/2014/main" val="10000"/>
                  </a:ext>
                </a:extLst>
              </a:tr>
              <a:tr h="401638">
                <a:tc>
                  <a:txBody>
                    <a:bodyPr/>
                    <a:lstStyle/>
                    <a:p>
                      <a:pPr indent="0" algn="r"/>
                      <a:r>
                        <a:rPr lang="en-US" sz="900">
                          <a:solidFill>
                            <a:srgbClr val="E0E0E0"/>
                          </a:solidFill>
                          <a:latin typeface="Consolas"/>
                        </a:rPr>
                        <a:t>in hexa decimal</a:t>
                      </a:r>
                    </a:p>
                  </a:txBody>
                  <a:tcPr marL="0" marR="0" marT="0" marB="0" anchor="ctr">
                    <a:solidFill>
                      <a:srgbClr val="383B40"/>
                    </a:solidFill>
                  </a:tcPr>
                </a:tc>
                <a:tc>
                  <a:txBody>
                    <a:bodyPr/>
                    <a:lstStyle/>
                    <a:p>
                      <a:pPr indent="0"/>
                      <a:r>
                        <a:rPr lang="en-US" sz="900">
                          <a:solidFill>
                            <a:srgbClr val="E0E0E0"/>
                          </a:solidFill>
                          <a:latin typeface="Consolas"/>
                        </a:rPr>
                        <a:t>form :</a:t>
                      </a:r>
                    </a:p>
                  </a:txBody>
                  <a:tcPr marL="0" marR="0" marT="0" marB="0" anchor="ctr">
                    <a:solidFill>
                      <a:srgbClr val="383B40"/>
                    </a:solidFill>
                  </a:tcPr>
                </a:tc>
                <a:tc>
                  <a:txBody>
                    <a:bodyPr/>
                    <a:lstStyle/>
                    <a:p>
                      <a:pPr indent="0"/>
                      <a:r>
                        <a:rPr lang="en-US" sz="900">
                          <a:solidFill>
                            <a:srgbClr val="E0E0E0"/>
                          </a:solidFill>
                          <a:latin typeface="Consolas"/>
                        </a:rPr>
                        <a:t>: 0xa</a:t>
                      </a:r>
                    </a:p>
                  </a:txBody>
                  <a:tcPr marL="0" marR="0" marT="0" marB="0" anchor="ctr">
                    <a:solidFill>
                      <a:srgbClr val="383B40"/>
                    </a:solidFill>
                  </a:tcPr>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7D29AC08-D8EF-4888-885E-57A4D4BBC24E}"/>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84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a:extLst>
              <a:ext uri="{FF2B5EF4-FFF2-40B4-BE49-F238E27FC236}">
                <a16:creationId xmlns:a16="http://schemas.microsoft.com/office/drawing/2014/main" id="{89333D1F-DFED-4F54-8A38-8FEE56290E0B}"/>
              </a:ext>
            </a:extLst>
          </p:cNvPr>
          <p:cNvSpPr>
            <a:spLocks noChangeArrowheads="1"/>
          </p:cNvSpPr>
          <p:nvPr/>
        </p:nvSpPr>
        <p:spPr bwMode="auto">
          <a:xfrm>
            <a:off x="908050" y="969963"/>
            <a:ext cx="59832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2100"/>
              </a:spcAft>
            </a:pPr>
            <a:r>
              <a:rPr lang="en-US" altLang="en-US">
                <a:solidFill>
                  <a:srgbClr val="1C2B40"/>
                </a:solidFill>
              </a:rPr>
              <a:t>Square root, GCD, Power, and Exponentials of a Number</a:t>
            </a:r>
          </a:p>
          <a:p>
            <a:pPr eaLnBrk="1" hangingPunct="1">
              <a:spcAft>
                <a:spcPts val="1475"/>
              </a:spcAft>
            </a:pPr>
            <a:r>
              <a:rPr lang="en-US" altLang="en-US" sz="1300">
                <a:solidFill>
                  <a:srgbClr val="222222"/>
                </a:solidFill>
              </a:rPr>
              <a:t>In addition to the above methods, there are methods that are commonly used like</a:t>
            </a:r>
          </a:p>
        </p:txBody>
      </p:sp>
      <p:sp>
        <p:nvSpPr>
          <p:cNvPr id="3" name="Rectangle 2">
            <a:extLst>
              <a:ext uri="{FF2B5EF4-FFF2-40B4-BE49-F238E27FC236}">
                <a16:creationId xmlns:a16="http://schemas.microsoft.com/office/drawing/2014/main" id="{13A5C5DF-93A1-4CCC-9C77-A8A42B077B26}"/>
              </a:ext>
            </a:extLst>
          </p:cNvPr>
          <p:cNvSpPr/>
          <p:nvPr/>
        </p:nvSpPr>
        <p:spPr>
          <a:xfrm>
            <a:off x="911225" y="1925638"/>
            <a:ext cx="4681538" cy="1381125"/>
          </a:xfrm>
          <a:prstGeom prst="rect">
            <a:avLst/>
          </a:prstGeom>
        </p:spPr>
        <p:txBody>
          <a:bodyPr lIns="0" tIns="0" rIns="0" bIns="0"/>
          <a:lstStyle/>
          <a:p>
            <a:pPr marL="620268" algn="just" eaLnBrk="1" fontAlgn="auto" hangingPunct="1">
              <a:lnSpc>
                <a:spcPts val="2328"/>
              </a:lnSpc>
              <a:spcBef>
                <a:spcPts val="1470"/>
              </a:spcBef>
              <a:spcAft>
                <a:spcPts val="0"/>
              </a:spcAft>
              <a:defRPr/>
            </a:pPr>
            <a:r>
              <a:rPr lang="en-US" sz="1000" spc="100">
                <a:solidFill>
                  <a:srgbClr val="222222"/>
                </a:solidFill>
                <a:latin typeface="Times New Roman"/>
              </a:rPr>
              <a:t>•    </a:t>
            </a:r>
            <a:r>
              <a:rPr lang="en-US" sz="1000" spc="100">
                <a:solidFill>
                  <a:srgbClr val="6C0B24"/>
                </a:solidFill>
                <a:latin typeface="Times New Roman"/>
              </a:rPr>
              <a:t>sqrt()</a:t>
            </a:r>
            <a:r>
              <a:rPr lang="en-US" sz="1300">
                <a:solidFill>
                  <a:srgbClr val="222222"/>
                </a:solidFill>
                <a:latin typeface="Calibri"/>
              </a:rPr>
              <a:t>: For finding the square root,</a:t>
            </a:r>
          </a:p>
          <a:p>
            <a:pPr marL="620268" algn="just" eaLnBrk="1" fontAlgn="auto" hangingPunct="1">
              <a:lnSpc>
                <a:spcPts val="2328"/>
              </a:lnSpc>
              <a:spcBef>
                <a:spcPts val="0"/>
              </a:spcBef>
              <a:spcAft>
                <a:spcPts val="0"/>
              </a:spcAft>
              <a:defRPr/>
            </a:pPr>
            <a:r>
              <a:rPr lang="en-US" sz="1000" spc="100">
                <a:solidFill>
                  <a:srgbClr val="222222"/>
                </a:solidFill>
                <a:latin typeface="Times New Roman"/>
              </a:rPr>
              <a:t>•    </a:t>
            </a:r>
            <a:r>
              <a:rPr lang="en-US" sz="1000" spc="100">
                <a:solidFill>
                  <a:srgbClr val="6C0B24"/>
                </a:solidFill>
                <a:latin typeface="Times New Roman"/>
              </a:rPr>
              <a:t>gcd()</a:t>
            </a:r>
            <a:r>
              <a:rPr lang="en-US" sz="1300">
                <a:solidFill>
                  <a:srgbClr val="222222"/>
                </a:solidFill>
                <a:latin typeface="Calibri"/>
              </a:rPr>
              <a:t>: For finding the greatest common divisor,</a:t>
            </a:r>
          </a:p>
          <a:p>
            <a:pPr marL="620268" algn="just" eaLnBrk="1" fontAlgn="auto" hangingPunct="1">
              <a:lnSpc>
                <a:spcPts val="2328"/>
              </a:lnSpc>
              <a:spcBef>
                <a:spcPts val="0"/>
              </a:spcBef>
              <a:spcAft>
                <a:spcPts val="0"/>
              </a:spcAft>
              <a:defRPr/>
            </a:pPr>
            <a:r>
              <a:rPr lang="en-US" sz="1000" spc="100">
                <a:solidFill>
                  <a:srgbClr val="222222"/>
                </a:solidFill>
                <a:latin typeface="Times New Roman"/>
              </a:rPr>
              <a:t>•    </a:t>
            </a:r>
            <a:r>
              <a:rPr lang="en-US" sz="1000" spc="100">
                <a:solidFill>
                  <a:srgbClr val="6C0B24"/>
                </a:solidFill>
                <a:latin typeface="Times New Roman"/>
              </a:rPr>
              <a:t>pow(x,y)</a:t>
            </a:r>
            <a:r>
              <a:rPr lang="en-US" sz="1300">
                <a:solidFill>
                  <a:srgbClr val="222222"/>
                </a:solidFill>
                <a:latin typeface="Calibri"/>
              </a:rPr>
              <a:t>: For finding number x raised to power y and</a:t>
            </a:r>
          </a:p>
          <a:p>
            <a:pPr marL="620268" algn="just" eaLnBrk="1" fontAlgn="auto" hangingPunct="1">
              <a:lnSpc>
                <a:spcPts val="2328"/>
              </a:lnSpc>
              <a:spcBef>
                <a:spcPts val="0"/>
              </a:spcBef>
              <a:spcAft>
                <a:spcPts val="0"/>
              </a:spcAft>
              <a:defRPr/>
            </a:pPr>
            <a:r>
              <a:rPr lang="en-US" sz="1000" spc="100">
                <a:solidFill>
                  <a:srgbClr val="222222"/>
                </a:solidFill>
                <a:latin typeface="Times New Roman"/>
              </a:rPr>
              <a:t>•    </a:t>
            </a:r>
            <a:r>
              <a:rPr lang="en-US" sz="1000" spc="100">
                <a:solidFill>
                  <a:srgbClr val="6C0B24"/>
                </a:solidFill>
                <a:latin typeface="Times New Roman"/>
              </a:rPr>
              <a:t>exp(x)</a:t>
            </a:r>
            <a:r>
              <a:rPr lang="en-US" sz="1300">
                <a:solidFill>
                  <a:srgbClr val="222222"/>
                </a:solidFill>
                <a:latin typeface="Calibri"/>
              </a:rPr>
              <a:t>: exponentials of number x</a:t>
            </a:r>
          </a:p>
          <a:p>
            <a:pPr eaLnBrk="1" fontAlgn="auto" hangingPunct="1">
              <a:lnSpc>
                <a:spcPts val="2328"/>
              </a:lnSpc>
              <a:spcBef>
                <a:spcPts val="0"/>
              </a:spcBef>
              <a:spcAft>
                <a:spcPts val="1050"/>
              </a:spcAft>
              <a:defRPr/>
            </a:pPr>
            <a:r>
              <a:rPr lang="en-US" sz="1300">
                <a:solidFill>
                  <a:srgbClr val="222222"/>
                </a:solidFill>
                <a:latin typeface="Calibri"/>
              </a:rPr>
              <a:t>Let us see one simple example for all the above functions.</a:t>
            </a:r>
          </a:p>
        </p:txBody>
      </p:sp>
      <p:sp>
        <p:nvSpPr>
          <p:cNvPr id="4" name="Rectangle 3">
            <a:extLst>
              <a:ext uri="{FF2B5EF4-FFF2-40B4-BE49-F238E27FC236}">
                <a16:creationId xmlns:a16="http://schemas.microsoft.com/office/drawing/2014/main" id="{7AFA8BF2-F434-4CB4-BE56-D944C81AD07B}"/>
              </a:ext>
            </a:extLst>
          </p:cNvPr>
          <p:cNvSpPr/>
          <p:nvPr/>
        </p:nvSpPr>
        <p:spPr>
          <a:xfrm>
            <a:off x="898525" y="3657600"/>
            <a:ext cx="4067175" cy="1785938"/>
          </a:xfrm>
          <a:prstGeom prst="rect">
            <a:avLst/>
          </a:prstGeom>
          <a:solidFill>
            <a:srgbClr val="383B40"/>
          </a:solidFill>
        </p:spPr>
        <p:txBody>
          <a:bodyPr lIns="0" tIns="0" rIns="0" bIns="0"/>
          <a:lstStyle/>
          <a:p>
            <a:pPr eaLnBrk="1" fontAlgn="auto" hangingPunct="1">
              <a:lnSpc>
                <a:spcPts val="1152"/>
              </a:lnSpc>
              <a:spcBef>
                <a:spcPts val="1050"/>
              </a:spcBef>
              <a:spcAft>
                <a:spcPts val="0"/>
              </a:spcAft>
              <a:defRPr/>
            </a:pPr>
            <a:r>
              <a:rPr lang="en-US" sz="1000" spc="100">
                <a:solidFill>
                  <a:srgbClr val="9E9E9E"/>
                </a:solidFill>
                <a:latin typeface="Times New Roman"/>
              </a:rPr>
              <a:t>#finding sqrt</a:t>
            </a:r>
          </a:p>
          <a:p>
            <a:pPr eaLnBrk="1" fontAlgn="auto" hangingPunct="1">
              <a:lnSpc>
                <a:spcPts val="1152"/>
              </a:lnSpc>
              <a:spcBef>
                <a:spcPts val="0"/>
              </a:spcBef>
              <a:spcAft>
                <a:spcPts val="630"/>
              </a:spcAft>
              <a:defRPr/>
            </a:pPr>
            <a:r>
              <a:rPr lang="en-US" sz="1000" spc="100">
                <a:solidFill>
                  <a:srgbClr val="C67ADD"/>
                </a:solidFill>
                <a:latin typeface="Times New Roman"/>
              </a:rPr>
              <a:t>print</a:t>
            </a:r>
            <a:r>
              <a:rPr lang="en-US" sz="1000" spc="100">
                <a:solidFill>
                  <a:srgbClr val="CCCCCC"/>
                </a:solidFill>
                <a:latin typeface="Times New Roman"/>
              </a:rPr>
              <a:t>(</a:t>
            </a:r>
            <a:r>
              <a:rPr lang="en-US" sz="1000" spc="100">
                <a:solidFill>
                  <a:srgbClr val="7EC699"/>
                </a:solidFill>
                <a:latin typeface="Times New Roman"/>
              </a:rPr>
              <a:t>"The square root of 25 is ::"</a:t>
            </a:r>
            <a:r>
              <a:rPr lang="en-US" sz="1000" spc="100">
                <a:solidFill>
                  <a:srgbClr val="CCCCCC"/>
                </a:solidFill>
                <a:latin typeface="Times New Roman"/>
              </a:rPr>
              <a:t>, </a:t>
            </a:r>
            <a:r>
              <a:rPr lang="en-US" sz="1000" spc="100">
                <a:solidFill>
                  <a:srgbClr val="E0E0E0"/>
                </a:solidFill>
                <a:latin typeface="Times New Roman"/>
              </a:rPr>
              <a:t>math</a:t>
            </a:r>
            <a:r>
              <a:rPr lang="en-US" sz="1000" spc="100">
                <a:solidFill>
                  <a:srgbClr val="CCCCCC"/>
                </a:solidFill>
                <a:latin typeface="Times New Roman"/>
              </a:rPr>
              <a:t>.</a:t>
            </a:r>
            <a:r>
              <a:rPr lang="en-US" sz="1000" spc="100">
                <a:solidFill>
                  <a:srgbClr val="E0E0E0"/>
                </a:solidFill>
                <a:latin typeface="Times New Roman"/>
              </a:rPr>
              <a:t>sqrt</a:t>
            </a:r>
            <a:r>
              <a:rPr lang="en-US" sz="1000" spc="100">
                <a:solidFill>
                  <a:srgbClr val="CCCCCC"/>
                </a:solidFill>
                <a:latin typeface="Times New Roman"/>
              </a:rPr>
              <a:t>(</a:t>
            </a:r>
            <a:r>
              <a:rPr lang="en-US" sz="1000" spc="100">
                <a:solidFill>
                  <a:srgbClr val="F08D49"/>
                </a:solidFill>
                <a:latin typeface="Times New Roman"/>
              </a:rPr>
              <a:t>25</a:t>
            </a:r>
            <a:r>
              <a:rPr lang="en-US" sz="1000" spc="100">
                <a:solidFill>
                  <a:srgbClr val="CCCCCC"/>
                </a:solidFill>
                <a:latin typeface="Times New Roman"/>
              </a:rPr>
              <a:t>)) </a:t>
            </a:r>
            <a:r>
              <a:rPr lang="en-US" sz="1000" spc="100">
                <a:solidFill>
                  <a:srgbClr val="C67ADD"/>
                </a:solidFill>
                <a:latin typeface="Times New Roman"/>
              </a:rPr>
              <a:t>print</a:t>
            </a:r>
            <a:r>
              <a:rPr lang="en-US" sz="1000" spc="100">
                <a:solidFill>
                  <a:srgbClr val="CCCCCC"/>
                </a:solidFill>
                <a:latin typeface="Times New Roman"/>
              </a:rPr>
              <a:t>(</a:t>
            </a:r>
            <a:r>
              <a:rPr lang="en-US" sz="1000" spc="100">
                <a:solidFill>
                  <a:srgbClr val="7EC699"/>
                </a:solidFill>
                <a:latin typeface="Times New Roman"/>
              </a:rPr>
              <a:t>"The square root of 10 is ::"</a:t>
            </a:r>
            <a:r>
              <a:rPr lang="en-US" sz="1000" spc="100">
                <a:solidFill>
                  <a:srgbClr val="CCCCCC"/>
                </a:solidFill>
                <a:latin typeface="Times New Roman"/>
              </a:rPr>
              <a:t>, </a:t>
            </a:r>
            <a:r>
              <a:rPr lang="en-US" sz="1000" spc="100">
                <a:solidFill>
                  <a:srgbClr val="E0E0E0"/>
                </a:solidFill>
                <a:latin typeface="Times New Roman"/>
              </a:rPr>
              <a:t>math</a:t>
            </a:r>
            <a:r>
              <a:rPr lang="en-US" sz="1000" spc="100">
                <a:solidFill>
                  <a:srgbClr val="CCCCCC"/>
                </a:solidFill>
                <a:latin typeface="Times New Roman"/>
              </a:rPr>
              <a:t>.</a:t>
            </a:r>
            <a:r>
              <a:rPr lang="en-US" sz="1000" spc="100">
                <a:solidFill>
                  <a:srgbClr val="E0E0E0"/>
                </a:solidFill>
                <a:latin typeface="Times New Roman"/>
              </a:rPr>
              <a:t>sqrt</a:t>
            </a:r>
            <a:r>
              <a:rPr lang="en-US" sz="1000" spc="100">
                <a:solidFill>
                  <a:srgbClr val="CCCCCC"/>
                </a:solidFill>
                <a:latin typeface="Times New Roman"/>
              </a:rPr>
              <a:t>(</a:t>
            </a:r>
            <a:r>
              <a:rPr lang="en-US" sz="1000" spc="100">
                <a:solidFill>
                  <a:srgbClr val="F08D49"/>
                </a:solidFill>
                <a:latin typeface="Times New Roman"/>
              </a:rPr>
              <a:t>10</a:t>
            </a:r>
            <a:r>
              <a:rPr lang="en-US" sz="1000" spc="100">
                <a:solidFill>
                  <a:srgbClr val="CCCCCC"/>
                </a:solidFill>
                <a:latin typeface="Times New Roman"/>
              </a:rPr>
              <a:t>))</a:t>
            </a:r>
          </a:p>
          <a:p>
            <a:pPr eaLnBrk="1" fontAlgn="auto" hangingPunct="1">
              <a:spcBef>
                <a:spcPts val="0"/>
              </a:spcBef>
              <a:spcAft>
                <a:spcPts val="210"/>
              </a:spcAft>
              <a:defRPr/>
            </a:pPr>
            <a:r>
              <a:rPr lang="en-US" sz="1000" spc="100">
                <a:solidFill>
                  <a:srgbClr val="9E9E9E"/>
                </a:solidFill>
                <a:latin typeface="Times New Roman"/>
              </a:rPr>
              <a:t>#Greatest Common Divisor</a:t>
            </a:r>
          </a:p>
          <a:p>
            <a:pPr eaLnBrk="1" fontAlgn="auto" hangingPunct="1">
              <a:lnSpc>
                <a:spcPts val="2328"/>
              </a:lnSpc>
              <a:spcBef>
                <a:spcPts val="0"/>
              </a:spcBef>
              <a:spcAft>
                <a:spcPts val="0"/>
              </a:spcAft>
              <a:defRPr/>
            </a:pPr>
            <a:r>
              <a:rPr lang="en-US" sz="1000" spc="100">
                <a:solidFill>
                  <a:srgbClr val="C67ADD"/>
                </a:solidFill>
                <a:latin typeface="Times New Roman"/>
              </a:rPr>
              <a:t>print</a:t>
            </a:r>
            <a:r>
              <a:rPr lang="en-US" sz="1000" spc="100">
                <a:solidFill>
                  <a:srgbClr val="CCCCCC"/>
                </a:solidFill>
                <a:latin typeface="Times New Roman"/>
              </a:rPr>
              <a:t>(</a:t>
            </a:r>
            <a:r>
              <a:rPr lang="en-US" sz="1000" spc="100">
                <a:solidFill>
                  <a:srgbClr val="7EC699"/>
                </a:solidFill>
                <a:latin typeface="Times New Roman"/>
              </a:rPr>
              <a:t>"The greatest common divisor is ::"</a:t>
            </a:r>
            <a:r>
              <a:rPr lang="en-US" sz="1000" spc="100">
                <a:solidFill>
                  <a:srgbClr val="CCCCCC"/>
                </a:solidFill>
                <a:latin typeface="Times New Roman"/>
              </a:rPr>
              <a:t>, </a:t>
            </a:r>
            <a:r>
              <a:rPr lang="en-US" sz="1000" spc="100">
                <a:solidFill>
                  <a:srgbClr val="E0E0E0"/>
                </a:solidFill>
                <a:latin typeface="Times New Roman"/>
              </a:rPr>
              <a:t>math</a:t>
            </a:r>
            <a:r>
              <a:rPr lang="en-US" sz="1000" spc="100">
                <a:solidFill>
                  <a:srgbClr val="CCCCCC"/>
                </a:solidFill>
                <a:latin typeface="Times New Roman"/>
              </a:rPr>
              <a:t>.</a:t>
            </a:r>
            <a:r>
              <a:rPr lang="en-US" sz="1000" spc="100">
                <a:solidFill>
                  <a:srgbClr val="E0E0E0"/>
                </a:solidFill>
                <a:latin typeface="Times New Roman"/>
              </a:rPr>
              <a:t>gcd</a:t>
            </a:r>
            <a:r>
              <a:rPr lang="en-US" sz="1000" spc="100">
                <a:solidFill>
                  <a:srgbClr val="CCCCCC"/>
                </a:solidFill>
                <a:latin typeface="Times New Roman"/>
              </a:rPr>
              <a:t>(</a:t>
            </a:r>
            <a:r>
              <a:rPr lang="en-US" sz="1000" spc="100">
                <a:solidFill>
                  <a:srgbClr val="F08D49"/>
                </a:solidFill>
                <a:latin typeface="Times New Roman"/>
              </a:rPr>
              <a:t>6</a:t>
            </a:r>
            <a:r>
              <a:rPr lang="en-US" sz="1000" spc="100">
                <a:solidFill>
                  <a:srgbClr val="CCCCCC"/>
                </a:solidFill>
                <a:latin typeface="Times New Roman"/>
              </a:rPr>
              <a:t>,</a:t>
            </a:r>
            <a:r>
              <a:rPr lang="en-US" sz="1000" spc="100">
                <a:solidFill>
                  <a:srgbClr val="F08D49"/>
                </a:solidFill>
                <a:latin typeface="Times New Roman"/>
              </a:rPr>
              <a:t>12</a:t>
            </a:r>
            <a:r>
              <a:rPr lang="en-US" sz="1000" spc="100">
                <a:solidFill>
                  <a:srgbClr val="CCCCCC"/>
                </a:solidFill>
                <a:latin typeface="Times New Roman"/>
              </a:rPr>
              <a:t>)) </a:t>
            </a:r>
            <a:r>
              <a:rPr lang="en-US" sz="1000" spc="100">
                <a:solidFill>
                  <a:srgbClr val="9E9E9E"/>
                </a:solidFill>
                <a:latin typeface="Times New Roman"/>
              </a:rPr>
              <a:t>#exponential value</a:t>
            </a:r>
          </a:p>
          <a:p>
            <a:pPr eaLnBrk="1" fontAlgn="auto" hangingPunct="1">
              <a:spcBef>
                <a:spcPts val="0"/>
              </a:spcBef>
              <a:spcAft>
                <a:spcPts val="1050"/>
              </a:spcAft>
              <a:defRPr/>
            </a:pPr>
            <a:r>
              <a:rPr lang="en-US" sz="1000" spc="100">
                <a:solidFill>
                  <a:srgbClr val="C67ADD"/>
                </a:solidFill>
                <a:latin typeface="Times New Roman"/>
              </a:rPr>
              <a:t>print</a:t>
            </a:r>
            <a:r>
              <a:rPr lang="en-US" sz="1000" spc="100">
                <a:solidFill>
                  <a:srgbClr val="CCCCCC"/>
                </a:solidFill>
                <a:latin typeface="Times New Roman"/>
              </a:rPr>
              <a:t>(</a:t>
            </a:r>
            <a:r>
              <a:rPr lang="en-US" sz="1000" spc="100">
                <a:solidFill>
                  <a:srgbClr val="7EC699"/>
                </a:solidFill>
                <a:latin typeface="Times New Roman"/>
              </a:rPr>
              <a:t>"The value os e(x) is::"</a:t>
            </a:r>
            <a:r>
              <a:rPr lang="en-US" sz="1000" spc="100">
                <a:solidFill>
                  <a:srgbClr val="CCCCCC"/>
                </a:solidFill>
                <a:latin typeface="Times New Roman"/>
              </a:rPr>
              <a:t>, </a:t>
            </a:r>
            <a:r>
              <a:rPr lang="en-US" sz="1000" spc="100">
                <a:solidFill>
                  <a:srgbClr val="E0E0E0"/>
                </a:solidFill>
                <a:latin typeface="Times New Roman"/>
              </a:rPr>
              <a:t>math</a:t>
            </a:r>
            <a:r>
              <a:rPr lang="en-US" sz="1000" spc="100">
                <a:solidFill>
                  <a:srgbClr val="CCCCCC"/>
                </a:solidFill>
                <a:latin typeface="Times New Roman"/>
              </a:rPr>
              <a:t>.</a:t>
            </a:r>
            <a:r>
              <a:rPr lang="en-US" sz="1000" spc="100">
                <a:solidFill>
                  <a:srgbClr val="E0E0E0"/>
                </a:solidFill>
                <a:latin typeface="Times New Roman"/>
              </a:rPr>
              <a:t>exp</a:t>
            </a:r>
            <a:r>
              <a:rPr lang="en-US" sz="1000" spc="100">
                <a:solidFill>
                  <a:srgbClr val="CCCCCC"/>
                </a:solidFill>
                <a:latin typeface="Times New Roman"/>
              </a:rPr>
              <a:t>(</a:t>
            </a:r>
            <a:r>
              <a:rPr lang="en-US" sz="1000" spc="100">
                <a:solidFill>
                  <a:srgbClr val="67CDCC"/>
                </a:solidFill>
                <a:latin typeface="Times New Roman"/>
              </a:rPr>
              <a:t>-</a:t>
            </a:r>
            <a:r>
              <a:rPr lang="en-US" sz="1000" spc="100">
                <a:solidFill>
                  <a:srgbClr val="F08D49"/>
                </a:solidFill>
                <a:latin typeface="Times New Roman"/>
              </a:rPr>
              <a:t>2</a:t>
            </a:r>
            <a:r>
              <a:rPr lang="en-US" sz="1000" spc="100">
                <a:solidFill>
                  <a:srgbClr val="CCCCCC"/>
                </a:solidFill>
                <a:latin typeface="Times New Roman"/>
              </a:rPr>
              <a:t>))</a:t>
            </a:r>
          </a:p>
          <a:p>
            <a:pPr eaLnBrk="1" fontAlgn="auto" hangingPunct="1">
              <a:spcBef>
                <a:spcPts val="0"/>
              </a:spcBef>
              <a:spcAft>
                <a:spcPts val="210"/>
              </a:spcAft>
              <a:defRPr/>
            </a:pPr>
            <a:r>
              <a:rPr lang="en-US" sz="1000" spc="100">
                <a:solidFill>
                  <a:srgbClr val="9E9E9E"/>
                </a:solidFill>
                <a:latin typeface="Times New Roman"/>
              </a:rPr>
              <a:t>#Number raised to power</a:t>
            </a:r>
          </a:p>
          <a:p>
            <a:pPr eaLnBrk="1" fontAlgn="auto" hangingPunct="1">
              <a:spcBef>
                <a:spcPts val="0"/>
              </a:spcBef>
              <a:spcAft>
                <a:spcPts val="3150"/>
              </a:spcAft>
              <a:defRPr/>
            </a:pPr>
            <a:r>
              <a:rPr lang="en-US" sz="1000" spc="100">
                <a:solidFill>
                  <a:srgbClr val="C67ADD"/>
                </a:solidFill>
                <a:latin typeface="Times New Roman"/>
              </a:rPr>
              <a:t>print</a:t>
            </a:r>
            <a:r>
              <a:rPr lang="en-US" sz="1000" spc="100">
                <a:solidFill>
                  <a:srgbClr val="CCCCCC"/>
                </a:solidFill>
                <a:latin typeface="Times New Roman"/>
              </a:rPr>
              <a:t>(</a:t>
            </a:r>
            <a:r>
              <a:rPr lang="en-US" sz="1000" spc="100">
                <a:solidFill>
                  <a:srgbClr val="7EC699"/>
                </a:solidFill>
                <a:latin typeface="Times New Roman"/>
              </a:rPr>
              <a:t>"The value of 9</a:t>
            </a:r>
            <a:r>
              <a:rPr lang="en-US" sz="1000" spc="100" baseline="30000">
                <a:solidFill>
                  <a:srgbClr val="7EC699"/>
                </a:solidFill>
                <a:latin typeface="Times New Roman"/>
              </a:rPr>
              <a:t>A</a:t>
            </a:r>
            <a:r>
              <a:rPr lang="en-US" sz="1000" spc="100">
                <a:solidFill>
                  <a:srgbClr val="7EC699"/>
                </a:solidFill>
                <a:latin typeface="Times New Roman"/>
              </a:rPr>
              <a:t>3 is </a:t>
            </a:r>
            <a:r>
              <a:rPr lang="en-US" sz="1000" spc="200">
                <a:solidFill>
                  <a:srgbClr val="7EC699"/>
                </a:solidFill>
                <a:latin typeface="Times New Roman"/>
              </a:rPr>
              <a:t>::"</a:t>
            </a:r>
            <a:r>
              <a:rPr lang="en-US" sz="1000" spc="200">
                <a:solidFill>
                  <a:srgbClr val="CCCCCC"/>
                </a:solidFill>
                <a:latin typeface="Times New Roman"/>
              </a:rPr>
              <a:t>,</a:t>
            </a:r>
            <a:r>
              <a:rPr lang="en-US" sz="1000" spc="100">
                <a:solidFill>
                  <a:srgbClr val="CCCCCC"/>
                </a:solidFill>
                <a:latin typeface="Times New Roman"/>
              </a:rPr>
              <a:t> </a:t>
            </a:r>
            <a:r>
              <a:rPr lang="en-US" sz="1000" spc="100">
                <a:solidFill>
                  <a:srgbClr val="E0E0E0"/>
                </a:solidFill>
                <a:latin typeface="Times New Roman"/>
              </a:rPr>
              <a:t>math</a:t>
            </a:r>
            <a:r>
              <a:rPr lang="en-US" sz="1000" spc="100">
                <a:solidFill>
                  <a:srgbClr val="CCCCCC"/>
                </a:solidFill>
                <a:latin typeface="Times New Roman"/>
              </a:rPr>
              <a:t>.</a:t>
            </a:r>
            <a:r>
              <a:rPr lang="en-US" sz="1000" spc="100">
                <a:solidFill>
                  <a:srgbClr val="C67ADD"/>
                </a:solidFill>
                <a:latin typeface="Times New Roman"/>
              </a:rPr>
              <a:t>pow</a:t>
            </a:r>
            <a:r>
              <a:rPr lang="en-US" sz="1000" spc="100">
                <a:solidFill>
                  <a:srgbClr val="CCCCCC"/>
                </a:solidFill>
                <a:latin typeface="Times New Roman"/>
              </a:rPr>
              <a:t>(</a:t>
            </a:r>
            <a:r>
              <a:rPr lang="en-US" sz="1000" spc="100">
                <a:solidFill>
                  <a:srgbClr val="F08D49"/>
                </a:solidFill>
                <a:latin typeface="Times New Roman"/>
              </a:rPr>
              <a:t>9</a:t>
            </a:r>
            <a:r>
              <a:rPr lang="en-US" sz="1000" spc="100">
                <a:solidFill>
                  <a:srgbClr val="CCCCCC"/>
                </a:solidFill>
                <a:latin typeface="Times New Roman"/>
              </a:rPr>
              <a:t>, </a:t>
            </a:r>
            <a:r>
              <a:rPr lang="en-US" sz="1000" spc="100">
                <a:solidFill>
                  <a:srgbClr val="F08D49"/>
                </a:solidFill>
                <a:latin typeface="Times New Roman"/>
              </a:rPr>
              <a:t>3</a:t>
            </a:r>
            <a:r>
              <a:rPr lang="en-US" sz="1000" spc="100">
                <a:solidFill>
                  <a:srgbClr val="CCCCCC"/>
                </a:solidFill>
                <a:latin typeface="Times New Roman"/>
              </a:rPr>
              <a:t>))</a:t>
            </a:r>
          </a:p>
        </p:txBody>
      </p:sp>
      <p:sp>
        <p:nvSpPr>
          <p:cNvPr id="102405" name="Rectangle 4">
            <a:extLst>
              <a:ext uri="{FF2B5EF4-FFF2-40B4-BE49-F238E27FC236}">
                <a16:creationId xmlns:a16="http://schemas.microsoft.com/office/drawing/2014/main" id="{DC93420E-D760-4FE6-83F7-BB0FC95F070A}"/>
              </a:ext>
            </a:extLst>
          </p:cNvPr>
          <p:cNvSpPr>
            <a:spLocks noChangeArrowheads="1"/>
          </p:cNvSpPr>
          <p:nvPr/>
        </p:nvSpPr>
        <p:spPr bwMode="auto">
          <a:xfrm>
            <a:off x="901700" y="5970588"/>
            <a:ext cx="5794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150"/>
              </a:spcBef>
              <a:spcAft>
                <a:spcPts val="2100"/>
              </a:spcAft>
            </a:pPr>
            <a:r>
              <a:rPr lang="en-US" altLang="en-US" sz="1300">
                <a:solidFill>
                  <a:srgbClr val="222222"/>
                </a:solidFill>
              </a:rPr>
              <a:t>Output</a:t>
            </a:r>
          </a:p>
        </p:txBody>
      </p:sp>
      <p:sp>
        <p:nvSpPr>
          <p:cNvPr id="6" name="Rectangle 5">
            <a:extLst>
              <a:ext uri="{FF2B5EF4-FFF2-40B4-BE49-F238E27FC236}">
                <a16:creationId xmlns:a16="http://schemas.microsoft.com/office/drawing/2014/main" id="{81A65B64-CDF4-4E1D-A9F0-C9F66B79B8E7}"/>
              </a:ext>
            </a:extLst>
          </p:cNvPr>
          <p:cNvSpPr/>
          <p:nvPr/>
        </p:nvSpPr>
        <p:spPr>
          <a:xfrm>
            <a:off x="901700" y="6513513"/>
            <a:ext cx="2195513" cy="149225"/>
          </a:xfrm>
          <a:prstGeom prst="rect">
            <a:avLst/>
          </a:prstGeom>
          <a:solidFill>
            <a:srgbClr val="383B40"/>
          </a:solidFill>
        </p:spPr>
        <p:txBody>
          <a:bodyPr wrap="none" lIns="0" tIns="0" rIns="0" bIns="0"/>
          <a:lstStyle/>
          <a:p>
            <a:pPr eaLnBrk="1" fontAlgn="auto" hangingPunct="1">
              <a:spcBef>
                <a:spcPts val="2100"/>
              </a:spcBef>
              <a:spcAft>
                <a:spcPts val="0"/>
              </a:spcAft>
              <a:defRPr/>
            </a:pPr>
            <a:r>
              <a:rPr lang="en-US" sz="1000" spc="100">
                <a:solidFill>
                  <a:srgbClr val="E0E0E0"/>
                </a:solidFill>
                <a:latin typeface="Times New Roman"/>
              </a:rPr>
              <a:t>The square root of 25 is :: 5.0</a:t>
            </a:r>
          </a:p>
        </p:txBody>
      </p:sp>
      <p:sp>
        <p:nvSpPr>
          <p:cNvPr id="7" name="Rectangle 6">
            <a:extLst>
              <a:ext uri="{FF2B5EF4-FFF2-40B4-BE49-F238E27FC236}">
                <a16:creationId xmlns:a16="http://schemas.microsoft.com/office/drawing/2014/main" id="{AB4D56B5-BB8A-4CC9-B0EB-826290518343}"/>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85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0C0AF6-9CD0-497A-8A2A-7E6C9720C049}"/>
              </a:ext>
            </a:extLst>
          </p:cNvPr>
          <p:cNvSpPr/>
          <p:nvPr/>
        </p:nvSpPr>
        <p:spPr>
          <a:xfrm>
            <a:off x="901700" y="1087438"/>
            <a:ext cx="3236913" cy="1143000"/>
          </a:xfrm>
          <a:prstGeom prst="rect">
            <a:avLst/>
          </a:prstGeom>
          <a:solidFill>
            <a:srgbClr val="383B40"/>
          </a:solidFill>
        </p:spPr>
        <p:txBody>
          <a:bodyPr lIns="0" tIns="0" rIns="0" bIns="0"/>
          <a:lstStyle/>
          <a:p>
            <a:pPr eaLnBrk="1" fontAlgn="auto" hangingPunct="1">
              <a:lnSpc>
                <a:spcPts val="2664"/>
              </a:lnSpc>
              <a:spcBef>
                <a:spcPts val="0"/>
              </a:spcBef>
              <a:spcAft>
                <a:spcPts val="0"/>
              </a:spcAft>
              <a:defRPr/>
            </a:pPr>
            <a:r>
              <a:rPr lang="en-US" sz="950">
                <a:solidFill>
                  <a:srgbClr val="E0E0E0"/>
                </a:solidFill>
                <a:latin typeface="Consolas"/>
              </a:rPr>
              <a:t>The square root of 10 is :: 3.1622776601683795 The greatest common divisor is :: 6 The value os e(x) is:: 0.1353352832366127 The value of 9</a:t>
            </a:r>
            <a:r>
              <a:rPr lang="en-US" sz="950" baseline="30000">
                <a:solidFill>
                  <a:srgbClr val="E0E0E0"/>
                </a:solidFill>
                <a:latin typeface="Consolas"/>
              </a:rPr>
              <a:t>A</a:t>
            </a:r>
            <a:r>
              <a:rPr lang="en-US" sz="950">
                <a:solidFill>
                  <a:srgbClr val="E0E0E0"/>
                </a:solidFill>
                <a:latin typeface="Consolas"/>
              </a:rPr>
              <a:t>3 is :: 729.0</a:t>
            </a:r>
          </a:p>
        </p:txBody>
      </p:sp>
      <p:sp>
        <p:nvSpPr>
          <p:cNvPr id="3" name="Rectangle 2">
            <a:extLst>
              <a:ext uri="{FF2B5EF4-FFF2-40B4-BE49-F238E27FC236}">
                <a16:creationId xmlns:a16="http://schemas.microsoft.com/office/drawing/2014/main" id="{13811F49-31D1-48E6-8A99-261D5977C2C3}"/>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3">
            <a:extLst>
              <a:ext uri="{FF2B5EF4-FFF2-40B4-BE49-F238E27FC236}">
                <a16:creationId xmlns:a16="http://schemas.microsoft.com/office/drawing/2014/main" id="{B1CA2F84-6D68-44B8-A2D7-9564A5750A38}"/>
              </a:ext>
            </a:extLst>
          </p:cNvPr>
          <p:cNvSpPr txBox="1">
            <a:spLocks noChangeArrowheads="1"/>
          </p:cNvSpPr>
          <p:nvPr/>
        </p:nvSpPr>
        <p:spPr bwMode="auto">
          <a:xfrm>
            <a:off x="2514600" y="3424238"/>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04</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Functions and Modules: Definition and Usage</a:t>
            </a:r>
            <a:br>
              <a:rPr lang="en-GB" altLang="en-US"/>
            </a:br>
            <a:endParaRPr lang="en-GB"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DA1B2A-D0BA-4D3A-95C6-75137749DA00}"/>
              </a:ext>
            </a:extLst>
          </p:cNvPr>
          <p:cNvSpPr/>
          <p:nvPr/>
        </p:nvSpPr>
        <p:spPr>
          <a:xfrm>
            <a:off x="895350" y="1749425"/>
            <a:ext cx="8242300" cy="2852738"/>
          </a:xfrm>
          <a:prstGeom prst="rect">
            <a:avLst/>
          </a:prstGeom>
        </p:spPr>
        <p:txBody>
          <a:bodyPr lIns="0" tIns="0" rIns="0" bIns="0"/>
          <a:lstStyle/>
          <a:p>
            <a:pPr algn="ctr" eaLnBrk="1" fontAlgn="auto" hangingPunct="1">
              <a:spcBef>
                <a:spcPts val="0"/>
              </a:spcBef>
              <a:spcAft>
                <a:spcPts val="1050"/>
              </a:spcAft>
              <a:defRPr/>
            </a:pPr>
            <a:r>
              <a:rPr lang="en-US" sz="2000" b="1">
                <a:latin typeface="Calibri"/>
              </a:rPr>
              <a:t>Python Functions</a:t>
            </a:r>
          </a:p>
          <a:p>
            <a:pPr eaLnBrk="1" fontAlgn="auto" hangingPunct="1">
              <a:lnSpc>
                <a:spcPts val="2520"/>
              </a:lnSpc>
              <a:spcBef>
                <a:spcPts val="0"/>
              </a:spcBef>
              <a:spcAft>
                <a:spcPts val="0"/>
              </a:spcAft>
              <a:defRPr/>
            </a:pPr>
            <a:r>
              <a:rPr lang="en-US" sz="1400" b="1">
                <a:latin typeface="Times New Roman"/>
              </a:rPr>
              <a:t>A function is a block of code that performs a specific task.</a:t>
            </a:r>
          </a:p>
          <a:p>
            <a:pPr eaLnBrk="1" fontAlgn="auto" hangingPunct="1">
              <a:lnSpc>
                <a:spcPts val="2520"/>
              </a:lnSpc>
              <a:spcBef>
                <a:spcPts val="0"/>
              </a:spcBef>
              <a:spcAft>
                <a:spcPts val="0"/>
              </a:spcAft>
              <a:defRPr/>
            </a:pPr>
            <a:r>
              <a:rPr lang="en-US" sz="1400" b="1">
                <a:latin typeface="Times New Roman"/>
              </a:rPr>
              <a:t>Suppose we need to create a program to make a circle and color it. We can create two functions to solve this problem:</a:t>
            </a:r>
          </a:p>
          <a:p>
            <a:pPr marL="254000" algn="just" eaLnBrk="1" fontAlgn="auto" hangingPunct="1">
              <a:lnSpc>
                <a:spcPts val="2520"/>
              </a:lnSpc>
              <a:spcBef>
                <a:spcPts val="0"/>
              </a:spcBef>
              <a:spcAft>
                <a:spcPts val="0"/>
              </a:spcAft>
              <a:defRPr/>
            </a:pPr>
            <a:r>
              <a:rPr lang="en-US" sz="1400" b="1">
                <a:latin typeface="Times New Roman"/>
              </a:rPr>
              <a:t>1.    function to create a circle</a:t>
            </a:r>
          </a:p>
          <a:p>
            <a:pPr marL="254000" algn="just" eaLnBrk="1" fontAlgn="auto" hangingPunct="1">
              <a:lnSpc>
                <a:spcPts val="2520"/>
              </a:lnSpc>
              <a:spcBef>
                <a:spcPts val="0"/>
              </a:spcBef>
              <a:spcAft>
                <a:spcPts val="0"/>
              </a:spcAft>
              <a:defRPr/>
            </a:pPr>
            <a:r>
              <a:rPr lang="en-US" sz="1400" b="1">
                <a:latin typeface="Times New Roman"/>
              </a:rPr>
              <a:t>2.    function to color the shape</a:t>
            </a:r>
          </a:p>
          <a:p>
            <a:pPr eaLnBrk="1" fontAlgn="auto" hangingPunct="1">
              <a:lnSpc>
                <a:spcPts val="2520"/>
              </a:lnSpc>
              <a:spcBef>
                <a:spcPts val="0"/>
              </a:spcBef>
              <a:spcAft>
                <a:spcPts val="1680"/>
              </a:spcAft>
              <a:defRPr/>
            </a:pPr>
            <a:r>
              <a:rPr lang="en-US" sz="1400" b="1">
                <a:latin typeface="Times New Roman"/>
              </a:rPr>
              <a:t>Dividing a complex problem into smaller chunks makes our program easy to understand and reuse.</a:t>
            </a:r>
          </a:p>
          <a:p>
            <a:pPr eaLnBrk="1" fontAlgn="auto" hangingPunct="1">
              <a:spcBef>
                <a:spcPts val="0"/>
              </a:spcBef>
              <a:spcAft>
                <a:spcPts val="1050"/>
              </a:spcAft>
              <a:defRPr/>
            </a:pPr>
            <a:r>
              <a:rPr lang="en-US" sz="1500" b="1">
                <a:latin typeface="Calibri"/>
              </a:rPr>
              <a:t>Create a Function</a:t>
            </a:r>
          </a:p>
          <a:p>
            <a:pPr eaLnBrk="1" fontAlgn="auto" hangingPunct="1">
              <a:spcBef>
                <a:spcPts val="0"/>
              </a:spcBef>
              <a:spcAft>
                <a:spcPts val="2100"/>
              </a:spcAft>
              <a:defRPr/>
            </a:pPr>
            <a:r>
              <a:rPr lang="en-US" sz="1400" b="1">
                <a:latin typeface="Times New Roman"/>
              </a:rPr>
              <a:t>Let's create our first function.</a:t>
            </a:r>
          </a:p>
        </p:txBody>
      </p:sp>
      <p:sp>
        <p:nvSpPr>
          <p:cNvPr id="105475" name="Rectangle 2">
            <a:extLst>
              <a:ext uri="{FF2B5EF4-FFF2-40B4-BE49-F238E27FC236}">
                <a16:creationId xmlns:a16="http://schemas.microsoft.com/office/drawing/2014/main" id="{A51C335F-D451-474D-ABC2-48169F087500}"/>
              </a:ext>
            </a:extLst>
          </p:cNvPr>
          <p:cNvSpPr>
            <a:spLocks noChangeArrowheads="1"/>
          </p:cNvSpPr>
          <p:nvPr/>
        </p:nvSpPr>
        <p:spPr bwMode="auto">
          <a:xfrm>
            <a:off x="971550" y="4976813"/>
            <a:ext cx="1665288" cy="403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100"/>
              </a:spcBef>
              <a:spcAft>
                <a:spcPts val="213"/>
              </a:spcAft>
            </a:pPr>
            <a:r>
              <a:rPr lang="en-US" altLang="en-US" sz="1400" b="1">
                <a:solidFill>
                  <a:srgbClr val="FFFFFF"/>
                </a:solidFill>
                <a:latin typeface="Times New Roman" panose="02020603050405020304" pitchFamily="18" charset="0"/>
              </a:rPr>
              <a:t>def greet ():</a:t>
            </a:r>
          </a:p>
          <a:p>
            <a:pPr eaLnBrk="1" hangingPunct="1">
              <a:spcAft>
                <a:spcPts val="3150"/>
              </a:spcAft>
            </a:pPr>
            <a:r>
              <a:rPr lang="en-US" altLang="en-US" sz="1400" b="1">
                <a:solidFill>
                  <a:srgbClr val="FFFFFF"/>
                </a:solidFill>
                <a:latin typeface="Times New Roman" panose="02020603050405020304" pitchFamily="18" charset="0"/>
              </a:rPr>
              <a:t>print (’Hello World!’)</a:t>
            </a:r>
          </a:p>
        </p:txBody>
      </p:sp>
      <p:sp>
        <p:nvSpPr>
          <p:cNvPr id="105476" name="Rectangle 3">
            <a:extLst>
              <a:ext uri="{FF2B5EF4-FFF2-40B4-BE49-F238E27FC236}">
                <a16:creationId xmlns:a16="http://schemas.microsoft.com/office/drawing/2014/main" id="{7A1A2569-821F-431A-8752-5F5870918C7B}"/>
              </a:ext>
            </a:extLst>
          </p:cNvPr>
          <p:cNvSpPr>
            <a:spLocks noChangeArrowheads="1"/>
          </p:cNvSpPr>
          <p:nvPr/>
        </p:nvSpPr>
        <p:spPr bwMode="auto">
          <a:xfrm>
            <a:off x="895350" y="5913438"/>
            <a:ext cx="30829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150"/>
              </a:spcBef>
            </a:pPr>
            <a:r>
              <a:rPr lang="en-US" altLang="en-US" sz="1400" b="1">
                <a:latin typeface="Times New Roman" panose="02020603050405020304" pitchFamily="18" charset="0"/>
              </a:rPr>
              <a:t>Here are the different parts of the program:</a:t>
            </a:r>
          </a:p>
        </p:txBody>
      </p:sp>
      <p:sp>
        <p:nvSpPr>
          <p:cNvPr id="5" name="Rectangle 4">
            <a:extLst>
              <a:ext uri="{FF2B5EF4-FFF2-40B4-BE49-F238E27FC236}">
                <a16:creationId xmlns:a16="http://schemas.microsoft.com/office/drawing/2014/main" id="{821FB394-EE49-41DE-995F-F698F3A3069C}"/>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87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F8576A-3830-48D1-B538-C7E258E0C500}"/>
              </a:ext>
            </a:extLst>
          </p:cNvPr>
          <p:cNvGraphicFramePr>
            <a:graphicFrameLocks noGrp="1"/>
          </p:cNvGraphicFramePr>
          <p:nvPr/>
        </p:nvGraphicFramePr>
        <p:xfrm>
          <a:off x="911225" y="914400"/>
          <a:ext cx="8235950" cy="5065713"/>
        </p:xfrm>
        <a:graphic>
          <a:graphicData uri="http://schemas.openxmlformats.org/drawingml/2006/table">
            <a:tbl>
              <a:tblPr/>
              <a:tblGrid>
                <a:gridCol w="636588">
                  <a:extLst>
                    <a:ext uri="{9D8B030D-6E8A-4147-A177-3AD203B41FA5}">
                      <a16:colId xmlns:a16="http://schemas.microsoft.com/office/drawing/2014/main" val="20000"/>
                    </a:ext>
                  </a:extLst>
                </a:gridCol>
                <a:gridCol w="2811462">
                  <a:extLst>
                    <a:ext uri="{9D8B030D-6E8A-4147-A177-3AD203B41FA5}">
                      <a16:colId xmlns:a16="http://schemas.microsoft.com/office/drawing/2014/main" val="20001"/>
                    </a:ext>
                  </a:extLst>
                </a:gridCol>
                <a:gridCol w="1846263">
                  <a:extLst>
                    <a:ext uri="{9D8B030D-6E8A-4147-A177-3AD203B41FA5}">
                      <a16:colId xmlns:a16="http://schemas.microsoft.com/office/drawing/2014/main" val="20002"/>
                    </a:ext>
                  </a:extLst>
                </a:gridCol>
                <a:gridCol w="2166937">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tblGrid>
              <a:tr h="36068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Week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No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Topics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Teaching Learning Strategy(s)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Assessment Strategy(s)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Alignment to CLO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123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11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Times New Roman" panose="02020603050405020304" pitchFamily="18" charset="0"/>
                        </a:rPr>
                        <a:t>OOP: Inheritance, Polymorphism, Encapsulation, Abstraction</a:t>
                      </a:r>
                    </a:p>
                    <a:p>
                      <a:pPr marL="0" marR="0" lvl="0" indent="0" algn="l" defTabSz="914400" rtl="0" eaLnBrk="1" fontAlgn="base" latinLnBrk="0" hangingPunct="1">
                        <a:lnSpc>
                          <a:spcPts val="130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Implement inheritance and polymorphism in Python.</a:t>
                      </a:r>
                    </a:p>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Use encapsulation and abstraction to manage complexity.</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50"/>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255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-Final term Case Study #2 - Home assignment #2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CLO7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139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12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Advanced Data Structures: Stacks, Queues</a:t>
                      </a:r>
                    </a:p>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Understand and implement stacks and queues.</a:t>
                      </a:r>
                    </a:p>
                    <a:p>
                      <a:pPr marL="171450" marR="0" lvl="0" indent="-171450" algn="l" defTabSz="914400" rtl="0" eaLnBrk="1" fontAlgn="base" latinLnBrk="0" hangingPunct="1">
                        <a:lnSpc>
                          <a:spcPts val="1275"/>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Times New Roman" panose="02020603050405020304" pitchFamily="18" charset="0"/>
                        </a:rPr>
                        <a:t>Write programs using advanced data structures.</a:t>
                      </a:r>
                    </a:p>
                    <a:p>
                      <a:pPr marL="171450" marR="0" lvl="0" indent="-171450" algn="l" defTabSz="914400" rtl="0" eaLnBrk="1" fontAlgn="base" latinLnBrk="0" hangingPunct="1">
                        <a:lnSpc>
                          <a:spcPts val="1275"/>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latin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Practical exercises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programs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CLO7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2240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13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213"/>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rPr>
                        <a:t>Exception Handling and Debugging</a:t>
                      </a:r>
                    </a:p>
                    <a:p>
                      <a:pPr marL="0" marR="0" lvl="0" indent="0" algn="just" defTabSz="914400" rtl="0" eaLnBrk="1" fontAlgn="base" latinLnBrk="0" hangingPunct="1">
                        <a:lnSpc>
                          <a:spcPct val="100000"/>
                        </a:lnSpc>
                        <a:spcBef>
                          <a:spcPct val="0"/>
                        </a:spcBef>
                        <a:spcAft>
                          <a:spcPts val="1888"/>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Implement exception handling in Python.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    Use debugging tools to find and fix errors.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Recap main points</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Forward Plan</a:t>
                      </a:r>
                    </a:p>
                    <a:p>
                      <a:pPr marL="0" marR="0" lvl="0" indent="0" algn="just" defTabSz="914400" rtl="0" eaLnBrk="1" fontAlgn="base" latinLnBrk="0" hangingPunct="1">
                        <a:lnSpc>
                          <a:spcPts val="2525"/>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Interactive discussion</a:t>
                      </a:r>
                    </a:p>
                    <a:p>
                      <a:pPr marL="0" marR="0" lvl="0" indent="0" algn="l" defTabSz="914400" rtl="0" eaLnBrk="1" fontAlgn="base" latinLnBrk="0" hangingPunct="1">
                        <a:lnSpc>
                          <a:spcPts val="1275"/>
                        </a:lnSpc>
                        <a:spcBef>
                          <a:spcPct val="0"/>
                        </a:spcBef>
                        <a:spcAft>
                          <a:spcPts val="625"/>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Lecture with multimedia aids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Group discussion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ts val="105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Practical exercises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rPr>
                        <a:t>-    Assessment of debugging tasks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rPr>
                        <a:t>CLO7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09EEB112-02A5-4BDA-9CBC-79C44E2D5D8B}"/>
              </a:ext>
            </a:extLst>
          </p:cNvPr>
          <p:cNvSpPr/>
          <p:nvPr/>
        </p:nvSpPr>
        <p:spPr>
          <a:xfrm>
            <a:off x="908050" y="6991350"/>
            <a:ext cx="673100" cy="161925"/>
          </a:xfrm>
          <a:prstGeom prst="rect">
            <a:avLst/>
          </a:prstGeom>
        </p:spPr>
        <p:txBody>
          <a:bodyPr wrap="none" lIns="0" tIns="0" rIns="0" bIns="0"/>
          <a:lstStyle/>
          <a:p>
            <a:pPr eaLnBrk="1" fontAlgn="auto" hangingPunct="1">
              <a:spcBef>
                <a:spcPts val="0"/>
              </a:spcBef>
              <a:spcAft>
                <a:spcPts val="0"/>
              </a:spcAft>
              <a:defRPr/>
            </a:pPr>
            <a:r>
              <a:rPr lang="en-US" sz="1050" b="1" spc="250">
                <a:latin typeface="Calibri"/>
              </a:rPr>
              <a:t>10 | </a:t>
            </a:r>
            <a:r>
              <a:rPr lang="en-US" sz="1050" b="1" spc="25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6498" name="Picture 1">
            <a:extLst>
              <a:ext uri="{FF2B5EF4-FFF2-40B4-BE49-F238E27FC236}">
                <a16:creationId xmlns:a16="http://schemas.microsoft.com/office/drawing/2014/main" id="{C33FBC34-F6BA-45AB-9663-790A7D8B51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195388"/>
            <a:ext cx="15144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2">
            <a:extLst>
              <a:ext uri="{FF2B5EF4-FFF2-40B4-BE49-F238E27FC236}">
                <a16:creationId xmlns:a16="http://schemas.microsoft.com/office/drawing/2014/main" id="{A928410E-2B7B-4759-95F5-8F8A57FA8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1484313"/>
            <a:ext cx="6365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3">
            <a:extLst>
              <a:ext uri="{FF2B5EF4-FFF2-40B4-BE49-F238E27FC236}">
                <a16:creationId xmlns:a16="http://schemas.microsoft.com/office/drawing/2014/main" id="{D3685D63-6373-419D-A44F-A049DBE2DAD8}"/>
              </a:ext>
            </a:extLst>
          </p:cNvPr>
          <p:cNvSpPr>
            <a:spLocks noChangeArrowheads="1"/>
          </p:cNvSpPr>
          <p:nvPr/>
        </p:nvSpPr>
        <p:spPr bwMode="auto">
          <a:xfrm>
            <a:off x="4840288" y="1136650"/>
            <a:ext cx="14414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1651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solidFill>
                  <a:srgbClr val="9E9E9E"/>
                </a:solidFill>
                <a:latin typeface="Times New Roman" panose="02020603050405020304" pitchFamily="18" charset="0"/>
              </a:rPr>
              <a:t>name of the function</a:t>
            </a:r>
          </a:p>
        </p:txBody>
      </p:sp>
      <p:sp>
        <p:nvSpPr>
          <p:cNvPr id="106501" name="Rectangle 4">
            <a:extLst>
              <a:ext uri="{FF2B5EF4-FFF2-40B4-BE49-F238E27FC236}">
                <a16:creationId xmlns:a16="http://schemas.microsoft.com/office/drawing/2014/main" id="{F89BE6B5-7B34-40F9-8A30-E860E32407EA}"/>
              </a:ext>
            </a:extLst>
          </p:cNvPr>
          <p:cNvSpPr>
            <a:spLocks noChangeArrowheads="1"/>
          </p:cNvSpPr>
          <p:nvPr/>
        </p:nvSpPr>
        <p:spPr bwMode="auto">
          <a:xfrm>
            <a:off x="1447800" y="1993900"/>
            <a:ext cx="12255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solidFill>
                  <a:srgbClr val="9E9E9E"/>
                </a:solidFill>
                <a:latin typeface="Times New Roman" panose="02020603050405020304" pitchFamily="18" charset="0"/>
              </a:rPr>
              <a:t>def keyword is used</a:t>
            </a:r>
          </a:p>
        </p:txBody>
      </p:sp>
      <p:sp>
        <p:nvSpPr>
          <p:cNvPr id="106502" name="Rectangle 5">
            <a:extLst>
              <a:ext uri="{FF2B5EF4-FFF2-40B4-BE49-F238E27FC236}">
                <a16:creationId xmlns:a16="http://schemas.microsoft.com/office/drawing/2014/main" id="{F69991FE-1FDF-43AC-B064-518DD941F25C}"/>
              </a:ext>
            </a:extLst>
          </p:cNvPr>
          <p:cNvSpPr>
            <a:spLocks noChangeArrowheads="1"/>
          </p:cNvSpPr>
          <p:nvPr/>
        </p:nvSpPr>
        <p:spPr bwMode="auto">
          <a:xfrm>
            <a:off x="3273425" y="1468438"/>
            <a:ext cx="11255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4CCD6"/>
                </a:solidFill>
                <a:latin typeface="Consolas" panose="020B0609020204030204" pitchFamily="49" charset="0"/>
              </a:rPr>
              <a:t>I I </a:t>
            </a:r>
            <a:r>
              <a:rPr lang="en-US" altLang="en-US" sz="1200">
                <a:solidFill>
                  <a:srgbClr val="484877"/>
                </a:solidFill>
                <a:latin typeface="Consolas" panose="020B0609020204030204" pitchFamily="49" charset="0"/>
              </a:rPr>
              <a:t>greetO </a:t>
            </a:r>
            <a:r>
              <a:rPr lang="en-US" altLang="en-US" sz="1500" b="1" i="1">
                <a:solidFill>
                  <a:srgbClr val="04CCD6"/>
                </a:solidFill>
                <a:latin typeface="Times New Roman" panose="02020603050405020304" pitchFamily="18" charset="0"/>
              </a:rPr>
              <a:t>\</a:t>
            </a:r>
            <a:r>
              <a:rPr lang="en-US" altLang="en-US" sz="1200">
                <a:solidFill>
                  <a:srgbClr val="04CCD6"/>
                </a:solidFill>
                <a:latin typeface="Consolas" panose="020B0609020204030204" pitchFamily="49" charset="0"/>
              </a:rPr>
              <a:t> </a:t>
            </a:r>
            <a:r>
              <a:rPr lang="en-US" altLang="en-US" sz="1200">
                <a:solidFill>
                  <a:srgbClr val="484877"/>
                </a:solidFill>
                <a:latin typeface="Consolas" panose="020B0609020204030204" pitchFamily="49" charset="0"/>
              </a:rPr>
              <a:t>:</a:t>
            </a:r>
          </a:p>
        </p:txBody>
      </p:sp>
      <p:sp>
        <p:nvSpPr>
          <p:cNvPr id="106503" name="Rectangle 6">
            <a:extLst>
              <a:ext uri="{FF2B5EF4-FFF2-40B4-BE49-F238E27FC236}">
                <a16:creationId xmlns:a16="http://schemas.microsoft.com/office/drawing/2014/main" id="{B2C20690-2BCA-4C36-9D57-30CF4AB17B74}"/>
              </a:ext>
            </a:extLst>
          </p:cNvPr>
          <p:cNvSpPr>
            <a:spLocks noChangeArrowheads="1"/>
          </p:cNvSpPr>
          <p:nvPr/>
        </p:nvSpPr>
        <p:spPr bwMode="auto">
          <a:xfrm>
            <a:off x="3184525" y="1871663"/>
            <a:ext cx="19907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484877"/>
                </a:solidFill>
                <a:latin typeface="Consolas" panose="020B0609020204030204" pitchFamily="49" charset="0"/>
              </a:rPr>
              <a:t>print(</a:t>
            </a:r>
            <a:r>
              <a:rPr lang="en-US" altLang="en-US" sz="1200">
                <a:solidFill>
                  <a:srgbClr val="B86062"/>
                </a:solidFill>
                <a:latin typeface="Consolas" panose="020B0609020204030204" pitchFamily="49" charset="0"/>
              </a:rPr>
              <a:t>'Hello World!’</a:t>
            </a:r>
            <a:r>
              <a:rPr lang="en-US" altLang="en-US" sz="1200">
                <a:solidFill>
                  <a:srgbClr val="484877"/>
                </a:solidFill>
                <a:latin typeface="Consolas" panose="020B0609020204030204" pitchFamily="49" charset="0"/>
              </a:rPr>
              <a:t>) </a:t>
            </a:r>
            <a:r>
              <a:rPr lang="en-US" altLang="en-US" sz="1200">
                <a:solidFill>
                  <a:srgbClr val="04CCD6"/>
                </a:solidFill>
                <a:latin typeface="Consolas" panose="020B0609020204030204" pitchFamily="49" charset="0"/>
              </a:rPr>
              <a:t>|</a:t>
            </a:r>
          </a:p>
        </p:txBody>
      </p:sp>
      <p:sp>
        <p:nvSpPr>
          <p:cNvPr id="106504" name="Rectangle 7">
            <a:extLst>
              <a:ext uri="{FF2B5EF4-FFF2-40B4-BE49-F238E27FC236}">
                <a16:creationId xmlns:a16="http://schemas.microsoft.com/office/drawing/2014/main" id="{04E9CD8B-E2BA-4441-98F8-E1C384DA4912}"/>
              </a:ext>
            </a:extLst>
          </p:cNvPr>
          <p:cNvSpPr>
            <a:spLocks noChangeArrowheads="1"/>
          </p:cNvSpPr>
          <p:nvPr/>
        </p:nvSpPr>
        <p:spPr bwMode="auto">
          <a:xfrm>
            <a:off x="1423988" y="2193925"/>
            <a:ext cx="1249362"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solidFill>
                  <a:srgbClr val="9E9E9E"/>
                </a:solidFill>
                <a:latin typeface="Times New Roman" panose="02020603050405020304" pitchFamily="18" charset="0"/>
              </a:rPr>
              <a:t>to create a function</a:t>
            </a:r>
          </a:p>
        </p:txBody>
      </p:sp>
      <p:sp>
        <p:nvSpPr>
          <p:cNvPr id="106505" name="Rectangle 8">
            <a:extLst>
              <a:ext uri="{FF2B5EF4-FFF2-40B4-BE49-F238E27FC236}">
                <a16:creationId xmlns:a16="http://schemas.microsoft.com/office/drawing/2014/main" id="{758715FD-1A40-4B18-992C-47CA1F04080C}"/>
              </a:ext>
            </a:extLst>
          </p:cNvPr>
          <p:cNvSpPr>
            <a:spLocks noChangeArrowheads="1"/>
          </p:cNvSpPr>
          <p:nvPr/>
        </p:nvSpPr>
        <p:spPr bwMode="auto">
          <a:xfrm>
            <a:off x="4041775" y="2154238"/>
            <a:ext cx="139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900">
                <a:solidFill>
                  <a:srgbClr val="04CCD6"/>
                </a:solidFill>
              </a:rPr>
              <a:t>1</a:t>
            </a:r>
          </a:p>
        </p:txBody>
      </p:sp>
      <p:sp>
        <p:nvSpPr>
          <p:cNvPr id="106506" name="Rectangle 9">
            <a:extLst>
              <a:ext uri="{FF2B5EF4-FFF2-40B4-BE49-F238E27FC236}">
                <a16:creationId xmlns:a16="http://schemas.microsoft.com/office/drawing/2014/main" id="{5E236FB1-D116-498A-8DBB-0B3E98055866}"/>
              </a:ext>
            </a:extLst>
          </p:cNvPr>
          <p:cNvSpPr>
            <a:spLocks noChangeArrowheads="1"/>
          </p:cNvSpPr>
          <p:nvPr/>
        </p:nvSpPr>
        <p:spPr bwMode="auto">
          <a:xfrm>
            <a:off x="3660775" y="2600325"/>
            <a:ext cx="8921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b="1">
                <a:solidFill>
                  <a:srgbClr val="9E9E9E"/>
                </a:solidFill>
                <a:latin typeface="Times New Roman" panose="02020603050405020304" pitchFamily="18" charset="0"/>
              </a:rPr>
              <a:t>function body</a:t>
            </a:r>
          </a:p>
        </p:txBody>
      </p:sp>
      <p:sp>
        <p:nvSpPr>
          <p:cNvPr id="106507" name="Rectangle 10">
            <a:extLst>
              <a:ext uri="{FF2B5EF4-FFF2-40B4-BE49-F238E27FC236}">
                <a16:creationId xmlns:a16="http://schemas.microsoft.com/office/drawing/2014/main" id="{B64AF857-8C6B-409C-9AC4-1D83AA930671}"/>
              </a:ext>
            </a:extLst>
          </p:cNvPr>
          <p:cNvSpPr>
            <a:spLocks noChangeArrowheads="1"/>
          </p:cNvSpPr>
          <p:nvPr/>
        </p:nvSpPr>
        <p:spPr bwMode="auto">
          <a:xfrm>
            <a:off x="895350" y="3130550"/>
            <a:ext cx="57578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4200"/>
              </a:spcAft>
            </a:pPr>
            <a:r>
              <a:rPr lang="en-US" altLang="en-US" sz="1400" b="1">
                <a:latin typeface="Times New Roman" panose="02020603050405020304" pitchFamily="18" charset="0"/>
              </a:rPr>
              <a:t>Here, we have created a simple function named greet () that prints Hello World!</a:t>
            </a:r>
          </a:p>
        </p:txBody>
      </p:sp>
      <p:sp>
        <p:nvSpPr>
          <p:cNvPr id="106508" name="Rectangle 11">
            <a:extLst>
              <a:ext uri="{FF2B5EF4-FFF2-40B4-BE49-F238E27FC236}">
                <a16:creationId xmlns:a16="http://schemas.microsoft.com/office/drawing/2014/main" id="{0854D9EB-DE57-4D94-9B11-05549812702F}"/>
              </a:ext>
            </a:extLst>
          </p:cNvPr>
          <p:cNvSpPr>
            <a:spLocks noChangeArrowheads="1"/>
          </p:cNvSpPr>
          <p:nvPr/>
        </p:nvSpPr>
        <p:spPr bwMode="auto">
          <a:xfrm>
            <a:off x="7096125" y="2806700"/>
            <a:ext cx="18319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Create a Python Function</a:t>
            </a:r>
          </a:p>
        </p:txBody>
      </p:sp>
      <p:sp>
        <p:nvSpPr>
          <p:cNvPr id="106509" name="Rectangle 12">
            <a:extLst>
              <a:ext uri="{FF2B5EF4-FFF2-40B4-BE49-F238E27FC236}">
                <a16:creationId xmlns:a16="http://schemas.microsoft.com/office/drawing/2014/main" id="{D4D619E6-C09B-42DB-9B38-684A9CAC5298}"/>
              </a:ext>
            </a:extLst>
          </p:cNvPr>
          <p:cNvSpPr>
            <a:spLocks noChangeArrowheads="1"/>
          </p:cNvSpPr>
          <p:nvPr/>
        </p:nvSpPr>
        <p:spPr bwMode="auto">
          <a:xfrm>
            <a:off x="904875" y="4041775"/>
            <a:ext cx="41449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4200"/>
              </a:spcBef>
              <a:spcAft>
                <a:spcPts val="1050"/>
              </a:spcAft>
            </a:pPr>
            <a:r>
              <a:rPr lang="en-US" altLang="en-US" sz="1500" b="1"/>
              <a:t>Calling a Function</a:t>
            </a:r>
          </a:p>
          <a:p>
            <a:pPr algn="just" eaLnBrk="1" hangingPunct="1">
              <a:spcAft>
                <a:spcPts val="1888"/>
              </a:spcAft>
            </a:pPr>
            <a:r>
              <a:rPr lang="en-US" altLang="en-US" sz="1200"/>
              <a:t>In the above example, we have declared a function named greet ().</a:t>
            </a:r>
          </a:p>
        </p:txBody>
      </p:sp>
      <p:sp>
        <p:nvSpPr>
          <p:cNvPr id="106510" name="Rectangle 13">
            <a:extLst>
              <a:ext uri="{FF2B5EF4-FFF2-40B4-BE49-F238E27FC236}">
                <a16:creationId xmlns:a16="http://schemas.microsoft.com/office/drawing/2014/main" id="{6ADFC4BF-E65C-4D1A-B8BF-0D16DFC096F2}"/>
              </a:ext>
            </a:extLst>
          </p:cNvPr>
          <p:cNvSpPr>
            <a:spLocks noChangeArrowheads="1"/>
          </p:cNvSpPr>
          <p:nvPr/>
        </p:nvSpPr>
        <p:spPr bwMode="auto">
          <a:xfrm>
            <a:off x="971550" y="4889500"/>
            <a:ext cx="1330325" cy="355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438"/>
              </a:lnSpc>
              <a:spcBef>
                <a:spcPts val="1888"/>
              </a:spcBef>
              <a:spcAft>
                <a:spcPts val="2525"/>
              </a:spcAft>
            </a:pPr>
            <a:r>
              <a:rPr lang="en-US" altLang="en-US" sz="1200" b="1">
                <a:solidFill>
                  <a:srgbClr val="FFFFFF"/>
                </a:solidFill>
              </a:rPr>
              <a:t>def greet (): print ('Hello World!')</a:t>
            </a:r>
          </a:p>
        </p:txBody>
      </p:sp>
      <p:sp>
        <p:nvSpPr>
          <p:cNvPr id="106511" name="Rectangle 14">
            <a:extLst>
              <a:ext uri="{FF2B5EF4-FFF2-40B4-BE49-F238E27FC236}">
                <a16:creationId xmlns:a16="http://schemas.microsoft.com/office/drawing/2014/main" id="{005AC4F5-8D72-4F96-86A8-1829913DFCD9}"/>
              </a:ext>
            </a:extLst>
          </p:cNvPr>
          <p:cNvSpPr>
            <a:spLocks noChangeArrowheads="1"/>
          </p:cNvSpPr>
          <p:nvPr/>
        </p:nvSpPr>
        <p:spPr bwMode="auto">
          <a:xfrm>
            <a:off x="895350" y="5757863"/>
            <a:ext cx="8162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525"/>
              </a:spcBef>
              <a:spcAft>
                <a:spcPts val="1050"/>
              </a:spcAft>
            </a:pPr>
            <a:r>
              <a:rPr lang="en-US" altLang="en-US" sz="1200"/>
              <a:t>If we run the above code, we won't get an output.</a:t>
            </a:r>
          </a:p>
          <a:p>
            <a:pPr algn="just" eaLnBrk="1" hangingPunct="1">
              <a:lnSpc>
                <a:spcPts val="1563"/>
              </a:lnSpc>
              <a:spcAft>
                <a:spcPts val="425"/>
              </a:spcAft>
            </a:pPr>
            <a:r>
              <a:rPr lang="en-US" altLang="en-US" sz="1200"/>
              <a:t>It's because creating a function doesn't mean we are executing the code inside it. It means the code is there for us to use if we want to.</a:t>
            </a:r>
          </a:p>
          <a:p>
            <a:pPr algn="just" eaLnBrk="1" hangingPunct="1"/>
            <a:r>
              <a:rPr lang="en-US" altLang="en-US" sz="1200"/>
              <a:t>To use this function, we need to call the function.</a:t>
            </a:r>
          </a:p>
        </p:txBody>
      </p:sp>
      <p:sp>
        <p:nvSpPr>
          <p:cNvPr id="16" name="Rectangle 15">
            <a:extLst>
              <a:ext uri="{FF2B5EF4-FFF2-40B4-BE49-F238E27FC236}">
                <a16:creationId xmlns:a16="http://schemas.microsoft.com/office/drawing/2014/main" id="{58B4A946-2255-49CE-B4CC-7D433128B2A6}"/>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88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a:extLst>
              <a:ext uri="{FF2B5EF4-FFF2-40B4-BE49-F238E27FC236}">
                <a16:creationId xmlns:a16="http://schemas.microsoft.com/office/drawing/2014/main" id="{9B7EEE5F-974B-4A59-BE07-391ECF561CFA}"/>
              </a:ext>
            </a:extLst>
          </p:cNvPr>
          <p:cNvSpPr>
            <a:spLocks noChangeArrowheads="1"/>
          </p:cNvSpPr>
          <p:nvPr/>
        </p:nvSpPr>
        <p:spPr bwMode="auto">
          <a:xfrm>
            <a:off x="901700" y="971550"/>
            <a:ext cx="15097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altLang="en-US" sz="2200" b="1"/>
              <a:t>Function Call</a:t>
            </a:r>
          </a:p>
          <a:p>
            <a:pPr eaLnBrk="1" hangingPunct="1">
              <a:spcAft>
                <a:spcPts val="1263"/>
              </a:spcAft>
            </a:pPr>
            <a:r>
              <a:rPr lang="en-US" altLang="en-US" sz="2200"/>
              <a:t>greet ()</a:t>
            </a:r>
          </a:p>
        </p:txBody>
      </p:sp>
      <p:sp>
        <p:nvSpPr>
          <p:cNvPr id="3" name="Rectangle 2">
            <a:extLst>
              <a:ext uri="{FF2B5EF4-FFF2-40B4-BE49-F238E27FC236}">
                <a16:creationId xmlns:a16="http://schemas.microsoft.com/office/drawing/2014/main" id="{9A63DA43-782A-4A51-A86B-0DF685A80A3D}"/>
              </a:ext>
            </a:extLst>
          </p:cNvPr>
          <p:cNvSpPr/>
          <p:nvPr/>
        </p:nvSpPr>
        <p:spPr>
          <a:xfrm>
            <a:off x="969963" y="1885950"/>
            <a:ext cx="2439987" cy="2613025"/>
          </a:xfrm>
          <a:prstGeom prst="rect">
            <a:avLst/>
          </a:prstGeom>
          <a:solidFill>
            <a:srgbClr val="000000"/>
          </a:solidFill>
        </p:spPr>
        <p:txBody>
          <a:bodyPr lIns="0" tIns="0" rIns="0" bIns="0"/>
          <a:lstStyle/>
          <a:p>
            <a:pPr eaLnBrk="1" fontAlgn="auto" hangingPunct="1">
              <a:spcBef>
                <a:spcPts val="1260"/>
              </a:spcBef>
              <a:spcAft>
                <a:spcPts val="1260"/>
              </a:spcAft>
              <a:defRPr/>
            </a:pPr>
            <a:r>
              <a:rPr lang="en-US" sz="1400" b="1" u="sng">
                <a:solidFill>
                  <a:srgbClr val="4472C4"/>
                </a:solidFill>
                <a:latin typeface="Times New Roman"/>
              </a:rPr>
              <a:t>Example: Python Function Call</a:t>
            </a:r>
          </a:p>
          <a:p>
            <a:pPr eaLnBrk="1" fontAlgn="auto" hangingPunct="1">
              <a:spcBef>
                <a:spcPts val="0"/>
              </a:spcBef>
              <a:spcAft>
                <a:spcPts val="210"/>
              </a:spcAft>
              <a:defRPr/>
            </a:pPr>
            <a:r>
              <a:rPr lang="en-US" sz="1400" b="1">
                <a:solidFill>
                  <a:srgbClr val="FFFFFF"/>
                </a:solidFill>
                <a:latin typeface="Times New Roman"/>
              </a:rPr>
              <a:t>def greet ():</a:t>
            </a:r>
          </a:p>
          <a:p>
            <a:pPr marL="206248" eaLnBrk="1" fontAlgn="auto" hangingPunct="1">
              <a:spcBef>
                <a:spcPts val="0"/>
              </a:spcBef>
              <a:spcAft>
                <a:spcPts val="1260"/>
              </a:spcAft>
              <a:defRPr/>
            </a:pPr>
            <a:r>
              <a:rPr lang="en-US" sz="1400" b="1">
                <a:solidFill>
                  <a:srgbClr val="FFFFFF"/>
                </a:solidFill>
                <a:latin typeface="Times New Roman"/>
              </a:rPr>
              <a:t>print (’Hello World!’)</a:t>
            </a:r>
          </a:p>
          <a:p>
            <a:pPr eaLnBrk="1" fontAlgn="auto" hangingPunct="1">
              <a:lnSpc>
                <a:spcPts val="1608"/>
              </a:lnSpc>
              <a:spcBef>
                <a:spcPts val="0"/>
              </a:spcBef>
              <a:spcAft>
                <a:spcPts val="0"/>
              </a:spcAft>
              <a:defRPr/>
            </a:pPr>
            <a:r>
              <a:rPr lang="en-US" sz="1400" b="1" u="sng">
                <a:solidFill>
                  <a:srgbClr val="4472C4"/>
                </a:solidFill>
                <a:latin typeface="Times New Roman"/>
              </a:rPr>
              <a:t># Call the function </a:t>
            </a:r>
            <a:r>
              <a:rPr lang="en-US" sz="1400" b="1">
                <a:solidFill>
                  <a:srgbClr val="FFFFFF"/>
                </a:solidFill>
                <a:latin typeface="Times New Roman"/>
              </a:rPr>
              <a:t>greet ()</a:t>
            </a:r>
          </a:p>
          <a:p>
            <a:pPr eaLnBrk="1" fontAlgn="auto" hangingPunct="1">
              <a:lnSpc>
                <a:spcPts val="1608"/>
              </a:lnSpc>
              <a:spcBef>
                <a:spcPts val="0"/>
              </a:spcBef>
              <a:spcAft>
                <a:spcPts val="2100"/>
              </a:spcAft>
              <a:defRPr/>
            </a:pPr>
            <a:r>
              <a:rPr lang="en-US" sz="1400" b="1">
                <a:solidFill>
                  <a:srgbClr val="FFFFFF"/>
                </a:solidFill>
                <a:latin typeface="Times New Roman"/>
              </a:rPr>
              <a:t>print (’Outside function’)</a:t>
            </a:r>
          </a:p>
          <a:p>
            <a:pPr eaLnBrk="1" fontAlgn="auto" hangingPunct="1">
              <a:lnSpc>
                <a:spcPts val="1608"/>
              </a:lnSpc>
              <a:spcBef>
                <a:spcPts val="0"/>
              </a:spcBef>
              <a:spcAft>
                <a:spcPts val="0"/>
              </a:spcAft>
              <a:defRPr/>
            </a:pPr>
            <a:r>
              <a:rPr lang="en-US" sz="1400" b="1">
                <a:solidFill>
                  <a:srgbClr val="FFFFFF"/>
                </a:solidFill>
                <a:latin typeface="Times New Roman"/>
              </a:rPr>
              <a:t>Output Hello World!</a:t>
            </a:r>
          </a:p>
          <a:p>
            <a:pPr eaLnBrk="1" fontAlgn="auto" hangingPunct="1">
              <a:lnSpc>
                <a:spcPts val="1608"/>
              </a:lnSpc>
              <a:spcBef>
                <a:spcPts val="0"/>
              </a:spcBef>
              <a:spcAft>
                <a:spcPts val="0"/>
              </a:spcAft>
              <a:defRPr/>
            </a:pPr>
            <a:r>
              <a:rPr lang="en-US" sz="1400" b="1">
                <a:solidFill>
                  <a:srgbClr val="FFFFFF"/>
                </a:solidFill>
                <a:latin typeface="Times New Roman"/>
              </a:rPr>
              <a:t>Outside function</a:t>
            </a:r>
          </a:p>
        </p:txBody>
      </p:sp>
      <p:sp>
        <p:nvSpPr>
          <p:cNvPr id="107524" name="Rectangle 3">
            <a:extLst>
              <a:ext uri="{FF2B5EF4-FFF2-40B4-BE49-F238E27FC236}">
                <a16:creationId xmlns:a16="http://schemas.microsoft.com/office/drawing/2014/main" id="{3227207D-5A12-4185-8546-B75A16119075}"/>
              </a:ext>
            </a:extLst>
          </p:cNvPr>
          <p:cNvSpPr>
            <a:spLocks noChangeArrowheads="1"/>
          </p:cNvSpPr>
          <p:nvPr/>
        </p:nvSpPr>
        <p:spPr bwMode="auto">
          <a:xfrm>
            <a:off x="871538" y="6235700"/>
            <a:ext cx="78755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Times New Roman" panose="02020603050405020304" pitchFamily="18" charset="0"/>
              </a:rPr>
              <a:t>In the above example, we have created a function named greet(). Here's how the control of the program flows:</a:t>
            </a:r>
          </a:p>
        </p:txBody>
      </p:sp>
      <p:sp>
        <p:nvSpPr>
          <p:cNvPr id="5" name="Rectangle 4">
            <a:extLst>
              <a:ext uri="{FF2B5EF4-FFF2-40B4-BE49-F238E27FC236}">
                <a16:creationId xmlns:a16="http://schemas.microsoft.com/office/drawing/2014/main" id="{21F3E410-A9E4-4A4B-ADCF-DF9EA553AEBE}"/>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89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8546" name="Picture 1">
            <a:extLst>
              <a:ext uri="{FF2B5EF4-FFF2-40B4-BE49-F238E27FC236}">
                <a16:creationId xmlns:a16="http://schemas.microsoft.com/office/drawing/2014/main" id="{0DD2AF59-C54E-410B-8BC1-0224800F5C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9775" y="914400"/>
            <a:ext cx="34988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2">
            <a:extLst>
              <a:ext uri="{FF2B5EF4-FFF2-40B4-BE49-F238E27FC236}">
                <a16:creationId xmlns:a16="http://schemas.microsoft.com/office/drawing/2014/main" id="{4AC40871-4A06-414F-BF88-2CAEB7CFE4B8}"/>
              </a:ext>
            </a:extLst>
          </p:cNvPr>
          <p:cNvSpPr>
            <a:spLocks noChangeArrowheads="1"/>
          </p:cNvSpPr>
          <p:nvPr/>
        </p:nvSpPr>
        <p:spPr bwMode="auto">
          <a:xfrm>
            <a:off x="895350" y="2981325"/>
            <a:ext cx="712152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25"/>
              </a:lnSpc>
              <a:spcBef>
                <a:spcPts val="838"/>
              </a:spcBef>
            </a:pPr>
            <a:r>
              <a:rPr lang="en-US" altLang="en-US" sz="1400" b="1">
                <a:latin typeface="Times New Roman" panose="02020603050405020304" pitchFamily="18" charset="0"/>
              </a:rPr>
              <a:t>Working of Python Function Here,</a:t>
            </a:r>
          </a:p>
          <a:p>
            <a:pPr algn="just" eaLnBrk="1" hangingPunct="1">
              <a:lnSpc>
                <a:spcPts val="2525"/>
              </a:lnSpc>
            </a:pPr>
            <a:r>
              <a:rPr lang="en-US" altLang="en-US" sz="1400" b="1">
                <a:latin typeface="Times New Roman" panose="02020603050405020304" pitchFamily="18" charset="0"/>
              </a:rPr>
              <a:t>1.    When the function greet () is called, the program's control transfers to the function definition.</a:t>
            </a:r>
          </a:p>
          <a:p>
            <a:pPr algn="just" eaLnBrk="1" hangingPunct="1">
              <a:lnSpc>
                <a:spcPts val="2525"/>
              </a:lnSpc>
            </a:pPr>
            <a:r>
              <a:rPr lang="en-US" altLang="en-US" sz="1400" b="1">
                <a:latin typeface="Times New Roman" panose="02020603050405020304" pitchFamily="18" charset="0"/>
              </a:rPr>
              <a:t>2.    All the code inside the function is executed.</a:t>
            </a:r>
          </a:p>
          <a:p>
            <a:pPr algn="just" eaLnBrk="1" hangingPunct="1">
              <a:lnSpc>
                <a:spcPts val="2525"/>
              </a:lnSpc>
              <a:spcAft>
                <a:spcPts val="838"/>
              </a:spcAft>
            </a:pPr>
            <a:r>
              <a:rPr lang="en-US" altLang="en-US" sz="1400" b="1">
                <a:latin typeface="Times New Roman" panose="02020603050405020304" pitchFamily="18" charset="0"/>
              </a:rPr>
              <a:t>3.    The control of the program jumps to the next statement after the function call.</a:t>
            </a:r>
          </a:p>
        </p:txBody>
      </p:sp>
      <p:sp>
        <p:nvSpPr>
          <p:cNvPr id="108548" name="Rectangle 3">
            <a:extLst>
              <a:ext uri="{FF2B5EF4-FFF2-40B4-BE49-F238E27FC236}">
                <a16:creationId xmlns:a16="http://schemas.microsoft.com/office/drawing/2014/main" id="{0D73417A-82DE-4E0A-8CA3-D4E59AF08C5E}"/>
              </a:ext>
            </a:extLst>
          </p:cNvPr>
          <p:cNvSpPr>
            <a:spLocks noChangeArrowheads="1"/>
          </p:cNvSpPr>
          <p:nvPr/>
        </p:nvSpPr>
        <p:spPr bwMode="auto">
          <a:xfrm>
            <a:off x="895350" y="4727575"/>
            <a:ext cx="312261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38"/>
              </a:spcBef>
              <a:spcAft>
                <a:spcPts val="1475"/>
              </a:spcAft>
            </a:pPr>
            <a:r>
              <a:rPr lang="en-US" altLang="en-US" sz="2000" b="1">
                <a:solidFill>
                  <a:srgbClr val="1F3763"/>
                </a:solidFill>
                <a:latin typeface="Times New Roman" panose="02020603050405020304" pitchFamily="18" charset="0"/>
              </a:rPr>
              <a:t>Python Function Arguments</a:t>
            </a:r>
          </a:p>
          <a:p>
            <a:pPr eaLnBrk="1" hangingPunct="1">
              <a:spcAft>
                <a:spcPts val="1050"/>
              </a:spcAft>
            </a:pPr>
            <a:r>
              <a:rPr lang="en-US" altLang="en-US" sz="1400" b="1">
                <a:latin typeface="Times New Roman" panose="02020603050405020304" pitchFamily="18" charset="0"/>
              </a:rPr>
              <a:t>Arguments are inputs given to the function.</a:t>
            </a:r>
          </a:p>
        </p:txBody>
      </p:sp>
      <p:sp>
        <p:nvSpPr>
          <p:cNvPr id="5" name="Rectangle 4">
            <a:extLst>
              <a:ext uri="{FF2B5EF4-FFF2-40B4-BE49-F238E27FC236}">
                <a16:creationId xmlns:a16="http://schemas.microsoft.com/office/drawing/2014/main" id="{E8FBD208-D942-437C-AFE4-DAF032DF48C6}"/>
              </a:ext>
            </a:extLst>
          </p:cNvPr>
          <p:cNvSpPr/>
          <p:nvPr/>
        </p:nvSpPr>
        <p:spPr>
          <a:xfrm>
            <a:off x="898525" y="5543550"/>
            <a:ext cx="1722438" cy="1019175"/>
          </a:xfrm>
          <a:prstGeom prst="rect">
            <a:avLst/>
          </a:prstGeom>
          <a:solidFill>
            <a:srgbClr val="383B40"/>
          </a:solidFill>
        </p:spPr>
        <p:txBody>
          <a:bodyPr lIns="0" tIns="0" rIns="0" bIns="0"/>
          <a:lstStyle/>
          <a:p>
            <a:pPr marL="238252" indent="-241300" eaLnBrk="1" fontAlgn="auto" hangingPunct="1">
              <a:lnSpc>
                <a:spcPts val="1584"/>
              </a:lnSpc>
              <a:spcBef>
                <a:spcPts val="1050"/>
              </a:spcBef>
              <a:spcAft>
                <a:spcPts val="1050"/>
              </a:spcAft>
              <a:defRPr/>
            </a:pPr>
            <a:r>
              <a:rPr lang="en-US" sz="1400" b="1">
                <a:solidFill>
                  <a:srgbClr val="C67ADD"/>
                </a:solidFill>
                <a:latin typeface="Times New Roman"/>
              </a:rPr>
              <a:t>def </a:t>
            </a:r>
            <a:r>
              <a:rPr lang="en-US" sz="1400" b="1">
                <a:solidFill>
                  <a:srgbClr val="61AEEE"/>
                </a:solidFill>
                <a:latin typeface="Times New Roman"/>
              </a:rPr>
              <a:t>greet</a:t>
            </a:r>
            <a:r>
              <a:rPr lang="en-US" sz="1400" b="1">
                <a:solidFill>
                  <a:srgbClr val="CCCCCC"/>
                </a:solidFill>
                <a:latin typeface="Times New Roman"/>
              </a:rPr>
              <a:t>(name): </a:t>
            </a:r>
            <a:r>
              <a:rPr lang="en-US" sz="1400" b="1">
                <a:solidFill>
                  <a:srgbClr val="C67ADD"/>
                </a:solidFill>
                <a:latin typeface="Times New Roman"/>
              </a:rPr>
              <a:t>print </a:t>
            </a:r>
            <a:r>
              <a:rPr lang="en-US" sz="1400" b="1">
                <a:solidFill>
                  <a:srgbClr val="CCCCCC"/>
                </a:solidFill>
                <a:latin typeface="Times New Roman"/>
              </a:rPr>
              <a:t>(</a:t>
            </a:r>
            <a:r>
              <a:rPr lang="en-US" sz="1400" b="1">
                <a:solidFill>
                  <a:srgbClr val="98C379"/>
                </a:solidFill>
                <a:latin typeface="Times New Roman"/>
              </a:rPr>
              <a:t>"Hello"</a:t>
            </a:r>
            <a:r>
              <a:rPr lang="en-US" sz="1400" b="1">
                <a:solidFill>
                  <a:srgbClr val="CCCCCC"/>
                </a:solidFill>
                <a:latin typeface="Times New Roman"/>
              </a:rPr>
              <a:t>, name)</a:t>
            </a:r>
          </a:p>
          <a:p>
            <a:pPr eaLnBrk="1" fontAlgn="auto" hangingPunct="1">
              <a:lnSpc>
                <a:spcPts val="1608"/>
              </a:lnSpc>
              <a:spcBef>
                <a:spcPts val="0"/>
              </a:spcBef>
              <a:spcAft>
                <a:spcPts val="0"/>
              </a:spcAft>
              <a:defRPr/>
            </a:pPr>
            <a:r>
              <a:rPr lang="en-US" sz="1400" b="1">
                <a:solidFill>
                  <a:srgbClr val="FFDDBE"/>
                </a:solidFill>
                <a:latin typeface="Times New Roman"/>
              </a:rPr>
              <a:t># pass argument </a:t>
            </a:r>
            <a:r>
              <a:rPr lang="en-US" sz="1400" b="1">
                <a:solidFill>
                  <a:srgbClr val="CCCCCC"/>
                </a:solidFill>
                <a:latin typeface="Times New Roman"/>
              </a:rPr>
              <a:t>greet(</a:t>
            </a:r>
            <a:r>
              <a:rPr lang="en-US" sz="1400" b="1">
                <a:solidFill>
                  <a:srgbClr val="98C379"/>
                </a:solidFill>
                <a:latin typeface="Times New Roman"/>
              </a:rPr>
              <a:t>"John"</a:t>
            </a:r>
            <a:r>
              <a:rPr lang="en-US" sz="1400" b="1">
                <a:solidFill>
                  <a:srgbClr val="CCCCCC"/>
                </a:solidFill>
                <a:latin typeface="Times New Roman"/>
              </a:rPr>
              <a:t>)</a:t>
            </a:r>
          </a:p>
        </p:txBody>
      </p:sp>
      <p:sp>
        <p:nvSpPr>
          <p:cNvPr id="6" name="Rectangle 5">
            <a:extLst>
              <a:ext uri="{FF2B5EF4-FFF2-40B4-BE49-F238E27FC236}">
                <a16:creationId xmlns:a16="http://schemas.microsoft.com/office/drawing/2014/main" id="{87AD03DD-2C0C-4B62-9A80-4BB798D6E47B}"/>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90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a:extLst>
              <a:ext uri="{FF2B5EF4-FFF2-40B4-BE49-F238E27FC236}">
                <a16:creationId xmlns:a16="http://schemas.microsoft.com/office/drawing/2014/main" id="{BF4F48FB-5F82-41E9-8343-15A05FDEC512}"/>
              </a:ext>
            </a:extLst>
          </p:cNvPr>
          <p:cNvSpPr>
            <a:spLocks noChangeArrowheads="1"/>
          </p:cNvSpPr>
          <p:nvPr/>
        </p:nvSpPr>
        <p:spPr bwMode="auto">
          <a:xfrm>
            <a:off x="904875" y="1020763"/>
            <a:ext cx="13081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altLang="en-US" sz="1400" b="1">
                <a:latin typeface="Times New Roman" panose="02020603050405020304" pitchFamily="18" charset="0"/>
              </a:rPr>
              <a:t>Sample Output 1</a:t>
            </a:r>
          </a:p>
        </p:txBody>
      </p:sp>
      <p:sp>
        <p:nvSpPr>
          <p:cNvPr id="109571" name="Rectangle 2">
            <a:extLst>
              <a:ext uri="{FF2B5EF4-FFF2-40B4-BE49-F238E27FC236}">
                <a16:creationId xmlns:a16="http://schemas.microsoft.com/office/drawing/2014/main" id="{F1D2969A-CC87-4877-B4C1-9F597BA90614}"/>
              </a:ext>
            </a:extLst>
          </p:cNvPr>
          <p:cNvSpPr>
            <a:spLocks noChangeArrowheads="1"/>
          </p:cNvSpPr>
          <p:nvPr/>
        </p:nvSpPr>
        <p:spPr bwMode="auto">
          <a:xfrm>
            <a:off x="895350" y="1384300"/>
            <a:ext cx="817563" cy="16351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1475"/>
              </a:spcAft>
            </a:pPr>
            <a:r>
              <a:rPr lang="en-US" altLang="en-US" sz="1400" b="1">
                <a:solidFill>
                  <a:srgbClr val="CCCCCC"/>
                </a:solidFill>
                <a:latin typeface="Times New Roman" panose="02020603050405020304" pitchFamily="18" charset="0"/>
              </a:rPr>
              <a:t>Hello John</a:t>
            </a:r>
          </a:p>
        </p:txBody>
      </p:sp>
      <p:sp>
        <p:nvSpPr>
          <p:cNvPr id="109572" name="Rectangle 3">
            <a:extLst>
              <a:ext uri="{FF2B5EF4-FFF2-40B4-BE49-F238E27FC236}">
                <a16:creationId xmlns:a16="http://schemas.microsoft.com/office/drawing/2014/main" id="{9506E8B6-499E-4774-AAE8-CD90DAA76778}"/>
              </a:ext>
            </a:extLst>
          </p:cNvPr>
          <p:cNvSpPr>
            <a:spLocks noChangeArrowheads="1"/>
          </p:cNvSpPr>
          <p:nvPr/>
        </p:nvSpPr>
        <p:spPr bwMode="auto">
          <a:xfrm>
            <a:off x="895350" y="1819275"/>
            <a:ext cx="64230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475"/>
              </a:spcBef>
              <a:spcAft>
                <a:spcPts val="838"/>
              </a:spcAft>
            </a:pPr>
            <a:r>
              <a:rPr lang="en-US" altLang="en-US" sz="1400" b="1">
                <a:latin typeface="Times New Roman" panose="02020603050405020304" pitchFamily="18" charset="0"/>
              </a:rPr>
              <a:t>Here, we passed 'John' as an argument to the greet () function.</a:t>
            </a:r>
          </a:p>
          <a:p>
            <a:pPr eaLnBrk="1" hangingPunct="1">
              <a:lnSpc>
                <a:spcPts val="3450"/>
              </a:lnSpc>
              <a:spcAft>
                <a:spcPts val="213"/>
              </a:spcAft>
            </a:pPr>
            <a:r>
              <a:rPr lang="en-US" altLang="en-US" sz="1400" b="1">
                <a:latin typeface="Times New Roman" panose="02020603050405020304" pitchFamily="18" charset="0"/>
              </a:rPr>
              <a:t>We can pass different arguments in each call, making the function re-usable and dynamic. Let's call the function with a different argument.</a:t>
            </a:r>
          </a:p>
        </p:txBody>
      </p:sp>
      <p:sp>
        <p:nvSpPr>
          <p:cNvPr id="109573" name="Rectangle 4">
            <a:extLst>
              <a:ext uri="{FF2B5EF4-FFF2-40B4-BE49-F238E27FC236}">
                <a16:creationId xmlns:a16="http://schemas.microsoft.com/office/drawing/2014/main" id="{7A7CFFB8-5EA9-4A9F-B411-F49871D146B6}"/>
              </a:ext>
            </a:extLst>
          </p:cNvPr>
          <p:cNvSpPr>
            <a:spLocks noChangeArrowheads="1"/>
          </p:cNvSpPr>
          <p:nvPr/>
        </p:nvSpPr>
        <p:spPr bwMode="auto">
          <a:xfrm>
            <a:off x="895350" y="3100388"/>
            <a:ext cx="820738" cy="157162"/>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13"/>
              </a:spcBef>
              <a:spcAft>
                <a:spcPts val="1475"/>
              </a:spcAft>
            </a:pPr>
            <a:r>
              <a:rPr lang="en-US" altLang="en-US" sz="900">
                <a:solidFill>
                  <a:srgbClr val="CCCCCC"/>
                </a:solidFill>
                <a:latin typeface="Times New Roman" panose="02020603050405020304" pitchFamily="18" charset="0"/>
              </a:rPr>
              <a:t>greet(</a:t>
            </a:r>
            <a:r>
              <a:rPr lang="en-US" altLang="en-US" sz="900">
                <a:solidFill>
                  <a:srgbClr val="98C379"/>
                </a:solidFill>
                <a:latin typeface="Times New Roman" panose="02020603050405020304" pitchFamily="18" charset="0"/>
              </a:rPr>
              <a:t>"David"</a:t>
            </a:r>
            <a:r>
              <a:rPr lang="en-US" altLang="en-US" sz="900">
                <a:solidFill>
                  <a:srgbClr val="CCCCCC"/>
                </a:solidFill>
                <a:latin typeface="Times New Roman" panose="02020603050405020304" pitchFamily="18" charset="0"/>
              </a:rPr>
              <a:t>)</a:t>
            </a:r>
          </a:p>
        </p:txBody>
      </p:sp>
      <p:sp>
        <p:nvSpPr>
          <p:cNvPr id="109574" name="Rectangle 5">
            <a:extLst>
              <a:ext uri="{FF2B5EF4-FFF2-40B4-BE49-F238E27FC236}">
                <a16:creationId xmlns:a16="http://schemas.microsoft.com/office/drawing/2014/main" id="{83E474B0-B1EE-4BB8-B225-1736B70727FB}"/>
              </a:ext>
            </a:extLst>
          </p:cNvPr>
          <p:cNvSpPr>
            <a:spLocks noChangeArrowheads="1"/>
          </p:cNvSpPr>
          <p:nvPr/>
        </p:nvSpPr>
        <p:spPr bwMode="auto">
          <a:xfrm>
            <a:off x="904875" y="3517900"/>
            <a:ext cx="12684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475"/>
              </a:spcBef>
              <a:spcAft>
                <a:spcPts val="1263"/>
              </a:spcAft>
            </a:pPr>
            <a:r>
              <a:rPr lang="en-US" altLang="en-US" sz="1400" b="1">
                <a:latin typeface="Times New Roman" panose="02020603050405020304" pitchFamily="18" charset="0"/>
              </a:rPr>
              <a:t>Sample Output 2</a:t>
            </a:r>
          </a:p>
        </p:txBody>
      </p:sp>
      <p:sp>
        <p:nvSpPr>
          <p:cNvPr id="109575" name="Rectangle 6">
            <a:extLst>
              <a:ext uri="{FF2B5EF4-FFF2-40B4-BE49-F238E27FC236}">
                <a16:creationId xmlns:a16="http://schemas.microsoft.com/office/drawing/2014/main" id="{A09FD1A9-B72F-4CD4-AC48-532CC9553FF3}"/>
              </a:ext>
            </a:extLst>
          </p:cNvPr>
          <p:cNvSpPr>
            <a:spLocks noChangeArrowheads="1"/>
          </p:cNvSpPr>
          <p:nvPr/>
        </p:nvSpPr>
        <p:spPr bwMode="auto">
          <a:xfrm>
            <a:off x="898525" y="3902075"/>
            <a:ext cx="685800" cy="133350"/>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6925"/>
              </a:spcAft>
            </a:pPr>
            <a:r>
              <a:rPr lang="en-US" altLang="en-US" sz="900">
                <a:solidFill>
                  <a:srgbClr val="CCCCCC"/>
                </a:solidFill>
                <a:latin typeface="Times New Roman" panose="02020603050405020304" pitchFamily="18" charset="0"/>
              </a:rPr>
              <a:t>Hello David</a:t>
            </a:r>
          </a:p>
        </p:txBody>
      </p:sp>
      <p:sp>
        <p:nvSpPr>
          <p:cNvPr id="109576" name="Rectangle 7">
            <a:extLst>
              <a:ext uri="{FF2B5EF4-FFF2-40B4-BE49-F238E27FC236}">
                <a16:creationId xmlns:a16="http://schemas.microsoft.com/office/drawing/2014/main" id="{262A2145-4EB1-45B7-A6F1-F178DA064929}"/>
              </a:ext>
            </a:extLst>
          </p:cNvPr>
          <p:cNvSpPr>
            <a:spLocks noChangeArrowheads="1"/>
          </p:cNvSpPr>
          <p:nvPr/>
        </p:nvSpPr>
        <p:spPr bwMode="auto">
          <a:xfrm>
            <a:off x="914400" y="5284788"/>
            <a:ext cx="51450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6925"/>
              </a:spcBef>
              <a:spcAft>
                <a:spcPts val="1263"/>
              </a:spcAft>
            </a:pPr>
            <a:r>
              <a:rPr lang="en-US" altLang="en-US" sz="2100" b="1">
                <a:solidFill>
                  <a:srgbClr val="1F3763"/>
                </a:solidFill>
                <a:latin typeface="Arial" panose="020B0604020202020204" pitchFamily="34" charset="0"/>
              </a:rPr>
              <a:t>Example: Function to Add Two Numbers</a:t>
            </a:r>
          </a:p>
        </p:txBody>
      </p:sp>
      <p:sp>
        <p:nvSpPr>
          <p:cNvPr id="109577" name="Rectangle 8">
            <a:extLst>
              <a:ext uri="{FF2B5EF4-FFF2-40B4-BE49-F238E27FC236}">
                <a16:creationId xmlns:a16="http://schemas.microsoft.com/office/drawing/2014/main" id="{3BE33778-59DB-4172-900E-E015192C44F6}"/>
              </a:ext>
            </a:extLst>
          </p:cNvPr>
          <p:cNvSpPr>
            <a:spLocks noChangeArrowheads="1"/>
          </p:cNvSpPr>
          <p:nvPr/>
        </p:nvSpPr>
        <p:spPr bwMode="auto">
          <a:xfrm>
            <a:off x="898525" y="5711825"/>
            <a:ext cx="1744663" cy="728663"/>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488"/>
              </a:lnSpc>
              <a:spcBef>
                <a:spcPts val="1263"/>
              </a:spcBef>
            </a:pPr>
            <a:r>
              <a:rPr lang="en-US" altLang="en-US" sz="900">
                <a:solidFill>
                  <a:srgbClr val="FFDDBE"/>
                </a:solidFill>
                <a:latin typeface="Times New Roman" panose="02020603050405020304" pitchFamily="18" charset="0"/>
              </a:rPr>
              <a:t># function with two arguments </a:t>
            </a:r>
            <a:r>
              <a:rPr lang="en-US" altLang="en-US" sz="900">
                <a:solidFill>
                  <a:srgbClr val="C67ADD"/>
                </a:solidFill>
                <a:latin typeface="Times New Roman" panose="02020603050405020304" pitchFamily="18" charset="0"/>
              </a:rPr>
              <a:t>def </a:t>
            </a:r>
            <a:r>
              <a:rPr lang="en-US" altLang="en-US" sz="900">
                <a:solidFill>
                  <a:srgbClr val="61AEEE"/>
                </a:solidFill>
                <a:latin typeface="Times New Roman" panose="02020603050405020304" pitchFamily="18" charset="0"/>
              </a:rPr>
              <a:t>add numbers </a:t>
            </a:r>
            <a:r>
              <a:rPr lang="en-US" altLang="en-US" sz="900">
                <a:solidFill>
                  <a:srgbClr val="CCCCCC"/>
                </a:solidFill>
                <a:latin typeface="Times New Roman" panose="02020603050405020304" pitchFamily="18" charset="0"/>
              </a:rPr>
              <a:t>(num1, num2): sum = num1 + num2 </a:t>
            </a:r>
            <a:r>
              <a:rPr lang="en-US" altLang="en-US" sz="900">
                <a:solidFill>
                  <a:srgbClr val="C67ADD"/>
                </a:solidFill>
                <a:latin typeface="Times New Roman" panose="02020603050405020304" pitchFamily="18" charset="0"/>
              </a:rPr>
              <a:t>print </a:t>
            </a:r>
            <a:r>
              <a:rPr lang="en-US" altLang="en-US" sz="900">
                <a:solidFill>
                  <a:srgbClr val="CCCCCC"/>
                </a:solidFill>
                <a:latin typeface="Times New Roman" panose="02020603050405020304" pitchFamily="18" charset="0"/>
              </a:rPr>
              <a:t>(</a:t>
            </a:r>
            <a:r>
              <a:rPr lang="en-US" altLang="en-US" sz="900">
                <a:solidFill>
                  <a:srgbClr val="98C379"/>
                </a:solidFill>
                <a:latin typeface="Times New Roman" panose="02020603050405020304" pitchFamily="18" charset="0"/>
              </a:rPr>
              <a:t>"Sum: "</a:t>
            </a:r>
            <a:r>
              <a:rPr lang="en-US" altLang="en-US" sz="900">
                <a:solidFill>
                  <a:srgbClr val="CCCCCC"/>
                </a:solidFill>
                <a:latin typeface="Times New Roman" panose="02020603050405020304" pitchFamily="18" charset="0"/>
              </a:rPr>
              <a:t>, sum)</a:t>
            </a:r>
          </a:p>
        </p:txBody>
      </p:sp>
      <p:sp>
        <p:nvSpPr>
          <p:cNvPr id="10" name="Rectangle 9">
            <a:extLst>
              <a:ext uri="{FF2B5EF4-FFF2-40B4-BE49-F238E27FC236}">
                <a16:creationId xmlns:a16="http://schemas.microsoft.com/office/drawing/2014/main" id="{639464AC-804A-4E6F-8461-BDCF21D7538E}"/>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91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594" name="Picture 1">
            <a:extLst>
              <a:ext uri="{FF2B5EF4-FFF2-40B4-BE49-F238E27FC236}">
                <a16:creationId xmlns:a16="http://schemas.microsoft.com/office/drawing/2014/main" id="{930D56F1-8069-4736-B1D0-2A0EE72221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20963"/>
            <a:ext cx="59436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2">
            <a:extLst>
              <a:ext uri="{FF2B5EF4-FFF2-40B4-BE49-F238E27FC236}">
                <a16:creationId xmlns:a16="http://schemas.microsoft.com/office/drawing/2014/main" id="{5CC6E552-FF05-4A77-B7BD-C3F717DA0D16}"/>
              </a:ext>
            </a:extLst>
          </p:cNvPr>
          <p:cNvSpPr>
            <a:spLocks noChangeArrowheads="1"/>
          </p:cNvSpPr>
          <p:nvPr/>
        </p:nvSpPr>
        <p:spPr bwMode="auto">
          <a:xfrm>
            <a:off x="898525" y="960438"/>
            <a:ext cx="1676400" cy="35083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513"/>
              </a:lnSpc>
              <a:spcAft>
                <a:spcPts val="1263"/>
              </a:spcAft>
            </a:pPr>
            <a:r>
              <a:rPr lang="en-US" altLang="en-US" sz="900">
                <a:solidFill>
                  <a:srgbClr val="FFDDBE"/>
                </a:solidFill>
                <a:latin typeface="Times New Roman" panose="02020603050405020304" pitchFamily="18" charset="0"/>
              </a:rPr>
              <a:t># function call with two values </a:t>
            </a:r>
            <a:r>
              <a:rPr lang="en-US" altLang="en-US" sz="900">
                <a:solidFill>
                  <a:srgbClr val="CCCCCC"/>
                </a:solidFill>
                <a:latin typeface="Times New Roman" panose="02020603050405020304" pitchFamily="18" charset="0"/>
              </a:rPr>
              <a:t>add numbers (</a:t>
            </a:r>
            <a:r>
              <a:rPr lang="en-US" altLang="en-US" sz="900">
                <a:solidFill>
                  <a:srgbClr val="D19A66"/>
                </a:solidFill>
                <a:latin typeface="Times New Roman" panose="02020603050405020304" pitchFamily="18" charset="0"/>
              </a:rPr>
              <a:t>5</a:t>
            </a:r>
            <a:r>
              <a:rPr lang="en-US" altLang="en-US" sz="900">
                <a:solidFill>
                  <a:srgbClr val="CCCCCC"/>
                </a:solidFill>
                <a:latin typeface="Times New Roman" panose="02020603050405020304" pitchFamily="18" charset="0"/>
              </a:rPr>
              <a:t>, </a:t>
            </a:r>
            <a:r>
              <a:rPr lang="en-US" altLang="en-US" sz="900">
                <a:solidFill>
                  <a:srgbClr val="D19A66"/>
                </a:solidFill>
                <a:latin typeface="Times New Roman" panose="02020603050405020304" pitchFamily="18" charset="0"/>
              </a:rPr>
              <a:t>4</a:t>
            </a:r>
            <a:r>
              <a:rPr lang="en-US" altLang="en-US" sz="900">
                <a:solidFill>
                  <a:srgbClr val="CCCCCC"/>
                </a:solidFill>
                <a:latin typeface="Times New Roman" panose="02020603050405020304" pitchFamily="18" charset="0"/>
              </a:rPr>
              <a:t>)</a:t>
            </a:r>
          </a:p>
        </p:txBody>
      </p:sp>
      <p:sp>
        <p:nvSpPr>
          <p:cNvPr id="110596" name="Rectangle 3">
            <a:extLst>
              <a:ext uri="{FF2B5EF4-FFF2-40B4-BE49-F238E27FC236}">
                <a16:creationId xmlns:a16="http://schemas.microsoft.com/office/drawing/2014/main" id="{9D7BDAAE-B6C2-4AA9-BE5C-7A0436022CEC}"/>
              </a:ext>
            </a:extLst>
          </p:cNvPr>
          <p:cNvSpPr>
            <a:spLocks noChangeArrowheads="1"/>
          </p:cNvSpPr>
          <p:nvPr/>
        </p:nvSpPr>
        <p:spPr bwMode="auto">
          <a:xfrm>
            <a:off x="901700" y="1593850"/>
            <a:ext cx="58578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1263"/>
              </a:spcAft>
            </a:pPr>
            <a:r>
              <a:rPr lang="en-US" altLang="en-US" sz="1400" b="1">
                <a:latin typeface="Times New Roman" panose="02020603050405020304" pitchFamily="18" charset="0"/>
              </a:rPr>
              <a:t>Output</a:t>
            </a:r>
          </a:p>
        </p:txBody>
      </p:sp>
      <p:sp>
        <p:nvSpPr>
          <p:cNvPr id="110597" name="Rectangle 4">
            <a:extLst>
              <a:ext uri="{FF2B5EF4-FFF2-40B4-BE49-F238E27FC236}">
                <a16:creationId xmlns:a16="http://schemas.microsoft.com/office/drawing/2014/main" id="{D6AA903A-A69A-48D3-B685-B5EDAA933F82}"/>
              </a:ext>
            </a:extLst>
          </p:cNvPr>
          <p:cNvSpPr>
            <a:spLocks noChangeArrowheads="1"/>
          </p:cNvSpPr>
          <p:nvPr/>
        </p:nvSpPr>
        <p:spPr bwMode="auto">
          <a:xfrm>
            <a:off x="908050" y="1957388"/>
            <a:ext cx="527050" cy="160337"/>
          </a:xfrm>
          <a:prstGeom prst="rect">
            <a:avLst/>
          </a:prstGeom>
          <a:solidFill>
            <a:srgbClr val="383B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1263"/>
              </a:spcAft>
            </a:pPr>
            <a:r>
              <a:rPr lang="en-US" altLang="en-US" sz="1400" b="1">
                <a:solidFill>
                  <a:srgbClr val="CCCCCC"/>
                </a:solidFill>
                <a:latin typeface="Times New Roman" panose="02020603050405020304" pitchFamily="18" charset="0"/>
              </a:rPr>
              <a:t>Sum: 9</a:t>
            </a:r>
          </a:p>
        </p:txBody>
      </p:sp>
      <p:sp>
        <p:nvSpPr>
          <p:cNvPr id="110598" name="Rectangle 5">
            <a:extLst>
              <a:ext uri="{FF2B5EF4-FFF2-40B4-BE49-F238E27FC236}">
                <a16:creationId xmlns:a16="http://schemas.microsoft.com/office/drawing/2014/main" id="{81F6467C-7165-4040-8EF9-3A589DE556F7}"/>
              </a:ext>
            </a:extLst>
          </p:cNvPr>
          <p:cNvSpPr>
            <a:spLocks noChangeArrowheads="1"/>
          </p:cNvSpPr>
          <p:nvPr/>
        </p:nvSpPr>
        <p:spPr bwMode="auto">
          <a:xfrm>
            <a:off x="898525" y="2316163"/>
            <a:ext cx="75692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263"/>
              </a:spcBef>
            </a:pPr>
            <a:r>
              <a:rPr lang="en-US" altLang="en-US" sz="1400" b="1">
                <a:latin typeface="Times New Roman" panose="02020603050405020304" pitchFamily="18" charset="0"/>
              </a:rPr>
              <a:t>In the above example, we have created a function named add numbers() with arguments: numl and num2.</a:t>
            </a:r>
          </a:p>
        </p:txBody>
      </p:sp>
      <p:sp>
        <p:nvSpPr>
          <p:cNvPr id="110599" name="Rectangle 6">
            <a:extLst>
              <a:ext uri="{FF2B5EF4-FFF2-40B4-BE49-F238E27FC236}">
                <a16:creationId xmlns:a16="http://schemas.microsoft.com/office/drawing/2014/main" id="{E5DD8800-0A42-44DD-99D9-A17F88C8557D}"/>
              </a:ext>
            </a:extLst>
          </p:cNvPr>
          <p:cNvSpPr>
            <a:spLocks noChangeArrowheads="1"/>
          </p:cNvSpPr>
          <p:nvPr/>
        </p:nvSpPr>
        <p:spPr bwMode="auto">
          <a:xfrm>
            <a:off x="6858000" y="5230813"/>
            <a:ext cx="1914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Times New Roman" panose="02020603050405020304" pitchFamily="18" charset="0"/>
              </a:rPr>
              <a:t>Python Function with Arguments</a:t>
            </a:r>
          </a:p>
        </p:txBody>
      </p:sp>
      <p:sp>
        <p:nvSpPr>
          <p:cNvPr id="110600" name="Rectangle 7">
            <a:extLst>
              <a:ext uri="{FF2B5EF4-FFF2-40B4-BE49-F238E27FC236}">
                <a16:creationId xmlns:a16="http://schemas.microsoft.com/office/drawing/2014/main" id="{E2881348-741F-42ED-A161-04CE9F634FFB}"/>
              </a:ext>
            </a:extLst>
          </p:cNvPr>
          <p:cNvSpPr>
            <a:spLocks noChangeArrowheads="1"/>
          </p:cNvSpPr>
          <p:nvPr/>
        </p:nvSpPr>
        <p:spPr bwMode="auto">
          <a:xfrm>
            <a:off x="895350" y="5519738"/>
            <a:ext cx="36607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838"/>
              </a:spcAft>
            </a:pPr>
            <a:r>
              <a:rPr lang="en-US" altLang="en-US" sz="1200" b="1"/>
              <a:t>The return Statement</a:t>
            </a:r>
          </a:p>
          <a:p>
            <a:pPr eaLnBrk="1" hangingPunct="1">
              <a:spcAft>
                <a:spcPts val="838"/>
              </a:spcAft>
            </a:pPr>
            <a:r>
              <a:rPr lang="en-US" altLang="en-US">
                <a:latin typeface="Times New Roman" panose="02020603050405020304" pitchFamily="18" charset="0"/>
              </a:rPr>
              <a:t>We return a value from the function using the return statement.</a:t>
            </a:r>
          </a:p>
        </p:txBody>
      </p:sp>
      <p:sp>
        <p:nvSpPr>
          <p:cNvPr id="110601" name="Rectangle 8">
            <a:extLst>
              <a:ext uri="{FF2B5EF4-FFF2-40B4-BE49-F238E27FC236}">
                <a16:creationId xmlns:a16="http://schemas.microsoft.com/office/drawing/2014/main" id="{293B759E-C71B-488B-AAB7-7D3587BD4C7F}"/>
              </a:ext>
            </a:extLst>
          </p:cNvPr>
          <p:cNvSpPr>
            <a:spLocks noChangeArrowheads="1"/>
          </p:cNvSpPr>
          <p:nvPr/>
        </p:nvSpPr>
        <p:spPr bwMode="auto">
          <a:xfrm>
            <a:off x="901700" y="6384925"/>
            <a:ext cx="5800725" cy="439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238"/>
              </a:lnSpc>
              <a:spcBef>
                <a:spcPts val="838"/>
              </a:spcBef>
            </a:pPr>
            <a:r>
              <a:rPr lang="en-US" altLang="en-US" sz="1400" b="1" u="sng">
                <a:solidFill>
                  <a:srgbClr val="4472C4"/>
                </a:solidFill>
                <a:latin typeface="Times New Roman" panose="02020603050405020304" pitchFamily="18" charset="0"/>
              </a:rPr>
              <a:t># function definition </a:t>
            </a:r>
            <a:r>
              <a:rPr lang="en-US" altLang="en-US" sz="1400" b="1">
                <a:solidFill>
                  <a:srgbClr val="FFFFFF"/>
                </a:solidFill>
                <a:latin typeface="Times New Roman" panose="02020603050405020304" pitchFamily="18" charset="0"/>
              </a:rPr>
              <a:t>def find square(num):</a:t>
            </a:r>
          </a:p>
        </p:txBody>
      </p:sp>
      <p:sp>
        <p:nvSpPr>
          <p:cNvPr id="10" name="Rectangle 9">
            <a:extLst>
              <a:ext uri="{FF2B5EF4-FFF2-40B4-BE49-F238E27FC236}">
                <a16:creationId xmlns:a16="http://schemas.microsoft.com/office/drawing/2014/main" id="{197B8590-FC85-4342-B005-29937E71004C}"/>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92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48B9D9EB-F655-4343-80E5-003ABEA80D9C}"/>
              </a:ext>
            </a:extLst>
          </p:cNvPr>
          <p:cNvSpPr>
            <a:spLocks noChangeArrowheads="1"/>
          </p:cNvSpPr>
          <p:nvPr/>
        </p:nvSpPr>
        <p:spPr bwMode="auto">
          <a:xfrm>
            <a:off x="1155700" y="941388"/>
            <a:ext cx="1511300" cy="3698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613"/>
              </a:lnSpc>
              <a:spcAft>
                <a:spcPts val="2313"/>
              </a:spcAft>
            </a:pPr>
            <a:r>
              <a:rPr lang="en-US" altLang="en-US" sz="1400" b="1">
                <a:solidFill>
                  <a:srgbClr val="FFFFFF"/>
                </a:solidFill>
                <a:latin typeface="Times New Roman" panose="02020603050405020304" pitchFamily="18" charset="0"/>
              </a:rPr>
              <a:t>result = num * num return result</a:t>
            </a:r>
          </a:p>
        </p:txBody>
      </p:sp>
      <p:sp>
        <p:nvSpPr>
          <p:cNvPr id="111619" name="Rectangle 2">
            <a:extLst>
              <a:ext uri="{FF2B5EF4-FFF2-40B4-BE49-F238E27FC236}">
                <a16:creationId xmlns:a16="http://schemas.microsoft.com/office/drawing/2014/main" id="{92529A4C-A7D7-43B5-A118-81CD09D04902}"/>
              </a:ext>
            </a:extLst>
          </p:cNvPr>
          <p:cNvSpPr>
            <a:spLocks noChangeArrowheads="1"/>
          </p:cNvSpPr>
          <p:nvPr/>
        </p:nvSpPr>
        <p:spPr bwMode="auto">
          <a:xfrm>
            <a:off x="969963" y="1765300"/>
            <a:ext cx="1876425" cy="1627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613"/>
              </a:lnSpc>
              <a:spcBef>
                <a:spcPts val="2313"/>
              </a:spcBef>
              <a:spcAft>
                <a:spcPts val="1050"/>
              </a:spcAft>
            </a:pPr>
            <a:r>
              <a:rPr lang="en-US" altLang="en-US" sz="1400" b="1" u="sng">
                <a:solidFill>
                  <a:srgbClr val="4472C4"/>
                </a:solidFill>
                <a:latin typeface="Times New Roman" panose="02020603050405020304" pitchFamily="18" charset="0"/>
              </a:rPr>
              <a:t># function call </a:t>
            </a:r>
            <a:r>
              <a:rPr lang="en-US" altLang="en-US" sz="1400" b="1">
                <a:solidFill>
                  <a:srgbClr val="FFFFFF"/>
                </a:solidFill>
                <a:latin typeface="Times New Roman" panose="02020603050405020304" pitchFamily="18" charset="0"/>
              </a:rPr>
              <a:t>square = find_square(3)</a:t>
            </a:r>
          </a:p>
          <a:p>
            <a:pPr eaLnBrk="1" hangingPunct="1">
              <a:spcAft>
                <a:spcPts val="2525"/>
              </a:spcAft>
            </a:pPr>
            <a:r>
              <a:rPr lang="en-US" altLang="en-US" sz="1400" b="1">
                <a:solidFill>
                  <a:srgbClr val="FFFFFF"/>
                </a:solidFill>
                <a:latin typeface="Times New Roman" panose="02020603050405020304" pitchFamily="18" charset="0"/>
              </a:rPr>
              <a:t>print (’Square:’, square)</a:t>
            </a:r>
          </a:p>
          <a:p>
            <a:pPr eaLnBrk="1" hangingPunct="1">
              <a:lnSpc>
                <a:spcPts val="1613"/>
              </a:lnSpc>
              <a:spcAft>
                <a:spcPts val="425"/>
              </a:spcAft>
            </a:pPr>
            <a:r>
              <a:rPr lang="en-US" altLang="en-US" sz="1400" b="1">
                <a:solidFill>
                  <a:srgbClr val="FFFFFF"/>
                </a:solidFill>
                <a:latin typeface="Times New Roman" panose="02020603050405020304" pitchFamily="18" charset="0"/>
              </a:rPr>
              <a:t>Output Square: 9</a:t>
            </a:r>
          </a:p>
        </p:txBody>
      </p:sp>
      <p:sp>
        <p:nvSpPr>
          <p:cNvPr id="4" name="Rectangle 3">
            <a:extLst>
              <a:ext uri="{FF2B5EF4-FFF2-40B4-BE49-F238E27FC236}">
                <a16:creationId xmlns:a16="http://schemas.microsoft.com/office/drawing/2014/main" id="{EFC15102-ECDA-4C49-9D8F-97ADBED20D13}"/>
              </a:ext>
            </a:extLst>
          </p:cNvPr>
          <p:cNvSpPr/>
          <p:nvPr/>
        </p:nvSpPr>
        <p:spPr>
          <a:xfrm>
            <a:off x="908050" y="3565525"/>
            <a:ext cx="8034338" cy="2351088"/>
          </a:xfrm>
          <a:prstGeom prst="rect">
            <a:avLst/>
          </a:prstGeom>
        </p:spPr>
        <p:txBody>
          <a:bodyPr lIns="0" tIns="0" rIns="0" bIns="0"/>
          <a:lstStyle/>
          <a:p>
            <a:pPr eaLnBrk="1" fontAlgn="auto" hangingPunct="1">
              <a:spcBef>
                <a:spcPts val="420"/>
              </a:spcBef>
              <a:spcAft>
                <a:spcPts val="2310"/>
              </a:spcAft>
              <a:defRPr/>
            </a:pPr>
            <a:r>
              <a:rPr lang="en-US">
                <a:latin typeface="Times New Roman"/>
              </a:rPr>
              <a:t>In the above example, we have created a function named find square(). The function accepts a number and returns the square of the number.</a:t>
            </a:r>
          </a:p>
          <a:p>
            <a:pPr marL="2146808" algn="just" eaLnBrk="1" fontAlgn="auto" hangingPunct="1">
              <a:lnSpc>
                <a:spcPts val="1704"/>
              </a:lnSpc>
              <a:spcBef>
                <a:spcPts val="0"/>
              </a:spcBef>
              <a:spcAft>
                <a:spcPts val="0"/>
              </a:spcAft>
              <a:defRPr/>
            </a:pPr>
            <a:r>
              <a:rPr lang="en-US" sz="1200">
                <a:solidFill>
                  <a:srgbClr val="8438E8"/>
                </a:solidFill>
                <a:latin typeface="Consolas"/>
              </a:rPr>
              <a:t>def </a:t>
            </a:r>
            <a:r>
              <a:rPr lang="en-US" sz="1200">
                <a:solidFill>
                  <a:srgbClr val="7CCB80"/>
                </a:solidFill>
                <a:latin typeface="Consolas"/>
              </a:rPr>
              <a:t>f</a:t>
            </a:r>
            <a:r>
              <a:rPr lang="en-US" sz="1200">
                <a:solidFill>
                  <a:srgbClr val="649977"/>
                </a:solidFill>
                <a:latin typeface="Consolas"/>
              </a:rPr>
              <a:t>ind_square(num)</a:t>
            </a:r>
            <a:r>
              <a:rPr lang="en-US" sz="1200">
                <a:solidFill>
                  <a:srgbClr val="484877"/>
                </a:solidFill>
                <a:latin typeface="Consolas"/>
              </a:rPr>
              <a:t>: </a:t>
            </a:r>
            <a:r>
              <a:rPr lang="en-US" sz="1150" b="1" i="1">
                <a:solidFill>
                  <a:srgbClr val="04CCD6"/>
                </a:solidFill>
                <a:latin typeface="Consolas"/>
              </a:rPr>
              <a:t>4</a:t>
            </a:r>
            <a:r>
              <a:rPr lang="en-US" sz="1200">
                <a:solidFill>
                  <a:srgbClr val="04CCD6"/>
                </a:solidFill>
                <a:latin typeface="Consolas"/>
              </a:rPr>
              <a:t>-</a:t>
            </a:r>
          </a:p>
          <a:p>
            <a:pPr marL="2324608" eaLnBrk="1" fontAlgn="auto" hangingPunct="1">
              <a:lnSpc>
                <a:spcPts val="1704"/>
              </a:lnSpc>
              <a:spcBef>
                <a:spcPts val="0"/>
              </a:spcBef>
              <a:spcAft>
                <a:spcPts val="0"/>
              </a:spcAft>
              <a:defRPr/>
            </a:pPr>
            <a:r>
              <a:rPr lang="en-US" sz="1200">
                <a:solidFill>
                  <a:srgbClr val="E07A1C"/>
                </a:solidFill>
                <a:latin typeface="Consolas"/>
              </a:rPr>
              <a:t># code</a:t>
            </a:r>
          </a:p>
          <a:p>
            <a:pPr marL="2324608" eaLnBrk="1" fontAlgn="auto" hangingPunct="1">
              <a:lnSpc>
                <a:spcPts val="1704"/>
              </a:lnSpc>
              <a:spcBef>
                <a:spcPts val="0"/>
              </a:spcBef>
              <a:spcAft>
                <a:spcPts val="1050"/>
              </a:spcAft>
              <a:defRPr/>
            </a:pPr>
            <a:r>
              <a:rPr lang="en-US" sz="1200">
                <a:solidFill>
                  <a:srgbClr val="484877"/>
                </a:solidFill>
                <a:latin typeface="Consolas"/>
              </a:rPr>
              <a:t>return result</a:t>
            </a:r>
          </a:p>
          <a:p>
            <a:pPr marL="3023108" eaLnBrk="1" fontAlgn="auto" hangingPunct="1">
              <a:spcBef>
                <a:spcPts val="0"/>
              </a:spcBef>
              <a:spcAft>
                <a:spcPts val="420"/>
              </a:spcAft>
              <a:defRPr/>
            </a:pPr>
            <a:r>
              <a:rPr lang="en-US" sz="4300" baseline="30000">
                <a:solidFill>
                  <a:srgbClr val="04CCD6"/>
                </a:solidFill>
                <a:latin typeface="Calibri"/>
              </a:rPr>
              <a:t>2</a:t>
            </a:r>
            <a:r>
              <a:rPr lang="en-US" sz="4300">
                <a:solidFill>
                  <a:srgbClr val="04CCD6"/>
                </a:solidFill>
                <a:latin typeface="Calibri"/>
              </a:rPr>
              <a:t>J</a:t>
            </a:r>
          </a:p>
          <a:p>
            <a:pPr marL="2146808" algn="just" eaLnBrk="1" fontAlgn="auto" hangingPunct="1">
              <a:spcBef>
                <a:spcPts val="0"/>
              </a:spcBef>
              <a:spcAft>
                <a:spcPts val="420"/>
              </a:spcAft>
              <a:defRPr/>
            </a:pPr>
            <a:r>
              <a:rPr lang="en-US" sz="1200">
                <a:solidFill>
                  <a:srgbClr val="484877"/>
                </a:solidFill>
                <a:latin typeface="Consolas"/>
              </a:rPr>
              <a:t>square </a:t>
            </a:r>
            <a:r>
              <a:rPr lang="en-US" sz="1200">
                <a:solidFill>
                  <a:srgbClr val="66678E"/>
                </a:solidFill>
                <a:latin typeface="Consolas"/>
              </a:rPr>
              <a:t>= </a:t>
            </a:r>
            <a:r>
              <a:rPr lang="en-US" sz="1200">
                <a:solidFill>
                  <a:srgbClr val="7CCB80"/>
                </a:solidFill>
                <a:latin typeface="Consolas"/>
              </a:rPr>
              <a:t>f</a:t>
            </a:r>
            <a:r>
              <a:rPr lang="en-US" sz="1200">
                <a:solidFill>
                  <a:srgbClr val="649977"/>
                </a:solidFill>
                <a:latin typeface="Consolas"/>
              </a:rPr>
              <a:t>ind_square(3)</a:t>
            </a:r>
            <a:r>
              <a:rPr lang="en-US" sz="1200">
                <a:solidFill>
                  <a:srgbClr val="04CCD6"/>
                </a:solidFill>
                <a:latin typeface="Consolas"/>
              </a:rPr>
              <a:t>-</a:t>
            </a:r>
          </a:p>
          <a:p>
            <a:pPr marL="2146808" algn="just" eaLnBrk="1" fontAlgn="auto" hangingPunct="1">
              <a:spcBef>
                <a:spcPts val="0"/>
              </a:spcBef>
              <a:spcAft>
                <a:spcPts val="1050"/>
              </a:spcAft>
              <a:defRPr/>
            </a:pPr>
            <a:r>
              <a:rPr lang="en-US" sz="1200">
                <a:solidFill>
                  <a:srgbClr val="E07A1C"/>
                </a:solidFill>
                <a:latin typeface="Consolas"/>
              </a:rPr>
              <a:t># code</a:t>
            </a:r>
          </a:p>
          <a:p>
            <a:pPr algn="r" eaLnBrk="1" fontAlgn="auto" hangingPunct="1">
              <a:spcBef>
                <a:spcPts val="0"/>
              </a:spcBef>
              <a:spcAft>
                <a:spcPts val="1050"/>
              </a:spcAft>
              <a:defRPr/>
            </a:pPr>
            <a:r>
              <a:rPr lang="en-US">
                <a:latin typeface="Times New Roman"/>
              </a:rPr>
              <a:t>Working of functions in Python</a:t>
            </a:r>
          </a:p>
        </p:txBody>
      </p:sp>
      <p:sp>
        <p:nvSpPr>
          <p:cNvPr id="111621" name="Rectangle 4">
            <a:extLst>
              <a:ext uri="{FF2B5EF4-FFF2-40B4-BE49-F238E27FC236}">
                <a16:creationId xmlns:a16="http://schemas.microsoft.com/office/drawing/2014/main" id="{D03F1CEF-5F99-4C12-B763-1F086BF4F22B}"/>
              </a:ext>
            </a:extLst>
          </p:cNvPr>
          <p:cNvSpPr>
            <a:spLocks noChangeArrowheads="1"/>
          </p:cNvSpPr>
          <p:nvPr/>
        </p:nvSpPr>
        <p:spPr bwMode="auto">
          <a:xfrm>
            <a:off x="895350" y="6056313"/>
            <a:ext cx="5800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050"/>
              </a:spcBef>
              <a:spcAft>
                <a:spcPts val="1050"/>
              </a:spcAft>
            </a:pPr>
            <a:r>
              <a:rPr lang="en-US" altLang="en-US" sz="1500" b="1">
                <a:latin typeface="Times New Roman" panose="02020603050405020304" pitchFamily="18" charset="0"/>
              </a:rPr>
              <a:t>Python Library Functions</a:t>
            </a:r>
          </a:p>
          <a:p>
            <a:pPr eaLnBrk="1" hangingPunct="1"/>
            <a:r>
              <a:rPr lang="en-US" altLang="en-US" sz="1400" b="1">
                <a:latin typeface="Times New Roman" panose="02020603050405020304" pitchFamily="18" charset="0"/>
              </a:rPr>
              <a:t>Python provides some built-in functions that can be directly used in our program.</a:t>
            </a:r>
          </a:p>
        </p:txBody>
      </p:sp>
      <p:sp>
        <p:nvSpPr>
          <p:cNvPr id="6" name="Rectangle 5">
            <a:extLst>
              <a:ext uri="{FF2B5EF4-FFF2-40B4-BE49-F238E27FC236}">
                <a16:creationId xmlns:a16="http://schemas.microsoft.com/office/drawing/2014/main" id="{E6B20A3E-D484-43C4-97C3-E180C07B15D2}"/>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93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CD3A72-0483-4331-B313-3D07B3392633}"/>
              </a:ext>
            </a:extLst>
          </p:cNvPr>
          <p:cNvSpPr/>
          <p:nvPr/>
        </p:nvSpPr>
        <p:spPr>
          <a:xfrm>
            <a:off x="895350" y="933450"/>
            <a:ext cx="7927975" cy="2674938"/>
          </a:xfrm>
          <a:prstGeom prst="rect">
            <a:avLst/>
          </a:prstGeom>
        </p:spPr>
        <p:txBody>
          <a:bodyPr lIns="0" tIns="0" rIns="0" bIns="0"/>
          <a:lstStyle/>
          <a:p>
            <a:pPr algn="just" eaLnBrk="1" fontAlgn="auto" hangingPunct="1">
              <a:lnSpc>
                <a:spcPts val="2520"/>
              </a:lnSpc>
              <a:spcBef>
                <a:spcPts val="0"/>
              </a:spcBef>
              <a:spcAft>
                <a:spcPts val="0"/>
              </a:spcAft>
              <a:defRPr/>
            </a:pPr>
            <a:r>
              <a:rPr lang="en-US" sz="1400" b="1">
                <a:latin typeface="Times New Roman"/>
              </a:rPr>
              <a:t>We don't need to create the function; we just need to call them.</a:t>
            </a:r>
          </a:p>
          <a:p>
            <a:pPr algn="just" eaLnBrk="1" fontAlgn="auto" hangingPunct="1">
              <a:lnSpc>
                <a:spcPts val="2520"/>
              </a:lnSpc>
              <a:spcBef>
                <a:spcPts val="0"/>
              </a:spcBef>
              <a:spcAft>
                <a:spcPts val="0"/>
              </a:spcAft>
              <a:defRPr/>
            </a:pPr>
            <a:r>
              <a:rPr lang="en-US" sz="1400" b="1">
                <a:latin typeface="Times New Roman"/>
              </a:rPr>
              <a:t>Some Python library functions are:</a:t>
            </a:r>
          </a:p>
          <a:p>
            <a:pPr marL="812800" algn="just" eaLnBrk="1" fontAlgn="auto" hangingPunct="1">
              <a:lnSpc>
                <a:spcPts val="2520"/>
              </a:lnSpc>
              <a:spcBef>
                <a:spcPts val="0"/>
              </a:spcBef>
              <a:spcAft>
                <a:spcPts val="0"/>
              </a:spcAft>
              <a:defRPr/>
            </a:pPr>
            <a:r>
              <a:rPr lang="en-US" sz="1400" b="1">
                <a:latin typeface="Times New Roman"/>
              </a:rPr>
              <a:t>1.</a:t>
            </a:r>
            <a:r>
              <a:rPr lang="en-US" sz="1400" b="1">
                <a:latin typeface="Times New Roman"/>
                <a:hlinkClick r:id="rId2"/>
              </a:rPr>
              <a:t>    </a:t>
            </a:r>
            <a:r>
              <a:rPr lang="en-US" sz="1400" b="1" u="sng">
                <a:solidFill>
                  <a:srgbClr val="0000FF"/>
                </a:solidFill>
                <a:latin typeface="Times New Roman"/>
                <a:hlinkClick r:id="rId2"/>
              </a:rPr>
              <a:t>print ()</a:t>
            </a:r>
            <a:r>
              <a:rPr lang="en-US" sz="1400" b="1">
                <a:solidFill>
                  <a:srgbClr val="0000FF"/>
                </a:solidFill>
                <a:latin typeface="Times New Roman"/>
                <a:hlinkClick r:id="rId2"/>
              </a:rPr>
              <a:t> </a:t>
            </a:r>
            <a:r>
              <a:rPr lang="en-US" sz="1400" b="1">
                <a:latin typeface="Times New Roman"/>
              </a:rPr>
              <a:t>- prints the string inside the quotation marks</a:t>
            </a:r>
          </a:p>
          <a:p>
            <a:pPr marL="812800" algn="just" eaLnBrk="1" fontAlgn="auto" hangingPunct="1">
              <a:lnSpc>
                <a:spcPts val="2520"/>
              </a:lnSpc>
              <a:spcBef>
                <a:spcPts val="0"/>
              </a:spcBef>
              <a:spcAft>
                <a:spcPts val="0"/>
              </a:spcAft>
              <a:defRPr/>
            </a:pPr>
            <a:r>
              <a:rPr lang="en-US" sz="1400" b="1">
                <a:latin typeface="Times New Roman"/>
              </a:rPr>
              <a:t>2.    sqrt () - returns the square root of a number</a:t>
            </a:r>
          </a:p>
          <a:p>
            <a:pPr marL="812800" algn="just" eaLnBrk="1" fontAlgn="auto" hangingPunct="1">
              <a:lnSpc>
                <a:spcPts val="2520"/>
              </a:lnSpc>
              <a:spcBef>
                <a:spcPts val="0"/>
              </a:spcBef>
              <a:spcAft>
                <a:spcPts val="0"/>
              </a:spcAft>
              <a:defRPr/>
            </a:pPr>
            <a:r>
              <a:rPr lang="en-US" sz="1400" b="1">
                <a:latin typeface="Times New Roman"/>
              </a:rPr>
              <a:t>3.</a:t>
            </a:r>
            <a:r>
              <a:rPr lang="en-US" sz="1400" b="1">
                <a:latin typeface="Times New Roman"/>
                <a:hlinkClick r:id="rId3"/>
              </a:rPr>
              <a:t>    </a:t>
            </a:r>
            <a:r>
              <a:rPr lang="en-US" sz="1400" b="1" u="sng">
                <a:solidFill>
                  <a:srgbClr val="0000FF"/>
                </a:solidFill>
                <a:latin typeface="Times New Roman"/>
                <a:hlinkClick r:id="rId3"/>
              </a:rPr>
              <a:t>pow ()</a:t>
            </a:r>
            <a:r>
              <a:rPr lang="en-US" sz="1400" b="1">
                <a:solidFill>
                  <a:srgbClr val="0000FF"/>
                </a:solidFill>
                <a:latin typeface="Times New Roman"/>
                <a:hlinkClick r:id="rId3"/>
              </a:rPr>
              <a:t> </a:t>
            </a:r>
            <a:r>
              <a:rPr lang="en-US" sz="1400" b="1">
                <a:latin typeface="Times New Roman"/>
              </a:rPr>
              <a:t>- returns the power of a number</a:t>
            </a:r>
          </a:p>
          <a:p>
            <a:pPr algn="just" eaLnBrk="1" fontAlgn="auto" hangingPunct="1">
              <a:lnSpc>
                <a:spcPts val="1728"/>
              </a:lnSpc>
              <a:spcBef>
                <a:spcPts val="0"/>
              </a:spcBef>
              <a:spcAft>
                <a:spcPts val="420"/>
              </a:spcAft>
              <a:defRPr/>
            </a:pPr>
            <a:r>
              <a:rPr lang="en-US" sz="1400" b="1">
                <a:latin typeface="Times New Roman"/>
              </a:rPr>
              <a:t>These library functions are defined inside the module. And to use them, we must include the module inside our program.</a:t>
            </a:r>
          </a:p>
          <a:p>
            <a:pPr algn="just" eaLnBrk="1" fontAlgn="auto" hangingPunct="1">
              <a:spcBef>
                <a:spcPts val="0"/>
              </a:spcBef>
              <a:spcAft>
                <a:spcPts val="840"/>
              </a:spcAft>
              <a:defRPr/>
            </a:pPr>
            <a:r>
              <a:rPr lang="en-US" sz="1400" b="1">
                <a:latin typeface="Times New Roman"/>
              </a:rPr>
              <a:t>For example, sqrt () is defined inside the</a:t>
            </a:r>
            <a:r>
              <a:rPr lang="en-US" sz="1400" b="1">
                <a:latin typeface="Times New Roman"/>
                <a:hlinkClick r:id="rId4"/>
              </a:rPr>
              <a:t> </a:t>
            </a:r>
            <a:r>
              <a:rPr lang="en-US" sz="1400" b="1" u="sng">
                <a:solidFill>
                  <a:srgbClr val="0000FF"/>
                </a:solidFill>
                <a:latin typeface="Times New Roman"/>
                <a:hlinkClick r:id="rId4"/>
              </a:rPr>
              <a:t>math</a:t>
            </a:r>
            <a:r>
              <a:rPr lang="en-US" sz="1400" b="1">
                <a:solidFill>
                  <a:srgbClr val="0000FF"/>
                </a:solidFill>
                <a:latin typeface="Times New Roman"/>
                <a:hlinkClick r:id="rId4"/>
              </a:rPr>
              <a:t> </a:t>
            </a:r>
            <a:r>
              <a:rPr lang="en-US" sz="1400" b="1">
                <a:latin typeface="Times New Roman"/>
              </a:rPr>
              <a:t>module.</a:t>
            </a:r>
          </a:p>
          <a:p>
            <a:pPr algn="just" eaLnBrk="1" fontAlgn="auto" hangingPunct="1">
              <a:spcBef>
                <a:spcPts val="0"/>
              </a:spcBef>
              <a:spcAft>
                <a:spcPts val="2730"/>
              </a:spcAft>
              <a:defRPr/>
            </a:pPr>
            <a:r>
              <a:rPr lang="en-US" sz="1400" b="1">
                <a:latin typeface="Times New Roman"/>
              </a:rPr>
              <a:t>Note: To learn more about library functions, please visit</a:t>
            </a:r>
            <a:r>
              <a:rPr lang="en-US" sz="1400" b="1">
                <a:latin typeface="Times New Roman"/>
                <a:hlinkClick r:id="rId5"/>
              </a:rPr>
              <a:t> </a:t>
            </a:r>
            <a:r>
              <a:rPr lang="en-US" sz="1400" b="1" u="sng">
                <a:solidFill>
                  <a:srgbClr val="0000FF"/>
                </a:solidFill>
                <a:latin typeface="Times New Roman"/>
                <a:hlinkClick r:id="rId5"/>
              </a:rPr>
              <a:t>Python Library Functions</a:t>
            </a:r>
            <a:r>
              <a:rPr lang="en-US" sz="1400" b="1">
                <a:latin typeface="Times New Roman"/>
                <a:hlinkClick r:id="rId5"/>
              </a:rPr>
              <a:t>.</a:t>
            </a:r>
          </a:p>
        </p:txBody>
      </p:sp>
      <p:sp>
        <p:nvSpPr>
          <p:cNvPr id="112643" name="Rectangle 2">
            <a:extLst>
              <a:ext uri="{FF2B5EF4-FFF2-40B4-BE49-F238E27FC236}">
                <a16:creationId xmlns:a16="http://schemas.microsoft.com/office/drawing/2014/main" id="{EC6D77BD-44DA-4E5C-858E-73E3CC4E0089}"/>
              </a:ext>
            </a:extLst>
          </p:cNvPr>
          <p:cNvSpPr>
            <a:spLocks noChangeArrowheads="1"/>
          </p:cNvSpPr>
          <p:nvPr/>
        </p:nvSpPr>
        <p:spPr bwMode="auto">
          <a:xfrm>
            <a:off x="969963" y="4065588"/>
            <a:ext cx="3163887" cy="1423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213"/>
              </a:lnSpc>
              <a:spcBef>
                <a:spcPts val="2725"/>
              </a:spcBef>
            </a:pPr>
            <a:r>
              <a:rPr lang="en-US" altLang="en-US" sz="1400" b="1" u="sng">
                <a:solidFill>
                  <a:srgbClr val="4472C4"/>
                </a:solidFill>
                <a:latin typeface="Times New Roman" panose="02020603050405020304" pitchFamily="18" charset="0"/>
              </a:rPr>
              <a:t>Example: Python Library Function </a:t>
            </a:r>
            <a:r>
              <a:rPr lang="en-US" altLang="en-US" sz="1400" b="1">
                <a:solidFill>
                  <a:srgbClr val="FFFFFF"/>
                </a:solidFill>
                <a:latin typeface="Times New Roman" panose="02020603050405020304" pitchFamily="18" charset="0"/>
              </a:rPr>
              <a:t>import math</a:t>
            </a:r>
          </a:p>
          <a:p>
            <a:pPr eaLnBrk="1" hangingPunct="1">
              <a:lnSpc>
                <a:spcPts val="1638"/>
              </a:lnSpc>
              <a:spcAft>
                <a:spcPts val="838"/>
              </a:spcAft>
            </a:pPr>
            <a:r>
              <a:rPr lang="en-US" altLang="en-US" sz="1400" b="1">
                <a:solidFill>
                  <a:srgbClr val="FFFFFF"/>
                </a:solidFill>
                <a:latin typeface="Times New Roman" panose="02020603050405020304" pitchFamily="18" charset="0"/>
              </a:rPr>
              <a:t># sqrt computes the square root square root = math. sqrt (4)</a:t>
            </a:r>
          </a:p>
          <a:p>
            <a:pPr eaLnBrk="1" hangingPunct="1">
              <a:spcAft>
                <a:spcPts val="3575"/>
              </a:spcAft>
            </a:pPr>
            <a:r>
              <a:rPr lang="en-US" altLang="en-US" sz="1400" b="1">
                <a:solidFill>
                  <a:srgbClr val="FFFFFF"/>
                </a:solidFill>
                <a:latin typeface="Times New Roman" panose="02020603050405020304" pitchFamily="18" charset="0"/>
              </a:rPr>
              <a:t>print ("Square Root of 4 is”, square root)</a:t>
            </a:r>
          </a:p>
        </p:txBody>
      </p:sp>
      <p:sp>
        <p:nvSpPr>
          <p:cNvPr id="112644" name="Rectangle 3">
            <a:extLst>
              <a:ext uri="{FF2B5EF4-FFF2-40B4-BE49-F238E27FC236}">
                <a16:creationId xmlns:a16="http://schemas.microsoft.com/office/drawing/2014/main" id="{FFBD18E1-F3F6-4330-BBE0-1E826A659F5A}"/>
              </a:ext>
            </a:extLst>
          </p:cNvPr>
          <p:cNvSpPr>
            <a:spLocks noChangeArrowheads="1"/>
          </p:cNvSpPr>
          <p:nvPr/>
        </p:nvSpPr>
        <p:spPr bwMode="auto">
          <a:xfrm>
            <a:off x="969963" y="6111875"/>
            <a:ext cx="2068512" cy="401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613"/>
              </a:lnSpc>
              <a:spcBef>
                <a:spcPts val="3575"/>
              </a:spcBef>
            </a:pPr>
            <a:r>
              <a:rPr lang="en-US" altLang="en-US" sz="1400" b="1" u="sng">
                <a:solidFill>
                  <a:srgbClr val="4472C4"/>
                </a:solidFill>
                <a:latin typeface="Times New Roman" panose="02020603050405020304" pitchFamily="18" charset="0"/>
              </a:rPr>
              <a:t># pow() comptes the power </a:t>
            </a:r>
            <a:r>
              <a:rPr lang="en-US" altLang="en-US" sz="1400" b="1">
                <a:solidFill>
                  <a:srgbClr val="FFFFFF"/>
                </a:solidFill>
                <a:latin typeface="Times New Roman" panose="02020603050405020304" pitchFamily="18" charset="0"/>
              </a:rPr>
              <a:t>power = pow (2, 3)</a:t>
            </a:r>
          </a:p>
        </p:txBody>
      </p:sp>
      <p:sp>
        <p:nvSpPr>
          <p:cNvPr id="5" name="Rectangle 4">
            <a:extLst>
              <a:ext uri="{FF2B5EF4-FFF2-40B4-BE49-F238E27FC236}">
                <a16:creationId xmlns:a16="http://schemas.microsoft.com/office/drawing/2014/main" id="{4064A2B3-DE68-4755-A717-5344A6D6BBAA}"/>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94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3">
            <a:extLst>
              <a:ext uri="{FF2B5EF4-FFF2-40B4-BE49-F238E27FC236}">
                <a16:creationId xmlns:a16="http://schemas.microsoft.com/office/drawing/2014/main" id="{B092BD49-1838-486F-9128-509208C09432}"/>
              </a:ext>
            </a:extLst>
          </p:cNvPr>
          <p:cNvSpPr txBox="1">
            <a:spLocks noChangeArrowheads="1"/>
          </p:cNvSpPr>
          <p:nvPr/>
        </p:nvSpPr>
        <p:spPr bwMode="auto">
          <a:xfrm>
            <a:off x="2514600" y="3424238"/>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a:solidFill>
                  <a:srgbClr val="000000"/>
                </a:solidFill>
              </a:rPr>
              <a:t>Week: 05</a:t>
            </a:r>
            <a:br>
              <a:rPr lang="en-GB" altLang="en-US">
                <a:solidFill>
                  <a:srgbClr val="000000"/>
                </a:solidFill>
              </a:rPr>
            </a:br>
            <a:r>
              <a:rPr lang="en-US" altLang="en-US" b="1">
                <a:latin typeface="Times New Roman" panose="02020603050405020304" pitchFamily="18" charset="0"/>
                <a:cs typeface="Times New Roman" panose="02020603050405020304" pitchFamily="18" charset="0"/>
              </a:rPr>
              <a:t>Functions and Modules: Lambda, Modules, and Packages</a:t>
            </a:r>
            <a:br>
              <a:rPr lang="en-GB" altLang="en-US"/>
            </a:br>
            <a:endParaRPr lang="en-GB"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a:extLst>
              <a:ext uri="{FF2B5EF4-FFF2-40B4-BE49-F238E27FC236}">
                <a16:creationId xmlns:a16="http://schemas.microsoft.com/office/drawing/2014/main" id="{353F1175-6634-4FB5-88D4-DF7390C45AC5}"/>
              </a:ext>
            </a:extLst>
          </p:cNvPr>
          <p:cNvSpPr>
            <a:spLocks noChangeArrowheads="1"/>
          </p:cNvSpPr>
          <p:nvPr/>
        </p:nvSpPr>
        <p:spPr bwMode="auto">
          <a:xfrm>
            <a:off x="971550" y="944563"/>
            <a:ext cx="7227888" cy="404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2725"/>
              </a:spcAft>
            </a:pPr>
            <a:r>
              <a:rPr lang="en-US" altLang="en-US" sz="1400" b="1">
                <a:solidFill>
                  <a:srgbClr val="FFFFFF"/>
                </a:solidFill>
                <a:latin typeface="Times New Roman" panose="02020603050405020304" pitchFamily="18" charset="0"/>
              </a:rPr>
              <a:t>print (”2 to the power 3 is”, power)</a:t>
            </a:r>
          </a:p>
        </p:txBody>
      </p:sp>
      <p:sp>
        <p:nvSpPr>
          <p:cNvPr id="114691" name="Rectangle 2">
            <a:extLst>
              <a:ext uri="{FF2B5EF4-FFF2-40B4-BE49-F238E27FC236}">
                <a16:creationId xmlns:a16="http://schemas.microsoft.com/office/drawing/2014/main" id="{5329979F-9BE5-4240-9E8A-AE50DDCC4195}"/>
              </a:ext>
            </a:extLst>
          </p:cNvPr>
          <p:cNvSpPr>
            <a:spLocks noChangeArrowheads="1"/>
          </p:cNvSpPr>
          <p:nvPr/>
        </p:nvSpPr>
        <p:spPr bwMode="auto">
          <a:xfrm>
            <a:off x="969963" y="1560513"/>
            <a:ext cx="72294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613"/>
              </a:lnSpc>
              <a:spcBef>
                <a:spcPts val="2725"/>
              </a:spcBef>
            </a:pPr>
            <a:r>
              <a:rPr lang="en-US" altLang="en-US" sz="1400" b="1">
                <a:solidFill>
                  <a:srgbClr val="FFFFFF"/>
                </a:solidFill>
                <a:latin typeface="Times New Roman" panose="02020603050405020304" pitchFamily="18" charset="0"/>
              </a:rPr>
              <a:t>Output</a:t>
            </a:r>
          </a:p>
          <a:p>
            <a:pPr eaLnBrk="1" hangingPunct="1">
              <a:lnSpc>
                <a:spcPts val="1613"/>
              </a:lnSpc>
              <a:spcAft>
                <a:spcPts val="838"/>
              </a:spcAft>
            </a:pPr>
            <a:r>
              <a:rPr lang="en-US" altLang="en-US" sz="1400" b="1">
                <a:solidFill>
                  <a:srgbClr val="FFFFFF"/>
                </a:solidFill>
                <a:latin typeface="Times New Roman" panose="02020603050405020304" pitchFamily="18" charset="0"/>
              </a:rPr>
              <a:t>Square Root of 4 is 2.0 2 to the power 3 is 8</a:t>
            </a:r>
          </a:p>
        </p:txBody>
      </p:sp>
      <p:sp>
        <p:nvSpPr>
          <p:cNvPr id="114692" name="Rectangle 3">
            <a:extLst>
              <a:ext uri="{FF2B5EF4-FFF2-40B4-BE49-F238E27FC236}">
                <a16:creationId xmlns:a16="http://schemas.microsoft.com/office/drawing/2014/main" id="{4454227C-6F8E-4711-A504-1F60BB59757A}"/>
              </a:ext>
            </a:extLst>
          </p:cNvPr>
          <p:cNvSpPr>
            <a:spLocks noChangeArrowheads="1"/>
          </p:cNvSpPr>
          <p:nvPr/>
        </p:nvSpPr>
        <p:spPr bwMode="auto">
          <a:xfrm>
            <a:off x="895350" y="2374900"/>
            <a:ext cx="564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2725"/>
              </a:spcAft>
            </a:pPr>
            <a:r>
              <a:rPr lang="en-US" altLang="en-US" sz="1400" b="1">
                <a:latin typeface="Times New Roman" panose="02020603050405020304" pitchFamily="18" charset="0"/>
              </a:rPr>
              <a:t>Here, we imported a math module to use the library functions sqrt() and pow().</a:t>
            </a:r>
          </a:p>
        </p:txBody>
      </p:sp>
      <p:sp>
        <p:nvSpPr>
          <p:cNvPr id="114693" name="Rectangle 4">
            <a:extLst>
              <a:ext uri="{FF2B5EF4-FFF2-40B4-BE49-F238E27FC236}">
                <a16:creationId xmlns:a16="http://schemas.microsoft.com/office/drawing/2014/main" id="{B7ADBB7F-13EF-4FF1-B0ED-D3F528615CC3}"/>
              </a:ext>
            </a:extLst>
          </p:cNvPr>
          <p:cNvSpPr>
            <a:spLocks noChangeArrowheads="1"/>
          </p:cNvSpPr>
          <p:nvPr/>
        </p:nvSpPr>
        <p:spPr bwMode="auto">
          <a:xfrm>
            <a:off x="895350" y="3041650"/>
            <a:ext cx="826135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725"/>
              </a:spcBef>
              <a:spcAft>
                <a:spcPts val="838"/>
              </a:spcAft>
            </a:pPr>
            <a:r>
              <a:rPr lang="en-US" altLang="en-US" b="1">
                <a:latin typeface="Times New Roman" panose="02020603050405020304" pitchFamily="18" charset="0"/>
              </a:rPr>
              <a:t>More on Python Functions</a:t>
            </a:r>
          </a:p>
          <a:p>
            <a:pPr algn="just" eaLnBrk="1" hangingPunct="1">
              <a:spcAft>
                <a:spcPts val="838"/>
              </a:spcAft>
            </a:pPr>
            <a:r>
              <a:rPr lang="en-US" altLang="en-US" sz="1400" b="1">
                <a:latin typeface="Times New Roman" panose="02020603050405020304" pitchFamily="18" charset="0"/>
              </a:rPr>
              <a:t>User Defined Function Vs Standard Library Functions</a:t>
            </a:r>
          </a:p>
          <a:p>
            <a:pPr algn="just" eaLnBrk="1" hangingPunct="1">
              <a:lnSpc>
                <a:spcPts val="1700"/>
              </a:lnSpc>
              <a:spcAft>
                <a:spcPts val="425"/>
              </a:spcAft>
            </a:pPr>
            <a:r>
              <a:rPr lang="en-US" altLang="en-US" sz="1400" b="1">
                <a:latin typeface="Times New Roman" panose="02020603050405020304" pitchFamily="18" charset="0"/>
              </a:rPr>
              <a:t>In Python, functions are divided into two categories: user-defined functions and standard library functions. These two differ in several ways:</a:t>
            </a:r>
          </a:p>
          <a:p>
            <a:pPr algn="just" eaLnBrk="1" hangingPunct="1">
              <a:spcAft>
                <a:spcPts val="838"/>
              </a:spcAft>
            </a:pPr>
            <a:r>
              <a:rPr lang="en-US" altLang="en-US" sz="1400" b="1">
                <a:latin typeface="Times New Roman" panose="02020603050405020304" pitchFamily="18" charset="0"/>
              </a:rPr>
              <a:t>User-Defined Functions</a:t>
            </a:r>
          </a:p>
          <a:p>
            <a:pPr algn="just" eaLnBrk="1" hangingPunct="1">
              <a:lnSpc>
                <a:spcPts val="1700"/>
              </a:lnSpc>
              <a:spcAft>
                <a:spcPts val="425"/>
              </a:spcAft>
            </a:pPr>
            <a:r>
              <a:rPr lang="en-US" altLang="en-US" sz="1400" b="1">
                <a:latin typeface="Times New Roman" panose="02020603050405020304" pitchFamily="18" charset="0"/>
              </a:rPr>
              <a:t>These are the functions we create ourselves. They're like our custom tools, designed for specific tasks we have in mind.</a:t>
            </a:r>
          </a:p>
          <a:p>
            <a:pPr algn="just" eaLnBrk="1" hangingPunct="1">
              <a:lnSpc>
                <a:spcPts val="1725"/>
              </a:lnSpc>
              <a:spcAft>
                <a:spcPts val="425"/>
              </a:spcAft>
            </a:pPr>
            <a:r>
              <a:rPr lang="en-US" altLang="en-US" sz="1400" b="1">
                <a:latin typeface="Times New Roman" panose="02020603050405020304" pitchFamily="18" charset="0"/>
              </a:rPr>
              <a:t>They're not part of Python's standard toolbox, which means we have the freedom to tailor them exactly to our needs, adding a personal touch to our code.</a:t>
            </a:r>
          </a:p>
          <a:p>
            <a:pPr algn="just" eaLnBrk="1" hangingPunct="1">
              <a:lnSpc>
                <a:spcPts val="2525"/>
              </a:lnSpc>
            </a:pPr>
            <a:r>
              <a:rPr lang="en-US" altLang="en-US" sz="1400" b="1">
                <a:latin typeface="Times New Roman" panose="02020603050405020304" pitchFamily="18" charset="0"/>
              </a:rPr>
              <a:t>Standard Library Functions</a:t>
            </a:r>
          </a:p>
          <a:p>
            <a:pPr algn="just" eaLnBrk="1" hangingPunct="1">
              <a:lnSpc>
                <a:spcPts val="2525"/>
              </a:lnSpc>
            </a:pPr>
            <a:r>
              <a:rPr lang="en-US" altLang="en-US" sz="1400" b="1">
                <a:latin typeface="Times New Roman" panose="02020603050405020304" pitchFamily="18" charset="0"/>
              </a:rPr>
              <a:t>Think of these as Python's pre-packaged gifts. They come built-in with Python, ready to use.</a:t>
            </a:r>
          </a:p>
          <a:p>
            <a:pPr algn="just" eaLnBrk="1" hangingPunct="1">
              <a:lnSpc>
                <a:spcPts val="2525"/>
              </a:lnSpc>
            </a:pPr>
            <a:r>
              <a:rPr lang="en-US" altLang="en-US" sz="1400" b="1">
                <a:latin typeface="Times New Roman" panose="02020603050405020304" pitchFamily="18" charset="0"/>
              </a:rPr>
              <a:t>These functions cover a wide range of common tasks such as mathematics,</a:t>
            </a:r>
            <a:r>
              <a:rPr lang="en-US" altLang="en-US" sz="1400" b="1">
                <a:latin typeface="Times New Roman" panose="02020603050405020304" pitchFamily="18" charset="0"/>
                <a:hlinkClick r:id="rId2"/>
              </a:rPr>
              <a:t> </a:t>
            </a:r>
            <a:r>
              <a:rPr lang="en-US" altLang="en-US" sz="1400" b="1" u="sng">
                <a:solidFill>
                  <a:srgbClr val="0000FF"/>
                </a:solidFill>
                <a:latin typeface="Times New Roman" panose="02020603050405020304" pitchFamily="18" charset="0"/>
                <a:hlinkClick r:id="rId2"/>
              </a:rPr>
              <a:t>file operations</a:t>
            </a:r>
            <a:r>
              <a:rPr lang="en-US" altLang="en-US" sz="1400" b="1">
                <a:latin typeface="Times New Roman" panose="02020603050405020304" pitchFamily="18" charset="0"/>
                <a:hlinkClick r:id="rId2"/>
              </a:rPr>
              <a:t>,</a:t>
            </a:r>
            <a:r>
              <a:rPr lang="en-US" altLang="en-US" sz="1400" b="1">
                <a:latin typeface="Times New Roman" panose="02020603050405020304" pitchFamily="18" charset="0"/>
              </a:rPr>
              <a:t> working with</a:t>
            </a:r>
            <a:r>
              <a:rPr lang="en-US" altLang="en-US" sz="1400" b="1">
                <a:latin typeface="Times New Roman" panose="02020603050405020304" pitchFamily="18" charset="0"/>
                <a:hlinkClick r:id="rId3"/>
              </a:rPr>
              <a:t> </a:t>
            </a:r>
            <a:r>
              <a:rPr lang="en-US" altLang="en-US" sz="1400" b="1" u="sng">
                <a:solidFill>
                  <a:srgbClr val="0000FF"/>
                </a:solidFill>
                <a:latin typeface="Times New Roman" panose="02020603050405020304" pitchFamily="18" charset="0"/>
                <a:hlinkClick r:id="rId3"/>
              </a:rPr>
              <a:t>strings</a:t>
            </a:r>
            <a:r>
              <a:rPr lang="en-US" altLang="en-US" sz="1400" b="1">
                <a:latin typeface="Times New Roman" panose="02020603050405020304" pitchFamily="18" charset="0"/>
                <a:hlinkClick r:id="rId3"/>
              </a:rPr>
              <a:t>,</a:t>
            </a:r>
            <a:r>
              <a:rPr lang="en-US" altLang="en-US" sz="1400" b="1">
                <a:latin typeface="Times New Roman" panose="02020603050405020304" pitchFamily="18" charset="0"/>
              </a:rPr>
              <a:t> etc.</a:t>
            </a:r>
          </a:p>
        </p:txBody>
      </p:sp>
      <p:sp>
        <p:nvSpPr>
          <p:cNvPr id="6" name="Rectangle 5">
            <a:extLst>
              <a:ext uri="{FF2B5EF4-FFF2-40B4-BE49-F238E27FC236}">
                <a16:creationId xmlns:a16="http://schemas.microsoft.com/office/drawing/2014/main" id="{B807427E-E75D-48AE-91FB-F1B750E7AAEF}"/>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95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a:extLst>
              <a:ext uri="{FF2B5EF4-FFF2-40B4-BE49-F238E27FC236}">
                <a16:creationId xmlns:a16="http://schemas.microsoft.com/office/drawing/2014/main" id="{5E4709F4-35E5-4FF8-9602-AE4204BF9471}"/>
              </a:ext>
            </a:extLst>
          </p:cNvPr>
          <p:cNvSpPr>
            <a:spLocks noChangeArrowheads="1"/>
          </p:cNvSpPr>
          <p:nvPr/>
        </p:nvSpPr>
        <p:spPr bwMode="auto">
          <a:xfrm>
            <a:off x="898525" y="933450"/>
            <a:ext cx="6492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6513"/>
              </a:spcAft>
            </a:pPr>
            <a:r>
              <a:rPr lang="en-US" altLang="en-US" sz="1400" b="1">
                <a:latin typeface="Times New Roman" panose="02020603050405020304" pitchFamily="18" charset="0"/>
              </a:rPr>
              <a:t>They've been tried and tested by the Python community, ensuring efficiency and reliability.</a:t>
            </a:r>
          </a:p>
        </p:txBody>
      </p:sp>
      <p:sp>
        <p:nvSpPr>
          <p:cNvPr id="115715" name="Rectangle 2">
            <a:extLst>
              <a:ext uri="{FF2B5EF4-FFF2-40B4-BE49-F238E27FC236}">
                <a16:creationId xmlns:a16="http://schemas.microsoft.com/office/drawing/2014/main" id="{3C987835-F8E8-4702-9891-12A24941CCF8}"/>
              </a:ext>
            </a:extLst>
          </p:cNvPr>
          <p:cNvSpPr>
            <a:spLocks noChangeArrowheads="1"/>
          </p:cNvSpPr>
          <p:nvPr/>
        </p:nvSpPr>
        <p:spPr bwMode="auto">
          <a:xfrm>
            <a:off x="895350" y="2255838"/>
            <a:ext cx="82454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6513"/>
              </a:spcBef>
              <a:spcAft>
                <a:spcPts val="1050"/>
              </a:spcAft>
            </a:pPr>
            <a:r>
              <a:rPr lang="en-US" altLang="en-US" sz="2100" b="1">
                <a:latin typeface="Times New Roman" panose="02020603050405020304" pitchFamily="18" charset="0"/>
              </a:rPr>
              <a:t>Python Variable Scope</a:t>
            </a:r>
          </a:p>
          <a:p>
            <a:pPr algn="just" eaLnBrk="1" hangingPunct="1">
              <a:lnSpc>
                <a:spcPts val="2788"/>
              </a:lnSpc>
            </a:pPr>
            <a:r>
              <a:rPr lang="en-US" altLang="en-US" sz="1500">
                <a:latin typeface="Times New Roman" panose="02020603050405020304" pitchFamily="18" charset="0"/>
              </a:rPr>
              <a:t>In Python, we can declare variables in three different scopes: local scope, global, and nonlocal scope. A variable scope specifies the region where we can access a</a:t>
            </a:r>
            <a:r>
              <a:rPr lang="en-US" altLang="en-US" sz="1500">
                <a:latin typeface="Times New Roman" panose="02020603050405020304" pitchFamily="18" charset="0"/>
                <a:hlinkClick r:id="rId2"/>
              </a:rPr>
              <a:t> </a:t>
            </a:r>
            <a:r>
              <a:rPr lang="en-US" altLang="en-US" sz="1500" u="sng">
                <a:solidFill>
                  <a:srgbClr val="0000FF"/>
                </a:solidFill>
                <a:latin typeface="Times New Roman" panose="02020603050405020304" pitchFamily="18" charset="0"/>
                <a:hlinkClick r:id="rId2"/>
              </a:rPr>
              <a:t>variable</a:t>
            </a:r>
            <a:r>
              <a:rPr lang="en-US" altLang="en-US" sz="1500">
                <a:latin typeface="Times New Roman" panose="02020603050405020304" pitchFamily="18" charset="0"/>
                <a:hlinkClick r:id="rId2"/>
              </a:rPr>
              <a:t>.</a:t>
            </a:r>
            <a:r>
              <a:rPr lang="en-US" altLang="en-US" sz="1500">
                <a:latin typeface="Times New Roman" panose="02020603050405020304" pitchFamily="18" charset="0"/>
              </a:rPr>
              <a:t> For example,</a:t>
            </a:r>
          </a:p>
        </p:txBody>
      </p:sp>
      <p:sp>
        <p:nvSpPr>
          <p:cNvPr id="115716" name="Rectangle 3">
            <a:extLst>
              <a:ext uri="{FF2B5EF4-FFF2-40B4-BE49-F238E27FC236}">
                <a16:creationId xmlns:a16="http://schemas.microsoft.com/office/drawing/2014/main" id="{D453C436-BC68-47EF-A48E-F5718ED5372F}"/>
              </a:ext>
            </a:extLst>
          </p:cNvPr>
          <p:cNvSpPr>
            <a:spLocks noChangeArrowheads="1"/>
          </p:cNvSpPr>
          <p:nvPr/>
        </p:nvSpPr>
        <p:spPr bwMode="auto">
          <a:xfrm>
            <a:off x="974725" y="3395663"/>
            <a:ext cx="1735138" cy="533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7325" indent="-1651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788"/>
              </a:lnSpc>
              <a:spcAft>
                <a:spcPts val="1888"/>
              </a:spcAft>
            </a:pPr>
            <a:r>
              <a:rPr lang="en-US" altLang="en-US" sz="1500" b="1">
                <a:solidFill>
                  <a:srgbClr val="FFFF00"/>
                </a:solidFill>
                <a:latin typeface="Times New Roman" panose="02020603050405020304" pitchFamily="18" charset="0"/>
              </a:rPr>
              <a:t>def add numbers (): </a:t>
            </a:r>
            <a:r>
              <a:rPr lang="en-US" altLang="en-US" sz="1500" b="1">
                <a:solidFill>
                  <a:srgbClr val="FFFFFF"/>
                </a:solidFill>
                <a:latin typeface="Times New Roman" panose="02020603050405020304" pitchFamily="18" charset="0"/>
              </a:rPr>
              <a:t>sum = 5 + 4</a:t>
            </a:r>
          </a:p>
        </p:txBody>
      </p:sp>
      <p:sp>
        <p:nvSpPr>
          <p:cNvPr id="5" name="Rectangle 4">
            <a:extLst>
              <a:ext uri="{FF2B5EF4-FFF2-40B4-BE49-F238E27FC236}">
                <a16:creationId xmlns:a16="http://schemas.microsoft.com/office/drawing/2014/main" id="{32839109-5F0C-4C99-ABA0-C8405A3E1056}"/>
              </a:ext>
            </a:extLst>
          </p:cNvPr>
          <p:cNvSpPr/>
          <p:nvPr/>
        </p:nvSpPr>
        <p:spPr>
          <a:xfrm>
            <a:off x="898525" y="4456113"/>
            <a:ext cx="8245475" cy="1849437"/>
          </a:xfrm>
          <a:prstGeom prst="rect">
            <a:avLst/>
          </a:prstGeom>
        </p:spPr>
        <p:txBody>
          <a:bodyPr lIns="0" tIns="0" rIns="0" bIns="0"/>
          <a:lstStyle/>
          <a:p>
            <a:pPr algn="just" eaLnBrk="1" fontAlgn="auto" hangingPunct="1">
              <a:lnSpc>
                <a:spcPts val="1992"/>
              </a:lnSpc>
              <a:spcBef>
                <a:spcPts val="1890"/>
              </a:spcBef>
              <a:spcAft>
                <a:spcPts val="420"/>
              </a:spcAft>
              <a:defRPr/>
            </a:pPr>
            <a:r>
              <a:rPr lang="en-US" sz="1500">
                <a:latin typeface="Times New Roman"/>
              </a:rPr>
              <a:t>Here, the sum variable is created inside the</a:t>
            </a:r>
            <a:r>
              <a:rPr lang="en-US" sz="1500">
                <a:latin typeface="Times New Roman"/>
                <a:hlinkClick r:id="rId3"/>
              </a:rPr>
              <a:t> </a:t>
            </a:r>
            <a:r>
              <a:rPr lang="en-US" sz="1500" u="sng">
                <a:solidFill>
                  <a:srgbClr val="0000FF"/>
                </a:solidFill>
                <a:latin typeface="Times New Roman"/>
                <a:hlinkClick r:id="rId3"/>
              </a:rPr>
              <a:t>function</a:t>
            </a:r>
            <a:r>
              <a:rPr lang="en-US" sz="1500">
                <a:latin typeface="Times New Roman"/>
                <a:hlinkClick r:id="rId3"/>
              </a:rPr>
              <a:t>,</a:t>
            </a:r>
            <a:r>
              <a:rPr lang="en-US" sz="1500">
                <a:latin typeface="Times New Roman"/>
              </a:rPr>
              <a:t> so it can only be accessed within it (local scope). This type of variable is called a local variable.</a:t>
            </a:r>
          </a:p>
          <a:p>
            <a:pPr algn="just" eaLnBrk="1" fontAlgn="auto" hangingPunct="1">
              <a:lnSpc>
                <a:spcPts val="2784"/>
              </a:lnSpc>
              <a:spcBef>
                <a:spcPts val="0"/>
              </a:spcBef>
              <a:spcAft>
                <a:spcPts val="0"/>
              </a:spcAft>
              <a:defRPr/>
            </a:pPr>
            <a:r>
              <a:rPr lang="en-US" sz="1500">
                <a:latin typeface="Times New Roman"/>
              </a:rPr>
              <a:t>Based on the scope, we can classify Python variables into three types:</a:t>
            </a:r>
          </a:p>
          <a:p>
            <a:pPr marL="263652" algn="just" eaLnBrk="1" fontAlgn="auto" hangingPunct="1">
              <a:lnSpc>
                <a:spcPts val="2784"/>
              </a:lnSpc>
              <a:spcBef>
                <a:spcPts val="0"/>
              </a:spcBef>
              <a:spcAft>
                <a:spcPts val="0"/>
              </a:spcAft>
              <a:defRPr/>
            </a:pPr>
            <a:r>
              <a:rPr lang="en-US" sz="1500">
                <a:latin typeface="Times New Roman"/>
              </a:rPr>
              <a:t>1.    Local Variables</a:t>
            </a:r>
          </a:p>
          <a:p>
            <a:pPr marL="263652" algn="just" eaLnBrk="1" fontAlgn="auto" hangingPunct="1">
              <a:lnSpc>
                <a:spcPts val="2784"/>
              </a:lnSpc>
              <a:spcBef>
                <a:spcPts val="0"/>
              </a:spcBef>
              <a:spcAft>
                <a:spcPts val="0"/>
              </a:spcAft>
              <a:defRPr/>
            </a:pPr>
            <a:r>
              <a:rPr lang="en-US" sz="1500">
                <a:latin typeface="Times New Roman"/>
              </a:rPr>
              <a:t>2.    Global Variables</a:t>
            </a:r>
          </a:p>
          <a:p>
            <a:pPr marL="263652" algn="just" eaLnBrk="1" fontAlgn="auto" hangingPunct="1">
              <a:lnSpc>
                <a:spcPts val="2784"/>
              </a:lnSpc>
              <a:spcBef>
                <a:spcPts val="0"/>
              </a:spcBef>
              <a:spcAft>
                <a:spcPts val="0"/>
              </a:spcAft>
              <a:defRPr/>
            </a:pPr>
            <a:r>
              <a:rPr lang="en-US" sz="1500">
                <a:latin typeface="Times New Roman"/>
              </a:rPr>
              <a:t>3.    Nonlocal Variables</a:t>
            </a:r>
          </a:p>
        </p:txBody>
      </p:sp>
      <p:sp>
        <p:nvSpPr>
          <p:cNvPr id="6" name="Rectangle 5">
            <a:extLst>
              <a:ext uri="{FF2B5EF4-FFF2-40B4-BE49-F238E27FC236}">
                <a16:creationId xmlns:a16="http://schemas.microsoft.com/office/drawing/2014/main" id="{C50A1470-3E1C-4DBF-8597-0C65F4AEEFC0}"/>
              </a:ext>
            </a:extLst>
          </p:cNvPr>
          <p:cNvSpPr/>
          <p:nvPr/>
        </p:nvSpPr>
        <p:spPr>
          <a:xfrm>
            <a:off x="898525" y="6991350"/>
            <a:ext cx="682625" cy="161925"/>
          </a:xfrm>
          <a:prstGeom prst="rect">
            <a:avLst/>
          </a:prstGeom>
        </p:spPr>
        <p:txBody>
          <a:bodyPr wrap="none" lIns="0" tIns="0" rIns="0" bIns="0"/>
          <a:lstStyle/>
          <a:p>
            <a:pPr eaLnBrk="1" fontAlgn="auto" hangingPunct="1">
              <a:spcBef>
                <a:spcPts val="0"/>
              </a:spcBef>
              <a:spcAft>
                <a:spcPts val="0"/>
              </a:spcAft>
              <a:defRPr/>
            </a:pPr>
            <a:r>
              <a:rPr lang="en-US" sz="1050" b="1" spc="200">
                <a:latin typeface="Calibri"/>
              </a:rPr>
              <a:t>96 | </a:t>
            </a:r>
            <a:r>
              <a:rPr lang="en-US" sz="1050" b="1" spc="200">
                <a:solidFill>
                  <a:srgbClr val="7F7F7F"/>
                </a:solidFill>
                <a:latin typeface="Calibri"/>
              </a:rPr>
              <a:t>Page</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err="1" smtClean="0"/>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besta">
  <a:themeElements>
    <a:clrScheme name="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besta">
      <a:majorFont>
        <a:latin typeface="Lucida Sans Unicode"/>
        <a:ea typeface="Lucida Sans Unicode"/>
        <a:cs typeface="Lucida Sans Unicode"/>
      </a:majorFont>
      <a:minorFont>
        <a:latin typeface="Lucida Sans Unicode"/>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bes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bes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bes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bes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bes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bes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bes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bes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bes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bes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bes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ebesta">
  <a:themeElements>
    <a:clrScheme name="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besta">
      <a:majorFont>
        <a:latin typeface="Lucida Sans Unicode"/>
        <a:ea typeface="Lucida Sans Unicode"/>
        <a:cs typeface="Lucida Sans Unicode"/>
      </a:majorFont>
      <a:minorFont>
        <a:latin typeface="Lucida Sans Unicode"/>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bes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bes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bes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bes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bes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bes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bes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bes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bes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bes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bes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TotalTime>
  <Words>28580</Words>
  <Application>Microsoft Office PowerPoint</Application>
  <PresentationFormat>Custom</PresentationFormat>
  <Paragraphs>3440</Paragraphs>
  <Slides>267</Slides>
  <Notes>22</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267</vt:i4>
      </vt:variant>
    </vt:vector>
  </HeadingPairs>
  <TitlesOfParts>
    <vt:vector size="290" baseType="lpstr">
      <vt:lpstr>Calibri</vt:lpstr>
      <vt:lpstr>Arial</vt:lpstr>
      <vt:lpstr>MS PGothic</vt:lpstr>
      <vt:lpstr>Lucida Sans Unicode</vt:lpstr>
      <vt:lpstr>Tahoma</vt:lpstr>
      <vt:lpstr>Andale Mono</vt:lpstr>
      <vt:lpstr>Verdana</vt:lpstr>
      <vt:lpstr>Times New Roman</vt:lpstr>
      <vt:lpstr>Corbel</vt:lpstr>
      <vt:lpstr>Consolas</vt:lpstr>
      <vt:lpstr>Courier New</vt:lpstr>
      <vt:lpstr>Arial MT</vt:lpstr>
      <vt:lpstr>Comic Sans MS</vt:lpstr>
      <vt:lpstr>Symbol</vt:lpstr>
      <vt:lpstr>Arial Unicode MS</vt:lpstr>
      <vt:lpstr>Times</vt:lpstr>
      <vt:lpstr>Wingdings</vt:lpstr>
      <vt:lpstr>Office Theme</vt:lpstr>
      <vt:lpstr>1_Office Theme</vt:lpstr>
      <vt:lpstr>2_Office Theme</vt:lpstr>
      <vt:lpstr>sebesta</vt:lpstr>
      <vt:lpstr>1_sebesta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Drawbacks Of Using A List</vt:lpstr>
      <vt:lpstr>Classes</vt:lpstr>
      <vt:lpstr>Classes Define A Composite Type </vt:lpstr>
      <vt:lpstr>Defining A Class1</vt:lpstr>
      <vt:lpstr>Creating An Instance Of A Class</vt:lpstr>
      <vt:lpstr>Defining A Class Vs. Creating An Instance Of That Class</vt:lpstr>
      <vt:lpstr>Accessing And Changing The Attributes</vt:lpstr>
      <vt:lpstr>The Client List Example Implemented Using Classes And Objects</vt:lpstr>
      <vt:lpstr>The Client List Example Implemented  Using Classes (2)</vt:lpstr>
      <vt:lpstr>What Is The Benefit Of Defining A Class?</vt:lpstr>
      <vt:lpstr>What Is The Benefit Of Defining A Class (2)</vt:lpstr>
      <vt:lpstr>Classes Have Attributes </vt:lpstr>
      <vt:lpstr>Class Methods (“Behaviors”)</vt:lpstr>
      <vt:lpstr>Defining Class Methods</vt:lpstr>
      <vt:lpstr>Defining Class Methods: Full Example</vt:lpstr>
      <vt:lpstr>What Is The ‘Self’ Parameter</vt:lpstr>
      <vt:lpstr>The Self Parameter: A Complete Example</vt:lpstr>
      <vt:lpstr>Recap: Accessing Attributes &amp; Methods</vt:lpstr>
      <vt:lpstr>Initializing The Attributes Of A Class</vt:lpstr>
      <vt:lpstr>Initializing The Attributes Of A Class</vt:lpstr>
      <vt:lpstr>Full Example: Using The “Init()” Method</vt:lpstr>
      <vt:lpstr>Constructor: A Special Method</vt:lpstr>
      <vt:lpstr>Objects Employ References</vt:lpstr>
      <vt:lpstr>Objects Employ References (2)</vt:lpstr>
      <vt:lpstr>Objects Employ References (3)</vt:lpstr>
      <vt:lpstr>Objects Employ References (2)</vt:lpstr>
      <vt:lpstr>Default Parameters</vt:lpstr>
      <vt:lpstr>Default Parameters: Full Example</vt:lpstr>
      <vt:lpstr>Modules: Dividing Up A Large Program</vt:lpstr>
      <vt:lpstr>Function Modules: Complete Example</vt:lpstr>
      <vt:lpstr>Modules: Complete Example (2)</vt:lpstr>
      <vt:lpstr>Modules And Classes</vt:lpstr>
      <vt:lpstr>Modules And Classes: Complete Example</vt:lpstr>
      <vt:lpstr>Modules And Classes: Complete Example (2)</vt:lpstr>
      <vt:lpstr>Calling A Classes’ Method Inside Another Method Of The Same Class</vt:lpstr>
      <vt:lpstr>Naming The Starting Module</vt:lpstr>
      <vt:lpstr>Complete Example: Accessing Attributes And Methods: Person Module</vt:lpstr>
      <vt:lpstr>Complete Example: Accessing Attributes And Methods: Person Module (2)</vt:lpstr>
      <vt:lpstr>Complete Example: Accessing Attributes And Methods: The “Driver” Module</vt:lpstr>
      <vt:lpstr>After This Section You Should Now Know</vt:lpstr>
      <vt:lpstr>PowerPoint Presentation</vt:lpstr>
      <vt:lpstr>PowerPoint Presentation</vt:lpstr>
      <vt:lpstr>PowerPoint Presentation</vt:lpstr>
      <vt:lpstr>PowerPoint Presentation</vt:lpstr>
      <vt:lpstr>Runtime Efficiency</vt:lpstr>
      <vt:lpstr>ArrayList methods</vt:lpstr>
      <vt:lpstr>Stacks and queues</vt:lpstr>
      <vt:lpstr>Abstract data types (ADTs)</vt:lpstr>
      <vt:lpstr>Stacks</vt:lpstr>
      <vt:lpstr>Stacks in computer science</vt:lpstr>
      <vt:lpstr>Class Stack</vt:lpstr>
      <vt:lpstr>Stack limitations/idioms</vt:lpstr>
      <vt:lpstr>Exercise</vt:lpstr>
      <vt:lpstr>What happened to my stack?</vt:lpstr>
      <vt:lpstr>What happened to my stack?</vt:lpstr>
      <vt:lpstr>Queues</vt:lpstr>
      <vt:lpstr>Queues in computer science</vt:lpstr>
      <vt:lpstr>Programming with Queues</vt:lpstr>
      <vt:lpstr>Queue idioms</vt:lpstr>
      <vt:lpstr>Mixing stacks and queues</vt:lpstr>
      <vt:lpstr>Exercise</vt:lpstr>
      <vt:lpstr>Exercises</vt:lpstr>
      <vt:lpstr>Exercise</vt:lpstr>
      <vt:lpstr>PowerPoint Presentation</vt:lpstr>
      <vt:lpstr> Python Exceptions Handling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and Writing Files:</vt:lpstr>
      <vt:lpstr>PowerPoint Presentation</vt:lpstr>
      <vt:lpstr>PowerPoint Presentation</vt:lpstr>
      <vt:lpstr>PowerPoint Presentation</vt:lpstr>
      <vt:lpstr>PowerPoint Presentation</vt:lpstr>
      <vt:lpstr>PowerPoint Presentation</vt:lpstr>
      <vt:lpstr>PowerPoint Presentation</vt:lpstr>
      <vt:lpstr>16. Python Files I/O</vt:lpstr>
      <vt:lpstr>PowerPoint Presentation</vt:lpstr>
      <vt:lpstr>PowerPoint Presentation</vt:lpstr>
      <vt:lpstr>Opening and Closing Files:</vt:lpstr>
      <vt:lpstr>PowerPoint Presentation</vt:lpstr>
      <vt:lpstr>PowerPoint Presentation</vt:lpstr>
      <vt:lpstr>PowerPoint Presentation</vt:lpstr>
      <vt:lpstr>PowerPoint Presentation</vt:lpstr>
      <vt:lpstr>PowerPoint Presentation</vt:lpstr>
      <vt:lpstr>PowerPoint Presentation</vt:lpstr>
      <vt:lpstr>Reading and Writing Files:</vt:lpstr>
      <vt:lpstr>PowerPoint Presentation</vt:lpstr>
      <vt:lpstr>PowerPoint Presentation</vt:lpstr>
      <vt:lpstr>File Positions:</vt:lpstr>
      <vt:lpstr>PowerPoint Presentation</vt:lpstr>
      <vt:lpstr>Renaming and Deleting Files:</vt:lpstr>
      <vt:lpstr>PowerPoint Presentation</vt:lpstr>
      <vt:lpstr>Directories in Python:</vt:lpstr>
      <vt:lpstr>PowerPoint Presentation</vt:lpstr>
      <vt:lpstr>PowerPoint Presentation</vt:lpstr>
      <vt:lpstr>PowerPoint Presentation</vt:lpstr>
      <vt:lpstr>PowerPoint Presentation</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Programs: To display databases : We can get the list of all the databases by using the following MySQL query.  &gt;show databases;   </vt:lpstr>
      <vt:lpstr>To Create database :  The new database can be created by using the following SQL query.  &gt; create database &lt;database-name&gt;     </vt:lpstr>
      <vt:lpstr>To Create table :  The new table can be created by using the following SQL query. &gt; create table &lt;table-name&gt; (column-name1 datatype, column-name2 datatype,…)   </vt:lpstr>
      <vt:lpstr>To Insert data into table :  The data can be inserted into table by using the following SQL query. &gt; insert into &lt;table-name&gt; values (value1, value2,…)  </vt:lpstr>
      <vt:lpstr>To Read/Select data from table ::  The data can be read/select data from table by using the following SQL query. &gt;select column-names from &lt;table-name&gt;  </vt:lpstr>
      <vt:lpstr>PowerPoint Presentation</vt:lpstr>
      <vt:lpstr>To Update data into table :  The data can be updated in table by using the following SQL query. &gt; update &lt;table-name&gt; set column-name=value where condition  </vt:lpstr>
      <vt:lpstr>To Delete data from table :  The data can be deleted from table by using the following SQL query. &gt; delete from &lt;table-name&gt; where condition  </vt:lpstr>
      <vt:lpstr>DB-API  for MySQL in Python</vt:lpstr>
      <vt:lpstr>mysql.connector(in python3.x)::  MySQL Connector enables Python programs to access MySQL databases.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jobayar alam rafi</dc:creator>
  <cp:keywords/>
  <cp:lastModifiedBy>Mohammad Rony</cp:lastModifiedBy>
  <cp:revision>37</cp:revision>
  <dcterms:modified xsi:type="dcterms:W3CDTF">2025-01-23T13:50:27Z</dcterms:modified>
</cp:coreProperties>
</file>