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6"/>
  </p:handoutMasterIdLst>
  <p:sldIdLst>
    <p:sldId id="256" r:id="rId2"/>
    <p:sldId id="261" r:id="rId3"/>
    <p:sldId id="257" r:id="rId4"/>
    <p:sldId id="319" r:id="rId5"/>
    <p:sldId id="320" r:id="rId6"/>
    <p:sldId id="32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310" r:id="rId21"/>
    <p:sldId id="311" r:id="rId22"/>
    <p:sldId id="312" r:id="rId23"/>
    <p:sldId id="313" r:id="rId24"/>
    <p:sldId id="314" r:id="rId25"/>
    <p:sldId id="315" r:id="rId26"/>
    <p:sldId id="316" r:id="rId27"/>
    <p:sldId id="317" r:id="rId28"/>
    <p:sldId id="318" r:id="rId29"/>
    <p:sldId id="322" r:id="rId30"/>
    <p:sldId id="323" r:id="rId31"/>
    <p:sldId id="324" r:id="rId32"/>
    <p:sldId id="325" r:id="rId33"/>
    <p:sldId id="326" r:id="rId34"/>
    <p:sldId id="328" r:id="rId35"/>
    <p:sldId id="327" r:id="rId36"/>
    <p:sldId id="302" r:id="rId37"/>
    <p:sldId id="303" r:id="rId38"/>
    <p:sldId id="304" r:id="rId39"/>
    <p:sldId id="305" r:id="rId40"/>
    <p:sldId id="306" r:id="rId41"/>
    <p:sldId id="307" r:id="rId42"/>
    <p:sldId id="308" r:id="rId43"/>
    <p:sldId id="309" r:id="rId44"/>
    <p:sldId id="275" r:id="rId45"/>
    <p:sldId id="276" r:id="rId46"/>
    <p:sldId id="277" r:id="rId47"/>
    <p:sldId id="278" r:id="rId48"/>
    <p:sldId id="281" r:id="rId49"/>
    <p:sldId id="284" r:id="rId50"/>
    <p:sldId id="279" r:id="rId51"/>
    <p:sldId id="280" r:id="rId52"/>
    <p:sldId id="283" r:id="rId53"/>
    <p:sldId id="290" r:id="rId54"/>
    <p:sldId id="285" r:id="rId55"/>
    <p:sldId id="286" r:id="rId56"/>
    <p:sldId id="287" r:id="rId57"/>
    <p:sldId id="288" r:id="rId58"/>
    <p:sldId id="289" r:id="rId59"/>
    <p:sldId id="291" r:id="rId60"/>
    <p:sldId id="292" r:id="rId61"/>
    <p:sldId id="293" r:id="rId62"/>
    <p:sldId id="294" r:id="rId63"/>
    <p:sldId id="332" r:id="rId64"/>
    <p:sldId id="330" r:id="rId65"/>
    <p:sldId id="331" r:id="rId66"/>
    <p:sldId id="333" r:id="rId67"/>
    <p:sldId id="329" r:id="rId68"/>
    <p:sldId id="295" r:id="rId69"/>
    <p:sldId id="296" r:id="rId70"/>
    <p:sldId id="297" r:id="rId71"/>
    <p:sldId id="298" r:id="rId72"/>
    <p:sldId id="299" r:id="rId73"/>
    <p:sldId id="300" r:id="rId74"/>
    <p:sldId id="30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48"/>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074BE-8D21-48A0-9F11-49510B87D85B}" type="datetimeFigureOut">
              <a:rPr lang="en-US" smtClean="0"/>
              <a:t>7/9/2024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23CE48-DA1E-452C-A278-7DC2F47108EB}" type="slidenum">
              <a:rPr lang="en-US" smtClean="0"/>
              <a:t>‹#›</a:t>
            </a:fld>
            <a:endParaRPr lang="en-US" dirty="0"/>
          </a:p>
        </p:txBody>
      </p:sp>
    </p:spTree>
    <p:extLst>
      <p:ext uri="{BB962C8B-B14F-4D97-AF65-F5344CB8AC3E}">
        <p14:creationId xmlns:p14="http://schemas.microsoft.com/office/powerpoint/2010/main" val="1247198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27354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98702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417739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410488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ook Antiqua" panose="0204060205030503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63042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100248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64437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Book Antiqua" panose="0204060205030503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45389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232197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234280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B73AA-A563-45F0-839E-0D351C5C0BC9}" type="datetimeFigureOut">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40538-8EF2-4F0C-833A-A8003AF7E141}" type="slidenum">
              <a:rPr lang="en-US" smtClean="0"/>
              <a:t>‹#›</a:t>
            </a:fld>
            <a:endParaRPr lang="en-US" dirty="0"/>
          </a:p>
        </p:txBody>
      </p:sp>
    </p:spTree>
    <p:extLst>
      <p:ext uri="{BB962C8B-B14F-4D97-AF65-F5344CB8AC3E}">
        <p14:creationId xmlns:p14="http://schemas.microsoft.com/office/powerpoint/2010/main" val="242631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B73AA-A563-45F0-839E-0D351C5C0BC9}" type="datetimeFigureOut">
              <a:rPr lang="en-US" smtClean="0"/>
              <a:t>7/9/2024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40538-8EF2-4F0C-833A-A8003AF7E141}" type="slidenum">
              <a:rPr lang="en-US" smtClean="0"/>
              <a:t>‹#›</a:t>
            </a:fld>
            <a:endParaRPr lang="en-US" dirty="0"/>
          </a:p>
        </p:txBody>
      </p:sp>
    </p:spTree>
    <p:extLst>
      <p:ext uri="{BB962C8B-B14F-4D97-AF65-F5344CB8AC3E}">
        <p14:creationId xmlns:p14="http://schemas.microsoft.com/office/powerpoint/2010/main" val="156674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70C0"/>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red.com/story/what-is-wi-fi-6/" TargetMode="External"/><Relationship Id="rId2" Type="http://schemas.openxmlformats.org/officeDocument/2006/relationships/hyperlink" Target="https://en.wikipedia.org/wiki/IEEE_802.11" TargetMode="External"/><Relationship Id="rId1" Type="http://schemas.openxmlformats.org/officeDocument/2006/relationships/slideLayout" Target="../slideLayouts/slideLayout2.xml"/><Relationship Id="rId5" Type="http://schemas.openxmlformats.org/officeDocument/2006/relationships/hyperlink" Target="https://www.wired.com/story/what-is-wi-fi-7/" TargetMode="External"/><Relationship Id="rId4" Type="http://schemas.openxmlformats.org/officeDocument/2006/relationships/hyperlink" Target="https://www.wired.com/story/what-is-wi-fi-6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iltronics.com.au/product-category/antennas-w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iltronics.com.au/product-category/wifi-antennas-2-4ghz-5gh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ltronics.com.au/product/19489/aarc-wifi-directional-patch-antenn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teltonika-iot-group.com/products/rm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teltonika-iot-group.com/products/rm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forms.gle/eNWJpxMGqPW2rY8D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7672"/>
            <a:ext cx="9144000" cy="2387600"/>
          </a:xfrm>
        </p:spPr>
        <p:txBody>
          <a:bodyPr/>
          <a:lstStyle/>
          <a:p>
            <a:r>
              <a:rPr lang="en-US" sz="6600" b="1" dirty="0"/>
              <a:t>Router</a:t>
            </a:r>
            <a:br>
              <a:rPr lang="en-US" dirty="0"/>
            </a:br>
            <a:r>
              <a:rPr lang="en-US" sz="4800"/>
              <a:t>A Networking </a:t>
            </a:r>
            <a:r>
              <a:rPr lang="en-US" sz="4800" dirty="0"/>
              <a:t>Device</a:t>
            </a:r>
          </a:p>
        </p:txBody>
      </p:sp>
      <p:sp>
        <p:nvSpPr>
          <p:cNvPr id="3" name="Subtitle 2"/>
          <p:cNvSpPr>
            <a:spLocks noGrp="1"/>
          </p:cNvSpPr>
          <p:nvPr>
            <p:ph type="subTitle" idx="1"/>
          </p:nvPr>
        </p:nvSpPr>
        <p:spPr>
          <a:xfrm>
            <a:off x="1524000" y="3796002"/>
            <a:ext cx="9144000" cy="1655762"/>
          </a:xfrm>
        </p:spPr>
        <p:txBody>
          <a:bodyPr>
            <a:normAutofit fontScale="92500" lnSpcReduction="10000"/>
          </a:bodyPr>
          <a:lstStyle/>
          <a:p>
            <a:pPr>
              <a:spcBef>
                <a:spcPts val="0"/>
              </a:spcBef>
            </a:pPr>
            <a:br>
              <a:rPr lang="en-US" sz="2800" b="1" i="1" u="none" strike="noStrike" cap="none" dirty="0">
                <a:solidFill>
                  <a:srgbClr val="00642D"/>
                </a:solidFill>
                <a:latin typeface="Times New Roman"/>
                <a:ea typeface="Times New Roman"/>
                <a:cs typeface="Times New Roman"/>
                <a:sym typeface="Times New Roman"/>
              </a:rPr>
            </a:br>
            <a:r>
              <a:rPr lang="en-US" sz="2800" b="1" i="1" u="none" strike="noStrike" cap="none" dirty="0">
                <a:solidFill>
                  <a:srgbClr val="00642D"/>
                </a:solidFill>
                <a:latin typeface="Times New Roman"/>
                <a:ea typeface="Times New Roman"/>
                <a:cs typeface="Times New Roman"/>
                <a:sym typeface="Times New Roman"/>
              </a:rPr>
              <a:t>Md. Tariqul Islam</a:t>
            </a:r>
            <a:endParaRPr lang="en-US" sz="1800" b="1" i="1" dirty="0">
              <a:solidFill>
                <a:srgbClr val="00642D"/>
              </a:solidFill>
            </a:endParaRPr>
          </a:p>
          <a:p>
            <a:pPr lvl="0">
              <a:spcBef>
                <a:spcPts val="0"/>
              </a:spcBef>
            </a:pPr>
            <a:r>
              <a:rPr lang="en-US" sz="2800" b="0" i="0" u="none" strike="noStrike" cap="none" dirty="0">
                <a:solidFill>
                  <a:schemeClr val="dk1"/>
                </a:solidFill>
                <a:latin typeface="Times New Roman"/>
                <a:ea typeface="Times New Roman"/>
                <a:cs typeface="Times New Roman"/>
                <a:sym typeface="Times New Roman"/>
              </a:rPr>
              <a:t>Lecturer</a:t>
            </a:r>
            <a:r>
              <a:rPr lang="en-US" sz="2800" b="1" i="0" u="none" strike="noStrike" cap="none" dirty="0">
                <a:solidFill>
                  <a:schemeClr val="dk1"/>
                </a:solidFill>
                <a:latin typeface="Times New Roman"/>
                <a:ea typeface="Times New Roman"/>
                <a:cs typeface="Times New Roman"/>
                <a:sym typeface="Times New Roman"/>
              </a:rPr>
              <a:t> </a:t>
            </a:r>
            <a:br>
              <a:rPr lang="en-US" b="0" i="0" u="none" strike="noStrike" cap="none" dirty="0">
                <a:solidFill>
                  <a:schemeClr val="dk1"/>
                </a:solidFill>
                <a:latin typeface="Times New Roman"/>
                <a:ea typeface="Times New Roman"/>
                <a:cs typeface="Times New Roman"/>
                <a:sym typeface="Times New Roman"/>
              </a:rPr>
            </a:br>
            <a:r>
              <a:rPr lang="en-US" b="0" i="0" u="none" strike="noStrike" cap="none" dirty="0">
                <a:solidFill>
                  <a:schemeClr val="dk1"/>
                </a:solidFill>
                <a:latin typeface="Times New Roman"/>
                <a:ea typeface="Times New Roman"/>
                <a:cs typeface="Times New Roman"/>
                <a:sym typeface="Times New Roman"/>
              </a:rPr>
              <a:t>Department of Computer Science and Engineering</a:t>
            </a:r>
            <a:endParaRPr lang="en-US" dirty="0"/>
          </a:p>
          <a:p>
            <a:pPr lvl="0">
              <a:spcBef>
                <a:spcPts val="0"/>
              </a:spcBef>
            </a:pPr>
            <a:r>
              <a:rPr lang="en-US" b="0" i="0" u="none" strike="noStrike" cap="none" dirty="0">
                <a:solidFill>
                  <a:schemeClr val="dk1"/>
                </a:solidFill>
                <a:latin typeface="Times New Roman"/>
                <a:ea typeface="Times New Roman"/>
                <a:cs typeface="Times New Roman"/>
                <a:sym typeface="Times New Roman"/>
              </a:rPr>
              <a:t>University of Global Village, (UGV), Barisal.</a:t>
            </a:r>
            <a:endParaRPr lang="en-US" dirty="0"/>
          </a:p>
          <a:p>
            <a:endParaRPr lang="en-US" dirty="0"/>
          </a:p>
        </p:txBody>
      </p:sp>
    </p:spTree>
    <p:extLst>
      <p:ext uri="{BB962C8B-B14F-4D97-AF65-F5344CB8AC3E}">
        <p14:creationId xmlns:p14="http://schemas.microsoft.com/office/powerpoint/2010/main" val="27760189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est Wired Routers for Home or Small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19" y="1583675"/>
            <a:ext cx="4835236"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838201" y="1825625"/>
            <a:ext cx="5908963" cy="4351338"/>
          </a:xfrm>
        </p:spPr>
        <p:txBody>
          <a:bodyPr>
            <a:normAutofit fontScale="92500" lnSpcReduction="10000"/>
          </a:bodyPr>
          <a:lstStyle/>
          <a:p>
            <a:pPr marL="0" indent="0">
              <a:buNone/>
            </a:pPr>
            <a:r>
              <a:rPr lang="en-US" b="1" dirty="0"/>
              <a:t>Wired Routers:</a:t>
            </a:r>
          </a:p>
          <a:p>
            <a:r>
              <a:rPr lang="en-US" dirty="0"/>
              <a:t>Provides network connectivity through physical wired connections.</a:t>
            </a:r>
          </a:p>
          <a:p>
            <a:r>
              <a:rPr lang="en-US" dirty="0"/>
              <a:t>Equipped with Ethernet ports to connect devices via network cables.</a:t>
            </a:r>
          </a:p>
          <a:p>
            <a:r>
              <a:rPr lang="en-US" dirty="0"/>
              <a:t>Often used in environments where a stable and high-speed connection is required, such as in offices, data centers, and enterprise networks.</a:t>
            </a:r>
            <a:br>
              <a:rPr lang="en-US" dirty="0"/>
            </a:br>
            <a:br>
              <a:rPr lang="en-US" dirty="0"/>
            </a:br>
            <a:br>
              <a:rPr lang="en-US" dirty="0"/>
            </a:br>
            <a:endParaRPr lang="en-US" dirty="0"/>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24697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838200" y="1825624"/>
            <a:ext cx="7017327" cy="4214958"/>
          </a:xfrm>
        </p:spPr>
        <p:txBody>
          <a:bodyPr>
            <a:normAutofit fontScale="85000" lnSpcReduction="20000"/>
          </a:bodyPr>
          <a:lstStyle/>
          <a:p>
            <a:pPr marL="0" indent="0">
              <a:buNone/>
            </a:pPr>
            <a:r>
              <a:rPr lang="en-US" b="1" dirty="0"/>
              <a:t>Core/Edge Routers</a:t>
            </a:r>
          </a:p>
          <a:p>
            <a:r>
              <a:rPr lang="en-US" dirty="0"/>
              <a:t>Also known as boundary routers.</a:t>
            </a:r>
          </a:p>
          <a:p>
            <a:r>
              <a:rPr lang="en-US" dirty="0"/>
              <a:t>Used at the edge of a network where the network connects to external networks, such as the internet or another organization's network.</a:t>
            </a:r>
          </a:p>
          <a:p>
            <a:r>
              <a:rPr lang="en-US" dirty="0"/>
              <a:t>Responsible for routing data between the local network and external networks, implementing security measures, and managing traffic entering or leaving the network. </a:t>
            </a:r>
            <a:br>
              <a:rPr lang="en-US" dirty="0"/>
            </a:br>
            <a:br>
              <a:rPr lang="en-US" dirty="0"/>
            </a:br>
            <a:br>
              <a:rPr lang="en-US" dirty="0"/>
            </a:br>
            <a:br>
              <a:rPr lang="en-US" dirty="0"/>
            </a:br>
            <a:endParaRPr lang="en-US" dirty="0"/>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2" name="Picture 2" descr="Core/Edge Router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45" y="556490"/>
            <a:ext cx="9286009" cy="619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7061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are the Different Types of Routers - C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82467"/>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Types of Routers (Cont..)</a:t>
            </a:r>
          </a:p>
        </p:txBody>
      </p:sp>
      <p:sp>
        <p:nvSpPr>
          <p:cNvPr id="3" name="Content Placeholder 2"/>
          <p:cNvSpPr>
            <a:spLocks noGrp="1"/>
          </p:cNvSpPr>
          <p:nvPr>
            <p:ph idx="1"/>
          </p:nvPr>
        </p:nvSpPr>
        <p:spPr>
          <a:xfrm>
            <a:off x="838201" y="1825625"/>
            <a:ext cx="11062854" cy="3065030"/>
          </a:xfrm>
        </p:spPr>
        <p:txBody>
          <a:bodyPr>
            <a:normAutofit fontScale="77500" lnSpcReduction="20000"/>
          </a:bodyPr>
          <a:lstStyle/>
          <a:p>
            <a:pPr marL="0" indent="0">
              <a:buNone/>
            </a:pPr>
            <a:r>
              <a:rPr lang="en-US" b="1" dirty="0"/>
              <a:t>Distribution Routers:</a:t>
            </a:r>
          </a:p>
          <a:p>
            <a:r>
              <a:rPr lang="en-US" dirty="0"/>
              <a:t>Found in large enterprise networks. Connects multiple local networks or segments.</a:t>
            </a:r>
          </a:p>
          <a:p>
            <a:r>
              <a:rPr lang="en-US" dirty="0"/>
              <a:t>Responsible for routing traffic between different LANs, ensuring efficient data flow between different parts of the network.</a:t>
            </a:r>
          </a:p>
          <a:p>
            <a:r>
              <a:rPr lang="en-US" dirty="0"/>
              <a:t>Performs tasks like VLAN segmentation and quality of service (</a:t>
            </a:r>
            <a:r>
              <a:rPr lang="en-US" dirty="0" err="1"/>
              <a:t>QoS</a:t>
            </a:r>
            <a:r>
              <a:rPr lang="en-US" dirty="0"/>
              <a:t>) management. </a:t>
            </a:r>
            <a:br>
              <a:rPr lang="en-US" dirty="0"/>
            </a:br>
            <a:br>
              <a:rPr lang="en-US" dirty="0"/>
            </a:br>
            <a:br>
              <a:rPr lang="en-US" dirty="0"/>
            </a:br>
            <a:br>
              <a:rPr lang="en-US" dirty="0"/>
            </a:br>
            <a:endParaRPr lang="en-US" dirty="0"/>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70913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146" y="4153694"/>
            <a:ext cx="5015345" cy="2460506"/>
          </a:xfrm>
          <a:prstGeom prst="rect">
            <a:avLst/>
          </a:prstGeom>
        </p:spPr>
      </p:pic>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701098" y="1506970"/>
            <a:ext cx="10909011" cy="3065030"/>
          </a:xfrm>
        </p:spPr>
        <p:txBody>
          <a:bodyPr>
            <a:normAutofit/>
          </a:bodyPr>
          <a:lstStyle/>
          <a:p>
            <a:pPr marL="0" indent="0">
              <a:buNone/>
            </a:pPr>
            <a:r>
              <a:rPr lang="en-US" b="1" dirty="0"/>
              <a:t>Access Routers:</a:t>
            </a:r>
          </a:p>
          <a:p>
            <a:r>
              <a:rPr lang="en-US" dirty="0"/>
              <a:t>Used in environments like office buildings and campuses.</a:t>
            </a:r>
          </a:p>
          <a:p>
            <a:r>
              <a:rPr lang="en-US" dirty="0"/>
              <a:t>Provides connectivity to end-user devices within a local area network.</a:t>
            </a:r>
          </a:p>
          <a:p>
            <a:r>
              <a:rPr lang="en-US" dirty="0"/>
              <a:t>Serves as a gateway between the end-user devices and the core or distribution routers in the network.</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05495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701098" y="1506970"/>
            <a:ext cx="10909011" cy="3065030"/>
          </a:xfrm>
        </p:spPr>
        <p:txBody>
          <a:bodyPr>
            <a:normAutofit lnSpcReduction="10000"/>
          </a:bodyPr>
          <a:lstStyle/>
          <a:p>
            <a:pPr marL="0" indent="0">
              <a:buNone/>
            </a:pPr>
            <a:r>
              <a:rPr lang="en-US" b="1" dirty="0"/>
              <a:t>Virtual Routers:</a:t>
            </a:r>
          </a:p>
          <a:p>
            <a:r>
              <a:rPr lang="en-US" dirty="0"/>
              <a:t>Software-based routers that run on virtual machines or cloud platforms.</a:t>
            </a:r>
          </a:p>
          <a:p>
            <a:r>
              <a:rPr lang="en-US" dirty="0"/>
              <a:t>Offers the same functionalities as physical routers but are more flexible and scalable.</a:t>
            </a:r>
          </a:p>
          <a:p>
            <a:r>
              <a:rPr lang="en-US" dirty="0"/>
              <a:t>Commonly used in virtualized environments, data centers, and cloud computing infrastructure.</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10183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701098" y="1506969"/>
            <a:ext cx="6614102" cy="5115503"/>
          </a:xfrm>
        </p:spPr>
        <p:txBody>
          <a:bodyPr>
            <a:normAutofit/>
          </a:bodyPr>
          <a:lstStyle/>
          <a:p>
            <a:pPr marL="0" indent="0">
              <a:buNone/>
            </a:pPr>
            <a:r>
              <a:rPr lang="en-US" b="1" dirty="0"/>
              <a:t>Modular Routers:</a:t>
            </a:r>
          </a:p>
          <a:p>
            <a:r>
              <a:rPr lang="en-US" dirty="0"/>
              <a:t>Allows for the expansion of router capabilities through modular components or line cards.</a:t>
            </a:r>
          </a:p>
          <a:p>
            <a:r>
              <a:rPr lang="en-US" dirty="0"/>
              <a:t>Interchangeable interface cards for customization based on specific networking needs.</a:t>
            </a:r>
          </a:p>
          <a:p>
            <a:r>
              <a:rPr lang="en-US" dirty="0"/>
              <a:t>Often used in enterprise and data center environments.</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Buy HP Modular Ethernet Router [MSR30-20] Online - Best Price HP Modular  Ethernet Router [MSR30-20] - Justdial Shop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36" y="2642681"/>
            <a:ext cx="48482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32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701098" y="1506969"/>
            <a:ext cx="4428838" cy="5115503"/>
          </a:xfrm>
        </p:spPr>
        <p:txBody>
          <a:bodyPr>
            <a:normAutofit/>
          </a:bodyPr>
          <a:lstStyle/>
          <a:p>
            <a:pPr marL="0" indent="0">
              <a:buNone/>
            </a:pPr>
            <a:r>
              <a:rPr lang="en-US" b="1" dirty="0"/>
              <a:t>SOHO Routers:</a:t>
            </a:r>
          </a:p>
          <a:p>
            <a:r>
              <a:rPr lang="en-US" dirty="0"/>
              <a:t>Designed for small business environments and home offices.</a:t>
            </a:r>
          </a:p>
          <a:p>
            <a:r>
              <a:rPr lang="en-US" dirty="0"/>
              <a:t>Offers a balance between features, price, and performance suitable for smaller networks.</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ow To Find The Best Wi-Fi Channel For Your Router Tech, 58%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064" y="1690688"/>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8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Choosing the Best Wireless Router</a:t>
            </a:r>
          </a:p>
        </p:txBody>
      </p:sp>
      <p:sp>
        <p:nvSpPr>
          <p:cNvPr id="3" name="Content Placeholder 2"/>
          <p:cNvSpPr>
            <a:spLocks noGrp="1"/>
          </p:cNvSpPr>
          <p:nvPr>
            <p:ph idx="1"/>
          </p:nvPr>
        </p:nvSpPr>
        <p:spPr>
          <a:xfrm>
            <a:off x="701097" y="1506969"/>
            <a:ext cx="11490903" cy="5115503"/>
          </a:xfrm>
        </p:spPr>
        <p:txBody>
          <a:bodyPr>
            <a:normAutofit/>
          </a:bodyPr>
          <a:lstStyle/>
          <a:p>
            <a:pPr marL="0" indent="0">
              <a:buNone/>
            </a:pPr>
            <a:r>
              <a:rPr lang="en-US" b="1" dirty="0"/>
              <a:t>Wi-Fi Standards Explained</a:t>
            </a:r>
          </a:p>
          <a:p>
            <a:r>
              <a:rPr lang="en-US" dirty="0"/>
              <a:t>The Institute of Electrical and Electronics Engineers (IEEE) is the body that sets Wi-Fi standards. </a:t>
            </a:r>
          </a:p>
          <a:p>
            <a:r>
              <a:rPr lang="en-US" dirty="0"/>
              <a:t>There’s a long list of different </a:t>
            </a:r>
            <a:r>
              <a:rPr lang="en-US" u="sng" dirty="0">
                <a:hlinkClick r:id="rId2"/>
              </a:rPr>
              <a:t>Wi-Fi protocols</a:t>
            </a:r>
            <a:r>
              <a:rPr lang="en-US" dirty="0"/>
              <a:t> that support different ranges and speeds. </a:t>
            </a:r>
          </a:p>
          <a:p>
            <a:r>
              <a:rPr lang="en-US" dirty="0"/>
              <a:t>The “n” protocol is also known as Wi-Fi 4, “ac” is Wi-Fi 5, “ax” is marketed as </a:t>
            </a:r>
            <a:r>
              <a:rPr lang="en-US" u="sng" dirty="0">
                <a:hlinkClick r:id="rId3"/>
              </a:rPr>
              <a:t>Wi-Fi 6</a:t>
            </a:r>
            <a:r>
              <a:rPr lang="en-US" dirty="0"/>
              <a:t> or </a:t>
            </a:r>
            <a:r>
              <a:rPr lang="en-US" u="sng" dirty="0">
                <a:hlinkClick r:id="rId4"/>
              </a:rPr>
              <a:t>Wi-Fi 6E,</a:t>
            </a:r>
            <a:r>
              <a:rPr lang="en-US" dirty="0"/>
              <a:t> and </a:t>
            </a:r>
            <a:r>
              <a:rPr lang="en-US" u="sng" dirty="0">
                <a:hlinkClick r:id="rId5"/>
              </a:rPr>
              <a:t>Wi-Fi 7</a:t>
            </a:r>
            <a:r>
              <a:rPr lang="en-US" dirty="0"/>
              <a:t> is “be.” </a:t>
            </a:r>
          </a:p>
          <a:p>
            <a:r>
              <a:rPr lang="en-US" dirty="0"/>
              <a:t>We recommend ax (Wi-Fi 6) as a minimum, and it will afford you some future-proofing even if you can’t take advantage right now. </a:t>
            </a:r>
          </a:p>
          <a:p>
            <a:r>
              <a:rPr lang="en-US" dirty="0"/>
              <a:t>Wi-Fi 6 and 6E aren't just about faster speeds; they also offer increased capacity, efficiency, performance, and security.</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82808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Choosing the Best Wireless Router (Cont..)</a:t>
            </a:r>
          </a:p>
        </p:txBody>
      </p:sp>
      <p:sp>
        <p:nvSpPr>
          <p:cNvPr id="3" name="Content Placeholder 2"/>
          <p:cNvSpPr>
            <a:spLocks noGrp="1"/>
          </p:cNvSpPr>
          <p:nvPr>
            <p:ph idx="1"/>
          </p:nvPr>
        </p:nvSpPr>
        <p:spPr>
          <a:xfrm>
            <a:off x="701097" y="1506969"/>
            <a:ext cx="11490903" cy="5115503"/>
          </a:xfrm>
        </p:spPr>
        <p:txBody>
          <a:bodyPr>
            <a:normAutofit/>
          </a:bodyPr>
          <a:lstStyle/>
          <a:p>
            <a:pPr marL="0" indent="0">
              <a:buNone/>
            </a:pPr>
            <a:r>
              <a:rPr lang="en-US" b="1" dirty="0"/>
              <a:t>Wi-Fi Bands and Channels</a:t>
            </a:r>
          </a:p>
          <a:p>
            <a:r>
              <a:rPr lang="en-US" dirty="0"/>
              <a:t>Different Wi-Fi protocols support different frequencies or bands.</a:t>
            </a:r>
          </a:p>
          <a:p>
            <a:r>
              <a:rPr lang="en-US" dirty="0"/>
              <a:t>You'll mostly see routers that support 2.4 gigahertz (GHz) and 5 GHz.</a:t>
            </a:r>
          </a:p>
          <a:p>
            <a:r>
              <a:rPr lang="en-US" dirty="0"/>
              <a:t>When a router or device is </a:t>
            </a:r>
            <a:r>
              <a:rPr lang="en-US" b="1" dirty="0"/>
              <a:t>dual-band</a:t>
            </a:r>
            <a:r>
              <a:rPr lang="en-US" dirty="0"/>
              <a:t>, that means it supports both.</a:t>
            </a:r>
          </a:p>
          <a:p>
            <a:r>
              <a:rPr lang="en-US" b="1" dirty="0"/>
              <a:t>Tri-band routers </a:t>
            </a:r>
            <a:r>
              <a:rPr lang="en-US" dirty="0"/>
              <a:t>broadcast three signals, which currently usually means two on the 5-GHz band and one on 2.4 GHz, though we are seeing more and more routers that include the 6-GHz band. </a:t>
            </a:r>
          </a:p>
          <a:p>
            <a:r>
              <a:rPr lang="en-US" dirty="0"/>
              <a:t>Wi-Fi 6 and earlier routers are limited to 2.4-GHz and 5-GHz bands; only Wi-Fi 6E routers offer the 6-GHz band today, but Wi-Fi 7 is fast approaching.</a:t>
            </a:r>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38658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Choosing the Best Wireless Router (Cont..)</a:t>
            </a:r>
          </a:p>
        </p:txBody>
      </p:sp>
      <p:sp>
        <p:nvSpPr>
          <p:cNvPr id="3" name="Content Placeholder 2"/>
          <p:cNvSpPr>
            <a:spLocks noGrp="1"/>
          </p:cNvSpPr>
          <p:nvPr>
            <p:ph idx="1"/>
          </p:nvPr>
        </p:nvSpPr>
        <p:spPr>
          <a:xfrm>
            <a:off x="701097" y="1506969"/>
            <a:ext cx="11490903" cy="5115503"/>
          </a:xfrm>
        </p:spPr>
        <p:txBody>
          <a:bodyPr>
            <a:normAutofit/>
          </a:bodyPr>
          <a:lstStyle/>
          <a:p>
            <a:pPr marL="0" indent="0">
              <a:buNone/>
            </a:pPr>
            <a:r>
              <a:rPr lang="en-US" b="1" dirty="0"/>
              <a:t>Wi-Fi Bands and Channels</a:t>
            </a:r>
            <a:endParaRPr lang="en-US" dirty="0"/>
          </a:p>
          <a:p>
            <a:r>
              <a:rPr lang="en-US" dirty="0"/>
              <a:t>Each of these bands is a chunk of frequency. </a:t>
            </a:r>
          </a:p>
          <a:p>
            <a:r>
              <a:rPr lang="en-US" dirty="0"/>
              <a:t>The 2.4-GHz band comprises 11 channels that are each 20 megahertz (MHz) wide. </a:t>
            </a:r>
          </a:p>
          <a:p>
            <a:r>
              <a:rPr lang="en-US" dirty="0"/>
              <a:t>The 5-GHz band has 45 channels, but they aren't limited to 20 MHz; they can also be bonded together to create 40-MHz or 80-MHz channels, which allows them to transmit more data. </a:t>
            </a:r>
          </a:p>
          <a:p>
            <a:r>
              <a:rPr lang="en-US" dirty="0"/>
              <a:t>The 6-GHz band supports 60 channels, and they can be as wide as 160 </a:t>
            </a:r>
            <a:r>
              <a:rPr lang="en-US" dirty="0" err="1"/>
              <a:t>MHz.</a:t>
            </a:r>
            <a:endParaRPr lang="en-US" dirty="0"/>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696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a router?</a:t>
            </a:r>
            <a:endParaRPr lang="en-US" dirty="0"/>
          </a:p>
        </p:txBody>
      </p:sp>
      <p:sp>
        <p:nvSpPr>
          <p:cNvPr id="3" name="Content Placeholder 2"/>
          <p:cNvSpPr>
            <a:spLocks noGrp="1"/>
          </p:cNvSpPr>
          <p:nvPr>
            <p:ph idx="1"/>
          </p:nvPr>
        </p:nvSpPr>
        <p:spPr>
          <a:xfrm>
            <a:off x="838200" y="1825625"/>
            <a:ext cx="5299364" cy="4351338"/>
          </a:xfrm>
        </p:spPr>
        <p:txBody>
          <a:bodyPr>
            <a:normAutofit/>
          </a:bodyPr>
          <a:lstStyle/>
          <a:p>
            <a:pPr marL="0" indent="0" algn="ctr">
              <a:buNone/>
            </a:pPr>
            <a:r>
              <a:rPr lang="en-US" sz="3200" dirty="0"/>
              <a:t>A router is a device that communicates between the </a:t>
            </a:r>
            <a:r>
              <a:rPr lang="en-US" sz="3200" b="1" dirty="0"/>
              <a:t>internet</a:t>
            </a:r>
            <a:r>
              <a:rPr lang="en-US" sz="3200" dirty="0"/>
              <a:t> and the </a:t>
            </a:r>
            <a:r>
              <a:rPr lang="en-US" sz="3200" b="1" dirty="0"/>
              <a:t>devices</a:t>
            </a:r>
            <a:r>
              <a:rPr lang="en-US" sz="3200" dirty="0"/>
              <a:t> in your home that connect to the internet. As the name implies, a router </a:t>
            </a:r>
            <a:r>
              <a:rPr lang="en-US" sz="3200" b="1" dirty="0"/>
              <a:t>“routes” </a:t>
            </a:r>
            <a:r>
              <a:rPr lang="en-US" sz="3200" dirty="0"/>
              <a:t>internet traffic between connected devices and the internet.</a:t>
            </a:r>
          </a:p>
        </p:txBody>
      </p:sp>
      <p:pic>
        <p:nvPicPr>
          <p:cNvPr id="1028" name="Picture 4" descr="What Is a Router and How Does It 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62411" y="1332489"/>
            <a:ext cx="5461013" cy="42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16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WiFi</a:t>
            </a:r>
            <a:r>
              <a:rPr lang="en-US" dirty="0"/>
              <a:t> Antennas Explained</a:t>
            </a:r>
          </a:p>
        </p:txBody>
      </p:sp>
      <p:sp>
        <p:nvSpPr>
          <p:cNvPr id="3" name="Content Placeholder 2"/>
          <p:cNvSpPr>
            <a:spLocks noGrp="1"/>
          </p:cNvSpPr>
          <p:nvPr>
            <p:ph idx="1"/>
          </p:nvPr>
        </p:nvSpPr>
        <p:spPr/>
        <p:txBody>
          <a:bodyPr/>
          <a:lstStyle/>
          <a:p>
            <a:r>
              <a:rPr lang="en-US" dirty="0" err="1">
                <a:hlinkClick r:id="rId2"/>
              </a:rPr>
              <a:t>WiFi</a:t>
            </a:r>
            <a:r>
              <a:rPr lang="en-US" dirty="0">
                <a:hlinkClick r:id="rId2"/>
              </a:rPr>
              <a:t> antennas</a:t>
            </a:r>
            <a:r>
              <a:rPr lang="en-US" dirty="0"/>
              <a:t> bolster the performance of wireless local area networks (WLANs). </a:t>
            </a:r>
          </a:p>
          <a:p>
            <a:r>
              <a:rPr lang="en-US" dirty="0"/>
              <a:t>They contribute to extending the </a:t>
            </a:r>
            <a:r>
              <a:rPr lang="en-US" dirty="0" err="1"/>
              <a:t>WiFi</a:t>
            </a:r>
            <a:r>
              <a:rPr lang="en-US" dirty="0"/>
              <a:t> range and ensuring a robust connection. </a:t>
            </a:r>
          </a:p>
          <a:p>
            <a:r>
              <a:rPr lang="en-US" dirty="0"/>
              <a:t>But behind this innovative device, there is the </a:t>
            </a:r>
            <a:r>
              <a:rPr lang="en-US" dirty="0" err="1"/>
              <a:t>WiFi</a:t>
            </a:r>
            <a:r>
              <a:rPr lang="en-US" dirty="0"/>
              <a:t>.</a:t>
            </a:r>
          </a:p>
        </p:txBody>
      </p:sp>
    </p:spTree>
    <p:extLst>
      <p:ext uri="{BB962C8B-B14F-4D97-AF65-F5344CB8AC3E}">
        <p14:creationId xmlns:p14="http://schemas.microsoft.com/office/powerpoint/2010/main" val="2702303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WiFi</a:t>
            </a:r>
            <a:r>
              <a:rPr lang="en-US" dirty="0"/>
              <a:t> Antennas</a:t>
            </a:r>
          </a:p>
        </p:txBody>
      </p:sp>
      <p:sp>
        <p:nvSpPr>
          <p:cNvPr id="3" name="Content Placeholder 2"/>
          <p:cNvSpPr>
            <a:spLocks noGrp="1"/>
          </p:cNvSpPr>
          <p:nvPr>
            <p:ph idx="1"/>
          </p:nvPr>
        </p:nvSpPr>
        <p:spPr>
          <a:xfrm>
            <a:off x="838200" y="1825625"/>
            <a:ext cx="6906491" cy="4351338"/>
          </a:xfrm>
        </p:spPr>
        <p:txBody>
          <a:bodyPr>
            <a:normAutofit fontScale="92500" lnSpcReduction="20000"/>
          </a:bodyPr>
          <a:lstStyle/>
          <a:p>
            <a:pPr marL="0" indent="0">
              <a:buNone/>
            </a:pPr>
            <a:r>
              <a:rPr lang="en-US" b="1" dirty="0">
                <a:solidFill>
                  <a:srgbClr val="00B050"/>
                </a:solidFill>
              </a:rPr>
              <a:t>1. Omni-directional antenna</a:t>
            </a:r>
          </a:p>
          <a:p>
            <a:r>
              <a:rPr lang="en-US" dirty="0"/>
              <a:t>An omnidirectional antenna emits electromagnetic waves evenly in all directions. It forms a doughnut-shaped radiation pattern.</a:t>
            </a:r>
          </a:p>
          <a:p>
            <a:r>
              <a:rPr lang="en-US" dirty="0"/>
              <a:t>This type is commonly employed for indoor use, including </a:t>
            </a:r>
            <a:r>
              <a:rPr lang="en-US" dirty="0" err="1"/>
              <a:t>WiFi</a:t>
            </a:r>
            <a:r>
              <a:rPr lang="en-US" dirty="0"/>
              <a:t> routers and chipsets. By radiating signals in a 360-degree pattern, it provides widespread coverage. This makes it ideal for residential or small office environments.</a:t>
            </a:r>
          </a:p>
          <a:p>
            <a:r>
              <a:rPr lang="en-US" dirty="0"/>
              <a:t>You can find some of our </a:t>
            </a:r>
            <a:r>
              <a:rPr lang="en-US" dirty="0">
                <a:hlinkClick r:id="rId2"/>
              </a:rPr>
              <a:t>Omni-directional Antennas here</a:t>
            </a:r>
            <a:r>
              <a:rPr lang="en-US" dirty="0"/>
              <a:t>!</a:t>
            </a:r>
          </a:p>
          <a:p>
            <a:endParaRPr lang="en-US" dirty="0"/>
          </a:p>
        </p:txBody>
      </p:sp>
      <p:pic>
        <p:nvPicPr>
          <p:cNvPr id="21508" name="Picture 4" descr="When to use omni-directional anten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020" y="2355271"/>
            <a:ext cx="3266689" cy="270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818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WiFi</a:t>
            </a:r>
            <a:r>
              <a:rPr lang="en-US" dirty="0"/>
              <a:t> Antennas</a:t>
            </a:r>
          </a:p>
        </p:txBody>
      </p:sp>
      <p:sp>
        <p:nvSpPr>
          <p:cNvPr id="3" name="Content Placeholder 2"/>
          <p:cNvSpPr>
            <a:spLocks noGrp="1"/>
          </p:cNvSpPr>
          <p:nvPr>
            <p:ph idx="1"/>
          </p:nvPr>
        </p:nvSpPr>
        <p:spPr>
          <a:xfrm>
            <a:off x="838200" y="1825625"/>
            <a:ext cx="7142018" cy="4351338"/>
          </a:xfrm>
        </p:spPr>
        <p:txBody>
          <a:bodyPr>
            <a:normAutofit fontScale="92500"/>
          </a:bodyPr>
          <a:lstStyle/>
          <a:p>
            <a:pPr marL="0" indent="0">
              <a:buNone/>
            </a:pPr>
            <a:r>
              <a:rPr lang="en-US" b="1" dirty="0">
                <a:solidFill>
                  <a:srgbClr val="00B050"/>
                </a:solidFill>
              </a:rPr>
              <a:t>2. Semi-directional antenna</a:t>
            </a:r>
          </a:p>
          <a:p>
            <a:r>
              <a:rPr lang="en-US" dirty="0"/>
              <a:t>As the name suggests, semi-directional antennas transmit radio waves in a specific pattern. They offer a more focused approach compared to their omnidirectional counterpart. They are often used in a certain area or sector that requires enhanced signal strength.</a:t>
            </a:r>
          </a:p>
          <a:p>
            <a:r>
              <a:rPr lang="en-US" dirty="0"/>
              <a:t>This type strikes a balance between wider coverage and targeted signal distribution. All thanks to the controlled radiation pattern!</a:t>
            </a:r>
          </a:p>
        </p:txBody>
      </p:sp>
      <p:pic>
        <p:nvPicPr>
          <p:cNvPr id="23554" name="Picture 2" descr="Semi Directional Antennas - System Q L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290" y="1825625"/>
            <a:ext cx="3768942" cy="376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348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2 Wireless Router Antenna Distance Coverage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309" y="2077460"/>
            <a:ext cx="5431231" cy="3847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Types of </a:t>
            </a:r>
            <a:r>
              <a:rPr lang="en-US" dirty="0" err="1"/>
              <a:t>WiFi</a:t>
            </a:r>
            <a:r>
              <a:rPr lang="en-US" dirty="0"/>
              <a:t> Antennas</a:t>
            </a:r>
          </a:p>
        </p:txBody>
      </p:sp>
      <p:sp>
        <p:nvSpPr>
          <p:cNvPr id="3" name="Content Placeholder 2"/>
          <p:cNvSpPr>
            <a:spLocks noGrp="1"/>
          </p:cNvSpPr>
          <p:nvPr>
            <p:ph idx="1"/>
          </p:nvPr>
        </p:nvSpPr>
        <p:spPr>
          <a:xfrm>
            <a:off x="838200" y="1825625"/>
            <a:ext cx="5895109" cy="4351338"/>
          </a:xfrm>
        </p:spPr>
        <p:txBody>
          <a:bodyPr>
            <a:normAutofit fontScale="92500" lnSpcReduction="20000"/>
          </a:bodyPr>
          <a:lstStyle/>
          <a:p>
            <a:pPr marL="0" indent="0">
              <a:buNone/>
            </a:pPr>
            <a:r>
              <a:rPr lang="en-US" b="1" dirty="0">
                <a:solidFill>
                  <a:srgbClr val="00B050"/>
                </a:solidFill>
              </a:rPr>
              <a:t>3. Directional antenna</a:t>
            </a:r>
          </a:p>
          <a:p>
            <a:r>
              <a:rPr lang="en-US" dirty="0">
                <a:hlinkClick r:id="rId3"/>
              </a:rPr>
              <a:t>Directional antennas</a:t>
            </a:r>
            <a:r>
              <a:rPr lang="en-US" dirty="0"/>
              <a:t> are purpose-built to transmit energy in a specific direction. They allow for highly focused and precise signal transmission. These antennas find application in point-to-point communication scenarios. For instance, in situations where interference from unwanted noise needs to be </a:t>
            </a:r>
            <a:r>
              <a:rPr lang="en-US" dirty="0" err="1"/>
              <a:t>minimised</a:t>
            </a:r>
            <a:r>
              <a:rPr lang="en-US" dirty="0"/>
              <a:t>. Overall, this type offers exceptional gain and enables long-distance, high-speed data transfers.</a:t>
            </a:r>
          </a:p>
        </p:txBody>
      </p:sp>
    </p:spTree>
    <p:extLst>
      <p:ext uri="{BB962C8B-B14F-4D97-AF65-F5344CB8AC3E}">
        <p14:creationId xmlns:p14="http://schemas.microsoft.com/office/powerpoint/2010/main" val="760748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Antenna, measured in </a:t>
            </a:r>
            <a:r>
              <a:rPr lang="en-US" dirty="0" err="1"/>
              <a:t>dBi</a:t>
            </a:r>
            <a:endParaRPr lang="en-US" dirty="0"/>
          </a:p>
        </p:txBody>
      </p:sp>
      <p:sp>
        <p:nvSpPr>
          <p:cNvPr id="3" name="Content Placeholder 2"/>
          <p:cNvSpPr>
            <a:spLocks noGrp="1"/>
          </p:cNvSpPr>
          <p:nvPr>
            <p:ph idx="1"/>
          </p:nvPr>
        </p:nvSpPr>
        <p:spPr/>
        <p:txBody>
          <a:bodyPr/>
          <a:lstStyle/>
          <a:p>
            <a:r>
              <a:rPr lang="en-US" dirty="0"/>
              <a:t>Antennas come in various types, each designed to serve different purposes and environments. </a:t>
            </a:r>
          </a:p>
          <a:p>
            <a:r>
              <a:rPr lang="en-US" dirty="0"/>
              <a:t>The gain of an antenna, measured in </a:t>
            </a:r>
            <a:r>
              <a:rPr lang="en-US" dirty="0" err="1"/>
              <a:t>dBi</a:t>
            </a:r>
            <a:r>
              <a:rPr lang="en-US" dirty="0"/>
              <a:t> (decibels relative to isotropic), indicates how strongly the antenna can direct or receive signals. </a:t>
            </a:r>
          </a:p>
          <a:p>
            <a:r>
              <a:rPr lang="en-US" dirty="0"/>
              <a:t>Here’s a breakdown of common types of antennas categorized by their typical </a:t>
            </a:r>
            <a:r>
              <a:rPr lang="en-US" dirty="0" err="1"/>
              <a:t>dBi</a:t>
            </a:r>
            <a:r>
              <a:rPr lang="en-US" dirty="0"/>
              <a:t> ranges and their applications:</a:t>
            </a:r>
          </a:p>
        </p:txBody>
      </p:sp>
    </p:spTree>
    <p:extLst>
      <p:ext uri="{BB962C8B-B14F-4D97-AF65-F5344CB8AC3E}">
        <p14:creationId xmlns:p14="http://schemas.microsoft.com/office/powerpoint/2010/main" val="1849158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Omnidirectional Antenna 900 ~ 1800MHz w/ N-Male Conn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9015" y="2442369"/>
            <a:ext cx="2683959" cy="1788607"/>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Whip Antenna, Router at Rs 300/piece in New Delhi | ID: 8078024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765" y="3196359"/>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Low-Gain Antennas (0-6 </a:t>
            </a:r>
            <a:r>
              <a:rPr lang="en-US" dirty="0" err="1"/>
              <a:t>dBi</a:t>
            </a:r>
            <a:r>
              <a:rPr lang="en-US" dirty="0"/>
              <a:t>)</a:t>
            </a:r>
          </a:p>
        </p:txBody>
      </p:sp>
      <p:sp>
        <p:nvSpPr>
          <p:cNvPr id="3" name="Content Placeholder 2"/>
          <p:cNvSpPr>
            <a:spLocks noGrp="1"/>
          </p:cNvSpPr>
          <p:nvPr>
            <p:ph idx="1"/>
          </p:nvPr>
        </p:nvSpPr>
        <p:spPr>
          <a:xfrm>
            <a:off x="838200" y="1825625"/>
            <a:ext cx="6615545" cy="4810702"/>
          </a:xfrm>
        </p:spPr>
        <p:txBody>
          <a:bodyPr>
            <a:normAutofit fontScale="77500" lnSpcReduction="20000"/>
          </a:bodyPr>
          <a:lstStyle/>
          <a:p>
            <a:pPr marL="0" indent="0">
              <a:buNone/>
            </a:pPr>
            <a:r>
              <a:rPr lang="en-US" b="1" dirty="0"/>
              <a:t>1. Dipole Antenna</a:t>
            </a:r>
          </a:p>
          <a:p>
            <a:pPr lvl="1"/>
            <a:r>
              <a:rPr lang="en-US" b="1" dirty="0" err="1"/>
              <a:t>dBi</a:t>
            </a:r>
            <a:r>
              <a:rPr lang="en-US" b="1" dirty="0"/>
              <a:t> Range</a:t>
            </a:r>
            <a:r>
              <a:rPr lang="en-US" dirty="0"/>
              <a:t>: 2-3 </a:t>
            </a:r>
            <a:r>
              <a:rPr lang="en-US" dirty="0" err="1"/>
              <a:t>dBi</a:t>
            </a:r>
            <a:endParaRPr lang="en-US" dirty="0"/>
          </a:p>
          <a:p>
            <a:pPr lvl="1"/>
            <a:r>
              <a:rPr lang="en-US" b="1" dirty="0"/>
              <a:t>Characteristics</a:t>
            </a:r>
            <a:r>
              <a:rPr lang="en-US" dirty="0"/>
              <a:t>: Simple, omnidirectional radiation pattern.</a:t>
            </a:r>
          </a:p>
          <a:p>
            <a:pPr lvl="1"/>
            <a:r>
              <a:rPr lang="en-US" b="1" dirty="0"/>
              <a:t>Applications</a:t>
            </a:r>
            <a:r>
              <a:rPr lang="en-US" dirty="0"/>
              <a:t>: Used in many consumer Wi-Fi routers, Bluetooth devices, and walkie-talkies.</a:t>
            </a:r>
          </a:p>
          <a:p>
            <a:pPr marL="0" indent="0">
              <a:buNone/>
            </a:pPr>
            <a:r>
              <a:rPr lang="en-US" b="1" dirty="0"/>
              <a:t>2. Rubber Duck Antenna</a:t>
            </a:r>
          </a:p>
          <a:p>
            <a:pPr lvl="1"/>
            <a:r>
              <a:rPr lang="en-US" b="1" dirty="0" err="1"/>
              <a:t>dBi</a:t>
            </a:r>
            <a:r>
              <a:rPr lang="en-US" b="1" dirty="0"/>
              <a:t> Range</a:t>
            </a:r>
            <a:r>
              <a:rPr lang="en-US" dirty="0"/>
              <a:t>: 2-5 </a:t>
            </a:r>
            <a:r>
              <a:rPr lang="en-US" dirty="0" err="1"/>
              <a:t>dBi</a:t>
            </a:r>
            <a:endParaRPr lang="en-US" dirty="0"/>
          </a:p>
          <a:p>
            <a:pPr lvl="1"/>
            <a:r>
              <a:rPr lang="en-US" b="1" dirty="0"/>
              <a:t>Characteristics</a:t>
            </a:r>
            <a:r>
              <a:rPr lang="en-US" dirty="0"/>
              <a:t>: Flexible, omnidirectional, often used in portable devices.</a:t>
            </a:r>
          </a:p>
          <a:p>
            <a:pPr lvl="1"/>
            <a:r>
              <a:rPr lang="en-US" b="1" dirty="0"/>
              <a:t>Applications</a:t>
            </a:r>
            <a:r>
              <a:rPr lang="en-US" dirty="0"/>
              <a:t>: Commonly found on handheld radios and Wi-Fi routers.</a:t>
            </a:r>
          </a:p>
          <a:p>
            <a:pPr marL="0" indent="0">
              <a:buNone/>
            </a:pPr>
            <a:r>
              <a:rPr lang="en-US" b="1" dirty="0"/>
              <a:t>3. Whip Antenna</a:t>
            </a:r>
          </a:p>
          <a:p>
            <a:pPr lvl="1"/>
            <a:r>
              <a:rPr lang="en-US" b="1" dirty="0" err="1"/>
              <a:t>dBi</a:t>
            </a:r>
            <a:r>
              <a:rPr lang="en-US" b="1" dirty="0"/>
              <a:t> Range</a:t>
            </a:r>
            <a:r>
              <a:rPr lang="en-US" dirty="0"/>
              <a:t>: 2-6 </a:t>
            </a:r>
            <a:r>
              <a:rPr lang="en-US" dirty="0" err="1"/>
              <a:t>dBi</a:t>
            </a:r>
            <a:endParaRPr lang="en-US" dirty="0"/>
          </a:p>
          <a:p>
            <a:pPr lvl="1"/>
            <a:r>
              <a:rPr lang="en-US" b="1" dirty="0"/>
              <a:t>Characteristics</a:t>
            </a:r>
            <a:r>
              <a:rPr lang="en-US" dirty="0"/>
              <a:t>: Typically omnidirectional with a long, flexible rod.</a:t>
            </a:r>
          </a:p>
          <a:p>
            <a:pPr lvl="1"/>
            <a:r>
              <a:rPr lang="en-US" b="1" dirty="0"/>
              <a:t>Applications</a:t>
            </a:r>
            <a:r>
              <a:rPr lang="en-US" dirty="0"/>
              <a:t>: Used in car antennas, handheld radios, and mobile devices.</a:t>
            </a:r>
          </a:p>
          <a:p>
            <a:pPr lvl="1"/>
            <a:endParaRPr lang="en-US" dirty="0"/>
          </a:p>
        </p:txBody>
      </p:sp>
      <p:pic>
        <p:nvPicPr>
          <p:cNvPr id="33794" name="Picture 2" descr="5pcs 2.4GHz 6dBi 50ohm Wireless WiFi Omni Copper Dipole Antenna SMA to IPEX  for Monitoring Router : Amazon.in: Computers &amp; Accessories"/>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 b="97300" l="1054" r="100000"/>
                    </a14:imgEffect>
                  </a14:imgLayer>
                </a14:imgProps>
              </a:ext>
              <a:ext uri="{28A0092B-C50C-407E-A947-70E740481C1C}">
                <a14:useLocalDpi xmlns:a14="http://schemas.microsoft.com/office/drawing/2010/main" val="0"/>
              </a:ext>
            </a:extLst>
          </a:blip>
          <a:srcRect/>
          <a:stretch>
            <a:fillRect/>
          </a:stretch>
        </p:blipFill>
        <p:spPr bwMode="auto">
          <a:xfrm>
            <a:off x="8343613" y="981942"/>
            <a:ext cx="2366223" cy="249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645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Medium-Gain Antennas (6-12 </a:t>
            </a:r>
            <a:r>
              <a:rPr lang="en-US" dirty="0" err="1"/>
              <a:t>dBi</a:t>
            </a:r>
            <a:r>
              <a:rPr lang="en-US" dirty="0"/>
              <a:t>)</a:t>
            </a:r>
          </a:p>
        </p:txBody>
      </p:sp>
      <p:sp>
        <p:nvSpPr>
          <p:cNvPr id="3" name="Content Placeholder 2"/>
          <p:cNvSpPr>
            <a:spLocks noGrp="1"/>
          </p:cNvSpPr>
          <p:nvPr>
            <p:ph idx="1"/>
          </p:nvPr>
        </p:nvSpPr>
        <p:spPr>
          <a:xfrm>
            <a:off x="838200" y="1825625"/>
            <a:ext cx="8097982" cy="4351338"/>
          </a:xfrm>
        </p:spPr>
        <p:txBody>
          <a:bodyPr>
            <a:normAutofit fontScale="77500" lnSpcReduction="20000"/>
          </a:bodyPr>
          <a:lstStyle/>
          <a:p>
            <a:pPr marL="0" indent="0">
              <a:buNone/>
            </a:pPr>
            <a:r>
              <a:rPr lang="en-US" b="1" dirty="0"/>
              <a:t>4. Panel Antenna</a:t>
            </a:r>
          </a:p>
          <a:p>
            <a:pPr lvl="1"/>
            <a:r>
              <a:rPr lang="en-US" b="1" dirty="0" err="1"/>
              <a:t>dBi</a:t>
            </a:r>
            <a:r>
              <a:rPr lang="en-US" b="1" dirty="0"/>
              <a:t> Range</a:t>
            </a:r>
            <a:r>
              <a:rPr lang="en-US" dirty="0"/>
              <a:t>: 6-12 </a:t>
            </a:r>
            <a:r>
              <a:rPr lang="en-US" dirty="0" err="1"/>
              <a:t>dBi</a:t>
            </a:r>
            <a:endParaRPr lang="en-US" dirty="0"/>
          </a:p>
          <a:p>
            <a:pPr lvl="1"/>
            <a:r>
              <a:rPr lang="en-US" b="1" dirty="0"/>
              <a:t>Characteristics</a:t>
            </a:r>
            <a:r>
              <a:rPr lang="en-US" dirty="0"/>
              <a:t>: Directional, flat panel design, provides moderate gain.</a:t>
            </a:r>
          </a:p>
          <a:p>
            <a:pPr lvl="1"/>
            <a:r>
              <a:rPr lang="en-US" b="1" dirty="0"/>
              <a:t>Applications</a:t>
            </a:r>
            <a:r>
              <a:rPr lang="en-US" dirty="0"/>
              <a:t>: Used in building-to-building wireless links, point-to-multipoint networks.</a:t>
            </a:r>
          </a:p>
          <a:p>
            <a:pPr marL="0" indent="0">
              <a:buNone/>
            </a:pPr>
            <a:r>
              <a:rPr lang="en-US" b="1" dirty="0"/>
              <a:t>5. Yagi Antenna</a:t>
            </a:r>
          </a:p>
          <a:p>
            <a:pPr lvl="1"/>
            <a:r>
              <a:rPr lang="en-US" b="1" dirty="0" err="1"/>
              <a:t>dBi</a:t>
            </a:r>
            <a:r>
              <a:rPr lang="en-US" b="1" dirty="0"/>
              <a:t> Range</a:t>
            </a:r>
            <a:r>
              <a:rPr lang="en-US" dirty="0"/>
              <a:t>: 7-10 </a:t>
            </a:r>
            <a:r>
              <a:rPr lang="en-US" dirty="0" err="1"/>
              <a:t>dBi</a:t>
            </a:r>
            <a:endParaRPr lang="en-US" dirty="0"/>
          </a:p>
          <a:p>
            <a:pPr lvl="1"/>
            <a:r>
              <a:rPr lang="en-US" b="1" dirty="0"/>
              <a:t>Characteristics</a:t>
            </a:r>
            <a:r>
              <a:rPr lang="en-US" dirty="0"/>
              <a:t>: Directional, with multiple elements arranged in a line.</a:t>
            </a:r>
          </a:p>
          <a:p>
            <a:pPr lvl="1"/>
            <a:r>
              <a:rPr lang="en-US" b="1" dirty="0"/>
              <a:t>Applications</a:t>
            </a:r>
            <a:r>
              <a:rPr lang="en-US" dirty="0"/>
              <a:t>: TV antennas, long-distance Wi-Fi, amateur radio.</a:t>
            </a:r>
          </a:p>
          <a:p>
            <a:pPr marL="0" indent="0">
              <a:buNone/>
            </a:pPr>
            <a:r>
              <a:rPr lang="en-US" b="1" dirty="0"/>
              <a:t>6. Patch Antenna</a:t>
            </a:r>
          </a:p>
          <a:p>
            <a:pPr lvl="1"/>
            <a:r>
              <a:rPr lang="en-US" b="1" dirty="0" err="1"/>
              <a:t>dBi</a:t>
            </a:r>
            <a:r>
              <a:rPr lang="en-US" b="1" dirty="0"/>
              <a:t> Range</a:t>
            </a:r>
            <a:r>
              <a:rPr lang="en-US" dirty="0"/>
              <a:t>: 6-9 </a:t>
            </a:r>
            <a:r>
              <a:rPr lang="en-US" dirty="0" err="1"/>
              <a:t>dBi</a:t>
            </a:r>
            <a:endParaRPr lang="en-US" dirty="0"/>
          </a:p>
          <a:p>
            <a:pPr lvl="1"/>
            <a:r>
              <a:rPr lang="en-US" b="1" dirty="0"/>
              <a:t>Characteristics</a:t>
            </a:r>
            <a:r>
              <a:rPr lang="en-US" dirty="0"/>
              <a:t>: Directional, low-profile, usually square or rectangular.</a:t>
            </a:r>
          </a:p>
          <a:p>
            <a:pPr lvl="1"/>
            <a:r>
              <a:rPr lang="en-US" b="1" dirty="0"/>
              <a:t>Applications</a:t>
            </a:r>
            <a:r>
              <a:rPr lang="en-US" dirty="0"/>
              <a:t>: GPS, Wi-Fi, RFID systems.</a:t>
            </a:r>
          </a:p>
          <a:p>
            <a:endParaRPr lang="en-US" dirty="0"/>
          </a:p>
        </p:txBody>
      </p:sp>
      <p:pic>
        <p:nvPicPr>
          <p:cNvPr id="35842" name="Picture 2" descr="1.71 to 2.7 GHz, 3.3 to 3.6 GHz, 4-port WISP Panel Antenna, 13 and 14 dBi,  33-degree, 4 N-type female, +/- 45 dual Polar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757" y="711921"/>
            <a:ext cx="2227408" cy="2227408"/>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2.4 GHz 15 dBi Yagi Antenna with 1 RPTNC Male Connector - Ventev"/>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5286" r="95714">
                        <a14:foregroundMark x1="88143" y1="79619" x2="90714" y2="996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92648" y="2788514"/>
            <a:ext cx="2061152" cy="1976868"/>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Patch Anten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525" y="4037155"/>
            <a:ext cx="38004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314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50963" y="2915876"/>
            <a:ext cx="2170835" cy="2170835"/>
          </a:xfrm>
          <a:prstGeom prst="rect">
            <a:avLst/>
          </a:prstGeom>
        </p:spPr>
      </p:pic>
      <p:sp>
        <p:nvSpPr>
          <p:cNvPr id="2" name="Title 1"/>
          <p:cNvSpPr>
            <a:spLocks noGrp="1"/>
          </p:cNvSpPr>
          <p:nvPr>
            <p:ph type="title"/>
          </p:nvPr>
        </p:nvSpPr>
        <p:spPr/>
        <p:txBody>
          <a:bodyPr/>
          <a:lstStyle/>
          <a:p>
            <a:r>
              <a:rPr lang="en-US" dirty="0"/>
              <a:t>High-Gain Antennas (12-24+ </a:t>
            </a:r>
            <a:r>
              <a:rPr lang="en-US" dirty="0" err="1"/>
              <a:t>dBi</a:t>
            </a:r>
            <a:r>
              <a:rPr lang="en-US" dirty="0"/>
              <a:t>)</a:t>
            </a:r>
          </a:p>
        </p:txBody>
      </p:sp>
      <p:sp>
        <p:nvSpPr>
          <p:cNvPr id="3" name="Content Placeholder 2"/>
          <p:cNvSpPr>
            <a:spLocks noGrp="1"/>
          </p:cNvSpPr>
          <p:nvPr>
            <p:ph idx="1"/>
          </p:nvPr>
        </p:nvSpPr>
        <p:spPr>
          <a:xfrm>
            <a:off x="838200" y="1825625"/>
            <a:ext cx="7931727" cy="4351338"/>
          </a:xfrm>
        </p:spPr>
        <p:txBody>
          <a:bodyPr>
            <a:normAutofit fontScale="77500" lnSpcReduction="20000"/>
          </a:bodyPr>
          <a:lstStyle/>
          <a:p>
            <a:pPr marL="0" indent="0">
              <a:buNone/>
            </a:pPr>
            <a:r>
              <a:rPr lang="en-US" b="1" dirty="0"/>
              <a:t>7. Parabolic Dish Antenna</a:t>
            </a:r>
          </a:p>
          <a:p>
            <a:pPr lvl="1"/>
            <a:r>
              <a:rPr lang="en-US" b="1" dirty="0" err="1"/>
              <a:t>dBi</a:t>
            </a:r>
            <a:r>
              <a:rPr lang="en-US" b="1" dirty="0"/>
              <a:t> Range</a:t>
            </a:r>
            <a:r>
              <a:rPr lang="en-US" dirty="0"/>
              <a:t>: 20-30+ </a:t>
            </a:r>
            <a:r>
              <a:rPr lang="en-US" dirty="0" err="1"/>
              <a:t>dBi</a:t>
            </a:r>
            <a:endParaRPr lang="en-US" dirty="0"/>
          </a:p>
          <a:p>
            <a:pPr lvl="1"/>
            <a:r>
              <a:rPr lang="en-US" b="1" dirty="0"/>
              <a:t>Characteristics</a:t>
            </a:r>
            <a:r>
              <a:rPr lang="en-US" dirty="0"/>
              <a:t>: Highly directional, dish-shaped reflector.</a:t>
            </a:r>
          </a:p>
          <a:p>
            <a:pPr lvl="1"/>
            <a:r>
              <a:rPr lang="en-US" b="1" dirty="0"/>
              <a:t>Applications</a:t>
            </a:r>
            <a:r>
              <a:rPr lang="en-US" dirty="0"/>
              <a:t>: Satellite communication, long-distance point-to-point links.</a:t>
            </a:r>
          </a:p>
          <a:p>
            <a:pPr marL="0" indent="0">
              <a:buNone/>
            </a:pPr>
            <a:r>
              <a:rPr lang="en-US" b="1" dirty="0"/>
              <a:t>8. Grid Antenna</a:t>
            </a:r>
          </a:p>
          <a:p>
            <a:pPr lvl="1"/>
            <a:r>
              <a:rPr lang="en-US" b="1" dirty="0" err="1"/>
              <a:t>dBi</a:t>
            </a:r>
            <a:r>
              <a:rPr lang="en-US" b="1" dirty="0"/>
              <a:t> Range</a:t>
            </a:r>
            <a:r>
              <a:rPr lang="en-US" dirty="0"/>
              <a:t>: 18-26 </a:t>
            </a:r>
            <a:r>
              <a:rPr lang="en-US" dirty="0" err="1"/>
              <a:t>dBi</a:t>
            </a:r>
            <a:endParaRPr lang="en-US" dirty="0"/>
          </a:p>
          <a:p>
            <a:pPr lvl="1"/>
            <a:r>
              <a:rPr lang="en-US" b="1" dirty="0"/>
              <a:t>Characteristics</a:t>
            </a:r>
            <a:r>
              <a:rPr lang="en-US" dirty="0"/>
              <a:t>: Directional, grid structure reduces wind load.</a:t>
            </a:r>
          </a:p>
          <a:p>
            <a:pPr lvl="1"/>
            <a:r>
              <a:rPr lang="en-US" b="1" dirty="0"/>
              <a:t>Applications</a:t>
            </a:r>
            <a:r>
              <a:rPr lang="en-US" dirty="0"/>
              <a:t>: Long-distance Wi-Fi links, ISM band communication.</a:t>
            </a:r>
          </a:p>
          <a:p>
            <a:pPr marL="0" indent="0">
              <a:buNone/>
            </a:pPr>
            <a:r>
              <a:rPr lang="en-US" b="1" dirty="0"/>
              <a:t>9. Sector Antenna</a:t>
            </a:r>
          </a:p>
          <a:p>
            <a:pPr lvl="1"/>
            <a:r>
              <a:rPr lang="en-US" b="1" dirty="0" err="1"/>
              <a:t>dBi</a:t>
            </a:r>
            <a:r>
              <a:rPr lang="en-US" b="1" dirty="0"/>
              <a:t> Range</a:t>
            </a:r>
            <a:r>
              <a:rPr lang="en-US" dirty="0"/>
              <a:t>: 12-17 </a:t>
            </a:r>
            <a:r>
              <a:rPr lang="en-US" dirty="0" err="1"/>
              <a:t>dBi</a:t>
            </a:r>
            <a:endParaRPr lang="en-US" dirty="0"/>
          </a:p>
          <a:p>
            <a:pPr lvl="1"/>
            <a:r>
              <a:rPr lang="en-US" b="1" dirty="0"/>
              <a:t>Characteristics</a:t>
            </a:r>
            <a:r>
              <a:rPr lang="en-US" dirty="0"/>
              <a:t>: Directional, covers a specific sector (e.g., 90°, 120°).</a:t>
            </a:r>
          </a:p>
          <a:p>
            <a:pPr lvl="1"/>
            <a:r>
              <a:rPr lang="en-US" b="1" dirty="0"/>
              <a:t>Applications</a:t>
            </a:r>
            <a:r>
              <a:rPr lang="en-US" dirty="0"/>
              <a:t>: Cellular base stations, Wi-Fi hotspots in large areas like stadiums.</a:t>
            </a:r>
          </a:p>
          <a:p>
            <a:endParaRPr lang="en-US" dirty="0"/>
          </a:p>
        </p:txBody>
      </p:sp>
      <p:pic>
        <p:nvPicPr>
          <p:cNvPr id="36866" name="Picture 2" descr="6.3 or 7.5 Meter Receive Only Satellite Antenna | Challenger Commun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963" y="826799"/>
            <a:ext cx="2299855" cy="22998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Ultra Wide-Band Directional High Gain MIMO/4G/LTE Parabolic Antenna | Asian  Cre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870" name="Picture 6" descr="Sector Antenna at Rs 11,000 / Piece in Chennai - ID: 5009756 | Rishabh  Infotec"/>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984672" y="4627419"/>
            <a:ext cx="1925782" cy="192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058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Considerations for Choosing Antennas by dBi</a:t>
            </a:r>
          </a:p>
        </p:txBody>
      </p:sp>
      <p:sp>
        <p:nvSpPr>
          <p:cNvPr id="3" name="Content Placeholder 2"/>
          <p:cNvSpPr>
            <a:spLocks noGrp="1"/>
          </p:cNvSpPr>
          <p:nvPr>
            <p:ph idx="1"/>
          </p:nvPr>
        </p:nvSpPr>
        <p:spPr/>
        <p:txBody>
          <a:bodyPr>
            <a:normAutofit fontScale="85000" lnSpcReduction="20000"/>
          </a:bodyPr>
          <a:lstStyle/>
          <a:p>
            <a:r>
              <a:rPr lang="en-US" b="1" dirty="0"/>
              <a:t>Coverage Area</a:t>
            </a:r>
            <a:r>
              <a:rPr lang="en-US" dirty="0"/>
              <a:t>:</a:t>
            </a:r>
          </a:p>
          <a:p>
            <a:pPr lvl="1"/>
            <a:r>
              <a:rPr lang="en-US" b="1" dirty="0"/>
              <a:t>Low-Gain Antennas</a:t>
            </a:r>
            <a:r>
              <a:rPr lang="en-US" dirty="0"/>
              <a:t>: Suitable for short-range, broad coverage.</a:t>
            </a:r>
          </a:p>
          <a:p>
            <a:pPr lvl="1"/>
            <a:r>
              <a:rPr lang="en-US" b="1" dirty="0"/>
              <a:t>Medium-Gain Antennas</a:t>
            </a:r>
            <a:r>
              <a:rPr lang="en-US" dirty="0"/>
              <a:t>: Balances range and coverage, good for moderate distances.</a:t>
            </a:r>
          </a:p>
          <a:p>
            <a:pPr lvl="1"/>
            <a:r>
              <a:rPr lang="en-US" b="1" dirty="0"/>
              <a:t>High-Gain Antennas</a:t>
            </a:r>
            <a:r>
              <a:rPr lang="en-US" dirty="0"/>
              <a:t>: Ideal for long-distance, focused communication.</a:t>
            </a:r>
          </a:p>
          <a:p>
            <a:r>
              <a:rPr lang="en-US" b="1" dirty="0"/>
              <a:t>Environment</a:t>
            </a:r>
            <a:r>
              <a:rPr lang="en-US" dirty="0"/>
              <a:t>:</a:t>
            </a:r>
          </a:p>
          <a:p>
            <a:pPr lvl="1"/>
            <a:r>
              <a:rPr lang="en-US" b="1" dirty="0"/>
              <a:t>Indoor</a:t>
            </a:r>
            <a:r>
              <a:rPr lang="en-US" dirty="0"/>
              <a:t>: Low to medium-gain antennas are typically sufficient.</a:t>
            </a:r>
          </a:p>
          <a:p>
            <a:pPr lvl="1"/>
            <a:r>
              <a:rPr lang="en-US" b="1" dirty="0"/>
              <a:t>Outdoor</a:t>
            </a:r>
            <a:r>
              <a:rPr lang="en-US" dirty="0"/>
              <a:t>: High-gain antennas may be necessary for long-distance links or overcoming obstacles.</a:t>
            </a:r>
          </a:p>
          <a:p>
            <a:r>
              <a:rPr lang="en-US" b="1" dirty="0"/>
              <a:t>Interference and Obstacles</a:t>
            </a:r>
            <a:r>
              <a:rPr lang="en-US" dirty="0"/>
              <a:t>:</a:t>
            </a:r>
          </a:p>
          <a:p>
            <a:pPr lvl="1"/>
            <a:r>
              <a:rPr lang="en-US" dirty="0"/>
              <a:t>Higher gain antennas can provide stronger signals, but may be more susceptible to interference if not properly aligned.</a:t>
            </a:r>
          </a:p>
          <a:p>
            <a:r>
              <a:rPr lang="en-US" b="1" dirty="0"/>
              <a:t>Application Specific Needs</a:t>
            </a:r>
            <a:r>
              <a:rPr lang="en-US" dirty="0"/>
              <a:t>:</a:t>
            </a:r>
          </a:p>
          <a:p>
            <a:pPr lvl="1"/>
            <a:r>
              <a:rPr lang="en-US" b="1" dirty="0"/>
              <a:t>Mobile Devices</a:t>
            </a:r>
            <a:r>
              <a:rPr lang="en-US" dirty="0"/>
              <a:t>: Typically use low-gain omnidirectional antennas.</a:t>
            </a:r>
          </a:p>
          <a:p>
            <a:pPr lvl="1"/>
            <a:r>
              <a:rPr lang="en-US" b="1" dirty="0"/>
              <a:t>Fixed Point-to-Point Links</a:t>
            </a:r>
            <a:r>
              <a:rPr lang="en-US" dirty="0"/>
              <a:t>: Benefit from high-gain directional antennas.</a:t>
            </a:r>
          </a:p>
          <a:p>
            <a:endParaRPr lang="en-US" dirty="0"/>
          </a:p>
        </p:txBody>
      </p:sp>
    </p:spTree>
    <p:extLst>
      <p:ext uri="{BB962C8B-B14F-4D97-AF65-F5344CB8AC3E}">
        <p14:creationId xmlns:p14="http://schemas.microsoft.com/office/powerpoint/2010/main" val="13744631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hat is WAN port on the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72" y="3763241"/>
            <a:ext cx="6238875" cy="2936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p:txBody>
          <a:bodyPr/>
          <a:lstStyle/>
          <a:p>
            <a:pPr marL="0" indent="0">
              <a:buNone/>
            </a:pPr>
            <a:r>
              <a:rPr lang="en-US" b="1" dirty="0">
                <a:solidFill>
                  <a:srgbClr val="00B050"/>
                </a:solidFill>
              </a:rPr>
              <a:t>WAN (Wide Area Network) Port</a:t>
            </a:r>
            <a:endParaRPr lang="en-US" dirty="0">
              <a:solidFill>
                <a:srgbClr val="00B050"/>
              </a:solidFill>
            </a:endParaRPr>
          </a:p>
          <a:p>
            <a:r>
              <a:rPr lang="en-US" b="1" dirty="0"/>
              <a:t>Purpose</a:t>
            </a:r>
            <a:r>
              <a:rPr lang="en-US" dirty="0"/>
              <a:t>: Connects the router to the internet through a modem or an external network.</a:t>
            </a:r>
          </a:p>
          <a:p>
            <a:r>
              <a:rPr lang="en-US" b="1" dirty="0"/>
              <a:t>Common Type</a:t>
            </a:r>
            <a:r>
              <a:rPr lang="en-US" dirty="0"/>
              <a:t>: Ethernet port (RJ-45).</a:t>
            </a:r>
          </a:p>
        </p:txBody>
      </p:sp>
    </p:spTree>
    <p:extLst>
      <p:ext uri="{BB962C8B-B14F-4D97-AF65-F5344CB8AC3E}">
        <p14:creationId xmlns:p14="http://schemas.microsoft.com/office/powerpoint/2010/main" val="20751464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a router?</a:t>
            </a:r>
            <a:endParaRPr lang="en-US" dirty="0"/>
          </a:p>
        </p:txBody>
      </p:sp>
      <p:sp>
        <p:nvSpPr>
          <p:cNvPr id="3" name="Content Placeholder 2"/>
          <p:cNvSpPr>
            <a:spLocks noGrp="1"/>
          </p:cNvSpPr>
          <p:nvPr>
            <p:ph idx="1"/>
          </p:nvPr>
        </p:nvSpPr>
        <p:spPr/>
        <p:txBody>
          <a:bodyPr>
            <a:normAutofit/>
          </a:bodyPr>
          <a:lstStyle/>
          <a:p>
            <a:r>
              <a:rPr lang="en-US" dirty="0"/>
              <a:t>A router is a computer and networking device that forwards data packets between computer networks, including internetworks such as the global Internet.</a:t>
            </a:r>
          </a:p>
          <a:p>
            <a:r>
              <a:rPr lang="en-US" b="1" dirty="0"/>
              <a:t>It serves two primary functions: </a:t>
            </a:r>
          </a:p>
          <a:p>
            <a:pPr lvl="1"/>
            <a:r>
              <a:rPr lang="en-US" dirty="0"/>
              <a:t>managing traffic between these networks by forwarding data packets to their intended IP addresses, and </a:t>
            </a:r>
          </a:p>
          <a:p>
            <a:pPr lvl="1"/>
            <a:r>
              <a:rPr lang="en-US" dirty="0"/>
              <a:t>allowing multiple devices to use the same Internet connection.</a:t>
            </a:r>
          </a:p>
          <a:p>
            <a:endParaRPr lang="en-US" dirty="0"/>
          </a:p>
        </p:txBody>
      </p:sp>
    </p:spTree>
    <p:extLst>
      <p:ext uri="{BB962C8B-B14F-4D97-AF65-F5344CB8AC3E}">
        <p14:creationId xmlns:p14="http://schemas.microsoft.com/office/powerpoint/2010/main" val="4097874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hat is WAN port on the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72" y="3763241"/>
            <a:ext cx="6238875" cy="2936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p:txBody>
          <a:bodyPr/>
          <a:lstStyle/>
          <a:p>
            <a:pPr marL="0" indent="0">
              <a:buNone/>
            </a:pPr>
            <a:r>
              <a:rPr lang="en-US" b="1" dirty="0">
                <a:solidFill>
                  <a:srgbClr val="00B050"/>
                </a:solidFill>
              </a:rPr>
              <a:t>LAN (Local Area Network) Ports</a:t>
            </a:r>
            <a:endParaRPr lang="en-US" dirty="0">
              <a:solidFill>
                <a:srgbClr val="00B050"/>
              </a:solidFill>
            </a:endParaRPr>
          </a:p>
          <a:p>
            <a:r>
              <a:rPr lang="en-US" b="1" dirty="0"/>
              <a:t>Purpose</a:t>
            </a:r>
            <a:r>
              <a:rPr lang="en-US" dirty="0"/>
              <a:t>: Connects local devices such as computers, printers, and other network devices.</a:t>
            </a:r>
          </a:p>
          <a:p>
            <a:r>
              <a:rPr lang="en-US" b="1" dirty="0"/>
              <a:t>Common Type</a:t>
            </a:r>
            <a:r>
              <a:rPr lang="en-US" dirty="0"/>
              <a:t>: Ethernet ports (RJ-45), usually 4 or more.</a:t>
            </a:r>
          </a:p>
        </p:txBody>
      </p:sp>
    </p:spTree>
    <p:extLst>
      <p:ext uri="{BB962C8B-B14F-4D97-AF65-F5344CB8AC3E}">
        <p14:creationId xmlns:p14="http://schemas.microsoft.com/office/powerpoint/2010/main" val="42136823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hat is WAN port on the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72" y="3763241"/>
            <a:ext cx="6238875" cy="2936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p:txBody>
          <a:bodyPr/>
          <a:lstStyle/>
          <a:p>
            <a:pPr marL="0" indent="0">
              <a:buNone/>
            </a:pPr>
            <a:r>
              <a:rPr lang="en-US" b="1" dirty="0">
                <a:solidFill>
                  <a:srgbClr val="00B050"/>
                </a:solidFill>
              </a:rPr>
              <a:t>USB Ports</a:t>
            </a:r>
            <a:endParaRPr lang="en-US" dirty="0">
              <a:solidFill>
                <a:srgbClr val="00B050"/>
              </a:solidFill>
            </a:endParaRPr>
          </a:p>
          <a:p>
            <a:r>
              <a:rPr lang="en-US" b="1" dirty="0"/>
              <a:t>Purpose</a:t>
            </a:r>
            <a:r>
              <a:rPr lang="en-US" dirty="0"/>
              <a:t>: Connects external storage devices, printers, or 3G/4G dongles for additional functionality.</a:t>
            </a:r>
          </a:p>
          <a:p>
            <a:r>
              <a:rPr lang="en-US" b="1" dirty="0"/>
              <a:t>Common Type</a:t>
            </a:r>
            <a:r>
              <a:rPr lang="en-US" dirty="0"/>
              <a:t>: USB 2.0, USB 3.0, and sometimes USB-C.</a:t>
            </a:r>
          </a:p>
        </p:txBody>
      </p:sp>
    </p:spTree>
    <p:extLst>
      <p:ext uri="{BB962C8B-B14F-4D97-AF65-F5344CB8AC3E}">
        <p14:creationId xmlns:p14="http://schemas.microsoft.com/office/powerpoint/2010/main" val="13960119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a:xfrm>
            <a:off x="838200" y="1825625"/>
            <a:ext cx="4481945" cy="4351338"/>
          </a:xfrm>
        </p:spPr>
        <p:txBody>
          <a:bodyPr/>
          <a:lstStyle/>
          <a:p>
            <a:r>
              <a:rPr lang="en-US" b="1" dirty="0">
                <a:solidFill>
                  <a:srgbClr val="00B050"/>
                </a:solidFill>
              </a:rPr>
              <a:t>Wi-Fi Antenna Ports</a:t>
            </a:r>
          </a:p>
          <a:p>
            <a:r>
              <a:rPr lang="en-US" b="1" dirty="0"/>
              <a:t>Purpose</a:t>
            </a:r>
            <a:r>
              <a:rPr lang="en-US" dirty="0"/>
              <a:t>: Connects external antennas to the router to enhance wireless signal range and strength.</a:t>
            </a:r>
          </a:p>
          <a:p>
            <a:r>
              <a:rPr lang="en-US" b="1" dirty="0"/>
              <a:t>Common Type</a:t>
            </a:r>
            <a:r>
              <a:rPr lang="en-US" dirty="0"/>
              <a:t>: SMA or RP-SMA connectors.</a:t>
            </a:r>
          </a:p>
          <a:p>
            <a:endParaRPr lang="en-US" dirty="0"/>
          </a:p>
        </p:txBody>
      </p:sp>
      <p:pic>
        <p:nvPicPr>
          <p:cNvPr id="27650" name="Picture 2" descr="How to connect an outdoor WiFi antenna to a router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01056"/>
            <a:ext cx="573405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363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qph.cf2.quoracdn.net/main-qimg-5eae0a5e65b58a8a8a9bbadf9df1b6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758" y="2892672"/>
            <a:ext cx="6416387" cy="3965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p:txBody>
          <a:bodyPr/>
          <a:lstStyle/>
          <a:p>
            <a:pPr marL="0" indent="0">
              <a:buNone/>
            </a:pPr>
            <a:r>
              <a:rPr lang="en-US" b="1" dirty="0">
                <a:solidFill>
                  <a:srgbClr val="00B050"/>
                </a:solidFill>
              </a:rPr>
              <a:t>Power Port</a:t>
            </a:r>
            <a:endParaRPr lang="en-US" dirty="0">
              <a:solidFill>
                <a:srgbClr val="00B050"/>
              </a:solidFill>
            </a:endParaRPr>
          </a:p>
          <a:p>
            <a:r>
              <a:rPr lang="en-US" b="1" dirty="0"/>
              <a:t>Purpose</a:t>
            </a:r>
            <a:r>
              <a:rPr lang="en-US" dirty="0"/>
              <a:t>: Connects the router to a power source.</a:t>
            </a:r>
          </a:p>
          <a:p>
            <a:r>
              <a:rPr lang="en-US" b="1" dirty="0"/>
              <a:t>Common Type</a:t>
            </a:r>
            <a:r>
              <a:rPr lang="en-US" dirty="0"/>
              <a:t>: DC power jack.</a:t>
            </a:r>
          </a:p>
          <a:p>
            <a:endParaRPr lang="en-US" dirty="0"/>
          </a:p>
        </p:txBody>
      </p:sp>
    </p:spTree>
    <p:extLst>
      <p:ext uri="{BB962C8B-B14F-4D97-AF65-F5344CB8AC3E}">
        <p14:creationId xmlns:p14="http://schemas.microsoft.com/office/powerpoint/2010/main" val="13699478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a:xfrm>
            <a:off x="838200" y="1825625"/>
            <a:ext cx="6116782" cy="4351338"/>
          </a:xfrm>
        </p:spPr>
        <p:txBody>
          <a:bodyPr/>
          <a:lstStyle/>
          <a:p>
            <a:pPr marL="0" indent="0">
              <a:buNone/>
            </a:pPr>
            <a:r>
              <a:rPr lang="en-US" b="1" dirty="0">
                <a:solidFill>
                  <a:srgbClr val="00B050"/>
                </a:solidFill>
              </a:rPr>
              <a:t>Console Port</a:t>
            </a:r>
            <a:endParaRPr lang="en-US" dirty="0">
              <a:solidFill>
                <a:srgbClr val="00B050"/>
              </a:solidFill>
            </a:endParaRPr>
          </a:p>
          <a:p>
            <a:r>
              <a:rPr lang="en-US" b="1" dirty="0"/>
              <a:t>Purpose</a:t>
            </a:r>
            <a:r>
              <a:rPr lang="en-US" dirty="0"/>
              <a:t>: Allows direct connection to the router for configuration and troubleshooting, often used by network administrators.</a:t>
            </a:r>
          </a:p>
          <a:p>
            <a:r>
              <a:rPr lang="en-US" b="1" dirty="0"/>
              <a:t>Common Type</a:t>
            </a:r>
            <a:r>
              <a:rPr lang="en-US" dirty="0"/>
              <a:t>: RJ-45 or USB (micro-USB, USB-C).</a:t>
            </a:r>
          </a:p>
          <a:p>
            <a:endParaRPr lang="en-US" dirty="0"/>
          </a:p>
        </p:txBody>
      </p:sp>
      <p:pic>
        <p:nvPicPr>
          <p:cNvPr id="31746" name="Picture 2" descr="Connecting the Router - C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700" y="2481118"/>
            <a:ext cx="4986609" cy="325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455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Ports on a Router</a:t>
            </a:r>
          </a:p>
        </p:txBody>
      </p:sp>
      <p:sp>
        <p:nvSpPr>
          <p:cNvPr id="3" name="Content Placeholder 2"/>
          <p:cNvSpPr>
            <a:spLocks noGrp="1"/>
          </p:cNvSpPr>
          <p:nvPr>
            <p:ph idx="1"/>
          </p:nvPr>
        </p:nvSpPr>
        <p:spPr/>
        <p:txBody>
          <a:bodyPr/>
          <a:lstStyle/>
          <a:p>
            <a:pPr marL="0" indent="0">
              <a:buNone/>
            </a:pPr>
            <a:r>
              <a:rPr lang="en-US" b="1" dirty="0">
                <a:solidFill>
                  <a:srgbClr val="00B050"/>
                </a:solidFill>
              </a:rPr>
              <a:t>SFP (Small Form-factor Pluggable) Port</a:t>
            </a:r>
          </a:p>
          <a:p>
            <a:r>
              <a:rPr lang="en-US" b="1" dirty="0"/>
              <a:t>Purpose</a:t>
            </a:r>
            <a:r>
              <a:rPr lang="en-US" dirty="0"/>
              <a:t>: Used for high-speed fiber optic connections.</a:t>
            </a:r>
          </a:p>
          <a:p>
            <a:r>
              <a:rPr lang="en-US" b="1" dirty="0"/>
              <a:t>Common Type</a:t>
            </a:r>
            <a:r>
              <a:rPr lang="en-US" dirty="0"/>
              <a:t>: SFP or SFP+ slots.</a:t>
            </a:r>
          </a:p>
        </p:txBody>
      </p:sp>
      <p:pic>
        <p:nvPicPr>
          <p:cNvPr id="32770" name="Picture 2" descr="What is an SFP (Small Form Factor Pluggable) 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445" y="3537851"/>
            <a:ext cx="5895109" cy="332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69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Configure a Home Router: Step by Step</a:t>
            </a:r>
          </a:p>
        </p:txBody>
      </p:sp>
      <p:sp>
        <p:nvSpPr>
          <p:cNvPr id="3" name="Content Placeholder 2"/>
          <p:cNvSpPr>
            <a:spLocks noGrp="1"/>
          </p:cNvSpPr>
          <p:nvPr>
            <p:ph idx="1"/>
          </p:nvPr>
        </p:nvSpPr>
        <p:spPr/>
        <p:txBody>
          <a:bodyPr/>
          <a:lstStyle/>
          <a:p>
            <a:r>
              <a:rPr lang="en-US" dirty="0"/>
              <a:t>Configuring a home router involves setting up the hardware and configuring the software settings to ensure secure and efficient network connectivity. Here’s a step-by-step guide to help you through the process:</a:t>
            </a:r>
          </a:p>
          <a:p>
            <a:endParaRPr lang="en-US" dirty="0"/>
          </a:p>
        </p:txBody>
      </p:sp>
    </p:spTree>
    <p:extLst>
      <p:ext uri="{BB962C8B-B14F-4D97-AF65-F5344CB8AC3E}">
        <p14:creationId xmlns:p14="http://schemas.microsoft.com/office/powerpoint/2010/main" val="13969914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Unbox and Position Your Router</a:t>
            </a:r>
            <a:endParaRPr lang="en-US" b="0" dirty="0"/>
          </a:p>
        </p:txBody>
      </p:sp>
      <p:sp>
        <p:nvSpPr>
          <p:cNvPr id="3" name="Content Placeholder 2"/>
          <p:cNvSpPr>
            <a:spLocks noGrp="1"/>
          </p:cNvSpPr>
          <p:nvPr>
            <p:ph idx="1"/>
          </p:nvPr>
        </p:nvSpPr>
        <p:spPr/>
        <p:txBody>
          <a:bodyPr/>
          <a:lstStyle/>
          <a:p>
            <a:r>
              <a:rPr lang="en-US" b="1" dirty="0"/>
              <a:t>Unbox Your Router</a:t>
            </a:r>
            <a:r>
              <a:rPr lang="en-US" dirty="0"/>
              <a:t>: Take the router out of its packaging and ensure you have all necessary components (router, power adapter, Ethernet cables, and user manual).</a:t>
            </a:r>
          </a:p>
          <a:p>
            <a:r>
              <a:rPr lang="en-US" b="1" dirty="0"/>
              <a:t>Position the Router</a:t>
            </a:r>
            <a:r>
              <a:rPr lang="en-US" dirty="0"/>
              <a:t>: Place the router in a central location in your home to ensure the best wireless coverage. Avoid placing it near walls, metal objects, or electronic devices that can cause interference.</a:t>
            </a:r>
          </a:p>
          <a:p>
            <a:endParaRPr lang="en-US" dirty="0"/>
          </a:p>
        </p:txBody>
      </p:sp>
    </p:spTree>
    <p:extLst>
      <p:ext uri="{BB962C8B-B14F-4D97-AF65-F5344CB8AC3E}">
        <p14:creationId xmlns:p14="http://schemas.microsoft.com/office/powerpoint/2010/main" val="1052147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Connect Your Router</a:t>
            </a:r>
          </a:p>
        </p:txBody>
      </p:sp>
      <p:sp>
        <p:nvSpPr>
          <p:cNvPr id="3" name="Content Placeholder 2"/>
          <p:cNvSpPr>
            <a:spLocks noGrp="1"/>
          </p:cNvSpPr>
          <p:nvPr>
            <p:ph idx="1"/>
          </p:nvPr>
        </p:nvSpPr>
        <p:spPr/>
        <p:txBody>
          <a:bodyPr/>
          <a:lstStyle/>
          <a:p>
            <a:r>
              <a:rPr lang="en-US" b="1" dirty="0"/>
              <a:t>Power On the Router</a:t>
            </a:r>
            <a:r>
              <a:rPr lang="en-US" dirty="0"/>
              <a:t>: Plug in the router’s power adapter and turn it on.</a:t>
            </a:r>
          </a:p>
          <a:p>
            <a:r>
              <a:rPr lang="en-US" b="1" dirty="0"/>
              <a:t>Connect to the Modem</a:t>
            </a:r>
            <a:r>
              <a:rPr lang="en-US" dirty="0"/>
              <a:t>: Use an Ethernet cable to connect the router’s WAN (or Internet) port to your modem’s LAN port.</a:t>
            </a:r>
          </a:p>
          <a:p>
            <a:r>
              <a:rPr lang="en-US" b="1" dirty="0"/>
              <a:t>Connect to a Computer</a:t>
            </a:r>
            <a:r>
              <a:rPr lang="en-US" dirty="0"/>
              <a:t>: Connect your computer to one of the router’s LAN ports using another Ethernet cable. This is optional if you plan to set up the router using a wireless connection.</a:t>
            </a:r>
          </a:p>
          <a:p>
            <a:endParaRPr lang="en-US" dirty="0"/>
          </a:p>
        </p:txBody>
      </p:sp>
    </p:spTree>
    <p:extLst>
      <p:ext uri="{BB962C8B-B14F-4D97-AF65-F5344CB8AC3E}">
        <p14:creationId xmlns:p14="http://schemas.microsoft.com/office/powerpoint/2010/main" val="37915597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Step 3: Access the Router’s Configuration Page</a:t>
            </a:r>
          </a:p>
        </p:txBody>
      </p:sp>
      <p:sp>
        <p:nvSpPr>
          <p:cNvPr id="3" name="Content Placeholder 2"/>
          <p:cNvSpPr>
            <a:spLocks noGrp="1"/>
          </p:cNvSpPr>
          <p:nvPr>
            <p:ph idx="1"/>
          </p:nvPr>
        </p:nvSpPr>
        <p:spPr/>
        <p:txBody>
          <a:bodyPr>
            <a:normAutofit lnSpcReduction="10000"/>
          </a:bodyPr>
          <a:lstStyle/>
          <a:p>
            <a:r>
              <a:rPr lang="en-US" b="1" dirty="0"/>
              <a:t>Find the Default IP Address</a:t>
            </a:r>
            <a:r>
              <a:rPr lang="en-US" dirty="0"/>
              <a:t>: Check the router’s manual for the default IP address (usually something like 192.168.1.1 or 192.168.0.1). This information is often found on a label on the router itself.</a:t>
            </a:r>
          </a:p>
          <a:p>
            <a:r>
              <a:rPr lang="en-US" b="1" dirty="0"/>
              <a:t>Open a Web Browser</a:t>
            </a:r>
            <a:r>
              <a:rPr lang="en-US" dirty="0"/>
              <a:t>: On your connected computer, open a web browser and enter the router’s IP address in the address bar. Press Enter.</a:t>
            </a:r>
          </a:p>
          <a:p>
            <a:r>
              <a:rPr lang="en-US" b="1" dirty="0"/>
              <a:t>Log In</a:t>
            </a:r>
            <a:r>
              <a:rPr lang="en-US" dirty="0"/>
              <a:t>: You’ll be prompted to enter a username and password. The default credentials are usually provided in the router’s manual or on a sticker on the router. Common defaults are: </a:t>
            </a:r>
            <a:r>
              <a:rPr lang="en-US" b="1" i="1" dirty="0"/>
              <a:t>admin/admin or admin/password.</a:t>
            </a:r>
          </a:p>
          <a:p>
            <a:endParaRPr lang="en-US" dirty="0"/>
          </a:p>
        </p:txBody>
      </p:sp>
    </p:spTree>
    <p:extLst>
      <p:ext uri="{BB962C8B-B14F-4D97-AF65-F5344CB8AC3E}">
        <p14:creationId xmlns:p14="http://schemas.microsoft.com/office/powerpoint/2010/main" val="13924932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Router</a:t>
            </a:r>
          </a:p>
        </p:txBody>
      </p:sp>
      <p:sp>
        <p:nvSpPr>
          <p:cNvPr id="3" name="Content Placeholder 2"/>
          <p:cNvSpPr>
            <a:spLocks noGrp="1"/>
          </p:cNvSpPr>
          <p:nvPr>
            <p:ph idx="1"/>
          </p:nvPr>
        </p:nvSpPr>
        <p:spPr/>
        <p:txBody>
          <a:bodyPr>
            <a:normAutofit fontScale="70000" lnSpcReduction="20000"/>
          </a:bodyPr>
          <a:lstStyle/>
          <a:p>
            <a:r>
              <a:rPr lang="en-US" dirty="0"/>
              <a:t>A router works on the 3rd layer (Network Layer) of the OSI model, and it is able to communicate with its adjacent devices with the help of IP addresses and subnet.</a:t>
            </a:r>
          </a:p>
          <a:p>
            <a:r>
              <a:rPr lang="en-US" dirty="0"/>
              <a:t>A router provides high-speed internet connectivity with the different types of ports like gigabit, fast-Ethernet, and STM link port.</a:t>
            </a:r>
          </a:p>
          <a:p>
            <a:r>
              <a:rPr lang="en-US" dirty="0"/>
              <a:t>It allows the users to configure the port as per their requirements in the network.</a:t>
            </a:r>
          </a:p>
          <a:p>
            <a:r>
              <a:rPr lang="en-US" dirty="0"/>
              <a:t>Routers' main components are central processing unit (CPU), flash memory, RAM, Non-Volatile RAM, console, network, and interface card.</a:t>
            </a:r>
          </a:p>
          <a:p>
            <a:r>
              <a:rPr lang="en-US" dirty="0"/>
              <a:t>Routers are capable of routing the traffic in a large networking system by considering the sub-network as an intact network.</a:t>
            </a:r>
          </a:p>
          <a:p>
            <a:r>
              <a:rPr lang="en-US" dirty="0"/>
              <a:t>Routers filter out the unwanted interference, as well as carry out the data encapsulation and </a:t>
            </a:r>
            <a:r>
              <a:rPr lang="en-US" dirty="0" err="1"/>
              <a:t>decapsulation</a:t>
            </a:r>
            <a:r>
              <a:rPr lang="en-US" dirty="0"/>
              <a:t> process.</a:t>
            </a:r>
          </a:p>
          <a:p>
            <a:r>
              <a:rPr lang="en-US" dirty="0"/>
              <a:t>Routers provide the redundancy as it always works in master and slave mode.</a:t>
            </a:r>
          </a:p>
          <a:p>
            <a:r>
              <a:rPr lang="en-US" dirty="0"/>
              <a:t>It allows the users to connect several LAN and WAN.</a:t>
            </a:r>
          </a:p>
          <a:p>
            <a:r>
              <a:rPr lang="en-US" dirty="0"/>
              <a:t>Furthermore, a router creates various paths to forward the data.</a:t>
            </a:r>
          </a:p>
          <a:p>
            <a:endParaRPr lang="en-US" dirty="0"/>
          </a:p>
        </p:txBody>
      </p:sp>
    </p:spTree>
    <p:extLst>
      <p:ext uri="{BB962C8B-B14F-4D97-AF65-F5344CB8AC3E}">
        <p14:creationId xmlns:p14="http://schemas.microsoft.com/office/powerpoint/2010/main" val="28974346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Configure Internet Settings</a:t>
            </a:r>
          </a:p>
        </p:txBody>
      </p:sp>
      <p:sp>
        <p:nvSpPr>
          <p:cNvPr id="3" name="Content Placeholder 2"/>
          <p:cNvSpPr>
            <a:spLocks noGrp="1"/>
          </p:cNvSpPr>
          <p:nvPr>
            <p:ph idx="1"/>
          </p:nvPr>
        </p:nvSpPr>
        <p:spPr/>
        <p:txBody>
          <a:bodyPr/>
          <a:lstStyle/>
          <a:p>
            <a:r>
              <a:rPr lang="en-US" b="1" dirty="0"/>
              <a:t>Internet Connection Type</a:t>
            </a:r>
            <a:r>
              <a:rPr lang="en-US" dirty="0"/>
              <a:t>: Follow the setup wizard or navigate to the Internet settings section. Select the appropriate connection type (e.g., DHCP, </a:t>
            </a:r>
            <a:r>
              <a:rPr lang="en-US" dirty="0" err="1"/>
              <a:t>PPPoE</a:t>
            </a:r>
            <a:r>
              <a:rPr lang="en-US" dirty="0"/>
              <a:t>, Static IP) as provided by your Internet Service Provider (ISP).</a:t>
            </a:r>
          </a:p>
          <a:p>
            <a:r>
              <a:rPr lang="en-US" b="1" dirty="0"/>
              <a:t>Enter ISP Information</a:t>
            </a:r>
            <a:r>
              <a:rPr lang="en-US" dirty="0"/>
              <a:t>: If required, enter your ISP-provided username, password, and other necessary information.</a:t>
            </a:r>
          </a:p>
          <a:p>
            <a:endParaRPr lang="en-US" dirty="0"/>
          </a:p>
        </p:txBody>
      </p:sp>
    </p:spTree>
    <p:extLst>
      <p:ext uri="{BB962C8B-B14F-4D97-AF65-F5344CB8AC3E}">
        <p14:creationId xmlns:p14="http://schemas.microsoft.com/office/powerpoint/2010/main" val="1740315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Configure Wireless Settings</a:t>
            </a:r>
          </a:p>
        </p:txBody>
      </p:sp>
      <p:sp>
        <p:nvSpPr>
          <p:cNvPr id="3" name="Content Placeholder 2"/>
          <p:cNvSpPr>
            <a:spLocks noGrp="1"/>
          </p:cNvSpPr>
          <p:nvPr>
            <p:ph idx="1"/>
          </p:nvPr>
        </p:nvSpPr>
        <p:spPr/>
        <p:txBody>
          <a:bodyPr/>
          <a:lstStyle/>
          <a:p>
            <a:r>
              <a:rPr lang="en-US" b="1" dirty="0"/>
              <a:t>Wireless Network Name (SSID)</a:t>
            </a:r>
            <a:r>
              <a:rPr lang="en-US" dirty="0"/>
              <a:t>: Go to the wireless settings section and set a unique name for your Wi-Fi network.</a:t>
            </a:r>
          </a:p>
          <a:p>
            <a:r>
              <a:rPr lang="en-US" b="1" dirty="0"/>
              <a:t>Security Mode</a:t>
            </a:r>
            <a:r>
              <a:rPr lang="en-US" dirty="0"/>
              <a:t>: Select a security mode, preferably WPA2 or WPA3 for better security.</a:t>
            </a:r>
          </a:p>
          <a:p>
            <a:r>
              <a:rPr lang="en-US" b="1" dirty="0"/>
              <a:t>Password</a:t>
            </a:r>
            <a:r>
              <a:rPr lang="en-US" dirty="0"/>
              <a:t>: Set a strong password for your Wi-Fi network to prevent unauthorized access.</a:t>
            </a:r>
          </a:p>
          <a:p>
            <a:r>
              <a:rPr lang="en-US" b="1" dirty="0"/>
              <a:t>Save Settings</a:t>
            </a:r>
            <a:r>
              <a:rPr lang="en-US" dirty="0"/>
              <a:t>: Save your wireless settings.</a:t>
            </a:r>
          </a:p>
          <a:p>
            <a:endParaRPr lang="en-US" dirty="0"/>
          </a:p>
        </p:txBody>
      </p:sp>
    </p:spTree>
    <p:extLst>
      <p:ext uri="{BB962C8B-B14F-4D97-AF65-F5344CB8AC3E}">
        <p14:creationId xmlns:p14="http://schemas.microsoft.com/office/powerpoint/2010/main" val="42896813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6: Configure Additional Settings (Optional)</a:t>
            </a:r>
          </a:p>
        </p:txBody>
      </p:sp>
      <p:sp>
        <p:nvSpPr>
          <p:cNvPr id="3" name="Content Placeholder 2"/>
          <p:cNvSpPr>
            <a:spLocks noGrp="1"/>
          </p:cNvSpPr>
          <p:nvPr>
            <p:ph idx="1"/>
          </p:nvPr>
        </p:nvSpPr>
        <p:spPr/>
        <p:txBody>
          <a:bodyPr>
            <a:normAutofit lnSpcReduction="10000"/>
          </a:bodyPr>
          <a:lstStyle/>
          <a:p>
            <a:r>
              <a:rPr lang="en-US" b="1" dirty="0"/>
              <a:t>Network Name (SSID)</a:t>
            </a:r>
            <a:r>
              <a:rPr lang="en-US" dirty="0"/>
              <a:t>: Change the default network name to something unique.</a:t>
            </a:r>
          </a:p>
          <a:p>
            <a:r>
              <a:rPr lang="en-US" b="1" dirty="0"/>
              <a:t>Password</a:t>
            </a:r>
            <a:r>
              <a:rPr lang="en-US" dirty="0"/>
              <a:t>: Change the default password to a strong, unique one.</a:t>
            </a:r>
          </a:p>
          <a:p>
            <a:r>
              <a:rPr lang="en-US" b="1" dirty="0"/>
              <a:t>Guest Network</a:t>
            </a:r>
            <a:r>
              <a:rPr lang="en-US" dirty="0"/>
              <a:t>: If you want to create a separate network for guests, configure the guest network settings.</a:t>
            </a:r>
          </a:p>
          <a:p>
            <a:r>
              <a:rPr lang="en-US" b="1" dirty="0"/>
              <a:t>Parental Controls</a:t>
            </a:r>
            <a:r>
              <a:rPr lang="en-US" dirty="0"/>
              <a:t>: Set up parental controls if you need to restrict access to certain websites or limit internet usage times.</a:t>
            </a:r>
          </a:p>
          <a:p>
            <a:r>
              <a:rPr lang="en-US" b="1" dirty="0"/>
              <a:t>Firewall and Security Settings</a:t>
            </a:r>
            <a:r>
              <a:rPr lang="en-US" dirty="0"/>
              <a:t>: Ensure that the router’s firewall is enabled and configure any additional security settings.</a:t>
            </a:r>
          </a:p>
          <a:p>
            <a:endParaRPr lang="en-US" dirty="0"/>
          </a:p>
        </p:txBody>
      </p:sp>
    </p:spTree>
    <p:extLst>
      <p:ext uri="{BB962C8B-B14F-4D97-AF65-F5344CB8AC3E}">
        <p14:creationId xmlns:p14="http://schemas.microsoft.com/office/powerpoint/2010/main" val="23662194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Save and Reboot</a:t>
            </a:r>
          </a:p>
        </p:txBody>
      </p:sp>
      <p:sp>
        <p:nvSpPr>
          <p:cNvPr id="3" name="Content Placeholder 2"/>
          <p:cNvSpPr>
            <a:spLocks noGrp="1"/>
          </p:cNvSpPr>
          <p:nvPr>
            <p:ph idx="1"/>
          </p:nvPr>
        </p:nvSpPr>
        <p:spPr/>
        <p:txBody>
          <a:bodyPr/>
          <a:lstStyle/>
          <a:p>
            <a:r>
              <a:rPr lang="en-US" b="1" dirty="0"/>
              <a:t>Save Settings</a:t>
            </a:r>
            <a:r>
              <a:rPr lang="en-US" dirty="0"/>
              <a:t>: Make sure to save all the changes you’ve made.</a:t>
            </a:r>
          </a:p>
          <a:p>
            <a:r>
              <a:rPr lang="en-US" b="1" dirty="0"/>
              <a:t>Reboot the Router</a:t>
            </a:r>
            <a:r>
              <a:rPr lang="en-US" dirty="0"/>
              <a:t>: Some routers may require a reboot for the settings to take effect. Follow the prompts to reboot if necessary.</a:t>
            </a:r>
          </a:p>
          <a:p>
            <a:endParaRPr lang="en-US" dirty="0"/>
          </a:p>
        </p:txBody>
      </p:sp>
    </p:spTree>
    <p:extLst>
      <p:ext uri="{BB962C8B-B14F-4D97-AF65-F5344CB8AC3E}">
        <p14:creationId xmlns:p14="http://schemas.microsoft.com/office/powerpoint/2010/main" val="9651697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Change Your </a:t>
            </a:r>
            <a:r>
              <a:rPr lang="en-US" dirty="0" err="1"/>
              <a:t>WiFi</a:t>
            </a:r>
            <a:r>
              <a:rPr lang="en-US" dirty="0"/>
              <a:t> Channel on a Router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Is a </a:t>
            </a:r>
            <a:r>
              <a:rPr lang="en-US" dirty="0" err="1"/>
              <a:t>WiFi</a:t>
            </a:r>
            <a:r>
              <a:rPr lang="en-US" dirty="0"/>
              <a:t> Channel?</a:t>
            </a:r>
          </a:p>
          <a:p>
            <a:r>
              <a:rPr lang="en-US" dirty="0" err="1"/>
              <a:t>WiFi</a:t>
            </a:r>
            <a:r>
              <a:rPr lang="en-US" dirty="0"/>
              <a:t> routers use radio waves to transmit data to all your connected devices. These radio waves are divided into different “</a:t>
            </a:r>
            <a:r>
              <a:rPr lang="en-US" dirty="0" err="1"/>
              <a:t>WiFi</a:t>
            </a:r>
            <a:r>
              <a:rPr lang="en-US" dirty="0"/>
              <a:t> spectrum bands,” which are further divided into “</a:t>
            </a:r>
            <a:r>
              <a:rPr lang="en-US" dirty="0" err="1"/>
              <a:t>WiFi</a:t>
            </a:r>
            <a:r>
              <a:rPr lang="en-US" dirty="0"/>
              <a:t> channels.” Basically, a </a:t>
            </a:r>
            <a:r>
              <a:rPr lang="en-US" dirty="0" err="1"/>
              <a:t>WiFi</a:t>
            </a:r>
            <a:r>
              <a:rPr lang="en-US" dirty="0"/>
              <a:t> channel represents the frequency your router uses to transmit data.</a:t>
            </a:r>
          </a:p>
          <a:p>
            <a:r>
              <a:rPr lang="en-US" dirty="0"/>
              <a:t>If you think of </a:t>
            </a:r>
            <a:r>
              <a:rPr lang="en-US" dirty="0" err="1"/>
              <a:t>WiFi</a:t>
            </a:r>
            <a:r>
              <a:rPr lang="en-US" dirty="0"/>
              <a:t> bands like highways, then </a:t>
            </a:r>
            <a:r>
              <a:rPr lang="en-US" dirty="0" err="1"/>
              <a:t>WiFi</a:t>
            </a:r>
            <a:r>
              <a:rPr lang="en-US" dirty="0"/>
              <a:t> channels would be like lanes on those highways. In order to achieve the best internet speeds, you want to connect to the fastest </a:t>
            </a:r>
            <a:r>
              <a:rPr lang="en-US" dirty="0" err="1"/>
              <a:t>WiFi</a:t>
            </a:r>
            <a:r>
              <a:rPr lang="en-US" dirty="0"/>
              <a:t> band and the least-crowded </a:t>
            </a:r>
            <a:r>
              <a:rPr lang="en-US" dirty="0" err="1"/>
              <a:t>WiFi</a:t>
            </a:r>
            <a:r>
              <a:rPr lang="en-US" dirty="0"/>
              <a:t> channel.</a:t>
            </a:r>
          </a:p>
          <a:p>
            <a:pPr marL="0" indent="0">
              <a:buNone/>
            </a:pPr>
            <a:br>
              <a:rPr lang="en-US" dirty="0"/>
            </a:br>
            <a:endParaRPr lang="en-US" dirty="0"/>
          </a:p>
        </p:txBody>
      </p:sp>
    </p:spTree>
    <p:extLst>
      <p:ext uri="{BB962C8B-B14F-4D97-AF65-F5344CB8AC3E}">
        <p14:creationId xmlns:p14="http://schemas.microsoft.com/office/powerpoint/2010/main" val="1304375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How To Change Your </a:t>
            </a:r>
            <a:r>
              <a:rPr lang="en-US" b="0" dirty="0" err="1"/>
              <a:t>WiFi</a:t>
            </a:r>
            <a:r>
              <a:rPr lang="en-US" b="0" dirty="0"/>
              <a:t> Channel on a Router</a:t>
            </a:r>
            <a:endParaRPr lang="en-US" dirty="0"/>
          </a:p>
        </p:txBody>
      </p:sp>
      <p:sp>
        <p:nvSpPr>
          <p:cNvPr id="3" name="Content Placeholder 2"/>
          <p:cNvSpPr>
            <a:spLocks noGrp="1"/>
          </p:cNvSpPr>
          <p:nvPr>
            <p:ph idx="1"/>
          </p:nvPr>
        </p:nvSpPr>
        <p:spPr/>
        <p:txBody>
          <a:bodyPr>
            <a:normAutofit/>
          </a:bodyPr>
          <a:lstStyle/>
          <a:p>
            <a:pPr marL="0" indent="0">
              <a:buNone/>
            </a:pPr>
            <a:r>
              <a:rPr lang="en-US" dirty="0"/>
              <a:t>Before you change your </a:t>
            </a:r>
            <a:r>
              <a:rPr lang="en-US" dirty="0" err="1"/>
              <a:t>WiFi</a:t>
            </a:r>
            <a:r>
              <a:rPr lang="en-US" dirty="0"/>
              <a:t> channel, you should make sure you’re connected to the best </a:t>
            </a:r>
            <a:r>
              <a:rPr lang="en-US" dirty="0" err="1"/>
              <a:t>WiFi</a:t>
            </a:r>
            <a:r>
              <a:rPr lang="en-US" dirty="0"/>
              <a:t> band. </a:t>
            </a:r>
          </a:p>
          <a:p>
            <a:pPr marL="0" indent="0">
              <a:buNone/>
            </a:pPr>
            <a:r>
              <a:rPr lang="en-US" dirty="0"/>
              <a:t>There are currently three different </a:t>
            </a:r>
            <a:r>
              <a:rPr lang="en-US" dirty="0" err="1"/>
              <a:t>WiFi</a:t>
            </a:r>
            <a:r>
              <a:rPr lang="en-US" dirty="0"/>
              <a:t> bands available to choose from:</a:t>
            </a:r>
          </a:p>
          <a:p>
            <a:r>
              <a:rPr lang="en-US" b="1" dirty="0"/>
              <a:t>2.4 GHz</a:t>
            </a:r>
            <a:r>
              <a:rPr lang="en-US" dirty="0"/>
              <a:t> = Slowest speeds, longest range</a:t>
            </a:r>
          </a:p>
          <a:p>
            <a:r>
              <a:rPr lang="en-US" b="1" dirty="0"/>
              <a:t>5 GHz </a:t>
            </a:r>
            <a:r>
              <a:rPr lang="en-US" dirty="0"/>
              <a:t>= Faster speeds, lower range</a:t>
            </a:r>
          </a:p>
          <a:p>
            <a:r>
              <a:rPr lang="en-US" b="1" dirty="0"/>
              <a:t>6 GHz</a:t>
            </a:r>
            <a:r>
              <a:rPr lang="en-US" dirty="0"/>
              <a:t> = Fastest speeds, shortest range</a:t>
            </a:r>
          </a:p>
          <a:p>
            <a:pPr marL="0" indent="0">
              <a:buNone/>
            </a:pPr>
            <a:br>
              <a:rPr lang="en-US" dirty="0"/>
            </a:br>
            <a:endParaRPr lang="en-US" dirty="0"/>
          </a:p>
        </p:txBody>
      </p:sp>
    </p:spTree>
    <p:extLst>
      <p:ext uri="{BB962C8B-B14F-4D97-AF65-F5344CB8AC3E}">
        <p14:creationId xmlns:p14="http://schemas.microsoft.com/office/powerpoint/2010/main" val="22153069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How To Change Your </a:t>
            </a:r>
            <a:r>
              <a:rPr lang="en-US" b="0" dirty="0" err="1"/>
              <a:t>WiFi</a:t>
            </a:r>
            <a:r>
              <a:rPr lang="en-US" b="0" dirty="0"/>
              <a:t> Channel on a Router</a:t>
            </a:r>
            <a:endParaRPr lang="en-US" dirty="0"/>
          </a:p>
        </p:txBody>
      </p:sp>
      <p:pic>
        <p:nvPicPr>
          <p:cNvPr id="5" name="Picture 4"/>
          <p:cNvPicPr>
            <a:picLocks noChangeAspect="1"/>
          </p:cNvPicPr>
          <p:nvPr/>
        </p:nvPicPr>
        <p:blipFill>
          <a:blip r:embed="rId2"/>
          <a:stretch>
            <a:fillRect/>
          </a:stretch>
        </p:blipFill>
        <p:spPr>
          <a:xfrm>
            <a:off x="1219200" y="1690688"/>
            <a:ext cx="9753600" cy="5010150"/>
          </a:xfrm>
          <a:prstGeom prst="rect">
            <a:avLst/>
          </a:prstGeom>
        </p:spPr>
      </p:pic>
    </p:spTree>
    <p:extLst>
      <p:ext uri="{BB962C8B-B14F-4D97-AF65-F5344CB8AC3E}">
        <p14:creationId xmlns:p14="http://schemas.microsoft.com/office/powerpoint/2010/main" val="27175066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How To Change Your </a:t>
            </a:r>
            <a:r>
              <a:rPr lang="en-US" b="0" dirty="0" err="1"/>
              <a:t>WiFi</a:t>
            </a:r>
            <a:r>
              <a:rPr lang="en-US" b="0" dirty="0"/>
              <a:t> Channel on a Router</a:t>
            </a:r>
            <a:endParaRPr lang="en-US" dirty="0"/>
          </a:p>
        </p:txBody>
      </p:sp>
      <p:sp>
        <p:nvSpPr>
          <p:cNvPr id="3" name="Content Placeholder 2"/>
          <p:cNvSpPr>
            <a:spLocks noGrp="1"/>
          </p:cNvSpPr>
          <p:nvPr>
            <p:ph idx="1"/>
          </p:nvPr>
        </p:nvSpPr>
        <p:spPr/>
        <p:txBody>
          <a:bodyPr>
            <a:normAutofit/>
          </a:bodyPr>
          <a:lstStyle/>
          <a:p>
            <a:pPr marL="0" indent="0">
              <a:buNone/>
            </a:pPr>
            <a:r>
              <a:rPr lang="en-US" dirty="0"/>
              <a:t>If you have a dual-band or tri-band router, you might be able to change your </a:t>
            </a:r>
            <a:r>
              <a:rPr lang="en-US" dirty="0" err="1"/>
              <a:t>WiFi</a:t>
            </a:r>
            <a:r>
              <a:rPr lang="en-US" dirty="0"/>
              <a:t> band simply by switching to a different </a:t>
            </a:r>
            <a:r>
              <a:rPr lang="en-US" dirty="0" err="1"/>
              <a:t>WiFi</a:t>
            </a:r>
            <a:r>
              <a:rPr lang="en-US" dirty="0"/>
              <a:t> network. </a:t>
            </a:r>
          </a:p>
          <a:p>
            <a:pPr marL="0" indent="0">
              <a:buNone/>
            </a:pPr>
            <a:r>
              <a:rPr lang="en-US" dirty="0"/>
              <a:t>Usually, you can just look for networks with names that end in “5G,” 6G,” or “6E” to get the fastest speeds. </a:t>
            </a:r>
          </a:p>
          <a:p>
            <a:pPr marL="0" indent="0">
              <a:buNone/>
            </a:pPr>
            <a:r>
              <a:rPr lang="en-US" dirty="0"/>
              <a:t>On the other hand, networks that end in “2G” are typically the slowest.</a:t>
            </a:r>
            <a:br>
              <a:rPr lang="en-US" dirty="0"/>
            </a:br>
            <a:endParaRPr lang="en-US" dirty="0"/>
          </a:p>
        </p:txBody>
      </p:sp>
    </p:spTree>
    <p:extLst>
      <p:ext uri="{BB962C8B-B14F-4D97-AF65-F5344CB8AC3E}">
        <p14:creationId xmlns:p14="http://schemas.microsoft.com/office/powerpoint/2010/main" val="36302557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Change Your </a:t>
            </a:r>
            <a:r>
              <a:rPr lang="en-US" dirty="0" err="1"/>
              <a:t>WiFi</a:t>
            </a:r>
            <a:r>
              <a:rPr lang="en-US" dirty="0"/>
              <a:t> Channel on a Router</a:t>
            </a:r>
          </a:p>
        </p:txBody>
      </p:sp>
      <p:sp>
        <p:nvSpPr>
          <p:cNvPr id="3" name="Content Placeholder 2"/>
          <p:cNvSpPr>
            <a:spLocks noGrp="1"/>
          </p:cNvSpPr>
          <p:nvPr>
            <p:ph idx="1"/>
          </p:nvPr>
        </p:nvSpPr>
        <p:spPr/>
        <p:txBody>
          <a:bodyPr>
            <a:normAutofit/>
          </a:bodyPr>
          <a:lstStyle/>
          <a:p>
            <a:r>
              <a:rPr lang="en-US" b="1" dirty="0"/>
              <a:t>Important of </a:t>
            </a:r>
            <a:r>
              <a:rPr lang="en-US" b="1" dirty="0" err="1"/>
              <a:t>WiFi</a:t>
            </a:r>
            <a:r>
              <a:rPr lang="en-US" b="1" dirty="0"/>
              <a:t> Channel?</a:t>
            </a:r>
          </a:p>
          <a:p>
            <a:r>
              <a:rPr lang="en-US" b="1" dirty="0"/>
              <a:t>How to Configure? </a:t>
            </a:r>
            <a:br>
              <a:rPr lang="en-US" dirty="0"/>
            </a:br>
            <a:endParaRPr lang="en-US" dirty="0"/>
          </a:p>
        </p:txBody>
      </p:sp>
    </p:spTree>
    <p:extLst>
      <p:ext uri="{BB962C8B-B14F-4D97-AF65-F5344CB8AC3E}">
        <p14:creationId xmlns:p14="http://schemas.microsoft.com/office/powerpoint/2010/main" val="26278510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r>
              <a:rPr lang="en-US" dirty="0"/>
              <a:t> Analyzer</a:t>
            </a:r>
          </a:p>
        </p:txBody>
      </p:sp>
      <p:sp>
        <p:nvSpPr>
          <p:cNvPr id="3" name="Content Placeholder 2"/>
          <p:cNvSpPr>
            <a:spLocks noGrp="1"/>
          </p:cNvSpPr>
          <p:nvPr>
            <p:ph idx="1"/>
          </p:nvPr>
        </p:nvSpPr>
        <p:spPr>
          <a:xfrm>
            <a:off x="838200" y="1825625"/>
            <a:ext cx="3442855" cy="4351338"/>
          </a:xfrm>
        </p:spPr>
        <p:txBody>
          <a:bodyPr/>
          <a:lstStyle/>
          <a:p>
            <a:r>
              <a:rPr lang="en-US" dirty="0" err="1"/>
              <a:t>Wifi</a:t>
            </a:r>
            <a:r>
              <a:rPr lang="en-US" dirty="0"/>
              <a:t> Analyzer will provide useful information about wireless signals around you.</a:t>
            </a:r>
          </a:p>
        </p:txBody>
      </p:sp>
      <p:pic>
        <p:nvPicPr>
          <p:cNvPr id="15362" name="Picture 2" descr="https://www.wifianalyzer.info/layout/s-1-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346" y="365125"/>
            <a:ext cx="3560619" cy="633311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www.wifianalyzer.info/layout/s-2-m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058" y="365125"/>
            <a:ext cx="3548279" cy="631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5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Router</a:t>
            </a:r>
          </a:p>
        </p:txBody>
      </p:sp>
      <p:pic>
        <p:nvPicPr>
          <p:cNvPr id="24578" name="Picture 2" descr="What is a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611" y="1552142"/>
            <a:ext cx="7450571" cy="49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67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Remote Management System (RMS)</a:t>
            </a:r>
            <a:endParaRPr lang="en-US" dirty="0">
              <a:hlinkClick r:id="rId2"/>
            </a:endParaRPr>
          </a:p>
        </p:txBody>
      </p:sp>
      <p:sp>
        <p:nvSpPr>
          <p:cNvPr id="3" name="Content Placeholder 2"/>
          <p:cNvSpPr>
            <a:spLocks noGrp="1"/>
          </p:cNvSpPr>
          <p:nvPr>
            <p:ph idx="1"/>
          </p:nvPr>
        </p:nvSpPr>
        <p:spPr/>
        <p:txBody>
          <a:bodyPr>
            <a:normAutofit/>
          </a:bodyPr>
          <a:lstStyle/>
          <a:p>
            <a:r>
              <a:rPr lang="en-US" dirty="0"/>
              <a:t>Remote management means any type of administration or controlling the settings of the router that doesn't take place from within the place your router is </a:t>
            </a:r>
            <a:r>
              <a:rPr lang="en-US" dirty="0" err="1"/>
              <a:t>e.g</a:t>
            </a:r>
            <a:r>
              <a:rPr lang="en-US" dirty="0"/>
              <a:t> at home. </a:t>
            </a:r>
          </a:p>
          <a:p>
            <a:r>
              <a:rPr lang="en-US" dirty="0"/>
              <a:t>Your router provides a network, so anyone controlling the router from a different network is doing remote management.</a:t>
            </a:r>
          </a:p>
          <a:p>
            <a:r>
              <a:rPr lang="en-US" dirty="0"/>
              <a:t>Typically its seen as a bad security practice - all management of the router should be done on the network unless there's a clear business case for it, or if at home, shouldn't really be done at all.</a:t>
            </a:r>
          </a:p>
          <a:p>
            <a:r>
              <a:rPr lang="en-US" dirty="0"/>
              <a:t>If you can, switch it off. If you know its being used without your permission then change the password.</a:t>
            </a:r>
          </a:p>
        </p:txBody>
      </p:sp>
    </p:spTree>
    <p:extLst>
      <p:ext uri="{BB962C8B-B14F-4D97-AF65-F5344CB8AC3E}">
        <p14:creationId xmlns:p14="http://schemas.microsoft.com/office/powerpoint/2010/main" val="2320211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Remote Management System (RMS)</a:t>
            </a:r>
            <a:endParaRPr lang="en-US" dirty="0">
              <a:hlinkClick r:id="rId2"/>
            </a:endParaRPr>
          </a:p>
        </p:txBody>
      </p:sp>
      <p:sp>
        <p:nvSpPr>
          <p:cNvPr id="3" name="Content Placeholder 2"/>
          <p:cNvSpPr>
            <a:spLocks noGrp="1"/>
          </p:cNvSpPr>
          <p:nvPr>
            <p:ph idx="1"/>
          </p:nvPr>
        </p:nvSpPr>
        <p:spPr/>
        <p:txBody>
          <a:bodyPr>
            <a:normAutofit/>
          </a:bodyPr>
          <a:lstStyle/>
          <a:p>
            <a:r>
              <a:rPr lang="en-US" b="1" dirty="0"/>
              <a:t>Important of RMS?</a:t>
            </a:r>
          </a:p>
          <a:p>
            <a:r>
              <a:rPr lang="en-US" b="1" dirty="0"/>
              <a:t>How to Configure? </a:t>
            </a:r>
          </a:p>
        </p:txBody>
      </p:sp>
    </p:spTree>
    <p:extLst>
      <p:ext uri="{BB962C8B-B14F-4D97-AF65-F5344CB8AC3E}">
        <p14:creationId xmlns:p14="http://schemas.microsoft.com/office/powerpoint/2010/main" val="10528958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Configure RMS on a Router:</a:t>
            </a:r>
          </a:p>
        </p:txBody>
      </p:sp>
      <p:sp>
        <p:nvSpPr>
          <p:cNvPr id="4" name="Rectangle 1"/>
          <p:cNvSpPr>
            <a:spLocks noGrp="1" noChangeArrowheads="1"/>
          </p:cNvSpPr>
          <p:nvPr>
            <p:ph idx="1"/>
          </p:nvPr>
        </p:nvSpPr>
        <p:spPr bwMode="auto">
          <a:xfrm>
            <a:off x="838199" y="1492915"/>
            <a:ext cx="1074420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chemeClr val="tx1"/>
                </a:solidFill>
                <a:effectLst/>
              </a:rPr>
              <a:t>Log into the Router’s Web Interface</a:t>
            </a:r>
            <a:r>
              <a:rPr kumimoji="0" lang="en-US" altLang="en-US" sz="20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Open a web browser and enter the router’s IP address (commonly 192.168.0.1 or 192.168.1.1).</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Enter the username and password to log in. The default credentials can often be found on the router or in the manual.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chemeClr val="tx1"/>
                </a:solidFill>
                <a:effectLst/>
              </a:rPr>
              <a:t>Locate the Remote Management Settings</a:t>
            </a:r>
            <a:r>
              <a:rPr kumimoji="0" lang="en-US" altLang="en-US" sz="20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Navigate to the section of the router’s web interface that pertains to remote management. This is typically found under settings like "Advanced," "Administration," "Management," or "Remote Management."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chemeClr val="tx1"/>
                </a:solidFill>
                <a:effectLst/>
              </a:rPr>
              <a:t>Enable Remote Management</a:t>
            </a:r>
            <a:r>
              <a:rPr kumimoji="0" lang="en-US" altLang="en-US" sz="20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Find the option to enable remote management and toggle it 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Specify the IP address range or specific IP addresses that are allowed to remotely manage the router. This enhances security by limiting access.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000" b="1" i="0" u="none" strike="noStrike" cap="none" normalizeH="0" baseline="0" dirty="0">
                <a:ln>
                  <a:noFill/>
                </a:ln>
                <a:solidFill>
                  <a:schemeClr val="tx1"/>
                </a:solidFill>
                <a:effectLst/>
              </a:rPr>
              <a:t>Set the Remote Management Port</a:t>
            </a:r>
            <a:r>
              <a:rPr kumimoji="0" lang="en-US" altLang="en-US" sz="20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Choose a port number for remote management. The default port is often 8080, but it’s recommended to change it to a less common port number for security reasons.</a:t>
            </a:r>
          </a:p>
        </p:txBody>
      </p:sp>
    </p:spTree>
    <p:extLst>
      <p:ext uri="{BB962C8B-B14F-4D97-AF65-F5344CB8AC3E}">
        <p14:creationId xmlns:p14="http://schemas.microsoft.com/office/powerpoint/2010/main" val="7288817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Configure RMS on a Router:</a:t>
            </a:r>
          </a:p>
        </p:txBody>
      </p:sp>
      <p:sp>
        <p:nvSpPr>
          <p:cNvPr id="4" name="Rectangle 1"/>
          <p:cNvSpPr>
            <a:spLocks noGrp="1" noChangeArrowheads="1"/>
          </p:cNvSpPr>
          <p:nvPr>
            <p:ph idx="1"/>
          </p:nvPr>
        </p:nvSpPr>
        <p:spPr bwMode="auto">
          <a:xfrm>
            <a:off x="838199" y="1415973"/>
            <a:ext cx="1051560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400" b="1" i="0" u="none" strike="noStrike" cap="none" normalizeH="0" baseline="0" dirty="0">
                <a:ln>
                  <a:noFill/>
                </a:ln>
                <a:solidFill>
                  <a:schemeClr val="tx1"/>
                </a:solidFill>
                <a:effectLst/>
              </a:rPr>
              <a:t>Set Access Permissions</a:t>
            </a:r>
            <a:r>
              <a:rPr kumimoji="0" lang="en-US" altLang="en-US" sz="24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Configure any additional access permissions or restrictions based on your requirements. This can include specifying which types of management activities are allowed remotely.</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400" b="1" i="0" u="none" strike="noStrike" cap="none" normalizeH="0" baseline="0" dirty="0">
                <a:ln>
                  <a:noFill/>
                </a:ln>
                <a:solidFill>
                  <a:schemeClr val="tx1"/>
                </a:solidFill>
                <a:effectLst/>
              </a:rPr>
              <a:t>Save and Apply the Settings</a:t>
            </a:r>
            <a:r>
              <a:rPr kumimoji="0" lang="en-US" altLang="en-US" sz="24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Save the changes and apply the new settings. The router may need to reboot for the changes to take effect.</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2400" b="1" i="0" u="none" strike="noStrike" cap="none" normalizeH="0" baseline="0" dirty="0">
                <a:ln>
                  <a:noFill/>
                </a:ln>
                <a:solidFill>
                  <a:schemeClr val="tx1"/>
                </a:solidFill>
                <a:effectLst/>
              </a:rPr>
              <a:t>Test Remote Access</a:t>
            </a:r>
            <a:r>
              <a:rPr kumimoji="0" lang="en-US" altLang="en-US" sz="2400" b="0" i="0" u="none" strike="noStrike" cap="none" normalizeH="0" baseline="0" dirty="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From a remote location, open a web browser and enter the router’s WAN IP address followed by the port number (e.g., http://&lt;WAN_IP&gt;:&lt;PORT&gt;).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Log in with the router’s admin credentials to ensure that remote management is working correctly.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33311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Firmware?</a:t>
            </a:r>
          </a:p>
        </p:txBody>
      </p:sp>
      <p:sp>
        <p:nvSpPr>
          <p:cNvPr id="3" name="Content Placeholder 2"/>
          <p:cNvSpPr>
            <a:spLocks noGrp="1"/>
          </p:cNvSpPr>
          <p:nvPr>
            <p:ph idx="1"/>
          </p:nvPr>
        </p:nvSpPr>
        <p:spPr/>
        <p:txBody>
          <a:bodyPr>
            <a:normAutofit/>
          </a:bodyPr>
          <a:lstStyle/>
          <a:p>
            <a:pPr marL="0" indent="0" algn="ctr">
              <a:buNone/>
            </a:pPr>
            <a:r>
              <a:rPr lang="en-US" sz="4000" dirty="0"/>
              <a:t>Firmware is a software that is embedded into a hardware device. Firmware controls how your device behaves.</a:t>
            </a:r>
          </a:p>
        </p:txBody>
      </p:sp>
    </p:spTree>
    <p:extLst>
      <p:ext uri="{BB962C8B-B14F-4D97-AF65-F5344CB8AC3E}">
        <p14:creationId xmlns:p14="http://schemas.microsoft.com/office/powerpoint/2010/main" val="1662325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router firmware?</a:t>
            </a:r>
          </a:p>
        </p:txBody>
      </p:sp>
      <p:sp>
        <p:nvSpPr>
          <p:cNvPr id="3" name="Content Placeholder 2"/>
          <p:cNvSpPr>
            <a:spLocks noGrp="1"/>
          </p:cNvSpPr>
          <p:nvPr>
            <p:ph idx="1"/>
          </p:nvPr>
        </p:nvSpPr>
        <p:spPr/>
        <p:txBody>
          <a:bodyPr>
            <a:normAutofit/>
          </a:bodyPr>
          <a:lstStyle/>
          <a:p>
            <a:pPr marL="0" indent="0" algn="ctr">
              <a:buNone/>
            </a:pPr>
            <a:r>
              <a:rPr lang="en-US" dirty="0"/>
              <a:t>Router firmware is computer software, often stored in a writable memory chip on the router, which helps the router control traffic. It contains instructions that tell the router how to function properly and securely as well as determine who should be allowed access to what type of data from your network. It also includes system settings, such as a password protection for administrator access and an encryption algorithm used for safe communication between devices. In short, it’s like an operating system for routers that allows them to better manage and protect your internet activities.</a:t>
            </a:r>
          </a:p>
          <a:p>
            <a:endParaRPr lang="en-US" dirty="0"/>
          </a:p>
        </p:txBody>
      </p:sp>
    </p:spTree>
    <p:extLst>
      <p:ext uri="{BB962C8B-B14F-4D97-AF65-F5344CB8AC3E}">
        <p14:creationId xmlns:p14="http://schemas.microsoft.com/office/powerpoint/2010/main" val="15604952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benefits of using the latest version of router firmware?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Having the latest version of your router firmware can offer several advantages for both home and business networks. Some of the most common benefits include:</a:t>
            </a:r>
          </a:p>
          <a:p>
            <a:r>
              <a:rPr lang="en-US" dirty="0"/>
              <a:t>Increased security, as new versions may contain patches for known security vulnerabilities;</a:t>
            </a:r>
          </a:p>
          <a:p>
            <a:r>
              <a:rPr lang="en-US" dirty="0"/>
              <a:t>Improved performance, with increased speeds and better compatibility with connected devices;</a:t>
            </a:r>
          </a:p>
          <a:p>
            <a:r>
              <a:rPr lang="en-US" dirty="0"/>
              <a:t>Smart home/Internet of Things (</a:t>
            </a:r>
            <a:r>
              <a:rPr lang="en-US" dirty="0" err="1"/>
              <a:t>IoT</a:t>
            </a:r>
            <a:r>
              <a:rPr lang="en-US" dirty="0"/>
              <a:t>) support, allowing you to access and control compatible devices from anywhere in the world.</a:t>
            </a:r>
          </a:p>
          <a:p>
            <a:r>
              <a:rPr lang="en-US" dirty="0"/>
              <a:t>As a result, it is always recommended that you have the latest firmware installed on your router.</a:t>
            </a:r>
          </a:p>
          <a:p>
            <a:endParaRPr lang="en-US" dirty="0"/>
          </a:p>
        </p:txBody>
      </p:sp>
    </p:spTree>
    <p:extLst>
      <p:ext uri="{BB962C8B-B14F-4D97-AF65-F5344CB8AC3E}">
        <p14:creationId xmlns:p14="http://schemas.microsoft.com/office/powerpoint/2010/main" val="19801507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Update Router Firmware?</a:t>
            </a:r>
          </a:p>
        </p:txBody>
      </p:sp>
      <p:sp>
        <p:nvSpPr>
          <p:cNvPr id="3" name="Content Placeholder 2"/>
          <p:cNvSpPr>
            <a:spLocks noGrp="1"/>
          </p:cNvSpPr>
          <p:nvPr>
            <p:ph idx="1"/>
          </p:nvPr>
        </p:nvSpPr>
        <p:spPr>
          <a:xfrm>
            <a:off x="838200" y="1548534"/>
            <a:ext cx="11104418" cy="5129357"/>
          </a:xfrm>
        </p:spPr>
        <p:txBody>
          <a:bodyPr>
            <a:normAutofit fontScale="77500" lnSpcReduction="20000"/>
          </a:bodyPr>
          <a:lstStyle/>
          <a:p>
            <a:r>
              <a:rPr lang="en-US" b="1" dirty="0"/>
              <a:t>Identify Your Router Model and Firmware Version</a:t>
            </a:r>
            <a:r>
              <a:rPr lang="en-US" dirty="0"/>
              <a:t>:</a:t>
            </a:r>
          </a:p>
          <a:p>
            <a:pPr lvl="1"/>
            <a:r>
              <a:rPr lang="en-US" dirty="0"/>
              <a:t>Find your router model number and current firmware version. This information is usually available on a label on the router or in the router’s settings.</a:t>
            </a:r>
          </a:p>
          <a:p>
            <a:r>
              <a:rPr lang="en-US" b="1" dirty="0"/>
              <a:t>Download the Latest Firmware</a:t>
            </a:r>
            <a:r>
              <a:rPr lang="en-US" dirty="0"/>
              <a:t>:</a:t>
            </a:r>
          </a:p>
          <a:p>
            <a:pPr lvl="1"/>
            <a:r>
              <a:rPr lang="en-US" dirty="0"/>
              <a:t>Visit the manufacturer’s official website and navigate to the support or downloads section.</a:t>
            </a:r>
          </a:p>
          <a:p>
            <a:pPr lvl="1"/>
            <a:r>
              <a:rPr lang="en-US" dirty="0"/>
              <a:t>Search for your router model and download the latest firmware version.</a:t>
            </a:r>
          </a:p>
          <a:p>
            <a:r>
              <a:rPr lang="en-US" b="1" dirty="0"/>
              <a:t>Back Up Your Router Configuration</a:t>
            </a:r>
            <a:r>
              <a:rPr lang="en-US" dirty="0"/>
              <a:t> (Optional but recommended):</a:t>
            </a:r>
          </a:p>
          <a:p>
            <a:pPr lvl="1"/>
            <a:r>
              <a:rPr lang="en-US" dirty="0"/>
              <a:t>Log into your router’s web interface (usually by entering the router’s IP address into a web browser).</a:t>
            </a:r>
          </a:p>
          <a:p>
            <a:pPr lvl="1"/>
            <a:r>
              <a:rPr lang="en-US" dirty="0"/>
              <a:t>Navigate to the settings and find the option to back up your current configuration. Save this file to your computer.</a:t>
            </a:r>
          </a:p>
          <a:p>
            <a:r>
              <a:rPr lang="en-US" b="1" dirty="0"/>
              <a:t>Connect Your Computer to the Router</a:t>
            </a:r>
            <a:r>
              <a:rPr lang="en-US" dirty="0"/>
              <a:t>:</a:t>
            </a:r>
          </a:p>
          <a:p>
            <a:pPr lvl="1"/>
            <a:r>
              <a:rPr lang="en-US" dirty="0"/>
              <a:t>Use a wired (Ethernet) connection to avoid interruptions during the update process. Wireless updates can fail if the connection drops.</a:t>
            </a:r>
          </a:p>
          <a:p>
            <a:r>
              <a:rPr lang="en-US" b="1" dirty="0"/>
              <a:t>Access the Router’s Web Interface</a:t>
            </a:r>
            <a:r>
              <a:rPr lang="en-US" dirty="0"/>
              <a:t>:</a:t>
            </a:r>
          </a:p>
          <a:p>
            <a:pPr lvl="1"/>
            <a:r>
              <a:rPr lang="en-US" dirty="0"/>
              <a:t>Open a web browser and enter the router’s IP address (commonly 192.168.0.1 or 192.168.1.1).</a:t>
            </a:r>
          </a:p>
          <a:p>
            <a:pPr lvl="1"/>
            <a:r>
              <a:rPr lang="en-US" dirty="0"/>
              <a:t>Log in using your username and password. If you haven't changed them, the default credentials can often be found in the router's manual or on a sticker on the router itself.</a:t>
            </a:r>
          </a:p>
          <a:p>
            <a:endParaRPr lang="en-US" dirty="0"/>
          </a:p>
        </p:txBody>
      </p:sp>
    </p:spTree>
    <p:extLst>
      <p:ext uri="{BB962C8B-B14F-4D97-AF65-F5344CB8AC3E}">
        <p14:creationId xmlns:p14="http://schemas.microsoft.com/office/powerpoint/2010/main" val="3380180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Update Router Firmware?</a:t>
            </a:r>
          </a:p>
        </p:txBody>
      </p:sp>
      <p:sp>
        <p:nvSpPr>
          <p:cNvPr id="3" name="Content Placeholder 2"/>
          <p:cNvSpPr>
            <a:spLocks noGrp="1"/>
          </p:cNvSpPr>
          <p:nvPr>
            <p:ph idx="1"/>
          </p:nvPr>
        </p:nvSpPr>
        <p:spPr>
          <a:xfrm>
            <a:off x="838200" y="1497159"/>
            <a:ext cx="11021291" cy="5250006"/>
          </a:xfrm>
        </p:spPr>
        <p:txBody>
          <a:bodyPr>
            <a:normAutofit fontScale="77500" lnSpcReduction="20000"/>
          </a:bodyPr>
          <a:lstStyle/>
          <a:p>
            <a:r>
              <a:rPr lang="en-US" b="1" dirty="0"/>
              <a:t>Upload the Firmware File</a:t>
            </a:r>
            <a:r>
              <a:rPr lang="en-US" dirty="0"/>
              <a:t>:</a:t>
            </a:r>
          </a:p>
          <a:p>
            <a:pPr lvl="1"/>
            <a:r>
              <a:rPr lang="en-US" dirty="0"/>
              <a:t>Navigate to the firmware upgrade section in the router’s web interface (often found under Administration, System, or Maintenance settings).</a:t>
            </a:r>
          </a:p>
          <a:p>
            <a:pPr lvl="1"/>
            <a:r>
              <a:rPr lang="en-US" dirty="0"/>
              <a:t>Click the option to upload the new firmware and select the file you downloaded earlier.</a:t>
            </a:r>
          </a:p>
          <a:p>
            <a:r>
              <a:rPr lang="en-US" b="1" dirty="0"/>
              <a:t>Start the Firmware Upgrade</a:t>
            </a:r>
            <a:r>
              <a:rPr lang="en-US" dirty="0"/>
              <a:t>:</a:t>
            </a:r>
          </a:p>
          <a:p>
            <a:pPr lvl="1"/>
            <a:r>
              <a:rPr lang="en-US" dirty="0"/>
              <a:t>Confirm that you want to start the firmware upgrade.</a:t>
            </a:r>
          </a:p>
          <a:p>
            <a:pPr lvl="1"/>
            <a:r>
              <a:rPr lang="en-US" dirty="0"/>
              <a:t>Wait for the process to complete. Do not turn off the router or disconnect it during the upgrade.</a:t>
            </a:r>
          </a:p>
          <a:p>
            <a:r>
              <a:rPr lang="en-US" b="1" dirty="0"/>
              <a:t>Reboot the Router</a:t>
            </a:r>
            <a:r>
              <a:rPr lang="en-US" dirty="0"/>
              <a:t>:</a:t>
            </a:r>
          </a:p>
          <a:p>
            <a:pPr lvl="1"/>
            <a:r>
              <a:rPr lang="en-US" dirty="0"/>
              <a:t>After the firmware update is complete, the router may automatically reboot. If not, manually reboot the router.</a:t>
            </a:r>
          </a:p>
          <a:p>
            <a:r>
              <a:rPr lang="en-US" b="1" dirty="0"/>
              <a:t>Restore Configuration</a:t>
            </a:r>
            <a:r>
              <a:rPr lang="en-US" dirty="0"/>
              <a:t> (if needed):</a:t>
            </a:r>
          </a:p>
          <a:p>
            <a:pPr lvl="1"/>
            <a:r>
              <a:rPr lang="en-US" dirty="0"/>
              <a:t>If you backed up your configuration earlier, you can restore it from the backup file.</a:t>
            </a:r>
          </a:p>
          <a:p>
            <a:pPr lvl="1"/>
            <a:r>
              <a:rPr lang="en-US" dirty="0"/>
              <a:t>Navigate to the restore configuration section in the web interface and upload the backup file.</a:t>
            </a:r>
          </a:p>
          <a:p>
            <a:r>
              <a:rPr lang="en-US" b="1" dirty="0"/>
              <a:t>Verify the Update</a:t>
            </a:r>
            <a:r>
              <a:rPr lang="en-US" dirty="0"/>
              <a:t>:</a:t>
            </a:r>
          </a:p>
          <a:p>
            <a:pPr lvl="1"/>
            <a:r>
              <a:rPr lang="en-US" dirty="0"/>
              <a:t>Check the firmware version in the router’s web interface to ensure it has been updated to the latest version.</a:t>
            </a:r>
          </a:p>
          <a:p>
            <a:pPr lvl="1"/>
            <a:r>
              <a:rPr lang="en-US" dirty="0"/>
              <a:t>Test your internet connection and router functionalities to make sure everything is working correctly.</a:t>
            </a:r>
          </a:p>
        </p:txBody>
      </p:sp>
    </p:spTree>
    <p:extLst>
      <p:ext uri="{BB962C8B-B14F-4D97-AF65-F5344CB8AC3E}">
        <p14:creationId xmlns:p14="http://schemas.microsoft.com/office/powerpoint/2010/main" val="30752736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log or System log</a:t>
            </a:r>
          </a:p>
        </p:txBody>
      </p:sp>
      <p:sp>
        <p:nvSpPr>
          <p:cNvPr id="3" name="Content Placeholder 2"/>
          <p:cNvSpPr>
            <a:spLocks noGrp="1"/>
          </p:cNvSpPr>
          <p:nvPr>
            <p:ph idx="1"/>
          </p:nvPr>
        </p:nvSpPr>
        <p:spPr/>
        <p:txBody>
          <a:bodyPr/>
          <a:lstStyle/>
          <a:p>
            <a:pPr marL="0" indent="0">
              <a:buNone/>
            </a:pPr>
            <a:r>
              <a:rPr lang="en-US" b="1" dirty="0"/>
              <a:t>Definition</a:t>
            </a:r>
            <a:r>
              <a:rPr lang="en-US" dirty="0"/>
              <a:t>: Router logs are records of events and activities that occur within a router. </a:t>
            </a:r>
          </a:p>
          <a:p>
            <a:pPr marL="0" indent="0">
              <a:buNone/>
            </a:pPr>
            <a:r>
              <a:rPr lang="en-US" dirty="0"/>
              <a:t>These logs can include information about network traffic, connection attempts, system errors, configuration changes, and other events related to the router's operation.</a:t>
            </a:r>
          </a:p>
        </p:txBody>
      </p:sp>
    </p:spTree>
    <p:extLst>
      <p:ext uri="{BB962C8B-B14F-4D97-AF65-F5344CB8AC3E}">
        <p14:creationId xmlns:p14="http://schemas.microsoft.com/office/powerpoint/2010/main" val="17374930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Router</a:t>
            </a:r>
          </a:p>
        </p:txBody>
      </p:sp>
      <p:pic>
        <p:nvPicPr>
          <p:cNvPr id="25602" name="Picture 2" descr="What is a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530" y="1690688"/>
            <a:ext cx="6710939" cy="447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4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log or System log</a:t>
            </a:r>
          </a:p>
        </p:txBody>
      </p:sp>
      <p:sp>
        <p:nvSpPr>
          <p:cNvPr id="3" name="Content Placeholder 2"/>
          <p:cNvSpPr>
            <a:spLocks noGrp="1"/>
          </p:cNvSpPr>
          <p:nvPr>
            <p:ph idx="1"/>
          </p:nvPr>
        </p:nvSpPr>
        <p:spPr>
          <a:xfrm>
            <a:off x="838200" y="1825624"/>
            <a:ext cx="10799618" cy="4782993"/>
          </a:xfrm>
        </p:spPr>
        <p:txBody>
          <a:bodyPr/>
          <a:lstStyle/>
          <a:p>
            <a:pPr marL="0" indent="0">
              <a:buNone/>
            </a:pPr>
            <a:r>
              <a:rPr lang="en-US" b="1" dirty="0"/>
              <a:t>Types of Information</a:t>
            </a:r>
            <a:r>
              <a:rPr lang="en-US" dirty="0"/>
              <a:t>: </a:t>
            </a:r>
          </a:p>
          <a:p>
            <a:pPr lvl="1"/>
            <a:r>
              <a:rPr lang="en-US" sz="3200" dirty="0"/>
              <a:t>Traffic logs (incoming and outgoing)</a:t>
            </a:r>
          </a:p>
          <a:p>
            <a:pPr lvl="1"/>
            <a:r>
              <a:rPr lang="en-US" sz="3200" dirty="0"/>
              <a:t>Connection attempts (successful and failed)</a:t>
            </a:r>
          </a:p>
          <a:p>
            <a:pPr lvl="1"/>
            <a:r>
              <a:rPr lang="en-US" sz="3200" dirty="0"/>
              <a:t>Configuration changes</a:t>
            </a:r>
          </a:p>
          <a:p>
            <a:pPr lvl="1"/>
            <a:r>
              <a:rPr lang="en-US" sz="3200" dirty="0"/>
              <a:t>System errors and warnings</a:t>
            </a:r>
          </a:p>
          <a:p>
            <a:pPr lvl="1"/>
            <a:r>
              <a:rPr lang="en-US" sz="3200" dirty="0"/>
              <a:t>Security events (e.g., login attempts, firewall actions)</a:t>
            </a:r>
          </a:p>
        </p:txBody>
      </p:sp>
    </p:spTree>
    <p:extLst>
      <p:ext uri="{BB962C8B-B14F-4D97-AF65-F5344CB8AC3E}">
        <p14:creationId xmlns:p14="http://schemas.microsoft.com/office/powerpoint/2010/main" val="25345237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Importance of Router Logs and System Logs:</a:t>
            </a:r>
          </a:p>
        </p:txBody>
      </p:sp>
      <p:sp>
        <p:nvSpPr>
          <p:cNvPr id="3" name="Content Placeholder 2"/>
          <p:cNvSpPr>
            <a:spLocks noGrp="1"/>
          </p:cNvSpPr>
          <p:nvPr>
            <p:ph idx="1"/>
          </p:nvPr>
        </p:nvSpPr>
        <p:spPr/>
        <p:txBody>
          <a:bodyPr>
            <a:normAutofit fontScale="85000" lnSpcReduction="20000"/>
          </a:bodyPr>
          <a:lstStyle/>
          <a:p>
            <a:r>
              <a:rPr lang="en-US" b="1" dirty="0"/>
              <a:t>Router Logs:</a:t>
            </a:r>
          </a:p>
          <a:p>
            <a:r>
              <a:rPr lang="en-US" b="1" dirty="0"/>
              <a:t>Security</a:t>
            </a:r>
            <a:r>
              <a:rPr lang="en-US" dirty="0"/>
              <a:t>: Router logs help in identifying and mitigating security threats such as unauthorized access attempts, network intrusions, and malware activities. They can be used to monitor firewall activity and detect suspicious traffic patterns.</a:t>
            </a:r>
          </a:p>
          <a:p>
            <a:r>
              <a:rPr lang="en-US" b="1" dirty="0"/>
              <a:t>Troubleshooting</a:t>
            </a:r>
            <a:r>
              <a:rPr lang="en-US" dirty="0"/>
              <a:t>: Logs provide detailed information that can help diagnose and resolve network issues, connectivity problems, and hardware failures.</a:t>
            </a:r>
          </a:p>
          <a:p>
            <a:r>
              <a:rPr lang="en-US" b="1" dirty="0"/>
              <a:t>Performance Monitoring</a:t>
            </a:r>
            <a:r>
              <a:rPr lang="en-US" dirty="0"/>
              <a:t>: By analyzing router logs, administrators can monitor network performance, bandwidth usage, and identify potential bottlenecks.</a:t>
            </a:r>
          </a:p>
          <a:p>
            <a:r>
              <a:rPr lang="en-US" b="1" dirty="0"/>
              <a:t>Compliance</a:t>
            </a:r>
            <a:r>
              <a:rPr lang="en-US" dirty="0"/>
              <a:t>: For organizations that need to comply with regulatory standards, maintaining and analyzing router logs is crucial for auditing purposes.</a:t>
            </a:r>
          </a:p>
          <a:p>
            <a:endParaRPr lang="en-US" dirty="0"/>
          </a:p>
        </p:txBody>
      </p:sp>
    </p:spTree>
    <p:extLst>
      <p:ext uri="{BB962C8B-B14F-4D97-AF65-F5344CB8AC3E}">
        <p14:creationId xmlns:p14="http://schemas.microsoft.com/office/powerpoint/2010/main" val="6600176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Graphical Sample of Router Logs or System Logs</a:t>
            </a:r>
          </a:p>
        </p:txBody>
      </p:sp>
      <p:pic>
        <p:nvPicPr>
          <p:cNvPr id="19458" name="Picture 2" descr="https://static-community.tp-link.com/other/21/10/2020/c3aa465573a64a0b975c3ff560e0c269.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599" y="1964169"/>
            <a:ext cx="493663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ample of internet router l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146" y="2644413"/>
            <a:ext cx="5953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892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Address Colon Settings</a:t>
            </a:r>
          </a:p>
        </p:txBody>
      </p:sp>
      <p:sp>
        <p:nvSpPr>
          <p:cNvPr id="3" name="Content Placeholder 2"/>
          <p:cNvSpPr>
            <a:spLocks noGrp="1"/>
          </p:cNvSpPr>
          <p:nvPr>
            <p:ph idx="1"/>
          </p:nvPr>
        </p:nvSpPr>
        <p:spPr/>
        <p:txBody>
          <a:bodyPr/>
          <a:lstStyle/>
          <a:p>
            <a:pPr marL="0" indent="0" algn="ctr">
              <a:buNone/>
            </a:pPr>
            <a:r>
              <a:rPr lang="en-US" b="1" dirty="0"/>
              <a:t>Changing the MAC address of your router through MAC cloning involves configuring your router to use a different MAC address than its default or current one. This can be useful in certain situations, but it's important to understand the advantages, disadvantages, and steps involved:</a:t>
            </a:r>
            <a:endParaRPr lang="en-US" dirty="0"/>
          </a:p>
        </p:txBody>
      </p:sp>
    </p:spTree>
    <p:extLst>
      <p:ext uri="{BB962C8B-B14F-4D97-AF65-F5344CB8AC3E}">
        <p14:creationId xmlns:p14="http://schemas.microsoft.com/office/powerpoint/2010/main" val="2629944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Address Colon Settings</a:t>
            </a:r>
          </a:p>
        </p:txBody>
      </p:sp>
      <p:sp>
        <p:nvSpPr>
          <p:cNvPr id="3" name="Content Placeholder 2"/>
          <p:cNvSpPr>
            <a:spLocks noGrp="1"/>
          </p:cNvSpPr>
          <p:nvPr>
            <p:ph idx="1"/>
          </p:nvPr>
        </p:nvSpPr>
        <p:spPr/>
        <p:txBody>
          <a:bodyPr/>
          <a:lstStyle/>
          <a:p>
            <a:pPr marL="0" indent="0">
              <a:buNone/>
            </a:pPr>
            <a:r>
              <a:rPr lang="en-US" b="1" dirty="0">
                <a:solidFill>
                  <a:srgbClr val="00B050"/>
                </a:solidFill>
              </a:rPr>
              <a:t>Advantages of MAC Cloning:</a:t>
            </a:r>
          </a:p>
          <a:p>
            <a:r>
              <a:rPr lang="en-US" b="1" dirty="0"/>
              <a:t>Anonymity</a:t>
            </a:r>
            <a:r>
              <a:rPr lang="en-US" dirty="0"/>
              <a:t>: Changing your router's MAC address can provide a level of anonymity on networks where MAC addresses are logged or tracked.</a:t>
            </a:r>
          </a:p>
          <a:p>
            <a:r>
              <a:rPr lang="en-US" b="1" dirty="0"/>
              <a:t>Troubleshooting</a:t>
            </a:r>
            <a:r>
              <a:rPr lang="en-US" dirty="0"/>
              <a:t>: If your ISP or network provider has restrictions based on MAC addresses, cloning another device's MAC address can help bypass these restrictions.</a:t>
            </a:r>
          </a:p>
          <a:p>
            <a:r>
              <a:rPr lang="en-US" b="1" dirty="0"/>
              <a:t>Network Testing</a:t>
            </a:r>
            <a:r>
              <a:rPr lang="en-US" dirty="0"/>
              <a:t>: Useful for testing purposes in network environments where MAC addresses play a role in access control.</a:t>
            </a:r>
          </a:p>
          <a:p>
            <a:endParaRPr lang="en-US" dirty="0"/>
          </a:p>
        </p:txBody>
      </p:sp>
    </p:spTree>
    <p:extLst>
      <p:ext uri="{BB962C8B-B14F-4D97-AF65-F5344CB8AC3E}">
        <p14:creationId xmlns:p14="http://schemas.microsoft.com/office/powerpoint/2010/main" val="6049626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Address Colon Settings</a:t>
            </a:r>
          </a:p>
        </p:txBody>
      </p:sp>
      <p:sp>
        <p:nvSpPr>
          <p:cNvPr id="3" name="Content Placeholder 2"/>
          <p:cNvSpPr>
            <a:spLocks noGrp="1"/>
          </p:cNvSpPr>
          <p:nvPr>
            <p:ph idx="1"/>
          </p:nvPr>
        </p:nvSpPr>
        <p:spPr/>
        <p:txBody>
          <a:bodyPr/>
          <a:lstStyle/>
          <a:p>
            <a:pPr marL="0" indent="0">
              <a:buNone/>
            </a:pPr>
            <a:r>
              <a:rPr lang="en-US" b="1" dirty="0">
                <a:solidFill>
                  <a:srgbClr val="00B050"/>
                </a:solidFill>
              </a:rPr>
              <a:t>Disadvantages of MAC Cloning:</a:t>
            </a:r>
          </a:p>
          <a:p>
            <a:r>
              <a:rPr lang="en-US" b="1" dirty="0"/>
              <a:t>Complexity</a:t>
            </a:r>
            <a:r>
              <a:rPr lang="en-US" dirty="0"/>
              <a:t>: It can be technically challenging to find and enter a valid MAC address to clone, especially if not familiar with networking concepts.</a:t>
            </a:r>
          </a:p>
          <a:p>
            <a:r>
              <a:rPr lang="en-US" b="1" dirty="0"/>
              <a:t>Legal Considerations</a:t>
            </a:r>
            <a:r>
              <a:rPr lang="en-US" dirty="0"/>
              <a:t>: In some jurisdictions, changing MAC addresses may be restricted or illegal due to potential misuse or security concerns.</a:t>
            </a:r>
          </a:p>
          <a:p>
            <a:r>
              <a:rPr lang="en-US" b="1" dirty="0"/>
              <a:t>Network Stability</a:t>
            </a:r>
            <a:r>
              <a:rPr lang="en-US" dirty="0"/>
              <a:t>: Incorrectly cloning a MAC address or using one that's already in use on the network can cause connectivity issues and conflicts.</a:t>
            </a:r>
          </a:p>
        </p:txBody>
      </p:sp>
    </p:spTree>
    <p:extLst>
      <p:ext uri="{BB962C8B-B14F-4D97-AF65-F5344CB8AC3E}">
        <p14:creationId xmlns:p14="http://schemas.microsoft.com/office/powerpoint/2010/main" val="818605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Change MAC Address via Cloning:</a:t>
            </a:r>
            <a:br>
              <a:rPr lang="en-US" dirty="0"/>
            </a:br>
            <a:endParaRPr lang="en-US" dirty="0"/>
          </a:p>
        </p:txBody>
      </p:sp>
      <p:sp>
        <p:nvSpPr>
          <p:cNvPr id="7" name="Rectangle 3"/>
          <p:cNvSpPr>
            <a:spLocks noGrp="1" noChangeArrowheads="1"/>
          </p:cNvSpPr>
          <p:nvPr>
            <p:ph idx="1"/>
          </p:nvPr>
        </p:nvSpPr>
        <p:spPr bwMode="auto">
          <a:xfrm>
            <a:off x="838200" y="1323638"/>
            <a:ext cx="10841181"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a:ln>
                  <a:noFill/>
                </a:ln>
                <a:solidFill>
                  <a:schemeClr val="tx1"/>
                </a:solidFill>
                <a:effectLst/>
              </a:rPr>
              <a:t>Access Router Settings:</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Log into your router’s web interface using its IP address (e.g., 192.168.1.1) and administrator credentials.</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a:ln>
                  <a:noFill/>
                </a:ln>
                <a:solidFill>
                  <a:schemeClr val="tx1"/>
                </a:solidFill>
                <a:effectLst/>
              </a:rPr>
              <a:t>Locate MAC Address Settings:</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Look for a section labeled "MAC Address", "MAC Cloning", "Clone MAC Address", or similar in your router’s settings menu. This setting is typically found in the WAN (Wide Area Network) or Internet settings section.</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chemeClr val="tx1"/>
                </a:solidFill>
                <a:effectLst/>
              </a:rPr>
              <a:t>Find MAC Address to Clone:</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Identify the MAC address you want to clone. This can be from a different device or network interface card (NIC).</a:t>
            </a: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1" i="0" u="none" strike="noStrike" cap="none" normalizeH="0" baseline="0" dirty="0">
                <a:ln>
                  <a:noFill/>
                </a:ln>
                <a:solidFill>
                  <a:schemeClr val="tx1"/>
                </a:solidFill>
                <a:effectLst/>
              </a:rPr>
              <a:t>Clone the MAC Address:</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Enter the MAC address you want to use (the one you want to clone) into the appropriate field in your router's settings.</a:t>
            </a:r>
          </a:p>
          <a:p>
            <a:pPr marL="0" marR="0" lvl="0" indent="0" algn="just"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1" i="0" u="none" strike="noStrike" cap="none" normalizeH="0" baseline="0" dirty="0">
                <a:ln>
                  <a:noFill/>
                </a:ln>
                <a:solidFill>
                  <a:schemeClr val="tx1"/>
                </a:solidFill>
                <a:effectLst/>
              </a:rPr>
              <a:t>Save Settings:</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After entering the new MAC address, save your changes by clicking "Save", "Apply", or "OK".</a:t>
            </a:r>
          </a:p>
          <a:p>
            <a:pPr marL="0" marR="0" lvl="0" indent="0" algn="just" defTabSz="914400" rtl="0" eaLnBrk="0" fontAlgn="base" latinLnBrk="0" hangingPunct="0">
              <a:lnSpc>
                <a:spcPct val="100000"/>
              </a:lnSpc>
              <a:spcBef>
                <a:spcPct val="0"/>
              </a:spcBef>
              <a:spcAft>
                <a:spcPct val="0"/>
              </a:spcAft>
              <a:buClrTx/>
              <a:buSzTx/>
              <a:buFontTx/>
              <a:buAutoNum type="arabicPeriod" startAt="6"/>
              <a:tabLst/>
            </a:pPr>
            <a:r>
              <a:rPr kumimoji="0" lang="en-US" altLang="en-US" sz="1800" b="1" i="0" u="none" strike="noStrike" cap="none" normalizeH="0" baseline="0" dirty="0">
                <a:ln>
                  <a:noFill/>
                </a:ln>
                <a:solidFill>
                  <a:schemeClr val="tx1"/>
                </a:solidFill>
                <a:effectLst/>
              </a:rPr>
              <a:t>Restart Router (Optional):</a:t>
            </a:r>
            <a:endParaRPr kumimoji="0" lang="en-US" altLang="en-US" sz="18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Some routers may require a restart for changes to take effect. Follow any prompts to restart your router after saving settings.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90707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Step-by-Step Guide to Configure Two Routers</a:t>
            </a:r>
          </a:p>
        </p:txBody>
      </p:sp>
      <p:sp>
        <p:nvSpPr>
          <p:cNvPr id="3" name="Content Placeholder 2"/>
          <p:cNvSpPr>
            <a:spLocks noGrp="1"/>
          </p:cNvSpPr>
          <p:nvPr>
            <p:ph idx="1"/>
          </p:nvPr>
        </p:nvSpPr>
        <p:spPr>
          <a:xfrm>
            <a:off x="838200" y="1368425"/>
            <a:ext cx="10827327" cy="5364884"/>
          </a:xfrm>
        </p:spPr>
        <p:txBody>
          <a:bodyPr>
            <a:normAutofit fontScale="62500" lnSpcReduction="20000"/>
          </a:bodyPr>
          <a:lstStyle/>
          <a:p>
            <a:r>
              <a:rPr lang="en-US" sz="2900" b="1" dirty="0"/>
              <a:t>Connect to Router 2</a:t>
            </a:r>
            <a:r>
              <a:rPr lang="en-US" sz="2900" dirty="0"/>
              <a:t>:</a:t>
            </a:r>
          </a:p>
          <a:p>
            <a:pPr lvl="1"/>
            <a:r>
              <a:rPr lang="en-US" sz="2500" dirty="0"/>
              <a:t>Connect your computer to Router 2 using an Ethernet cable.</a:t>
            </a:r>
          </a:p>
          <a:p>
            <a:pPr lvl="1"/>
            <a:r>
              <a:rPr lang="en-US" sz="2500" dirty="0"/>
              <a:t>Open a web browser and enter the router’s IP address (commonly 192.168.1.1 or 192.168.0.1) in the address bar.</a:t>
            </a:r>
          </a:p>
          <a:p>
            <a:pPr lvl="1"/>
            <a:r>
              <a:rPr lang="en-US" sz="2500" dirty="0"/>
              <a:t>Log in using the router’s admin credentials.</a:t>
            </a:r>
          </a:p>
          <a:p>
            <a:r>
              <a:rPr lang="en-US" sz="2900" b="1" dirty="0"/>
              <a:t>Disable DHCP on Router 2</a:t>
            </a:r>
            <a:r>
              <a:rPr lang="en-US" sz="2900" dirty="0"/>
              <a:t>:</a:t>
            </a:r>
          </a:p>
          <a:p>
            <a:pPr lvl="1"/>
            <a:r>
              <a:rPr lang="en-US" sz="2500" dirty="0"/>
              <a:t>Go to the DHCP settings on Router 2 and disable the DHCP server. Router 1 will handle IP address assignments for the entire network.</a:t>
            </a:r>
          </a:p>
          <a:p>
            <a:r>
              <a:rPr lang="en-US" sz="2900" b="1" dirty="0"/>
              <a:t>Set Router 2’s IP Address</a:t>
            </a:r>
            <a:r>
              <a:rPr lang="en-US" sz="2900" dirty="0"/>
              <a:t>:</a:t>
            </a:r>
          </a:p>
          <a:p>
            <a:pPr lvl="1"/>
            <a:r>
              <a:rPr lang="en-US" sz="2500" dirty="0"/>
              <a:t>Assign Router 2 a static IP address within the same subnet as Router 1 but outside the range of Router 1's DHCP server (e.g., 192.168.1.2).</a:t>
            </a:r>
          </a:p>
          <a:p>
            <a:pPr lvl="1"/>
            <a:r>
              <a:rPr lang="en-US" sz="2500" dirty="0"/>
              <a:t>Ensure that the IP address is not the same as Router 1 or any other device on the network.</a:t>
            </a:r>
          </a:p>
          <a:p>
            <a:r>
              <a:rPr lang="en-US" sz="2900" b="1" dirty="0"/>
              <a:t>Configure Wireless Settings</a:t>
            </a:r>
            <a:r>
              <a:rPr lang="en-US" sz="2900" dirty="0"/>
              <a:t>:</a:t>
            </a:r>
          </a:p>
          <a:p>
            <a:pPr lvl="1"/>
            <a:r>
              <a:rPr lang="en-US" sz="2500" dirty="0"/>
              <a:t>Set up the Wi-Fi network name (SSID) and password to match Router 1 exactly if you want to create a seamless network. Alternatively, use a different SSID for a separate network.</a:t>
            </a:r>
          </a:p>
          <a:p>
            <a:pPr lvl="1"/>
            <a:r>
              <a:rPr lang="en-US" sz="2500" dirty="0"/>
              <a:t>Select a different channel from Router 1 to minimize interference (e.g., if Router 1 is on channel 1, set Router 2 to channel 6 or 11).</a:t>
            </a:r>
          </a:p>
          <a:p>
            <a:r>
              <a:rPr lang="en-US" sz="2900" b="1" dirty="0"/>
              <a:t>Connect Routers via Ethernet</a:t>
            </a:r>
            <a:r>
              <a:rPr lang="en-US" sz="2900" dirty="0"/>
              <a:t>:</a:t>
            </a:r>
          </a:p>
          <a:p>
            <a:pPr lvl="1"/>
            <a:r>
              <a:rPr lang="en-US" sz="2500" dirty="0"/>
              <a:t>Connect an Ethernet cable from one of the LAN ports on Router 1 to one of the LAN ports on Router 2 (use LAN-to-LAN connection). Do not use the WAN port on Router 2.</a:t>
            </a:r>
          </a:p>
          <a:p>
            <a:r>
              <a:rPr lang="en-US" sz="2900" b="1" dirty="0"/>
              <a:t>Save and Apply Changes</a:t>
            </a:r>
            <a:r>
              <a:rPr lang="en-US" sz="2900" dirty="0"/>
              <a:t>:</a:t>
            </a:r>
          </a:p>
          <a:p>
            <a:pPr lvl="1"/>
            <a:r>
              <a:rPr lang="en-US" sz="2500" dirty="0"/>
              <a:t>Save any changes made and log out from the router’s admin panel.</a:t>
            </a:r>
          </a:p>
          <a:p>
            <a:endParaRPr lang="en-US" dirty="0"/>
          </a:p>
        </p:txBody>
      </p:sp>
    </p:spTree>
    <p:extLst>
      <p:ext uri="{BB962C8B-B14F-4D97-AF65-F5344CB8AC3E}">
        <p14:creationId xmlns:p14="http://schemas.microsoft.com/office/powerpoint/2010/main" val="1182530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DHCP?</a:t>
            </a:r>
          </a:p>
        </p:txBody>
      </p:sp>
      <p:sp>
        <p:nvSpPr>
          <p:cNvPr id="3" name="Content Placeholder 2"/>
          <p:cNvSpPr>
            <a:spLocks noGrp="1"/>
          </p:cNvSpPr>
          <p:nvPr>
            <p:ph idx="1"/>
          </p:nvPr>
        </p:nvSpPr>
        <p:spPr/>
        <p:txBody>
          <a:bodyPr>
            <a:normAutofit fontScale="77500" lnSpcReduction="20000"/>
          </a:bodyPr>
          <a:lstStyle/>
          <a:p>
            <a:r>
              <a:rPr lang="en-US" b="1" dirty="0"/>
              <a:t>Definition:</a:t>
            </a:r>
          </a:p>
          <a:p>
            <a:r>
              <a:rPr lang="en-US" dirty="0"/>
              <a:t>DHCP (Dynamic Host Configuration Protocol) is a network management protocol used to automatically assign IP addresses and other network configuration parameters to devices on a network. It allows devices to communicate with each other over an IP network.</a:t>
            </a:r>
          </a:p>
          <a:p>
            <a:r>
              <a:rPr lang="en-US" b="1" dirty="0"/>
              <a:t>How DHCP Works:</a:t>
            </a:r>
          </a:p>
          <a:p>
            <a:r>
              <a:rPr lang="en-US" b="1" dirty="0"/>
              <a:t>Discovery</a:t>
            </a:r>
            <a:r>
              <a:rPr lang="en-US" dirty="0"/>
              <a:t>: When a device (client) connects to a network, it sends a broadcast message (DHCPDISCOVER) to find available DHCP servers.</a:t>
            </a:r>
          </a:p>
          <a:p>
            <a:r>
              <a:rPr lang="en-US" b="1" dirty="0"/>
              <a:t>Offer</a:t>
            </a:r>
            <a:r>
              <a:rPr lang="en-US" dirty="0"/>
              <a:t>: A DHCP server responds with a DHCPOFFER message, which includes an available IP address and other network configuration details.</a:t>
            </a:r>
          </a:p>
          <a:p>
            <a:r>
              <a:rPr lang="en-US" b="1" dirty="0"/>
              <a:t>Request</a:t>
            </a:r>
            <a:r>
              <a:rPr lang="en-US" dirty="0"/>
              <a:t>: The client responds with a DHCPREQUEST message, indicating that it accepts the offered IP address.</a:t>
            </a:r>
          </a:p>
          <a:p>
            <a:r>
              <a:rPr lang="en-US" b="1" dirty="0"/>
              <a:t>Acknowledgment</a:t>
            </a:r>
            <a:r>
              <a:rPr lang="en-US" dirty="0"/>
              <a:t>: The DHCP server sends a DHCPACK message to confirm the allocation, and the client can now use the assigned IP address.</a:t>
            </a:r>
          </a:p>
          <a:p>
            <a:endParaRPr lang="en-US" dirty="0"/>
          </a:p>
        </p:txBody>
      </p:sp>
    </p:spTree>
    <p:extLst>
      <p:ext uri="{BB962C8B-B14F-4D97-AF65-F5344CB8AC3E}">
        <p14:creationId xmlns:p14="http://schemas.microsoft.com/office/powerpoint/2010/main" val="40947566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DHCP Works:</a:t>
            </a:r>
          </a:p>
        </p:txBody>
      </p:sp>
      <p:sp>
        <p:nvSpPr>
          <p:cNvPr id="3" name="Content Placeholder 2"/>
          <p:cNvSpPr>
            <a:spLocks noGrp="1"/>
          </p:cNvSpPr>
          <p:nvPr>
            <p:ph idx="1"/>
          </p:nvPr>
        </p:nvSpPr>
        <p:spPr/>
        <p:txBody>
          <a:bodyPr>
            <a:normAutofit fontScale="92500" lnSpcReduction="10000"/>
          </a:bodyPr>
          <a:lstStyle/>
          <a:p>
            <a:r>
              <a:rPr lang="en-US" b="1" dirty="0"/>
              <a:t>Discovery</a:t>
            </a:r>
            <a:r>
              <a:rPr lang="en-US" dirty="0"/>
              <a:t>: When a device (client) connects to a network, it sends a broadcast message (DHCPDISCOVER) to find available DHCP servers.</a:t>
            </a:r>
          </a:p>
          <a:p>
            <a:r>
              <a:rPr lang="en-US" b="1" dirty="0"/>
              <a:t>Offer</a:t>
            </a:r>
            <a:r>
              <a:rPr lang="en-US" dirty="0"/>
              <a:t>: A DHCP server responds with a DHCPOFFER message, which includes an available IP address and other network configuration details.</a:t>
            </a:r>
          </a:p>
          <a:p>
            <a:r>
              <a:rPr lang="en-US" b="1" dirty="0"/>
              <a:t>Request</a:t>
            </a:r>
            <a:r>
              <a:rPr lang="en-US" dirty="0"/>
              <a:t>: The client responds with a DHCPREQUEST message, indicating that it accepts the offered IP address.</a:t>
            </a:r>
          </a:p>
          <a:p>
            <a:r>
              <a:rPr lang="en-US" b="1" dirty="0"/>
              <a:t>Acknowledgment</a:t>
            </a:r>
            <a:r>
              <a:rPr lang="en-US" dirty="0"/>
              <a:t>: The DHCP server sends a DHCPACK message to confirm the allocation, and the client can now use the assigned IP address.</a:t>
            </a:r>
          </a:p>
          <a:p>
            <a:endParaRPr lang="en-US" dirty="0"/>
          </a:p>
        </p:txBody>
      </p:sp>
    </p:spTree>
    <p:extLst>
      <p:ext uri="{BB962C8B-B14F-4D97-AF65-F5344CB8AC3E}">
        <p14:creationId xmlns:p14="http://schemas.microsoft.com/office/powerpoint/2010/main" val="14002293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Routers</a:t>
            </a:r>
          </a:p>
        </p:txBody>
      </p:sp>
      <p:sp>
        <p:nvSpPr>
          <p:cNvPr id="3" name="Content Placeholder 2"/>
          <p:cNvSpPr>
            <a:spLocks noGrp="1"/>
          </p:cNvSpPr>
          <p:nvPr>
            <p:ph idx="1"/>
          </p:nvPr>
        </p:nvSpPr>
        <p:spPr/>
        <p:txBody>
          <a:bodyPr>
            <a:normAutofit lnSpcReduction="10000"/>
          </a:bodyPr>
          <a:lstStyle/>
          <a:p>
            <a:r>
              <a:rPr lang="en-US" dirty="0"/>
              <a:t>There are several types of routers, but most routers pass data between LANs (local area networks) and WANs (wide area networks). </a:t>
            </a:r>
          </a:p>
          <a:p>
            <a:r>
              <a:rPr lang="en-US" dirty="0"/>
              <a:t>Routers come in various types to suit different networking needs. </a:t>
            </a:r>
          </a:p>
          <a:p>
            <a:r>
              <a:rPr lang="en-US" dirty="0"/>
              <a:t>Routers come in various types, each designed to cater to specific networking needs and requirements. </a:t>
            </a:r>
          </a:p>
          <a:p>
            <a:r>
              <a:rPr lang="en-US" dirty="0"/>
              <a:t>Let's explore the different types of routers with details under each category: </a:t>
            </a:r>
            <a:br>
              <a:rPr lang="en-US" dirty="0"/>
            </a:br>
            <a:br>
              <a:rPr lang="en-US" dirty="0"/>
            </a:br>
            <a:endParaRPr lang="en-US" dirty="0"/>
          </a:p>
        </p:txBody>
      </p:sp>
    </p:spTree>
    <p:extLst>
      <p:ext uri="{BB962C8B-B14F-4D97-AF65-F5344CB8AC3E}">
        <p14:creationId xmlns:p14="http://schemas.microsoft.com/office/powerpoint/2010/main" val="22597281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DHCP is Needed:</a:t>
            </a:r>
          </a:p>
        </p:txBody>
      </p:sp>
      <p:sp>
        <p:nvSpPr>
          <p:cNvPr id="3" name="Content Placeholder 2"/>
          <p:cNvSpPr>
            <a:spLocks noGrp="1"/>
          </p:cNvSpPr>
          <p:nvPr>
            <p:ph idx="1"/>
          </p:nvPr>
        </p:nvSpPr>
        <p:spPr/>
        <p:txBody>
          <a:bodyPr>
            <a:normAutofit fontScale="77500" lnSpcReduction="20000"/>
          </a:bodyPr>
          <a:lstStyle/>
          <a:p>
            <a:r>
              <a:rPr lang="en-US" b="1" dirty="0"/>
              <a:t>Simplifies Network Management</a:t>
            </a:r>
            <a:r>
              <a:rPr lang="en-US" dirty="0"/>
              <a:t>: DHCP automates the process of assigning IP addresses, reducing the need for manual configuration. This is particularly useful in large networks with many devices.</a:t>
            </a:r>
          </a:p>
          <a:p>
            <a:r>
              <a:rPr lang="en-US" b="1" dirty="0"/>
              <a:t>Efficient IP Address Utilization</a:t>
            </a:r>
            <a:r>
              <a:rPr lang="en-US" dirty="0"/>
              <a:t>: DHCP ensures efficient use of IP addresses by reassigning them from a pool of available addresses as devices join and leave the network.</a:t>
            </a:r>
          </a:p>
          <a:p>
            <a:r>
              <a:rPr lang="en-US" b="1" dirty="0"/>
              <a:t>Reduces Configuration Errors</a:t>
            </a:r>
            <a:r>
              <a:rPr lang="en-US" dirty="0"/>
              <a:t>: Manual IP address assignment can lead to errors, such as duplicate IP addresses. DHCP minimizes such risks by managing IP assignments automatically.</a:t>
            </a:r>
          </a:p>
          <a:p>
            <a:r>
              <a:rPr lang="en-US" b="1" dirty="0"/>
              <a:t>Supports Mobility</a:t>
            </a:r>
            <a:r>
              <a:rPr lang="en-US" dirty="0"/>
              <a:t>: In environments where devices frequently connect and disconnect (e.g., laptops, smartphones), DHCP provides the flexibility to dynamically assign IP addresses without manual intervention.</a:t>
            </a:r>
          </a:p>
          <a:p>
            <a:r>
              <a:rPr lang="en-US" b="1" dirty="0"/>
              <a:t>Centralized Control</a:t>
            </a:r>
            <a:r>
              <a:rPr lang="en-US" dirty="0"/>
              <a:t>: DHCP allows network administrators to manage IP addresses and network configuration parameters centrally, making it easier to implement changes and updates.</a:t>
            </a:r>
          </a:p>
          <a:p>
            <a:endParaRPr lang="en-US" dirty="0"/>
          </a:p>
        </p:txBody>
      </p:sp>
    </p:spTree>
    <p:extLst>
      <p:ext uri="{BB962C8B-B14F-4D97-AF65-F5344CB8AC3E}">
        <p14:creationId xmlns:p14="http://schemas.microsoft.com/office/powerpoint/2010/main" val="1350063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Enable DHCP:</a:t>
            </a:r>
          </a:p>
        </p:txBody>
      </p:sp>
      <p:sp>
        <p:nvSpPr>
          <p:cNvPr id="3" name="Content Placeholder 2"/>
          <p:cNvSpPr>
            <a:spLocks noGrp="1"/>
          </p:cNvSpPr>
          <p:nvPr>
            <p:ph idx="1"/>
          </p:nvPr>
        </p:nvSpPr>
        <p:spPr/>
        <p:txBody>
          <a:bodyPr>
            <a:normAutofit fontScale="92500" lnSpcReduction="10000"/>
          </a:bodyPr>
          <a:lstStyle/>
          <a:p>
            <a:r>
              <a:rPr lang="en-US" b="1" dirty="0"/>
              <a:t>Ease of Use</a:t>
            </a:r>
            <a:r>
              <a:rPr lang="en-US" dirty="0"/>
              <a:t>: For most home and small office networks, enabling DHCP simplifies network setup and management. Devices can automatically obtain IP addresses and network settings.</a:t>
            </a:r>
          </a:p>
          <a:p>
            <a:r>
              <a:rPr lang="en-US" b="1" dirty="0"/>
              <a:t>Scalability</a:t>
            </a:r>
            <a:r>
              <a:rPr lang="en-US" dirty="0"/>
              <a:t>: DHCP is essential for larger networks where manual IP address management would be impractical.</a:t>
            </a:r>
          </a:p>
          <a:p>
            <a:r>
              <a:rPr lang="en-US" b="1" dirty="0"/>
              <a:t>Dynamic IP Address Assignment</a:t>
            </a:r>
            <a:r>
              <a:rPr lang="en-US" dirty="0"/>
              <a:t>: Enabling DHCP allows devices to join and leave the network without requiring manual reconfiguration, supporting dynamic network environments.</a:t>
            </a:r>
          </a:p>
          <a:p>
            <a:r>
              <a:rPr lang="en-US" b="1" dirty="0"/>
              <a:t>Automatic Configuration</a:t>
            </a:r>
            <a:r>
              <a:rPr lang="en-US" dirty="0"/>
              <a:t>: DHCP can automatically provide not just IP addresses, but also other settings like DNS servers, default gateways, and subnet masks.</a:t>
            </a:r>
          </a:p>
          <a:p>
            <a:endParaRPr lang="en-US" dirty="0"/>
          </a:p>
        </p:txBody>
      </p:sp>
    </p:spTree>
    <p:extLst>
      <p:ext uri="{BB962C8B-B14F-4D97-AF65-F5344CB8AC3E}">
        <p14:creationId xmlns:p14="http://schemas.microsoft.com/office/powerpoint/2010/main" val="38835482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Disable DHCP:</a:t>
            </a:r>
          </a:p>
        </p:txBody>
      </p:sp>
      <p:sp>
        <p:nvSpPr>
          <p:cNvPr id="3" name="Content Placeholder 2"/>
          <p:cNvSpPr>
            <a:spLocks noGrp="1"/>
          </p:cNvSpPr>
          <p:nvPr>
            <p:ph idx="1"/>
          </p:nvPr>
        </p:nvSpPr>
        <p:spPr/>
        <p:txBody>
          <a:bodyPr>
            <a:normAutofit fontScale="85000" lnSpcReduction="10000"/>
          </a:bodyPr>
          <a:lstStyle/>
          <a:p>
            <a:r>
              <a:rPr lang="en-US" b="1" dirty="0"/>
              <a:t>Security</a:t>
            </a:r>
            <a:r>
              <a:rPr lang="en-US" dirty="0"/>
              <a:t>: In some cases, disabling DHCP can improve network security by preventing unauthorized devices from easily connecting to the network. Static IP addressing can help in more controlled environments.</a:t>
            </a:r>
          </a:p>
          <a:p>
            <a:r>
              <a:rPr lang="en-US" b="1" dirty="0"/>
              <a:t>Static IP Requirement</a:t>
            </a:r>
            <a:r>
              <a:rPr lang="en-US" dirty="0"/>
              <a:t>: Certain network setups, like servers, printers, and other devices that need a consistent IP address, might require static IP configuration. In such cases, DHCP can be disabled or selectively used.</a:t>
            </a:r>
          </a:p>
          <a:p>
            <a:r>
              <a:rPr lang="en-US" b="1" dirty="0"/>
              <a:t>Network Stability</a:t>
            </a:r>
            <a:r>
              <a:rPr lang="en-US" dirty="0"/>
              <a:t>: For networks with a very specific structure or where devices rarely change, static IP addresses can ensure stability and predictability.</a:t>
            </a:r>
          </a:p>
          <a:p>
            <a:r>
              <a:rPr lang="en-US" b="1" dirty="0"/>
              <a:t>Custom Configurations</a:t>
            </a:r>
            <a:r>
              <a:rPr lang="en-US" dirty="0"/>
              <a:t>: Advanced network configurations might require specific settings that are better managed through static IP assignments rather than DHCP.</a:t>
            </a:r>
          </a:p>
          <a:p>
            <a:endParaRPr lang="en-US" dirty="0"/>
          </a:p>
        </p:txBody>
      </p:sp>
    </p:spTree>
    <p:extLst>
      <p:ext uri="{BB962C8B-B14F-4D97-AF65-F5344CB8AC3E}">
        <p14:creationId xmlns:p14="http://schemas.microsoft.com/office/powerpoint/2010/main" val="447259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Assignment: 01 Marks: 05</a:t>
            </a:r>
          </a:p>
        </p:txBody>
      </p:sp>
      <p:sp>
        <p:nvSpPr>
          <p:cNvPr id="3" name="Content Placeholder 2"/>
          <p:cNvSpPr>
            <a:spLocks noGrp="1"/>
          </p:cNvSpPr>
          <p:nvPr>
            <p:ph idx="1"/>
          </p:nvPr>
        </p:nvSpPr>
        <p:spPr>
          <a:xfrm>
            <a:off x="838199" y="1160606"/>
            <a:ext cx="11229109" cy="5863649"/>
          </a:xfrm>
        </p:spPr>
        <p:txBody>
          <a:bodyPr>
            <a:noAutofit/>
          </a:bodyPr>
          <a:lstStyle/>
          <a:p>
            <a:pPr marL="0" indent="0" algn="ctr">
              <a:buNone/>
            </a:pPr>
            <a:r>
              <a:rPr lang="en-US" sz="1800" b="1" dirty="0"/>
              <a:t>Assignment Title: Home Router Configuration Comparison</a:t>
            </a:r>
            <a:endParaRPr lang="en-US" sz="1800" dirty="0"/>
          </a:p>
          <a:p>
            <a:pPr marL="0" indent="0">
              <a:buNone/>
            </a:pPr>
            <a:r>
              <a:rPr lang="en-US" sz="2000" b="1" dirty="0"/>
              <a:t>Objective:</a:t>
            </a:r>
            <a:r>
              <a:rPr lang="en-US" sz="2000" dirty="0"/>
              <a:t> To explore and compare the configuration options of home routers from different companies.</a:t>
            </a:r>
          </a:p>
          <a:p>
            <a:pPr marL="0" indent="0">
              <a:buNone/>
            </a:pPr>
            <a:r>
              <a:rPr lang="en-US" sz="2000" b="1" dirty="0"/>
              <a:t>Instructions:</a:t>
            </a:r>
            <a:endParaRPr lang="en-US" sz="2000" dirty="0"/>
          </a:p>
          <a:p>
            <a:pPr marL="342900" lvl="0" indent="-342900">
              <a:buFont typeface="+mj-lt"/>
              <a:buAutoNum type="arabicPeriod"/>
            </a:pPr>
            <a:r>
              <a:rPr lang="en-US" sz="2000" b="1" dirty="0"/>
              <a:t>Router Selection:</a:t>
            </a:r>
            <a:endParaRPr lang="en-US" sz="2000" dirty="0"/>
          </a:p>
          <a:p>
            <a:pPr lvl="1"/>
            <a:r>
              <a:rPr lang="en-US" sz="1600" dirty="0"/>
              <a:t>Choose </a:t>
            </a:r>
            <a:r>
              <a:rPr lang="en-US" sz="1600" b="1" dirty="0"/>
              <a:t>Ten (10)</a:t>
            </a:r>
            <a:r>
              <a:rPr lang="en-US" sz="1600" dirty="0"/>
              <a:t> different home router models from reputable companies. You may consider brands such as </a:t>
            </a:r>
            <a:r>
              <a:rPr lang="en-US" sz="1600" b="1" dirty="0"/>
              <a:t>TP-Link, Linksys, Tenda, </a:t>
            </a:r>
            <a:r>
              <a:rPr lang="en-US" sz="1600" b="1" dirty="0" err="1"/>
              <a:t>Netgear</a:t>
            </a:r>
            <a:r>
              <a:rPr lang="en-US" sz="1600" b="1" dirty="0"/>
              <a:t>, ASUS, D-Link, </a:t>
            </a:r>
            <a:r>
              <a:rPr lang="en-US" sz="1600" b="1" dirty="0" err="1"/>
              <a:t>Mercusys</a:t>
            </a:r>
            <a:r>
              <a:rPr lang="en-US" sz="1600" b="1" dirty="0"/>
              <a:t>, </a:t>
            </a:r>
            <a:r>
              <a:rPr lang="en-US" sz="1600" b="1" dirty="0" err="1"/>
              <a:t>Netis</a:t>
            </a:r>
            <a:r>
              <a:rPr lang="en-US" sz="1600" b="1" dirty="0"/>
              <a:t>, Toto Link &amp; </a:t>
            </a:r>
            <a:r>
              <a:rPr lang="en-US" sz="1600" b="1" dirty="0" err="1"/>
              <a:t>Trendnet</a:t>
            </a:r>
            <a:r>
              <a:rPr lang="en-US" sz="1600" b="1" dirty="0"/>
              <a:t>. (Any Model)</a:t>
            </a:r>
            <a:endParaRPr lang="en-US" sz="1600" dirty="0"/>
          </a:p>
          <a:p>
            <a:pPr marL="342900" lvl="0" indent="-342900">
              <a:buFont typeface="+mj-lt"/>
              <a:buAutoNum type="arabicPeriod"/>
            </a:pPr>
            <a:r>
              <a:rPr lang="en-US" sz="2000" b="1" dirty="0"/>
              <a:t>Online Research:</a:t>
            </a:r>
            <a:endParaRPr lang="en-US" sz="2000" dirty="0"/>
          </a:p>
          <a:p>
            <a:pPr lvl="1"/>
            <a:r>
              <a:rPr lang="en-US" sz="1600" dirty="0"/>
              <a:t>Conduct online research to find the configuration settings for each of the following options:</a:t>
            </a:r>
          </a:p>
          <a:p>
            <a:pPr lvl="1"/>
            <a:r>
              <a:rPr lang="en-US" sz="1600" dirty="0"/>
              <a:t>WAN Settings</a:t>
            </a:r>
          </a:p>
          <a:p>
            <a:pPr lvl="1"/>
            <a:r>
              <a:rPr lang="en-US" sz="1600" dirty="0"/>
              <a:t>LAN Settings</a:t>
            </a:r>
          </a:p>
          <a:p>
            <a:pPr lvl="1"/>
            <a:r>
              <a:rPr lang="en-US" sz="1600" dirty="0"/>
              <a:t>MAC Address Colon Settings</a:t>
            </a:r>
          </a:p>
          <a:p>
            <a:pPr lvl="1"/>
            <a:r>
              <a:rPr lang="en-US" sz="1600" dirty="0"/>
              <a:t>Channel Settings  </a:t>
            </a:r>
          </a:p>
          <a:p>
            <a:pPr lvl="1"/>
            <a:r>
              <a:rPr lang="en-US" sz="1600" dirty="0"/>
              <a:t>Security Options Settings</a:t>
            </a:r>
          </a:p>
          <a:p>
            <a:pPr lvl="1"/>
            <a:r>
              <a:rPr lang="en-US" sz="1600" dirty="0"/>
              <a:t>Remote Management Settings</a:t>
            </a:r>
          </a:p>
          <a:p>
            <a:pPr lvl="1"/>
            <a:r>
              <a:rPr lang="en-US" sz="1600" dirty="0"/>
              <a:t>Logging and Monitoring Settings</a:t>
            </a:r>
          </a:p>
          <a:p>
            <a:pPr lvl="1"/>
            <a:r>
              <a:rPr lang="en-US" sz="1600" dirty="0"/>
              <a:t>Firmware Settings</a:t>
            </a:r>
          </a:p>
          <a:p>
            <a:pPr lvl="1"/>
            <a:r>
              <a:rPr lang="en-US" sz="1600" dirty="0"/>
              <a:t>Any other authentic or special setting </a:t>
            </a:r>
          </a:p>
        </p:txBody>
      </p:sp>
    </p:spTree>
    <p:extLst>
      <p:ext uri="{BB962C8B-B14F-4D97-AF65-F5344CB8AC3E}">
        <p14:creationId xmlns:p14="http://schemas.microsoft.com/office/powerpoint/2010/main" val="42177190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Assignment: 01 Marks: 05 (Cont...)</a:t>
            </a:r>
          </a:p>
        </p:txBody>
      </p:sp>
      <p:sp>
        <p:nvSpPr>
          <p:cNvPr id="3" name="Content Placeholder 2"/>
          <p:cNvSpPr>
            <a:spLocks noGrp="1"/>
          </p:cNvSpPr>
          <p:nvPr>
            <p:ph idx="1"/>
          </p:nvPr>
        </p:nvSpPr>
        <p:spPr>
          <a:xfrm>
            <a:off x="838199" y="1160606"/>
            <a:ext cx="11229109" cy="5863649"/>
          </a:xfrm>
        </p:spPr>
        <p:txBody>
          <a:bodyPr>
            <a:noAutofit/>
          </a:bodyPr>
          <a:lstStyle/>
          <a:p>
            <a:pPr marL="457200" lvl="0" indent="-457200">
              <a:buFont typeface="+mj-lt"/>
              <a:buAutoNum type="arabicPeriod" startAt="3"/>
            </a:pPr>
            <a:r>
              <a:rPr lang="en-US" sz="2400" b="1" dirty="0"/>
              <a:t>Screenshot Collection:</a:t>
            </a:r>
            <a:endParaRPr lang="en-US" sz="2400" dirty="0"/>
          </a:p>
          <a:p>
            <a:pPr lvl="1"/>
            <a:r>
              <a:rPr lang="en-US" dirty="0"/>
              <a:t>Take screenshots of each configuration option for all ten routers. Ensure that the screenshots are clear and display the relevant information.</a:t>
            </a:r>
          </a:p>
          <a:p>
            <a:pPr marL="457200" lvl="0" indent="-457200">
              <a:buFont typeface="+mj-lt"/>
              <a:buAutoNum type="arabicPeriod" startAt="4"/>
            </a:pPr>
            <a:r>
              <a:rPr lang="en-US" sz="2400" b="1" dirty="0"/>
              <a:t>Analysis and Comparison:</a:t>
            </a:r>
            <a:endParaRPr lang="en-US" sz="2400" dirty="0"/>
          </a:p>
          <a:p>
            <a:pPr lvl="1"/>
            <a:r>
              <a:rPr lang="en-US" dirty="0"/>
              <a:t>Provide a brief analysis and comparison of the configuration options across the different routers. Identify any unique features or differences among them.</a:t>
            </a:r>
          </a:p>
          <a:p>
            <a:pPr marL="457200" lvl="0" indent="-457200">
              <a:buFont typeface="+mj-lt"/>
              <a:buAutoNum type="arabicPeriod" startAt="4"/>
            </a:pPr>
            <a:r>
              <a:rPr lang="en-US" sz="2400" b="1" dirty="0"/>
              <a:t>Submission Guidelines:</a:t>
            </a:r>
            <a:endParaRPr lang="en-US" sz="2400" dirty="0"/>
          </a:p>
          <a:p>
            <a:pPr lvl="1"/>
            <a:r>
              <a:rPr lang="en-US" dirty="0"/>
              <a:t>Create at least one-page summary for each router company. Include the company name, a brief overview of the router models researched, and key highlights of their configuration options with proper screenshot. Submit the soft copy of the assignment at: </a:t>
            </a:r>
            <a:r>
              <a:rPr lang="en-US" b="1" i="0" dirty="0">
                <a:solidFill>
                  <a:srgbClr val="FF0000"/>
                </a:solidFill>
                <a:effectLst/>
                <a:highlight>
                  <a:srgbClr val="FFFFFF"/>
                </a:highlight>
                <a:latin typeface="docs-Roboto"/>
              </a:rPr>
              <a:t>Submission Last Date: 16/07/2024</a:t>
            </a:r>
          </a:p>
          <a:p>
            <a:pPr marL="457200" lvl="1" indent="0">
              <a:buNone/>
            </a:pPr>
            <a:r>
              <a:rPr lang="en-US" b="1" dirty="0">
                <a:solidFill>
                  <a:srgbClr val="FF0000"/>
                </a:solidFill>
                <a:highlight>
                  <a:srgbClr val="FFFFFF"/>
                </a:highlight>
                <a:latin typeface="docs-Roboto"/>
              </a:rPr>
              <a:t>Link: </a:t>
            </a:r>
            <a:r>
              <a:rPr lang="en-US" b="1" dirty="0">
                <a:solidFill>
                  <a:srgbClr val="FF0000"/>
                </a:solidFill>
                <a:highlight>
                  <a:srgbClr val="FFFFFF"/>
                </a:highlight>
                <a:latin typeface="docs-Roboto"/>
                <a:hlinkClick r:id="rId2"/>
              </a:rPr>
              <a:t>https://forms.gle/eNWJpxMGqPW2rY8D6</a:t>
            </a:r>
            <a:r>
              <a:rPr lang="en-US" b="1" dirty="0">
                <a:solidFill>
                  <a:srgbClr val="FF0000"/>
                </a:solidFill>
                <a:highlight>
                  <a:srgbClr val="FFFFFF"/>
                </a:highlight>
                <a:latin typeface="docs-Roboto"/>
              </a:rPr>
              <a:t> </a:t>
            </a:r>
            <a:endParaRPr lang="en-US" b="1" dirty="0">
              <a:solidFill>
                <a:srgbClr val="FF0000"/>
              </a:solidFill>
            </a:endParaRPr>
          </a:p>
          <a:p>
            <a:pPr marL="0" indent="0" algn="ctr">
              <a:buNone/>
            </a:pPr>
            <a:r>
              <a:rPr lang="en-US" sz="2000" b="1" i="1" dirty="0">
                <a:solidFill>
                  <a:srgbClr val="FF0000"/>
                </a:solidFill>
              </a:rPr>
              <a:t>Note: Please be mindful of ethical considerations and respect the privacy policies of the router manufacturers while conducting your research and capturing screenshots.</a:t>
            </a:r>
            <a:endParaRPr lang="en-US" sz="2000" dirty="0">
              <a:solidFill>
                <a:srgbClr val="FF0000"/>
              </a:solidFill>
            </a:endParaRPr>
          </a:p>
          <a:p>
            <a:pPr marL="0" indent="0" algn="ctr">
              <a:buNone/>
            </a:pPr>
            <a:endParaRPr lang="en-US" sz="1600" dirty="0"/>
          </a:p>
        </p:txBody>
      </p:sp>
    </p:spTree>
    <p:extLst>
      <p:ext uri="{BB962C8B-B14F-4D97-AF65-F5344CB8AC3E}">
        <p14:creationId xmlns:p14="http://schemas.microsoft.com/office/powerpoint/2010/main" val="30384494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Best Wi-Fi Routers of 2024 | TIME Stam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289772"/>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Types of Routers (Cont..)</a:t>
            </a:r>
          </a:p>
        </p:txBody>
      </p:sp>
      <p:sp>
        <p:nvSpPr>
          <p:cNvPr id="3" name="Content Placeholder 2"/>
          <p:cNvSpPr>
            <a:spLocks noGrp="1"/>
          </p:cNvSpPr>
          <p:nvPr>
            <p:ph idx="1"/>
          </p:nvPr>
        </p:nvSpPr>
        <p:spPr>
          <a:xfrm>
            <a:off x="838201" y="1825625"/>
            <a:ext cx="7058890" cy="4351338"/>
          </a:xfrm>
        </p:spPr>
        <p:txBody>
          <a:bodyPr>
            <a:normAutofit fontScale="85000" lnSpcReduction="20000"/>
          </a:bodyPr>
          <a:lstStyle/>
          <a:p>
            <a:pPr marL="0" indent="0">
              <a:buNone/>
            </a:pPr>
            <a:r>
              <a:rPr lang="en-US" b="1" dirty="0"/>
              <a:t>Home Routers:</a:t>
            </a:r>
          </a:p>
          <a:p>
            <a:r>
              <a:rPr lang="en-US" dirty="0"/>
              <a:t>Designed for residential settings and small offices.</a:t>
            </a:r>
          </a:p>
          <a:p>
            <a:r>
              <a:rPr lang="en-US" dirty="0"/>
              <a:t>Provides basic functionalities to connect multiple devices to the internet through a single internet connection.</a:t>
            </a:r>
          </a:p>
          <a:p>
            <a:r>
              <a:rPr lang="en-US" dirty="0"/>
              <a:t>Often equipped with built-in wireless access points for Wi-Fi connectivity to devices within the home network.</a:t>
            </a:r>
          </a:p>
          <a:p>
            <a:r>
              <a:rPr lang="en-US" dirty="0"/>
              <a:t>Easy-to-use web-based interfaces for configuration and management. </a:t>
            </a:r>
            <a:br>
              <a:rPr lang="en-US" dirty="0"/>
            </a:br>
            <a:br>
              <a:rPr lang="en-US" dirty="0"/>
            </a:br>
            <a:br>
              <a:rPr lang="en-US" dirty="0"/>
            </a:br>
            <a:endParaRPr lang="en-US" dirty="0"/>
          </a:p>
        </p:txBody>
      </p:sp>
    </p:spTree>
    <p:extLst>
      <p:ext uri="{BB962C8B-B14F-4D97-AF65-F5344CB8AC3E}">
        <p14:creationId xmlns:p14="http://schemas.microsoft.com/office/powerpoint/2010/main" val="36814148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Types of Routers (Cont..)</a:t>
            </a:r>
            <a:endParaRPr lang="en-US" dirty="0"/>
          </a:p>
        </p:txBody>
      </p:sp>
      <p:sp>
        <p:nvSpPr>
          <p:cNvPr id="3" name="Content Placeholder 2"/>
          <p:cNvSpPr>
            <a:spLocks noGrp="1"/>
          </p:cNvSpPr>
          <p:nvPr>
            <p:ph idx="1"/>
          </p:nvPr>
        </p:nvSpPr>
        <p:spPr>
          <a:xfrm>
            <a:off x="838201" y="1825625"/>
            <a:ext cx="6657108" cy="4351338"/>
          </a:xfrm>
        </p:spPr>
        <p:txBody>
          <a:bodyPr>
            <a:normAutofit fontScale="92500" lnSpcReduction="20000"/>
          </a:bodyPr>
          <a:lstStyle/>
          <a:p>
            <a:pPr marL="0" indent="0">
              <a:buNone/>
            </a:pPr>
            <a:r>
              <a:rPr lang="en-US" b="1" dirty="0"/>
              <a:t>Wireless Routers:</a:t>
            </a:r>
          </a:p>
          <a:p>
            <a:r>
              <a:rPr lang="en-US" dirty="0"/>
              <a:t>Also known as Wi-Fi routers.</a:t>
            </a:r>
          </a:p>
          <a:p>
            <a:r>
              <a:rPr lang="en-US" dirty="0"/>
              <a:t>Equipped with built-in wireless access points to enable devices to connect wirelessly to the network. Widely used in both home and small business environments.</a:t>
            </a:r>
          </a:p>
          <a:p>
            <a:r>
              <a:rPr lang="en-US" dirty="0"/>
              <a:t>Provides wireless connectivity and supports multiple devices simultaneously. </a:t>
            </a:r>
            <a:br>
              <a:rPr lang="en-US" dirty="0"/>
            </a:br>
            <a:br>
              <a:rPr lang="en-US" dirty="0"/>
            </a:br>
            <a:br>
              <a:rPr lang="en-US" dirty="0"/>
            </a:br>
            <a:br>
              <a:rPr lang="en-US" dirty="0"/>
            </a:br>
            <a:endParaRPr lang="en-US" dirty="0"/>
          </a:p>
        </p:txBody>
      </p:sp>
      <p:sp>
        <p:nvSpPr>
          <p:cNvPr id="4" name="AutoShape 4" descr="Wavlink WiFi 6 AX3000 Dual Band Gigabit Router with High-Gain Antennas,  MU-MIMO, Touchlink &amp; WPA3 in Bangladesh at BDT 17058, Rating: 5"/>
          <p:cNvSpPr>
            <a:spLocks noChangeAspect="1" noChangeArrowheads="1"/>
          </p:cNvSpPr>
          <p:nvPr/>
        </p:nvSpPr>
        <p:spPr bwMode="auto">
          <a:xfrm>
            <a:off x="5791200" y="38488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s://images-cdn.ubuy.co.in/652a676049596b43a9241014-wifi-6-ax3000-wireless-routers-f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https://images-cdn.ubuy.co.in/652a676049596b43a9241014-wifi-6-ax3000-wireless-routers-f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stretch>
            <a:fillRect/>
          </a:stretch>
        </p:blipFill>
        <p:spPr>
          <a:xfrm>
            <a:off x="7647709" y="1427886"/>
            <a:ext cx="4170218" cy="4192852"/>
          </a:xfrm>
          <a:prstGeom prst="rect">
            <a:avLst/>
          </a:prstGeom>
        </p:spPr>
      </p:pic>
    </p:spTree>
    <p:extLst>
      <p:ext uri="{BB962C8B-B14F-4D97-AF65-F5344CB8AC3E}">
        <p14:creationId xmlns:p14="http://schemas.microsoft.com/office/powerpoint/2010/main" val="1008808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5947</Words>
  <Application>Microsoft Office PowerPoint</Application>
  <PresentationFormat>Widescreen</PresentationFormat>
  <Paragraphs>425</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Book Antiqua</vt:lpstr>
      <vt:lpstr>Calibri</vt:lpstr>
      <vt:lpstr>docs-Roboto</vt:lpstr>
      <vt:lpstr>Times New Roman</vt:lpstr>
      <vt:lpstr>Office Theme</vt:lpstr>
      <vt:lpstr>Router A Networking Device</vt:lpstr>
      <vt:lpstr>What is a router?</vt:lpstr>
      <vt:lpstr>What is a router?</vt:lpstr>
      <vt:lpstr>Features of Router</vt:lpstr>
      <vt:lpstr>Features of Router</vt:lpstr>
      <vt:lpstr>Features of Router</vt:lpstr>
      <vt:lpstr>Types of Routers</vt:lpstr>
      <vt:lpstr>Types of Routers (Cont..)</vt:lpstr>
      <vt:lpstr>Types of Routers (Cont..)</vt:lpstr>
      <vt:lpstr>Types of Routers (Cont..)</vt:lpstr>
      <vt:lpstr>Types of Routers (Cont..)</vt:lpstr>
      <vt:lpstr>Types of Routers (Cont..)</vt:lpstr>
      <vt:lpstr>Types of Routers (Cont..)</vt:lpstr>
      <vt:lpstr>Types of Routers (Cont..)</vt:lpstr>
      <vt:lpstr>Types of Routers (Cont..)</vt:lpstr>
      <vt:lpstr>Types of Routers (Cont..)</vt:lpstr>
      <vt:lpstr>Choosing the Best Wireless Router</vt:lpstr>
      <vt:lpstr>Choosing the Best Wireless Router (Cont..)</vt:lpstr>
      <vt:lpstr>Choosing the Best Wireless Router (Cont..)</vt:lpstr>
      <vt:lpstr>WiFi Antennas Explained</vt:lpstr>
      <vt:lpstr>Types of WiFi Antennas</vt:lpstr>
      <vt:lpstr>Types of WiFi Antennas</vt:lpstr>
      <vt:lpstr>Types of WiFi Antennas</vt:lpstr>
      <vt:lpstr>Antenna, measured in dBi</vt:lpstr>
      <vt:lpstr>Low-Gain Antennas (0-6 dBi)</vt:lpstr>
      <vt:lpstr>Medium-Gain Antennas (6-12 dBi)</vt:lpstr>
      <vt:lpstr>High-Gain Antennas (12-24+ dBi)</vt:lpstr>
      <vt:lpstr>Considerations for Choosing Antennas by dBi</vt:lpstr>
      <vt:lpstr>Common Types of Ports on a Router</vt:lpstr>
      <vt:lpstr>Common Types of Ports on a Router</vt:lpstr>
      <vt:lpstr>Common Types of Ports on a Router</vt:lpstr>
      <vt:lpstr>Common Types of Ports on a Router</vt:lpstr>
      <vt:lpstr>Common Types of Ports on a Router</vt:lpstr>
      <vt:lpstr>Common Types of Ports on a Router</vt:lpstr>
      <vt:lpstr>Common Types of Ports on a Router</vt:lpstr>
      <vt:lpstr>How to Configure a Home Router: Step by Step</vt:lpstr>
      <vt:lpstr>Step 1: Unbox and Position Your Router</vt:lpstr>
      <vt:lpstr>Step 2: Connect Your Router</vt:lpstr>
      <vt:lpstr>Step 3: Access the Router’s Configuration Page</vt:lpstr>
      <vt:lpstr>Step 4: Configure Internet Settings</vt:lpstr>
      <vt:lpstr>Step 5: Configure Wireless Settings</vt:lpstr>
      <vt:lpstr>Step 6: Configure Additional Settings (Optional)</vt:lpstr>
      <vt:lpstr>Step 7: Save and Reboot</vt:lpstr>
      <vt:lpstr>How To Change Your WiFi Channel on a Router</vt:lpstr>
      <vt:lpstr>How To Change Your WiFi Channel on a Router</vt:lpstr>
      <vt:lpstr>How To Change Your WiFi Channel on a Router</vt:lpstr>
      <vt:lpstr>How To Change Your WiFi Channel on a Router</vt:lpstr>
      <vt:lpstr>How To Change Your WiFi Channel on a Router</vt:lpstr>
      <vt:lpstr>Wifi Analyzer</vt:lpstr>
      <vt:lpstr>Remote Management System (RMS)</vt:lpstr>
      <vt:lpstr>Remote Management System (RMS)</vt:lpstr>
      <vt:lpstr>Steps to Configure RMS on a Router:</vt:lpstr>
      <vt:lpstr>Steps to Configure RMS on a Router:</vt:lpstr>
      <vt:lpstr>What is Firmware?</vt:lpstr>
      <vt:lpstr>What is router firmware?</vt:lpstr>
      <vt:lpstr>What are the benefits of using the latest version of router firmware?</vt:lpstr>
      <vt:lpstr>How To Update Router Firmware?</vt:lpstr>
      <vt:lpstr>How To Update Router Firmware?</vt:lpstr>
      <vt:lpstr>Router log or System log</vt:lpstr>
      <vt:lpstr>Router log or System log</vt:lpstr>
      <vt:lpstr>Importance of Router Logs and System Logs:</vt:lpstr>
      <vt:lpstr>Graphical Sample of Router Logs or System Logs</vt:lpstr>
      <vt:lpstr>MAC Address Colon Settings</vt:lpstr>
      <vt:lpstr>MAC Address Colon Settings</vt:lpstr>
      <vt:lpstr>MAC Address Colon Settings</vt:lpstr>
      <vt:lpstr>Steps to Change MAC Address via Cloning: </vt:lpstr>
      <vt:lpstr>Step-by-Step Guide to Configure Two Routers</vt:lpstr>
      <vt:lpstr>What is DHCP?</vt:lpstr>
      <vt:lpstr>How DHCP Works:</vt:lpstr>
      <vt:lpstr>Why DHCP is Needed:</vt:lpstr>
      <vt:lpstr>Reasons to Enable DHCP:</vt:lpstr>
      <vt:lpstr>Reasons to Disable DHCP:</vt:lpstr>
      <vt:lpstr>Assignment: 01 Marks: 05</vt:lpstr>
      <vt:lpstr>Assignment: 01 Marks: 05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Router A networking Device</dc:title>
  <dc:creator>Microsoft account</dc:creator>
  <cp:lastModifiedBy>Md. Tariqul Islam</cp:lastModifiedBy>
  <cp:revision>64</cp:revision>
  <dcterms:created xsi:type="dcterms:W3CDTF">2024-07-08T15:21:30Z</dcterms:created>
  <dcterms:modified xsi:type="dcterms:W3CDTF">2024-07-09T13:55:59Z</dcterms:modified>
</cp:coreProperties>
</file>