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334" r:id="rId4"/>
    <p:sldId id="319" r:id="rId5"/>
    <p:sldId id="338" r:id="rId6"/>
    <p:sldId id="343" r:id="rId7"/>
    <p:sldId id="355" r:id="rId8"/>
    <p:sldId id="340" r:id="rId9"/>
    <p:sldId id="339" r:id="rId10"/>
    <p:sldId id="342" r:id="rId11"/>
    <p:sldId id="341" r:id="rId12"/>
    <p:sldId id="262" r:id="rId13"/>
    <p:sldId id="257" r:id="rId14"/>
    <p:sldId id="320" r:id="rId15"/>
    <p:sldId id="356" r:id="rId16"/>
    <p:sldId id="357" r:id="rId17"/>
    <p:sldId id="354" r:id="rId18"/>
    <p:sldId id="358" r:id="rId19"/>
    <p:sldId id="335" r:id="rId20"/>
    <p:sldId id="336" r:id="rId21"/>
    <p:sldId id="337" r:id="rId22"/>
    <p:sldId id="344" r:id="rId23"/>
    <p:sldId id="346" r:id="rId24"/>
    <p:sldId id="347" r:id="rId25"/>
    <p:sldId id="350" r:id="rId26"/>
    <p:sldId id="352" r:id="rId27"/>
    <p:sldId id="353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074BE-8D21-48A0-9F11-49510B87D85B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3CE48-DA1E-452C-A278-7DC2F4710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9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7-14T15:45:22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9624 11584 0,'25'0'62,"297"0"-46,100 74-16,198-74 15,50 0-15,-124 0 16,-1 0-16</inkml:trace>
  <inkml:trace contextRef="#ctx0" brushRef="#br0" timeOffset="593.593">10071 12502 0,'49'0'79,"224"74"-79,298 0 15,198 50-15,198-99 16,199 74-16,-422-99 15</inkml:trace>
  <inkml:trace contextRef="#ctx0" brushRef="#br0" timeOffset="1140.3197">10542 14585 0,'74'25'47,"373"-25"-47,-199 0 15,-25 0 1,-24-25-16,-26 0 16,50-24-16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1683-24F0-4F91-B1F3-3F20048D2DA3}" type="datetimeFigureOut">
              <a:rPr lang="en-US" smtClean="0"/>
              <a:t>15-Jul-24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85E1-F856-4E0E-9E07-A355B035E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85E1-F856-4E0E-9E07-A355B035E9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5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3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2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latin typeface="Book Antiqua" panose="02040602050305030304" pitchFamily="18" charset="0"/>
              </a:defRPr>
            </a:lvl2pPr>
            <a:lvl3pPr>
              <a:defRPr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2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8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7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9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1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73AA-A563-45F0-839E-0D351C5C0BC9}" type="datetimeFigureOut">
              <a:rPr lang="en-US" smtClean="0"/>
              <a:t>15-Jul-24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40538-8EF2-4F0C-833A-A8003AF7E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7672"/>
            <a:ext cx="9684774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Optical Network Unit (ONU)</a:t>
            </a:r>
            <a:br>
              <a:rPr lang="en-US" sz="4800" b="1" dirty="0"/>
            </a:br>
            <a:r>
              <a:rPr lang="en-US" sz="4800" b="1" dirty="0"/>
              <a:t>Optical Network Terminal​ (</a:t>
            </a:r>
            <a:r>
              <a:rPr lang="en-US" sz="4800" dirty="0"/>
              <a:t>ONT)</a:t>
            </a:r>
            <a:br>
              <a:rPr lang="en-US" sz="4800" dirty="0"/>
            </a:br>
            <a:r>
              <a:rPr lang="en-US" sz="4800" dirty="0"/>
              <a:t>OLT (Optical Line Termination 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6002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i="1" u="none" strike="noStrike" cap="none" dirty="0">
                <a:solidFill>
                  <a:srgbClr val="0064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1" i="1" u="none" strike="noStrike" cap="none" dirty="0">
                <a:solidFill>
                  <a:srgbClr val="0064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 strike="noStrike" cap="none" dirty="0">
                <a:solidFill>
                  <a:srgbClr val="0064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Md. Tariqul Islam</a:t>
            </a:r>
            <a:endParaRPr lang="en-US" sz="1800" b="1" i="1" dirty="0">
              <a:solidFill>
                <a:srgbClr val="00642D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 and Engineering</a:t>
            </a:r>
            <a:endParaRPr lang="en-US" dirty="0"/>
          </a:p>
          <a:p>
            <a:pPr lvl="0">
              <a:spcBef>
                <a:spcPts val="0"/>
              </a:spcBef>
            </a:pP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Global Village, (UGV), Barisal.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 to ONU</a:t>
            </a:r>
            <a:endParaRPr lang="en-US" dirty="0"/>
          </a:p>
        </p:txBody>
      </p:sp>
      <p:pic>
        <p:nvPicPr>
          <p:cNvPr id="5122" name="Picture 2" descr="What is the difference between EPON, GPON, XGPON and XGSP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02" y="2254828"/>
            <a:ext cx="65627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0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The Difference Between GPON And EPON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 descr="What's the difference between GPON and EP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3" y="2183247"/>
            <a:ext cx="11340994" cy="40235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598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Why ONU Is Quite Important in Network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533"/>
            <a:ext cx="11145982" cy="54341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ONU plays a critical role in modern network architecture for several reasons:</a:t>
            </a:r>
          </a:p>
          <a:p>
            <a:r>
              <a:rPr lang="en-US" b="1" dirty="0"/>
              <a:t>Efficient Data Transmission: </a:t>
            </a:r>
            <a:r>
              <a:rPr lang="en-US" dirty="0"/>
              <a:t>Converting optical signals to electrical signals, the ONU ensures seamless data transmission over fiber optic cables. This boosts network efficiency, minimizes latency, and guarantees reliable connectivity.</a:t>
            </a:r>
          </a:p>
          <a:p>
            <a:r>
              <a:rPr lang="en-US" b="1" dirty="0"/>
              <a:t>Centralized Control: </a:t>
            </a:r>
            <a:r>
              <a:rPr lang="en-US" dirty="0"/>
              <a:t>The ONU empowers service providers to centrally manage and control communication between optical fiber infrastructure and end-user devices. This facilitates efficient troubleshooting, provisioning, and monitoring of network performance.</a:t>
            </a:r>
          </a:p>
          <a:p>
            <a:r>
              <a:rPr lang="en-US" b="1" dirty="0"/>
              <a:t>Scalability: </a:t>
            </a:r>
            <a:r>
              <a:rPr lang="en-US" dirty="0"/>
              <a:t>Serving as the termination point, the ONU enables network scalability. Service providers can connect multiple ONUs to a single optical line, expanding their capacity to serve a larger customer base while maintaining high-speed connections.</a:t>
            </a:r>
          </a:p>
          <a:p>
            <a:r>
              <a:rPr lang="en-US" b="1" dirty="0"/>
              <a:t>Cost-effectiveness: </a:t>
            </a:r>
            <a:r>
              <a:rPr lang="en-US" dirty="0"/>
              <a:t>Leveraging PON network with ONUs reduces network deployment and maintenance costs for service providers. This cost-effectiveness allows the provision of affordable high-speed internet and other services to residential, commercial, and industrial users.</a:t>
            </a:r>
          </a:p>
        </p:txBody>
      </p:sp>
    </p:spTree>
    <p:extLst>
      <p:ext uri="{BB962C8B-B14F-4D97-AF65-F5344CB8AC3E}">
        <p14:creationId xmlns:p14="http://schemas.microsoft.com/office/powerpoint/2010/main" val="225972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Features of ONU: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13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</a:t>
            </a:r>
            <a:r>
              <a:rPr lang="en-US" dirty="0"/>
              <a:t>the broadcast data sent by the OLT.</a:t>
            </a:r>
          </a:p>
          <a:p>
            <a:r>
              <a:rPr lang="en-US" dirty="0"/>
              <a:t>Responding to range and power control commands from the OLT and making adjustments accordingly.</a:t>
            </a:r>
          </a:p>
          <a:p>
            <a:r>
              <a:rPr lang="en-US" dirty="0"/>
              <a:t>Caching and upstream transmission of the user's Ethernet data towards the OLT distribution window.</a:t>
            </a:r>
          </a:p>
          <a:p>
            <a:r>
              <a:rPr lang="en-US" dirty="0"/>
              <a:t>Offering data, IPTV, voice (using IAD), and other services for "triple-play" applications.</a:t>
            </a:r>
          </a:p>
          <a:p>
            <a:r>
              <a:rPr lang="en-US" dirty="0"/>
              <a:t>Featuring "Plug and Play" functionality based on automatic discovery and configuration.</a:t>
            </a:r>
          </a:p>
          <a:p>
            <a:r>
              <a:rPr lang="en-US" dirty="0"/>
              <a:t>Supporting the Dying Gasp function.</a:t>
            </a:r>
          </a:p>
          <a:p>
            <a:r>
              <a:rPr lang="en-US" dirty="0" smtClean="0"/>
              <a:t>Highly </a:t>
            </a:r>
            <a:r>
              <a:rPr lang="en-US" dirty="0"/>
              <a:t>sensitive light reception with low input light consumption.</a:t>
            </a:r>
          </a:p>
        </p:txBody>
      </p:sp>
    </p:spTree>
    <p:extLst>
      <p:ext uri="{BB962C8B-B14F-4D97-AF65-F5344CB8AC3E}">
        <p14:creationId xmlns:p14="http://schemas.microsoft.com/office/powerpoint/2010/main" val="409787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73" y="879764"/>
            <a:ext cx="5978236" cy="5978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 Functions </a:t>
            </a:r>
            <a:endParaRPr lang="en-US" dirty="0"/>
          </a:p>
        </p:txBody>
      </p:sp>
      <p:sp>
        <p:nvSpPr>
          <p:cNvPr id="3" name="AutoShape 2" descr="C:\Backup\UGV\UGV\Course_Content\CSE-311\Student\L_5\Optical-Transceiver-FTTH-EPON-Onu-1-Port-ONU-EPON-OLT-1-25G-Optical-Cat-Ethernet-Passi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ONU Ports</a:t>
            </a:r>
            <a:endParaRPr lang="en-US" dirty="0"/>
          </a:p>
        </p:txBody>
      </p:sp>
      <p:sp>
        <p:nvSpPr>
          <p:cNvPr id="3" name="AutoShape 2" descr="C:\Backup\UGV\UGV\Course_Content\CSE-311\Student\L_5\Optical-Transceiver-FTTH-EPON-Onu-1-Port-ONU-EPON-OLT-1-25G-Optical-Cat-Ethernet-Passi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1484528"/>
            <a:ext cx="6069157" cy="50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307868"/>
            <a:ext cx="5436021" cy="5383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09" y="268143"/>
            <a:ext cx="10515600" cy="1325563"/>
          </a:xfrm>
        </p:spPr>
        <p:txBody>
          <a:bodyPr/>
          <a:lstStyle/>
          <a:p>
            <a:r>
              <a:rPr lang="en-US" dirty="0" smtClean="0"/>
              <a:t>ONU Ports</a:t>
            </a:r>
            <a:endParaRPr lang="en-US" dirty="0"/>
          </a:p>
        </p:txBody>
      </p:sp>
      <p:sp>
        <p:nvSpPr>
          <p:cNvPr id="3" name="AutoShape 2" descr="C:\Backup\UGV\UGV\Course_Content\CSE-311\Student\L_5\Optical-Transceiver-FTTH-EPON-Onu-1-Port-ONU-EPON-OLT-1-25G-Optical-Cat-Ethernet-Passiv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21" y="1307867"/>
            <a:ext cx="5370841" cy="53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ONU </a:t>
            </a:r>
            <a:r>
              <a:rPr lang="en-US" dirty="0" smtClean="0"/>
              <a:t>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976768"/>
            <a:ext cx="8309264" cy="5881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ONU </a:t>
            </a:r>
            <a:r>
              <a:rPr lang="en-US" dirty="0" smtClean="0"/>
              <a:t>With Router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2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2636" cy="4351338"/>
          </a:xfrm>
        </p:spPr>
        <p:txBody>
          <a:bodyPr>
            <a:normAutofit/>
          </a:bodyPr>
          <a:lstStyle/>
          <a:p>
            <a:r>
              <a:rPr lang="en-US" sz="4400" dirty="0"/>
              <a:t>According to the different applicable standards and publishers, there are three types of </a:t>
            </a:r>
            <a:r>
              <a:rPr lang="en-US" sz="4400" dirty="0" smtClean="0"/>
              <a:t>ONU:</a:t>
            </a:r>
            <a:r>
              <a:rPr lang="en-US" sz="4400" b="1" dirty="0"/>
              <a:t> </a:t>
            </a:r>
            <a:endParaRPr lang="en-US" sz="4400" b="1" dirty="0" smtClean="0"/>
          </a:p>
          <a:p>
            <a:pPr marL="2343150" lvl="4" indent="-514350">
              <a:buFont typeface="+mj-lt"/>
              <a:buAutoNum type="arabicPeriod"/>
            </a:pPr>
            <a:r>
              <a:rPr lang="en-US" sz="3200" b="1" dirty="0" smtClean="0"/>
              <a:t>EPON ONU</a:t>
            </a:r>
          </a:p>
          <a:p>
            <a:pPr marL="2343150" lvl="4" indent="-514350">
              <a:buFont typeface="+mj-lt"/>
              <a:buAutoNum type="arabicPeriod"/>
            </a:pPr>
            <a:r>
              <a:rPr lang="en-US" sz="3200" b="1" dirty="0" smtClean="0"/>
              <a:t>GPON ONU</a:t>
            </a:r>
          </a:p>
          <a:p>
            <a:pPr marL="2343150" lvl="4" indent="-514350">
              <a:buFont typeface="+mj-lt"/>
              <a:buAutoNum type="arabicPeriod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xPON</a:t>
            </a:r>
            <a:r>
              <a:rPr lang="en-US" sz="3200" dirty="0"/>
              <a:t> </a:t>
            </a:r>
            <a:r>
              <a:rPr lang="en-US" sz="3200" b="1" dirty="0"/>
              <a:t>ONU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64640" y="4170240"/>
              <a:ext cx="1795320" cy="1089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5280" y="4160880"/>
                <a:ext cx="1814040" cy="11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49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783EF8-6982-172F-929F-D8E94808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9" y="1027906"/>
            <a:ext cx="5616063" cy="5616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ONU?</a:t>
            </a:r>
            <a:endParaRPr lang="en-US" dirty="0"/>
          </a:p>
        </p:txBody>
      </p:sp>
      <p:sp>
        <p:nvSpPr>
          <p:cNvPr id="6" name="AutoShape 4" descr="V-SOL V2801SE EPON 1PORT ONU Price In BD">
            <a:extLst>
              <a:ext uri="{FF2B5EF4-FFF2-40B4-BE49-F238E27FC236}">
                <a16:creationId xmlns:a16="http://schemas.microsoft.com/office/drawing/2014/main" xmlns="" id="{5D70D4C4-23E6-6098-404D-99602EE69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V-SOL V2801SE EPON 1PORT ONU Price In BD">
            <a:extLst>
              <a:ext uri="{FF2B5EF4-FFF2-40B4-BE49-F238E27FC236}">
                <a16:creationId xmlns:a16="http://schemas.microsoft.com/office/drawing/2014/main" xmlns="" id="{22BDAAE7-0BEB-8C80-0151-C2D3B6A4B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B05C5C-5ADF-BD0B-D221-1DEEBF60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53469"/>
            <a:ext cx="5145926" cy="34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GPON (Gigabit PON)</a:t>
            </a:r>
          </a:p>
          <a:p>
            <a:pPr lvl="1"/>
            <a:r>
              <a:rPr lang="en-US" dirty="0" smtClean="0"/>
              <a:t>GPON </a:t>
            </a:r>
            <a:r>
              <a:rPr lang="en-US" dirty="0"/>
              <a:t>is a new generation of broadband (BPON)over Passive network access. </a:t>
            </a:r>
            <a:endParaRPr lang="en-US" dirty="0" smtClean="0"/>
          </a:p>
          <a:p>
            <a:pPr lvl="1"/>
            <a:r>
              <a:rPr lang="en-US" dirty="0" smtClean="0"/>
              <a:t>GPON </a:t>
            </a:r>
            <a:r>
              <a:rPr lang="en-US" dirty="0"/>
              <a:t>provides high bandwidth speed up to </a:t>
            </a:r>
            <a:r>
              <a:rPr lang="en-US" b="1" dirty="0">
                <a:solidFill>
                  <a:srgbClr val="FF0000"/>
                </a:solidFill>
              </a:rPr>
              <a:t>2.5Gbit/s.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protocols used by GPON are ATM, GEM, and Ethernet.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EPON (Ethernet PON)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form of EPON is Ethernet Passive optical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EPON </a:t>
            </a:r>
            <a:r>
              <a:rPr lang="en-US" dirty="0"/>
              <a:t>is an IEEE standard, used Ethernet to sending the data packet. </a:t>
            </a:r>
            <a:endParaRPr lang="en-US" dirty="0" smtClean="0"/>
          </a:p>
          <a:p>
            <a:pPr lvl="1"/>
            <a:r>
              <a:rPr lang="en-US" dirty="0" smtClean="0"/>
              <a:t>EPON </a:t>
            </a:r>
            <a:r>
              <a:rPr lang="en-US" dirty="0"/>
              <a:t>and GEPON is a FAST Ethernet over fiber network up to </a:t>
            </a:r>
            <a:r>
              <a:rPr lang="en-US" b="1" dirty="0">
                <a:solidFill>
                  <a:srgbClr val="FF0000"/>
                </a:solidFill>
              </a:rPr>
              <a:t>1.25 </a:t>
            </a:r>
            <a:r>
              <a:rPr lang="en-US" b="1" dirty="0" err="1">
                <a:solidFill>
                  <a:srgbClr val="FF0000"/>
                </a:solidFill>
              </a:rPr>
              <a:t>Gbit</a:t>
            </a:r>
            <a:r>
              <a:rPr lang="en-US" b="1" dirty="0">
                <a:solidFill>
                  <a:srgbClr val="FF0000"/>
                </a:solidFill>
              </a:rPr>
              <a:t>/s Download and upload data stream.</a:t>
            </a:r>
          </a:p>
        </p:txBody>
      </p:sp>
    </p:spTree>
    <p:extLst>
      <p:ext uri="{BB962C8B-B14F-4D97-AF65-F5344CB8AC3E}">
        <p14:creationId xmlns:p14="http://schemas.microsoft.com/office/powerpoint/2010/main" val="298527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xPON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XPON</a:t>
            </a:r>
            <a:r>
              <a:rPr lang="en-US" dirty="0"/>
              <a:t> is the integration of GPON and EPON in terms of hardware and software.</a:t>
            </a:r>
          </a:p>
          <a:p>
            <a:r>
              <a:rPr lang="en-US" dirty="0"/>
              <a:t>On the one hand, the upstream and downstream rates of GPON are higher than that of EPON. 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the downward compatibility of hardware, the mode of GPON network is considered as the standard of hardware indicators.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it offers multiple services including TDM, ATM, Ethernet, and CATV, which is the same as GPON.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the software will adopt the mode of automatic detection and switch. EPON/GPON OLT will deliver the network packets when ONU accesses them.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network packets can’t be analyzed if ONU can’t match the OLT mode. At this point, </a:t>
            </a:r>
            <a:r>
              <a:rPr lang="en-US" b="1" dirty="0" err="1"/>
              <a:t>xPON</a:t>
            </a:r>
            <a:r>
              <a:rPr lang="en-US" b="1" dirty="0"/>
              <a:t> ONU</a:t>
            </a:r>
            <a:r>
              <a:rPr lang="en-US" dirty="0"/>
              <a:t> will automatically restart and switch to the other mode after seconds</a:t>
            </a:r>
            <a:r>
              <a:rPr lang="en-US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5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746" y="2415598"/>
            <a:ext cx="7737764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to Make EPON ONUs Compatible with a GPON OLT by Changing Firmware: Step-by-Step Process</a:t>
            </a:r>
          </a:p>
        </p:txBody>
      </p:sp>
    </p:spTree>
    <p:extLst>
      <p:ext uri="{BB962C8B-B14F-4D97-AF65-F5344CB8AC3E}">
        <p14:creationId xmlns:p14="http://schemas.microsoft.com/office/powerpoint/2010/main" val="295596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Check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Verify </a:t>
            </a:r>
            <a:r>
              <a:rPr dirty="0"/>
              <a:t>if your ONU hardware is capable of supporting GPON firmware.</a:t>
            </a:r>
          </a:p>
          <a:p>
            <a:r>
              <a:rPr dirty="0" smtClean="0"/>
              <a:t>Some </a:t>
            </a:r>
            <a:r>
              <a:rPr dirty="0"/>
              <a:t>hardware might not support both standards.</a:t>
            </a:r>
          </a:p>
          <a:p>
            <a:r>
              <a:rPr dirty="0" smtClean="0"/>
              <a:t>Forcing </a:t>
            </a:r>
            <a:r>
              <a:rPr dirty="0"/>
              <a:t>incompatible firmware might damage the device.</a:t>
            </a:r>
          </a:p>
        </p:txBody>
      </p:sp>
    </p:spTree>
    <p:extLst>
      <p:ext uri="{BB962C8B-B14F-4D97-AF65-F5344CB8AC3E}">
        <p14:creationId xmlns:p14="http://schemas.microsoft.com/office/powerpoint/2010/main" val="108416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Gather Required Tools and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Obtain </a:t>
            </a:r>
            <a:r>
              <a:rPr dirty="0"/>
              <a:t>the GPON firmware file for your ONU model from the manufacturer or a trusted source.</a:t>
            </a:r>
          </a:p>
          <a:p>
            <a:r>
              <a:rPr dirty="0" smtClean="0"/>
              <a:t>Ensure </a:t>
            </a:r>
            <a:r>
              <a:rPr dirty="0"/>
              <a:t>you have the necessary tools:</a:t>
            </a:r>
          </a:p>
          <a:p>
            <a:r>
              <a:rPr dirty="0"/>
              <a:t>  - Computer</a:t>
            </a:r>
          </a:p>
          <a:p>
            <a:r>
              <a:rPr dirty="0"/>
              <a:t>  - Ethernet cables</a:t>
            </a:r>
          </a:p>
          <a:p>
            <a:r>
              <a:rPr dirty="0"/>
              <a:t>  - Possibly a TFTP </a:t>
            </a:r>
            <a:r>
              <a:rPr dirty="0" smtClean="0"/>
              <a:t>server</a:t>
            </a:r>
            <a:endParaRPr lang="en-US" dirty="0" smtClean="0"/>
          </a:p>
          <a:p>
            <a:r>
              <a:rPr lang="en-US" dirty="0"/>
              <a:t>Connect your computer to the ONU using an Ethernet cable.</a:t>
            </a:r>
          </a:p>
          <a:p>
            <a:r>
              <a:rPr lang="en-US" dirty="0"/>
              <a:t>Assign a static IP to your computer in the same range as the ONU’s management IP.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69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Access the ONU’s Management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Open </a:t>
            </a:r>
            <a:r>
              <a:rPr dirty="0"/>
              <a:t>a web browser and enter the ONU’s management IP address.</a:t>
            </a:r>
          </a:p>
          <a:p>
            <a:r>
              <a:rPr dirty="0" smtClean="0"/>
              <a:t>Log </a:t>
            </a:r>
            <a:r>
              <a:rPr dirty="0"/>
              <a:t>in using the admin credentials</a:t>
            </a:r>
            <a:r>
              <a:rPr dirty="0" smtClean="0"/>
              <a:t>.</a:t>
            </a:r>
            <a:endParaRPr lang="en-US" dirty="0" smtClean="0"/>
          </a:p>
          <a:p>
            <a:r>
              <a:rPr lang="en-US" dirty="0"/>
              <a:t>Navigate to the firmware update section in the web interface.</a:t>
            </a:r>
          </a:p>
          <a:p>
            <a:r>
              <a:rPr lang="en-US" dirty="0"/>
              <a:t>Typically found under system maintenance or similar settings.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40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Upload and Install GPON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Upload </a:t>
            </a:r>
            <a:r>
              <a:rPr dirty="0"/>
              <a:t>the GPON firmware file you obtained earlier.</a:t>
            </a:r>
          </a:p>
          <a:p>
            <a:r>
              <a:rPr dirty="0" smtClean="0"/>
              <a:t>Follow </a:t>
            </a:r>
            <a:r>
              <a:rPr dirty="0"/>
              <a:t>the instructions to start the firmware upgrade process.</a:t>
            </a:r>
          </a:p>
          <a:p>
            <a:r>
              <a:rPr dirty="0" smtClean="0"/>
              <a:t>This </a:t>
            </a:r>
            <a:r>
              <a:rPr dirty="0"/>
              <a:t>might take several minutes.</a:t>
            </a:r>
          </a:p>
          <a:p>
            <a:r>
              <a:rPr dirty="0" smtClean="0"/>
              <a:t>Ensure </a:t>
            </a:r>
            <a:r>
              <a:rPr dirty="0"/>
              <a:t>the power remains stable during this process to avoid bricking the ONU.</a:t>
            </a:r>
          </a:p>
        </p:txBody>
      </p:sp>
    </p:spTree>
    <p:extLst>
      <p:ext uri="{BB962C8B-B14F-4D97-AF65-F5344CB8AC3E}">
        <p14:creationId xmlns:p14="http://schemas.microsoft.com/office/powerpoint/2010/main" val="24070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Reconfigure the ONU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After </a:t>
            </a:r>
            <a:r>
              <a:rPr dirty="0"/>
              <a:t>the firmware upgrade is complete, the ONU may reset to factory settings.</a:t>
            </a:r>
          </a:p>
          <a:p>
            <a:r>
              <a:rPr dirty="0" smtClean="0"/>
              <a:t>Reconfigure </a:t>
            </a:r>
            <a:r>
              <a:rPr dirty="0"/>
              <a:t>it with the necessary parameters to connect to your GPON OLT.</a:t>
            </a:r>
          </a:p>
          <a:p>
            <a:r>
              <a:rPr dirty="0" smtClean="0"/>
              <a:t>You </a:t>
            </a:r>
            <a:r>
              <a:rPr dirty="0"/>
              <a:t>might need to re-enter settings such as VLAN IDs, PON parameters, and other specific configurations required by your network.</a:t>
            </a:r>
          </a:p>
        </p:txBody>
      </p:sp>
    </p:spTree>
    <p:extLst>
      <p:ext uri="{BB962C8B-B14F-4D97-AF65-F5344CB8AC3E}">
        <p14:creationId xmlns:p14="http://schemas.microsoft.com/office/powerpoint/2010/main" val="383463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Assignment: </a:t>
            </a:r>
            <a:r>
              <a:rPr lang="en-US" dirty="0" smtClean="0"/>
              <a:t>02 </a:t>
            </a:r>
            <a:r>
              <a:rPr lang="en-US" dirty="0"/>
              <a:t>Marks: 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60606"/>
            <a:ext cx="11229109" cy="5863649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is ONU? Types of ONU? Basic functions of ONU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What is </a:t>
            </a:r>
            <a:r>
              <a:rPr lang="en-US" sz="2000" dirty="0" smtClean="0"/>
              <a:t>ONT?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Differences </a:t>
            </a:r>
            <a:r>
              <a:rPr lang="en-US" sz="2000" dirty="0"/>
              <a:t>between EPON, GPON, XPON.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How to convert an EPON to GPON ONU.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What are the advantage of use a XPON ONU?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OLT? Types of OLT? Basic functions </a:t>
            </a:r>
            <a:r>
              <a:rPr lang="en-US" sz="2000"/>
              <a:t>of </a:t>
            </a:r>
            <a:r>
              <a:rPr lang="en-US" sz="2000" smtClean="0"/>
              <a:t>OLT.</a:t>
            </a:r>
            <a:endParaRPr lang="en-US" sz="2000" dirty="0"/>
          </a:p>
          <a:p>
            <a:pPr marL="0" lvl="0" indent="0">
              <a:buNone/>
            </a:pPr>
            <a:endParaRPr lang="en-US" sz="2000" b="1" dirty="0" smtClean="0">
              <a:solidFill>
                <a:srgbClr val="FF0000"/>
              </a:solidFill>
              <a:highlight>
                <a:srgbClr val="FFFFFF"/>
              </a:highlight>
              <a:latin typeface="docs-Roboto"/>
            </a:endParaRPr>
          </a:p>
          <a:p>
            <a:pPr lvl="0"/>
            <a:r>
              <a:rPr lang="en-US" sz="1600" b="1" dirty="0" smtClean="0">
                <a:solidFill>
                  <a:srgbClr val="FF0000"/>
                </a:solidFill>
                <a:highlight>
                  <a:srgbClr val="FFFFFF"/>
                </a:highlight>
                <a:latin typeface="docs-Roboto"/>
              </a:rPr>
              <a:t>Submission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docs-Roboto"/>
              </a:rPr>
              <a:t>Last Date: </a:t>
            </a:r>
            <a:r>
              <a:rPr lang="en-US" sz="1600" b="1" dirty="0" smtClean="0">
                <a:solidFill>
                  <a:srgbClr val="FF0000"/>
                </a:solidFill>
                <a:highlight>
                  <a:srgbClr val="FFFFFF"/>
                </a:highlight>
                <a:latin typeface="docs-Roboto"/>
              </a:rPr>
              <a:t>23/07/2024</a:t>
            </a:r>
          </a:p>
          <a:p>
            <a:pPr lvl="0"/>
            <a:r>
              <a:rPr lang="en-US" sz="1600" b="1" dirty="0" smtClean="0">
                <a:solidFill>
                  <a:srgbClr val="FF0000"/>
                </a:solidFill>
                <a:highlight>
                  <a:srgbClr val="FFFFFF"/>
                </a:highlight>
                <a:latin typeface="docs-Roboto"/>
              </a:rPr>
              <a:t>Link: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71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ONU?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200" dirty="0"/>
              <a:t>ONT stands for Optical Network Terminal. ONU stands for Optical Network Unit.</a:t>
            </a:r>
          </a:p>
          <a:p>
            <a:pPr algn="just"/>
            <a:r>
              <a:rPr lang="en-US" sz="3200" dirty="0"/>
              <a:t>It is a device used in Fiber to the Home (FTTH) networks to connect end-users to the Passive Optical Network (PON).</a:t>
            </a:r>
          </a:p>
          <a:p>
            <a:pPr algn="just"/>
            <a:r>
              <a:rPr lang="en-US" sz="3200" dirty="0"/>
              <a:t> It is a key component of the PON architecture and is typically installed at the customer premises.</a:t>
            </a:r>
          </a:p>
          <a:p>
            <a:pPr algn="just"/>
            <a:r>
              <a:rPr lang="en-US" sz="3200" dirty="0"/>
              <a:t>The ONU converts optical signals transmitted over the fiber optic cable to electrical signals that can be used by the customer's equipment, such as a router or computer. </a:t>
            </a:r>
          </a:p>
          <a:p>
            <a:pPr algn="just"/>
            <a:r>
              <a:rPr lang="en-US" sz="3200" dirty="0"/>
              <a:t>It also receives and sends data from the customer's equipment and transmits it back to the Optical Line Terminal (OLT) located at the service provider's central office. </a:t>
            </a:r>
          </a:p>
        </p:txBody>
      </p:sp>
    </p:spTree>
    <p:extLst>
      <p:ext uri="{BB962C8B-B14F-4D97-AF65-F5344CB8AC3E}">
        <p14:creationId xmlns:p14="http://schemas.microsoft.com/office/powerpoint/2010/main" val="330813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Optical Network Terminal​ (</a:t>
            </a:r>
            <a:r>
              <a:rPr lang="en-US" sz="4400" dirty="0"/>
              <a:t>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ONT is an interface between the Internet Service Provider (ISP) and the end user of fiber Internet. </a:t>
            </a:r>
          </a:p>
          <a:p>
            <a:r>
              <a:rPr lang="en-US" dirty="0"/>
              <a:t>It’s an integral part of the fiber optic internet system because it converts optical signals into information your computing devices can digest. </a:t>
            </a:r>
          </a:p>
          <a:p>
            <a:r>
              <a:rPr lang="en-US" dirty="0"/>
              <a:t>In other words, it works as a modem if you get your broadband Internet through Fiber to the Premises (FTTP).</a:t>
            </a:r>
          </a:p>
        </p:txBody>
      </p:sp>
    </p:spTree>
    <p:extLst>
      <p:ext uri="{BB962C8B-B14F-4D97-AF65-F5344CB8AC3E}">
        <p14:creationId xmlns:p14="http://schemas.microsoft.com/office/powerpoint/2010/main" val="289743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OLT (Optical Line Termination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OLT also called </a:t>
            </a:r>
            <a:r>
              <a:rPr lang="en-US" b="1" dirty="0"/>
              <a:t>Optical Line Terminal. </a:t>
            </a:r>
            <a:endParaRPr lang="en-US" b="1" dirty="0" smtClean="0"/>
          </a:p>
          <a:p>
            <a:r>
              <a:rPr lang="en-US" dirty="0" smtClean="0"/>
              <a:t>OLT </a:t>
            </a:r>
            <a:r>
              <a:rPr lang="en-US" dirty="0"/>
              <a:t>is an endpoint of the passive optical network (PON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OLT Main Function is converting </a:t>
            </a:r>
            <a:r>
              <a:rPr lang="en-US" b="1" dirty="0"/>
              <a:t>electrical signal </a:t>
            </a:r>
            <a:r>
              <a:rPr lang="en-US" dirty="0"/>
              <a:t>using by service provider equipment and Fiber optical signal used by the passive optical network (PON), its co-ordinate Multiplexing between end-user device ONU (Optical Network unit ) or ONT (Optical Network Terminals 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-459870"/>
            <a:ext cx="8063851" cy="80638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OLT (Optical Line Termination )</a:t>
            </a:r>
          </a:p>
        </p:txBody>
      </p:sp>
    </p:spTree>
    <p:extLst>
      <p:ext uri="{BB962C8B-B14F-4D97-AF65-F5344CB8AC3E}">
        <p14:creationId xmlns:p14="http://schemas.microsoft.com/office/powerpoint/2010/main" val="261775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89525"/>
            <a:ext cx="10515600" cy="1325563"/>
          </a:xfrm>
        </p:spPr>
        <p:txBody>
          <a:bodyPr/>
          <a:lstStyle/>
          <a:p>
            <a:r>
              <a:rPr lang="en-US" dirty="0"/>
              <a:t>OLT (Optical Line Termination )</a:t>
            </a:r>
          </a:p>
        </p:txBody>
      </p:sp>
    </p:spTree>
    <p:extLst>
      <p:ext uri="{BB962C8B-B14F-4D97-AF65-F5344CB8AC3E}">
        <p14:creationId xmlns:p14="http://schemas.microsoft.com/office/powerpoint/2010/main" val="205207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107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Classifications </a:t>
            </a:r>
            <a:r>
              <a:rPr lang="en-US" dirty="0"/>
              <a:t>based on </a:t>
            </a:r>
            <a:r>
              <a:rPr lang="en-US" dirty="0" smtClean="0"/>
              <a:t>PON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  OLTs are categorized based on the PON standards they adhere to. The most common PON standards include:</a:t>
            </a:r>
          </a:p>
          <a:p>
            <a:r>
              <a:rPr lang="en-US" dirty="0"/>
              <a:t>   - Gigabit Passive Optical Network (GPON): GPON is one of the most widely deployed PON technologies, offering high downstream and upstream bandwidth. GPON OLTs are designed to support various services, including broadband internet, voice, and video.</a:t>
            </a:r>
          </a:p>
          <a:p>
            <a:r>
              <a:rPr lang="en-US" dirty="0"/>
              <a:t>   - Ethernet Passive Optical Network (EPON): EPON, also known as IEEE 802.3ah, leverages Ethernet technology for PONs. EPON OLTs provide high-speed data transmission and are commonly used for business and residential applications.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1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OLT to ONU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ber Network Solution with OLT and O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97536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885</Words>
  <Application>Microsoft Office PowerPoint</Application>
  <PresentationFormat>Widescreen</PresentationFormat>
  <Paragraphs>107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docs-Roboto</vt:lpstr>
      <vt:lpstr>Times New Roman</vt:lpstr>
      <vt:lpstr>Office Theme</vt:lpstr>
      <vt:lpstr>Optical Network Unit (ONU) Optical Network Terminal​ (ONT) OLT (Optical Line Termination )</vt:lpstr>
      <vt:lpstr>What is ONU?</vt:lpstr>
      <vt:lpstr>What is ONU?</vt:lpstr>
      <vt:lpstr>Optical Network Terminal​ (ONT)</vt:lpstr>
      <vt:lpstr>OLT (Optical Line Termination )</vt:lpstr>
      <vt:lpstr>OLT (Optical Line Termination )</vt:lpstr>
      <vt:lpstr>OLT (Optical Line Termination )</vt:lpstr>
      <vt:lpstr>Classifications based on PON Standards</vt:lpstr>
      <vt:lpstr>OLT to ONU</vt:lpstr>
      <vt:lpstr>OLT to ONU</vt:lpstr>
      <vt:lpstr>What's The Difference Between GPON And EPON?</vt:lpstr>
      <vt:lpstr>Why ONU Is Quite Important in Network Architecture?</vt:lpstr>
      <vt:lpstr>Features of ONU:</vt:lpstr>
      <vt:lpstr>ONU Functions </vt:lpstr>
      <vt:lpstr>ONU Ports</vt:lpstr>
      <vt:lpstr>ONU Ports</vt:lpstr>
      <vt:lpstr>ONU Ports</vt:lpstr>
      <vt:lpstr>ONU With Router</vt:lpstr>
      <vt:lpstr>Types of ONU</vt:lpstr>
      <vt:lpstr>Types of ONU</vt:lpstr>
      <vt:lpstr>What is xPON?</vt:lpstr>
      <vt:lpstr>How to Make EPON ONUs Compatible with a GPON OLT by Changing Firmware: Step-by-Step Process</vt:lpstr>
      <vt:lpstr>Check Compatibility</vt:lpstr>
      <vt:lpstr>Gather Required Tools and Firmware</vt:lpstr>
      <vt:lpstr>Access the ONU’s Management Interface</vt:lpstr>
      <vt:lpstr>Upload and Install GPON Firmware</vt:lpstr>
      <vt:lpstr>Reconfigure the ONU</vt:lpstr>
      <vt:lpstr>Assignment: 02 Marks: 05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Router A networking Device</dc:title>
  <dc:creator>Microsoft account</dc:creator>
  <cp:lastModifiedBy>Microsoft account</cp:lastModifiedBy>
  <cp:revision>106</cp:revision>
  <dcterms:created xsi:type="dcterms:W3CDTF">2024-07-08T15:21:30Z</dcterms:created>
  <dcterms:modified xsi:type="dcterms:W3CDTF">2024-07-15T16:07:43Z</dcterms:modified>
</cp:coreProperties>
</file>