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61" r:id="rId2"/>
    <p:sldId id="259" r:id="rId3"/>
    <p:sldId id="279" r:id="rId4"/>
    <p:sldId id="280" r:id="rId5"/>
    <p:sldId id="284" r:id="rId6"/>
    <p:sldId id="263" r:id="rId7"/>
    <p:sldId id="276" r:id="rId8"/>
    <p:sldId id="282" r:id="rId9"/>
    <p:sldId id="283" r:id="rId10"/>
    <p:sldId id="265" r:id="rId11"/>
    <p:sldId id="266" r:id="rId12"/>
    <p:sldId id="267" r:id="rId13"/>
    <p:sldId id="268" r:id="rId14"/>
    <p:sldId id="269" r:id="rId15"/>
    <p:sldId id="264" r:id="rId16"/>
    <p:sldId id="270" r:id="rId17"/>
    <p:sldId id="272" r:id="rId18"/>
    <p:sldId id="273" r:id="rId19"/>
    <p:sldId id="274" r:id="rId20"/>
    <p:sldId id="277" r:id="rId21"/>
    <p:sldId id="278" r:id="rId22"/>
    <p:sldId id="275" r:id="rId23"/>
    <p:sldId id="262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25252"/>
    <a:srgbClr val="003399"/>
    <a:srgbClr val="2109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75" d="100"/>
          <a:sy n="75" d="100"/>
        </p:scale>
        <p:origin x="516" y="-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8BE658-209C-423B-8DF8-7A5B75E205C7}" type="datetimeFigureOut">
              <a:rPr lang="en-US" smtClean="0"/>
              <a:t>27-Aug-24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FE32B2-BE37-4975-925E-9B28457B7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6447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FE32B2-BE37-4975-925E-9B28457B778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0973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FE32B2-BE37-4975-925E-9B28457B778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5114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40B2B-353E-46A6-B159-55F913A4539A}" type="datetimeFigureOut">
              <a:rPr lang="en-US" smtClean="0"/>
              <a:t>27-Aug-24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4FDB6-3B77-4612-B06E-891BAE138A1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4728285" y="3244334"/>
            <a:ext cx="27354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800" dirty="0" smtClean="0"/>
              <a:t>Welcome to the CSE Family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3739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40B2B-353E-46A6-B159-55F913A4539A}" type="datetimeFigureOut">
              <a:rPr lang="en-US" smtClean="0"/>
              <a:t>27-Aug-24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4FDB6-3B77-4612-B06E-891BAE138A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3222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40B2B-353E-46A6-B159-55F913A4539A}" type="datetimeFigureOut">
              <a:rPr lang="en-US" smtClean="0"/>
              <a:t>27-Aug-24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4FDB6-3B77-4612-B06E-891BAE138A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8896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40B2B-353E-46A6-B159-55F913A4539A}" type="datetimeFigureOut">
              <a:rPr lang="en-US" smtClean="0"/>
              <a:t>27-Aug-24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4FDB6-3B77-4612-B06E-891BAE138A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215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800" b="1">
                <a:solidFill>
                  <a:schemeClr val="accent5">
                    <a:lumMod val="75000"/>
                  </a:schemeClr>
                </a:solidFill>
                <a:latin typeface="Book Antiqua" panose="02040602050305030304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40B2B-353E-46A6-B159-55F913A4539A}" type="datetimeFigureOut">
              <a:rPr lang="en-US" smtClean="0"/>
              <a:t>27-Aug-24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4FDB6-3B77-4612-B06E-891BAE138A1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 rot="5400000">
            <a:off x="5724659" y="390659"/>
            <a:ext cx="742682" cy="12192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 rot="5400000">
            <a:off x="6072852" y="-71298"/>
            <a:ext cx="46295" cy="12192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 userDrawn="1"/>
        </p:nvSpPr>
        <p:spPr>
          <a:xfrm>
            <a:off x="10805374" y="5525038"/>
            <a:ext cx="1069848" cy="107259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74680" y="5550796"/>
            <a:ext cx="1097280" cy="1087947"/>
          </a:xfrm>
          <a:prstGeom prst="rect">
            <a:avLst/>
          </a:prstGeom>
        </p:spPr>
      </p:pic>
      <p:sp>
        <p:nvSpPr>
          <p:cNvPr id="12" name="Rectangle 11"/>
          <p:cNvSpPr/>
          <p:nvPr userDrawn="1"/>
        </p:nvSpPr>
        <p:spPr>
          <a:xfrm>
            <a:off x="329137" y="6244431"/>
            <a:ext cx="10116407" cy="42066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200" b="1" i="1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Lectures By</a:t>
            </a:r>
            <a:r>
              <a:rPr lang="en-US" sz="1200" b="1" i="0" baseline="0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 </a:t>
            </a:r>
            <a:r>
              <a:rPr lang="en-US" sz="1200" b="1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Md. Tariqul Islam,</a:t>
            </a:r>
            <a:r>
              <a:rPr lang="en-US" sz="1200" b="1" baseline="0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 </a:t>
            </a:r>
            <a:r>
              <a:rPr lang="en-US" sz="1200" b="1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Lecturer &amp; Coordinator, Dept. of CSE, UGV, Email: tariq.ugv@gmail.com,</a:t>
            </a:r>
            <a:r>
              <a:rPr lang="en-US" sz="1200" b="1" baseline="0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 </a:t>
            </a:r>
            <a:r>
              <a:rPr lang="en-US" sz="1200" b="1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Web: www.tariqul.ugv.edu.bd </a:t>
            </a:r>
            <a:endParaRPr lang="en-U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6581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40B2B-353E-46A6-B159-55F913A4539A}" type="datetimeFigureOut">
              <a:rPr lang="en-US" smtClean="0"/>
              <a:t>27-Aug-24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4FDB6-3B77-4612-B06E-891BAE138A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3746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userDrawn="1">
  <p:cSld name="1_Title Slid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 dirty="0" smtClean="0"/>
              <a:t>Md. Tariqul Islam, Lecturer, Dept. of CSE, UGV</a:t>
            </a:r>
          </a:p>
          <a:p>
            <a:r>
              <a:rPr lang="en-US" dirty="0" smtClean="0"/>
              <a:t> www.tariqul.ugv.edu.bd</a:t>
            </a:r>
            <a:endParaRPr lang="en-US" dirty="0"/>
          </a:p>
        </p:txBody>
      </p:sp>
      <p:sp>
        <p:nvSpPr>
          <p:cNvPr id="20" name="Google Shape;20;p4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7" name="Google Shape;16;p43"/>
          <p:cNvSpPr txBox="1">
            <a:spLocks/>
          </p:cNvSpPr>
          <p:nvPr userDrawn="1"/>
        </p:nvSpPr>
        <p:spPr>
          <a:xfrm>
            <a:off x="1320733" y="3736136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lang="en-US" sz="1100" b="1" i="0" u="none" strike="noStrike" cap="none" smtClean="0">
                <a:solidFill>
                  <a:schemeClr val="dk1"/>
                </a:solidFill>
                <a:effectLst/>
                <a:latin typeface="Book Antiqua" panose="02040602050305030304" pitchFamily="18" charset="0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r>
              <a:rPr lang="en-US" sz="2400" dirty="0" smtClean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2400" dirty="0" smtClean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 dirty="0" smtClean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2400" dirty="0" smtClean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3200" dirty="0" smtClean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Department of </a:t>
            </a:r>
            <a:r>
              <a:rPr lang="en-US" sz="1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1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800" dirty="0" smtClean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Computer Science and Engineering</a:t>
            </a:r>
            <a:r>
              <a:rPr lang="en-US" sz="1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1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600" dirty="0" smtClean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www.cse.ugv.edu.bd, 874/322, C&amp;B Road, Barisal, Bangladesh.</a:t>
            </a:r>
            <a:r>
              <a:rPr lang="en-US" sz="1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1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dirty="0" smtClean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686" y="0"/>
            <a:ext cx="885523" cy="1313816"/>
          </a:xfrm>
          <a:prstGeom prst="rect">
            <a:avLst/>
          </a:prstGeom>
        </p:spPr>
      </p:pic>
      <p:sp>
        <p:nvSpPr>
          <p:cNvPr id="3" name="Rectangle 2"/>
          <p:cNvSpPr/>
          <p:nvPr userDrawn="1"/>
        </p:nvSpPr>
        <p:spPr>
          <a:xfrm>
            <a:off x="11449318" y="0"/>
            <a:ext cx="742682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 flipH="1">
            <a:off x="11335553" y="0"/>
            <a:ext cx="45719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 userDrawn="1"/>
        </p:nvSpPr>
        <p:spPr>
          <a:xfrm>
            <a:off x="10532779" y="4752304"/>
            <a:ext cx="1380131" cy="133200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51003" y="4712873"/>
            <a:ext cx="1380131" cy="1410863"/>
          </a:xfrm>
          <a:prstGeom prst="rect">
            <a:avLst/>
          </a:prstGeom>
        </p:spPr>
      </p:pic>
      <p:sp>
        <p:nvSpPr>
          <p:cNvPr id="6" name="Rectangle 5"/>
          <p:cNvSpPr/>
          <p:nvPr userDrawn="1"/>
        </p:nvSpPr>
        <p:spPr>
          <a:xfrm>
            <a:off x="1707848" y="193485"/>
            <a:ext cx="8776304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 smtClean="0">
                <a:latin typeface="Book Antiqua" panose="02040602050305030304" pitchFamily="18" charset="0"/>
              </a:rPr>
              <a:t>U</a:t>
            </a:r>
            <a:r>
              <a:rPr lang="en-US" sz="3600" dirty="0" smtClean="0">
                <a:latin typeface="Book Antiqua" panose="02040602050305030304" pitchFamily="18" charset="0"/>
              </a:rPr>
              <a:t>niversity of </a:t>
            </a:r>
            <a:r>
              <a:rPr lang="en-US" sz="3600" b="1" dirty="0" smtClean="0">
                <a:latin typeface="Book Antiqua" panose="02040602050305030304" pitchFamily="18" charset="0"/>
              </a:rPr>
              <a:t>G</a:t>
            </a:r>
            <a:r>
              <a:rPr lang="en-US" sz="3600" dirty="0" smtClean="0">
                <a:latin typeface="Book Antiqua" panose="02040602050305030304" pitchFamily="18" charset="0"/>
              </a:rPr>
              <a:t>lobal </a:t>
            </a:r>
            <a:r>
              <a:rPr lang="en-US" sz="3600" b="1" dirty="0" smtClean="0">
                <a:latin typeface="Book Antiqua" panose="02040602050305030304" pitchFamily="18" charset="0"/>
              </a:rPr>
              <a:t>V</a:t>
            </a:r>
            <a:r>
              <a:rPr lang="en-US" sz="3600" dirty="0" smtClean="0">
                <a:latin typeface="Book Antiqua" panose="02040602050305030304" pitchFamily="18" charset="0"/>
              </a:rPr>
              <a:t>illage </a:t>
            </a:r>
            <a:r>
              <a:rPr lang="en-US" sz="3600" b="1" dirty="0" smtClean="0">
                <a:latin typeface="Book Antiqua" panose="02040602050305030304" pitchFamily="18" charset="0"/>
              </a:rPr>
              <a:t>(UGV)</a:t>
            </a:r>
          </a:p>
          <a:p>
            <a:pPr algn="ctr"/>
            <a:r>
              <a:rPr lang="en-US" sz="3600" b="1" dirty="0" smtClean="0">
                <a:latin typeface="Book Antiqua" panose="02040602050305030304" pitchFamily="18" charset="0"/>
              </a:rPr>
              <a:t>B</a:t>
            </a:r>
            <a:r>
              <a:rPr lang="en-US" sz="3600" dirty="0" smtClean="0">
                <a:latin typeface="Book Antiqua" panose="02040602050305030304" pitchFamily="18" charset="0"/>
              </a:rPr>
              <a:t>arishal, </a:t>
            </a:r>
            <a:r>
              <a:rPr lang="en-US" sz="3600" b="1" dirty="0" smtClean="0">
                <a:latin typeface="Book Antiqua" panose="02040602050305030304" pitchFamily="18" charset="0"/>
              </a:rPr>
              <a:t>B</a:t>
            </a:r>
            <a:r>
              <a:rPr lang="en-US" sz="3600" dirty="0" smtClean="0">
                <a:latin typeface="Book Antiqua" panose="02040602050305030304" pitchFamily="18" charset="0"/>
              </a:rPr>
              <a:t>angladesh</a:t>
            </a:r>
          </a:p>
          <a:p>
            <a:endParaRPr lang="en-US" sz="1600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6588638" y="1912079"/>
            <a:ext cx="3944141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400" b="1" i="1" dirty="0" smtClean="0">
                <a:latin typeface="Book Antiqua" panose="02040602050305030304" pitchFamily="18" charset="0"/>
              </a:rPr>
              <a:t>Lectures By</a:t>
            </a:r>
            <a:r>
              <a:rPr lang="en-US" sz="1800" b="1" dirty="0" smtClean="0">
                <a:latin typeface="Book Antiqua" panose="02040602050305030304" pitchFamily="18" charset="0"/>
              </a:rPr>
              <a:t/>
            </a:r>
            <a:br>
              <a:rPr lang="en-US" sz="1800" b="1" dirty="0" smtClean="0">
                <a:latin typeface="Book Antiqua" panose="02040602050305030304" pitchFamily="18" charset="0"/>
              </a:rPr>
            </a:br>
            <a:r>
              <a:rPr lang="en-US" sz="1600" b="1" dirty="0" smtClean="0">
                <a:latin typeface="Book Antiqua" panose="02040602050305030304" pitchFamily="18" charset="0"/>
              </a:rPr>
              <a:t/>
            </a:r>
            <a:br>
              <a:rPr lang="en-US" sz="1600" b="1" dirty="0" smtClean="0">
                <a:latin typeface="Book Antiqua" panose="02040602050305030304" pitchFamily="18" charset="0"/>
              </a:rPr>
            </a:br>
            <a:r>
              <a:rPr lang="en-US" sz="2400" b="1" dirty="0" smtClean="0">
                <a:solidFill>
                  <a:srgbClr val="00B050"/>
                </a:solidFill>
                <a:latin typeface="Book Antiqua" panose="02040602050305030304" pitchFamily="18" charset="0"/>
              </a:rPr>
              <a:t>Md. Tariqul Islam</a:t>
            </a:r>
            <a:r>
              <a:rPr lang="en-US" sz="1600" b="1" dirty="0" smtClean="0">
                <a:latin typeface="Book Antiqua" panose="02040602050305030304" pitchFamily="18" charset="0"/>
              </a:rPr>
              <a:t/>
            </a:r>
            <a:br>
              <a:rPr lang="en-US" sz="1600" b="1" dirty="0" smtClean="0">
                <a:latin typeface="Book Antiqua" panose="02040602050305030304" pitchFamily="18" charset="0"/>
              </a:rPr>
            </a:br>
            <a:r>
              <a:rPr lang="en-US" sz="2000" b="1" dirty="0" smtClean="0">
                <a:solidFill>
                  <a:schemeClr val="accent5"/>
                </a:solidFill>
                <a:latin typeface="Book Antiqua" panose="02040602050305030304" pitchFamily="18" charset="0"/>
              </a:rPr>
              <a:t>Lecturer &amp; Coordinator</a:t>
            </a:r>
          </a:p>
          <a:p>
            <a:pPr algn="r"/>
            <a:r>
              <a:rPr lang="en-US" sz="1800" b="0" dirty="0" smtClean="0">
                <a:solidFill>
                  <a:srgbClr val="002060"/>
                </a:solidFill>
                <a:latin typeface="Book Antiqua" panose="02040602050305030304" pitchFamily="18" charset="0"/>
              </a:rPr>
              <a:t/>
            </a:r>
            <a:br>
              <a:rPr lang="en-US" sz="1800" b="0" dirty="0" smtClean="0">
                <a:solidFill>
                  <a:srgbClr val="002060"/>
                </a:solidFill>
                <a:latin typeface="Book Antiqua" panose="02040602050305030304" pitchFamily="18" charset="0"/>
              </a:rPr>
            </a:br>
            <a:r>
              <a:rPr lang="en-US" sz="1600" b="0" dirty="0" smtClean="0">
                <a:solidFill>
                  <a:srgbClr val="002060"/>
                </a:solidFill>
                <a:latin typeface="Book Antiqua" panose="02040602050305030304" pitchFamily="18" charset="0"/>
              </a:rPr>
              <a:t>Mobile: +880-1842733104    </a:t>
            </a:r>
            <a:br>
              <a:rPr lang="en-US" sz="1600" b="0" dirty="0" smtClean="0">
                <a:solidFill>
                  <a:srgbClr val="002060"/>
                </a:solidFill>
                <a:latin typeface="Book Antiqua" panose="02040602050305030304" pitchFamily="18" charset="0"/>
              </a:rPr>
            </a:br>
            <a:r>
              <a:rPr lang="en-US" sz="1600" b="0" dirty="0" smtClean="0">
                <a:solidFill>
                  <a:srgbClr val="002060"/>
                </a:solidFill>
                <a:latin typeface="Book Antiqua" panose="02040602050305030304" pitchFamily="18" charset="0"/>
              </a:rPr>
              <a:t>Email: tariq.ugv@gmail.com</a:t>
            </a:r>
            <a:br>
              <a:rPr lang="en-US" sz="1600" b="0" dirty="0" smtClean="0">
                <a:solidFill>
                  <a:srgbClr val="002060"/>
                </a:solidFill>
                <a:latin typeface="Book Antiqua" panose="02040602050305030304" pitchFamily="18" charset="0"/>
              </a:rPr>
            </a:br>
            <a:r>
              <a:rPr lang="en-US" sz="1600" b="0" dirty="0" smtClean="0">
                <a:solidFill>
                  <a:srgbClr val="002060"/>
                </a:solidFill>
                <a:latin typeface="Book Antiqua" panose="02040602050305030304" pitchFamily="18" charset="0"/>
              </a:rPr>
              <a:t>Web: www.tariqul.ugv.edu.bd </a:t>
            </a:r>
            <a:endParaRPr lang="en-US" sz="900" b="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29030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40B2B-353E-46A6-B159-55F913A4539A}" type="datetimeFigureOut">
              <a:rPr lang="en-US" smtClean="0"/>
              <a:t>27-Aug-24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4FDB6-3B77-4612-B06E-891BAE138A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019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40B2B-353E-46A6-B159-55F913A4539A}" type="datetimeFigureOut">
              <a:rPr lang="en-US" smtClean="0"/>
              <a:t>27-Aug-24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4FDB6-3B77-4612-B06E-891BAE138A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2336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40B2B-353E-46A6-B159-55F913A4539A}" type="datetimeFigureOut">
              <a:rPr lang="en-US" smtClean="0"/>
              <a:t>27-Aug-24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4FDB6-3B77-4612-B06E-891BAE138A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8623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40B2B-353E-46A6-B159-55F913A4539A}" type="datetimeFigureOut">
              <a:rPr lang="en-US" smtClean="0"/>
              <a:t>27-Aug-24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4FDB6-3B77-4612-B06E-891BAE138A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004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40B2B-353E-46A6-B159-55F913A4539A}" type="datetimeFigureOut">
              <a:rPr lang="en-US" smtClean="0"/>
              <a:t>27-Aug-24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4FDB6-3B77-4612-B06E-891BAE138A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833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840B2B-353E-46A6-B159-55F913A4539A}" type="datetimeFigureOut">
              <a:rPr lang="en-US" smtClean="0"/>
              <a:t>27-Aug-24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64FDB6-3B77-4612-B06E-891BAE138A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78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0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Book Antiqua" panose="02040602050305030304" pitchFamily="18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Book Antiqua" panose="02040602050305030304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Book Antiqua" panose="02040602050305030304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Book Antiqua" panose="02040602050305030304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Book Antiqua" panose="02040602050305030304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Book Antiqua" panose="0204060205030503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slookup.io/" TargetMode="External"/><Relationship Id="rId2" Type="http://schemas.openxmlformats.org/officeDocument/2006/relationships/hyperlink" Target="http://www.google.com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echtarget.com/whatis/definition/IP-address" TargetMode="External"/><Relationship Id="rId2" Type="http://schemas.openxmlformats.org/officeDocument/2006/relationships/hyperlink" Target="https://www.techtarget.com/whatis/definition/Internet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techtarget.com/searchnetworking/definition/host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ogle.com/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eeksforgeeks.org/introduction-to-linux-operating-system/" TargetMode="External"/><Relationship Id="rId2" Type="http://schemas.openxmlformats.org/officeDocument/2006/relationships/hyperlink" Target="https://www.geeksforgeeks.org/what-is-whois-footprinting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geeksforgeeks.org/what-does-a-network-administrator-do/" TargetMode="External"/><Relationship Id="rId5" Type="http://schemas.openxmlformats.org/officeDocument/2006/relationships/hyperlink" Target="https://www.geeksforgeeks.org/what-is-an-ip-address/" TargetMode="External"/><Relationship Id="rId4" Type="http://schemas.openxmlformats.org/officeDocument/2006/relationships/hyperlink" Target="https://www.geeksforgeeks.org/what-is-icann-in-cyber-crime/" TargetMode="Externa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learn.microsoft.com/en-us/sysinternals/downloads/whois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phoenixnap.com/glossary/what-is-a-script" TargetMode="External"/><Relationship Id="rId2" Type="http://schemas.openxmlformats.org/officeDocument/2006/relationships/hyperlink" Target="https://phoenixnap.com/glossary/command-prompt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43860" y="2421861"/>
            <a:ext cx="574006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3200" b="1" dirty="0" smtClean="0">
                <a:latin typeface="Book Antiqua" panose="02040602050305030304" pitchFamily="18" charset="0"/>
              </a:rPr>
              <a:t>Lectures On: </a:t>
            </a:r>
          </a:p>
          <a:p>
            <a:r>
              <a:rPr lang="en-US" sz="3200" b="1" dirty="0">
                <a:solidFill>
                  <a:schemeClr val="accent2"/>
                </a:solidFill>
                <a:latin typeface="Book Antiqua" panose="02040602050305030304" pitchFamily="18" charset="0"/>
              </a:rPr>
              <a:t>Networking Commands </a:t>
            </a:r>
            <a:endParaRPr lang="en-US" sz="3200" b="1" dirty="0" smtClean="0">
              <a:solidFill>
                <a:schemeClr val="accent2"/>
              </a:solidFill>
              <a:latin typeface="Book Antiqua" panose="02040602050305030304" pitchFamily="18" charset="0"/>
            </a:endParaRPr>
          </a:p>
          <a:p>
            <a:r>
              <a:rPr lang="en-US" sz="3200" b="1" dirty="0" smtClean="0">
                <a:solidFill>
                  <a:schemeClr val="accent2"/>
                </a:solidFill>
                <a:latin typeface="Book Antiqua" panose="02040602050305030304" pitchFamily="18" charset="0"/>
              </a:rPr>
              <a:t>for </a:t>
            </a:r>
            <a:r>
              <a:rPr lang="en-US" sz="3200" b="1" dirty="0">
                <a:solidFill>
                  <a:schemeClr val="accent2"/>
                </a:solidFill>
                <a:latin typeface="Book Antiqua" panose="02040602050305030304" pitchFamily="18" charset="0"/>
              </a:rPr>
              <a:t>Troubleshooting</a:t>
            </a:r>
            <a:endParaRPr lang="en-US" sz="12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7223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1. Color Help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 lnSpcReduction="10000"/>
          </a:bodyPr>
          <a:lstStyle/>
          <a:p>
            <a:pPr fontAlgn="base"/>
            <a:r>
              <a:rPr lang="en-US" sz="3200" dirty="0" smtClean="0"/>
              <a:t>This </a:t>
            </a:r>
            <a:r>
              <a:rPr lang="en-US" sz="3200" dirty="0"/>
              <a:t>command is used to </a:t>
            </a:r>
            <a:r>
              <a:rPr lang="en-US" sz="3200" b="1" dirty="0">
                <a:solidFill>
                  <a:srgbClr val="00B050"/>
                </a:solidFill>
              </a:rPr>
              <a:t>change the color </a:t>
            </a:r>
            <a:r>
              <a:rPr lang="en-US" sz="3200" dirty="0"/>
              <a:t>of the command prompt. </a:t>
            </a:r>
            <a:endParaRPr lang="en-US" sz="3200" dirty="0" smtClean="0"/>
          </a:p>
          <a:p>
            <a:pPr fontAlgn="base"/>
            <a:r>
              <a:rPr lang="en-US" sz="3200" dirty="0" smtClean="0"/>
              <a:t>It </a:t>
            </a:r>
            <a:r>
              <a:rPr lang="en-US" sz="3200" dirty="0"/>
              <a:t>gives </a:t>
            </a:r>
            <a:r>
              <a:rPr lang="en-US" sz="3200" b="1" dirty="0">
                <a:solidFill>
                  <a:srgbClr val="00B050"/>
                </a:solidFill>
              </a:rPr>
              <a:t>various colors </a:t>
            </a:r>
            <a:r>
              <a:rPr lang="en-US" sz="3200" dirty="0"/>
              <a:t>and the user can change accordingly. </a:t>
            </a:r>
            <a:endParaRPr lang="en-US" sz="3200" dirty="0" smtClean="0"/>
          </a:p>
          <a:p>
            <a:pPr fontAlgn="base"/>
            <a:r>
              <a:rPr lang="en-US" sz="3200" dirty="0" smtClean="0"/>
              <a:t>You </a:t>
            </a:r>
            <a:r>
              <a:rPr lang="en-US" sz="3200" dirty="0"/>
              <a:t>have to type </a:t>
            </a:r>
            <a:r>
              <a:rPr lang="en-US" sz="3200" b="1" i="1" dirty="0">
                <a:solidFill>
                  <a:srgbClr val="00B050"/>
                </a:solidFill>
              </a:rPr>
              <a:t>color help </a:t>
            </a:r>
            <a:r>
              <a:rPr lang="en-US" sz="3200" dirty="0"/>
              <a:t>and then choose from the appeared screen by starting the command  with color </a:t>
            </a:r>
            <a:r>
              <a:rPr lang="en-US" sz="3200" b="1" dirty="0">
                <a:solidFill>
                  <a:srgbClr val="00B050"/>
                </a:solidFill>
              </a:rPr>
              <a:t>A or color 3. </a:t>
            </a:r>
            <a:endParaRPr lang="en-US" sz="3200" b="1" dirty="0" smtClean="0">
              <a:solidFill>
                <a:srgbClr val="00B050"/>
              </a:solidFill>
            </a:endParaRPr>
          </a:p>
          <a:p>
            <a:pPr fontAlgn="base"/>
            <a:r>
              <a:rPr lang="en-US" sz="3200" dirty="0" smtClean="0"/>
              <a:t>It </a:t>
            </a:r>
            <a:r>
              <a:rPr lang="en-US" sz="3200" dirty="0"/>
              <a:t>helps in making the command prompt </a:t>
            </a:r>
            <a:r>
              <a:rPr lang="en-US" sz="3200" b="1" dirty="0">
                <a:solidFill>
                  <a:srgbClr val="00B050"/>
                </a:solidFill>
              </a:rPr>
              <a:t>user friendly </a:t>
            </a:r>
            <a:r>
              <a:rPr lang="en-US" sz="3200" dirty="0"/>
              <a:t>and making the screen according to </a:t>
            </a:r>
            <a:r>
              <a:rPr lang="en-US" sz="3200" b="1" dirty="0">
                <a:solidFill>
                  <a:srgbClr val="00B050"/>
                </a:solidFill>
              </a:rPr>
              <a:t>user choice.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24948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2. ipconfig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en-US" dirty="0" smtClean="0"/>
              <a:t>This </a:t>
            </a:r>
            <a:r>
              <a:rPr lang="en-US" dirty="0"/>
              <a:t>networking commands is used to the </a:t>
            </a:r>
            <a:r>
              <a:rPr lang="en-US" b="1" dirty="0">
                <a:solidFill>
                  <a:srgbClr val="00B050"/>
                </a:solidFill>
              </a:rPr>
              <a:t>IP configuration details. </a:t>
            </a:r>
            <a:endParaRPr lang="en-US" b="1" dirty="0" smtClean="0">
              <a:solidFill>
                <a:srgbClr val="00B050"/>
              </a:solidFill>
            </a:endParaRPr>
          </a:p>
          <a:p>
            <a:pPr fontAlgn="base"/>
            <a:r>
              <a:rPr lang="en-US" dirty="0" smtClean="0"/>
              <a:t>This </a:t>
            </a:r>
            <a:r>
              <a:rPr lang="en-US" dirty="0"/>
              <a:t>command provides you the details like </a:t>
            </a:r>
            <a:r>
              <a:rPr lang="en-US" b="1" dirty="0">
                <a:solidFill>
                  <a:srgbClr val="00B050"/>
                </a:solidFill>
              </a:rPr>
              <a:t>IPv4 address ,Subnet Mask or Default Gateway. </a:t>
            </a:r>
          </a:p>
          <a:p>
            <a:pPr fontAlgn="base"/>
            <a:r>
              <a:rPr lang="en-US" b="1" dirty="0">
                <a:solidFill>
                  <a:srgbClr val="00B050"/>
                </a:solidFill>
              </a:rPr>
              <a:t>Subnet </a:t>
            </a:r>
            <a:r>
              <a:rPr lang="en-US" b="1" dirty="0" smtClean="0">
                <a:solidFill>
                  <a:srgbClr val="00B050"/>
                </a:solidFill>
              </a:rPr>
              <a:t>mask- </a:t>
            </a:r>
            <a:r>
              <a:rPr lang="en-US" dirty="0" smtClean="0"/>
              <a:t>It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dirty="0"/>
              <a:t>can be understood as the </a:t>
            </a:r>
            <a:r>
              <a:rPr lang="en-US" b="1" dirty="0">
                <a:solidFill>
                  <a:srgbClr val="00B050"/>
                </a:solidFill>
              </a:rPr>
              <a:t>boundary </a:t>
            </a:r>
            <a:r>
              <a:rPr lang="en-US" dirty="0"/>
              <a:t>of our internet connection.</a:t>
            </a:r>
          </a:p>
          <a:p>
            <a:pPr fontAlgn="base"/>
            <a:r>
              <a:rPr lang="en-US" b="1" dirty="0">
                <a:solidFill>
                  <a:srgbClr val="00B050"/>
                </a:solidFill>
              </a:rPr>
              <a:t>Default </a:t>
            </a:r>
            <a:r>
              <a:rPr lang="en-US" b="1" dirty="0" smtClean="0">
                <a:solidFill>
                  <a:srgbClr val="00B050"/>
                </a:solidFill>
              </a:rPr>
              <a:t>Gateway- </a:t>
            </a:r>
            <a:r>
              <a:rPr lang="en-US" dirty="0" smtClean="0"/>
              <a:t>It </a:t>
            </a:r>
            <a:r>
              <a:rPr lang="en-US" dirty="0"/>
              <a:t>is the address of the router to which our computer first hits when the device we want to connect is out of our local network.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07294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 smtClean="0"/>
              <a:t>3. ipconfig/all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25563"/>
            <a:ext cx="10515600" cy="4351338"/>
          </a:xfrm>
        </p:spPr>
        <p:txBody>
          <a:bodyPr/>
          <a:lstStyle/>
          <a:p>
            <a:pPr fontAlgn="base"/>
            <a:r>
              <a:rPr lang="en-US" dirty="0" smtClean="0"/>
              <a:t>This </a:t>
            </a:r>
            <a:r>
              <a:rPr lang="en-US" dirty="0"/>
              <a:t>command can be understood as the updated version of the </a:t>
            </a:r>
            <a:r>
              <a:rPr lang="en-US" b="1" dirty="0">
                <a:solidFill>
                  <a:srgbClr val="00B050"/>
                </a:solidFill>
              </a:rPr>
              <a:t>ipconfig command. </a:t>
            </a:r>
            <a:endParaRPr lang="en-US" b="1" dirty="0" smtClean="0">
              <a:solidFill>
                <a:srgbClr val="00B050"/>
              </a:solidFill>
            </a:endParaRPr>
          </a:p>
          <a:p>
            <a:pPr fontAlgn="base"/>
            <a:r>
              <a:rPr lang="en-US" dirty="0" smtClean="0"/>
              <a:t>This </a:t>
            </a:r>
            <a:r>
              <a:rPr lang="en-US" dirty="0"/>
              <a:t>command tells us the </a:t>
            </a:r>
            <a:r>
              <a:rPr lang="en-US" b="1" dirty="0">
                <a:solidFill>
                  <a:srgbClr val="00B050"/>
                </a:solidFill>
              </a:rPr>
              <a:t>physical address </a:t>
            </a:r>
            <a:r>
              <a:rPr lang="en-US" dirty="0"/>
              <a:t>of our device. </a:t>
            </a:r>
            <a:endParaRPr lang="en-US" dirty="0" smtClean="0"/>
          </a:p>
          <a:p>
            <a:pPr fontAlgn="base"/>
            <a:r>
              <a:rPr lang="en-US" dirty="0" smtClean="0"/>
              <a:t>It </a:t>
            </a:r>
            <a:r>
              <a:rPr lang="en-US" dirty="0"/>
              <a:t>tells us various details of our computer  such as </a:t>
            </a:r>
            <a:r>
              <a:rPr lang="en-US" b="1" dirty="0">
                <a:solidFill>
                  <a:srgbClr val="00B050"/>
                </a:solidFill>
              </a:rPr>
              <a:t>IPv4,IPv6</a:t>
            </a:r>
            <a:r>
              <a:rPr lang="en-US" dirty="0"/>
              <a:t> </a:t>
            </a:r>
            <a:r>
              <a:rPr lang="en-US" b="1" dirty="0">
                <a:solidFill>
                  <a:srgbClr val="00B050"/>
                </a:solidFill>
              </a:rPr>
              <a:t>default Gateway ,subnet mask </a:t>
            </a:r>
            <a:r>
              <a:rPr lang="en-US" dirty="0"/>
              <a:t>,also it tells to which devices our device is </a:t>
            </a:r>
            <a:r>
              <a:rPr lang="en-US" b="1" dirty="0">
                <a:solidFill>
                  <a:srgbClr val="00B050"/>
                </a:solidFill>
              </a:rPr>
              <a:t>connected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dirty="0"/>
              <a:t>,configuration details of the devices to which are devices are connected.</a:t>
            </a:r>
          </a:p>
          <a:p>
            <a:pPr fontAlgn="base"/>
            <a:r>
              <a:rPr lang="en-US" dirty="0"/>
              <a:t>It also tells us about the </a:t>
            </a:r>
            <a:r>
              <a:rPr lang="en-US" b="1" dirty="0">
                <a:solidFill>
                  <a:srgbClr val="00B050"/>
                </a:solidFill>
              </a:rPr>
              <a:t>DHCP(Dynamic Host Configuration Protocol)-</a:t>
            </a:r>
            <a:r>
              <a:rPr lang="en-US" dirty="0"/>
              <a:t>The main use of DHCP is to automatically assign IP addresses to our devices 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59830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4. </a:t>
            </a:r>
            <a:r>
              <a:rPr lang="en-US" dirty="0" err="1" smtClean="0"/>
              <a:t>nslookup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53334"/>
            <a:ext cx="11270672" cy="4351338"/>
          </a:xfrm>
        </p:spPr>
        <p:txBody>
          <a:bodyPr/>
          <a:lstStyle/>
          <a:p>
            <a:pPr fontAlgn="base"/>
            <a:r>
              <a:rPr lang="en-US" sz="3600" dirty="0" smtClean="0"/>
              <a:t>This </a:t>
            </a:r>
            <a:r>
              <a:rPr lang="en-US" sz="3600" dirty="0"/>
              <a:t>command is use to transform the given searched </a:t>
            </a:r>
            <a:r>
              <a:rPr lang="en-US" sz="3600" b="1" dirty="0">
                <a:solidFill>
                  <a:srgbClr val="00B050"/>
                </a:solidFill>
              </a:rPr>
              <a:t>words</a:t>
            </a:r>
            <a:r>
              <a:rPr lang="en-US" sz="3600" dirty="0">
                <a:solidFill>
                  <a:srgbClr val="00B050"/>
                </a:solidFill>
              </a:rPr>
              <a:t> </a:t>
            </a:r>
            <a:r>
              <a:rPr lang="en-US" sz="3600" dirty="0"/>
              <a:t>into their corresponding </a:t>
            </a:r>
            <a:r>
              <a:rPr lang="en-US" sz="3600" b="1" dirty="0">
                <a:solidFill>
                  <a:srgbClr val="00B050"/>
                </a:solidFill>
              </a:rPr>
              <a:t>IP addresses. </a:t>
            </a:r>
            <a:endParaRPr lang="en-US" sz="3600" b="1" dirty="0" smtClean="0">
              <a:solidFill>
                <a:srgbClr val="00B050"/>
              </a:solidFill>
            </a:endParaRPr>
          </a:p>
          <a:p>
            <a:pPr fontAlgn="base"/>
            <a:r>
              <a:rPr lang="en-US" sz="3600" dirty="0" smtClean="0"/>
              <a:t>Such </a:t>
            </a:r>
            <a:r>
              <a:rPr lang="en-US" sz="3600" dirty="0"/>
              <a:t>as if </a:t>
            </a:r>
            <a:r>
              <a:rPr lang="en-US" sz="3600" dirty="0" err="1"/>
              <a:t>i</a:t>
            </a:r>
            <a:r>
              <a:rPr lang="en-US" sz="3600" dirty="0"/>
              <a:t> search for </a:t>
            </a:r>
            <a:r>
              <a:rPr lang="en-US" sz="3600" b="1" dirty="0" smtClean="0">
                <a:solidFill>
                  <a:srgbClr val="00B050"/>
                </a:solidFill>
              </a:rPr>
              <a:t>www.google.com</a:t>
            </a:r>
            <a:r>
              <a:rPr lang="en-US" sz="3600" dirty="0"/>
              <a:t> website then our browser don’t search for </a:t>
            </a:r>
            <a:r>
              <a:rPr lang="en-US" sz="3600" b="1" dirty="0">
                <a:solidFill>
                  <a:srgbClr val="00B050"/>
                </a:solidFill>
              </a:rPr>
              <a:t>www.google.com</a:t>
            </a:r>
            <a:r>
              <a:rPr lang="en-US" sz="3600" b="1" dirty="0" smtClean="0">
                <a:solidFill>
                  <a:srgbClr val="00B050"/>
                </a:solidFill>
              </a:rPr>
              <a:t>. </a:t>
            </a:r>
          </a:p>
          <a:p>
            <a:pPr fontAlgn="base"/>
            <a:r>
              <a:rPr lang="en-US" sz="3600" dirty="0" smtClean="0"/>
              <a:t>It </a:t>
            </a:r>
            <a:r>
              <a:rPr lang="en-US" sz="3600" dirty="0"/>
              <a:t>search’s the </a:t>
            </a:r>
            <a:r>
              <a:rPr lang="en-US" sz="3600" b="1" dirty="0">
                <a:solidFill>
                  <a:srgbClr val="00B050"/>
                </a:solidFill>
              </a:rPr>
              <a:t>corresponding IP address </a:t>
            </a:r>
            <a:r>
              <a:rPr lang="en-US" sz="3600" dirty="0"/>
              <a:t>associated to the </a:t>
            </a:r>
            <a:r>
              <a:rPr lang="en-US" sz="3600" b="1" dirty="0">
                <a:solidFill>
                  <a:srgbClr val="00B050"/>
                </a:solidFill>
                <a:hlinkClick r:id="rId2"/>
              </a:rPr>
              <a:t>www.google.com</a:t>
            </a:r>
            <a:r>
              <a:rPr lang="en-US" sz="3600" b="1" dirty="0" smtClean="0">
                <a:solidFill>
                  <a:srgbClr val="00B050"/>
                </a:solidFill>
              </a:rPr>
              <a:t>.</a:t>
            </a:r>
          </a:p>
          <a:p>
            <a:pPr fontAlgn="base"/>
            <a:r>
              <a:rPr lang="en-US" sz="3600" b="1" dirty="0" smtClean="0">
                <a:solidFill>
                  <a:srgbClr val="00B050"/>
                </a:solidFill>
                <a:hlinkClick r:id="rId3"/>
              </a:rPr>
              <a:t>www.nslookup.io</a:t>
            </a:r>
            <a:r>
              <a:rPr lang="en-US" sz="3600" b="1" dirty="0" smtClean="0">
                <a:solidFill>
                  <a:srgbClr val="00B050"/>
                </a:solidFill>
              </a:rPr>
              <a:t>  </a:t>
            </a:r>
            <a:endParaRPr lang="en-US" sz="3600" b="1" dirty="0">
              <a:solidFill>
                <a:srgbClr val="00B05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3054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is a ping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B050"/>
                </a:solidFill>
              </a:rPr>
              <a:t>A </a:t>
            </a:r>
            <a:r>
              <a:rPr lang="en-US" b="1" dirty="0">
                <a:solidFill>
                  <a:srgbClr val="00B050"/>
                </a:solidFill>
              </a:rPr>
              <a:t>ping (Packet Internet or Inter-Network Groper) </a:t>
            </a:r>
            <a:r>
              <a:rPr lang="en-US" dirty="0"/>
              <a:t>is a basic </a:t>
            </a:r>
            <a:r>
              <a:rPr lang="en-US" u="sng" dirty="0">
                <a:hlinkClick r:id="rId2"/>
              </a:rPr>
              <a:t>Internet</a:t>
            </a:r>
            <a:r>
              <a:rPr lang="en-US" dirty="0"/>
              <a:t> program that allows a user to test and verify if a particular destination </a:t>
            </a:r>
            <a:r>
              <a:rPr lang="en-US" u="sng" dirty="0">
                <a:hlinkClick r:id="rId3"/>
              </a:rPr>
              <a:t>IP address</a:t>
            </a:r>
            <a:r>
              <a:rPr lang="en-US" dirty="0"/>
              <a:t> exists and can accept requests in computer network administration. </a:t>
            </a:r>
            <a:endParaRPr lang="en-US" dirty="0" smtClean="0"/>
          </a:p>
          <a:p>
            <a:r>
              <a:rPr lang="en-US" dirty="0" smtClean="0"/>
              <a:t>Ping </a:t>
            </a:r>
            <a:r>
              <a:rPr lang="en-US" dirty="0"/>
              <a:t>is also used diagnostically to ensure that a </a:t>
            </a:r>
            <a:r>
              <a:rPr lang="en-US" u="sng" dirty="0">
                <a:hlinkClick r:id="rId4"/>
              </a:rPr>
              <a:t>host</a:t>
            </a:r>
            <a:r>
              <a:rPr lang="en-US" dirty="0"/>
              <a:t> computer the user is trying to reach is operating. </a:t>
            </a:r>
            <a:endParaRPr lang="en-US" dirty="0" smtClean="0"/>
          </a:p>
          <a:p>
            <a:r>
              <a:rPr lang="en-US" dirty="0" smtClean="0"/>
              <a:t>Any </a:t>
            </a:r>
            <a:r>
              <a:rPr lang="en-US" dirty="0"/>
              <a:t>operating system (OS) with networking capability, including most embedded network administration software, can use </a:t>
            </a:r>
            <a:r>
              <a:rPr lang="en-US" dirty="0" smtClean="0"/>
              <a:t>ping.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68303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5. ping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130426"/>
            <a:ext cx="10515600" cy="4351338"/>
          </a:xfrm>
        </p:spPr>
        <p:txBody>
          <a:bodyPr>
            <a:noAutofit/>
          </a:bodyPr>
          <a:lstStyle/>
          <a:p>
            <a:r>
              <a:rPr lang="en-US" sz="4800" dirty="0" smtClean="0"/>
              <a:t>Test network connectivity.</a:t>
            </a:r>
          </a:p>
          <a:p>
            <a:r>
              <a:rPr lang="en-US" sz="4800" dirty="0" smtClean="0"/>
              <a:t>Test network interface card.</a:t>
            </a:r>
          </a:p>
          <a:p>
            <a:r>
              <a:rPr lang="en-US" sz="4800" dirty="0" smtClean="0"/>
              <a:t>Test DNS name resolution issues.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2391247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Ping localhost   - 127.0.0.1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92964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6. </a:t>
            </a:r>
            <a:r>
              <a:rPr lang="en-US" dirty="0" err="1" smtClean="0"/>
              <a:t>tracert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en-US" dirty="0" smtClean="0"/>
              <a:t>This </a:t>
            </a:r>
            <a:r>
              <a:rPr lang="en-US" dirty="0"/>
              <a:t>command can be understood as trace root. Which tells that our computer reaches or hits which-which server for reaching the particular root. </a:t>
            </a:r>
            <a:endParaRPr lang="en-US" dirty="0" smtClean="0"/>
          </a:p>
          <a:p>
            <a:pPr fontAlgn="base"/>
            <a:r>
              <a:rPr lang="en-US" dirty="0" smtClean="0"/>
              <a:t>Here </a:t>
            </a:r>
            <a:r>
              <a:rPr lang="en-US" dirty="0"/>
              <a:t>again we will search for </a:t>
            </a:r>
            <a:r>
              <a:rPr lang="en-US" dirty="0" smtClean="0">
                <a:hlinkClick r:id="rId2"/>
              </a:rPr>
              <a:t>www.google.com</a:t>
            </a:r>
            <a:r>
              <a:rPr lang="en-US" dirty="0" smtClean="0"/>
              <a:t> site </a:t>
            </a:r>
            <a:r>
              <a:rPr lang="en-US" dirty="0"/>
              <a:t>and it tells us the path taken by our computer to reach the root server. </a:t>
            </a:r>
            <a:endParaRPr lang="en-US" dirty="0" smtClean="0"/>
          </a:p>
          <a:p>
            <a:pPr fontAlgn="base"/>
            <a:r>
              <a:rPr lang="en-US" dirty="0" smtClean="0"/>
              <a:t>It </a:t>
            </a:r>
            <a:r>
              <a:rPr lang="en-US" dirty="0"/>
              <a:t>tells us in maximum of 30 hops (30 node to node delivery).</a:t>
            </a:r>
          </a:p>
          <a:p>
            <a:pPr fontAlgn="base"/>
            <a:r>
              <a:rPr lang="en-US" dirty="0"/>
              <a:t>We can search by giving the IP address and destination site name also.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13859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7. </a:t>
            </a:r>
            <a:r>
              <a:rPr lang="en-US" dirty="0" err="1" smtClean="0"/>
              <a:t>Whois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Whois</a:t>
            </a:r>
            <a:r>
              <a:rPr lang="en-US" dirty="0" smtClean="0"/>
              <a:t> </a:t>
            </a:r>
            <a:r>
              <a:rPr lang="en-US" dirty="0"/>
              <a:t>performs the registration record for the domain name or IP address that you specify</a:t>
            </a:r>
            <a:r>
              <a:rPr lang="en-US" dirty="0" smtClean="0"/>
              <a:t>.</a:t>
            </a:r>
          </a:p>
          <a:p>
            <a:r>
              <a:rPr lang="en-US" u="sng" dirty="0" err="1">
                <a:hlinkClick r:id="rId2"/>
              </a:rPr>
              <a:t>Whois</a:t>
            </a:r>
            <a:r>
              <a:rPr lang="en-US" u="sng" dirty="0">
                <a:hlinkClick r:id="rId2"/>
              </a:rPr>
              <a:t> </a:t>
            </a:r>
            <a:r>
              <a:rPr lang="en-US" dirty="0"/>
              <a:t>is a command-line utility used in </a:t>
            </a:r>
            <a:r>
              <a:rPr lang="en-US" u="sng" dirty="0">
                <a:hlinkClick r:id="rId3"/>
              </a:rPr>
              <a:t>Linux </a:t>
            </a:r>
            <a:r>
              <a:rPr lang="en-US" dirty="0"/>
              <a:t>systems to retrieve information about domain names, IP addresses, and network devices registered with the </a:t>
            </a:r>
            <a:r>
              <a:rPr lang="en-US" u="sng" dirty="0">
                <a:hlinkClick r:id="rId4"/>
              </a:rPr>
              <a:t>Internet Corporation for Assigned Names and Numbers</a:t>
            </a:r>
            <a:r>
              <a:rPr lang="en-US" dirty="0"/>
              <a:t> (ICANN).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data received by </a:t>
            </a:r>
            <a:r>
              <a:rPr lang="en-US" dirty="0" err="1"/>
              <a:t>Whois</a:t>
            </a:r>
            <a:r>
              <a:rPr lang="en-US" dirty="0"/>
              <a:t> consists of the name and contact information of the domain or </a:t>
            </a:r>
            <a:r>
              <a:rPr lang="en-US" u="sng" dirty="0">
                <a:hlinkClick r:id="rId5"/>
              </a:rPr>
              <a:t>IP </a:t>
            </a:r>
            <a:r>
              <a:rPr lang="en-US" dirty="0"/>
              <a:t>address owner, the registration and expiration date, the domain registrar, and the server information. </a:t>
            </a:r>
            <a:endParaRPr lang="en-US" dirty="0" smtClean="0"/>
          </a:p>
          <a:p>
            <a:r>
              <a:rPr lang="en-US" dirty="0" err="1" smtClean="0"/>
              <a:t>Whois</a:t>
            </a:r>
            <a:r>
              <a:rPr lang="en-US" dirty="0" smtClean="0"/>
              <a:t> </a:t>
            </a:r>
            <a:r>
              <a:rPr lang="en-US" dirty="0"/>
              <a:t>command can be very useful for</a:t>
            </a:r>
            <a:r>
              <a:rPr lang="en-US" u="sng" dirty="0">
                <a:hlinkClick r:id="rId6"/>
              </a:rPr>
              <a:t> network administrators</a:t>
            </a:r>
            <a:r>
              <a:rPr lang="en-US" dirty="0"/>
              <a:t>, web developers, and security professionals for achieving various tasks like checking network connectivity or troubleshooting. </a:t>
            </a:r>
            <a:r>
              <a:rPr lang="en-US" sz="1400" dirty="0"/>
              <a:t/>
            </a:r>
            <a:br>
              <a:rPr lang="en-US" sz="1400" dirty="0"/>
            </a:b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47391424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7. </a:t>
            </a:r>
            <a:r>
              <a:rPr lang="en-US" dirty="0" err="1" smtClean="0"/>
              <a:t>Whois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hlinkClick r:id="rId2"/>
              </a:rPr>
              <a:t>https</a:t>
            </a:r>
            <a:r>
              <a:rPr lang="en-US" sz="2400" dirty="0">
                <a:hlinkClick r:id="rId2"/>
              </a:rPr>
              <a:t>://</a:t>
            </a:r>
            <a:r>
              <a:rPr lang="en-US" sz="2400" dirty="0" smtClean="0">
                <a:hlinkClick r:id="rId2"/>
              </a:rPr>
              <a:t>learn.microsoft.com/en-us/sysinternals/downloads/whois</a:t>
            </a:r>
            <a:endParaRPr lang="en-US" sz="2400" dirty="0" smtClean="0"/>
          </a:p>
          <a:p>
            <a:r>
              <a:rPr lang="en-US" sz="3200" dirty="0" smtClean="0"/>
              <a:t>For Window: </a:t>
            </a:r>
          </a:p>
          <a:p>
            <a:pPr lvl="3"/>
            <a:r>
              <a:rPr lang="en-US" sz="4000" dirty="0" smtClean="0"/>
              <a:t>Install </a:t>
            </a:r>
            <a:r>
              <a:rPr lang="en-US" sz="4000" dirty="0" err="1" smtClean="0"/>
              <a:t>Whois</a:t>
            </a:r>
            <a:endParaRPr lang="en-US" sz="4000" dirty="0" smtClean="0"/>
          </a:p>
          <a:p>
            <a:pPr lvl="3"/>
            <a:r>
              <a:rPr lang="en-US" sz="4000" dirty="0" err="1" smtClean="0"/>
              <a:t>Shift+Rigth</a:t>
            </a:r>
            <a:r>
              <a:rPr lang="en-US" sz="4000" dirty="0" smtClean="0"/>
              <a:t> Click</a:t>
            </a:r>
          </a:p>
          <a:p>
            <a:pPr lvl="3"/>
            <a:r>
              <a:rPr lang="en-US" sz="4800" b="1" dirty="0" smtClean="0">
                <a:solidFill>
                  <a:srgbClr val="00B050"/>
                </a:solidFill>
              </a:rPr>
              <a:t>   ./</a:t>
            </a:r>
            <a:r>
              <a:rPr lang="en-US" sz="4800" b="1" dirty="0" err="1" smtClean="0">
                <a:solidFill>
                  <a:srgbClr val="00B050"/>
                </a:solidFill>
              </a:rPr>
              <a:t>whois</a:t>
            </a:r>
            <a:r>
              <a:rPr lang="en-US" sz="4800" b="1" dirty="0" smtClean="0">
                <a:solidFill>
                  <a:srgbClr val="00B050"/>
                </a:solidFill>
              </a:rPr>
              <a:t> Domain</a:t>
            </a:r>
          </a:p>
          <a:p>
            <a:pPr marL="1371600" lvl="3" indent="0">
              <a:buNone/>
            </a:pPr>
            <a:r>
              <a:rPr lang="en-US" sz="1400" dirty="0"/>
              <a:t/>
            </a:r>
            <a:br>
              <a:rPr lang="en-US" sz="1400" dirty="0"/>
            </a:b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5868874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Networking Commands </a:t>
            </a:r>
            <a:r>
              <a:rPr lang="en-US" sz="3600" dirty="0" smtClean="0"/>
              <a:t> for Troubleshooting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In networking there are various </a:t>
            </a:r>
            <a:r>
              <a:rPr lang="en-US" b="1" dirty="0">
                <a:solidFill>
                  <a:srgbClr val="00B050"/>
                </a:solidFill>
              </a:rPr>
              <a:t>commands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dirty="0"/>
              <a:t>that can be used to check the connectivity of the </a:t>
            </a:r>
            <a:r>
              <a:rPr lang="en-US" b="1" dirty="0">
                <a:solidFill>
                  <a:srgbClr val="00B050"/>
                </a:solidFill>
              </a:rPr>
              <a:t>networking devices </a:t>
            </a:r>
            <a:r>
              <a:rPr lang="en-US" dirty="0"/>
              <a:t>and it is also required at time of </a:t>
            </a:r>
            <a:r>
              <a:rPr lang="en-US" b="1" dirty="0">
                <a:solidFill>
                  <a:srgbClr val="00B050"/>
                </a:solidFill>
              </a:rPr>
              <a:t>troubleshooting of devices. </a:t>
            </a:r>
            <a:endParaRPr lang="en-US" b="1" dirty="0" smtClean="0">
              <a:solidFill>
                <a:srgbClr val="00B050"/>
              </a:solidFill>
            </a:endParaRPr>
          </a:p>
          <a:p>
            <a:r>
              <a:rPr lang="en-US" dirty="0" smtClean="0"/>
              <a:t>We </a:t>
            </a:r>
            <a:r>
              <a:rPr lang="en-US" dirty="0"/>
              <a:t>will be discussing few of the networking commands such </a:t>
            </a:r>
            <a:r>
              <a:rPr lang="en-US" dirty="0" smtClean="0"/>
              <a:t>as: </a:t>
            </a:r>
          </a:p>
          <a:p>
            <a:pPr lvl="3"/>
            <a:r>
              <a:rPr lang="en-US" sz="2800" b="1" dirty="0" smtClean="0">
                <a:solidFill>
                  <a:srgbClr val="00B050"/>
                </a:solidFill>
              </a:rPr>
              <a:t>color </a:t>
            </a:r>
            <a:r>
              <a:rPr lang="en-US" sz="2800" b="1" dirty="0">
                <a:solidFill>
                  <a:srgbClr val="00B050"/>
                </a:solidFill>
              </a:rPr>
              <a:t>help, </a:t>
            </a:r>
            <a:endParaRPr lang="en-US" sz="2800" b="1" dirty="0" smtClean="0">
              <a:solidFill>
                <a:srgbClr val="00B050"/>
              </a:solidFill>
            </a:endParaRPr>
          </a:p>
          <a:p>
            <a:pPr lvl="3"/>
            <a:r>
              <a:rPr lang="en-US" sz="2800" b="1" dirty="0" smtClean="0">
                <a:solidFill>
                  <a:srgbClr val="00B050"/>
                </a:solidFill>
              </a:rPr>
              <a:t>ipconfig ,</a:t>
            </a:r>
          </a:p>
          <a:p>
            <a:pPr lvl="3"/>
            <a:r>
              <a:rPr lang="en-US" sz="2800" b="1" dirty="0" smtClean="0">
                <a:solidFill>
                  <a:srgbClr val="00B050"/>
                </a:solidFill>
              </a:rPr>
              <a:t>ipconfig/all ,</a:t>
            </a:r>
          </a:p>
          <a:p>
            <a:pPr lvl="3"/>
            <a:r>
              <a:rPr lang="en-US" sz="2800" b="1" dirty="0" err="1" smtClean="0">
                <a:solidFill>
                  <a:srgbClr val="00B050"/>
                </a:solidFill>
              </a:rPr>
              <a:t>nslookup</a:t>
            </a:r>
            <a:r>
              <a:rPr lang="en-US" sz="2800" b="1" dirty="0" smtClean="0">
                <a:solidFill>
                  <a:srgbClr val="00B050"/>
                </a:solidFill>
              </a:rPr>
              <a:t> ,</a:t>
            </a:r>
          </a:p>
          <a:p>
            <a:pPr lvl="3"/>
            <a:r>
              <a:rPr lang="en-US" sz="2800" b="1" dirty="0" err="1" smtClean="0">
                <a:solidFill>
                  <a:srgbClr val="00B050"/>
                </a:solidFill>
              </a:rPr>
              <a:t>tracert</a:t>
            </a:r>
            <a:endParaRPr lang="en-US" sz="28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9818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Task 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sz="4000" dirty="0" err="1"/>
              <a:t>t</a:t>
            </a:r>
            <a:r>
              <a:rPr lang="en-US" sz="4000" dirty="0" err="1" smtClean="0"/>
              <a:t>asklist</a:t>
            </a:r>
            <a:endParaRPr lang="en-US" sz="4000" dirty="0" smtClean="0"/>
          </a:p>
          <a:p>
            <a:pPr lvl="2"/>
            <a:r>
              <a:rPr lang="en-US" sz="3200" dirty="0"/>
              <a:t> </a:t>
            </a:r>
            <a:r>
              <a:rPr lang="en-US" sz="3200" dirty="0" smtClean="0"/>
              <a:t>   </a:t>
            </a:r>
            <a:r>
              <a:rPr lang="en-US" sz="3200" dirty="0"/>
              <a:t>PID – Process ID</a:t>
            </a:r>
          </a:p>
          <a:p>
            <a:pPr lvl="2"/>
            <a:r>
              <a:rPr lang="en-US" sz="3200" dirty="0"/>
              <a:t>Memory- </a:t>
            </a:r>
          </a:p>
          <a:p>
            <a:pPr marL="0" indent="0">
              <a:buNone/>
            </a:pPr>
            <a:endParaRPr lang="en-US" sz="4000" dirty="0" smtClean="0"/>
          </a:p>
          <a:p>
            <a:r>
              <a:rPr lang="en-US" sz="4000" dirty="0" err="1"/>
              <a:t>t</a:t>
            </a:r>
            <a:r>
              <a:rPr lang="en-US" sz="4000" dirty="0" err="1" smtClean="0"/>
              <a:t>askkill</a:t>
            </a:r>
            <a:r>
              <a:rPr lang="en-US" sz="4000" dirty="0" smtClean="0"/>
              <a:t> /PID …..</a:t>
            </a:r>
          </a:p>
        </p:txBody>
      </p:sp>
    </p:spTree>
    <p:extLst>
      <p:ext uri="{BB962C8B-B14F-4D97-AF65-F5344CB8AC3E}">
        <p14:creationId xmlns:p14="http://schemas.microsoft.com/office/powerpoint/2010/main" val="353216814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Shut Down and Restart in </a:t>
            </a:r>
            <a:r>
              <a:rPr lang="en-US" dirty="0" smtClean="0"/>
              <a:t>System Bios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dirty="0"/>
              <a:t>shutdown /r /</a:t>
            </a:r>
            <a:r>
              <a:rPr lang="en-US" sz="4400" dirty="0" err="1"/>
              <a:t>fw</a:t>
            </a:r>
            <a:r>
              <a:rPr lang="en-US" sz="4400" dirty="0"/>
              <a:t> /f /t 0</a:t>
            </a:r>
          </a:p>
        </p:txBody>
      </p:sp>
    </p:spTree>
    <p:extLst>
      <p:ext uri="{BB962C8B-B14F-4D97-AF65-F5344CB8AC3E}">
        <p14:creationId xmlns:p14="http://schemas.microsoft.com/office/powerpoint/2010/main" val="330768032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Some Other Small Comments: 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en-US" dirty="0" smtClean="0"/>
              <a:t>HOSTNAME</a:t>
            </a:r>
            <a:endParaRPr lang="en-US" dirty="0"/>
          </a:p>
          <a:p>
            <a:pPr fontAlgn="base"/>
            <a:r>
              <a:rPr lang="en-US" dirty="0" err="1"/>
              <a:t>getmac</a:t>
            </a:r>
            <a:r>
              <a:rPr lang="en-US" dirty="0"/>
              <a:t> </a:t>
            </a:r>
          </a:p>
          <a:p>
            <a:pPr fontAlgn="base"/>
            <a:r>
              <a:rPr lang="en-US" dirty="0"/>
              <a:t>SYSTEMINFO</a:t>
            </a:r>
          </a:p>
          <a:p>
            <a:r>
              <a:rPr lang="en-US" dirty="0"/>
              <a:t>net </a:t>
            </a:r>
            <a:r>
              <a:rPr lang="en-US" dirty="0" smtClean="0"/>
              <a:t>view</a:t>
            </a:r>
          </a:p>
          <a:p>
            <a:r>
              <a:rPr lang="en-US" dirty="0"/>
              <a:t>n</a:t>
            </a:r>
            <a:r>
              <a:rPr lang="en-US" dirty="0" smtClean="0"/>
              <a:t>et share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086844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05998"/>
            <a:ext cx="12192000" cy="195308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6273" y="2433522"/>
            <a:ext cx="5978236" cy="1325563"/>
          </a:xfrm>
        </p:spPr>
        <p:txBody>
          <a:bodyPr>
            <a:normAutofit/>
          </a:bodyPr>
          <a:lstStyle/>
          <a:p>
            <a:r>
              <a:rPr lang="en-US" sz="6600" dirty="0" smtClean="0">
                <a:solidFill>
                  <a:schemeClr val="bg1"/>
                </a:solidFill>
              </a:rPr>
              <a:t>“Thank You”</a:t>
            </a:r>
            <a:endParaRPr lang="en-US" sz="6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14573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PowerShell vs. CMD: What's the Difference?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785764" cy="4351338"/>
          </a:xfrm>
        </p:spPr>
        <p:txBody>
          <a:bodyPr/>
          <a:lstStyle/>
          <a:p>
            <a:r>
              <a:rPr lang="en-US" dirty="0"/>
              <a:t>PowerShell is a cross-platform Command-Line Interface (CLI) tool that replaced the </a:t>
            </a:r>
            <a:r>
              <a:rPr lang="en-US" dirty="0">
                <a:hlinkClick r:id="rId2"/>
              </a:rPr>
              <a:t>Command Prompt</a:t>
            </a:r>
            <a:r>
              <a:rPr lang="en-US" dirty="0"/>
              <a:t> (CMD) in Windows as of Windows 10 build 14971. </a:t>
            </a:r>
            <a:endParaRPr lang="en-US" dirty="0" smtClean="0"/>
          </a:p>
          <a:p>
            <a:r>
              <a:rPr lang="en-US" dirty="0" smtClean="0"/>
              <a:t>While </a:t>
            </a:r>
            <a:r>
              <a:rPr lang="en-US" dirty="0"/>
              <a:t>the Command Prompt remains an option within the operating system, PowerShell aims to improve the CLI experience in Windows by </a:t>
            </a:r>
            <a:r>
              <a:rPr lang="en-US" dirty="0" smtClean="0"/>
              <a:t>introducing improved</a:t>
            </a:r>
            <a:r>
              <a:rPr lang="en-US" dirty="0"/>
              <a:t> </a:t>
            </a:r>
            <a:r>
              <a:rPr lang="en-US" dirty="0">
                <a:hlinkClick r:id="rId3"/>
              </a:rPr>
              <a:t>scripting</a:t>
            </a:r>
            <a:r>
              <a:rPr lang="en-US" dirty="0"/>
              <a:t> support and pipelines.</a:t>
            </a:r>
          </a:p>
        </p:txBody>
      </p:sp>
    </p:spTree>
    <p:extLst>
      <p:ext uri="{BB962C8B-B14F-4D97-AF65-F5344CB8AC3E}">
        <p14:creationId xmlns:p14="http://schemas.microsoft.com/office/powerpoint/2010/main" val="153234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-383020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dirty="0"/>
              <a:t>PowerShell vs. CMD: What's the Difference?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46260" y="484910"/>
            <a:ext cx="6877807" cy="5456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3995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28258" y="2266496"/>
            <a:ext cx="10515600" cy="1325563"/>
          </a:xfrm>
        </p:spPr>
        <p:txBody>
          <a:bodyPr/>
          <a:lstStyle/>
          <a:p>
            <a:r>
              <a:rPr lang="en-US" dirty="0" smtClean="0"/>
              <a:t>Why Use Commands?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0596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Commands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en-US" sz="4000" dirty="0" smtClean="0"/>
              <a:t>First </a:t>
            </a:r>
            <a:r>
              <a:rPr lang="en-US" sz="4000" dirty="0"/>
              <a:t>press </a:t>
            </a:r>
            <a:r>
              <a:rPr lang="en-US" sz="4000" dirty="0" err="1"/>
              <a:t>windows+R</a:t>
            </a:r>
            <a:r>
              <a:rPr lang="en-US" sz="4000" dirty="0"/>
              <a:t> button.</a:t>
            </a:r>
          </a:p>
          <a:p>
            <a:pPr fontAlgn="base"/>
            <a:r>
              <a:rPr lang="en-US" sz="4000" dirty="0"/>
              <a:t>In the search option write </a:t>
            </a:r>
            <a:r>
              <a:rPr lang="en-US" sz="4000" dirty="0" err="1"/>
              <a:t>cmd</a:t>
            </a:r>
            <a:r>
              <a:rPr lang="en-US" sz="4000" dirty="0"/>
              <a:t> . </a:t>
            </a:r>
            <a:endParaRPr lang="en-US" sz="4000" dirty="0" smtClean="0"/>
          </a:p>
          <a:p>
            <a:pPr fontAlgn="base"/>
            <a:r>
              <a:rPr lang="en-US" sz="4000" dirty="0" smtClean="0"/>
              <a:t>Then </a:t>
            </a:r>
            <a:r>
              <a:rPr lang="en-US" sz="4000" dirty="0"/>
              <a:t>your command prompt will get open.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1702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Basic Command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en-US" sz="4800" dirty="0"/>
              <a:t>Mode </a:t>
            </a:r>
            <a:r>
              <a:rPr lang="en-US" sz="4800" dirty="0" smtClean="0"/>
              <a:t>100/800</a:t>
            </a:r>
          </a:p>
          <a:p>
            <a:pPr fontAlgn="base"/>
            <a:r>
              <a:rPr lang="en-US" sz="4800" dirty="0" smtClean="0"/>
              <a:t>C </a:t>
            </a:r>
            <a:r>
              <a:rPr lang="en-US" sz="4800" dirty="0"/>
              <a:t>(For New Comments)</a:t>
            </a:r>
          </a:p>
          <a:p>
            <a:pPr fontAlgn="base"/>
            <a:r>
              <a:rPr lang="en-US" sz="4800" dirty="0"/>
              <a:t>CLS (For clean CMD)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65629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Commands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9572" y="1462768"/>
            <a:ext cx="10515600" cy="4351338"/>
          </a:xfrm>
        </p:spPr>
        <p:txBody>
          <a:bodyPr>
            <a:noAutofit/>
          </a:bodyPr>
          <a:lstStyle/>
          <a:p>
            <a:pPr lvl="2"/>
            <a:r>
              <a:rPr lang="en-US" sz="2800" dirty="0" smtClean="0"/>
              <a:t>cd..(One Step Back Directory)</a:t>
            </a:r>
          </a:p>
          <a:p>
            <a:pPr lvl="2"/>
            <a:r>
              <a:rPr lang="en-US" sz="2800" dirty="0" err="1"/>
              <a:t>d</a:t>
            </a:r>
            <a:r>
              <a:rPr lang="en-US" sz="2800" dirty="0" err="1" smtClean="0"/>
              <a:t>ir</a:t>
            </a:r>
            <a:r>
              <a:rPr lang="en-US" sz="2800" dirty="0" smtClean="0"/>
              <a:t> (Files in Use Directory)</a:t>
            </a:r>
          </a:p>
          <a:p>
            <a:pPr lvl="2"/>
            <a:r>
              <a:rPr lang="en-US" sz="2800" dirty="0"/>
              <a:t>c</a:t>
            </a:r>
            <a:r>
              <a:rPr lang="en-US" sz="2800" dirty="0" smtClean="0"/>
              <a:t>d </a:t>
            </a:r>
            <a:r>
              <a:rPr lang="en-US" sz="2800" dirty="0" err="1" smtClean="0"/>
              <a:t>FolderName</a:t>
            </a:r>
            <a:r>
              <a:rPr lang="en-US" sz="2800" dirty="0" smtClean="0"/>
              <a:t> (Folder Directory - Folder IN) </a:t>
            </a:r>
          </a:p>
          <a:p>
            <a:pPr lvl="2"/>
            <a:r>
              <a:rPr lang="en-US" sz="2800" dirty="0" smtClean="0"/>
              <a:t>Cd\ (Parent Directory)</a:t>
            </a:r>
          </a:p>
          <a:p>
            <a:pPr lvl="2"/>
            <a:r>
              <a:rPr lang="en-US" sz="2800" dirty="0"/>
              <a:t>c</a:t>
            </a:r>
            <a:r>
              <a:rPr lang="en-US" sz="2800" dirty="0" smtClean="0"/>
              <a:t>d Desktop (Desktop Directory)</a:t>
            </a:r>
          </a:p>
          <a:p>
            <a:pPr lvl="2"/>
            <a:r>
              <a:rPr lang="en-US" sz="2800" dirty="0" err="1"/>
              <a:t>m</a:t>
            </a:r>
            <a:r>
              <a:rPr lang="en-US" sz="2800" dirty="0" err="1" smtClean="0"/>
              <a:t>kdir</a:t>
            </a:r>
            <a:r>
              <a:rPr lang="en-US" sz="2800" dirty="0" smtClean="0"/>
              <a:t> </a:t>
            </a:r>
            <a:r>
              <a:rPr lang="en-US" sz="2800" dirty="0" err="1" smtClean="0"/>
              <a:t>FolderName</a:t>
            </a:r>
            <a:r>
              <a:rPr lang="en-US" sz="2800" dirty="0" smtClean="0"/>
              <a:t>  (Create Folder)</a:t>
            </a:r>
          </a:p>
          <a:p>
            <a:pPr lvl="2"/>
            <a:r>
              <a:rPr lang="en-US" sz="2800" dirty="0" err="1" smtClean="0"/>
              <a:t>ren</a:t>
            </a:r>
            <a:r>
              <a:rPr lang="en-US" sz="2800" dirty="0" smtClean="0"/>
              <a:t> </a:t>
            </a:r>
            <a:r>
              <a:rPr lang="en-US" sz="2800" dirty="0" err="1" smtClean="0"/>
              <a:t>OldName</a:t>
            </a:r>
            <a:r>
              <a:rPr lang="en-US" sz="2800" dirty="0" smtClean="0"/>
              <a:t> </a:t>
            </a:r>
            <a:r>
              <a:rPr lang="en-US" sz="2800" dirty="0" err="1" smtClean="0"/>
              <a:t>NewName</a:t>
            </a:r>
            <a:r>
              <a:rPr lang="en-US" sz="2800" dirty="0" smtClean="0"/>
              <a:t> (Folder Rename Change) </a:t>
            </a:r>
          </a:p>
          <a:p>
            <a:pPr lvl="2"/>
            <a:r>
              <a:rPr lang="en-US" sz="2800" dirty="0" smtClean="0"/>
              <a:t> type </a:t>
            </a:r>
            <a:r>
              <a:rPr lang="en-US" sz="2800" dirty="0" err="1" smtClean="0"/>
              <a:t>nul</a:t>
            </a:r>
            <a:r>
              <a:rPr lang="en-US" sz="2800" dirty="0" smtClean="0"/>
              <a:t>&gt; </a:t>
            </a:r>
            <a:r>
              <a:rPr lang="en-US" sz="2800" dirty="0" err="1" smtClean="0"/>
              <a:t>FileName</a:t>
            </a:r>
            <a:r>
              <a:rPr lang="en-US" sz="2800" dirty="0" smtClean="0"/>
              <a:t> (Create File)</a:t>
            </a:r>
          </a:p>
          <a:p>
            <a:pPr lvl="2"/>
            <a:r>
              <a:rPr lang="en-US" sz="2800" dirty="0" smtClean="0"/>
              <a:t>Del (Delete the File)</a:t>
            </a:r>
          </a:p>
          <a:p>
            <a:pPr lvl="2"/>
            <a:r>
              <a:rPr lang="en-US" sz="2800" dirty="0" smtClean="0"/>
              <a:t>Move (Move the File)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256149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6780" y="-229235"/>
            <a:ext cx="10515600" cy="1325563"/>
          </a:xfrm>
        </p:spPr>
        <p:txBody>
          <a:bodyPr/>
          <a:lstStyle/>
          <a:p>
            <a:r>
              <a:rPr lang="en-US" dirty="0" smtClean="0"/>
              <a:t>Commands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9572" y="685528"/>
            <a:ext cx="10515600" cy="5120912"/>
          </a:xfrm>
        </p:spPr>
        <p:txBody>
          <a:bodyPr>
            <a:noAutofit/>
          </a:bodyPr>
          <a:lstStyle/>
          <a:p>
            <a:pPr lvl="2"/>
            <a:r>
              <a:rPr lang="en-US" sz="2800" dirty="0">
                <a:solidFill>
                  <a:srgbClr val="FF0000"/>
                </a:solidFill>
              </a:rPr>
              <a:t>w</a:t>
            </a:r>
            <a:r>
              <a:rPr lang="en-US" sz="2800" dirty="0" smtClean="0">
                <a:solidFill>
                  <a:srgbClr val="FF0000"/>
                </a:solidFill>
              </a:rPr>
              <a:t>mic (To enter the software details directory)</a:t>
            </a:r>
          </a:p>
          <a:p>
            <a:pPr lvl="2"/>
            <a:r>
              <a:rPr lang="en-US" sz="2800" dirty="0" smtClean="0">
                <a:solidFill>
                  <a:srgbClr val="FF0000"/>
                </a:solidFill>
              </a:rPr>
              <a:t>/</a:t>
            </a:r>
            <a:r>
              <a:rPr lang="en-US" sz="2800" dirty="0" err="1" smtClean="0">
                <a:solidFill>
                  <a:srgbClr val="FF0000"/>
                </a:solidFill>
              </a:rPr>
              <a:t>output:c</a:t>
            </a:r>
            <a:r>
              <a:rPr lang="en-US" sz="2800" dirty="0" smtClean="0">
                <a:solidFill>
                  <a:srgbClr val="FF0000"/>
                </a:solidFill>
              </a:rPr>
              <a:t>:\sample.txt product get </a:t>
            </a:r>
            <a:r>
              <a:rPr lang="en-US" sz="2800" dirty="0" err="1" smtClean="0">
                <a:solidFill>
                  <a:srgbClr val="FF0000"/>
                </a:solidFill>
              </a:rPr>
              <a:t>name,version</a:t>
            </a:r>
            <a:r>
              <a:rPr lang="en-US" sz="2800" dirty="0" smtClean="0">
                <a:solidFill>
                  <a:srgbClr val="FF0000"/>
                </a:solidFill>
              </a:rPr>
              <a:t> (Installed Software with Version)</a:t>
            </a:r>
          </a:p>
          <a:p>
            <a:pPr lvl="2"/>
            <a:r>
              <a:rPr lang="en-US" sz="2800" dirty="0" err="1">
                <a:solidFill>
                  <a:srgbClr val="FF0000"/>
                </a:solidFill>
              </a:rPr>
              <a:t>c</a:t>
            </a:r>
            <a:r>
              <a:rPr lang="en-US" sz="2800" dirty="0" err="1" smtClean="0">
                <a:solidFill>
                  <a:srgbClr val="FF0000"/>
                </a:solidFill>
              </a:rPr>
              <a:t>pu</a:t>
            </a:r>
            <a:r>
              <a:rPr lang="en-US" sz="2800" dirty="0" smtClean="0">
                <a:solidFill>
                  <a:srgbClr val="FF0000"/>
                </a:solidFill>
              </a:rPr>
              <a:t> (CPU Details)</a:t>
            </a:r>
          </a:p>
          <a:p>
            <a:pPr lvl="2"/>
            <a:r>
              <a:rPr lang="en-US" sz="2800" dirty="0" smtClean="0">
                <a:solidFill>
                  <a:srgbClr val="FF0000"/>
                </a:solidFill>
              </a:rPr>
              <a:t>Exit (For </a:t>
            </a:r>
            <a:r>
              <a:rPr lang="en-US" sz="2800" dirty="0" err="1" smtClean="0">
                <a:solidFill>
                  <a:srgbClr val="FF0000"/>
                </a:solidFill>
              </a:rPr>
              <a:t>Reurn</a:t>
            </a:r>
            <a:r>
              <a:rPr lang="en-US" sz="2800" dirty="0" smtClean="0">
                <a:solidFill>
                  <a:srgbClr val="FF0000"/>
                </a:solidFill>
              </a:rPr>
              <a:t>)</a:t>
            </a:r>
          </a:p>
          <a:p>
            <a:pPr lvl="2"/>
            <a:r>
              <a:rPr lang="en-US" sz="2800" dirty="0" err="1"/>
              <a:t>d</a:t>
            </a:r>
            <a:r>
              <a:rPr lang="en-US" sz="2800" dirty="0" err="1" smtClean="0"/>
              <a:t>iskpart</a:t>
            </a:r>
            <a:r>
              <a:rPr lang="en-US" sz="2800" dirty="0" smtClean="0"/>
              <a:t> (For Disk Details)</a:t>
            </a:r>
          </a:p>
          <a:p>
            <a:pPr lvl="2"/>
            <a:r>
              <a:rPr lang="en-US" sz="2800" dirty="0" err="1"/>
              <a:t>l</a:t>
            </a:r>
            <a:r>
              <a:rPr lang="en-US" sz="2800" dirty="0" err="1" smtClean="0"/>
              <a:t>istdisk</a:t>
            </a:r>
            <a:r>
              <a:rPr lang="en-US" sz="2800" dirty="0" smtClean="0"/>
              <a:t> (Number of Disk and Details)</a:t>
            </a:r>
          </a:p>
          <a:p>
            <a:pPr lvl="2"/>
            <a:r>
              <a:rPr lang="en-US" sz="2800" dirty="0"/>
              <a:t>s</a:t>
            </a:r>
            <a:r>
              <a:rPr lang="en-US" sz="2800" dirty="0" smtClean="0"/>
              <a:t>elect disk 0 (To select the disk)</a:t>
            </a:r>
          </a:p>
          <a:p>
            <a:pPr lvl="2"/>
            <a:r>
              <a:rPr lang="en-US" sz="2800" dirty="0"/>
              <a:t>d</a:t>
            </a:r>
            <a:r>
              <a:rPr lang="en-US" sz="2800" dirty="0" smtClean="0"/>
              <a:t>etail disk (Disk Details)</a:t>
            </a:r>
          </a:p>
          <a:p>
            <a:pPr lvl="2"/>
            <a:r>
              <a:rPr lang="en-US" sz="2800" dirty="0" smtClean="0"/>
              <a:t>Exit</a:t>
            </a:r>
          </a:p>
          <a:p>
            <a:pPr lvl="2"/>
            <a:r>
              <a:rPr lang="en-US" sz="2800" dirty="0" err="1"/>
              <a:t>c</a:t>
            </a:r>
            <a:r>
              <a:rPr lang="en-US" sz="2800" dirty="0" err="1" smtClean="0"/>
              <a:t>hkdsk</a:t>
            </a:r>
            <a:r>
              <a:rPr lang="en-US" sz="2800" dirty="0" smtClean="0"/>
              <a:t> (Check Errors in </a:t>
            </a:r>
            <a:r>
              <a:rPr lang="en-US" sz="2800" dirty="0" err="1" smtClean="0"/>
              <a:t>DIsk</a:t>
            </a:r>
            <a:r>
              <a:rPr lang="en-US" sz="2800" dirty="0" smtClean="0"/>
              <a:t>)</a:t>
            </a:r>
          </a:p>
          <a:p>
            <a:pPr lvl="2"/>
            <a:r>
              <a:rPr lang="en-US" sz="2800" dirty="0" err="1"/>
              <a:t>d</a:t>
            </a:r>
            <a:r>
              <a:rPr lang="en-US" sz="2800" dirty="0" err="1" smtClean="0"/>
              <a:t>riverquery</a:t>
            </a:r>
            <a:r>
              <a:rPr lang="en-US" sz="2800" dirty="0" smtClean="0"/>
              <a:t> (Driver Details)</a:t>
            </a:r>
          </a:p>
          <a:p>
            <a:pPr lvl="2"/>
            <a:endParaRPr lang="en-US" sz="2800" dirty="0" smtClean="0"/>
          </a:p>
          <a:p>
            <a:pPr lvl="2"/>
            <a:endParaRPr lang="en-US" sz="2800" dirty="0" smtClean="0"/>
          </a:p>
          <a:p>
            <a:pPr lvl="2"/>
            <a:endParaRPr lang="en-US" sz="2800" dirty="0" smtClean="0"/>
          </a:p>
          <a:p>
            <a:pPr lvl="2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7216456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348</TotalTime>
  <Words>611</Words>
  <Application>Microsoft Office PowerPoint</Application>
  <PresentationFormat>Widescreen</PresentationFormat>
  <Paragraphs>114</Paragraphs>
  <Slides>23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Arial</vt:lpstr>
      <vt:lpstr>Book Antiqua</vt:lpstr>
      <vt:lpstr>Calibri</vt:lpstr>
      <vt:lpstr>Times New Roman</vt:lpstr>
      <vt:lpstr>Office Theme</vt:lpstr>
      <vt:lpstr>PowerPoint Presentation</vt:lpstr>
      <vt:lpstr>Networking Commands  for Troubleshooting</vt:lpstr>
      <vt:lpstr>PowerShell vs. CMD: What's the Difference?</vt:lpstr>
      <vt:lpstr>PowerShell vs. CMD: What's the Difference?</vt:lpstr>
      <vt:lpstr>Why Use Commands?</vt:lpstr>
      <vt:lpstr>Commands</vt:lpstr>
      <vt:lpstr>Some Basic Command</vt:lpstr>
      <vt:lpstr>Commands</vt:lpstr>
      <vt:lpstr>Commands</vt:lpstr>
      <vt:lpstr>1. Color Help</vt:lpstr>
      <vt:lpstr>2. ipconfig</vt:lpstr>
      <vt:lpstr>3. ipconfig/all</vt:lpstr>
      <vt:lpstr>4. nslookup</vt:lpstr>
      <vt:lpstr>What is a ping?</vt:lpstr>
      <vt:lpstr>5. ping</vt:lpstr>
      <vt:lpstr>ping</vt:lpstr>
      <vt:lpstr>6. tracert</vt:lpstr>
      <vt:lpstr>7. Whois</vt:lpstr>
      <vt:lpstr>7. Whois</vt:lpstr>
      <vt:lpstr>Task List</vt:lpstr>
      <vt:lpstr>Shut Down and Restart in System Bios  </vt:lpstr>
      <vt:lpstr>Some Other Small Comments: </vt:lpstr>
      <vt:lpstr>“Thank You”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account</dc:creator>
  <cp:lastModifiedBy>Microsoft account</cp:lastModifiedBy>
  <cp:revision>54</cp:revision>
  <dcterms:created xsi:type="dcterms:W3CDTF">2024-07-16T16:02:17Z</dcterms:created>
  <dcterms:modified xsi:type="dcterms:W3CDTF">2024-08-27T08:31:38Z</dcterms:modified>
</cp:coreProperties>
</file>