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1" r:id="rId2"/>
    <p:sldId id="259" r:id="rId3"/>
    <p:sldId id="262" r:id="rId4"/>
    <p:sldId id="263" r:id="rId5"/>
    <p:sldId id="264" r:id="rId6"/>
    <p:sldId id="265" r:id="rId7"/>
    <p:sldId id="266" r:id="rId8"/>
    <p:sldId id="267" r:id="rId9"/>
    <p:sldId id="268" r:id="rId10"/>
    <p:sldId id="269" r:id="rId11"/>
    <p:sldId id="321" r:id="rId12"/>
    <p:sldId id="322" r:id="rId13"/>
    <p:sldId id="323" r:id="rId14"/>
    <p:sldId id="324" r:id="rId15"/>
    <p:sldId id="325" r:id="rId16"/>
    <p:sldId id="329" r:id="rId17"/>
    <p:sldId id="326" r:id="rId18"/>
    <p:sldId id="327" r:id="rId19"/>
    <p:sldId id="328" r:id="rId20"/>
    <p:sldId id="330" r:id="rId21"/>
    <p:sldId id="331" r:id="rId22"/>
    <p:sldId id="332" r:id="rId23"/>
    <p:sldId id="333" r:id="rId24"/>
    <p:sldId id="334" r:id="rId25"/>
    <p:sldId id="335" r:id="rId26"/>
    <p:sldId id="336" r:id="rId27"/>
    <p:sldId id="337" r:id="rId28"/>
    <p:sldId id="338" r:id="rId29"/>
    <p:sldId id="284" r:id="rId30"/>
    <p:sldId id="273" r:id="rId31"/>
    <p:sldId id="285" r:id="rId32"/>
    <p:sldId id="286" r:id="rId33"/>
    <p:sldId id="287" r:id="rId34"/>
    <p:sldId id="288" r:id="rId35"/>
    <p:sldId id="289" r:id="rId36"/>
    <p:sldId id="290" r:id="rId37"/>
    <p:sldId id="291" r:id="rId38"/>
    <p:sldId id="292" r:id="rId39"/>
    <p:sldId id="293" r:id="rId40"/>
    <p:sldId id="294" r:id="rId41"/>
    <p:sldId id="296" r:id="rId42"/>
    <p:sldId id="295" r:id="rId43"/>
    <p:sldId id="297" r:id="rId44"/>
    <p:sldId id="298" r:id="rId45"/>
    <p:sldId id="299" r:id="rId46"/>
    <p:sldId id="300" r:id="rId47"/>
    <p:sldId id="282" r:id="rId48"/>
    <p:sldId id="283" r:id="rId49"/>
    <p:sldId id="301" r:id="rId50"/>
    <p:sldId id="302" r:id="rId51"/>
    <p:sldId id="303" r:id="rId52"/>
    <p:sldId id="304" r:id="rId53"/>
    <p:sldId id="305" r:id="rId54"/>
    <p:sldId id="306" r:id="rId55"/>
    <p:sldId id="309" r:id="rId56"/>
    <p:sldId id="307" r:id="rId57"/>
    <p:sldId id="308" r:id="rId58"/>
    <p:sldId id="310" r:id="rId59"/>
    <p:sldId id="311" r:id="rId60"/>
    <p:sldId id="312" r:id="rId61"/>
    <p:sldId id="313" r:id="rId62"/>
    <p:sldId id="314" r:id="rId63"/>
    <p:sldId id="315" r:id="rId64"/>
    <p:sldId id="316" r:id="rId65"/>
    <p:sldId id="31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26-Nov-24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dirty="0"/>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dirty="0"/>
          </a:p>
        </p:txBody>
      </p:sp>
    </p:spTree>
    <p:extLst>
      <p:ext uri="{BB962C8B-B14F-4D97-AF65-F5344CB8AC3E}">
        <p14:creationId xmlns:p14="http://schemas.microsoft.com/office/powerpoint/2010/main" val="337809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E32B2-BE37-4975-925E-9B28457B7789}" type="slidenum">
              <a:rPr lang="en-US" smtClean="0"/>
              <a:t>2</a:t>
            </a:fld>
            <a:endParaRPr lang="en-US" dirty="0"/>
          </a:p>
        </p:txBody>
      </p:sp>
    </p:spTree>
    <p:extLst>
      <p:ext uri="{BB962C8B-B14F-4D97-AF65-F5344CB8AC3E}">
        <p14:creationId xmlns:p14="http://schemas.microsoft.com/office/powerpoint/2010/main" val="358551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dirty="0"/>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smtClean="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5">
                    <a:lumMod val="75000"/>
                  </a:schemeClr>
                </a:solidFill>
                <a:latin typeface="Book Antiqua" panose="020406020503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dirty="0"/>
          </a:p>
        </p:txBody>
      </p:sp>
      <p:sp>
        <p:nvSpPr>
          <p:cNvPr id="7" name="Rectangle 6"/>
          <p:cNvSpPr/>
          <p:nvPr userDrawn="1"/>
        </p:nvSpPr>
        <p:spPr>
          <a:xfrm rot="5400000">
            <a:off x="5724659" y="390659"/>
            <a:ext cx="742682"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71298"/>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10805374" y="5525038"/>
            <a:ext cx="1069848" cy="1072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4680" y="5550796"/>
            <a:ext cx="1097280" cy="1087947"/>
          </a:xfrm>
          <a:prstGeom prst="rect">
            <a:avLst/>
          </a:prstGeom>
        </p:spPr>
      </p:pic>
      <p:sp>
        <p:nvSpPr>
          <p:cNvPr id="12" name="Rectangle 11"/>
          <p:cNvSpPr/>
          <p:nvPr userDrawn="1"/>
        </p:nvSpPr>
        <p:spPr>
          <a:xfrm>
            <a:off x="329137" y="6244431"/>
            <a:ext cx="10116407"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smtClean="0">
                <a:solidFill>
                  <a:schemeClr val="bg1"/>
                </a:solidFill>
                <a:latin typeface="Book Antiqua" panose="02040602050305030304" pitchFamily="18" charset="0"/>
              </a:rPr>
              <a:t>Lectures By</a:t>
            </a:r>
            <a:r>
              <a:rPr lang="en-US" sz="1200" b="1" i="0"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Md. Tariqul Islam,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Lecturer &amp; Coordinator, Dept. of CSE, UGV, Email: tariq.ugv@gmail.com,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Web: www.tariqul.ugv.edu.bd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Md. Tariqul Islam, Lecturer, Dept. of CSE, UGV</a:t>
            </a:r>
          </a:p>
          <a:p>
            <a:r>
              <a:rPr lang="en-US" dirty="0" smtClean="0"/>
              <a:t> www.tariqul.ugv.edu.bd</a:t>
            </a:r>
            <a:endParaRPr lang="en-US" dirty="0"/>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3200" dirty="0" smtClean="0">
                <a:solidFill>
                  <a:srgbClr val="000000"/>
                </a:solidFill>
                <a:ea typeface="Calibri" panose="020F0502020204030204" pitchFamily="34" charset="0"/>
                <a:cs typeface="Times New Roman" panose="02020603050405020304" pitchFamily="18" charset="0"/>
              </a:rPr>
              <a:t>Department of </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Computer Science and Engineering</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solidFill>
                  <a:srgbClr val="000000"/>
                </a:solidFill>
                <a:ea typeface="Calibri" panose="020F0502020204030204" pitchFamily="34" charset="0"/>
                <a:cs typeface="Times New Roman" panose="02020603050405020304" pitchFamily="18" charset="0"/>
              </a:rPr>
              <a:t>www.cse.ugv.edu.bd, 874/322, C&amp;B Road, Barisal, Bangladesh.</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smtClean="0">
                <a:latin typeface="Book Antiqua" panose="02040602050305030304" pitchFamily="18" charset="0"/>
              </a:rPr>
              <a:t>U</a:t>
            </a:r>
            <a:r>
              <a:rPr lang="en-US" sz="3600" dirty="0" smtClean="0">
                <a:latin typeface="Book Antiqua" panose="02040602050305030304" pitchFamily="18" charset="0"/>
              </a:rPr>
              <a:t>niversity of </a:t>
            </a:r>
            <a:r>
              <a:rPr lang="en-US" sz="3600" b="1" dirty="0" smtClean="0">
                <a:latin typeface="Book Antiqua" panose="02040602050305030304" pitchFamily="18" charset="0"/>
              </a:rPr>
              <a:t>G</a:t>
            </a:r>
            <a:r>
              <a:rPr lang="en-US" sz="3600" dirty="0" smtClean="0">
                <a:latin typeface="Book Antiqua" panose="02040602050305030304" pitchFamily="18" charset="0"/>
              </a:rPr>
              <a:t>lobal </a:t>
            </a:r>
            <a:r>
              <a:rPr lang="en-US" sz="3600" b="1" dirty="0" smtClean="0">
                <a:latin typeface="Book Antiqua" panose="02040602050305030304" pitchFamily="18" charset="0"/>
              </a:rPr>
              <a:t>V</a:t>
            </a:r>
            <a:r>
              <a:rPr lang="en-US" sz="3600" dirty="0" smtClean="0">
                <a:latin typeface="Book Antiqua" panose="02040602050305030304" pitchFamily="18" charset="0"/>
              </a:rPr>
              <a:t>illage </a:t>
            </a:r>
            <a:r>
              <a:rPr lang="en-US" sz="3600" b="1" dirty="0" smtClean="0">
                <a:latin typeface="Book Antiqua" panose="02040602050305030304" pitchFamily="18" charset="0"/>
              </a:rPr>
              <a:t>(UGV)</a:t>
            </a:r>
          </a:p>
          <a:p>
            <a:pPr algn="ctr"/>
            <a:r>
              <a:rPr lang="en-US" sz="3600" b="1" dirty="0" smtClean="0">
                <a:latin typeface="Book Antiqua" panose="02040602050305030304" pitchFamily="18" charset="0"/>
              </a:rPr>
              <a:t>B</a:t>
            </a:r>
            <a:r>
              <a:rPr lang="en-US" sz="3600" dirty="0" smtClean="0">
                <a:latin typeface="Book Antiqua" panose="02040602050305030304" pitchFamily="18" charset="0"/>
              </a:rPr>
              <a:t>arishal, </a:t>
            </a:r>
            <a:r>
              <a:rPr lang="en-US" sz="3600" b="1" dirty="0" smtClean="0">
                <a:latin typeface="Book Antiqua" panose="02040602050305030304" pitchFamily="18" charset="0"/>
              </a:rPr>
              <a:t>B</a:t>
            </a:r>
            <a:r>
              <a:rPr lang="en-US" sz="3600" dirty="0" smtClean="0">
                <a:latin typeface="Book Antiqua" panose="02040602050305030304" pitchFamily="18" charset="0"/>
              </a:rPr>
              <a:t>angladesh</a:t>
            </a:r>
          </a:p>
          <a:p>
            <a:endParaRPr lang="en-US" sz="1600" dirty="0"/>
          </a:p>
        </p:txBody>
      </p:sp>
      <p:sp>
        <p:nvSpPr>
          <p:cNvPr id="12" name="Rectangle 11"/>
          <p:cNvSpPr/>
          <p:nvPr userDrawn="1"/>
        </p:nvSpPr>
        <p:spPr>
          <a:xfrm>
            <a:off x="6588638" y="1912079"/>
            <a:ext cx="3944141" cy="2400657"/>
          </a:xfrm>
          <a:prstGeom prst="rect">
            <a:avLst/>
          </a:prstGeom>
        </p:spPr>
        <p:txBody>
          <a:bodyPr wrap="square">
            <a:spAutoFit/>
          </a:bodyPr>
          <a:lstStyle/>
          <a:p>
            <a:pPr algn="r"/>
            <a:r>
              <a:rPr lang="en-US" sz="2400" b="1" i="1" dirty="0" smtClean="0">
                <a:latin typeface="Book Antiqua" panose="02040602050305030304" pitchFamily="18" charset="0"/>
              </a:rPr>
              <a:t>Lectures By</a:t>
            </a:r>
            <a:r>
              <a:rPr lang="en-US" sz="1800" b="1" dirty="0" smtClean="0">
                <a:latin typeface="Book Antiqua" panose="02040602050305030304" pitchFamily="18" charset="0"/>
              </a:rPr>
              <a:t/>
            </a:r>
            <a:br>
              <a:rPr lang="en-US" sz="1800" b="1" dirty="0" smtClean="0">
                <a:latin typeface="Book Antiqua" panose="02040602050305030304" pitchFamily="18" charset="0"/>
              </a:rPr>
            </a:b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400" b="1" dirty="0" smtClean="0">
                <a:solidFill>
                  <a:srgbClr val="00B050"/>
                </a:solidFill>
                <a:latin typeface="Book Antiqua" panose="02040602050305030304" pitchFamily="18" charset="0"/>
              </a:rPr>
              <a:t>Md. Tariqul Islam</a:t>
            </a: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000" b="1" dirty="0" smtClean="0">
                <a:solidFill>
                  <a:schemeClr val="accent5"/>
                </a:solidFill>
                <a:latin typeface="Book Antiqua" panose="02040602050305030304" pitchFamily="18" charset="0"/>
              </a:rPr>
              <a:t>Lecturer &amp; Coordinator</a:t>
            </a:r>
          </a:p>
          <a:p>
            <a:pPr algn="r"/>
            <a:r>
              <a:rPr lang="en-US" sz="1800" b="0" dirty="0" smtClean="0">
                <a:solidFill>
                  <a:srgbClr val="002060"/>
                </a:solidFill>
                <a:latin typeface="Book Antiqua" panose="02040602050305030304" pitchFamily="18" charset="0"/>
              </a:rPr>
              <a:t/>
            </a:r>
            <a:br>
              <a:rPr lang="en-US" sz="18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Mobile: +880-1842733104    </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Email: tariq.ugv@gmail.com</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Web: www.tariqul.ugv.edu.bd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26-Nov-24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dirty="0"/>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26-Nov-24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dirty="0"/>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ailtrap.io/blog/mail-transfer-ag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ailtrap.io/blog/dns-mx-recor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iltrap.io/blog/imap-vs-pop3-vs-smtp-email-protoco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ailtrap.io/blog/what-is-smtp-serv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rammarly.com/wri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rammarly.com/blog/email-subject-lin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rammarly.com/blog/greeting-word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grammarly.com/blog/concise-email-writ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grammarly.com/blog/follow-up-emai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grammarly.com/blog/how-to-write-out-of-office-messa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rammarly.com/blog/bcc-in-ema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rammarly.com/blog/cc-in-emai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rammarly.com/blog/business-email-etiquet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rammarly.com/blog/reply-al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rammarly.com/blog/emoji-in-business-communication/" TargetMode="External"/><Relationship Id="rId2" Type="http://schemas.openxmlformats.org/officeDocument/2006/relationships/hyperlink" Target="https://www.grammarly.com/blog/professional-email-in-englis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forbes.com/advisor/business/software/best-email-hosting-servic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5740068" cy="2246769"/>
          </a:xfrm>
          <a:prstGeom prst="rect">
            <a:avLst/>
          </a:prstGeom>
        </p:spPr>
        <p:txBody>
          <a:bodyPr wrap="square">
            <a:spAutoFit/>
          </a:bodyPr>
          <a:lstStyle/>
          <a:p>
            <a:pPr algn="l"/>
            <a:r>
              <a:rPr lang="en-US" sz="3200" b="1" dirty="0" smtClean="0">
                <a:latin typeface="Book Antiqua" panose="02040602050305030304" pitchFamily="18" charset="0"/>
              </a:rPr>
              <a:t>Lectures On: </a:t>
            </a:r>
          </a:p>
          <a:p>
            <a:pPr algn="l"/>
            <a:r>
              <a:rPr lang="en-US" sz="5400" b="1" dirty="0" smtClean="0">
                <a:solidFill>
                  <a:schemeClr val="accent2"/>
                </a:solidFill>
                <a:latin typeface="Book Antiqua" panose="02040602050305030304" pitchFamily="18" charset="0"/>
              </a:rPr>
              <a:t>Email Server &amp; Etiquette</a:t>
            </a:r>
            <a:endParaRPr lang="en-US" sz="2400" dirty="0">
              <a:solidFill>
                <a:schemeClr val="accent2"/>
              </a:solidFill>
            </a:endParaRPr>
          </a:p>
        </p:txBody>
      </p:sp>
    </p:spTree>
    <p:extLst>
      <p:ext uri="{BB962C8B-B14F-4D97-AF65-F5344CB8AC3E}">
        <p14:creationId xmlns:p14="http://schemas.microsoft.com/office/powerpoint/2010/main" val="88722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Yahoo! Cont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514" y="365125"/>
            <a:ext cx="5892799" cy="53514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pic>
        <p:nvPicPr>
          <p:cNvPr id="3074" name="Picture 2" descr="Gmail's instant messaging cl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90" y="365125"/>
            <a:ext cx="4129395" cy="560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89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What is an email server? </a:t>
            </a:r>
          </a:p>
        </p:txBody>
      </p:sp>
      <p:sp>
        <p:nvSpPr>
          <p:cNvPr id="3" name="Content Placeholder 2"/>
          <p:cNvSpPr>
            <a:spLocks noGrp="1"/>
          </p:cNvSpPr>
          <p:nvPr>
            <p:ph idx="1"/>
          </p:nvPr>
        </p:nvSpPr>
        <p:spPr/>
        <p:txBody>
          <a:bodyPr>
            <a:normAutofit/>
          </a:bodyPr>
          <a:lstStyle/>
          <a:p>
            <a:pPr fontAlgn="base"/>
            <a:r>
              <a:rPr lang="en-US" sz="3200" dirty="0"/>
              <a:t>A mail or email server is a software system responsible for email circulation between </a:t>
            </a:r>
            <a:r>
              <a:rPr lang="en-US" sz="3200" dirty="0">
                <a:solidFill>
                  <a:srgbClr val="FF0000"/>
                </a:solidFill>
              </a:rPr>
              <a:t>senders</a:t>
            </a:r>
            <a:r>
              <a:rPr lang="en-US" sz="3200" dirty="0"/>
              <a:t> and </a:t>
            </a:r>
            <a:r>
              <a:rPr lang="en-US" sz="3200" dirty="0">
                <a:solidFill>
                  <a:srgbClr val="FF0000"/>
                </a:solidFill>
              </a:rPr>
              <a:t>recipients</a:t>
            </a:r>
            <a:r>
              <a:rPr lang="en-US" sz="3200" dirty="0"/>
              <a:t>. </a:t>
            </a:r>
            <a:endParaRPr lang="en-US" sz="3200" dirty="0" smtClean="0"/>
          </a:p>
          <a:p>
            <a:pPr fontAlgn="base"/>
            <a:r>
              <a:rPr lang="en-US" sz="3200" dirty="0" smtClean="0"/>
              <a:t>It </a:t>
            </a:r>
            <a:r>
              <a:rPr lang="en-US" sz="3200" dirty="0"/>
              <a:t>handles the </a:t>
            </a:r>
            <a:r>
              <a:rPr lang="en-US" sz="3200" dirty="0">
                <a:solidFill>
                  <a:srgbClr val="FF0000"/>
                </a:solidFill>
              </a:rPr>
              <a:t>sending</a:t>
            </a:r>
            <a:r>
              <a:rPr lang="en-US" sz="3200" dirty="0"/>
              <a:t>, </a:t>
            </a:r>
            <a:r>
              <a:rPr lang="en-US" sz="3200" dirty="0">
                <a:solidFill>
                  <a:srgbClr val="FF0000"/>
                </a:solidFill>
              </a:rPr>
              <a:t>receiving</a:t>
            </a:r>
            <a:r>
              <a:rPr lang="en-US" sz="3200" dirty="0"/>
              <a:t>, </a:t>
            </a:r>
            <a:r>
              <a:rPr lang="en-US" sz="3200" dirty="0">
                <a:solidFill>
                  <a:srgbClr val="FF0000"/>
                </a:solidFill>
              </a:rPr>
              <a:t>routing</a:t>
            </a:r>
            <a:r>
              <a:rPr lang="en-US" sz="3200" dirty="0"/>
              <a:t>, and </a:t>
            </a:r>
            <a:r>
              <a:rPr lang="en-US" sz="3200" dirty="0">
                <a:solidFill>
                  <a:srgbClr val="FF0000"/>
                </a:solidFill>
              </a:rPr>
              <a:t>storing</a:t>
            </a:r>
            <a:r>
              <a:rPr lang="en-US" sz="3200" dirty="0"/>
              <a:t> of emails.</a:t>
            </a:r>
          </a:p>
          <a:p>
            <a:pPr fontAlgn="base"/>
            <a:r>
              <a:rPr lang="en-US" sz="3200" dirty="0"/>
              <a:t>Think of it like our </a:t>
            </a:r>
            <a:r>
              <a:rPr lang="en-US" sz="3200" dirty="0">
                <a:solidFill>
                  <a:srgbClr val="FF0000"/>
                </a:solidFill>
              </a:rPr>
              <a:t>nervous</a:t>
            </a:r>
            <a:r>
              <a:rPr lang="en-US" sz="3200" dirty="0"/>
              <a:t> system that manages the transmission of signals, ensuring they are delivered accurately to the intended recipients</a:t>
            </a:r>
            <a:r>
              <a:rPr lang="en-US" sz="3200" dirty="0" smtClean="0"/>
              <a:t>.</a:t>
            </a:r>
            <a:endParaRPr lang="en-US" sz="3200" dirty="0"/>
          </a:p>
        </p:txBody>
      </p:sp>
    </p:spTree>
    <p:extLst>
      <p:ext uri="{BB962C8B-B14F-4D97-AF65-F5344CB8AC3E}">
        <p14:creationId xmlns:p14="http://schemas.microsoft.com/office/powerpoint/2010/main" val="183671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a:t>What is an email server? </a:t>
            </a:r>
          </a:p>
        </p:txBody>
      </p:sp>
      <p:sp>
        <p:nvSpPr>
          <p:cNvPr id="3" name="Content Placeholder 2"/>
          <p:cNvSpPr>
            <a:spLocks noGrp="1"/>
          </p:cNvSpPr>
          <p:nvPr>
            <p:ph idx="1"/>
          </p:nvPr>
        </p:nvSpPr>
        <p:spPr/>
        <p:txBody>
          <a:bodyPr>
            <a:normAutofit/>
          </a:bodyPr>
          <a:lstStyle/>
          <a:p>
            <a:pPr fontAlgn="base"/>
            <a:r>
              <a:rPr lang="en-US" sz="3600" dirty="0" smtClean="0"/>
              <a:t>While </a:t>
            </a:r>
            <a:r>
              <a:rPr lang="en-US" sz="3600" dirty="0"/>
              <a:t>you interact with your </a:t>
            </a:r>
            <a:r>
              <a:rPr lang="en-US" sz="3600" dirty="0">
                <a:solidFill>
                  <a:srgbClr val="FF0000"/>
                </a:solidFill>
              </a:rPr>
              <a:t>personal</a:t>
            </a:r>
            <a:r>
              <a:rPr lang="en-US" sz="3600" dirty="0"/>
              <a:t> emails via an </a:t>
            </a:r>
            <a:r>
              <a:rPr lang="en-US" sz="3600" dirty="0">
                <a:solidFill>
                  <a:srgbClr val="FF0000"/>
                </a:solidFill>
              </a:rPr>
              <a:t>email client </a:t>
            </a:r>
            <a:endParaRPr lang="en-US" sz="3600" dirty="0" smtClean="0">
              <a:solidFill>
                <a:srgbClr val="FF0000"/>
              </a:solidFill>
            </a:endParaRPr>
          </a:p>
          <a:p>
            <a:pPr marL="0" indent="0" fontAlgn="base">
              <a:buNone/>
            </a:pPr>
            <a:r>
              <a:rPr lang="en-US" sz="3600" dirty="0" smtClean="0"/>
              <a:t>— </a:t>
            </a:r>
            <a:r>
              <a:rPr lang="en-US" sz="3600" dirty="0"/>
              <a:t>a user-friendly interface like </a:t>
            </a:r>
            <a:r>
              <a:rPr lang="en-US" sz="3600" dirty="0">
                <a:solidFill>
                  <a:srgbClr val="FF0000"/>
                </a:solidFill>
              </a:rPr>
              <a:t>Gmail or Outlook </a:t>
            </a:r>
            <a:r>
              <a:rPr lang="en-US" sz="3600" dirty="0"/>
              <a:t>(the frontend) </a:t>
            </a:r>
            <a:endParaRPr lang="en-US" sz="3600" dirty="0" smtClean="0"/>
          </a:p>
          <a:p>
            <a:pPr marL="0" indent="0" fontAlgn="base">
              <a:buNone/>
            </a:pPr>
            <a:r>
              <a:rPr lang="en-US" sz="3600" dirty="0" smtClean="0"/>
              <a:t>— </a:t>
            </a:r>
            <a:r>
              <a:rPr lang="en-US" sz="3600" dirty="0"/>
              <a:t>email servers work in the backend, managing the flow of emails and transporting them from senders to recipients.</a:t>
            </a:r>
          </a:p>
        </p:txBody>
      </p:sp>
    </p:spTree>
    <p:extLst>
      <p:ext uri="{BB962C8B-B14F-4D97-AF65-F5344CB8AC3E}">
        <p14:creationId xmlns:p14="http://schemas.microsoft.com/office/powerpoint/2010/main" val="296096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Core email server </a:t>
            </a:r>
            <a:r>
              <a:rPr lang="en-US" dirty="0" smtClean="0"/>
              <a:t>components</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Mail </a:t>
            </a:r>
            <a:r>
              <a:rPr lang="en-US" sz="3200" b="1" dirty="0"/>
              <a:t>submission agent (MSA) </a:t>
            </a:r>
            <a:endParaRPr lang="en-US" sz="3200" b="1" dirty="0" smtClean="0"/>
          </a:p>
          <a:p>
            <a:r>
              <a:rPr lang="en-US" sz="3200" dirty="0" smtClean="0"/>
              <a:t>accepts </a:t>
            </a:r>
            <a:r>
              <a:rPr lang="en-US" sz="3200" dirty="0"/>
              <a:t>outgoing mail from an email client (also known as Mail User Agent) and passes it to a Mail Transfer Agent (MTA). </a:t>
            </a:r>
            <a:endParaRPr lang="en-US" sz="3200" dirty="0" smtClean="0"/>
          </a:p>
          <a:p>
            <a:r>
              <a:rPr lang="en-US" sz="3200" dirty="0" smtClean="0"/>
              <a:t>MSA </a:t>
            </a:r>
            <a:r>
              <a:rPr lang="en-US" sz="3200" dirty="0"/>
              <a:t>typically performs initial processing and checks if the email is properly formatted and ready for delivery</a:t>
            </a:r>
            <a:r>
              <a:rPr lang="en-US" sz="3200" dirty="0" smtClean="0"/>
              <a:t>.</a:t>
            </a:r>
            <a:endParaRPr lang="en-US" sz="3200" dirty="0"/>
          </a:p>
        </p:txBody>
      </p:sp>
    </p:spTree>
    <p:extLst>
      <p:ext uri="{BB962C8B-B14F-4D97-AF65-F5344CB8AC3E}">
        <p14:creationId xmlns:p14="http://schemas.microsoft.com/office/powerpoint/2010/main" val="377766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email server components</a:t>
            </a:r>
          </a:p>
        </p:txBody>
      </p:sp>
      <p:sp>
        <p:nvSpPr>
          <p:cNvPr id="3" name="Content Placeholder 2"/>
          <p:cNvSpPr>
            <a:spLocks noGrp="1"/>
          </p:cNvSpPr>
          <p:nvPr>
            <p:ph idx="1"/>
          </p:nvPr>
        </p:nvSpPr>
        <p:spPr/>
        <p:txBody>
          <a:bodyPr>
            <a:normAutofit/>
          </a:bodyPr>
          <a:lstStyle/>
          <a:p>
            <a:pPr fontAlgn="base"/>
            <a:r>
              <a:rPr lang="en-US" b="1" dirty="0"/>
              <a:t>Mail transfer agent</a:t>
            </a:r>
            <a:r>
              <a:rPr lang="en-US" dirty="0"/>
              <a:t> (MTA) – responsible for routing emails from a sender’s email server to a recipient’s email server. Read </a:t>
            </a:r>
            <a:r>
              <a:rPr lang="en-US" dirty="0">
                <a:hlinkClick r:id="rId2"/>
              </a:rPr>
              <a:t>more about MTA</a:t>
            </a:r>
            <a:r>
              <a:rPr lang="en-US" dirty="0"/>
              <a:t> in our dedicated post. </a:t>
            </a:r>
          </a:p>
        </p:txBody>
      </p:sp>
    </p:spTree>
    <p:extLst>
      <p:ext uri="{BB962C8B-B14F-4D97-AF65-F5344CB8AC3E}">
        <p14:creationId xmlns:p14="http://schemas.microsoft.com/office/powerpoint/2010/main" val="135359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email server components</a:t>
            </a:r>
          </a:p>
        </p:txBody>
      </p:sp>
      <p:sp>
        <p:nvSpPr>
          <p:cNvPr id="3" name="Content Placeholder 2"/>
          <p:cNvSpPr>
            <a:spLocks noGrp="1"/>
          </p:cNvSpPr>
          <p:nvPr>
            <p:ph idx="1"/>
          </p:nvPr>
        </p:nvSpPr>
        <p:spPr/>
        <p:txBody>
          <a:bodyPr>
            <a:normAutofit lnSpcReduction="10000"/>
          </a:bodyPr>
          <a:lstStyle/>
          <a:p>
            <a:pPr fontAlgn="base"/>
            <a:r>
              <a:rPr lang="en-US" b="1" dirty="0"/>
              <a:t>Mail delivery agent </a:t>
            </a:r>
            <a:r>
              <a:rPr lang="en-US" dirty="0"/>
              <a:t>(MDA) – receives incoming emails from an MTA and stores them on a mail server’s storage system until a recipient accesses them via an email client</a:t>
            </a:r>
            <a:r>
              <a:rPr lang="en-US" dirty="0" smtClean="0"/>
              <a:t>.</a:t>
            </a:r>
          </a:p>
          <a:p>
            <a:pPr fontAlgn="base"/>
            <a:r>
              <a:rPr lang="en-US" dirty="0"/>
              <a:t>Alongside these components, email servers rely on the </a:t>
            </a:r>
            <a:r>
              <a:rPr lang="en-US" dirty="0">
                <a:hlinkClick r:id="rId2"/>
              </a:rPr>
              <a:t>Domain Name System</a:t>
            </a:r>
            <a:r>
              <a:rPr lang="en-US" dirty="0"/>
              <a:t> (DNS). DNS is not a component of an email server itself, yet it plays an equally important role in the correct email delivery. </a:t>
            </a:r>
          </a:p>
          <a:p>
            <a:pPr fontAlgn="base"/>
            <a:r>
              <a:rPr lang="en-US" dirty="0" smtClean="0"/>
              <a:t>DNS translates domain names, like harry.potter@gmail.com, into corresponding IP addresses, such as 192.158.1.38 – a clear language MTAs use to communicate with each other for routing emails.</a:t>
            </a:r>
          </a:p>
          <a:p>
            <a:pPr fontAlgn="base"/>
            <a:endParaRPr lang="en-US" dirty="0"/>
          </a:p>
        </p:txBody>
      </p:sp>
    </p:spTree>
    <p:extLst>
      <p:ext uri="{BB962C8B-B14F-4D97-AF65-F5344CB8AC3E}">
        <p14:creationId xmlns:p14="http://schemas.microsoft.com/office/powerpoint/2010/main" val="313123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 y="-237744"/>
            <a:ext cx="12490704" cy="7315200"/>
          </a:xfrm>
        </p:spPr>
      </p:pic>
    </p:spTree>
    <p:extLst>
      <p:ext uri="{BB962C8B-B14F-4D97-AF65-F5344CB8AC3E}">
        <p14:creationId xmlns:p14="http://schemas.microsoft.com/office/powerpoint/2010/main" val="201670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Email server </a:t>
            </a:r>
            <a:r>
              <a:rPr lang="en-US" dirty="0" smtClean="0"/>
              <a:t>protocols</a:t>
            </a:r>
            <a:endParaRPr lang="en-US" dirty="0"/>
          </a:p>
        </p:txBody>
      </p:sp>
      <p:sp>
        <p:nvSpPr>
          <p:cNvPr id="3" name="Content Placeholder 2"/>
          <p:cNvSpPr>
            <a:spLocks noGrp="1"/>
          </p:cNvSpPr>
          <p:nvPr>
            <p:ph idx="1"/>
          </p:nvPr>
        </p:nvSpPr>
        <p:spPr>
          <a:xfrm>
            <a:off x="838200" y="1570864"/>
            <a:ext cx="10515600" cy="4351338"/>
          </a:xfrm>
        </p:spPr>
        <p:txBody>
          <a:bodyPr>
            <a:normAutofit/>
          </a:bodyPr>
          <a:lstStyle/>
          <a:p>
            <a:pPr fontAlgn="base"/>
            <a:r>
              <a:rPr lang="en-US" dirty="0" smtClean="0"/>
              <a:t>To </a:t>
            </a:r>
            <a:r>
              <a:rPr lang="en-US" dirty="0"/>
              <a:t>function properly, an email server uses </a:t>
            </a:r>
            <a:r>
              <a:rPr lang="en-US" dirty="0">
                <a:hlinkClick r:id="rId2"/>
              </a:rPr>
              <a:t>protocols</a:t>
            </a:r>
            <a:r>
              <a:rPr lang="en-US" dirty="0"/>
              <a:t> — a set of rules for sending and receiving emails.</a:t>
            </a:r>
          </a:p>
          <a:p>
            <a:pPr fontAlgn="base"/>
            <a:r>
              <a:rPr lang="en-US" b="1" dirty="0"/>
              <a:t>Simple Mail Transfer Protocol (SMTP)</a:t>
            </a:r>
            <a:r>
              <a:rPr lang="en-US" dirty="0"/>
              <a:t> – a protocol used for sending and relaying outgoing email messages from the sender’s MUA to the recipient’s mail server</a:t>
            </a:r>
            <a:r>
              <a:rPr lang="en-US" dirty="0" smtClean="0"/>
              <a:t>.</a:t>
            </a:r>
            <a:endParaRPr lang="en-US" dirty="0"/>
          </a:p>
        </p:txBody>
      </p:sp>
    </p:spTree>
    <p:extLst>
      <p:ext uri="{BB962C8B-B14F-4D97-AF65-F5344CB8AC3E}">
        <p14:creationId xmlns:p14="http://schemas.microsoft.com/office/powerpoint/2010/main" val="1876332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Email server </a:t>
            </a:r>
            <a:r>
              <a:rPr lang="en-US" dirty="0" smtClean="0"/>
              <a:t>protocols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pPr fontAlgn="base"/>
            <a:r>
              <a:rPr lang="en-US" b="1" dirty="0" smtClean="0"/>
              <a:t>Post </a:t>
            </a:r>
            <a:r>
              <a:rPr lang="en-US" b="1" dirty="0"/>
              <a:t>Office Protocol version 3 (POP3) </a:t>
            </a:r>
            <a:r>
              <a:rPr lang="en-US" dirty="0"/>
              <a:t>– a protocol used for retrieving emails from an email server. This works by downloading emails from the server to your device and then removing them from the server.</a:t>
            </a:r>
          </a:p>
          <a:p>
            <a:pPr fontAlgn="base"/>
            <a:r>
              <a:rPr lang="en-US" b="1" dirty="0"/>
              <a:t>Internet Message Access Protocol (IMAP)</a:t>
            </a:r>
            <a:r>
              <a:rPr lang="en-US" dirty="0"/>
              <a:t> – a protocol for retrieving emails from a mail server that allows multiple devices to access and manage the same mailbox. Unlike POP3, which takes emails from the server and often deletes them, IMAP keeps the emails on the server so that a recipient can access them on different devices.</a:t>
            </a:r>
          </a:p>
          <a:p>
            <a:endParaRPr lang="en-US" dirty="0"/>
          </a:p>
        </p:txBody>
      </p:sp>
    </p:spTree>
    <p:extLst>
      <p:ext uri="{BB962C8B-B14F-4D97-AF65-F5344CB8AC3E}">
        <p14:creationId xmlns:p14="http://schemas.microsoft.com/office/powerpoint/2010/main" val="1361995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server protocols</a:t>
            </a:r>
          </a:p>
        </p:txBody>
      </p:sp>
      <p:sp>
        <p:nvSpPr>
          <p:cNvPr id="3" name="Content Placeholder 2"/>
          <p:cNvSpPr>
            <a:spLocks noGrp="1"/>
          </p:cNvSpPr>
          <p:nvPr>
            <p:ph idx="1"/>
          </p:nvPr>
        </p:nvSpPr>
        <p:spPr/>
        <p:txBody>
          <a:bodyPr/>
          <a:lstStyle/>
          <a:p>
            <a:pPr fontAlgn="base"/>
            <a:r>
              <a:rPr lang="en-US" dirty="0"/>
              <a:t>Sometimes, you may hear people refer to these protocols as servers, such as “</a:t>
            </a:r>
            <a:r>
              <a:rPr lang="en-US" dirty="0">
                <a:hlinkClick r:id="rId2"/>
              </a:rPr>
              <a:t>SMTP server</a:t>
            </a:r>
            <a:r>
              <a:rPr lang="en-US" dirty="0"/>
              <a:t>” or “IMAP server”. However, that’s not entirely accurate. The confusion comes from the fact that these protocols are often associated with server software that implements them. </a:t>
            </a:r>
          </a:p>
          <a:p>
            <a:pPr fontAlgn="base"/>
            <a:r>
              <a:rPr lang="en-US" dirty="0"/>
              <a:t>For instance, when setting up an email server, you would install SMTP server software like Postfix, </a:t>
            </a:r>
            <a:r>
              <a:rPr lang="en-US" dirty="0" err="1"/>
              <a:t>Sendmail</a:t>
            </a:r>
            <a:r>
              <a:rPr lang="en-US" dirty="0"/>
              <a:t>, or Microsoft Exchange to manage the email sending via the SMTP protocol.</a:t>
            </a:r>
          </a:p>
          <a:p>
            <a:endParaRPr lang="en-US" dirty="0"/>
          </a:p>
        </p:txBody>
      </p:sp>
    </p:spTree>
    <p:extLst>
      <p:ext uri="{BB962C8B-B14F-4D97-AF65-F5344CB8AC3E}">
        <p14:creationId xmlns:p14="http://schemas.microsoft.com/office/powerpoint/2010/main" val="2583600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email</a:t>
            </a:r>
          </a:p>
        </p:txBody>
      </p:sp>
      <p:sp>
        <p:nvSpPr>
          <p:cNvPr id="3" name="Content Placeholder 2"/>
          <p:cNvSpPr>
            <a:spLocks noGrp="1"/>
          </p:cNvSpPr>
          <p:nvPr>
            <p:ph idx="1"/>
          </p:nvPr>
        </p:nvSpPr>
        <p:spPr>
          <a:xfrm>
            <a:off x="838200" y="1690688"/>
            <a:ext cx="11118273" cy="4351338"/>
          </a:xfrm>
        </p:spPr>
        <p:txBody>
          <a:bodyPr>
            <a:normAutofit/>
          </a:bodyPr>
          <a:lstStyle/>
          <a:p>
            <a:r>
              <a:rPr lang="en-US" dirty="0"/>
              <a:t>Do you ever feel like the only person who doesn't use email? </a:t>
            </a:r>
            <a:endParaRPr lang="en-US" dirty="0" smtClean="0"/>
          </a:p>
          <a:p>
            <a:r>
              <a:rPr lang="en-US" dirty="0" smtClean="0"/>
              <a:t>You </a:t>
            </a:r>
            <a:r>
              <a:rPr lang="en-US" dirty="0"/>
              <a:t>don't have to feel </a:t>
            </a:r>
            <a:r>
              <a:rPr lang="en-US" dirty="0" smtClean="0"/>
              <a:t>left out</a:t>
            </a:r>
            <a:r>
              <a:rPr lang="en-US" dirty="0"/>
              <a:t>. </a:t>
            </a:r>
            <a:endParaRPr lang="en-US" dirty="0" smtClean="0"/>
          </a:p>
          <a:p>
            <a:r>
              <a:rPr lang="en-US" dirty="0" smtClean="0"/>
              <a:t>If </a:t>
            </a:r>
            <a:r>
              <a:rPr lang="en-US" dirty="0"/>
              <a:t>you're just getting started, you'll see that with a little bit of practice, email is </a:t>
            </a:r>
            <a:r>
              <a:rPr lang="en-US" dirty="0" smtClean="0"/>
              <a:t>easy to </a:t>
            </a:r>
            <a:r>
              <a:rPr lang="en-US" dirty="0"/>
              <a:t>understand and use.</a:t>
            </a:r>
          </a:p>
          <a:p>
            <a:r>
              <a:rPr lang="en-US" dirty="0"/>
              <a:t>In this lesson, you will learn what email is, how it compares to traditional </a:t>
            </a:r>
            <a:r>
              <a:rPr lang="en-US" dirty="0" smtClean="0"/>
              <a:t>mail</a:t>
            </a:r>
          </a:p>
          <a:p>
            <a:r>
              <a:rPr lang="en-US" dirty="0" smtClean="0"/>
              <a:t>How </a:t>
            </a:r>
            <a:r>
              <a:rPr lang="en-US" dirty="0"/>
              <a:t>email addresses are written. </a:t>
            </a:r>
            <a:endParaRPr lang="en-US" dirty="0" smtClean="0"/>
          </a:p>
          <a:p>
            <a:r>
              <a:rPr lang="en-US" dirty="0"/>
              <a:t>D</a:t>
            </a:r>
            <a:r>
              <a:rPr lang="en-US" dirty="0" smtClean="0"/>
              <a:t>iscuss </a:t>
            </a:r>
            <a:r>
              <a:rPr lang="en-US" dirty="0"/>
              <a:t>various types of email providers</a:t>
            </a:r>
          </a:p>
          <a:p>
            <a:r>
              <a:rPr lang="en-US" dirty="0"/>
              <a:t>F</a:t>
            </a:r>
            <a:r>
              <a:rPr lang="en-US" dirty="0" smtClean="0"/>
              <a:t>eatures </a:t>
            </a:r>
            <a:r>
              <a:rPr lang="en-US" dirty="0"/>
              <a:t>and tools they include with an email account.</a:t>
            </a:r>
          </a:p>
        </p:txBody>
      </p:sp>
    </p:spTree>
    <p:extLst>
      <p:ext uri="{BB962C8B-B14F-4D97-AF65-F5344CB8AC3E}">
        <p14:creationId xmlns:p14="http://schemas.microsoft.com/office/powerpoint/2010/main" val="253981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08298" cy="6858000"/>
          </a:xfrm>
        </p:spPr>
      </p:pic>
    </p:spTree>
    <p:extLst>
      <p:ext uri="{BB962C8B-B14F-4D97-AF65-F5344CB8AC3E}">
        <p14:creationId xmlns:p14="http://schemas.microsoft.com/office/powerpoint/2010/main" val="158375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Records</a:t>
            </a:r>
            <a:endParaRPr lang="en-US" dirty="0"/>
          </a:p>
        </p:txBody>
      </p:sp>
      <p:sp>
        <p:nvSpPr>
          <p:cNvPr id="3" name="Content Placeholder 2"/>
          <p:cNvSpPr>
            <a:spLocks noGrp="1"/>
          </p:cNvSpPr>
          <p:nvPr>
            <p:ph idx="1"/>
          </p:nvPr>
        </p:nvSpPr>
        <p:spPr/>
        <p:txBody>
          <a:bodyPr/>
          <a:lstStyle/>
          <a:p>
            <a:r>
              <a:rPr lang="en-US" dirty="0"/>
              <a:t>When setting up or managing an email server, you often need to configure specific DNS records to ensure proper functionality, deliverability, and authentication of emails. Here's what the important records mean:</a:t>
            </a:r>
          </a:p>
        </p:txBody>
      </p:sp>
    </p:spTree>
    <p:extLst>
      <p:ext uri="{BB962C8B-B14F-4D97-AF65-F5344CB8AC3E}">
        <p14:creationId xmlns:p14="http://schemas.microsoft.com/office/powerpoint/2010/main" val="3780965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MX Record (Mail Exchange Record</a:t>
            </a:r>
            <a:r>
              <a:rPr lang="en-US" dirty="0" smtClean="0"/>
              <a:t>):</a:t>
            </a:r>
            <a:endParaRPr lang="en-US" dirty="0"/>
          </a:p>
        </p:txBody>
      </p:sp>
      <p:sp>
        <p:nvSpPr>
          <p:cNvPr id="6" name="Content Placeholder 5"/>
          <p:cNvSpPr>
            <a:spLocks noGrp="1"/>
          </p:cNvSpPr>
          <p:nvPr>
            <p:ph idx="1"/>
          </p:nvPr>
        </p:nvSpPr>
        <p:spPr/>
        <p:txBody>
          <a:bodyPr>
            <a:normAutofit lnSpcReduction="10000"/>
          </a:bodyPr>
          <a:lstStyle/>
          <a:p>
            <a:r>
              <a:rPr lang="en-US" b="1" dirty="0" smtClean="0"/>
              <a:t>Purpose</a:t>
            </a:r>
            <a:r>
              <a:rPr lang="en-US" b="1" dirty="0"/>
              <a:t>:</a:t>
            </a:r>
            <a:r>
              <a:rPr lang="en-US" dirty="0"/>
              <a:t> Directs email to your mail server.</a:t>
            </a:r>
          </a:p>
          <a:p>
            <a:r>
              <a:rPr lang="en-US" b="1" dirty="0"/>
              <a:t>Function:</a:t>
            </a:r>
            <a:r>
              <a:rPr lang="en-US" dirty="0"/>
              <a:t> Specifies which mail servers are responsible for receiving emails for your domain.</a:t>
            </a:r>
          </a:p>
          <a:p>
            <a:endParaRPr lang="en-US" dirty="0" smtClean="0"/>
          </a:p>
          <a:p>
            <a:endParaRPr lang="en-US" dirty="0"/>
          </a:p>
          <a:p>
            <a:endParaRPr lang="en-US" dirty="0" smtClean="0"/>
          </a:p>
          <a:p>
            <a:r>
              <a:rPr lang="en-US" dirty="0"/>
              <a:t>Priority: Lower numbers have higher priority (e.g., a priority of 10 is higher than 20</a:t>
            </a:r>
            <a:r>
              <a:rPr lang="en-US" dirty="0" smtClean="0"/>
              <a:t>).</a:t>
            </a:r>
          </a:p>
          <a:p>
            <a:r>
              <a:rPr lang="en-US" dirty="0" smtClean="0"/>
              <a:t>Importance</a:t>
            </a:r>
            <a:r>
              <a:rPr lang="en-US" dirty="0"/>
              <a:t>: Without an MX record, emails sent to your domain won't reach your mail server.</a:t>
            </a:r>
          </a:p>
        </p:txBody>
      </p:sp>
      <p:sp>
        <p:nvSpPr>
          <p:cNvPr id="9" name="Rectangle 8"/>
          <p:cNvSpPr/>
          <p:nvPr/>
        </p:nvSpPr>
        <p:spPr>
          <a:xfrm>
            <a:off x="3048000" y="3401129"/>
            <a:ext cx="6096000" cy="1323439"/>
          </a:xfrm>
          <a:prstGeom prst="rect">
            <a:avLst/>
          </a:prstGeom>
        </p:spPr>
        <p:txBody>
          <a:bodyPr>
            <a:spAutoFit/>
          </a:bodyPr>
          <a:lstStyle/>
          <a:p>
            <a:r>
              <a:rPr lang="en-US" sz="2000" dirty="0"/>
              <a:t>Host: @</a:t>
            </a:r>
          </a:p>
          <a:p>
            <a:r>
              <a:rPr lang="en-US" sz="2000" dirty="0"/>
              <a:t>Type: MX</a:t>
            </a:r>
          </a:p>
          <a:p>
            <a:r>
              <a:rPr lang="en-US" sz="2000" dirty="0"/>
              <a:t>Value: mail.example.com</a:t>
            </a:r>
          </a:p>
          <a:p>
            <a:r>
              <a:rPr lang="en-US" sz="2000" dirty="0"/>
              <a:t>Priority: 10</a:t>
            </a:r>
          </a:p>
        </p:txBody>
      </p:sp>
    </p:spTree>
    <p:extLst>
      <p:ext uri="{BB962C8B-B14F-4D97-AF65-F5344CB8AC3E}">
        <p14:creationId xmlns:p14="http://schemas.microsoft.com/office/powerpoint/2010/main" val="975929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TXT Record (Text Record</a:t>
            </a:r>
            <a:r>
              <a:rPr lang="en-US" dirty="0" smtClean="0"/>
              <a:t>):</a:t>
            </a:r>
            <a:endParaRPr lang="en-US" dirty="0"/>
          </a:p>
        </p:txBody>
      </p:sp>
      <p:sp>
        <p:nvSpPr>
          <p:cNvPr id="3" name="Content Placeholder 2"/>
          <p:cNvSpPr>
            <a:spLocks noGrp="1"/>
          </p:cNvSpPr>
          <p:nvPr>
            <p:ph idx="1"/>
          </p:nvPr>
        </p:nvSpPr>
        <p:spPr/>
        <p:txBody>
          <a:bodyPr/>
          <a:lstStyle/>
          <a:p>
            <a:r>
              <a:rPr lang="en-US" b="1" dirty="0" smtClean="0"/>
              <a:t>Purpose</a:t>
            </a:r>
            <a:r>
              <a:rPr lang="en-US" b="1" dirty="0"/>
              <a:t>:</a:t>
            </a:r>
            <a:r>
              <a:rPr lang="en-US" dirty="0"/>
              <a:t> Holds arbitrary text data, often used for domain verification and email authentication protocols.</a:t>
            </a:r>
          </a:p>
          <a:p>
            <a:r>
              <a:rPr lang="en-US" b="1" dirty="0"/>
              <a:t>Uses in Email Server:</a:t>
            </a:r>
            <a:endParaRPr lang="en-US" dirty="0"/>
          </a:p>
          <a:p>
            <a:pPr lvl="1"/>
            <a:r>
              <a:rPr lang="en-US" b="1" dirty="0"/>
              <a:t>SPF (Sender Policy Framework):</a:t>
            </a:r>
            <a:r>
              <a:rPr lang="en-US" dirty="0"/>
              <a:t> Prevents spammers from sending emails on behalf of your domain</a:t>
            </a:r>
            <a:r>
              <a:rPr lang="en-US" dirty="0" smtClean="0"/>
              <a:t>.</a:t>
            </a:r>
          </a:p>
          <a:p>
            <a:pPr lvl="1"/>
            <a:endParaRPr lang="en-US" dirty="0"/>
          </a:p>
          <a:p>
            <a:pPr lvl="1"/>
            <a:endParaRPr lang="en-US" dirty="0" smtClean="0"/>
          </a:p>
          <a:p>
            <a:pPr marL="457200" lvl="1" indent="0">
              <a:buNone/>
            </a:pPr>
            <a:endParaRPr lang="en-US" dirty="0"/>
          </a:p>
          <a:p>
            <a:endParaRPr lang="en-US" dirty="0"/>
          </a:p>
        </p:txBody>
      </p:sp>
      <p:sp>
        <p:nvSpPr>
          <p:cNvPr id="4" name="Rectangle 3"/>
          <p:cNvSpPr/>
          <p:nvPr/>
        </p:nvSpPr>
        <p:spPr>
          <a:xfrm>
            <a:off x="3048000" y="4001294"/>
            <a:ext cx="6096000" cy="923330"/>
          </a:xfrm>
          <a:prstGeom prst="rect">
            <a:avLst/>
          </a:prstGeom>
        </p:spPr>
        <p:txBody>
          <a:bodyPr>
            <a:spAutoFit/>
          </a:bodyPr>
          <a:lstStyle/>
          <a:p>
            <a:r>
              <a:rPr lang="en-US" dirty="0"/>
              <a:t>Host: @</a:t>
            </a:r>
          </a:p>
          <a:p>
            <a:r>
              <a:rPr lang="en-US" dirty="0"/>
              <a:t>Type: TXT</a:t>
            </a:r>
          </a:p>
          <a:p>
            <a:r>
              <a:rPr lang="en-US" dirty="0"/>
              <a:t>Value: v=spf1 </a:t>
            </a:r>
            <a:r>
              <a:rPr lang="en-US" dirty="0" err="1"/>
              <a:t>include:example.com</a:t>
            </a:r>
            <a:r>
              <a:rPr lang="en-US" dirty="0"/>
              <a:t> ~all</a:t>
            </a:r>
          </a:p>
        </p:txBody>
      </p:sp>
    </p:spTree>
    <p:extLst>
      <p:ext uri="{BB962C8B-B14F-4D97-AF65-F5344CB8AC3E}">
        <p14:creationId xmlns:p14="http://schemas.microsoft.com/office/powerpoint/2010/main" val="4089471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CNAME Record</a:t>
            </a:r>
            <a:endParaRPr lang="en-US" dirty="0"/>
          </a:p>
        </p:txBody>
      </p:sp>
      <p:sp>
        <p:nvSpPr>
          <p:cNvPr id="3" name="Content Placeholder 2"/>
          <p:cNvSpPr>
            <a:spLocks noGrp="1"/>
          </p:cNvSpPr>
          <p:nvPr>
            <p:ph idx="1"/>
          </p:nvPr>
        </p:nvSpPr>
        <p:spPr/>
        <p:txBody>
          <a:bodyPr>
            <a:normAutofit lnSpcReduction="10000"/>
          </a:bodyPr>
          <a:lstStyle/>
          <a:p>
            <a:r>
              <a:rPr lang="en-US" dirty="0"/>
              <a:t>3</a:t>
            </a:r>
            <a:r>
              <a:rPr lang="en-US"/>
              <a:t>. </a:t>
            </a:r>
            <a:r>
              <a:rPr lang="en-US"/>
              <a:t>CNAME Record (</a:t>
            </a:r>
            <a:r>
              <a:rPr lang="en-US" dirty="0"/>
              <a:t>Canonical Name Record):Purpose: Maps an alias domain name to a canonical (true) domain name</a:t>
            </a:r>
            <a:r>
              <a:rPr lang="en-US" dirty="0" smtClean="0"/>
              <a:t>.</a:t>
            </a:r>
          </a:p>
          <a:p>
            <a:r>
              <a:rPr lang="en-US" dirty="0" smtClean="0"/>
              <a:t>Use </a:t>
            </a:r>
            <a:r>
              <a:rPr lang="en-US" dirty="0"/>
              <a:t>in Email </a:t>
            </a:r>
            <a:r>
              <a:rPr lang="en-US" dirty="0" err="1"/>
              <a:t>Server:Often</a:t>
            </a:r>
            <a:r>
              <a:rPr lang="en-US" dirty="0"/>
              <a:t> used to verify your domain ownership or set up custom domain-based email services</a:t>
            </a:r>
            <a:r>
              <a:rPr lang="en-US" dirty="0" smtClean="0"/>
              <a:t>.</a:t>
            </a:r>
          </a:p>
          <a:p>
            <a:r>
              <a:rPr lang="en-US" dirty="0" smtClean="0"/>
              <a:t>For </a:t>
            </a:r>
            <a:r>
              <a:rPr lang="en-US" dirty="0" err="1"/>
              <a:t>example:makefileCopy</a:t>
            </a:r>
            <a:r>
              <a:rPr lang="en-US" dirty="0"/>
              <a:t> </a:t>
            </a:r>
            <a:r>
              <a:rPr lang="en-US" dirty="0" smtClean="0"/>
              <a:t>code</a:t>
            </a:r>
          </a:p>
          <a:p>
            <a:r>
              <a:rPr lang="en-US" dirty="0" smtClean="0"/>
              <a:t>Host</a:t>
            </a:r>
            <a:r>
              <a:rPr lang="en-US" dirty="0"/>
              <a:t>: </a:t>
            </a:r>
            <a:r>
              <a:rPr lang="en-US" dirty="0" smtClean="0"/>
              <a:t>mail</a:t>
            </a:r>
          </a:p>
          <a:p>
            <a:r>
              <a:rPr lang="en-US" dirty="0" smtClean="0"/>
              <a:t>Type</a:t>
            </a:r>
            <a:r>
              <a:rPr lang="en-US" dirty="0"/>
              <a:t>: </a:t>
            </a:r>
            <a:r>
              <a:rPr lang="en-US" dirty="0" smtClean="0"/>
              <a:t>CNAME</a:t>
            </a:r>
          </a:p>
          <a:p>
            <a:r>
              <a:rPr lang="en-US" dirty="0" smtClean="0"/>
              <a:t>Value</a:t>
            </a:r>
            <a:r>
              <a:rPr lang="en-US" dirty="0"/>
              <a:t>: </a:t>
            </a:r>
            <a:r>
              <a:rPr lang="en-US" dirty="0" smtClean="0"/>
              <a:t>ghs.googlehosted.com</a:t>
            </a:r>
          </a:p>
          <a:p>
            <a:r>
              <a:rPr lang="en-US" dirty="0" smtClean="0"/>
              <a:t>Example </a:t>
            </a:r>
            <a:r>
              <a:rPr lang="en-US" dirty="0"/>
              <a:t>Application: Setting up Google Workspace or Office 365.</a:t>
            </a:r>
          </a:p>
        </p:txBody>
      </p:sp>
    </p:spTree>
    <p:extLst>
      <p:ext uri="{BB962C8B-B14F-4D97-AF65-F5344CB8AC3E}">
        <p14:creationId xmlns:p14="http://schemas.microsoft.com/office/powerpoint/2010/main" val="23172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These Records Are Important for Email Setup</a:t>
            </a:r>
            <a:r>
              <a:rPr lang="en-US" dirty="0" smtClean="0"/>
              <a:t>:</a:t>
            </a:r>
            <a:endParaRPr lang="en-US" dirty="0"/>
          </a:p>
        </p:txBody>
      </p:sp>
      <p:sp>
        <p:nvSpPr>
          <p:cNvPr id="3" name="Content Placeholder 2"/>
          <p:cNvSpPr>
            <a:spLocks noGrp="1"/>
          </p:cNvSpPr>
          <p:nvPr>
            <p:ph idx="1"/>
          </p:nvPr>
        </p:nvSpPr>
        <p:spPr/>
        <p:txBody>
          <a:bodyPr/>
          <a:lstStyle/>
          <a:p>
            <a:r>
              <a:rPr lang="en-US" b="1" dirty="0" smtClean="0"/>
              <a:t>MX </a:t>
            </a:r>
            <a:r>
              <a:rPr lang="en-US" b="1" dirty="0"/>
              <a:t>Records:</a:t>
            </a:r>
            <a:r>
              <a:rPr lang="en-US" dirty="0"/>
              <a:t> Ensure emails are routed to the correct mail server.</a:t>
            </a:r>
          </a:p>
          <a:p>
            <a:r>
              <a:rPr lang="en-US" b="1" dirty="0"/>
              <a:t>TXT Records (SPF/DKIM/DMARC):</a:t>
            </a:r>
            <a:r>
              <a:rPr lang="en-US" dirty="0"/>
              <a:t> Protect against spoofing and improve email deliverability.</a:t>
            </a:r>
          </a:p>
          <a:p>
            <a:r>
              <a:rPr lang="en-US" b="1" dirty="0"/>
              <a:t>CNAME Records:</a:t>
            </a:r>
            <a:r>
              <a:rPr lang="en-US" dirty="0"/>
              <a:t> Simplify domain verification or aliasing for external email services.</a:t>
            </a:r>
          </a:p>
          <a:p>
            <a:endParaRPr lang="en-US" dirty="0"/>
          </a:p>
        </p:txBody>
      </p:sp>
    </p:spTree>
    <p:extLst>
      <p:ext uri="{BB962C8B-B14F-4D97-AF65-F5344CB8AC3E}">
        <p14:creationId xmlns:p14="http://schemas.microsoft.com/office/powerpoint/2010/main" val="300824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Configuration for an Email Server</a:t>
            </a:r>
            <a:r>
              <a:rPr lang="en-US" dirty="0" smtClean="0"/>
              <a:t>: For </a:t>
            </a:r>
            <a:r>
              <a:rPr lang="en-US" dirty="0"/>
              <a:t>the domain example.com: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9361803"/>
              </p:ext>
            </p:extLst>
          </p:nvPr>
        </p:nvGraphicFramePr>
        <p:xfrm>
          <a:off x="1021080" y="1943894"/>
          <a:ext cx="10515600" cy="3291840"/>
        </p:xfrm>
        <a:graphic>
          <a:graphicData uri="http://schemas.openxmlformats.org/drawingml/2006/table">
            <a:tbl>
              <a:tblPr>
                <a:tableStyleId>{775DCB02-9BB8-47FD-8907-85C794F793BA}</a:tableStyleId>
              </a:tblPr>
              <a:tblGrid>
                <a:gridCol w="2628900"/>
                <a:gridCol w="2628900"/>
                <a:gridCol w="2628900"/>
                <a:gridCol w="2628900"/>
              </a:tblGrid>
              <a:tr h="0">
                <a:tc>
                  <a:txBody>
                    <a:bodyPr/>
                    <a:lstStyle/>
                    <a:p>
                      <a:r>
                        <a:rPr lang="en-US" dirty="0"/>
                        <a:t>Type</a:t>
                      </a:r>
                    </a:p>
                  </a:txBody>
                  <a:tcPr anchor="ctr"/>
                </a:tc>
                <a:tc>
                  <a:txBody>
                    <a:bodyPr/>
                    <a:lstStyle/>
                    <a:p>
                      <a:r>
                        <a:rPr lang="en-US"/>
                        <a:t>Host</a:t>
                      </a:r>
                    </a:p>
                  </a:txBody>
                  <a:tcPr anchor="ctr"/>
                </a:tc>
                <a:tc>
                  <a:txBody>
                    <a:bodyPr/>
                    <a:lstStyle/>
                    <a:p>
                      <a:r>
                        <a:rPr lang="en-US"/>
                        <a:t>Value</a:t>
                      </a:r>
                    </a:p>
                  </a:txBody>
                  <a:tcPr anchor="ctr"/>
                </a:tc>
                <a:tc>
                  <a:txBody>
                    <a:bodyPr/>
                    <a:lstStyle/>
                    <a:p>
                      <a:r>
                        <a:rPr lang="en-US"/>
                        <a:t>Priority</a:t>
                      </a:r>
                    </a:p>
                  </a:txBody>
                  <a:tcPr anchor="ctr"/>
                </a:tc>
              </a:tr>
              <a:tr h="0">
                <a:tc>
                  <a:txBody>
                    <a:bodyPr/>
                    <a:lstStyle/>
                    <a:p>
                      <a:r>
                        <a:rPr lang="en-US"/>
                        <a:t>MX</a:t>
                      </a:r>
                    </a:p>
                  </a:txBody>
                  <a:tcPr anchor="ctr"/>
                </a:tc>
                <a:tc>
                  <a:txBody>
                    <a:bodyPr/>
                    <a:lstStyle/>
                    <a:p>
                      <a:r>
                        <a:rPr lang="en-US"/>
                        <a:t>@</a:t>
                      </a:r>
                    </a:p>
                  </a:txBody>
                  <a:tcPr anchor="ctr"/>
                </a:tc>
                <a:tc>
                  <a:txBody>
                    <a:bodyPr/>
                    <a:lstStyle/>
                    <a:p>
                      <a:r>
                        <a:rPr lang="en-US"/>
                        <a:t>mail.example.com</a:t>
                      </a:r>
                    </a:p>
                  </a:txBody>
                  <a:tcPr anchor="ctr"/>
                </a:tc>
                <a:tc>
                  <a:txBody>
                    <a:bodyPr/>
                    <a:lstStyle/>
                    <a:p>
                      <a:r>
                        <a:rPr lang="en-US"/>
                        <a:t>10</a:t>
                      </a:r>
                    </a:p>
                  </a:txBody>
                  <a:tcPr anchor="ctr"/>
                </a:tc>
              </a:tr>
              <a:tr h="0">
                <a:tc>
                  <a:txBody>
                    <a:bodyPr/>
                    <a:lstStyle/>
                    <a:p>
                      <a:r>
                        <a:rPr lang="en-US" dirty="0"/>
                        <a:t>TXT</a:t>
                      </a:r>
                    </a:p>
                  </a:txBody>
                  <a:tcPr anchor="ctr"/>
                </a:tc>
                <a:tc>
                  <a:txBody>
                    <a:bodyPr/>
                    <a:lstStyle/>
                    <a:p>
                      <a:r>
                        <a:rPr lang="en-US"/>
                        <a:t>@</a:t>
                      </a:r>
                    </a:p>
                  </a:txBody>
                  <a:tcPr anchor="ctr"/>
                </a:tc>
                <a:tc>
                  <a:txBody>
                    <a:bodyPr/>
                    <a:lstStyle/>
                    <a:p>
                      <a:r>
                        <a:rPr lang="en-US"/>
                        <a:t>v=spf1 include:example.com ~all</a:t>
                      </a:r>
                    </a:p>
                  </a:txBody>
                  <a:tcPr anchor="ctr"/>
                </a:tc>
                <a:tc>
                  <a:txBody>
                    <a:bodyPr/>
                    <a:lstStyle/>
                    <a:p>
                      <a:endParaRPr lang="en-US"/>
                    </a:p>
                  </a:txBody>
                  <a:tcPr anchor="ctr"/>
                </a:tc>
              </a:tr>
              <a:tr h="0">
                <a:tc>
                  <a:txBody>
                    <a:bodyPr/>
                    <a:lstStyle/>
                    <a:p>
                      <a:r>
                        <a:rPr lang="en-US"/>
                        <a:t>TXT</a:t>
                      </a:r>
                    </a:p>
                  </a:txBody>
                  <a:tcPr anchor="ctr"/>
                </a:tc>
                <a:tc>
                  <a:txBody>
                    <a:bodyPr/>
                    <a:lstStyle/>
                    <a:p>
                      <a:r>
                        <a:rPr lang="en-US"/>
                        <a:t>_dmarc</a:t>
                      </a:r>
                    </a:p>
                  </a:txBody>
                  <a:tcPr anchor="ctr"/>
                </a:tc>
                <a:tc>
                  <a:txBody>
                    <a:bodyPr/>
                    <a:lstStyle/>
                    <a:p>
                      <a:r>
                        <a:rPr lang="en-US" dirty="0"/>
                        <a:t>v=DMARC1; p=none; </a:t>
                      </a:r>
                      <a:r>
                        <a:rPr lang="en-US" dirty="0" err="1"/>
                        <a:t>rua</a:t>
                      </a:r>
                      <a:r>
                        <a:rPr lang="en-US" dirty="0"/>
                        <a:t>=mailto:dmarc@example.com</a:t>
                      </a:r>
                    </a:p>
                  </a:txBody>
                  <a:tcPr anchor="ctr"/>
                </a:tc>
                <a:tc>
                  <a:txBody>
                    <a:bodyPr/>
                    <a:lstStyle/>
                    <a:p>
                      <a:endParaRPr lang="en-US"/>
                    </a:p>
                  </a:txBody>
                  <a:tcPr anchor="ctr"/>
                </a:tc>
              </a:tr>
              <a:tr h="0">
                <a:tc>
                  <a:txBody>
                    <a:bodyPr/>
                    <a:lstStyle/>
                    <a:p>
                      <a:r>
                        <a:rPr lang="en-US"/>
                        <a:t>TXT</a:t>
                      </a:r>
                    </a:p>
                  </a:txBody>
                  <a:tcPr anchor="ctr"/>
                </a:tc>
                <a:tc>
                  <a:txBody>
                    <a:bodyPr/>
                    <a:lstStyle/>
                    <a:p>
                      <a:r>
                        <a:rPr lang="en-US"/>
                        <a:t>default._domainkey</a:t>
                      </a:r>
                    </a:p>
                  </a:txBody>
                  <a:tcPr anchor="ctr"/>
                </a:tc>
                <a:tc>
                  <a:txBody>
                    <a:bodyPr/>
                    <a:lstStyle/>
                    <a:p>
                      <a:r>
                        <a:rPr lang="en-US"/>
                        <a:t>v=DKIM1; k=rsa; p=PublicKeyHere</a:t>
                      </a:r>
                    </a:p>
                  </a:txBody>
                  <a:tcPr anchor="ctr"/>
                </a:tc>
                <a:tc>
                  <a:txBody>
                    <a:bodyPr/>
                    <a:lstStyle/>
                    <a:p>
                      <a:endParaRPr lang="en-US"/>
                    </a:p>
                  </a:txBody>
                  <a:tcPr anchor="ctr"/>
                </a:tc>
              </a:tr>
              <a:tr h="0">
                <a:tc>
                  <a:txBody>
                    <a:bodyPr/>
                    <a:lstStyle/>
                    <a:p>
                      <a:r>
                        <a:rPr lang="en-US"/>
                        <a:t>CNAME</a:t>
                      </a:r>
                    </a:p>
                  </a:txBody>
                  <a:tcPr anchor="ctr"/>
                </a:tc>
                <a:tc>
                  <a:txBody>
                    <a:bodyPr/>
                    <a:lstStyle/>
                    <a:p>
                      <a:r>
                        <a:rPr lang="en-US"/>
                        <a:t>mail</a:t>
                      </a:r>
                    </a:p>
                  </a:txBody>
                  <a:tcPr anchor="ctr"/>
                </a:tc>
                <a:tc>
                  <a:txBody>
                    <a:bodyPr/>
                    <a:lstStyle/>
                    <a:p>
                      <a:r>
                        <a:rPr lang="en-US"/>
                        <a:t>ghs.googlehosted.com</a:t>
                      </a:r>
                    </a:p>
                  </a:txBody>
                  <a:tcPr anchor="ctr"/>
                </a:tc>
                <a:tc>
                  <a:txBody>
                    <a:bodyPr/>
                    <a:lstStyle/>
                    <a:p>
                      <a:endParaRPr lang="en-US" dirty="0"/>
                    </a:p>
                  </a:txBody>
                  <a:tcPr anchor="ctr"/>
                </a:tc>
              </a:tr>
            </a:tbl>
          </a:graphicData>
        </a:graphic>
      </p:graphicFrame>
    </p:spTree>
    <p:extLst>
      <p:ext uri="{BB962C8B-B14F-4D97-AF65-F5344CB8AC3E}">
        <p14:creationId xmlns:p14="http://schemas.microsoft.com/office/powerpoint/2010/main" val="299979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Bulk email capacity varies by email service provider (ESP): </a:t>
            </a:r>
          </a:p>
        </p:txBody>
      </p:sp>
      <p:sp>
        <p:nvSpPr>
          <p:cNvPr id="3" name="Content Placeholder 2"/>
          <p:cNvSpPr>
            <a:spLocks noGrp="1"/>
          </p:cNvSpPr>
          <p:nvPr>
            <p:ph idx="1"/>
          </p:nvPr>
        </p:nvSpPr>
        <p:spPr/>
        <p:txBody>
          <a:bodyPr>
            <a:normAutofit fontScale="92500" lnSpcReduction="10000"/>
          </a:bodyPr>
          <a:lstStyle/>
          <a:p>
            <a:r>
              <a:rPr lang="en-US" b="1" dirty="0" smtClean="0"/>
              <a:t>Gmail</a:t>
            </a:r>
            <a:endParaRPr lang="en-US" dirty="0"/>
          </a:p>
          <a:p>
            <a:pPr fontAlgn="ctr"/>
            <a:r>
              <a:rPr lang="en-US" dirty="0"/>
              <a:t>The daily sending limit for a free Gmail account is 500 emails, and the recipient limit per email is 500. A paid Google Workspace account allows up to 2,000 emails per day. </a:t>
            </a:r>
          </a:p>
          <a:p>
            <a:r>
              <a:rPr lang="en-US" b="1" dirty="0"/>
              <a:t>Office 365</a:t>
            </a:r>
            <a:endParaRPr lang="en-US" dirty="0"/>
          </a:p>
          <a:p>
            <a:pPr fontAlgn="ctr"/>
            <a:r>
              <a:rPr lang="en-US" dirty="0"/>
              <a:t>The daily sending limit is 10,000 emails, and the recipient limit per email is 500. </a:t>
            </a:r>
          </a:p>
          <a:p>
            <a:r>
              <a:rPr lang="en-US" b="1" dirty="0"/>
              <a:t>Outlook.com</a:t>
            </a:r>
            <a:endParaRPr lang="en-US" dirty="0"/>
          </a:p>
          <a:p>
            <a:r>
              <a:rPr lang="en-US" dirty="0"/>
              <a:t>The daily sending limit is 5,000 emails, and the recipient limit per email is 500. The attachment size limit for files is 25 MB, but you can share larger files from OneDrive. </a:t>
            </a:r>
          </a:p>
          <a:p>
            <a:endParaRPr lang="en-US" dirty="0"/>
          </a:p>
        </p:txBody>
      </p:sp>
    </p:spTree>
    <p:extLst>
      <p:ext uri="{BB962C8B-B14F-4D97-AF65-F5344CB8AC3E}">
        <p14:creationId xmlns:p14="http://schemas.microsoft.com/office/powerpoint/2010/main" val="3209743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Gmail Workspace</a:t>
            </a:r>
          </a:p>
        </p:txBody>
      </p:sp>
      <p:pic>
        <p:nvPicPr>
          <p:cNvPr id="1026" name="Picture 2" descr="Google Workspace (G Suite) vs. Gmail: A Full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23813"/>
            <a:ext cx="12998976" cy="688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49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contenthub-static.grammarly.com/blog/wp-content/uploads/2017/06/Email_Etiquette-76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3315" y="-142707"/>
            <a:ext cx="5740068" cy="1015663"/>
          </a:xfrm>
          <a:prstGeom prst="rect">
            <a:avLst/>
          </a:prstGeom>
        </p:spPr>
        <p:txBody>
          <a:bodyPr wrap="square">
            <a:spAutoFit/>
          </a:bodyPr>
          <a:lstStyle/>
          <a:p>
            <a:pPr algn="l"/>
            <a:r>
              <a:rPr lang="en-US" sz="6000" b="1" dirty="0" smtClean="0">
                <a:solidFill>
                  <a:schemeClr val="bg1"/>
                </a:solidFill>
                <a:latin typeface="Book Antiqua" panose="02040602050305030304" pitchFamily="18" charset="0"/>
              </a:rPr>
              <a:t>Email Etiquette</a:t>
            </a:r>
            <a:endParaRPr lang="en-US" sz="2800" dirty="0">
              <a:solidFill>
                <a:schemeClr val="bg1"/>
              </a:solidFill>
            </a:endParaRPr>
          </a:p>
        </p:txBody>
      </p:sp>
    </p:spTree>
    <p:extLst>
      <p:ext uri="{BB962C8B-B14F-4D97-AF65-F5344CB8AC3E}">
        <p14:creationId xmlns:p14="http://schemas.microsoft.com/office/powerpoint/2010/main" val="4216401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email</a:t>
            </a:r>
          </a:p>
        </p:txBody>
      </p:sp>
      <p:sp>
        <p:nvSpPr>
          <p:cNvPr id="3" name="Content Placeholder 2"/>
          <p:cNvSpPr>
            <a:spLocks noGrp="1"/>
          </p:cNvSpPr>
          <p:nvPr>
            <p:ph idx="1"/>
          </p:nvPr>
        </p:nvSpPr>
        <p:spPr/>
        <p:txBody>
          <a:bodyPr/>
          <a:lstStyle/>
          <a:p>
            <a:r>
              <a:rPr lang="en-US" dirty="0"/>
              <a:t>Email (electronic mail) is a way to send and receive messages across the Internet. </a:t>
            </a:r>
            <a:endParaRPr lang="en-US" dirty="0" smtClean="0"/>
          </a:p>
          <a:p>
            <a:r>
              <a:rPr lang="en-US" dirty="0" smtClean="0"/>
              <a:t>It's similar </a:t>
            </a:r>
            <a:r>
              <a:rPr lang="en-US" dirty="0"/>
              <a:t>to traditional mail, but it also has some key </a:t>
            </a:r>
            <a:r>
              <a:rPr lang="en-US" dirty="0" smtClean="0"/>
              <a:t>differences</a:t>
            </a:r>
            <a:r>
              <a:rPr lang="en-US" dirty="0"/>
              <a:t>. </a:t>
            </a:r>
            <a:endParaRPr lang="en-US" dirty="0" smtClean="0"/>
          </a:p>
          <a:p>
            <a:r>
              <a:rPr lang="en-US" dirty="0" smtClean="0"/>
              <a:t>To </a:t>
            </a:r>
            <a:r>
              <a:rPr lang="en-US" dirty="0"/>
              <a:t>get a better idea </a:t>
            </a:r>
            <a:r>
              <a:rPr lang="en-US" dirty="0" smtClean="0"/>
              <a:t>of what </a:t>
            </a:r>
            <a:r>
              <a:rPr lang="en-US" dirty="0"/>
              <a:t>email is all about, take a look at the infographic below and consider how you </a:t>
            </a:r>
            <a:r>
              <a:rPr lang="en-US" dirty="0" smtClean="0"/>
              <a:t>might benefit </a:t>
            </a:r>
            <a:r>
              <a:rPr lang="en-US" dirty="0"/>
              <a:t>from its use.</a:t>
            </a:r>
          </a:p>
        </p:txBody>
      </p:sp>
    </p:spTree>
    <p:extLst>
      <p:ext uri="{BB962C8B-B14F-4D97-AF65-F5344CB8AC3E}">
        <p14:creationId xmlns:p14="http://schemas.microsoft.com/office/powerpoint/2010/main" val="3098068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4" y="2150383"/>
            <a:ext cx="9956800" cy="1325563"/>
          </a:xfrm>
        </p:spPr>
        <p:txBody>
          <a:bodyPr>
            <a:noAutofit/>
          </a:bodyPr>
          <a:lstStyle/>
          <a:p>
            <a:r>
              <a:rPr lang="en-US" sz="6000" dirty="0" smtClean="0"/>
              <a:t>Rules For Email Etiquette</a:t>
            </a:r>
            <a:endParaRPr lang="en-US" sz="6000" dirty="0"/>
          </a:p>
        </p:txBody>
      </p:sp>
    </p:spTree>
    <p:extLst>
      <p:ext uri="{BB962C8B-B14F-4D97-AF65-F5344CB8AC3E}">
        <p14:creationId xmlns:p14="http://schemas.microsoft.com/office/powerpoint/2010/main" val="2449105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Proofread</a:t>
            </a:r>
            <a:r>
              <a:rPr lang="en-US" dirty="0"/>
              <a:t>, proofread, </a:t>
            </a:r>
            <a:r>
              <a:rPr lang="en-US" dirty="0" smtClean="0"/>
              <a:t>proofread</a:t>
            </a:r>
            <a:endParaRPr lang="en-US" dirty="0"/>
          </a:p>
        </p:txBody>
      </p:sp>
      <p:sp>
        <p:nvSpPr>
          <p:cNvPr id="3" name="Content Placeholder 2"/>
          <p:cNvSpPr>
            <a:spLocks noGrp="1"/>
          </p:cNvSpPr>
          <p:nvPr>
            <p:ph idx="1"/>
          </p:nvPr>
        </p:nvSpPr>
        <p:spPr>
          <a:xfrm>
            <a:off x="838201" y="1825625"/>
            <a:ext cx="7266708" cy="4351338"/>
          </a:xfrm>
        </p:spPr>
        <p:txBody>
          <a:bodyPr/>
          <a:lstStyle/>
          <a:p>
            <a:pPr algn="just"/>
            <a:r>
              <a:rPr lang="en-US" dirty="0" smtClean="0"/>
              <a:t>Nothing </a:t>
            </a:r>
            <a:r>
              <a:rPr lang="en-US" dirty="0"/>
              <a:t>undermines your professionalism like a grammar mistake or misspelling the recipient’s name. </a:t>
            </a:r>
            <a:endParaRPr lang="en-US" dirty="0" smtClean="0"/>
          </a:p>
          <a:p>
            <a:pPr algn="just"/>
            <a:r>
              <a:rPr lang="en-US" dirty="0" smtClean="0"/>
              <a:t>Before </a:t>
            </a:r>
            <a:r>
              <a:rPr lang="en-US" dirty="0"/>
              <a:t>you send an email, </a:t>
            </a:r>
            <a:r>
              <a:rPr lang="en-US" dirty="0">
                <a:hlinkClick r:id="rId2"/>
              </a:rPr>
              <a:t>proofread</a:t>
            </a:r>
            <a:r>
              <a:rPr lang="en-US" dirty="0"/>
              <a:t> it carefully or use </a:t>
            </a:r>
            <a:r>
              <a:rPr lang="en-US" dirty="0" err="1"/>
              <a:t>Grammarly</a:t>
            </a:r>
            <a:r>
              <a:rPr lang="en-US" dirty="0"/>
              <a:t> to ensure it’s free of </a:t>
            </a:r>
            <a:r>
              <a:rPr lang="en-US" b="1" dirty="0">
                <a:solidFill>
                  <a:srgbClr val="00B050"/>
                </a:solidFill>
              </a:rPr>
              <a:t>grammar, spelling, and punctuation mistakes. </a:t>
            </a:r>
            <a:endParaRPr lang="en-US" b="1" dirty="0" smtClean="0">
              <a:solidFill>
                <a:srgbClr val="00B050"/>
              </a:solidFill>
            </a:endParaRPr>
          </a:p>
          <a:p>
            <a:pPr algn="just"/>
            <a:r>
              <a:rPr lang="en-US" dirty="0" smtClean="0"/>
              <a:t>Also</a:t>
            </a:r>
            <a:r>
              <a:rPr lang="en-US" dirty="0"/>
              <a:t>, double-check that all the details, including the </a:t>
            </a:r>
            <a:r>
              <a:rPr lang="en-US" b="1" dirty="0">
                <a:solidFill>
                  <a:srgbClr val="00B050"/>
                </a:solidFill>
              </a:rPr>
              <a:t>spelling of the recipient’s name, are correct.</a:t>
            </a:r>
          </a:p>
          <a:p>
            <a:endParaRPr lang="en-US" dirty="0"/>
          </a:p>
        </p:txBody>
      </p:sp>
      <p:pic>
        <p:nvPicPr>
          <p:cNvPr id="1026" name="Picture 2" descr="The Power of Proofreading: Why It's Essential for Professional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503" y="2130425"/>
            <a:ext cx="3851806" cy="256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9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Write </a:t>
            </a:r>
            <a:r>
              <a:rPr lang="en-US" dirty="0"/>
              <a:t>detailed subject </a:t>
            </a:r>
            <a:r>
              <a:rPr lang="en-US" dirty="0" smtClean="0"/>
              <a:t>lines</a:t>
            </a:r>
            <a:endParaRPr lang="en-US" dirty="0"/>
          </a:p>
        </p:txBody>
      </p:sp>
      <p:sp>
        <p:nvSpPr>
          <p:cNvPr id="3" name="Content Placeholder 2"/>
          <p:cNvSpPr>
            <a:spLocks noGrp="1"/>
          </p:cNvSpPr>
          <p:nvPr>
            <p:ph idx="1"/>
          </p:nvPr>
        </p:nvSpPr>
        <p:spPr/>
        <p:txBody>
          <a:bodyPr/>
          <a:lstStyle/>
          <a:p>
            <a:r>
              <a:rPr lang="en-US" sz="3600" dirty="0" smtClean="0"/>
              <a:t>A </a:t>
            </a:r>
            <a:r>
              <a:rPr lang="en-US" sz="3600" dirty="0"/>
              <a:t>good </a:t>
            </a:r>
            <a:r>
              <a:rPr lang="en-US" sz="3600" dirty="0">
                <a:hlinkClick r:id="rId2"/>
              </a:rPr>
              <a:t>subject line</a:t>
            </a:r>
            <a:r>
              <a:rPr lang="en-US" sz="3600" dirty="0"/>
              <a:t> is a preview of the email. Instead of a vague subject line like “Hello” or “Checking in,” address your message directly. </a:t>
            </a:r>
            <a:endParaRPr lang="en-US" sz="3600" dirty="0" smtClean="0"/>
          </a:p>
          <a:p>
            <a:r>
              <a:rPr lang="en-US" sz="3600" dirty="0" smtClean="0"/>
              <a:t>This </a:t>
            </a:r>
            <a:r>
              <a:rPr lang="en-US" sz="3600" dirty="0"/>
              <a:t>way, the recipient immediately knows what the email is about and can respond appropriately.</a:t>
            </a:r>
          </a:p>
          <a:p>
            <a:endParaRPr lang="en-US" dirty="0"/>
          </a:p>
        </p:txBody>
      </p:sp>
    </p:spTree>
    <p:extLst>
      <p:ext uri="{BB962C8B-B14F-4D97-AF65-F5344CB8AC3E}">
        <p14:creationId xmlns:p14="http://schemas.microsoft.com/office/powerpoint/2010/main" val="2181621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3. Include </a:t>
            </a:r>
            <a:r>
              <a:rPr lang="en-US" dirty="0"/>
              <a:t>a </a:t>
            </a:r>
            <a:r>
              <a:rPr lang="en-US" dirty="0" smtClean="0"/>
              <a:t>greeting</a:t>
            </a:r>
            <a:endParaRPr lang="en-US" dirty="0"/>
          </a:p>
        </p:txBody>
      </p:sp>
      <p:sp>
        <p:nvSpPr>
          <p:cNvPr id="3" name="Content Placeholder 2"/>
          <p:cNvSpPr>
            <a:spLocks noGrp="1"/>
          </p:cNvSpPr>
          <p:nvPr>
            <p:ph idx="1"/>
          </p:nvPr>
        </p:nvSpPr>
        <p:spPr/>
        <p:txBody>
          <a:bodyPr/>
          <a:lstStyle/>
          <a:p>
            <a:pPr marL="0" indent="0">
              <a:buNone/>
            </a:pPr>
            <a:r>
              <a:rPr lang="en-US" sz="3600" dirty="0" smtClean="0"/>
              <a:t>Start </a:t>
            </a:r>
            <a:r>
              <a:rPr lang="en-US" sz="3600" dirty="0"/>
              <a:t>every email with an appropriate </a:t>
            </a:r>
            <a:r>
              <a:rPr lang="en-US" sz="3600" dirty="0">
                <a:hlinkClick r:id="rId2"/>
              </a:rPr>
              <a:t>greeting</a:t>
            </a:r>
            <a:r>
              <a:rPr lang="en-US" sz="3600" dirty="0"/>
              <a:t>. Examples of appropriate email greetings include these</a:t>
            </a:r>
            <a:r>
              <a:rPr lang="en-US" sz="3600" dirty="0" smtClean="0"/>
              <a:t>:</a:t>
            </a:r>
          </a:p>
          <a:p>
            <a:pPr marL="0" indent="0">
              <a:buNone/>
            </a:pPr>
            <a:endParaRPr lang="en-US" sz="3600" dirty="0"/>
          </a:p>
          <a:p>
            <a:r>
              <a:rPr lang="en-US" sz="3600" dirty="0"/>
              <a:t>Dear [recipient’s name]</a:t>
            </a:r>
          </a:p>
          <a:p>
            <a:r>
              <a:rPr lang="en-US" sz="3600" dirty="0"/>
              <a:t>Hi [recipient’s name]</a:t>
            </a:r>
          </a:p>
          <a:p>
            <a:endParaRPr lang="en-US" dirty="0"/>
          </a:p>
        </p:txBody>
      </p:sp>
    </p:spTree>
    <p:extLst>
      <p:ext uri="{BB962C8B-B14F-4D97-AF65-F5344CB8AC3E}">
        <p14:creationId xmlns:p14="http://schemas.microsoft.com/office/powerpoint/2010/main" val="375669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Include </a:t>
            </a:r>
            <a:r>
              <a:rPr lang="en-US" dirty="0"/>
              <a:t>a </a:t>
            </a:r>
            <a:r>
              <a:rPr lang="en-US" dirty="0" smtClean="0"/>
              <a:t>sign-off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Your </a:t>
            </a:r>
            <a:r>
              <a:rPr lang="en-US" dirty="0"/>
              <a:t>email should start with an appropriate greeting and end with an appropriate sign-off. Professional email sign-offs include these:</a:t>
            </a:r>
          </a:p>
          <a:p>
            <a:pPr lvl="1"/>
            <a:r>
              <a:rPr lang="en-US" sz="3600" dirty="0"/>
              <a:t>Regards</a:t>
            </a:r>
          </a:p>
          <a:p>
            <a:pPr lvl="1"/>
            <a:r>
              <a:rPr lang="en-US" sz="3600" dirty="0"/>
              <a:t>Best</a:t>
            </a:r>
          </a:p>
          <a:p>
            <a:pPr lvl="1"/>
            <a:r>
              <a:rPr lang="en-US" sz="3600" dirty="0"/>
              <a:t>Sincerely</a:t>
            </a:r>
          </a:p>
          <a:p>
            <a:pPr lvl="1"/>
            <a:r>
              <a:rPr lang="en-US" sz="3600" dirty="0"/>
              <a:t>Thanks</a:t>
            </a:r>
          </a:p>
          <a:p>
            <a:r>
              <a:rPr lang="en-US" sz="3600" dirty="0" smtClean="0"/>
              <a:t>Cheers </a:t>
            </a:r>
          </a:p>
          <a:p>
            <a:pPr marL="0" indent="0">
              <a:buNone/>
            </a:pPr>
            <a:r>
              <a:rPr lang="en-US" dirty="0" smtClean="0"/>
              <a:t>After </a:t>
            </a:r>
            <a:r>
              <a:rPr lang="en-US" dirty="0"/>
              <a:t>the sign-off, include your name</a:t>
            </a:r>
            <a:r>
              <a:rPr lang="en-US" dirty="0" smtClean="0"/>
              <a:t>.</a:t>
            </a:r>
            <a:endParaRPr lang="en-US" sz="3600" dirty="0"/>
          </a:p>
        </p:txBody>
      </p:sp>
    </p:spTree>
    <p:extLst>
      <p:ext uri="{BB962C8B-B14F-4D97-AF65-F5344CB8AC3E}">
        <p14:creationId xmlns:p14="http://schemas.microsoft.com/office/powerpoint/2010/main" val="18055182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Be concise</a:t>
            </a:r>
            <a:endParaRPr lang="en-US" dirty="0"/>
          </a:p>
        </p:txBody>
      </p:sp>
      <p:sp>
        <p:nvSpPr>
          <p:cNvPr id="3" name="Content Placeholder 2"/>
          <p:cNvSpPr>
            <a:spLocks noGrp="1"/>
          </p:cNvSpPr>
          <p:nvPr>
            <p:ph idx="1"/>
          </p:nvPr>
        </p:nvSpPr>
        <p:spPr/>
        <p:txBody>
          <a:bodyPr/>
          <a:lstStyle/>
          <a:p>
            <a:r>
              <a:rPr lang="en-US" sz="3600" dirty="0" smtClean="0">
                <a:hlinkClick r:id="rId2"/>
              </a:rPr>
              <a:t>Conciseness</a:t>
            </a:r>
            <a:r>
              <a:rPr lang="en-US" sz="3600" dirty="0"/>
              <a:t> is a key tenet of all professional communication. Don’t waste the recipient’s time with extraneous details or pack multiple conversations into one email. </a:t>
            </a:r>
            <a:endParaRPr lang="en-US" sz="3600" dirty="0" smtClean="0"/>
          </a:p>
          <a:p>
            <a:r>
              <a:rPr lang="en-US" sz="3600" dirty="0" smtClean="0"/>
              <a:t>Keep </a:t>
            </a:r>
            <a:r>
              <a:rPr lang="en-US" sz="3600" dirty="0"/>
              <a:t>it focused so they can read it quickly and respond if necessary.</a:t>
            </a:r>
          </a:p>
          <a:p>
            <a:endParaRPr lang="en-US" dirty="0"/>
          </a:p>
        </p:txBody>
      </p:sp>
    </p:spTree>
    <p:extLst>
      <p:ext uri="{BB962C8B-B14F-4D97-AF65-F5344CB8AC3E}">
        <p14:creationId xmlns:p14="http://schemas.microsoft.com/office/powerpoint/2010/main" val="3096424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Be comprehensive</a:t>
            </a:r>
            <a:endParaRPr lang="en-US" dirty="0"/>
          </a:p>
        </p:txBody>
      </p:sp>
      <p:sp>
        <p:nvSpPr>
          <p:cNvPr id="3" name="Content Placeholder 2"/>
          <p:cNvSpPr>
            <a:spLocks noGrp="1"/>
          </p:cNvSpPr>
          <p:nvPr>
            <p:ph idx="1"/>
          </p:nvPr>
        </p:nvSpPr>
        <p:spPr/>
        <p:txBody>
          <a:bodyPr/>
          <a:lstStyle/>
          <a:p>
            <a:r>
              <a:rPr lang="en-US" dirty="0" smtClean="0"/>
              <a:t>That </a:t>
            </a:r>
            <a:r>
              <a:rPr lang="en-US" dirty="0"/>
              <a:t>said, don’t skimp on necessary information to keep your email concise. An important part of conciseness is mentioning every relevant piece of information in a single email. </a:t>
            </a:r>
            <a:endParaRPr lang="en-US" dirty="0" smtClean="0"/>
          </a:p>
          <a:p>
            <a:r>
              <a:rPr lang="en-US" dirty="0" smtClean="0"/>
              <a:t>As </a:t>
            </a:r>
            <a:r>
              <a:rPr lang="en-US" dirty="0"/>
              <a:t>you proofread your email, read carefully to make sure you didn’t leave out any important information</a:t>
            </a:r>
            <a:r>
              <a:rPr lang="en-US" dirty="0" smtClean="0"/>
              <a:t>.</a:t>
            </a:r>
          </a:p>
          <a:p>
            <a:r>
              <a:rPr lang="en-US" dirty="0" smtClean="0"/>
              <a:t>Having </a:t>
            </a:r>
            <a:r>
              <a:rPr lang="en-US" dirty="0"/>
              <a:t>to send a second email to mention details you forgot to include in the first can be awkward and embarrassing. </a:t>
            </a:r>
            <a:endParaRPr lang="en-US" dirty="0" smtClean="0"/>
          </a:p>
          <a:p>
            <a:r>
              <a:rPr lang="en-US" dirty="0" smtClean="0"/>
              <a:t>It </a:t>
            </a:r>
            <a:r>
              <a:rPr lang="en-US" dirty="0"/>
              <a:t>can also come across as unprofessional.</a:t>
            </a:r>
          </a:p>
          <a:p>
            <a:endParaRPr lang="en-US" dirty="0"/>
          </a:p>
        </p:txBody>
      </p:sp>
    </p:spTree>
    <p:extLst>
      <p:ext uri="{BB962C8B-B14F-4D97-AF65-F5344CB8AC3E}">
        <p14:creationId xmlns:p14="http://schemas.microsoft.com/office/powerpoint/2010/main" val="3552971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Wait </a:t>
            </a:r>
            <a:r>
              <a:rPr lang="en-US" dirty="0"/>
              <a:t>24 hours for </a:t>
            </a:r>
            <a:r>
              <a:rPr lang="en-US" dirty="0" smtClean="0"/>
              <a:t>follow-ups</a:t>
            </a:r>
            <a:endParaRPr lang="en-US" dirty="0"/>
          </a:p>
        </p:txBody>
      </p:sp>
      <p:sp>
        <p:nvSpPr>
          <p:cNvPr id="3" name="Content Placeholder 2"/>
          <p:cNvSpPr>
            <a:spLocks noGrp="1"/>
          </p:cNvSpPr>
          <p:nvPr>
            <p:ph idx="1"/>
          </p:nvPr>
        </p:nvSpPr>
        <p:spPr/>
        <p:txBody>
          <a:bodyPr>
            <a:normAutofit fontScale="92500"/>
          </a:bodyPr>
          <a:lstStyle/>
          <a:p>
            <a:r>
              <a:rPr lang="en-US" dirty="0" smtClean="0"/>
              <a:t>Once </a:t>
            </a:r>
            <a:r>
              <a:rPr lang="en-US" dirty="0"/>
              <a:t>you send an email, give the recipient time to respond. </a:t>
            </a:r>
            <a:endParaRPr lang="en-US" dirty="0" smtClean="0"/>
          </a:p>
          <a:p>
            <a:r>
              <a:rPr lang="en-US" dirty="0" smtClean="0"/>
              <a:t>The </a:t>
            </a:r>
            <a:r>
              <a:rPr lang="en-US" dirty="0"/>
              <a:t>appropriate period to wait often depends on factors such as your relationship to the recipient and your message’s urgency. </a:t>
            </a:r>
            <a:endParaRPr lang="en-US" dirty="0" smtClean="0"/>
          </a:p>
          <a:p>
            <a:r>
              <a:rPr lang="en-US" dirty="0" smtClean="0"/>
              <a:t>But </a:t>
            </a:r>
            <a:r>
              <a:rPr lang="en-US" dirty="0"/>
              <a:t>generally, it’s best to wait </a:t>
            </a:r>
            <a:r>
              <a:rPr lang="en-US" b="1" dirty="0"/>
              <a:t>at least</a:t>
            </a:r>
            <a:r>
              <a:rPr lang="en-US" dirty="0"/>
              <a:t> 24 hours before </a:t>
            </a:r>
            <a:r>
              <a:rPr lang="en-US" dirty="0">
                <a:hlinkClick r:id="rId2"/>
              </a:rPr>
              <a:t>following up</a:t>
            </a:r>
            <a:r>
              <a:rPr lang="en-US" dirty="0"/>
              <a:t>.</a:t>
            </a:r>
          </a:p>
          <a:p>
            <a:r>
              <a:rPr lang="en-US" b="1" dirty="0"/>
              <a:t>There’s another 24-hour rule in email etiquette: </a:t>
            </a:r>
            <a:r>
              <a:rPr lang="en-US" dirty="0"/>
              <a:t>Respond to every email you receive within 24 hours. </a:t>
            </a:r>
            <a:endParaRPr lang="en-US" dirty="0" smtClean="0"/>
          </a:p>
          <a:p>
            <a:r>
              <a:rPr lang="en-US" dirty="0" smtClean="0"/>
              <a:t>This </a:t>
            </a:r>
            <a:r>
              <a:rPr lang="en-US" dirty="0"/>
              <a:t>rule extends to phone calls and other forms of communication. </a:t>
            </a:r>
            <a:endParaRPr lang="en-US" dirty="0" smtClean="0"/>
          </a:p>
          <a:p>
            <a:r>
              <a:rPr lang="en-US" dirty="0" smtClean="0"/>
              <a:t>By </a:t>
            </a:r>
            <a:r>
              <a:rPr lang="en-US" dirty="0"/>
              <a:t>responding promptly, you show the recipient you value their time.</a:t>
            </a:r>
          </a:p>
          <a:p>
            <a:endParaRPr lang="en-US" dirty="0"/>
          </a:p>
        </p:txBody>
      </p:sp>
    </p:spTree>
    <p:extLst>
      <p:ext uri="{BB962C8B-B14F-4D97-AF65-F5344CB8AC3E}">
        <p14:creationId xmlns:p14="http://schemas.microsoft.com/office/powerpoint/2010/main" val="732839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Use </a:t>
            </a:r>
            <a:r>
              <a:rPr lang="en-US" dirty="0"/>
              <a:t>an auto-reply when you’re </a:t>
            </a:r>
            <a:r>
              <a:rPr lang="en-US" dirty="0" smtClean="0"/>
              <a:t>away</a:t>
            </a:r>
            <a:endParaRPr lang="en-US" dirty="0"/>
          </a:p>
        </p:txBody>
      </p:sp>
      <p:sp>
        <p:nvSpPr>
          <p:cNvPr id="3" name="Content Placeholder 2"/>
          <p:cNvSpPr>
            <a:spLocks noGrp="1"/>
          </p:cNvSpPr>
          <p:nvPr>
            <p:ph idx="1"/>
          </p:nvPr>
        </p:nvSpPr>
        <p:spPr/>
        <p:txBody>
          <a:bodyPr/>
          <a:lstStyle/>
          <a:p>
            <a:r>
              <a:rPr lang="en-US" dirty="0" smtClean="0"/>
              <a:t>Before </a:t>
            </a:r>
            <a:r>
              <a:rPr lang="en-US" dirty="0"/>
              <a:t>you leave for vacation, set up your email autoresponder. </a:t>
            </a:r>
            <a:endParaRPr lang="en-US" dirty="0" smtClean="0"/>
          </a:p>
          <a:p>
            <a:r>
              <a:rPr lang="en-US" dirty="0" smtClean="0"/>
              <a:t>This </a:t>
            </a:r>
            <a:r>
              <a:rPr lang="en-US" dirty="0"/>
              <a:t>is an automatic response to every email you receive that lets the sender know you’re away and unable to read emails. </a:t>
            </a:r>
            <a:endParaRPr lang="en-US" dirty="0" smtClean="0"/>
          </a:p>
          <a:p>
            <a:r>
              <a:rPr lang="en-US" dirty="0" smtClean="0"/>
              <a:t>In </a:t>
            </a:r>
            <a:r>
              <a:rPr lang="en-US" dirty="0"/>
              <a:t>your auto-response, mention the dates you will be </a:t>
            </a:r>
            <a:r>
              <a:rPr lang="en-US" dirty="0">
                <a:hlinkClick r:id="rId2"/>
              </a:rPr>
              <a:t>out of the office</a:t>
            </a:r>
            <a:r>
              <a:rPr lang="en-US" dirty="0"/>
              <a:t> and a colleague whom the sender may contact with urgent matters.</a:t>
            </a:r>
          </a:p>
          <a:p>
            <a:endParaRPr lang="en-US" dirty="0"/>
          </a:p>
        </p:txBody>
      </p:sp>
    </p:spTree>
    <p:extLst>
      <p:ext uri="{BB962C8B-B14F-4D97-AF65-F5344CB8AC3E}">
        <p14:creationId xmlns:p14="http://schemas.microsoft.com/office/powerpoint/2010/main" val="4121317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9. Use bcc </a:t>
            </a:r>
            <a:r>
              <a:rPr lang="en-US" dirty="0" smtClean="0"/>
              <a:t>appropriately</a:t>
            </a:r>
            <a:endParaRPr lang="en-US" dirty="0"/>
          </a:p>
        </p:txBody>
      </p:sp>
      <p:sp>
        <p:nvSpPr>
          <p:cNvPr id="3" name="Content Placeholder 2"/>
          <p:cNvSpPr>
            <a:spLocks noGrp="1"/>
          </p:cNvSpPr>
          <p:nvPr>
            <p:ph idx="1"/>
          </p:nvPr>
        </p:nvSpPr>
        <p:spPr/>
        <p:txBody>
          <a:bodyPr/>
          <a:lstStyle/>
          <a:p>
            <a:r>
              <a:rPr lang="en-US" dirty="0" smtClean="0">
                <a:hlinkClick r:id="rId2"/>
              </a:rPr>
              <a:t>Bcc</a:t>
            </a:r>
            <a:r>
              <a:rPr lang="en-US" dirty="0"/>
              <a:t> stands for </a:t>
            </a:r>
            <a:r>
              <a:rPr lang="en-US" b="1" dirty="0"/>
              <a:t>blind carbon copy</a:t>
            </a:r>
            <a:r>
              <a:rPr lang="en-US" dirty="0"/>
              <a:t>. With bcc, you can send an email to a large group of people without showing the individual recipients’ email addresses. This way, none of the recipients can see who else received the email. They also can’t email each other through reply-all, which makes bcc a handy tool for avoiding cluttered inboxes.</a:t>
            </a:r>
          </a:p>
          <a:p>
            <a:endParaRPr lang="en-US" dirty="0"/>
          </a:p>
        </p:txBody>
      </p:sp>
    </p:spTree>
    <p:extLst>
      <p:ext uri="{BB962C8B-B14F-4D97-AF65-F5344CB8AC3E}">
        <p14:creationId xmlns:p14="http://schemas.microsoft.com/office/powerpoint/2010/main" val="347761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to know email</a:t>
            </a:r>
            <a:br>
              <a:rPr lang="en-US" dirty="0"/>
            </a:br>
            <a:endParaRPr lang="en-US" dirty="0"/>
          </a:p>
        </p:txBody>
      </p:sp>
      <p:sp>
        <p:nvSpPr>
          <p:cNvPr id="3" name="Content Placeholder 2"/>
          <p:cNvSpPr>
            <a:spLocks noGrp="1"/>
          </p:cNvSpPr>
          <p:nvPr>
            <p:ph idx="1"/>
          </p:nvPr>
        </p:nvSpPr>
        <p:spPr/>
        <p:txBody>
          <a:bodyPr/>
          <a:lstStyle/>
          <a:p>
            <a:pPr algn="just" fontAlgn="base"/>
            <a:r>
              <a:rPr lang="en-US" b="1" dirty="0" smtClean="0"/>
              <a:t>Email</a:t>
            </a:r>
            <a:r>
              <a:rPr lang="en-US" b="1" dirty="0"/>
              <a:t> </a:t>
            </a:r>
            <a:r>
              <a:rPr lang="en-US" dirty="0"/>
              <a:t>(electronic mail) is a way to </a:t>
            </a:r>
            <a:r>
              <a:rPr lang="en-US" b="1" dirty="0"/>
              <a:t>send and receive messages</a:t>
            </a:r>
            <a:r>
              <a:rPr lang="en-US" dirty="0"/>
              <a:t> across the Internet. </a:t>
            </a:r>
            <a:endParaRPr lang="en-US" dirty="0" smtClean="0"/>
          </a:p>
          <a:p>
            <a:pPr algn="just" fontAlgn="base"/>
            <a:r>
              <a:rPr lang="en-US" dirty="0" smtClean="0"/>
              <a:t>It's </a:t>
            </a:r>
            <a:r>
              <a:rPr lang="en-US" dirty="0"/>
              <a:t>similar to traditional mail, but it also has some key differences. </a:t>
            </a:r>
            <a:endParaRPr lang="en-US" dirty="0" smtClean="0"/>
          </a:p>
          <a:p>
            <a:pPr algn="just" fontAlgn="base"/>
            <a:r>
              <a:rPr lang="en-US" dirty="0" smtClean="0"/>
              <a:t>To </a:t>
            </a:r>
            <a:r>
              <a:rPr lang="en-US" dirty="0"/>
              <a:t>get a better idea of what email is all about, take a look at the infographic below and consider how you might benefit from its use.</a:t>
            </a:r>
          </a:p>
          <a:p>
            <a:endParaRPr lang="en-US" dirty="0"/>
          </a:p>
        </p:txBody>
      </p:sp>
    </p:spTree>
    <p:extLst>
      <p:ext uri="{BB962C8B-B14F-4D97-AF65-F5344CB8AC3E}">
        <p14:creationId xmlns:p14="http://schemas.microsoft.com/office/powerpoint/2010/main" val="359682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Use</a:t>
            </a:r>
            <a:r>
              <a:rPr lang="en-US" dirty="0"/>
              <a:t> </a:t>
            </a:r>
            <a:r>
              <a:rPr lang="en-US" i="1" dirty="0"/>
              <a:t>cc</a:t>
            </a:r>
            <a:r>
              <a:rPr lang="en-US" dirty="0"/>
              <a:t> </a:t>
            </a:r>
            <a:r>
              <a:rPr lang="en-US" dirty="0" smtClean="0"/>
              <a:t>appropriately</a:t>
            </a:r>
            <a:endParaRPr lang="en-US" dirty="0"/>
          </a:p>
        </p:txBody>
      </p:sp>
      <p:sp>
        <p:nvSpPr>
          <p:cNvPr id="3" name="Content Placeholder 2"/>
          <p:cNvSpPr>
            <a:spLocks noGrp="1"/>
          </p:cNvSpPr>
          <p:nvPr>
            <p:ph idx="1"/>
          </p:nvPr>
        </p:nvSpPr>
        <p:spPr/>
        <p:txBody>
          <a:bodyPr/>
          <a:lstStyle/>
          <a:p>
            <a:r>
              <a:rPr lang="en-US" dirty="0" smtClean="0"/>
              <a:t>Unlike </a:t>
            </a:r>
            <a:r>
              <a:rPr lang="en-US" dirty="0"/>
              <a:t>bcc, individuals who are cc’d (</a:t>
            </a:r>
            <a:r>
              <a:rPr lang="en-US" dirty="0">
                <a:hlinkClick r:id="rId2"/>
              </a:rPr>
              <a:t>carbon copied</a:t>
            </a:r>
            <a:r>
              <a:rPr lang="en-US" dirty="0"/>
              <a:t>) in an email can see who else received it. The purpose of cc is to include multiple recipients in an email while communicating that you don’t necessarily expect a reply from all of them. For example, you may send an email to a colleague in a different department and cc your manager so they’re aware of the conversation’s progress.</a:t>
            </a:r>
          </a:p>
          <a:p>
            <a:endParaRPr lang="en-US" dirty="0"/>
          </a:p>
        </p:txBody>
      </p:sp>
    </p:spTree>
    <p:extLst>
      <p:ext uri="{BB962C8B-B14F-4D97-AF65-F5344CB8AC3E}">
        <p14:creationId xmlns:p14="http://schemas.microsoft.com/office/powerpoint/2010/main" val="2409716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Be </a:t>
            </a:r>
            <a:r>
              <a:rPr lang="en-US" dirty="0"/>
              <a:t>mindful of your </a:t>
            </a:r>
            <a:r>
              <a:rPr lang="en-US" dirty="0" smtClean="0"/>
              <a:t>tone</a:t>
            </a:r>
            <a:endParaRPr lang="en-US" dirty="0"/>
          </a:p>
        </p:txBody>
      </p:sp>
      <p:sp>
        <p:nvSpPr>
          <p:cNvPr id="3" name="Content Placeholder 2"/>
          <p:cNvSpPr>
            <a:spLocks noGrp="1"/>
          </p:cNvSpPr>
          <p:nvPr>
            <p:ph idx="1"/>
          </p:nvPr>
        </p:nvSpPr>
        <p:spPr/>
        <p:txBody>
          <a:bodyPr/>
          <a:lstStyle/>
          <a:p>
            <a:r>
              <a:rPr lang="en-US" dirty="0" smtClean="0"/>
              <a:t>Use </a:t>
            </a:r>
            <a:r>
              <a:rPr lang="en-US" dirty="0"/>
              <a:t>a professional tone in your business and academic emails. A casual tone can undermine your professionalism, and a curt tone can send the wrong message. </a:t>
            </a:r>
            <a:endParaRPr lang="en-US" dirty="0" smtClean="0"/>
          </a:p>
          <a:p>
            <a:r>
              <a:rPr lang="en-US" dirty="0" smtClean="0"/>
              <a:t>Be </a:t>
            </a:r>
            <a:r>
              <a:rPr lang="en-US" dirty="0"/>
              <a:t>polite and warm, but also </a:t>
            </a:r>
            <a:r>
              <a:rPr lang="en-US" dirty="0">
                <a:hlinkClick r:id="rId2"/>
              </a:rPr>
              <a:t>maintain a professional air</a:t>
            </a:r>
            <a:r>
              <a:rPr lang="en-US" dirty="0"/>
              <a:t> by avoiding slang, casual greetings, and tangents.</a:t>
            </a:r>
          </a:p>
          <a:p>
            <a:endParaRPr lang="en-US" dirty="0"/>
          </a:p>
        </p:txBody>
      </p:sp>
    </p:spTree>
    <p:extLst>
      <p:ext uri="{BB962C8B-B14F-4D97-AF65-F5344CB8AC3E}">
        <p14:creationId xmlns:p14="http://schemas.microsoft.com/office/powerpoint/2010/main" val="787606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Know </a:t>
            </a:r>
            <a:r>
              <a:rPr lang="en-US" dirty="0"/>
              <a:t>when to use </a:t>
            </a:r>
            <a:r>
              <a:rPr lang="en-US" dirty="0" smtClean="0"/>
              <a:t>reply-all</a:t>
            </a:r>
            <a:endParaRPr lang="en-US" dirty="0"/>
          </a:p>
        </p:txBody>
      </p:sp>
      <p:sp>
        <p:nvSpPr>
          <p:cNvPr id="3" name="Content Placeholder 2"/>
          <p:cNvSpPr>
            <a:spLocks noGrp="1"/>
          </p:cNvSpPr>
          <p:nvPr>
            <p:ph idx="1"/>
          </p:nvPr>
        </p:nvSpPr>
        <p:spPr/>
        <p:txBody>
          <a:bodyPr/>
          <a:lstStyle/>
          <a:p>
            <a:r>
              <a:rPr lang="en-US" dirty="0" smtClean="0"/>
              <a:t>When </a:t>
            </a:r>
            <a:r>
              <a:rPr lang="en-US" dirty="0"/>
              <a:t>multiple people are copied on an email, you can hit </a:t>
            </a:r>
            <a:r>
              <a:rPr lang="en-US" dirty="0">
                <a:hlinkClick r:id="rId2"/>
              </a:rPr>
              <a:t>reply-all</a:t>
            </a:r>
            <a:r>
              <a:rPr lang="en-US" dirty="0"/>
              <a:t> to send your response to all of them. </a:t>
            </a:r>
            <a:endParaRPr lang="en-US" dirty="0" smtClean="0"/>
          </a:p>
          <a:p>
            <a:r>
              <a:rPr lang="en-US" dirty="0" smtClean="0"/>
              <a:t>Unless </a:t>
            </a:r>
            <a:r>
              <a:rPr lang="en-US" dirty="0"/>
              <a:t>there’s a reason to do this, such as sharing critical information they all need to know, don’t hit reply-all. </a:t>
            </a:r>
            <a:endParaRPr lang="en-US" dirty="0" smtClean="0"/>
          </a:p>
          <a:p>
            <a:r>
              <a:rPr lang="en-US" dirty="0" smtClean="0"/>
              <a:t>Instead</a:t>
            </a:r>
            <a:r>
              <a:rPr lang="en-US" dirty="0"/>
              <a:t>, reply to the email’s sender individually so you don’t spam others’ inboxes with a conversation that doesn’t directly involve them.</a:t>
            </a:r>
          </a:p>
          <a:p>
            <a:endParaRPr lang="en-US" dirty="0"/>
          </a:p>
        </p:txBody>
      </p:sp>
    </p:spTree>
    <p:extLst>
      <p:ext uri="{BB962C8B-B14F-4D97-AF65-F5344CB8AC3E}">
        <p14:creationId xmlns:p14="http://schemas.microsoft.com/office/powerpoint/2010/main" val="1478078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13. Be </a:t>
            </a:r>
            <a:r>
              <a:rPr lang="en-US" dirty="0"/>
              <a:t>careful with </a:t>
            </a:r>
            <a:r>
              <a:rPr lang="en-US" dirty="0" smtClean="0"/>
              <a:t>emoji</a:t>
            </a:r>
            <a:endParaRPr lang="en-US" dirty="0"/>
          </a:p>
        </p:txBody>
      </p:sp>
      <p:sp>
        <p:nvSpPr>
          <p:cNvPr id="3" name="Content Placeholder 2"/>
          <p:cNvSpPr>
            <a:spLocks noGrp="1"/>
          </p:cNvSpPr>
          <p:nvPr>
            <p:ph idx="1"/>
          </p:nvPr>
        </p:nvSpPr>
        <p:spPr/>
        <p:txBody>
          <a:bodyPr/>
          <a:lstStyle/>
          <a:p>
            <a:r>
              <a:rPr lang="en-US" dirty="0" smtClean="0"/>
              <a:t>Similarly</a:t>
            </a:r>
            <a:r>
              <a:rPr lang="en-US" dirty="0"/>
              <a:t>, it’s generally best to stay away from emoji in </a:t>
            </a:r>
            <a:r>
              <a:rPr lang="en-US" dirty="0">
                <a:hlinkClick r:id="rId2"/>
              </a:rPr>
              <a:t>professional emails</a:t>
            </a:r>
            <a:r>
              <a:rPr lang="en-US" dirty="0"/>
              <a:t>. In certain cases, an emoji may be appropriate, such as the clapping hands emoji to celebrate a team success. When it comes to </a:t>
            </a:r>
            <a:r>
              <a:rPr lang="en-US" dirty="0">
                <a:hlinkClick r:id="rId3"/>
              </a:rPr>
              <a:t>emoji in workplace emails</a:t>
            </a:r>
            <a:r>
              <a:rPr lang="en-US" dirty="0"/>
              <a:t>, follow your manager’s lead to determine whether emoji are appropriate, and if so, which ones.</a:t>
            </a:r>
          </a:p>
          <a:p>
            <a:endParaRPr lang="en-US" dirty="0"/>
          </a:p>
        </p:txBody>
      </p:sp>
    </p:spTree>
    <p:extLst>
      <p:ext uri="{BB962C8B-B14F-4D97-AF65-F5344CB8AC3E}">
        <p14:creationId xmlns:p14="http://schemas.microsoft.com/office/powerpoint/2010/main" val="4115972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Describe </a:t>
            </a:r>
            <a:r>
              <a:rPr lang="en-US" dirty="0"/>
              <a:t>any email </a:t>
            </a:r>
            <a:r>
              <a:rPr lang="en-US" dirty="0" smtClean="0"/>
              <a:t>attachments</a:t>
            </a:r>
            <a:endParaRPr lang="en-US" dirty="0"/>
          </a:p>
        </p:txBody>
      </p:sp>
      <p:sp>
        <p:nvSpPr>
          <p:cNvPr id="3" name="Content Placeholder 2"/>
          <p:cNvSpPr>
            <a:spLocks noGrp="1"/>
          </p:cNvSpPr>
          <p:nvPr>
            <p:ph idx="1"/>
          </p:nvPr>
        </p:nvSpPr>
        <p:spPr/>
        <p:txBody>
          <a:bodyPr/>
          <a:lstStyle/>
          <a:p>
            <a:r>
              <a:rPr lang="en-US" dirty="0" smtClean="0"/>
              <a:t>If </a:t>
            </a:r>
            <a:r>
              <a:rPr lang="en-US" dirty="0"/>
              <a:t>you have an attachment to share, explain to the recipient what it is and how you’d like them to interact with it—by reading, commenting, signing, etc. Sending an attachment without a description could leave the recipient puzzled—or even suspicious of a phishing attempt.</a:t>
            </a:r>
          </a:p>
          <a:p>
            <a:endParaRPr lang="en-US" dirty="0"/>
          </a:p>
        </p:txBody>
      </p:sp>
    </p:spTree>
    <p:extLst>
      <p:ext uri="{BB962C8B-B14F-4D97-AF65-F5344CB8AC3E}">
        <p14:creationId xmlns:p14="http://schemas.microsoft.com/office/powerpoint/2010/main" val="384295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 Reiterate </a:t>
            </a:r>
            <a:r>
              <a:rPr lang="en-US" dirty="0"/>
              <a:t>in-person and phone </a:t>
            </a:r>
            <a:r>
              <a:rPr lang="en-US" dirty="0" smtClean="0"/>
              <a:t>conversations</a:t>
            </a:r>
            <a:endParaRPr lang="en-US" dirty="0"/>
          </a:p>
        </p:txBody>
      </p:sp>
      <p:sp>
        <p:nvSpPr>
          <p:cNvPr id="3" name="Content Placeholder 2"/>
          <p:cNvSpPr>
            <a:spLocks noGrp="1"/>
          </p:cNvSpPr>
          <p:nvPr>
            <p:ph idx="1"/>
          </p:nvPr>
        </p:nvSpPr>
        <p:spPr/>
        <p:txBody>
          <a:bodyPr>
            <a:normAutofit/>
          </a:bodyPr>
          <a:lstStyle/>
          <a:p>
            <a:r>
              <a:rPr lang="en-US" dirty="0" smtClean="0"/>
              <a:t>After </a:t>
            </a:r>
            <a:r>
              <a:rPr lang="en-US" dirty="0"/>
              <a:t>an in-person meeting or phone conversation, it’s often helpful to send a follow-up email that reiterates the topics you discussed. </a:t>
            </a:r>
            <a:r>
              <a:rPr lang="en-US" b="1" dirty="0"/>
              <a:t>This achieves a few goals:</a:t>
            </a:r>
          </a:p>
          <a:p>
            <a:r>
              <a:rPr lang="en-US" dirty="0"/>
              <a:t>It keeps your discussion top-of-mind for all individuals involved.</a:t>
            </a:r>
          </a:p>
          <a:p>
            <a:r>
              <a:rPr lang="en-US" dirty="0"/>
              <a:t>It creates a “paper trail” you can reference in future discussions.</a:t>
            </a:r>
          </a:p>
          <a:p>
            <a:r>
              <a:rPr lang="en-US" dirty="0"/>
              <a:t>It can prevent misunderstandings and miscommunication by giving participants the opportunity to ask questions or clarify their statements.</a:t>
            </a:r>
          </a:p>
          <a:p>
            <a:endParaRPr lang="en-US" dirty="0"/>
          </a:p>
        </p:txBody>
      </p:sp>
    </p:spTree>
    <p:extLst>
      <p:ext uri="{BB962C8B-B14F-4D97-AF65-F5344CB8AC3E}">
        <p14:creationId xmlns:p14="http://schemas.microsoft.com/office/powerpoint/2010/main" val="3572533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16. </a:t>
            </a:r>
            <a:r>
              <a:rPr lang="en-US" dirty="0"/>
              <a:t>Write to your </a:t>
            </a:r>
            <a:r>
              <a:rPr lang="en-US" dirty="0" smtClean="0"/>
              <a:t>audience</a:t>
            </a:r>
            <a:endParaRPr lang="en-US" dirty="0"/>
          </a:p>
        </p:txBody>
      </p:sp>
      <p:sp>
        <p:nvSpPr>
          <p:cNvPr id="3" name="Content Placeholder 2"/>
          <p:cNvSpPr>
            <a:spLocks noGrp="1"/>
          </p:cNvSpPr>
          <p:nvPr>
            <p:ph idx="1"/>
          </p:nvPr>
        </p:nvSpPr>
        <p:spPr/>
        <p:txBody>
          <a:bodyPr>
            <a:normAutofit lnSpcReduction="10000"/>
          </a:bodyPr>
          <a:lstStyle/>
          <a:p>
            <a:r>
              <a:rPr lang="en-US" dirty="0" smtClean="0"/>
              <a:t>Although </a:t>
            </a:r>
            <a:r>
              <a:rPr lang="en-US" dirty="0"/>
              <a:t>every email recipient should be treated with respect and consideration, you may need to adjust your language and level of detail according to whom you’re emailing. </a:t>
            </a:r>
            <a:endParaRPr lang="en-US" dirty="0" smtClean="0"/>
          </a:p>
          <a:p>
            <a:r>
              <a:rPr lang="en-US" dirty="0" smtClean="0"/>
              <a:t>For </a:t>
            </a:r>
            <a:r>
              <a:rPr lang="en-US" dirty="0"/>
              <a:t>example, when emailing a colleague, you can use the same jargon and insider lingo you use in meetings. </a:t>
            </a:r>
            <a:endParaRPr lang="en-US" dirty="0" smtClean="0"/>
          </a:p>
          <a:p>
            <a:r>
              <a:rPr lang="en-US" dirty="0" smtClean="0"/>
              <a:t>However</a:t>
            </a:r>
            <a:r>
              <a:rPr lang="en-US" dirty="0"/>
              <a:t>, someone outside your organization may not know this terminology, so it’s best to stick to plain language they’ll understand. Similarly, while you can often use familiar language with your classmates and coworkers, maintain a professional tone with professors, administrators, and company higher-ups.</a:t>
            </a:r>
          </a:p>
          <a:p>
            <a:endParaRPr lang="en-US" dirty="0"/>
          </a:p>
        </p:txBody>
      </p:sp>
    </p:spTree>
    <p:extLst>
      <p:ext uri="{BB962C8B-B14F-4D97-AF65-F5344CB8AC3E}">
        <p14:creationId xmlns:p14="http://schemas.microsoft.com/office/powerpoint/2010/main" val="2947498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Knows Features of Gmail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Sender Address Bar</a:t>
            </a:r>
          </a:p>
          <a:p>
            <a:pPr marL="514350" indent="-514350">
              <a:buFont typeface="+mj-lt"/>
              <a:buAutoNum type="arabicPeriod"/>
            </a:pPr>
            <a:r>
              <a:rPr lang="en-US" dirty="0" smtClean="0"/>
              <a:t>CC/BCC</a:t>
            </a:r>
          </a:p>
          <a:p>
            <a:pPr marL="514350" indent="-514350">
              <a:buFont typeface="+mj-lt"/>
              <a:buAutoNum type="arabicPeriod"/>
            </a:pPr>
            <a:r>
              <a:rPr lang="en-US" dirty="0" smtClean="0"/>
              <a:t>Subject Bar</a:t>
            </a:r>
          </a:p>
          <a:p>
            <a:pPr marL="514350" indent="-514350">
              <a:buFont typeface="+mj-lt"/>
              <a:buAutoNum type="arabicPeriod"/>
            </a:pPr>
            <a:r>
              <a:rPr lang="en-US" dirty="0" smtClean="0"/>
              <a:t>Gmail Signature/ Insert Signature </a:t>
            </a:r>
          </a:p>
          <a:p>
            <a:pPr marL="514350" indent="-514350">
              <a:buFont typeface="+mj-lt"/>
              <a:buAutoNum type="arabicPeriod"/>
            </a:pPr>
            <a:r>
              <a:rPr lang="en-US" dirty="0" smtClean="0"/>
              <a:t>Schedule Send </a:t>
            </a:r>
          </a:p>
          <a:p>
            <a:pPr marL="514350" indent="-514350">
              <a:buFont typeface="+mj-lt"/>
              <a:buAutoNum type="arabicPeriod"/>
            </a:pPr>
            <a:r>
              <a:rPr lang="en-US" dirty="0" smtClean="0"/>
              <a:t>Email Templates</a:t>
            </a:r>
          </a:p>
          <a:p>
            <a:pPr marL="514350" indent="-514350">
              <a:buFont typeface="+mj-lt"/>
              <a:buAutoNum type="arabicPeriod"/>
            </a:pPr>
            <a:r>
              <a:rPr lang="en-US" dirty="0" smtClean="0"/>
              <a:t>Confidential Mode</a:t>
            </a:r>
          </a:p>
          <a:p>
            <a:pPr marL="514350" indent="-514350">
              <a:buFont typeface="+mj-lt"/>
              <a:buAutoNum type="arabicPeriod"/>
            </a:pPr>
            <a:r>
              <a:rPr lang="en-US" dirty="0" smtClean="0"/>
              <a:t>General Options </a:t>
            </a:r>
          </a:p>
        </p:txBody>
      </p:sp>
    </p:spTree>
    <p:extLst>
      <p:ext uri="{BB962C8B-B14F-4D97-AF65-F5344CB8AC3E}">
        <p14:creationId xmlns:p14="http://schemas.microsoft.com/office/powerpoint/2010/main" val="184573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Knows Features of Gmail </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9"/>
            </a:pPr>
            <a:r>
              <a:rPr lang="en-US" dirty="0" smtClean="0"/>
              <a:t>Multiple Emails Addressing using Gmail Contact</a:t>
            </a:r>
          </a:p>
          <a:p>
            <a:pPr marL="514350" indent="-514350">
              <a:buFont typeface="+mj-lt"/>
              <a:buAutoNum type="arabicPeriod" startAt="9"/>
            </a:pPr>
            <a:r>
              <a:rPr lang="en-US" dirty="0"/>
              <a:t>Import mail and </a:t>
            </a:r>
            <a:r>
              <a:rPr lang="en-US" dirty="0" smtClean="0"/>
              <a:t>contacts</a:t>
            </a:r>
          </a:p>
          <a:p>
            <a:pPr marL="514350" indent="-514350">
              <a:buFont typeface="+mj-lt"/>
              <a:buAutoNum type="arabicPeriod" startAt="9"/>
            </a:pPr>
            <a:r>
              <a:rPr lang="en-US" dirty="0"/>
              <a:t>Forwarding and </a:t>
            </a:r>
            <a:r>
              <a:rPr lang="en-US" dirty="0" smtClean="0"/>
              <a:t>POP/IMAP</a:t>
            </a:r>
          </a:p>
          <a:p>
            <a:pPr marL="514350" indent="-514350">
              <a:buFont typeface="+mj-lt"/>
              <a:buAutoNum type="arabicPeriod" startAt="9"/>
            </a:pPr>
            <a:r>
              <a:rPr lang="en-US" dirty="0"/>
              <a:t>Undo </a:t>
            </a:r>
            <a:r>
              <a:rPr lang="en-US" dirty="0" smtClean="0"/>
              <a:t>send</a:t>
            </a:r>
          </a:p>
          <a:p>
            <a:pPr marL="514350" indent="-514350">
              <a:buFont typeface="+mj-lt"/>
              <a:buAutoNum type="arabicPeriod" startAt="9"/>
            </a:pPr>
            <a:r>
              <a:rPr lang="en-US" dirty="0"/>
              <a:t>Customize your address with . or </a:t>
            </a:r>
            <a:r>
              <a:rPr lang="en-US" dirty="0" smtClean="0"/>
              <a:t>+</a:t>
            </a:r>
          </a:p>
          <a:p>
            <a:pPr marL="514350" indent="-514350">
              <a:buFont typeface="+mj-lt"/>
              <a:buAutoNum type="arabicPeriod" startAt="9"/>
            </a:pPr>
            <a:r>
              <a:rPr lang="en-US" dirty="0" smtClean="0"/>
              <a:t>Themes </a:t>
            </a:r>
          </a:p>
          <a:p>
            <a:pPr marL="514350" indent="-514350">
              <a:buFont typeface="+mj-lt"/>
              <a:buAutoNum type="arabicPeriod" startAt="9"/>
            </a:pPr>
            <a:r>
              <a:rPr lang="en-US" dirty="0"/>
              <a:t>Gmail offline </a:t>
            </a:r>
            <a:r>
              <a:rPr lang="en-US" dirty="0" smtClean="0"/>
              <a:t>mode</a:t>
            </a:r>
          </a:p>
          <a:p>
            <a:pPr marL="514350" indent="-514350">
              <a:buFont typeface="+mj-lt"/>
              <a:buAutoNum type="arabicPeriod" startAt="9"/>
            </a:pPr>
            <a:r>
              <a:rPr lang="en-US" dirty="0"/>
              <a:t>Keyboard shortcuts	</a:t>
            </a:r>
            <a:r>
              <a:rPr lang="en-US" dirty="0" smtClean="0"/>
              <a:t> (shift + ?)</a:t>
            </a:r>
          </a:p>
          <a:p>
            <a:endParaRPr lang="en-US" dirty="0" smtClean="0"/>
          </a:p>
        </p:txBody>
      </p:sp>
    </p:spTree>
    <p:extLst>
      <p:ext uri="{BB962C8B-B14F-4D97-AF65-F5344CB8AC3E}">
        <p14:creationId xmlns:p14="http://schemas.microsoft.com/office/powerpoint/2010/main" val="1092907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Knows Features of Gmail </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17"/>
            </a:pPr>
            <a:r>
              <a:rPr lang="en-US" dirty="0" smtClean="0"/>
              <a:t>Snooze</a:t>
            </a:r>
          </a:p>
          <a:p>
            <a:pPr marL="514350" indent="-514350">
              <a:buFont typeface="+mj-lt"/>
              <a:buAutoNum type="arabicPeriod" startAt="17"/>
            </a:pPr>
            <a:r>
              <a:rPr lang="en-US" dirty="0"/>
              <a:t>Labels</a:t>
            </a:r>
            <a:endParaRPr lang="en-US" dirty="0" smtClean="0"/>
          </a:p>
          <a:p>
            <a:pPr marL="514350" indent="-514350">
              <a:buFont typeface="+mj-lt"/>
              <a:buAutoNum type="arabicPeriod" startAt="17"/>
            </a:pPr>
            <a:r>
              <a:rPr lang="en-US" dirty="0" smtClean="0"/>
              <a:t>Mute </a:t>
            </a:r>
            <a:r>
              <a:rPr lang="en-US" dirty="0"/>
              <a:t>noisy </a:t>
            </a:r>
            <a:r>
              <a:rPr lang="en-US" dirty="0" smtClean="0"/>
              <a:t>conversations</a:t>
            </a:r>
          </a:p>
          <a:p>
            <a:pPr marL="514350" indent="-514350">
              <a:buFont typeface="+mj-lt"/>
              <a:buAutoNum type="arabicPeriod" startAt="17"/>
            </a:pPr>
            <a:r>
              <a:rPr lang="en-US" dirty="0"/>
              <a:t>Multiple email signatures </a:t>
            </a:r>
            <a:endParaRPr lang="en-US" dirty="0" smtClean="0"/>
          </a:p>
          <a:p>
            <a:pPr marL="514350" indent="-514350">
              <a:buFont typeface="+mj-lt"/>
              <a:buAutoNum type="arabicPeriod" startAt="17"/>
            </a:pPr>
            <a:r>
              <a:rPr lang="en-US" dirty="0" smtClean="0"/>
              <a:t>Stars </a:t>
            </a:r>
            <a:r>
              <a:rPr lang="en-US" dirty="0"/>
              <a:t>to organize messages </a:t>
            </a:r>
            <a:endParaRPr lang="en-US" dirty="0" smtClean="0"/>
          </a:p>
          <a:p>
            <a:pPr marL="514350" indent="-514350">
              <a:buFont typeface="+mj-lt"/>
              <a:buAutoNum type="arabicPeriod" startAt="17"/>
            </a:pPr>
            <a:r>
              <a:rPr lang="en-US" dirty="0" smtClean="0"/>
              <a:t>Vacation </a:t>
            </a:r>
            <a:r>
              <a:rPr lang="en-US" dirty="0"/>
              <a:t>responder </a:t>
            </a:r>
            <a:endParaRPr lang="en-US" dirty="0" smtClean="0"/>
          </a:p>
          <a:p>
            <a:pPr marL="514350" indent="-514350">
              <a:buFont typeface="+mj-lt"/>
              <a:buAutoNum type="arabicPeriod" startAt="17"/>
            </a:pPr>
            <a:r>
              <a:rPr lang="en-US" dirty="0" smtClean="0"/>
              <a:t>Reduce </a:t>
            </a:r>
            <a:r>
              <a:rPr lang="en-US" dirty="0"/>
              <a:t>space usage </a:t>
            </a:r>
            <a:endParaRPr lang="en-US" dirty="0" smtClean="0"/>
          </a:p>
          <a:p>
            <a:pPr marL="514350" indent="-514350">
              <a:buFont typeface="+mj-lt"/>
              <a:buAutoNum type="arabicPeriod" startAt="17"/>
            </a:pPr>
            <a:r>
              <a:rPr lang="en-US" dirty="0"/>
              <a:t>Mail </a:t>
            </a:r>
            <a:r>
              <a:rPr lang="en-US" dirty="0" smtClean="0"/>
              <a:t>merge (Yet another mail merge)</a:t>
            </a:r>
          </a:p>
          <a:p>
            <a:pPr marL="514350" indent="-514350">
              <a:buFont typeface="+mj-lt"/>
              <a:buAutoNum type="arabicPeriod" startAt="17"/>
            </a:pPr>
            <a:endParaRPr lang="en-US" dirty="0" smtClean="0"/>
          </a:p>
        </p:txBody>
      </p:sp>
    </p:spTree>
    <p:extLst>
      <p:ext uri="{BB962C8B-B14F-4D97-AF65-F5344CB8AC3E}">
        <p14:creationId xmlns:p14="http://schemas.microsoft.com/office/powerpoint/2010/main" val="377107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Email </a:t>
            </a:r>
            <a:r>
              <a:rPr lang="en-US" dirty="0" smtClean="0"/>
              <a:t>advantages</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smtClean="0"/>
              <a:t>Productivity </a:t>
            </a:r>
            <a:r>
              <a:rPr lang="en-US" b="1" dirty="0"/>
              <a:t>tools</a:t>
            </a:r>
            <a:r>
              <a:rPr lang="en-US" dirty="0"/>
              <a:t>: Email is usually packaged with a calendar, address book, instant messaging, and more for convenience and productivity.</a:t>
            </a:r>
          </a:p>
          <a:p>
            <a:pPr fontAlgn="base"/>
            <a:r>
              <a:rPr lang="en-US" b="1" dirty="0"/>
              <a:t>Access to web services</a:t>
            </a:r>
            <a:r>
              <a:rPr lang="en-US" dirty="0"/>
              <a:t>:</a:t>
            </a:r>
            <a:r>
              <a:rPr lang="en-US" b="1" dirty="0"/>
              <a:t> </a:t>
            </a:r>
            <a:r>
              <a:rPr lang="en-US" dirty="0"/>
              <a:t>If you want to sign up for an account like Facebook or order products from services like Amazon, you will need an email address so you can be safely identified and contacted.</a:t>
            </a:r>
          </a:p>
          <a:p>
            <a:pPr fontAlgn="base"/>
            <a:r>
              <a:rPr lang="en-US" b="1" dirty="0"/>
              <a:t>Easy mail management</a:t>
            </a:r>
            <a:r>
              <a:rPr lang="en-US" dirty="0"/>
              <a:t>:</a:t>
            </a:r>
            <a:r>
              <a:rPr lang="en-US" b="1" dirty="0"/>
              <a:t> </a:t>
            </a:r>
            <a:r>
              <a:rPr lang="en-US" dirty="0"/>
              <a:t>Email service providers have tools that allow you to file, label, prioritize, find, group, and filter your emails for easy management. You can even easily control spam, or junk email.</a:t>
            </a:r>
          </a:p>
          <a:p>
            <a:pPr fontAlgn="base"/>
            <a:r>
              <a:rPr lang="en-US" b="1" dirty="0"/>
              <a:t>Privacy</a:t>
            </a:r>
            <a:r>
              <a:rPr lang="en-US" dirty="0"/>
              <a:t>:</a:t>
            </a:r>
            <a:r>
              <a:rPr lang="en-US" b="1" dirty="0"/>
              <a:t> </a:t>
            </a:r>
            <a:r>
              <a:rPr lang="en-US" dirty="0"/>
              <a:t>Your email is delivered to your own personal and private account with a password required to access and view emails.</a:t>
            </a:r>
          </a:p>
          <a:p>
            <a:pPr fontAlgn="base"/>
            <a:r>
              <a:rPr lang="en-US" b="1" dirty="0"/>
              <a:t>Communication with multiple people</a:t>
            </a:r>
            <a:r>
              <a:rPr lang="en-US" dirty="0"/>
              <a:t>:</a:t>
            </a:r>
            <a:r>
              <a:rPr lang="en-US" b="1" dirty="0"/>
              <a:t> </a:t>
            </a:r>
            <a:r>
              <a:rPr lang="en-US" dirty="0"/>
              <a:t>You can send an email to multiple people at once, giving you the option to include as few as or as many people as you want in a conversation.</a:t>
            </a:r>
          </a:p>
          <a:p>
            <a:pPr fontAlgn="base"/>
            <a:r>
              <a:rPr lang="en-US" b="1" dirty="0"/>
              <a:t>Accessible anywhere at any time</a:t>
            </a:r>
            <a:r>
              <a:rPr lang="en-US" dirty="0"/>
              <a:t>:</a:t>
            </a:r>
            <a:r>
              <a:rPr lang="en-US" b="1" dirty="0"/>
              <a:t> </a:t>
            </a:r>
            <a:r>
              <a:rPr lang="en-US" dirty="0"/>
              <a:t>You don’t have to be at home to get your mail. You can access it from any computer or mobile device that has an Internet connection.</a:t>
            </a:r>
          </a:p>
          <a:p>
            <a:endParaRPr lang="en-US" dirty="0"/>
          </a:p>
        </p:txBody>
      </p:sp>
    </p:spTree>
    <p:extLst>
      <p:ext uri="{BB962C8B-B14F-4D97-AF65-F5344CB8AC3E}">
        <p14:creationId xmlns:p14="http://schemas.microsoft.com/office/powerpoint/2010/main" val="1539969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t>
            </a:r>
            <a:r>
              <a:rPr lang="en-US" dirty="0" smtClean="0"/>
              <a:t>email</a:t>
            </a:r>
            <a:endParaRPr lang="en-US" dirty="0"/>
          </a:p>
        </p:txBody>
      </p:sp>
      <p:sp>
        <p:nvSpPr>
          <p:cNvPr id="3" name="Content Placeholder 2"/>
          <p:cNvSpPr>
            <a:spLocks noGrp="1"/>
          </p:cNvSpPr>
          <p:nvPr>
            <p:ph idx="1"/>
          </p:nvPr>
        </p:nvSpPr>
        <p:spPr/>
        <p:txBody>
          <a:bodyPr/>
          <a:lstStyle/>
          <a:p>
            <a:r>
              <a:rPr lang="en-US" dirty="0"/>
              <a:t>A business email is an email address that includes your business’s custom domain name, </a:t>
            </a:r>
            <a:r>
              <a:rPr lang="en-US" b="1" dirty="0">
                <a:solidFill>
                  <a:srgbClr val="00B050"/>
                </a:solidFill>
              </a:rPr>
              <a:t>such as yourname@yoursite.com</a:t>
            </a:r>
            <a:r>
              <a:rPr lang="en-US" dirty="0"/>
              <a:t>, rather than a free personal email client such as businessname@gmail.com. </a:t>
            </a:r>
            <a:endParaRPr lang="en-US" dirty="0" smtClean="0"/>
          </a:p>
          <a:p>
            <a:r>
              <a:rPr lang="en-US" dirty="0" smtClean="0"/>
              <a:t>Professional </a:t>
            </a:r>
            <a:r>
              <a:rPr lang="en-US" dirty="0"/>
              <a:t>email is a must-have for businesses of all sizes and it comes with a number of benefits from credibility to security. </a:t>
            </a:r>
            <a:endParaRPr lang="en-US" dirty="0" smtClean="0"/>
          </a:p>
          <a:p>
            <a:r>
              <a:rPr lang="en-US" dirty="0" smtClean="0"/>
              <a:t>Follow </a:t>
            </a:r>
            <a:r>
              <a:rPr lang="en-US" dirty="0"/>
              <a:t>along to learn how to create a business email address easily, in just a few minutes.</a:t>
            </a:r>
          </a:p>
        </p:txBody>
      </p:sp>
    </p:spTree>
    <p:extLst>
      <p:ext uri="{BB962C8B-B14F-4D97-AF65-F5344CB8AC3E}">
        <p14:creationId xmlns:p14="http://schemas.microsoft.com/office/powerpoint/2010/main" val="1436260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147493"/>
            <a:ext cx="10515600" cy="1325563"/>
          </a:xfrm>
        </p:spPr>
        <p:txBody>
          <a:bodyPr>
            <a:normAutofit/>
          </a:bodyPr>
          <a:lstStyle/>
          <a:p>
            <a:r>
              <a:rPr lang="en-US" dirty="0"/>
              <a:t>Why Do I Need a Business Email</a:t>
            </a:r>
            <a:r>
              <a:rPr lang="en-US" dirty="0" smtClean="0"/>
              <a:t>?</a:t>
            </a:r>
            <a:endParaRPr lang="en-US" dirty="0"/>
          </a:p>
        </p:txBody>
      </p:sp>
      <p:sp>
        <p:nvSpPr>
          <p:cNvPr id="3" name="Content Placeholder 2"/>
          <p:cNvSpPr>
            <a:spLocks noGrp="1"/>
          </p:cNvSpPr>
          <p:nvPr>
            <p:ph idx="1"/>
          </p:nvPr>
        </p:nvSpPr>
        <p:spPr>
          <a:xfrm>
            <a:off x="630383" y="883515"/>
            <a:ext cx="11159836" cy="5198629"/>
          </a:xfrm>
        </p:spPr>
        <p:txBody>
          <a:bodyPr>
            <a:normAutofit fontScale="92500" lnSpcReduction="20000"/>
          </a:bodyPr>
          <a:lstStyle/>
          <a:p>
            <a:pPr marL="0" indent="0" algn="just">
              <a:buNone/>
            </a:pPr>
            <a:r>
              <a:rPr lang="en-US" sz="2900" dirty="0" smtClean="0"/>
              <a:t>Business </a:t>
            </a:r>
            <a:r>
              <a:rPr lang="en-US" sz="2900" dirty="0"/>
              <a:t>email is a must-have for businesses for a number of reasons. Not only does it give you a way to separate your business email from your personal email, but it also looks more professional, is more memorable, offers more control and enhances your security</a:t>
            </a:r>
            <a:r>
              <a:rPr lang="en-US" sz="2900" dirty="0" smtClean="0"/>
              <a:t>.</a:t>
            </a:r>
          </a:p>
          <a:p>
            <a:pPr marL="0" indent="0" algn="just">
              <a:buNone/>
            </a:pPr>
            <a:r>
              <a:rPr lang="en-US" sz="2900" dirty="0" smtClean="0"/>
              <a:t>Here’s </a:t>
            </a:r>
            <a:r>
              <a:rPr lang="en-US" sz="2900" dirty="0"/>
              <a:t>why every business should use a professional email address</a:t>
            </a:r>
            <a:r>
              <a:rPr lang="en-US" sz="2900" dirty="0" smtClean="0"/>
              <a:t>:</a:t>
            </a:r>
          </a:p>
          <a:p>
            <a:pPr marL="0" indent="0" algn="just">
              <a:buNone/>
            </a:pPr>
            <a:endParaRPr lang="en-US" sz="2900" dirty="0"/>
          </a:p>
          <a:p>
            <a:pPr algn="just"/>
            <a:r>
              <a:rPr lang="en-US" sz="2900" b="1" dirty="0"/>
              <a:t>Establishes credibility: </a:t>
            </a:r>
            <a:r>
              <a:rPr lang="en-US" sz="2900" dirty="0"/>
              <a:t>When you send an email to potential customers from a professional email address, it has multiple benefits.</a:t>
            </a:r>
          </a:p>
          <a:p>
            <a:pPr algn="just"/>
            <a:r>
              <a:rPr lang="en-US" sz="2900" b="1" dirty="0"/>
              <a:t>Brand consistency:</a:t>
            </a:r>
            <a:r>
              <a:rPr lang="en-US" sz="2900" dirty="0"/>
              <a:t> Imagine sharing a business website address with a potential customer and then sending a proposal or product details from a personal email account. This confuses the prospect and a confused prospect is less likely to buy. When you send an email from your business email account, it improves brand consistency and hence chances of conversion.</a:t>
            </a:r>
          </a:p>
          <a:p>
            <a:pPr marL="0" indent="0">
              <a:buNone/>
            </a:pPr>
            <a:endParaRPr lang="en-US" dirty="0"/>
          </a:p>
        </p:txBody>
      </p:sp>
    </p:spTree>
    <p:extLst>
      <p:ext uri="{BB962C8B-B14F-4D97-AF65-F5344CB8AC3E}">
        <p14:creationId xmlns:p14="http://schemas.microsoft.com/office/powerpoint/2010/main" val="1621116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147493"/>
            <a:ext cx="10515600" cy="1325563"/>
          </a:xfrm>
        </p:spPr>
        <p:txBody>
          <a:bodyPr>
            <a:normAutofit/>
          </a:bodyPr>
          <a:lstStyle/>
          <a:p>
            <a:r>
              <a:rPr lang="en-US" dirty="0"/>
              <a:t>Why Do I Need a Business Email</a:t>
            </a:r>
            <a:r>
              <a:rPr lang="en-US" dirty="0" smtClean="0"/>
              <a:t>?</a:t>
            </a:r>
            <a:endParaRPr lang="en-US" dirty="0"/>
          </a:p>
        </p:txBody>
      </p:sp>
      <p:sp>
        <p:nvSpPr>
          <p:cNvPr id="3" name="Content Placeholder 2"/>
          <p:cNvSpPr>
            <a:spLocks noGrp="1"/>
          </p:cNvSpPr>
          <p:nvPr>
            <p:ph idx="1"/>
          </p:nvPr>
        </p:nvSpPr>
        <p:spPr>
          <a:xfrm>
            <a:off x="630383" y="883515"/>
            <a:ext cx="11159836" cy="5198629"/>
          </a:xfrm>
        </p:spPr>
        <p:txBody>
          <a:bodyPr>
            <a:normAutofit fontScale="92500" lnSpcReduction="10000"/>
          </a:bodyPr>
          <a:lstStyle/>
          <a:p>
            <a:pPr algn="just"/>
            <a:r>
              <a:rPr lang="en-US" sz="2900" b="1" dirty="0" smtClean="0"/>
              <a:t>More </a:t>
            </a:r>
            <a:r>
              <a:rPr lang="en-US" sz="2900" b="1" dirty="0"/>
              <a:t>memorable: </a:t>
            </a:r>
            <a:r>
              <a:rPr lang="en-US" sz="2900" dirty="0"/>
              <a:t>Unlike a personal email, a business email is directly associated with your business and website, making it easier to remember or recall.</a:t>
            </a:r>
          </a:p>
          <a:p>
            <a:pPr algn="just"/>
            <a:r>
              <a:rPr lang="en-US" sz="2900" b="1" dirty="0"/>
              <a:t>Increases control: </a:t>
            </a:r>
            <a:r>
              <a:rPr lang="en-US" sz="2900" dirty="0"/>
              <a:t>With business email, you can set up an admin and manage all email accounts. For example, you can set up new staff accounts, as well as remove old accounts and set up email forwarding.</a:t>
            </a:r>
          </a:p>
          <a:p>
            <a:pPr algn="just"/>
            <a:r>
              <a:rPr lang="en-US" sz="2900" b="1" dirty="0"/>
              <a:t>Enhanced security: </a:t>
            </a:r>
            <a:r>
              <a:rPr lang="en-US" sz="2900" dirty="0"/>
              <a:t>The best business email service providers offer enhanced security features to help you further safeguard your accounts. Using business email is advisable to not only enhance security for external communications but internal as well.</a:t>
            </a:r>
          </a:p>
          <a:p>
            <a:pPr marL="0" indent="0" algn="just">
              <a:buNone/>
            </a:pPr>
            <a:r>
              <a:rPr lang="en-US" sz="2900" dirty="0"/>
              <a:t>Professional communication demands professional email. On top of the above benefits, having business email also opens the door </a:t>
            </a:r>
            <a:r>
              <a:rPr lang="en-US" dirty="0"/>
              <a:t>to more integrations, email addresses (e.g., lastname@yourbusiness.com) and a more organized business.</a:t>
            </a:r>
          </a:p>
          <a:p>
            <a:endParaRPr lang="en-US" dirty="0"/>
          </a:p>
        </p:txBody>
      </p:sp>
    </p:spTree>
    <p:extLst>
      <p:ext uri="{BB962C8B-B14F-4D97-AF65-F5344CB8AC3E}">
        <p14:creationId xmlns:p14="http://schemas.microsoft.com/office/powerpoint/2010/main" val="1901895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Email </a:t>
            </a:r>
            <a:r>
              <a:rPr lang="en-US" dirty="0" smtClean="0"/>
              <a:t>Hosting</a:t>
            </a:r>
            <a:endParaRPr lang="en-US" dirty="0"/>
          </a:p>
        </p:txBody>
      </p:sp>
      <p:sp>
        <p:nvSpPr>
          <p:cNvPr id="3" name="Content Placeholder 2"/>
          <p:cNvSpPr>
            <a:spLocks noGrp="1"/>
          </p:cNvSpPr>
          <p:nvPr>
            <p:ph idx="1"/>
          </p:nvPr>
        </p:nvSpPr>
        <p:spPr>
          <a:xfrm>
            <a:off x="838199" y="1825625"/>
            <a:ext cx="10730345" cy="4351338"/>
          </a:xfrm>
        </p:spPr>
        <p:txBody>
          <a:bodyPr>
            <a:normAutofit lnSpcReduction="10000"/>
          </a:bodyPr>
          <a:lstStyle/>
          <a:p>
            <a:pPr marL="0" indent="0">
              <a:buNone/>
            </a:pPr>
            <a:r>
              <a:rPr lang="en-US" dirty="0" smtClean="0"/>
              <a:t>Email </a:t>
            </a:r>
            <a:r>
              <a:rPr lang="en-US" dirty="0"/>
              <a:t>hosting is a service that hosts your email account and the files associated with it on a remote server. In addition to storing the emails and files, the email host also provides additional services such as:</a:t>
            </a:r>
          </a:p>
          <a:p>
            <a:pPr lvl="1"/>
            <a:r>
              <a:rPr lang="en-US" dirty="0"/>
              <a:t>Routing received emails to your network</a:t>
            </a:r>
          </a:p>
          <a:p>
            <a:pPr lvl="1"/>
            <a:r>
              <a:rPr lang="en-US" dirty="0"/>
              <a:t>Email authentication and security</a:t>
            </a:r>
          </a:p>
          <a:p>
            <a:pPr lvl="1"/>
            <a:r>
              <a:rPr lang="en-US" dirty="0"/>
              <a:t>Email management and filtering</a:t>
            </a:r>
          </a:p>
          <a:p>
            <a:pPr marL="0" indent="0">
              <a:buNone/>
            </a:pPr>
            <a:r>
              <a:rPr lang="en-US" dirty="0"/>
              <a:t>Each </a:t>
            </a:r>
            <a:r>
              <a:rPr lang="en-US" dirty="0">
                <a:hlinkClick r:id="rId2"/>
              </a:rPr>
              <a:t>email hosting service</a:t>
            </a:r>
            <a:r>
              <a:rPr lang="en-US" dirty="0"/>
              <a:t> provides different services and emphasizes different aspects of email management. You should choose one that meets your business email needs while also fitting your budget.</a:t>
            </a:r>
          </a:p>
          <a:p>
            <a:endParaRPr lang="en-US" dirty="0"/>
          </a:p>
        </p:txBody>
      </p:sp>
    </p:spTree>
    <p:extLst>
      <p:ext uri="{BB962C8B-B14F-4D97-AF65-F5344CB8AC3E}">
        <p14:creationId xmlns:p14="http://schemas.microsoft.com/office/powerpoint/2010/main" val="2942605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1" y="2221634"/>
            <a:ext cx="11187547" cy="1325563"/>
          </a:xfrm>
        </p:spPr>
        <p:txBody>
          <a:bodyPr>
            <a:noAutofit/>
          </a:bodyPr>
          <a:lstStyle/>
          <a:p>
            <a:r>
              <a:rPr lang="en-US" sz="5400" dirty="0" smtClean="0"/>
              <a:t>Lets make our own </a:t>
            </a:r>
            <a:r>
              <a:rPr lang="en-US" sz="5400" dirty="0"/>
              <a:t>Business Email</a:t>
            </a:r>
          </a:p>
        </p:txBody>
      </p:sp>
    </p:spTree>
    <p:extLst>
      <p:ext uri="{BB962C8B-B14F-4D97-AF65-F5344CB8AC3E}">
        <p14:creationId xmlns:p14="http://schemas.microsoft.com/office/powerpoint/2010/main" val="28907403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smtClean="0"/>
              <a:t>Business </a:t>
            </a:r>
            <a:r>
              <a:rPr lang="en-US" sz="2800" dirty="0"/>
              <a:t>email account using </a:t>
            </a:r>
            <a:r>
              <a:rPr lang="en-US" sz="2800" dirty="0" err="1"/>
              <a:t>cPanel</a:t>
            </a:r>
            <a:r>
              <a:rPr lang="en-US" sz="2800" dirty="0"/>
              <a:t> involves several steps</a:t>
            </a:r>
          </a:p>
        </p:txBody>
      </p:sp>
      <p:sp>
        <p:nvSpPr>
          <p:cNvPr id="5" name="Rectangle 2"/>
          <p:cNvSpPr>
            <a:spLocks noGrp="1" noChangeArrowheads="1"/>
          </p:cNvSpPr>
          <p:nvPr>
            <p:ph idx="1"/>
          </p:nvPr>
        </p:nvSpPr>
        <p:spPr bwMode="auto">
          <a:xfrm>
            <a:off x="727363" y="908764"/>
            <a:ext cx="1116596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rPr>
              <a:t>Step 1: Log into Your </a:t>
            </a:r>
            <a:r>
              <a:rPr kumimoji="0" lang="en-US" altLang="en-US" b="1" i="0" u="none" strike="noStrike" cap="none" normalizeH="0" baseline="0" dirty="0" err="1" smtClean="0">
                <a:ln>
                  <a:noFill/>
                </a:ln>
                <a:solidFill>
                  <a:schemeClr val="tx1"/>
                </a:solidFill>
                <a:effectLst/>
              </a:rPr>
              <a:t>cPanel</a:t>
            </a:r>
            <a:r>
              <a:rPr kumimoji="0" lang="en-US" altLang="en-US" b="1" i="0" u="none" strike="noStrike" cap="none" normalizeH="0" baseline="0" dirty="0" smtClean="0">
                <a:ln>
                  <a:noFill/>
                </a:ln>
                <a:solidFill>
                  <a:schemeClr val="tx1"/>
                </a:solidFill>
                <a:effectLst/>
              </a:rPr>
              <a:t> Account</a:t>
            </a:r>
          </a:p>
          <a:p>
            <a:pPr marL="457200" lvl="1" indent="0" algn="just" eaLnBrk="0" fontAlgn="base" hangingPunct="0">
              <a:lnSpc>
                <a:spcPct val="100000"/>
              </a:lnSpc>
              <a:spcBef>
                <a:spcPct val="0"/>
              </a:spcBef>
              <a:spcAft>
                <a:spcPct val="0"/>
              </a:spcAft>
              <a:buFontTx/>
              <a:buAutoNum type="arabicPeriod"/>
            </a:pPr>
            <a:r>
              <a:rPr kumimoji="0" lang="en-US" altLang="en-US" sz="2800" b="0" i="0" u="none" strike="noStrike" cap="none" normalizeH="0" baseline="0" dirty="0" smtClean="0">
                <a:ln>
                  <a:noFill/>
                </a:ln>
                <a:solidFill>
                  <a:schemeClr val="tx1"/>
                </a:solidFill>
                <a:effectLst/>
              </a:rPr>
              <a:t>Open your web browser and navigate to your </a:t>
            </a:r>
            <a:r>
              <a:rPr kumimoji="0" lang="en-US" altLang="en-US" sz="2800" b="0" i="0" u="none" strike="noStrike" cap="none" normalizeH="0" baseline="0" dirty="0" err="1" smtClean="0">
                <a:ln>
                  <a:noFill/>
                </a:ln>
                <a:solidFill>
                  <a:schemeClr val="tx1"/>
                </a:solidFill>
                <a:effectLst/>
              </a:rPr>
              <a:t>cPanel</a:t>
            </a:r>
            <a:r>
              <a:rPr kumimoji="0" lang="en-US" altLang="en-US" sz="2800" b="0" i="0" u="none" strike="noStrike" cap="none" normalizeH="0" baseline="0" dirty="0" smtClean="0">
                <a:ln>
                  <a:noFill/>
                </a:ln>
                <a:solidFill>
                  <a:schemeClr val="tx1"/>
                </a:solidFill>
                <a:effectLst/>
              </a:rPr>
              <a:t> login page. This is usually provided by your hosting provider.</a:t>
            </a:r>
          </a:p>
          <a:p>
            <a:pPr marL="457200" lvl="1" indent="0" algn="just" eaLnBrk="0" fontAlgn="base" hangingPunct="0">
              <a:lnSpc>
                <a:spcPct val="100000"/>
              </a:lnSpc>
              <a:spcBef>
                <a:spcPct val="0"/>
              </a:spcBef>
              <a:spcAft>
                <a:spcPct val="0"/>
              </a:spcAft>
              <a:buFontTx/>
              <a:buAutoNum type="arabicPeriod"/>
            </a:pPr>
            <a:r>
              <a:rPr kumimoji="0" lang="en-US" altLang="en-US" sz="2800" b="0" i="0" u="none" strike="noStrike" cap="none" normalizeH="0" baseline="0" dirty="0" smtClean="0">
                <a:ln>
                  <a:noFill/>
                </a:ln>
                <a:solidFill>
                  <a:schemeClr val="tx1"/>
                </a:solidFill>
                <a:effectLst/>
              </a:rPr>
              <a:t>Enter your username and password, then click on the "Log in" button.</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rPr>
              <a:t>Step 2: Locate the Email Section</a:t>
            </a:r>
          </a:p>
          <a:p>
            <a:pPr marL="457200" lvl="1" indent="0" algn="just" eaLnBrk="0" fontAlgn="base" hangingPunct="0">
              <a:lnSpc>
                <a:spcPct val="100000"/>
              </a:lnSpc>
              <a:spcBef>
                <a:spcPct val="0"/>
              </a:spcBef>
              <a:spcAft>
                <a:spcPct val="0"/>
              </a:spcAft>
              <a:buFontTx/>
              <a:buAutoNum type="arabicPeriod"/>
            </a:pPr>
            <a:r>
              <a:rPr kumimoji="0" lang="en-US" altLang="en-US" sz="2800" b="0" i="0" u="none" strike="noStrike" cap="none" normalizeH="0" baseline="0" dirty="0" smtClean="0">
                <a:ln>
                  <a:noFill/>
                </a:ln>
                <a:solidFill>
                  <a:schemeClr val="tx1"/>
                </a:solidFill>
                <a:effectLst/>
              </a:rPr>
              <a:t>Once logged in, scroll down to the </a:t>
            </a:r>
            <a:r>
              <a:rPr kumimoji="0" lang="en-US" altLang="en-US" sz="2800" b="1" i="0" u="none" strike="noStrike" cap="none" normalizeH="0" baseline="0" dirty="0" smtClean="0">
                <a:ln>
                  <a:noFill/>
                </a:ln>
                <a:solidFill>
                  <a:schemeClr val="tx1"/>
                </a:solidFill>
                <a:effectLst/>
              </a:rPr>
              <a:t>Email</a:t>
            </a:r>
            <a:r>
              <a:rPr kumimoji="0" lang="en-US" altLang="en-US" sz="2800" b="0" i="0" u="none" strike="noStrike" cap="none" normalizeH="0" baseline="0" dirty="0" smtClean="0">
                <a:ln>
                  <a:noFill/>
                </a:ln>
                <a:solidFill>
                  <a:schemeClr val="tx1"/>
                </a:solidFill>
                <a:effectLst/>
              </a:rPr>
              <a:t> section.</a:t>
            </a:r>
          </a:p>
          <a:p>
            <a:pPr marL="457200" lvl="1" indent="0" algn="just" eaLnBrk="0" fontAlgn="base" hangingPunct="0">
              <a:lnSpc>
                <a:spcPct val="100000"/>
              </a:lnSpc>
              <a:spcBef>
                <a:spcPct val="0"/>
              </a:spcBef>
              <a:spcAft>
                <a:spcPct val="0"/>
              </a:spcAft>
              <a:buFontTx/>
              <a:buAutoNum type="arabicPeriod"/>
            </a:pPr>
            <a:r>
              <a:rPr kumimoji="0" lang="en-US" altLang="en-US" sz="2800" b="0" i="0" u="none" strike="noStrike" cap="none" normalizeH="0" baseline="0" dirty="0" smtClean="0">
                <a:ln>
                  <a:noFill/>
                </a:ln>
                <a:solidFill>
                  <a:schemeClr val="tx1"/>
                </a:solidFill>
                <a:effectLst/>
              </a:rPr>
              <a:t>Click on </a:t>
            </a:r>
            <a:r>
              <a:rPr kumimoji="0" lang="en-US" altLang="en-US" sz="2800" b="1" i="0" u="none" strike="noStrike" cap="none" normalizeH="0" baseline="0" dirty="0" smtClean="0">
                <a:ln>
                  <a:noFill/>
                </a:ln>
                <a:solidFill>
                  <a:schemeClr val="tx1"/>
                </a:solidFill>
                <a:effectLst/>
              </a:rPr>
              <a:t>Email Accounts</a:t>
            </a:r>
            <a:r>
              <a:rPr kumimoji="0" lang="en-US" altLang="en-US" sz="2800" b="0" i="0" u="none" strike="noStrike" cap="none" normalizeH="0" baseline="0" dirty="0" smtClean="0">
                <a:ln>
                  <a:noFill/>
                </a:ln>
                <a:solidFill>
                  <a:schemeClr val="tx1"/>
                </a:solidFill>
                <a:effectLst/>
              </a:rPr>
              <a: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rPr>
              <a:t>Step 3: Create a New Email Account</a:t>
            </a:r>
          </a:p>
          <a:p>
            <a:pPr marL="457200" lvl="1" indent="0" algn="just" eaLnBrk="0" fontAlgn="base" hangingPunct="0">
              <a:lnSpc>
                <a:spcPct val="100000"/>
              </a:lnSpc>
              <a:spcBef>
                <a:spcPct val="0"/>
              </a:spcBef>
              <a:spcAft>
                <a:spcPct val="0"/>
              </a:spcAft>
              <a:buFontTx/>
              <a:buAutoNum type="arabicPeriod"/>
            </a:pPr>
            <a:r>
              <a:rPr kumimoji="0" lang="en-US" altLang="en-US" sz="2800" b="0" i="0" u="none" strike="noStrike" cap="none" normalizeH="0" baseline="0" dirty="0" smtClean="0">
                <a:ln>
                  <a:noFill/>
                </a:ln>
                <a:solidFill>
                  <a:schemeClr val="tx1"/>
                </a:solidFill>
                <a:effectLst/>
              </a:rPr>
              <a:t>Click on the </a:t>
            </a:r>
            <a:r>
              <a:rPr kumimoji="0" lang="en-US" altLang="en-US" sz="2800" b="1" i="0" u="none" strike="noStrike" cap="none" normalizeH="0" baseline="0" dirty="0" smtClean="0">
                <a:ln>
                  <a:noFill/>
                </a:ln>
                <a:solidFill>
                  <a:schemeClr val="tx1"/>
                </a:solidFill>
                <a:effectLst/>
              </a:rPr>
              <a:t>Create</a:t>
            </a:r>
            <a:r>
              <a:rPr kumimoji="0" lang="en-US" altLang="en-US" sz="2800" b="0" i="0" u="none" strike="noStrike" cap="none" normalizeH="0" baseline="0" dirty="0" smtClean="0">
                <a:ln>
                  <a:noFill/>
                </a:ln>
                <a:solidFill>
                  <a:schemeClr val="tx1"/>
                </a:solidFill>
                <a:effectLst/>
              </a:rPr>
              <a:t> button to start setting up a new email account.</a:t>
            </a:r>
            <a:endParaRPr kumimoji="0" lang="en-US" altLang="en-US" sz="28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733030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smtClean="0"/>
              <a:t>Business </a:t>
            </a:r>
            <a:r>
              <a:rPr lang="en-US" sz="2800" dirty="0"/>
              <a:t>email account using </a:t>
            </a:r>
            <a:r>
              <a:rPr lang="en-US" sz="2800" dirty="0" err="1"/>
              <a:t>cPanel</a:t>
            </a:r>
            <a:r>
              <a:rPr lang="en-US" sz="2800" dirty="0"/>
              <a:t> involves several steps</a:t>
            </a:r>
          </a:p>
        </p:txBody>
      </p:sp>
      <p:sp>
        <p:nvSpPr>
          <p:cNvPr id="5" name="Rectangle 2"/>
          <p:cNvSpPr>
            <a:spLocks noGrp="1" noChangeArrowheads="1"/>
          </p:cNvSpPr>
          <p:nvPr>
            <p:ph idx="1"/>
          </p:nvPr>
        </p:nvSpPr>
        <p:spPr bwMode="auto">
          <a:xfrm>
            <a:off x="616528" y="1178823"/>
            <a:ext cx="11165968"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rPr>
              <a:t>Step 4: Fill in the Email Account Details</a:t>
            </a:r>
          </a:p>
          <a:p>
            <a:pPr marL="457200" lvl="1" indent="0" algn="just" eaLnBrk="0" fontAlgn="base" hangingPunct="0">
              <a:lnSpc>
                <a:spcPct val="100000"/>
              </a:lnSpc>
              <a:spcBef>
                <a:spcPct val="0"/>
              </a:spcBef>
              <a:spcAft>
                <a:spcPct val="0"/>
              </a:spcAft>
              <a:buFontTx/>
              <a:buAutoNum type="arabicPeriod"/>
            </a:pPr>
            <a:r>
              <a:rPr kumimoji="0" lang="en-US" altLang="en-US" sz="2800" b="1" i="0" u="none" strike="noStrike" cap="none" normalizeH="0" baseline="0" dirty="0" smtClean="0">
                <a:ln>
                  <a:noFill/>
                </a:ln>
                <a:solidFill>
                  <a:schemeClr val="tx1"/>
                </a:solidFill>
                <a:effectLst/>
              </a:rPr>
              <a:t>Domain:</a:t>
            </a:r>
            <a:r>
              <a:rPr kumimoji="0" lang="en-US" altLang="en-US" sz="2800" b="0" i="0" u="none" strike="noStrike" cap="none" normalizeH="0" baseline="0" dirty="0" smtClean="0">
                <a:ln>
                  <a:noFill/>
                </a:ln>
                <a:solidFill>
                  <a:schemeClr val="tx1"/>
                </a:solidFill>
                <a:effectLst/>
              </a:rPr>
              <a:t> Select the domain for your email account from the dropdown list.</a:t>
            </a:r>
          </a:p>
          <a:p>
            <a:pPr marL="457200" lvl="1" indent="0" algn="just" eaLnBrk="0" fontAlgn="base" hangingPunct="0">
              <a:lnSpc>
                <a:spcPct val="100000"/>
              </a:lnSpc>
              <a:spcBef>
                <a:spcPct val="0"/>
              </a:spcBef>
              <a:spcAft>
                <a:spcPct val="0"/>
              </a:spcAft>
              <a:buFontTx/>
              <a:buAutoNum type="arabicPeriod"/>
            </a:pPr>
            <a:r>
              <a:rPr kumimoji="0" lang="en-US" altLang="en-US" sz="2800" b="1" i="0" u="none" strike="noStrike" cap="none" normalizeH="0" baseline="0" dirty="0" smtClean="0">
                <a:ln>
                  <a:noFill/>
                </a:ln>
                <a:solidFill>
                  <a:schemeClr val="tx1"/>
                </a:solidFill>
                <a:effectLst/>
              </a:rPr>
              <a:t>Username:</a:t>
            </a:r>
            <a:r>
              <a:rPr kumimoji="0" lang="en-US" altLang="en-US" sz="2800" b="0" i="0" u="none" strike="noStrike" cap="none" normalizeH="0" baseline="0" dirty="0" smtClean="0">
                <a:ln>
                  <a:noFill/>
                </a:ln>
                <a:solidFill>
                  <a:schemeClr val="tx1"/>
                </a:solidFill>
                <a:effectLst/>
              </a:rPr>
              <a:t> Enter the desired email address (e.g., yourname@yourdomain.com).</a:t>
            </a:r>
          </a:p>
          <a:p>
            <a:pPr marL="457200" lvl="1" indent="0" algn="just" eaLnBrk="0" fontAlgn="base" hangingPunct="0">
              <a:lnSpc>
                <a:spcPct val="100000"/>
              </a:lnSpc>
              <a:spcBef>
                <a:spcPct val="0"/>
              </a:spcBef>
              <a:spcAft>
                <a:spcPct val="0"/>
              </a:spcAft>
              <a:buFontTx/>
              <a:buAutoNum type="arabicPeriod"/>
            </a:pPr>
            <a:r>
              <a:rPr kumimoji="0" lang="en-US" altLang="en-US" sz="2800" b="1" i="0" u="none" strike="noStrike" cap="none" normalizeH="0" baseline="0" dirty="0" smtClean="0">
                <a:ln>
                  <a:noFill/>
                </a:ln>
                <a:solidFill>
                  <a:schemeClr val="tx1"/>
                </a:solidFill>
                <a:effectLst/>
              </a:rPr>
              <a:t>Password:</a:t>
            </a:r>
            <a:r>
              <a:rPr kumimoji="0" lang="en-US" altLang="en-US" sz="2800" b="0" i="0" u="none" strike="noStrike" cap="none" normalizeH="0" baseline="0" dirty="0" smtClean="0">
                <a:ln>
                  <a:noFill/>
                </a:ln>
                <a:solidFill>
                  <a:schemeClr val="tx1"/>
                </a:solidFill>
                <a:effectLst/>
              </a:rPr>
              <a:t> Enter a strong password or use the password generator to create one. Make sure to note it down or store it securely.</a:t>
            </a:r>
          </a:p>
          <a:p>
            <a:pPr marL="457200" lvl="1" indent="0" algn="just" eaLnBrk="0" fontAlgn="base" hangingPunct="0">
              <a:lnSpc>
                <a:spcPct val="100000"/>
              </a:lnSpc>
              <a:spcBef>
                <a:spcPct val="0"/>
              </a:spcBef>
              <a:spcAft>
                <a:spcPct val="0"/>
              </a:spcAft>
              <a:buFontTx/>
              <a:buAutoNum type="arabicPeriod"/>
            </a:pPr>
            <a:r>
              <a:rPr kumimoji="0" lang="en-US" altLang="en-US" sz="2800" b="1" i="0" u="none" strike="noStrike" cap="none" normalizeH="0" baseline="0" dirty="0" smtClean="0">
                <a:ln>
                  <a:noFill/>
                </a:ln>
                <a:solidFill>
                  <a:schemeClr val="tx1"/>
                </a:solidFill>
                <a:effectLst/>
              </a:rPr>
              <a:t>Storage Space:</a:t>
            </a:r>
            <a:r>
              <a:rPr kumimoji="0" lang="en-US" altLang="en-US" sz="2800" b="0" i="0" u="none" strike="noStrike" cap="none" normalizeH="0" baseline="0" dirty="0" smtClean="0">
                <a:ln>
                  <a:noFill/>
                </a:ln>
                <a:solidFill>
                  <a:schemeClr val="tx1"/>
                </a:solidFill>
                <a:effectLst/>
              </a:rPr>
              <a:t> Allocate the storage space for the email account. You can set it to a specific limit or leave it as the default.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59625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smtClean="0"/>
              <a:t>Business </a:t>
            </a:r>
            <a:r>
              <a:rPr lang="en-US" sz="2800" dirty="0"/>
              <a:t>email account using </a:t>
            </a:r>
            <a:r>
              <a:rPr lang="en-US" sz="2800" dirty="0" err="1"/>
              <a:t>cPanel</a:t>
            </a:r>
            <a:r>
              <a:rPr lang="en-US" sz="2800" dirty="0"/>
              <a:t> involves several steps</a:t>
            </a:r>
          </a:p>
        </p:txBody>
      </p:sp>
      <p:sp>
        <p:nvSpPr>
          <p:cNvPr id="5" name="Rectangle 2"/>
          <p:cNvSpPr>
            <a:spLocks noGrp="1" noChangeArrowheads="1"/>
          </p:cNvSpPr>
          <p:nvPr>
            <p:ph idx="1"/>
          </p:nvPr>
        </p:nvSpPr>
        <p:spPr bwMode="auto">
          <a:xfrm>
            <a:off x="741218" y="993123"/>
            <a:ext cx="11165968" cy="481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2300" b="1" dirty="0"/>
              <a:t>Step 5: Configure Optional Settings (if needed)</a:t>
            </a:r>
          </a:p>
          <a:p>
            <a:r>
              <a:rPr lang="en-US" sz="2300" b="1" dirty="0"/>
              <a:t>Send Welcome Email with Instructions:</a:t>
            </a:r>
            <a:r>
              <a:rPr lang="en-US" sz="2300" dirty="0"/>
              <a:t> If you want the new email account user to receive a welcome email with setup instructions, check this box.</a:t>
            </a:r>
          </a:p>
          <a:p>
            <a:r>
              <a:rPr lang="en-US" sz="2300" b="1" dirty="0"/>
              <a:t>Create a Folder for Plus Addressing:</a:t>
            </a:r>
            <a:r>
              <a:rPr lang="en-US" sz="2300" dirty="0"/>
              <a:t> If you plan to use plus addressing, you can enable this option.</a:t>
            </a:r>
          </a:p>
          <a:p>
            <a:pPr marL="0" indent="0">
              <a:buNone/>
            </a:pPr>
            <a:r>
              <a:rPr lang="en-US" sz="2300" b="1" dirty="0"/>
              <a:t>Step 6: Create the Account</a:t>
            </a:r>
          </a:p>
          <a:p>
            <a:r>
              <a:rPr lang="en-US" sz="2300" dirty="0"/>
              <a:t>Once all the details are filled in, click on the </a:t>
            </a:r>
            <a:r>
              <a:rPr lang="en-US" sz="2300" b="1" dirty="0"/>
              <a:t>Create</a:t>
            </a:r>
            <a:r>
              <a:rPr lang="en-US" sz="2300" dirty="0"/>
              <a:t> button at the bottom of the form.</a:t>
            </a:r>
          </a:p>
          <a:p>
            <a:pPr marL="0" indent="0">
              <a:buNone/>
            </a:pPr>
            <a:r>
              <a:rPr lang="en-US" sz="2300" b="1" dirty="0"/>
              <a:t>Step 7: Access the New Email Account</a:t>
            </a:r>
          </a:p>
          <a:p>
            <a:r>
              <a:rPr lang="en-US" sz="2300" dirty="0"/>
              <a:t>After the email account is created, you will see it listed under the </a:t>
            </a:r>
            <a:r>
              <a:rPr lang="en-US" sz="2300" b="1" dirty="0"/>
              <a:t>Email Accounts</a:t>
            </a:r>
            <a:r>
              <a:rPr lang="en-US" sz="2300" dirty="0"/>
              <a:t> section.</a:t>
            </a:r>
          </a:p>
          <a:p>
            <a:r>
              <a:rPr lang="en-US" sz="2300" dirty="0"/>
              <a:t>You can access the email account by clicking on </a:t>
            </a:r>
            <a:r>
              <a:rPr lang="en-US" sz="2300" b="1" dirty="0"/>
              <a:t>Check Email</a:t>
            </a:r>
            <a:r>
              <a:rPr lang="en-US" sz="2300" dirty="0"/>
              <a:t> next to the account.</a:t>
            </a:r>
          </a:p>
        </p:txBody>
      </p:sp>
    </p:spTree>
    <p:extLst>
      <p:ext uri="{BB962C8B-B14F-4D97-AF65-F5344CB8AC3E}">
        <p14:creationId xmlns:p14="http://schemas.microsoft.com/office/powerpoint/2010/main" val="3821504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2800" dirty="0" smtClean="0"/>
              <a:t>Business </a:t>
            </a:r>
            <a:r>
              <a:rPr lang="en-US" sz="2800" dirty="0"/>
              <a:t>email account using </a:t>
            </a:r>
            <a:r>
              <a:rPr lang="en-US" sz="2800" dirty="0" err="1"/>
              <a:t>cPanel</a:t>
            </a:r>
            <a:r>
              <a:rPr lang="en-US" sz="2800" dirty="0"/>
              <a:t> involves several steps</a:t>
            </a:r>
          </a:p>
        </p:txBody>
      </p:sp>
      <p:sp>
        <p:nvSpPr>
          <p:cNvPr id="5" name="Rectangle 2"/>
          <p:cNvSpPr>
            <a:spLocks noGrp="1" noChangeArrowheads="1"/>
          </p:cNvSpPr>
          <p:nvPr>
            <p:ph idx="1"/>
          </p:nvPr>
        </p:nvSpPr>
        <p:spPr bwMode="auto">
          <a:xfrm>
            <a:off x="713509" y="1169017"/>
            <a:ext cx="11165968"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2000" b="1" dirty="0" smtClean="0"/>
              <a:t>Step </a:t>
            </a:r>
            <a:r>
              <a:rPr lang="en-US" sz="2000" b="1" dirty="0"/>
              <a:t>8: Configure Email Client (Optional)</a:t>
            </a:r>
          </a:p>
          <a:p>
            <a:pPr lvl="1"/>
            <a:r>
              <a:rPr lang="en-US" sz="2000" dirty="0"/>
              <a:t>To configure your email client (e.g., Outlook, Thunderbird, etc.), click on </a:t>
            </a:r>
            <a:r>
              <a:rPr lang="en-US" sz="2000" b="1" dirty="0"/>
              <a:t>Connect Devices</a:t>
            </a:r>
            <a:r>
              <a:rPr lang="en-US" sz="2000" dirty="0"/>
              <a:t> next to the email account.</a:t>
            </a:r>
          </a:p>
          <a:p>
            <a:pPr lvl="1"/>
            <a:r>
              <a:rPr lang="en-US" sz="2000" dirty="0" err="1"/>
              <a:t>cPanel</a:t>
            </a:r>
            <a:r>
              <a:rPr lang="en-US" sz="2000" dirty="0"/>
              <a:t> will provide you with the necessary settings and configuration details for setting up your email client.</a:t>
            </a:r>
          </a:p>
          <a:p>
            <a:pPr marL="0" indent="0">
              <a:buNone/>
            </a:pPr>
            <a:r>
              <a:rPr lang="en-US" sz="2000" b="1" dirty="0"/>
              <a:t>Additional Tips</a:t>
            </a:r>
          </a:p>
          <a:p>
            <a:pPr lvl="1"/>
            <a:r>
              <a:rPr lang="en-US" sz="2000" b="1" dirty="0"/>
              <a:t>Email Forwarding:</a:t>
            </a:r>
            <a:r>
              <a:rPr lang="en-US" sz="2000" dirty="0"/>
              <a:t> If you want to forward emails from this account to another email address, you can set up email forwarding in </a:t>
            </a:r>
            <a:r>
              <a:rPr lang="en-US" sz="2000" dirty="0" err="1"/>
              <a:t>cPanel</a:t>
            </a:r>
            <a:r>
              <a:rPr lang="en-US" sz="2000" dirty="0"/>
              <a:t>.</a:t>
            </a:r>
          </a:p>
          <a:p>
            <a:pPr lvl="1"/>
            <a:r>
              <a:rPr lang="en-US" sz="2000" b="1" dirty="0"/>
              <a:t>Auto Responders:</a:t>
            </a:r>
            <a:r>
              <a:rPr lang="en-US" sz="2000" dirty="0"/>
              <a:t> You can also set up auto responders for your email account if you want to send automatic replies to received emails.</a:t>
            </a:r>
          </a:p>
          <a:p>
            <a:pPr marL="0" indent="0">
              <a:buNone/>
            </a:pPr>
            <a:endParaRPr lang="en-US" sz="2000" dirty="0" smtClean="0"/>
          </a:p>
          <a:p>
            <a:pPr marL="0" indent="0">
              <a:buNone/>
            </a:pPr>
            <a:r>
              <a:rPr lang="en-US" sz="2000" dirty="0" smtClean="0"/>
              <a:t>By </a:t>
            </a:r>
            <a:r>
              <a:rPr lang="en-US" sz="2000" dirty="0"/>
              <a:t>following these steps, you can create and manage a business email account using </a:t>
            </a:r>
            <a:r>
              <a:rPr lang="en-US" sz="2000" dirty="0" err="1"/>
              <a:t>cPanel</a:t>
            </a:r>
            <a:r>
              <a:rPr lang="en-US" sz="2000" dirty="0"/>
              <a:t> effectively.</a:t>
            </a:r>
          </a:p>
        </p:txBody>
      </p:sp>
    </p:spTree>
    <p:extLst>
      <p:ext uri="{BB962C8B-B14F-4D97-AF65-F5344CB8AC3E}">
        <p14:creationId xmlns:p14="http://schemas.microsoft.com/office/powerpoint/2010/main" val="23554275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Forwarding </a:t>
            </a:r>
            <a:endParaRPr lang="en-US" dirty="0"/>
          </a:p>
        </p:txBody>
      </p:sp>
      <p:sp>
        <p:nvSpPr>
          <p:cNvPr id="3" name="Content Placeholder 2"/>
          <p:cNvSpPr>
            <a:spLocks noGrp="1"/>
          </p:cNvSpPr>
          <p:nvPr>
            <p:ph idx="1"/>
          </p:nvPr>
        </p:nvSpPr>
        <p:spPr>
          <a:xfrm>
            <a:off x="838200" y="1825625"/>
            <a:ext cx="10515600" cy="2289175"/>
          </a:xfrm>
        </p:spPr>
        <p:txBody>
          <a:bodyPr/>
          <a:lstStyle/>
          <a:p>
            <a:r>
              <a:rPr lang="en-US" dirty="0"/>
              <a:t>Email forwarding allows you to automatically send incoming emails from one address to another. Here are the general steps for setting up email forwarding in a few common email services:</a:t>
            </a:r>
          </a:p>
        </p:txBody>
      </p:sp>
    </p:spTree>
    <p:extLst>
      <p:ext uri="{BB962C8B-B14F-4D97-AF65-F5344CB8AC3E}">
        <p14:creationId xmlns:p14="http://schemas.microsoft.com/office/powerpoint/2010/main" val="333902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email </a:t>
            </a:r>
            <a:r>
              <a:rPr lang="en-US" dirty="0" smtClean="0"/>
              <a:t>addresses</a:t>
            </a:r>
            <a:endParaRPr lang="en-US" dirty="0"/>
          </a:p>
        </p:txBody>
      </p:sp>
      <p:sp>
        <p:nvSpPr>
          <p:cNvPr id="3" name="Content Placeholder 2"/>
          <p:cNvSpPr>
            <a:spLocks noGrp="1"/>
          </p:cNvSpPr>
          <p:nvPr>
            <p:ph idx="1"/>
          </p:nvPr>
        </p:nvSpPr>
        <p:spPr/>
        <p:txBody>
          <a:bodyPr>
            <a:normAutofit/>
          </a:bodyPr>
          <a:lstStyle/>
          <a:p>
            <a:pPr fontAlgn="base"/>
            <a:r>
              <a:rPr lang="en-US" dirty="0" smtClean="0"/>
              <a:t>To </a:t>
            </a:r>
            <a:r>
              <a:rPr lang="en-US" dirty="0"/>
              <a:t>receive emails, you will need an </a:t>
            </a:r>
            <a:r>
              <a:rPr lang="en-US" b="1" dirty="0"/>
              <a:t>email account</a:t>
            </a:r>
            <a:r>
              <a:rPr lang="en-US" dirty="0"/>
              <a:t> and an </a:t>
            </a:r>
            <a:r>
              <a:rPr lang="en-US" b="1" dirty="0"/>
              <a:t>email address</a:t>
            </a:r>
            <a:r>
              <a:rPr lang="en-US" dirty="0"/>
              <a:t>. Also, if you want to send emails to other people, you will need to obtain their email addresses. It's important to learn how to write email addresses correctly because if you do not enter them exactly right, your emails will not be delivered or might be delivered to the wrong person.</a:t>
            </a:r>
          </a:p>
          <a:p>
            <a:pPr fontAlgn="base"/>
            <a:r>
              <a:rPr lang="en-US" dirty="0"/>
              <a:t>Email addresses are always written in a standard format that includes a </a:t>
            </a:r>
            <a:r>
              <a:rPr lang="en-US" b="1" dirty="0">
                <a:solidFill>
                  <a:srgbClr val="00B050"/>
                </a:solidFill>
              </a:rPr>
              <a:t>username</a:t>
            </a:r>
            <a:r>
              <a:rPr lang="en-US" dirty="0"/>
              <a:t>, the</a:t>
            </a:r>
            <a:r>
              <a:rPr lang="en-US" b="1" dirty="0"/>
              <a:t> </a:t>
            </a:r>
            <a:r>
              <a:rPr lang="en-US" b="1" dirty="0">
                <a:solidFill>
                  <a:srgbClr val="00B050"/>
                </a:solidFill>
              </a:rPr>
              <a:t>@ (at) symbol</a:t>
            </a:r>
            <a:r>
              <a:rPr lang="en-US" dirty="0"/>
              <a:t>, and the </a:t>
            </a:r>
            <a:r>
              <a:rPr lang="en-US" b="1" dirty="0">
                <a:solidFill>
                  <a:srgbClr val="00B050"/>
                </a:solidFill>
              </a:rPr>
              <a:t>email provider's domain.</a:t>
            </a:r>
          </a:p>
          <a:p>
            <a:pPr fontAlgn="base"/>
            <a:r>
              <a:rPr lang="en-US" dirty="0"/>
              <a:t>The </a:t>
            </a:r>
            <a:r>
              <a:rPr lang="en-US" b="1" dirty="0"/>
              <a:t>username</a:t>
            </a:r>
            <a:r>
              <a:rPr lang="en-US" dirty="0"/>
              <a:t> is the name you choose to identify yourself.</a:t>
            </a:r>
          </a:p>
          <a:p>
            <a:endParaRPr lang="en-US" dirty="0"/>
          </a:p>
        </p:txBody>
      </p:sp>
    </p:spTree>
    <p:extLst>
      <p:ext uri="{BB962C8B-B14F-4D97-AF65-F5344CB8AC3E}">
        <p14:creationId xmlns:p14="http://schemas.microsoft.com/office/powerpoint/2010/main" val="40604080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Steps for Email Forwarding</a:t>
            </a:r>
          </a:p>
        </p:txBody>
      </p:sp>
      <p:sp>
        <p:nvSpPr>
          <p:cNvPr id="3" name="Content Placeholder 2"/>
          <p:cNvSpPr>
            <a:spLocks noGrp="1"/>
          </p:cNvSpPr>
          <p:nvPr>
            <p:ph idx="1"/>
          </p:nvPr>
        </p:nvSpPr>
        <p:spPr>
          <a:xfrm>
            <a:off x="838200" y="1594140"/>
            <a:ext cx="10515600" cy="4145684"/>
          </a:xfrm>
        </p:spPr>
        <p:txBody>
          <a:bodyPr>
            <a:normAutofit fontScale="85000" lnSpcReduction="20000"/>
          </a:bodyPr>
          <a:lstStyle/>
          <a:p>
            <a:r>
              <a:rPr lang="en-US" b="1" dirty="0"/>
              <a:t>Log into Your Email Account:</a:t>
            </a:r>
            <a:endParaRPr lang="en-US" dirty="0"/>
          </a:p>
          <a:p>
            <a:pPr lvl="1"/>
            <a:r>
              <a:rPr lang="en-US" dirty="0"/>
              <a:t>Open your web browser and navigate to your email provider’s login page.</a:t>
            </a:r>
          </a:p>
          <a:p>
            <a:pPr lvl="1"/>
            <a:r>
              <a:rPr lang="en-US" dirty="0"/>
              <a:t>Enter your email address and password to log in.</a:t>
            </a:r>
          </a:p>
          <a:p>
            <a:r>
              <a:rPr lang="en-US" b="1" dirty="0"/>
              <a:t>Access Email Settings:</a:t>
            </a:r>
            <a:endParaRPr lang="en-US" dirty="0"/>
          </a:p>
          <a:p>
            <a:pPr lvl="1"/>
            <a:r>
              <a:rPr lang="en-US" dirty="0"/>
              <a:t>Look for a gear icon, settings menu, or profile icon. Click on it to access your email settings.</a:t>
            </a:r>
          </a:p>
          <a:p>
            <a:pPr lvl="1"/>
            <a:r>
              <a:rPr lang="en-US" dirty="0"/>
              <a:t>This is typically found in the top right corner or under a menu.</a:t>
            </a:r>
          </a:p>
          <a:p>
            <a:r>
              <a:rPr lang="en-US" b="1" dirty="0"/>
              <a:t>Navigate to Forwarding Settings:</a:t>
            </a:r>
            <a:endParaRPr lang="en-US" dirty="0"/>
          </a:p>
          <a:p>
            <a:pPr lvl="1"/>
            <a:r>
              <a:rPr lang="en-US" dirty="0"/>
              <a:t>In the settings menu, find the section related to email forwarding. This might be under labels such as "Mail Settings," "Forwarding," "Filters," or "POP/IMAP."</a:t>
            </a:r>
          </a:p>
          <a:p>
            <a:r>
              <a:rPr lang="en-US" b="1" dirty="0"/>
              <a:t>Add a Forwarding Address:</a:t>
            </a:r>
            <a:endParaRPr lang="en-US" dirty="0"/>
          </a:p>
          <a:p>
            <a:pPr lvl="1"/>
            <a:r>
              <a:rPr lang="en-US" dirty="0"/>
              <a:t>Look for an option to add a forwarding address.</a:t>
            </a:r>
          </a:p>
          <a:p>
            <a:pPr lvl="1"/>
            <a:r>
              <a:rPr lang="en-US" dirty="0"/>
              <a:t>Enter the email address to which you want to forward your emails.</a:t>
            </a:r>
          </a:p>
          <a:p>
            <a:pPr lvl="1"/>
            <a:r>
              <a:rPr lang="en-US" dirty="0"/>
              <a:t>Confirm the forwarding address by following any prompts or instructions provided.</a:t>
            </a:r>
          </a:p>
          <a:p>
            <a:pPr marL="0" indent="0">
              <a:buNone/>
            </a:pPr>
            <a:endParaRPr lang="en-US" dirty="0"/>
          </a:p>
        </p:txBody>
      </p:sp>
    </p:spTree>
    <p:extLst>
      <p:ext uri="{BB962C8B-B14F-4D97-AF65-F5344CB8AC3E}">
        <p14:creationId xmlns:p14="http://schemas.microsoft.com/office/powerpoint/2010/main" val="5779172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Steps for Email Forwarding</a:t>
            </a:r>
          </a:p>
        </p:txBody>
      </p:sp>
      <p:sp>
        <p:nvSpPr>
          <p:cNvPr id="3" name="Content Placeholder 2"/>
          <p:cNvSpPr>
            <a:spLocks noGrp="1"/>
          </p:cNvSpPr>
          <p:nvPr>
            <p:ph idx="1"/>
          </p:nvPr>
        </p:nvSpPr>
        <p:spPr>
          <a:xfrm>
            <a:off x="838200" y="1562389"/>
            <a:ext cx="10515600" cy="4256520"/>
          </a:xfrm>
        </p:spPr>
        <p:txBody>
          <a:bodyPr>
            <a:normAutofit fontScale="92500" lnSpcReduction="20000"/>
          </a:bodyPr>
          <a:lstStyle/>
          <a:p>
            <a:r>
              <a:rPr lang="en-US" b="1" dirty="0" smtClean="0"/>
              <a:t>Verify </a:t>
            </a:r>
            <a:r>
              <a:rPr lang="en-US" b="1" dirty="0"/>
              <a:t>the Forwarding Address:</a:t>
            </a:r>
            <a:endParaRPr lang="en-US" dirty="0"/>
          </a:p>
          <a:p>
            <a:pPr lvl="1"/>
            <a:r>
              <a:rPr lang="en-US" dirty="0"/>
              <a:t>Some providers require you to verify the forwarding address. This usually involves sending a confirmation email to the forwarding address.</a:t>
            </a:r>
          </a:p>
          <a:p>
            <a:pPr lvl="1"/>
            <a:r>
              <a:rPr lang="en-US" dirty="0"/>
              <a:t>Log into the forwarding email account, find the confirmation email, and follow the verification steps (usually clicking a link or entering a code).</a:t>
            </a:r>
          </a:p>
          <a:p>
            <a:r>
              <a:rPr lang="en-US" b="1" dirty="0"/>
              <a:t>Enable Forwarding:</a:t>
            </a:r>
            <a:endParaRPr lang="en-US" dirty="0"/>
          </a:p>
          <a:p>
            <a:pPr lvl="1"/>
            <a:r>
              <a:rPr lang="en-US" dirty="0"/>
              <a:t>After verification, go back to your original email settings.</a:t>
            </a:r>
          </a:p>
          <a:p>
            <a:pPr lvl="1"/>
            <a:r>
              <a:rPr lang="en-US" dirty="0"/>
              <a:t>Enable the forwarding option, ensuring the correct forwarding address is selected.</a:t>
            </a:r>
          </a:p>
          <a:p>
            <a:pPr lvl="1"/>
            <a:r>
              <a:rPr lang="en-US" dirty="0"/>
              <a:t>Configure additional options such as whether to keep a copy of forwarded emails in the original inbox or delete them after forwarding.</a:t>
            </a:r>
          </a:p>
          <a:p>
            <a:r>
              <a:rPr lang="en-US" b="1" dirty="0"/>
              <a:t>Save Changes:</a:t>
            </a:r>
            <a:endParaRPr lang="en-US" dirty="0"/>
          </a:p>
          <a:p>
            <a:pPr lvl="1"/>
            <a:r>
              <a:rPr lang="en-US" dirty="0"/>
              <a:t>Save the changes to apply the forwarding settings.</a:t>
            </a:r>
          </a:p>
          <a:p>
            <a:pPr lvl="1"/>
            <a:r>
              <a:rPr lang="en-US" dirty="0"/>
              <a:t>Look for a "Save," "Apply," or "Confirm" button in the settings menu</a:t>
            </a:r>
            <a:r>
              <a:rPr lang="en-US" dirty="0" smtClean="0"/>
              <a:t>.</a:t>
            </a:r>
            <a:endParaRPr lang="en-US" dirty="0"/>
          </a:p>
        </p:txBody>
      </p:sp>
    </p:spTree>
    <p:extLst>
      <p:ext uri="{BB962C8B-B14F-4D97-AF65-F5344CB8AC3E}">
        <p14:creationId xmlns:p14="http://schemas.microsoft.com/office/powerpoint/2010/main" val="2827475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Mail As:</a:t>
            </a:r>
            <a:endParaRPr lang="en-US" dirty="0"/>
          </a:p>
        </p:txBody>
      </p:sp>
      <p:sp>
        <p:nvSpPr>
          <p:cNvPr id="3" name="Content Placeholder 2"/>
          <p:cNvSpPr>
            <a:spLocks noGrp="1"/>
          </p:cNvSpPr>
          <p:nvPr>
            <p:ph idx="1"/>
          </p:nvPr>
        </p:nvSpPr>
        <p:spPr/>
        <p:txBody>
          <a:bodyPr/>
          <a:lstStyle/>
          <a:p>
            <a:pPr marL="0" indent="0">
              <a:buNone/>
            </a:pPr>
            <a:r>
              <a:rPr lang="en-US" dirty="0"/>
              <a:t>Setting up the "Send mail as" feature allows you to send emails from one email account using another email account's address. Here are the general steps to set up the "Send mail as" feature:</a:t>
            </a:r>
          </a:p>
          <a:p>
            <a:endParaRPr lang="en-US" dirty="0"/>
          </a:p>
        </p:txBody>
      </p:sp>
    </p:spTree>
    <p:extLst>
      <p:ext uri="{BB962C8B-B14F-4D97-AF65-F5344CB8AC3E}">
        <p14:creationId xmlns:p14="http://schemas.microsoft.com/office/powerpoint/2010/main" val="1709969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Steps for "Send mail as"</a:t>
            </a:r>
          </a:p>
        </p:txBody>
      </p:sp>
      <p:sp>
        <p:nvSpPr>
          <p:cNvPr id="3" name="Content Placeholder 2"/>
          <p:cNvSpPr>
            <a:spLocks noGrp="1"/>
          </p:cNvSpPr>
          <p:nvPr>
            <p:ph idx="1"/>
          </p:nvPr>
        </p:nvSpPr>
        <p:spPr>
          <a:xfrm>
            <a:off x="838200" y="1506970"/>
            <a:ext cx="10515600" cy="4351338"/>
          </a:xfrm>
        </p:spPr>
        <p:txBody>
          <a:bodyPr>
            <a:normAutofit fontScale="70000" lnSpcReduction="20000"/>
          </a:bodyPr>
          <a:lstStyle/>
          <a:p>
            <a:r>
              <a:rPr lang="en-US" b="1" dirty="0"/>
              <a:t>Log into Your Email Account:</a:t>
            </a:r>
            <a:endParaRPr lang="en-US" dirty="0"/>
          </a:p>
          <a:p>
            <a:pPr lvl="1"/>
            <a:r>
              <a:rPr lang="en-US" dirty="0"/>
              <a:t>Open your web browser and navigate to your email provider’s login page.</a:t>
            </a:r>
          </a:p>
          <a:p>
            <a:pPr lvl="1"/>
            <a:r>
              <a:rPr lang="en-US" dirty="0"/>
              <a:t>Enter your email address and password to log in.</a:t>
            </a:r>
          </a:p>
          <a:p>
            <a:r>
              <a:rPr lang="en-US" b="1" dirty="0"/>
              <a:t>Access Email Settings:</a:t>
            </a:r>
            <a:endParaRPr lang="en-US" dirty="0"/>
          </a:p>
          <a:p>
            <a:pPr lvl="1"/>
            <a:r>
              <a:rPr lang="en-US" dirty="0"/>
              <a:t>Look for a gear icon, settings menu, or profile icon. Click on it to access your email settings.</a:t>
            </a:r>
          </a:p>
          <a:p>
            <a:pPr lvl="1"/>
            <a:r>
              <a:rPr lang="en-US" dirty="0"/>
              <a:t>This is typically found in the top right corner or under a menu.</a:t>
            </a:r>
          </a:p>
          <a:p>
            <a:r>
              <a:rPr lang="en-US" b="1" dirty="0"/>
              <a:t>Navigate to Account Settings:</a:t>
            </a:r>
            <a:endParaRPr lang="en-US" dirty="0"/>
          </a:p>
          <a:p>
            <a:pPr lvl="1"/>
            <a:r>
              <a:rPr lang="en-US" dirty="0"/>
              <a:t>In the settings menu, find the section related to accounts, sending, or mail settings. This might be under labels such as "Accounts," "Send mail as," or "Aliases."</a:t>
            </a:r>
          </a:p>
          <a:p>
            <a:r>
              <a:rPr lang="en-US" b="1" dirty="0"/>
              <a:t>Add Another Email Address:</a:t>
            </a:r>
            <a:endParaRPr lang="en-US" dirty="0"/>
          </a:p>
          <a:p>
            <a:pPr lvl="1"/>
            <a:r>
              <a:rPr lang="en-US" dirty="0"/>
              <a:t>Look for an option to add another email address you own.</a:t>
            </a:r>
          </a:p>
          <a:p>
            <a:pPr lvl="1"/>
            <a:r>
              <a:rPr lang="en-US" dirty="0"/>
              <a:t>Click on "Add another email address," "Add an alias," or a similar option.</a:t>
            </a:r>
          </a:p>
          <a:p>
            <a:r>
              <a:rPr lang="en-US" b="1" dirty="0"/>
              <a:t>Enter the Email Address:</a:t>
            </a:r>
            <a:endParaRPr lang="en-US" dirty="0"/>
          </a:p>
          <a:p>
            <a:pPr lvl="1"/>
            <a:r>
              <a:rPr lang="en-US" dirty="0"/>
              <a:t>Enter the email address you want to use for sending emails.</a:t>
            </a:r>
          </a:p>
          <a:p>
            <a:pPr lvl="1"/>
            <a:r>
              <a:rPr lang="en-US" dirty="0"/>
              <a:t>Optionally, enter a display name that you want recipients to see</a:t>
            </a:r>
            <a:r>
              <a:rPr lang="en-US" dirty="0" smtClean="0"/>
              <a:t>.</a:t>
            </a:r>
            <a:endParaRPr lang="en-US" dirty="0"/>
          </a:p>
        </p:txBody>
      </p:sp>
    </p:spTree>
    <p:extLst>
      <p:ext uri="{BB962C8B-B14F-4D97-AF65-F5344CB8AC3E}">
        <p14:creationId xmlns:p14="http://schemas.microsoft.com/office/powerpoint/2010/main" val="5430094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Steps for "Send mail as"</a:t>
            </a:r>
          </a:p>
        </p:txBody>
      </p:sp>
      <p:sp>
        <p:nvSpPr>
          <p:cNvPr id="3" name="Content Placeholder 2"/>
          <p:cNvSpPr>
            <a:spLocks noGrp="1"/>
          </p:cNvSpPr>
          <p:nvPr>
            <p:ph idx="1"/>
          </p:nvPr>
        </p:nvSpPr>
        <p:spPr>
          <a:xfrm>
            <a:off x="838200" y="1479261"/>
            <a:ext cx="10515600" cy="4351338"/>
          </a:xfrm>
        </p:spPr>
        <p:txBody>
          <a:bodyPr>
            <a:normAutofit fontScale="77500" lnSpcReduction="20000"/>
          </a:bodyPr>
          <a:lstStyle/>
          <a:p>
            <a:r>
              <a:rPr lang="en-US" b="1" dirty="0" smtClean="0"/>
              <a:t>Verify </a:t>
            </a:r>
            <a:r>
              <a:rPr lang="en-US" b="1" dirty="0"/>
              <a:t>Ownership:</a:t>
            </a:r>
            <a:endParaRPr lang="en-US" dirty="0"/>
          </a:p>
          <a:p>
            <a:pPr lvl="1"/>
            <a:r>
              <a:rPr lang="en-US" dirty="0"/>
              <a:t>The email provider will send a verification email to the address you entered.</a:t>
            </a:r>
          </a:p>
          <a:p>
            <a:pPr lvl="1"/>
            <a:r>
              <a:rPr lang="en-US" dirty="0"/>
              <a:t>Log into the email account you want to add and look for the verification email.</a:t>
            </a:r>
          </a:p>
          <a:p>
            <a:pPr lvl="1"/>
            <a:r>
              <a:rPr lang="en-US" dirty="0"/>
              <a:t>Follow the instructions to verify ownership, usually by clicking a link or entering a verification code.</a:t>
            </a:r>
          </a:p>
          <a:p>
            <a:r>
              <a:rPr lang="en-US" b="1" dirty="0"/>
              <a:t>Configure SMTP Settings:</a:t>
            </a:r>
            <a:endParaRPr lang="en-US" dirty="0"/>
          </a:p>
          <a:p>
            <a:pPr lvl="1"/>
            <a:r>
              <a:rPr lang="en-US" dirty="0"/>
              <a:t>Some email providers may require you to configure SMTP settings. You’ll need the SMTP server address, port number, and login credentials for the email address you're adding.</a:t>
            </a:r>
          </a:p>
          <a:p>
            <a:pPr lvl="1"/>
            <a:r>
              <a:rPr lang="en-US" dirty="0"/>
              <a:t>Enter the required information and save the settings.</a:t>
            </a:r>
          </a:p>
          <a:p>
            <a:r>
              <a:rPr lang="en-US" b="1" dirty="0"/>
              <a:t>Set Default Email Address (Optional):</a:t>
            </a:r>
            <a:endParaRPr lang="en-US" dirty="0"/>
          </a:p>
          <a:p>
            <a:pPr lvl="1"/>
            <a:r>
              <a:rPr lang="en-US" dirty="0"/>
              <a:t>If you want to make this new email address your default "From" address when sending emails, look for an option to set it as default in the settings.</a:t>
            </a:r>
          </a:p>
          <a:p>
            <a:r>
              <a:rPr lang="en-US" b="1" dirty="0"/>
              <a:t>Save Changes:</a:t>
            </a:r>
            <a:endParaRPr lang="en-US" dirty="0"/>
          </a:p>
          <a:p>
            <a:pPr lvl="1"/>
            <a:r>
              <a:rPr lang="en-US" dirty="0"/>
              <a:t>Save the changes to apply the new settings.</a:t>
            </a:r>
          </a:p>
          <a:p>
            <a:pPr lvl="1"/>
            <a:r>
              <a:rPr lang="en-US" dirty="0"/>
              <a:t>Look for a "Save," "Apply," or "Confirm" button in the settings menu</a:t>
            </a:r>
            <a:r>
              <a:rPr lang="en-US" dirty="0" smtClean="0"/>
              <a:t>.</a:t>
            </a:r>
            <a:endParaRPr lang="en-US" dirty="0"/>
          </a:p>
        </p:txBody>
      </p:sp>
    </p:spTree>
    <p:extLst>
      <p:ext uri="{BB962C8B-B14F-4D97-AF65-F5344CB8AC3E}">
        <p14:creationId xmlns:p14="http://schemas.microsoft.com/office/powerpoint/2010/main" val="41770463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Thank You Any Questions Slide Templates With Samples and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2960" cy="689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20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email </a:t>
            </a:r>
            <a:r>
              <a:rPr lang="en-US" dirty="0" smtClean="0"/>
              <a:t>providers</a:t>
            </a:r>
            <a:endParaRPr lang="en-US" dirty="0"/>
          </a:p>
        </p:txBody>
      </p:sp>
      <p:sp>
        <p:nvSpPr>
          <p:cNvPr id="3" name="Content Placeholder 2"/>
          <p:cNvSpPr>
            <a:spLocks noGrp="1"/>
          </p:cNvSpPr>
          <p:nvPr>
            <p:ph idx="1"/>
          </p:nvPr>
        </p:nvSpPr>
        <p:spPr/>
        <p:txBody>
          <a:bodyPr/>
          <a:lstStyle/>
          <a:p>
            <a:pPr fontAlgn="base"/>
            <a:r>
              <a:rPr lang="en-US" dirty="0" smtClean="0"/>
              <a:t>In </a:t>
            </a:r>
            <a:r>
              <a:rPr lang="en-US" dirty="0"/>
              <a:t>the past, people usually received an email account from the same companies that provided their Internet access. </a:t>
            </a:r>
            <a:endParaRPr lang="en-US" dirty="0" smtClean="0"/>
          </a:p>
          <a:p>
            <a:pPr fontAlgn="base"/>
            <a:r>
              <a:rPr lang="en-US" dirty="0" smtClean="0"/>
              <a:t>For </a:t>
            </a:r>
            <a:r>
              <a:rPr lang="en-US" dirty="0"/>
              <a:t>example, if AOL provided your Internet connection, you'd have an AOL email address. </a:t>
            </a:r>
            <a:endParaRPr lang="en-US" dirty="0" smtClean="0"/>
          </a:p>
          <a:p>
            <a:pPr fontAlgn="base"/>
            <a:r>
              <a:rPr lang="en-US" dirty="0" smtClean="0"/>
              <a:t>While </a:t>
            </a:r>
            <a:r>
              <a:rPr lang="en-US" dirty="0"/>
              <a:t>this is still true for some people, today it's increasingly common to use a </a:t>
            </a:r>
            <a:r>
              <a:rPr lang="en-US" b="1" dirty="0"/>
              <a:t>free web-based email service</a:t>
            </a:r>
            <a:r>
              <a:rPr lang="en-US" dirty="0"/>
              <a:t>, also known as</a:t>
            </a:r>
            <a:r>
              <a:rPr lang="en-US" b="1" dirty="0"/>
              <a:t> webmail</a:t>
            </a:r>
            <a:r>
              <a:rPr lang="en-US" dirty="0"/>
              <a:t>. Anyone can use these services, no matter who provides their Internet access.</a:t>
            </a:r>
          </a:p>
          <a:p>
            <a:endParaRPr lang="en-US" dirty="0"/>
          </a:p>
        </p:txBody>
      </p:sp>
    </p:spTree>
    <p:extLst>
      <p:ext uri="{BB962C8B-B14F-4D97-AF65-F5344CB8AC3E}">
        <p14:creationId xmlns:p14="http://schemas.microsoft.com/office/powerpoint/2010/main" val="233563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Webmail </a:t>
            </a:r>
            <a:r>
              <a:rPr lang="en-US" dirty="0" smtClean="0"/>
              <a:t>providers</a:t>
            </a:r>
            <a:endParaRPr lang="en-US" dirty="0"/>
          </a:p>
        </p:txBody>
      </p:sp>
      <p:sp>
        <p:nvSpPr>
          <p:cNvPr id="3" name="Content Placeholder 2"/>
          <p:cNvSpPr>
            <a:spLocks noGrp="1"/>
          </p:cNvSpPr>
          <p:nvPr>
            <p:ph idx="1"/>
          </p:nvPr>
        </p:nvSpPr>
        <p:spPr>
          <a:xfrm>
            <a:off x="838200" y="1825625"/>
            <a:ext cx="6433457" cy="4351338"/>
          </a:xfrm>
        </p:spPr>
        <p:txBody>
          <a:bodyPr/>
          <a:lstStyle/>
          <a:p>
            <a:pPr fontAlgn="base"/>
            <a:r>
              <a:rPr lang="en-US" dirty="0" smtClean="0"/>
              <a:t>Popular </a:t>
            </a:r>
            <a:r>
              <a:rPr lang="en-US" dirty="0"/>
              <a:t>webmail providers are </a:t>
            </a:r>
            <a:r>
              <a:rPr lang="en-US" b="1" dirty="0"/>
              <a:t>Yahoo!</a:t>
            </a:r>
            <a:r>
              <a:rPr lang="en-US" dirty="0"/>
              <a:t>, Microsoft's</a:t>
            </a:r>
            <a:r>
              <a:rPr lang="en-US" b="1" dirty="0"/>
              <a:t> Outlook.com </a:t>
            </a:r>
            <a:r>
              <a:rPr lang="en-US" dirty="0"/>
              <a:t>(previously Hotmail), and Google's </a:t>
            </a:r>
            <a:r>
              <a:rPr lang="en-US" b="1" dirty="0"/>
              <a:t>Gmail</a:t>
            </a:r>
            <a:r>
              <a:rPr lang="en-US" dirty="0"/>
              <a:t>. </a:t>
            </a:r>
            <a:endParaRPr lang="en-US" dirty="0" smtClean="0"/>
          </a:p>
          <a:p>
            <a:pPr fontAlgn="base"/>
            <a:r>
              <a:rPr lang="en-US" dirty="0" smtClean="0"/>
              <a:t>These </a:t>
            </a:r>
            <a:r>
              <a:rPr lang="en-US" dirty="0"/>
              <a:t>providers are popular because they allow you to access your email account from anywhere with an Internet connection. </a:t>
            </a:r>
            <a:endParaRPr lang="en-US" dirty="0" smtClean="0"/>
          </a:p>
          <a:p>
            <a:pPr fontAlgn="base"/>
            <a:r>
              <a:rPr lang="en-US" dirty="0" smtClean="0"/>
              <a:t>You </a:t>
            </a:r>
            <a:r>
              <a:rPr lang="en-US" dirty="0"/>
              <a:t>can also access webmail on your </a:t>
            </a:r>
            <a:r>
              <a:rPr lang="en-US" b="1" dirty="0"/>
              <a:t>mobile device</a:t>
            </a:r>
            <a:r>
              <a:rPr lang="en-US" dirty="0"/>
              <a:t>.</a:t>
            </a:r>
          </a:p>
          <a:p>
            <a:endParaRPr lang="en-US" dirty="0"/>
          </a:p>
        </p:txBody>
      </p:sp>
      <p:pic>
        <p:nvPicPr>
          <p:cNvPr id="2050" name="Picture 2" descr="Top webmail service provi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154" y="1567543"/>
            <a:ext cx="4079764" cy="36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1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Email productivity </a:t>
            </a:r>
            <a:r>
              <a:rPr lang="en-US" dirty="0" smtClean="0"/>
              <a:t>features</a:t>
            </a:r>
            <a:endParaRPr lang="en-US" dirty="0"/>
          </a:p>
        </p:txBody>
      </p:sp>
      <p:sp>
        <p:nvSpPr>
          <p:cNvPr id="3" name="Content Placeholder 2"/>
          <p:cNvSpPr>
            <a:spLocks noGrp="1"/>
          </p:cNvSpPr>
          <p:nvPr>
            <p:ph idx="1"/>
          </p:nvPr>
        </p:nvSpPr>
        <p:spPr/>
        <p:txBody>
          <a:bodyPr/>
          <a:lstStyle/>
          <a:p>
            <a:pPr fontAlgn="base"/>
            <a:r>
              <a:rPr lang="en-US" dirty="0" smtClean="0"/>
              <a:t>In </a:t>
            </a:r>
            <a:r>
              <a:rPr lang="en-US" dirty="0"/>
              <a:t>addition to email access, webmail providers offer </a:t>
            </a:r>
            <a:r>
              <a:rPr lang="en-US" b="1" dirty="0"/>
              <a:t>various tools and features</a:t>
            </a:r>
            <a:r>
              <a:rPr lang="en-US" dirty="0"/>
              <a:t>. These features are part of a </a:t>
            </a:r>
            <a:r>
              <a:rPr lang="en-US" b="1" dirty="0"/>
              <a:t>productivity suite</a:t>
            </a:r>
            <a:r>
              <a:rPr lang="en-US" dirty="0"/>
              <a:t>—a set of applications that help you work, communicate, and stay organized. The tools offered will vary by provider, but all major webmail services offer the following features:</a:t>
            </a:r>
          </a:p>
          <a:p>
            <a:endParaRPr lang="en-US" dirty="0"/>
          </a:p>
        </p:txBody>
      </p:sp>
    </p:spTree>
    <p:extLst>
      <p:ext uri="{BB962C8B-B14F-4D97-AF65-F5344CB8AC3E}">
        <p14:creationId xmlns:p14="http://schemas.microsoft.com/office/powerpoint/2010/main" val="1237341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3070</Words>
  <Application>Microsoft Office PowerPoint</Application>
  <PresentationFormat>Widescreen</PresentationFormat>
  <Paragraphs>335</Paragraphs>
  <Slides>65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Book Antiqua</vt:lpstr>
      <vt:lpstr>Calibri</vt:lpstr>
      <vt:lpstr>Calibri Light</vt:lpstr>
      <vt:lpstr>Times New Roman</vt:lpstr>
      <vt:lpstr>Office Theme</vt:lpstr>
      <vt:lpstr>PowerPoint Presentation</vt:lpstr>
      <vt:lpstr>Introduction to email</vt:lpstr>
      <vt:lpstr>Getting to know email</vt:lpstr>
      <vt:lpstr>Getting to know email </vt:lpstr>
      <vt:lpstr>Email advantages</vt:lpstr>
      <vt:lpstr>Understanding email addresses</vt:lpstr>
      <vt:lpstr>About email providers</vt:lpstr>
      <vt:lpstr>Webmail providers</vt:lpstr>
      <vt:lpstr>Email productivity features</vt:lpstr>
      <vt:lpstr>PowerPoint Presentation</vt:lpstr>
      <vt:lpstr>What is an email server? </vt:lpstr>
      <vt:lpstr>What is an email server? </vt:lpstr>
      <vt:lpstr>Core email server components</vt:lpstr>
      <vt:lpstr>Core email server components</vt:lpstr>
      <vt:lpstr>Core email server components</vt:lpstr>
      <vt:lpstr>PowerPoint Presentation</vt:lpstr>
      <vt:lpstr>Email server protocols</vt:lpstr>
      <vt:lpstr>Email server protocols</vt:lpstr>
      <vt:lpstr>Email server protocols</vt:lpstr>
      <vt:lpstr>PowerPoint Presentation</vt:lpstr>
      <vt:lpstr>Important Records</vt:lpstr>
      <vt:lpstr>1. MX Record (Mail Exchange Record):</vt:lpstr>
      <vt:lpstr>2. TXT Record (Text Record):</vt:lpstr>
      <vt:lpstr>CNAME Record</vt:lpstr>
      <vt:lpstr>Why These Records Are Important for Email Setup:</vt:lpstr>
      <vt:lpstr>Example Configuration for an Email Server: For the domain example.com:</vt:lpstr>
      <vt:lpstr>Bulk email capacity varies by email service provider (ESP): </vt:lpstr>
      <vt:lpstr>PowerPoint Presentation</vt:lpstr>
      <vt:lpstr>PowerPoint Presentation</vt:lpstr>
      <vt:lpstr>Rules For Email Etiquette</vt:lpstr>
      <vt:lpstr>1. Proofread, proofread, proofread</vt:lpstr>
      <vt:lpstr>2. Write detailed subject lines</vt:lpstr>
      <vt:lpstr> 3. Include a greeting</vt:lpstr>
      <vt:lpstr>4. Include a sign-off</vt:lpstr>
      <vt:lpstr>5. Be concise</vt:lpstr>
      <vt:lpstr>6. Be comprehensive</vt:lpstr>
      <vt:lpstr>7. Wait 24 hours for follow-ups</vt:lpstr>
      <vt:lpstr>8. Use an auto-reply when you’re away</vt:lpstr>
      <vt:lpstr>9. Use bcc appropriately</vt:lpstr>
      <vt:lpstr>10. Use cc appropriately</vt:lpstr>
      <vt:lpstr>11. Be mindful of your tone</vt:lpstr>
      <vt:lpstr>12. Know when to use reply-all</vt:lpstr>
      <vt:lpstr>13. Be careful with emoji</vt:lpstr>
      <vt:lpstr>14. Describe any email attachments</vt:lpstr>
      <vt:lpstr>15. Reiterate in-person and phone conversations</vt:lpstr>
      <vt:lpstr>16. Write to your audience</vt:lpstr>
      <vt:lpstr>Must Knows Features of Gmail </vt:lpstr>
      <vt:lpstr>Must Knows Features of Gmail </vt:lpstr>
      <vt:lpstr>Must Knows Features of Gmail </vt:lpstr>
      <vt:lpstr>Business email</vt:lpstr>
      <vt:lpstr>Why Do I Need a Business Email?</vt:lpstr>
      <vt:lpstr>Why Do I Need a Business Email?</vt:lpstr>
      <vt:lpstr>What Is Email Hosting</vt:lpstr>
      <vt:lpstr>Lets make our own Business Email</vt:lpstr>
      <vt:lpstr>Business email account using cPanel involves several steps</vt:lpstr>
      <vt:lpstr>Business email account using cPanel involves several steps</vt:lpstr>
      <vt:lpstr>Business email account using cPanel involves several steps</vt:lpstr>
      <vt:lpstr>Business email account using cPanel involves several steps</vt:lpstr>
      <vt:lpstr>Email Forwarding </vt:lpstr>
      <vt:lpstr>General Steps for Email Forwarding</vt:lpstr>
      <vt:lpstr>General Steps for Email Forwarding</vt:lpstr>
      <vt:lpstr>Send Mail As:</vt:lpstr>
      <vt:lpstr>General Steps for "Send mail as"</vt:lpstr>
      <vt:lpstr>General Steps for "Send mail as"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81</cp:revision>
  <dcterms:created xsi:type="dcterms:W3CDTF">2024-07-16T16:02:17Z</dcterms:created>
  <dcterms:modified xsi:type="dcterms:W3CDTF">2024-11-26T08:53:18Z</dcterms:modified>
</cp:coreProperties>
</file>