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1" r:id="rId2"/>
    <p:sldId id="259" r:id="rId3"/>
    <p:sldId id="263" r:id="rId4"/>
    <p:sldId id="264" r:id="rId5"/>
    <p:sldId id="293" r:id="rId6"/>
    <p:sldId id="265" r:id="rId7"/>
    <p:sldId id="269"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81" r:id="rId21"/>
    <p:sldId id="279" r:id="rId22"/>
    <p:sldId id="280" r:id="rId23"/>
    <p:sldId id="283" r:id="rId24"/>
    <p:sldId id="292" r:id="rId25"/>
    <p:sldId id="284" r:id="rId26"/>
    <p:sldId id="285" r:id="rId27"/>
    <p:sldId id="289" r:id="rId28"/>
    <p:sldId id="286" r:id="rId29"/>
    <p:sldId id="290" r:id="rId30"/>
    <p:sldId id="288" r:id="rId31"/>
    <p:sldId id="291" r:id="rId32"/>
    <p:sldId id="282" r:id="rId33"/>
    <p:sldId id="287" r:id="rId34"/>
    <p:sldId id="294" r:id="rId35"/>
    <p:sldId id="295" r:id="rId36"/>
    <p:sldId id="296" r:id="rId37"/>
    <p:sldId id="297" r:id="rId38"/>
    <p:sldId id="298" r:id="rId39"/>
    <p:sldId id="26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003399"/>
    <a:srgbClr val="210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9" d="100"/>
          <a:sy n="69" d="100"/>
        </p:scale>
        <p:origin x="7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E658-209C-423B-8DF8-7A5B75E205C7}" type="datetimeFigureOut">
              <a:rPr lang="en-US" smtClean="0"/>
              <a:t>03-Nov-24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32B2-BE37-4975-925E-9B28457B7789}" type="slidenum">
              <a:rPr lang="en-US" smtClean="0"/>
              <a:t>‹#›</a:t>
            </a:fld>
            <a:endParaRPr lang="en-US"/>
          </a:p>
        </p:txBody>
      </p:sp>
    </p:spTree>
    <p:extLst>
      <p:ext uri="{BB962C8B-B14F-4D97-AF65-F5344CB8AC3E}">
        <p14:creationId xmlns:p14="http://schemas.microsoft.com/office/powerpoint/2010/main" val="25516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1</a:t>
            </a:fld>
            <a:endParaRPr lang="en-US"/>
          </a:p>
        </p:txBody>
      </p:sp>
    </p:spTree>
    <p:extLst>
      <p:ext uri="{BB962C8B-B14F-4D97-AF65-F5344CB8AC3E}">
        <p14:creationId xmlns:p14="http://schemas.microsoft.com/office/powerpoint/2010/main" val="337809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2</a:t>
            </a:fld>
            <a:endParaRPr lang="en-US"/>
          </a:p>
        </p:txBody>
      </p:sp>
    </p:spTree>
    <p:extLst>
      <p:ext uri="{BB962C8B-B14F-4D97-AF65-F5344CB8AC3E}">
        <p14:creationId xmlns:p14="http://schemas.microsoft.com/office/powerpoint/2010/main" val="358551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a:off x="4728285" y="3244334"/>
            <a:ext cx="2735429" cy="369332"/>
          </a:xfrm>
          <a:prstGeom prst="rect">
            <a:avLst/>
          </a:prstGeom>
        </p:spPr>
        <p:txBody>
          <a:bodyPr wrap="none">
            <a:spAutoFit/>
          </a:bodyPr>
          <a:lstStyle/>
          <a:p>
            <a:r>
              <a:rPr lang="en-US" sz="1800" dirty="0" smtClean="0"/>
              <a:t>Welcome to the CSE Family</a:t>
            </a:r>
            <a:endParaRPr lang="en-US" dirty="0"/>
          </a:p>
        </p:txBody>
      </p:sp>
    </p:spTree>
    <p:extLst>
      <p:ext uri="{BB962C8B-B14F-4D97-AF65-F5344CB8AC3E}">
        <p14:creationId xmlns:p14="http://schemas.microsoft.com/office/powerpoint/2010/main" val="25337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232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14248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3322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accent5">
                    <a:lumMod val="75000"/>
                  </a:schemeClr>
                </a:solidFill>
                <a:latin typeface="Book Antiqua" panose="020406020503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rot="5400000">
            <a:off x="5724659" y="390659"/>
            <a:ext cx="742682"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5400000">
            <a:off x="6072852" y="-71298"/>
            <a:ext cx="46295"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805374" y="5525038"/>
            <a:ext cx="1069848" cy="10725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4680" y="5550796"/>
            <a:ext cx="1097280" cy="1087947"/>
          </a:xfrm>
          <a:prstGeom prst="rect">
            <a:avLst/>
          </a:prstGeom>
        </p:spPr>
      </p:pic>
      <p:sp>
        <p:nvSpPr>
          <p:cNvPr id="12" name="Rectangle 11"/>
          <p:cNvSpPr/>
          <p:nvPr userDrawn="1"/>
        </p:nvSpPr>
        <p:spPr>
          <a:xfrm>
            <a:off x="329137" y="6244431"/>
            <a:ext cx="10116407" cy="42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smtClean="0">
                <a:solidFill>
                  <a:schemeClr val="bg1"/>
                </a:solidFill>
                <a:latin typeface="Book Antiqua" panose="02040602050305030304" pitchFamily="18" charset="0"/>
              </a:rPr>
              <a:t>Lectures By</a:t>
            </a:r>
            <a:r>
              <a:rPr lang="en-US" sz="1200" b="1" i="0"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Md. Tariqul Islam,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Lecturer &amp; Coordinator, Dept. of CSE, UGV, Email: tariq.ugv@gmail.com,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Web: www.tariqul.ugv.edu.bd </a:t>
            </a:r>
            <a:endParaRPr lang="en-US" sz="1200" b="1" dirty="0">
              <a:solidFill>
                <a:schemeClr val="bg1"/>
              </a:solidFill>
            </a:endParaRPr>
          </a:p>
        </p:txBody>
      </p:sp>
    </p:spTree>
    <p:extLst>
      <p:ext uri="{BB962C8B-B14F-4D97-AF65-F5344CB8AC3E}">
        <p14:creationId xmlns:p14="http://schemas.microsoft.com/office/powerpoint/2010/main" val="35865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0193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Md. Tariqul Islam, Lecturer, Dept. of CSE, UGV</a:t>
            </a:r>
          </a:p>
          <a:p>
            <a:r>
              <a:rPr lang="en-US" dirty="0" smtClean="0"/>
              <a:t> www.tariqul.ugv.edu.bd</a:t>
            </a:r>
            <a:endParaRPr lang="en-US" dirty="0"/>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6;p43"/>
          <p:cNvSpPr txBox="1">
            <a:spLocks/>
          </p:cNvSpPr>
          <p:nvPr userDrawn="1"/>
        </p:nvSpPr>
        <p:spPr>
          <a:xfrm>
            <a:off x="1320733" y="3736136"/>
            <a:ext cx="91440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lang="en-US" sz="1100" b="1" i="0" u="none" strike="noStrike" cap="none" smtClean="0">
                <a:solidFill>
                  <a:schemeClr val="dk1"/>
                </a:solidFill>
                <a:effectLst/>
                <a:latin typeface="Book Antiqua" panose="02040602050305030304" pitchFamily="18"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3200" dirty="0" smtClean="0">
                <a:solidFill>
                  <a:srgbClr val="000000"/>
                </a:solidFill>
                <a:ea typeface="Calibri" panose="020F0502020204030204" pitchFamily="34" charset="0"/>
                <a:cs typeface="Times New Roman" panose="02020603050405020304" pitchFamily="18" charset="0"/>
              </a:rPr>
              <a:t>Department of </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ea typeface="Calibri" panose="020F0502020204030204" pitchFamily="34" charset="0"/>
                <a:cs typeface="Times New Roman" panose="02020603050405020304" pitchFamily="18" charset="0"/>
              </a:rPr>
              <a:t>Computer Science and Engineering</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solidFill>
                  <a:srgbClr val="000000"/>
                </a:solidFill>
                <a:ea typeface="Calibri" panose="020F0502020204030204" pitchFamily="34" charset="0"/>
                <a:cs typeface="Times New Roman" panose="02020603050405020304" pitchFamily="18" charset="0"/>
              </a:rPr>
              <a:t>www.cse.ugv.edu.bd, 874/322, C&amp;B Road, Barisal, Bangladesh.</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solidFill>
                  <a:srgbClr val="000000"/>
                </a:solidFill>
                <a:ea typeface="Calibri" panose="020F0502020204030204" pitchFamily="34" charset="0"/>
                <a:cs typeface="Times New Roman" panose="02020603050405020304" pitchFamily="18" charset="0"/>
              </a:rPr>
              <a:t> </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86" y="0"/>
            <a:ext cx="885523" cy="1313816"/>
          </a:xfrm>
          <a:prstGeom prst="rect">
            <a:avLst/>
          </a:prstGeom>
        </p:spPr>
      </p:pic>
      <p:sp>
        <p:nvSpPr>
          <p:cNvPr id="3" name="Rectangle 2"/>
          <p:cNvSpPr/>
          <p:nvPr userDrawn="1"/>
        </p:nvSpPr>
        <p:spPr>
          <a:xfrm>
            <a:off x="11449318" y="0"/>
            <a:ext cx="742682"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11335553" y="0"/>
            <a:ext cx="4571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0532779" y="4752304"/>
            <a:ext cx="1380131" cy="1332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1003" y="4712873"/>
            <a:ext cx="1380131" cy="1410863"/>
          </a:xfrm>
          <a:prstGeom prst="rect">
            <a:avLst/>
          </a:prstGeom>
        </p:spPr>
      </p:pic>
      <p:sp>
        <p:nvSpPr>
          <p:cNvPr id="6" name="Rectangle 5"/>
          <p:cNvSpPr/>
          <p:nvPr userDrawn="1"/>
        </p:nvSpPr>
        <p:spPr>
          <a:xfrm>
            <a:off x="1707848" y="193485"/>
            <a:ext cx="8776304" cy="1446550"/>
          </a:xfrm>
          <a:prstGeom prst="rect">
            <a:avLst/>
          </a:prstGeom>
        </p:spPr>
        <p:txBody>
          <a:bodyPr wrap="square">
            <a:spAutoFit/>
          </a:bodyPr>
          <a:lstStyle/>
          <a:p>
            <a:pPr algn="ctr"/>
            <a:r>
              <a:rPr lang="en-US" sz="3600" b="1" dirty="0" smtClean="0">
                <a:latin typeface="Book Antiqua" panose="02040602050305030304" pitchFamily="18" charset="0"/>
              </a:rPr>
              <a:t>U</a:t>
            </a:r>
            <a:r>
              <a:rPr lang="en-US" sz="3600" dirty="0" smtClean="0">
                <a:latin typeface="Book Antiqua" panose="02040602050305030304" pitchFamily="18" charset="0"/>
              </a:rPr>
              <a:t>niversity of </a:t>
            </a:r>
            <a:r>
              <a:rPr lang="en-US" sz="3600" b="1" dirty="0" smtClean="0">
                <a:latin typeface="Book Antiqua" panose="02040602050305030304" pitchFamily="18" charset="0"/>
              </a:rPr>
              <a:t>G</a:t>
            </a:r>
            <a:r>
              <a:rPr lang="en-US" sz="3600" dirty="0" smtClean="0">
                <a:latin typeface="Book Antiqua" panose="02040602050305030304" pitchFamily="18" charset="0"/>
              </a:rPr>
              <a:t>lobal </a:t>
            </a:r>
            <a:r>
              <a:rPr lang="en-US" sz="3600" b="1" dirty="0" smtClean="0">
                <a:latin typeface="Book Antiqua" panose="02040602050305030304" pitchFamily="18" charset="0"/>
              </a:rPr>
              <a:t>V</a:t>
            </a:r>
            <a:r>
              <a:rPr lang="en-US" sz="3600" dirty="0" smtClean="0">
                <a:latin typeface="Book Antiqua" panose="02040602050305030304" pitchFamily="18" charset="0"/>
              </a:rPr>
              <a:t>illage </a:t>
            </a:r>
            <a:r>
              <a:rPr lang="en-US" sz="3600" b="1" dirty="0" smtClean="0">
                <a:latin typeface="Book Antiqua" panose="02040602050305030304" pitchFamily="18" charset="0"/>
              </a:rPr>
              <a:t>(UGV)</a:t>
            </a:r>
          </a:p>
          <a:p>
            <a:pPr algn="ctr"/>
            <a:r>
              <a:rPr lang="en-US" sz="3600" b="1" dirty="0" smtClean="0">
                <a:latin typeface="Book Antiqua" panose="02040602050305030304" pitchFamily="18" charset="0"/>
              </a:rPr>
              <a:t>B</a:t>
            </a:r>
            <a:r>
              <a:rPr lang="en-US" sz="3600" dirty="0" smtClean="0">
                <a:latin typeface="Book Antiqua" panose="02040602050305030304" pitchFamily="18" charset="0"/>
              </a:rPr>
              <a:t>arishal, </a:t>
            </a:r>
            <a:r>
              <a:rPr lang="en-US" sz="3600" b="1" dirty="0" smtClean="0">
                <a:latin typeface="Book Antiqua" panose="02040602050305030304" pitchFamily="18" charset="0"/>
              </a:rPr>
              <a:t>B</a:t>
            </a:r>
            <a:r>
              <a:rPr lang="en-US" sz="3600" dirty="0" smtClean="0">
                <a:latin typeface="Book Antiqua" panose="02040602050305030304" pitchFamily="18" charset="0"/>
              </a:rPr>
              <a:t>angladesh</a:t>
            </a:r>
          </a:p>
          <a:p>
            <a:endParaRPr lang="en-US" sz="1600" dirty="0"/>
          </a:p>
        </p:txBody>
      </p:sp>
      <p:sp>
        <p:nvSpPr>
          <p:cNvPr id="12" name="Rectangle 11"/>
          <p:cNvSpPr/>
          <p:nvPr userDrawn="1"/>
        </p:nvSpPr>
        <p:spPr>
          <a:xfrm>
            <a:off x="6588638" y="1912079"/>
            <a:ext cx="3944141" cy="2400657"/>
          </a:xfrm>
          <a:prstGeom prst="rect">
            <a:avLst/>
          </a:prstGeom>
        </p:spPr>
        <p:txBody>
          <a:bodyPr wrap="square">
            <a:spAutoFit/>
          </a:bodyPr>
          <a:lstStyle/>
          <a:p>
            <a:pPr algn="r"/>
            <a:r>
              <a:rPr lang="en-US" sz="2400" b="1" i="1" dirty="0" smtClean="0">
                <a:latin typeface="Book Antiqua" panose="02040602050305030304" pitchFamily="18" charset="0"/>
              </a:rPr>
              <a:t>Lectures By</a:t>
            </a:r>
            <a:r>
              <a:rPr lang="en-US" sz="1800" b="1" dirty="0" smtClean="0">
                <a:latin typeface="Book Antiqua" panose="02040602050305030304" pitchFamily="18" charset="0"/>
              </a:rPr>
              <a:t/>
            </a:r>
            <a:br>
              <a:rPr lang="en-US" sz="1800" b="1" dirty="0" smtClean="0">
                <a:latin typeface="Book Antiqua" panose="02040602050305030304" pitchFamily="18" charset="0"/>
              </a:rPr>
            </a:b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400" b="1" dirty="0" smtClean="0">
                <a:solidFill>
                  <a:srgbClr val="00B050"/>
                </a:solidFill>
                <a:latin typeface="Book Antiqua" panose="02040602050305030304" pitchFamily="18" charset="0"/>
              </a:rPr>
              <a:t>Md. Tariqul Islam</a:t>
            </a: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000" b="1" dirty="0" smtClean="0">
                <a:solidFill>
                  <a:schemeClr val="accent5"/>
                </a:solidFill>
                <a:latin typeface="Book Antiqua" panose="02040602050305030304" pitchFamily="18" charset="0"/>
              </a:rPr>
              <a:t>Lecturer &amp; Coordinator</a:t>
            </a:r>
          </a:p>
          <a:p>
            <a:pPr algn="r"/>
            <a:r>
              <a:rPr lang="en-US" sz="1800" b="0" dirty="0" smtClean="0">
                <a:solidFill>
                  <a:srgbClr val="002060"/>
                </a:solidFill>
                <a:latin typeface="Book Antiqua" panose="02040602050305030304" pitchFamily="18" charset="0"/>
              </a:rPr>
              <a:t/>
            </a:r>
            <a:br>
              <a:rPr lang="en-US" sz="18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Mobile: +880-1842733104    </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Email: tariq.ugv@gmail.com</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Web: www.tariqul.ugv.edu.bd </a:t>
            </a:r>
            <a:endParaRPr lang="en-US" sz="900" b="0" dirty="0">
              <a:solidFill>
                <a:srgbClr val="002060"/>
              </a:solidFill>
            </a:endParaRPr>
          </a:p>
        </p:txBody>
      </p:sp>
    </p:spTree>
    <p:extLst>
      <p:ext uri="{BB962C8B-B14F-4D97-AF65-F5344CB8AC3E}">
        <p14:creationId xmlns:p14="http://schemas.microsoft.com/office/powerpoint/2010/main" val="742903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40B2B-353E-46A6-B159-55F913A4539A}" type="datetimeFigureOut">
              <a:rPr lang="en-US" smtClean="0"/>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8990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40B2B-353E-46A6-B159-55F913A4539A}" type="datetimeFigureOut">
              <a:rPr lang="en-US" smtClean="0"/>
              <a:t>03-Nov-24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931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40B2B-353E-46A6-B159-55F913A4539A}" type="datetimeFigureOut">
              <a:rPr lang="en-US" smtClean="0"/>
              <a:t>03-Nov-24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1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0B2B-353E-46A6-B159-55F913A4539A}" type="datetimeFigureOut">
              <a:rPr lang="en-US" smtClean="0"/>
              <a:t>03-Nov-24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7300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4698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0B2B-353E-46A6-B159-55F913A4539A}" type="datetimeFigureOut">
              <a:rPr lang="en-US" smtClean="0"/>
              <a:t>03-Nov-24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FDB6-3B77-4612-B06E-891BAE138A1C}" type="slidenum">
              <a:rPr lang="en-US" smtClean="0"/>
              <a:t>‹#›</a:t>
            </a:fld>
            <a:endParaRPr lang="en-US"/>
          </a:p>
        </p:txBody>
      </p:sp>
    </p:spTree>
    <p:extLst>
      <p:ext uri="{BB962C8B-B14F-4D97-AF65-F5344CB8AC3E}">
        <p14:creationId xmlns:p14="http://schemas.microsoft.com/office/powerpoint/2010/main" val="1518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chtarget.com/searchstorage/definition/flash-storage" TargetMode="External"/><Relationship Id="rId2" Type="http://schemas.openxmlformats.org/officeDocument/2006/relationships/hyperlink" Target="https://www.techtarget.com/whatis/definition/scale-out-stor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echtarget.com/whatis/definition/smart-T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echtarget.com/searchstorage/tip/NAS-vs-server-Which-storage-option-should-you-choo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chtarget.com/searchstorage/tip/7-NAS-encryption-best-practices-to-protect-data" TargetMode="External"/><Relationship Id="rId2" Type="http://schemas.openxmlformats.org/officeDocument/2006/relationships/hyperlink" Target="https://www.techtarget.com/searchstorage/tip/Guidelines-to-secure-network-storag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torageservers.wordpress.com/2021/09/27/3-must-have-features-in-a-nas-storage-solu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ruena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techtarget.com/searchstorage/definition/storage-fil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860" y="2421861"/>
            <a:ext cx="5740068" cy="1815882"/>
          </a:xfrm>
          <a:prstGeom prst="rect">
            <a:avLst/>
          </a:prstGeom>
        </p:spPr>
        <p:txBody>
          <a:bodyPr wrap="square">
            <a:spAutoFit/>
          </a:bodyPr>
          <a:lstStyle/>
          <a:p>
            <a:pPr algn="l"/>
            <a:r>
              <a:rPr lang="en-US" sz="3200" b="1" dirty="0" smtClean="0">
                <a:latin typeface="Book Antiqua" panose="02040602050305030304" pitchFamily="18" charset="0"/>
              </a:rPr>
              <a:t>Lectures On: </a:t>
            </a:r>
          </a:p>
          <a:p>
            <a:r>
              <a:rPr lang="en-US" sz="4000" b="1" dirty="0">
                <a:solidFill>
                  <a:schemeClr val="accent2"/>
                </a:solidFill>
                <a:latin typeface="Book Antiqua" panose="02040602050305030304" pitchFamily="18" charset="0"/>
              </a:rPr>
              <a:t>Network Attached Storage (NAS</a:t>
            </a:r>
            <a:r>
              <a:rPr lang="en-US" sz="4000" b="1" dirty="0" smtClean="0">
                <a:solidFill>
                  <a:schemeClr val="accent2"/>
                </a:solidFill>
                <a:latin typeface="Book Antiqua" panose="02040602050305030304" pitchFamily="18" charset="0"/>
              </a:rPr>
              <a:t>)</a:t>
            </a:r>
            <a:endParaRPr lang="en-US" sz="1600" dirty="0">
              <a:solidFill>
                <a:schemeClr val="accent2"/>
              </a:solidFill>
            </a:endParaRPr>
          </a:p>
        </p:txBody>
      </p:sp>
    </p:spTree>
    <p:extLst>
      <p:ext uri="{BB962C8B-B14F-4D97-AF65-F5344CB8AC3E}">
        <p14:creationId xmlns:p14="http://schemas.microsoft.com/office/powerpoint/2010/main" val="88722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network-attached storage used for?</a:t>
            </a:r>
          </a:p>
        </p:txBody>
      </p:sp>
      <p:sp>
        <p:nvSpPr>
          <p:cNvPr id="3" name="Content Placeholder 2"/>
          <p:cNvSpPr>
            <a:spLocks noGrp="1"/>
          </p:cNvSpPr>
          <p:nvPr>
            <p:ph idx="1"/>
          </p:nvPr>
        </p:nvSpPr>
        <p:spPr>
          <a:xfrm>
            <a:off x="838200" y="1690688"/>
            <a:ext cx="10515600" cy="4351338"/>
          </a:xfrm>
        </p:spPr>
        <p:txBody>
          <a:bodyPr>
            <a:normAutofit fontScale="85000" lnSpcReduction="10000"/>
          </a:bodyPr>
          <a:lstStyle/>
          <a:p>
            <a:r>
              <a:rPr lang="en-US" dirty="0"/>
              <a:t>Prior to NAS, enterprises had to configure and manage hundreds or even thousands of file servers. To expand storage capacity, NAS appliances are outfitted with more or larger disks; this is known as </a:t>
            </a:r>
            <a:r>
              <a:rPr lang="en-US" i="1" dirty="0"/>
              <a:t>scale-up NAS</a:t>
            </a:r>
            <a:r>
              <a:rPr lang="en-US" dirty="0"/>
              <a:t>. Appliances are also clustered together for </a:t>
            </a:r>
            <a:r>
              <a:rPr lang="en-US" u="sng" dirty="0">
                <a:hlinkClick r:id="rId2"/>
              </a:rPr>
              <a:t>scale-out storage</a:t>
            </a:r>
            <a:r>
              <a:rPr lang="en-US" dirty="0"/>
              <a:t>.</a:t>
            </a:r>
          </a:p>
          <a:p>
            <a:r>
              <a:rPr lang="en-US" dirty="0"/>
              <a:t>In addition, most NAS vendors partner with cloud storage providers to give customers the flexibility of redundant backup.</a:t>
            </a:r>
          </a:p>
          <a:p>
            <a:r>
              <a:rPr lang="en-US" dirty="0"/>
              <a:t>Although collaboration is a virtue of network-attached storage, it can also be problematic. Network-attached storage relies on hard disk drives (HDDs) to serve data. </a:t>
            </a:r>
            <a:endParaRPr lang="en-US" dirty="0" smtClean="0"/>
          </a:p>
          <a:p>
            <a:r>
              <a:rPr lang="en-US" dirty="0" smtClean="0"/>
              <a:t>I/O </a:t>
            </a:r>
            <a:r>
              <a:rPr lang="en-US" dirty="0"/>
              <a:t>contention can occur when too many users overwhelm the system with requests at the same time. Newer systems use faster solid-state drives (SSDs) or </a:t>
            </a:r>
            <a:r>
              <a:rPr lang="en-US" u="sng" dirty="0">
                <a:hlinkClick r:id="rId3"/>
              </a:rPr>
              <a:t>flash storage</a:t>
            </a:r>
            <a:r>
              <a:rPr lang="en-US" dirty="0"/>
              <a:t>, either as a tier alongside HDDs or in all-flash configurations.</a:t>
            </a:r>
          </a:p>
          <a:p>
            <a:endParaRPr lang="en-US" dirty="0"/>
          </a:p>
        </p:txBody>
      </p:sp>
    </p:spTree>
    <p:extLst>
      <p:ext uri="{BB962C8B-B14F-4D97-AF65-F5344CB8AC3E}">
        <p14:creationId xmlns:p14="http://schemas.microsoft.com/office/powerpoint/2010/main" val="230705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NAS use cases and </a:t>
            </a:r>
            <a:r>
              <a:rPr lang="en-US" dirty="0" smtClean="0"/>
              <a:t>examples</a:t>
            </a:r>
            <a:endParaRPr lang="en-US" dirty="0"/>
          </a:p>
        </p:txBody>
      </p:sp>
      <p:sp>
        <p:nvSpPr>
          <p:cNvPr id="3" name="Content Placeholder 2"/>
          <p:cNvSpPr>
            <a:spLocks noGrp="1"/>
          </p:cNvSpPr>
          <p:nvPr>
            <p:ph idx="1"/>
          </p:nvPr>
        </p:nvSpPr>
        <p:spPr>
          <a:xfrm>
            <a:off x="838200" y="1690688"/>
            <a:ext cx="10515600" cy="4351338"/>
          </a:xfrm>
        </p:spPr>
        <p:txBody>
          <a:bodyPr>
            <a:normAutofit fontScale="70000" lnSpcReduction="20000"/>
          </a:bodyPr>
          <a:lstStyle/>
          <a:p>
            <a:r>
              <a:rPr lang="en-US" dirty="0" smtClean="0"/>
              <a:t>The </a:t>
            </a:r>
            <a:r>
              <a:rPr lang="en-US" dirty="0"/>
              <a:t>type of HDD selected for a NAS device will depend on the applications to be used. Sharing Microsoft Excel spreadsheets or Word documents with co-workers is a routine task, as is performing periodic data backup. Conversely, using NAS to handle large volumes of streaming media files requires larger capacity disks, more memory and more powerful network processing.</a:t>
            </a:r>
          </a:p>
          <a:p>
            <a:r>
              <a:rPr lang="en-US" dirty="0"/>
              <a:t>At home, people use a NAS system to store and serve multimedia files and to automate backups. Home users rely on network-attached storage to do the following:</a:t>
            </a:r>
          </a:p>
          <a:p>
            <a:r>
              <a:rPr lang="en-US" dirty="0"/>
              <a:t>manage </a:t>
            </a:r>
            <a:r>
              <a:rPr lang="en-US" u="sng" dirty="0">
                <a:hlinkClick r:id="rId2"/>
              </a:rPr>
              <a:t>smart TV</a:t>
            </a:r>
            <a:r>
              <a:rPr lang="en-US" dirty="0"/>
              <a:t> storage;</a:t>
            </a:r>
          </a:p>
          <a:p>
            <a:r>
              <a:rPr lang="en-US" dirty="0"/>
              <a:t>manage security systems and security updates;</a:t>
            </a:r>
          </a:p>
          <a:p>
            <a:r>
              <a:rPr lang="en-US" dirty="0"/>
              <a:t>manage consumer-based </a:t>
            </a:r>
            <a:r>
              <a:rPr lang="en-US" dirty="0" err="1"/>
              <a:t>IoT</a:t>
            </a:r>
            <a:r>
              <a:rPr lang="en-US" dirty="0"/>
              <a:t> components;</a:t>
            </a:r>
          </a:p>
          <a:p>
            <a:r>
              <a:rPr lang="en-US" dirty="0"/>
              <a:t>create a media streaming service;</a:t>
            </a:r>
          </a:p>
          <a:p>
            <a:r>
              <a:rPr lang="en-US" dirty="0"/>
              <a:t>manage torrent files;</a:t>
            </a:r>
          </a:p>
          <a:p>
            <a:r>
              <a:rPr lang="en-US" dirty="0"/>
              <a:t>host a personal cloud server; and</a:t>
            </a:r>
          </a:p>
          <a:p>
            <a:r>
              <a:rPr lang="en-US" dirty="0"/>
              <a:t>create, test and develop a personal website</a:t>
            </a:r>
            <a:r>
              <a:rPr lang="en-US" dirty="0" smtClean="0"/>
              <a:t>.</a:t>
            </a:r>
            <a:endParaRPr lang="en-US" dirty="0"/>
          </a:p>
        </p:txBody>
      </p:sp>
    </p:spTree>
    <p:extLst>
      <p:ext uri="{BB962C8B-B14F-4D97-AF65-F5344CB8AC3E}">
        <p14:creationId xmlns:p14="http://schemas.microsoft.com/office/powerpoint/2010/main" val="11800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62855" cy="1325563"/>
          </a:xfrm>
        </p:spPr>
        <p:txBody>
          <a:bodyPr>
            <a:normAutofit fontScale="90000"/>
          </a:bodyPr>
          <a:lstStyle/>
          <a:p>
            <a:r>
              <a:rPr lang="en-US" sz="4400" dirty="0"/>
              <a:t>In the enterprise, NAS is used in the following ways:</a:t>
            </a:r>
            <a:r>
              <a:rPr lang="en-US" dirty="0"/>
              <a:t/>
            </a:r>
            <a:br>
              <a:rPr lang="en-US" dirty="0"/>
            </a:br>
            <a:endParaRPr lang="en-US" dirty="0"/>
          </a:p>
        </p:txBody>
      </p:sp>
      <p:sp>
        <p:nvSpPr>
          <p:cNvPr id="3" name="Content Placeholder 2"/>
          <p:cNvSpPr>
            <a:spLocks noGrp="1"/>
          </p:cNvSpPr>
          <p:nvPr>
            <p:ph idx="1"/>
          </p:nvPr>
        </p:nvSpPr>
        <p:spPr>
          <a:xfrm>
            <a:off x="838199" y="1576243"/>
            <a:ext cx="10515600" cy="4351338"/>
          </a:xfrm>
        </p:spPr>
        <p:txBody>
          <a:bodyPr>
            <a:normAutofit lnSpcReduction="10000"/>
          </a:bodyPr>
          <a:lstStyle/>
          <a:p>
            <a:r>
              <a:rPr lang="en-US" dirty="0" smtClean="0"/>
              <a:t>as </a:t>
            </a:r>
            <a:r>
              <a:rPr lang="en-US" dirty="0"/>
              <a:t>a backup target, using a NAS array, for archiving and disaster recovery;</a:t>
            </a:r>
          </a:p>
          <a:p>
            <a:r>
              <a:rPr lang="en-US" dirty="0"/>
              <a:t>for testing and developing web-based and server-side web applications;</a:t>
            </a:r>
          </a:p>
          <a:p>
            <a:r>
              <a:rPr lang="en-US" dirty="0"/>
              <a:t>for hosting messaging applications;</a:t>
            </a:r>
          </a:p>
          <a:p>
            <a:r>
              <a:rPr lang="en-US" dirty="0"/>
              <a:t>for hosting server-based, open source applications, such as customer relationship management, human resource management and enterprise resource planning applications; and</a:t>
            </a:r>
          </a:p>
          <a:p>
            <a:r>
              <a:rPr lang="en-US" dirty="0"/>
              <a:t>for serving email, multimedia files, databases and print jobs.</a:t>
            </a:r>
          </a:p>
          <a:p>
            <a:endParaRPr lang="en-US" dirty="0"/>
          </a:p>
        </p:txBody>
      </p:sp>
    </p:spTree>
    <p:extLst>
      <p:ext uri="{BB962C8B-B14F-4D97-AF65-F5344CB8AC3E}">
        <p14:creationId xmlns:p14="http://schemas.microsoft.com/office/powerpoint/2010/main" val="215811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NAS components and how they work</a:t>
            </a:r>
          </a:p>
        </p:txBody>
      </p:sp>
      <p:sp>
        <p:nvSpPr>
          <p:cNvPr id="3" name="Content Placeholder 2"/>
          <p:cNvSpPr>
            <a:spLocks noGrp="1"/>
          </p:cNvSpPr>
          <p:nvPr>
            <p:ph idx="1"/>
          </p:nvPr>
        </p:nvSpPr>
        <p:spPr/>
        <p:txBody>
          <a:bodyPr/>
          <a:lstStyle/>
          <a:p>
            <a:r>
              <a:rPr lang="en-US" u="sng" dirty="0">
                <a:hlinkClick r:id="rId2"/>
              </a:rPr>
              <a:t>A NAS device is fundamentally a dedicated storage server</a:t>
            </a:r>
            <a:r>
              <a:rPr lang="en-US" dirty="0"/>
              <a:t> -- a specialized computer designed and intended to support storage through network access. Regardless of the size and scale of the network-attached storage, every NAS device is typically composed of four major components:</a:t>
            </a:r>
            <a:endParaRPr lang="en-US" dirty="0"/>
          </a:p>
        </p:txBody>
      </p:sp>
    </p:spTree>
    <p:extLst>
      <p:ext uri="{BB962C8B-B14F-4D97-AF65-F5344CB8AC3E}">
        <p14:creationId xmlns:p14="http://schemas.microsoft.com/office/powerpoint/2010/main" val="374469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NAS components and how they work</a:t>
            </a:r>
          </a:p>
        </p:txBody>
      </p:sp>
      <p:sp>
        <p:nvSpPr>
          <p:cNvPr id="3" name="Content Placeholder 2"/>
          <p:cNvSpPr>
            <a:spLocks noGrp="1"/>
          </p:cNvSpPr>
          <p:nvPr>
            <p:ph idx="1"/>
          </p:nvPr>
        </p:nvSpPr>
        <p:spPr/>
        <p:txBody>
          <a:bodyPr/>
          <a:lstStyle/>
          <a:p>
            <a:r>
              <a:rPr lang="en-US" b="1" dirty="0"/>
              <a:t>CPU.</a:t>
            </a:r>
            <a:r>
              <a:rPr lang="en-US" dirty="0"/>
              <a:t> The heart of every NAS is a computer that includes the central processing unit (CPU) and memory. The CPU is responsible for running the NAS OS, reading and writing data against storage, handling user access and even integrating with cloud storage if so designed. Where typical computers or servers use a general-purpose CPU, a dedicated device such as NAS might use a specialized CPU designed for high performance and low power consumption in NAS use cases.</a:t>
            </a:r>
          </a:p>
          <a:p>
            <a:endParaRPr lang="en-US" dirty="0"/>
          </a:p>
        </p:txBody>
      </p:sp>
    </p:spTree>
    <p:extLst>
      <p:ext uri="{BB962C8B-B14F-4D97-AF65-F5344CB8AC3E}">
        <p14:creationId xmlns:p14="http://schemas.microsoft.com/office/powerpoint/2010/main" val="237535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NAS components and how they work</a:t>
            </a:r>
          </a:p>
        </p:txBody>
      </p:sp>
      <p:sp>
        <p:nvSpPr>
          <p:cNvPr id="3" name="Content Placeholder 2"/>
          <p:cNvSpPr>
            <a:spLocks noGrp="1"/>
          </p:cNvSpPr>
          <p:nvPr>
            <p:ph idx="1"/>
          </p:nvPr>
        </p:nvSpPr>
        <p:spPr/>
        <p:txBody>
          <a:bodyPr/>
          <a:lstStyle/>
          <a:p>
            <a:r>
              <a:rPr lang="en-US" b="1" dirty="0"/>
              <a:t>Network interface.</a:t>
            </a:r>
            <a:r>
              <a:rPr lang="en-US" dirty="0"/>
              <a:t> Small NAS devices designed for desktop or single-user use might allow for direct computer connections, such as USB or limited wireless (Wi-Fi) connectivity. But any business NAS intended for data sharing and file serving will demand a physical network connection, such as a cabled Ethernet interface, giving the NAS a unique IP address. This is often considered part of the NAS hardware suite, along with the CPU.</a:t>
            </a:r>
          </a:p>
          <a:p>
            <a:endParaRPr lang="en-US" dirty="0"/>
          </a:p>
        </p:txBody>
      </p:sp>
    </p:spTree>
    <p:extLst>
      <p:ext uri="{BB962C8B-B14F-4D97-AF65-F5344CB8AC3E}">
        <p14:creationId xmlns:p14="http://schemas.microsoft.com/office/powerpoint/2010/main" val="351486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NAS components and how they work</a:t>
            </a:r>
          </a:p>
        </p:txBody>
      </p:sp>
      <p:sp>
        <p:nvSpPr>
          <p:cNvPr id="3" name="Content Placeholder 2"/>
          <p:cNvSpPr>
            <a:spLocks noGrp="1"/>
          </p:cNvSpPr>
          <p:nvPr>
            <p:ph idx="1"/>
          </p:nvPr>
        </p:nvSpPr>
        <p:spPr/>
        <p:txBody>
          <a:bodyPr>
            <a:normAutofit/>
          </a:bodyPr>
          <a:lstStyle/>
          <a:p>
            <a:r>
              <a:rPr lang="en-US" b="1" dirty="0"/>
              <a:t>Storage.</a:t>
            </a:r>
            <a:r>
              <a:rPr lang="en-US" dirty="0"/>
              <a:t> Every NAS must provide physical storage, which is typically in the form of disk drives. The drives might include traditional magnetic HDDs, SSDs or other non-volatile memory devices, often supporting a mix of different storage devices. The NAS might support logical storage organization for redundancy and performance, such as mirroring and other RAID implementations -- but it's the CPU, not the disks, that handle such logical organization</a:t>
            </a:r>
            <a:r>
              <a:rPr lang="en-US" dirty="0" smtClean="0"/>
              <a:t>.</a:t>
            </a:r>
            <a:endParaRPr lang="en-US" dirty="0"/>
          </a:p>
        </p:txBody>
      </p:sp>
    </p:spTree>
    <p:extLst>
      <p:ext uri="{BB962C8B-B14F-4D97-AF65-F5344CB8AC3E}">
        <p14:creationId xmlns:p14="http://schemas.microsoft.com/office/powerpoint/2010/main" val="23898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NAS components and how they work</a:t>
            </a:r>
          </a:p>
        </p:txBody>
      </p:sp>
      <p:sp>
        <p:nvSpPr>
          <p:cNvPr id="3" name="Content Placeholder 2"/>
          <p:cNvSpPr>
            <a:spLocks noGrp="1"/>
          </p:cNvSpPr>
          <p:nvPr>
            <p:ph idx="1"/>
          </p:nvPr>
        </p:nvSpPr>
        <p:spPr/>
        <p:txBody>
          <a:bodyPr>
            <a:normAutofit/>
          </a:bodyPr>
          <a:lstStyle/>
          <a:p>
            <a:r>
              <a:rPr lang="en-US" b="1" dirty="0" smtClean="0"/>
              <a:t>OS</a:t>
            </a:r>
            <a:r>
              <a:rPr lang="en-US" b="1" dirty="0"/>
              <a:t>.</a:t>
            </a:r>
            <a:r>
              <a:rPr lang="en-US" dirty="0"/>
              <a:t> Just as with a conventional computer, the OS organizes and manages the NAS hardware and makes storage available to clients, including users and other applications. Simple NAS devices might not highlight a specific OS, but more sophisticated NAS systems might employ a discrete OS such as </a:t>
            </a:r>
            <a:r>
              <a:rPr lang="en-US" dirty="0" err="1"/>
              <a:t>Netgear</a:t>
            </a:r>
            <a:r>
              <a:rPr lang="en-US" dirty="0"/>
              <a:t> </a:t>
            </a:r>
            <a:r>
              <a:rPr lang="en-US" dirty="0" err="1"/>
              <a:t>ReadyNAS</a:t>
            </a:r>
            <a:r>
              <a:rPr lang="en-US" dirty="0"/>
              <a:t>, QNAP QTS, </a:t>
            </a:r>
            <a:r>
              <a:rPr lang="en-US" dirty="0" err="1"/>
              <a:t>Zyxel</a:t>
            </a:r>
            <a:r>
              <a:rPr lang="en-US" dirty="0"/>
              <a:t> FW or </a:t>
            </a:r>
            <a:r>
              <a:rPr lang="en-US" dirty="0" err="1"/>
              <a:t>TrueNAS</a:t>
            </a:r>
            <a:r>
              <a:rPr lang="en-US" dirty="0"/>
              <a:t> Core, among others.</a:t>
            </a:r>
          </a:p>
          <a:p>
            <a:endParaRPr lang="en-US" dirty="0"/>
          </a:p>
        </p:txBody>
      </p:sp>
    </p:spTree>
    <p:extLst>
      <p:ext uri="{BB962C8B-B14F-4D97-AF65-F5344CB8AC3E}">
        <p14:creationId xmlns:p14="http://schemas.microsoft.com/office/powerpoint/2010/main" val="1893479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techtarget.com/rms/onlineimages/nas_server_components-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8884" y="193964"/>
            <a:ext cx="8928483" cy="56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considerations for choosing </a:t>
            </a:r>
            <a:r>
              <a:rPr lang="en-US" dirty="0" smtClean="0"/>
              <a:t>NAS</a:t>
            </a:r>
            <a:endParaRPr lang="en-US" dirty="0"/>
          </a:p>
        </p:txBody>
      </p:sp>
      <p:sp>
        <p:nvSpPr>
          <p:cNvPr id="3" name="Content Placeholder 2"/>
          <p:cNvSpPr>
            <a:spLocks noGrp="1"/>
          </p:cNvSpPr>
          <p:nvPr>
            <p:ph idx="1"/>
          </p:nvPr>
        </p:nvSpPr>
        <p:spPr>
          <a:xfrm>
            <a:off x="838200" y="1690688"/>
            <a:ext cx="10515600" cy="4351338"/>
          </a:xfrm>
        </p:spPr>
        <p:txBody>
          <a:bodyPr>
            <a:normAutofit lnSpcReduction="10000"/>
          </a:bodyPr>
          <a:lstStyle/>
          <a:p>
            <a:r>
              <a:rPr lang="en-US" dirty="0" smtClean="0"/>
              <a:t>Although </a:t>
            </a:r>
            <a:r>
              <a:rPr lang="en-US" dirty="0"/>
              <a:t>the storage goals of NAS might seem straightforward, selecting a NAS device can be deceptively complex. Price considerations aside, enterprise NAS users should consider an array of factors in product selection, including the following:</a:t>
            </a:r>
          </a:p>
          <a:p>
            <a:r>
              <a:rPr lang="en-US" b="1" dirty="0"/>
              <a:t>Capacity.</a:t>
            </a:r>
            <a:r>
              <a:rPr lang="en-US" dirty="0"/>
              <a:t> How much storage can the NAS provide? There are two major issues: the number of disks and the logical organization of those disks. As one simple example, if the NAS can hold two 4 TB disks, the capacity of the NAS can be 8 TB. But if those disks are configured as RAID 1 -- mirroring -- those two disks simply copy each other; so, the total usable capacity would only be 4 TB, but the storage would be redundant.</a:t>
            </a:r>
          </a:p>
          <a:p>
            <a:endParaRPr lang="en-US" dirty="0"/>
          </a:p>
        </p:txBody>
      </p:sp>
    </p:spTree>
    <p:extLst>
      <p:ext uri="{BB962C8B-B14F-4D97-AF65-F5344CB8AC3E}">
        <p14:creationId xmlns:p14="http://schemas.microsoft.com/office/powerpoint/2010/main" val="264690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Best Server, Network &amp; Infrastructure Support in Se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6806" y="2355706"/>
            <a:ext cx="10270504" cy="1446550"/>
          </a:xfrm>
          <a:prstGeom prst="rect">
            <a:avLst/>
          </a:prstGeom>
        </p:spPr>
        <p:txBody>
          <a:bodyPr wrap="square">
            <a:spAutoFit/>
          </a:bodyPr>
          <a:lstStyle/>
          <a:p>
            <a:r>
              <a:rPr lang="en-US" sz="8800" b="1" dirty="0" smtClean="0">
                <a:solidFill>
                  <a:schemeClr val="bg1"/>
                </a:solidFill>
                <a:latin typeface="Book Antiqua" panose="02040602050305030304" pitchFamily="18" charset="0"/>
              </a:rPr>
              <a:t>Network </a:t>
            </a:r>
            <a:r>
              <a:rPr lang="en-US" sz="8800" b="1" dirty="0">
                <a:solidFill>
                  <a:schemeClr val="bg1"/>
                </a:solidFill>
                <a:latin typeface="Book Antiqua" panose="02040602050305030304" pitchFamily="18" charset="0"/>
              </a:rPr>
              <a:t>Server</a:t>
            </a:r>
            <a:endParaRPr lang="en-US" sz="4400" dirty="0">
              <a:solidFill>
                <a:schemeClr val="bg1"/>
              </a:solidFill>
            </a:endParaRPr>
          </a:p>
        </p:txBody>
      </p:sp>
    </p:spTree>
    <p:extLst>
      <p:ext uri="{BB962C8B-B14F-4D97-AF65-F5344CB8AC3E}">
        <p14:creationId xmlns:p14="http://schemas.microsoft.com/office/powerpoint/2010/main" val="2539818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considerations for choosing </a:t>
            </a:r>
            <a:r>
              <a:rPr lang="en-US" dirty="0" smtClean="0"/>
              <a:t>NAS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Form </a:t>
            </a:r>
            <a:r>
              <a:rPr lang="en-US" b="1" dirty="0"/>
              <a:t>factor.</a:t>
            </a:r>
            <a:r>
              <a:rPr lang="en-US" dirty="0"/>
              <a:t> Where will the NAS be installed? The two principal form factors are rackmount and tower (standalone). An enterprise NAS can use a 2U or 4U rackmount form factor for installation into an existing data center rack. A tower or self-contained NAS can be a good choice for deployment in smaller department data closets or even on desktops.</a:t>
            </a:r>
          </a:p>
          <a:p>
            <a:r>
              <a:rPr lang="en-US" b="1" dirty="0"/>
              <a:t>Performance.</a:t>
            </a:r>
            <a:r>
              <a:rPr lang="en-US" dirty="0"/>
              <a:t> How many users will the NAS support? It takes a finite amount of network and internal computing power to handle a storage request from the network and then translate that request into actual read/write storage tasks within the NAS. A busy NAS will demand higher levels of performance and internal caching to provide greater storage I/O and efficiently support more simultaneous users. Otherwise, users will need to wait longer (lag) for the NAS to service their storage request.</a:t>
            </a:r>
          </a:p>
          <a:p>
            <a:endParaRPr lang="en-US" dirty="0"/>
          </a:p>
        </p:txBody>
      </p:sp>
    </p:spTree>
    <p:extLst>
      <p:ext uri="{BB962C8B-B14F-4D97-AF65-F5344CB8AC3E}">
        <p14:creationId xmlns:p14="http://schemas.microsoft.com/office/powerpoint/2010/main" val="134650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considerations for choosing </a:t>
            </a:r>
            <a:r>
              <a:rPr lang="en-US" dirty="0" smtClean="0"/>
              <a:t>NAS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Connectivity.</a:t>
            </a:r>
            <a:r>
              <a:rPr lang="en-US" dirty="0" smtClean="0"/>
              <a:t> How will the NAS connect to users and applications? Most NAS equipment includes one or more traditional Ethernet ports for cabled network connectivity. High-capacity network connectivity is essential for busy NAS devices in enterprise data centers. NAS designed for smaller, less-demanding environments can get by with Wi-Fi connectivity, while small NAS devices for end-users might supply a USB port for direct PC connectivity.</a:t>
            </a:r>
          </a:p>
          <a:p>
            <a:r>
              <a:rPr lang="en-US" b="1" dirty="0" smtClean="0"/>
              <a:t>Reliability.</a:t>
            </a:r>
            <a:r>
              <a:rPr lang="en-US" dirty="0" smtClean="0"/>
              <a:t> How can the NAS handle problems? Reliability has three major layers: the reliability of the NAS itself, the reliability of the disks installed within the NAS and the reliability of the data stored on the disks. At the NAS level, the equipment itself should be designed to provide long, continuous service at the peak expected performance level. Disk reliability depends on the disks installed in the NAS; high-quality SAS disks can offer excellent error-correction and enormous mean time between failure figures, but all disk choices should include a replacement plan. Finally, the NAS handles RAID, replication and other means of maintaining data integrity within the device, but those features must be enabled and configured.</a:t>
            </a:r>
          </a:p>
        </p:txBody>
      </p:sp>
    </p:spTree>
    <p:extLst>
      <p:ext uri="{BB962C8B-B14F-4D97-AF65-F5344CB8AC3E}">
        <p14:creationId xmlns:p14="http://schemas.microsoft.com/office/powerpoint/2010/main" val="323322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considerations for choosing </a:t>
            </a:r>
            <a:r>
              <a:rPr lang="en-US" dirty="0" smtClean="0"/>
              <a:t>NAS</a:t>
            </a:r>
            <a:endParaRPr lang="en-US" dirty="0"/>
          </a:p>
        </p:txBody>
      </p:sp>
      <p:sp>
        <p:nvSpPr>
          <p:cNvPr id="3" name="Content Placeholder 2"/>
          <p:cNvSpPr>
            <a:spLocks noGrp="1"/>
          </p:cNvSpPr>
          <p:nvPr>
            <p:ph idx="1"/>
          </p:nvPr>
        </p:nvSpPr>
        <p:spPr>
          <a:xfrm>
            <a:off x="727364" y="1690688"/>
            <a:ext cx="10515600" cy="4351338"/>
          </a:xfrm>
        </p:spPr>
        <p:txBody>
          <a:bodyPr>
            <a:normAutofit/>
          </a:bodyPr>
          <a:lstStyle/>
          <a:p>
            <a:r>
              <a:rPr lang="en-US" b="1" dirty="0" smtClean="0"/>
              <a:t>Security</a:t>
            </a:r>
            <a:r>
              <a:rPr lang="en-US" b="1" dirty="0"/>
              <a:t>.</a:t>
            </a:r>
            <a:r>
              <a:rPr lang="en-US" dirty="0"/>
              <a:t> </a:t>
            </a:r>
            <a:r>
              <a:rPr lang="en-US" u="sng" dirty="0">
                <a:hlinkClick r:id="rId2"/>
              </a:rPr>
              <a:t>How is data protected on the NAS</a:t>
            </a:r>
            <a:r>
              <a:rPr lang="en-US" dirty="0"/>
              <a:t>? Look for NAS equipment that </a:t>
            </a:r>
            <a:r>
              <a:rPr lang="en-US" u="sng" dirty="0">
                <a:hlinkClick r:id="rId3"/>
              </a:rPr>
              <a:t>provides native data encryption</a:t>
            </a:r>
            <a:r>
              <a:rPr lang="en-US" dirty="0"/>
              <a:t> and strong network access controls to ensure that only authorized users and applications can access storage.</a:t>
            </a:r>
          </a:p>
          <a:p>
            <a:r>
              <a:rPr lang="en-US" b="1" dirty="0"/>
              <a:t>Usability and features.</a:t>
            </a:r>
            <a:r>
              <a:rPr lang="en-US" dirty="0"/>
              <a:t> How easily can the NAS be set up and deployed? Look for NAS equipment that is easy to deploy and configure, and consider the features and functionality included with the NAS OS/software, such as data snapshots, data backups, data replication, automatic data </a:t>
            </a:r>
            <a:r>
              <a:rPr lang="en-US" dirty="0" err="1"/>
              <a:t>tiering</a:t>
            </a:r>
            <a:r>
              <a:rPr lang="en-US" dirty="0"/>
              <a:t> and RAID.</a:t>
            </a:r>
          </a:p>
          <a:p>
            <a:endParaRPr lang="en-US" dirty="0"/>
          </a:p>
        </p:txBody>
      </p:sp>
    </p:spTree>
    <p:extLst>
      <p:ext uri="{BB962C8B-B14F-4D97-AF65-F5344CB8AC3E}">
        <p14:creationId xmlns:p14="http://schemas.microsoft.com/office/powerpoint/2010/main" val="332017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t>
            </a:r>
            <a:r>
              <a:rPr lang="en-US" dirty="0" smtClean="0"/>
              <a:t>NAS</a:t>
            </a:r>
            <a:endParaRPr lang="en-US" dirty="0"/>
          </a:p>
        </p:txBody>
      </p:sp>
      <p:sp>
        <p:nvSpPr>
          <p:cNvPr id="3" name="Content Placeholder 2"/>
          <p:cNvSpPr>
            <a:spLocks noGrp="1"/>
          </p:cNvSpPr>
          <p:nvPr>
            <p:ph idx="1"/>
          </p:nvPr>
        </p:nvSpPr>
        <p:spPr/>
        <p:txBody>
          <a:bodyPr/>
          <a:lstStyle/>
          <a:p>
            <a:r>
              <a:rPr lang="en-US" dirty="0"/>
              <a:t>Each business has a different scenario and requirement for a NAS device. Before getting a NAS storage solution, ensure that it has all the critical features to address your needs.</a:t>
            </a:r>
          </a:p>
          <a:p>
            <a:r>
              <a:rPr lang="en-US" dirty="0"/>
              <a:t>Different types of NAS may be found on the market based on: the amount of data they can store, the volume of data to be sent via the internet connection at a given time, the type of supported hard drive interface, the type of client connectivity, RAID support, and many more.</a:t>
            </a:r>
          </a:p>
          <a:p>
            <a:endParaRPr lang="en-US" dirty="0"/>
          </a:p>
        </p:txBody>
      </p:sp>
    </p:spTree>
    <p:extLst>
      <p:ext uri="{BB962C8B-B14F-4D97-AF65-F5344CB8AC3E}">
        <p14:creationId xmlns:p14="http://schemas.microsoft.com/office/powerpoint/2010/main" val="2444540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t>
            </a:r>
            <a:r>
              <a:rPr lang="en-US" dirty="0" smtClean="0"/>
              <a:t>NAS</a:t>
            </a:r>
            <a:endParaRPr lang="en-US" dirty="0"/>
          </a:p>
        </p:txBody>
      </p:sp>
      <p:sp>
        <p:nvSpPr>
          <p:cNvPr id="3" name="Content Placeholder 2"/>
          <p:cNvSpPr>
            <a:spLocks noGrp="1"/>
          </p:cNvSpPr>
          <p:nvPr>
            <p:ph idx="1"/>
          </p:nvPr>
        </p:nvSpPr>
        <p:spPr/>
        <p:txBody>
          <a:bodyPr>
            <a:normAutofit/>
          </a:bodyPr>
          <a:lstStyle/>
          <a:p>
            <a:pPr marL="914400" indent="-914400">
              <a:buFont typeface="+mj-lt"/>
              <a:buAutoNum type="arabicPeriod"/>
            </a:pPr>
            <a:r>
              <a:rPr lang="en-US" sz="4800" dirty="0"/>
              <a:t>Enterprise-level NAS</a:t>
            </a:r>
          </a:p>
          <a:p>
            <a:pPr marL="914400" indent="-914400">
              <a:buFont typeface="+mj-lt"/>
              <a:buAutoNum type="arabicPeriod"/>
            </a:pPr>
            <a:r>
              <a:rPr lang="en-US" sz="4800" dirty="0"/>
              <a:t>Midmarket NAS</a:t>
            </a:r>
          </a:p>
          <a:p>
            <a:pPr marL="914400" indent="-914400">
              <a:buFont typeface="+mj-lt"/>
              <a:buAutoNum type="arabicPeriod"/>
            </a:pPr>
            <a:r>
              <a:rPr lang="en-US" sz="4800" dirty="0"/>
              <a:t>Consumer-level NAS</a:t>
            </a:r>
          </a:p>
        </p:txBody>
      </p:sp>
    </p:spTree>
    <p:extLst>
      <p:ext uri="{BB962C8B-B14F-4D97-AF65-F5344CB8AC3E}">
        <p14:creationId xmlns:p14="http://schemas.microsoft.com/office/powerpoint/2010/main" val="331929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NAS</a:t>
            </a:r>
          </a:p>
        </p:txBody>
      </p:sp>
      <p:sp>
        <p:nvSpPr>
          <p:cNvPr id="3" name="Content Placeholder 2"/>
          <p:cNvSpPr>
            <a:spLocks noGrp="1"/>
          </p:cNvSpPr>
          <p:nvPr>
            <p:ph idx="1"/>
          </p:nvPr>
        </p:nvSpPr>
        <p:spPr/>
        <p:txBody>
          <a:bodyPr/>
          <a:lstStyle/>
          <a:p>
            <a:r>
              <a:rPr lang="en-US" dirty="0"/>
              <a:t>We will discuss all NAS devices based on the </a:t>
            </a:r>
            <a:r>
              <a:rPr lang="en-US" u="sng" dirty="0">
                <a:hlinkClick r:id="rId2"/>
              </a:rPr>
              <a:t>three must-have features in a NAS storage solution</a:t>
            </a:r>
            <a:r>
              <a:rPr lang="en-US" dirty="0"/>
              <a:t>:</a:t>
            </a:r>
          </a:p>
          <a:p>
            <a:r>
              <a:rPr lang="en-US" dirty="0"/>
              <a:t>Scalability: Adaptability to growth without the need to create, pay for, and maintain several isolated points of storage.</a:t>
            </a:r>
          </a:p>
          <a:p>
            <a:r>
              <a:rPr lang="en-US" dirty="0"/>
              <a:t>Redundancy: Ability to prevent data loss and maintain continuity of service in the case of hardware failures, software viruses, lost internet connection, and other related incidents.</a:t>
            </a:r>
          </a:p>
          <a:p>
            <a:r>
              <a:rPr lang="en-US" dirty="0"/>
              <a:t>Manageability: Level of ease in setting up and maintaining the solution with minimal labor.</a:t>
            </a:r>
          </a:p>
          <a:p>
            <a:endParaRPr lang="en-US" dirty="0"/>
          </a:p>
        </p:txBody>
      </p:sp>
    </p:spTree>
    <p:extLst>
      <p:ext uri="{BB962C8B-B14F-4D97-AF65-F5344CB8AC3E}">
        <p14:creationId xmlns:p14="http://schemas.microsoft.com/office/powerpoint/2010/main" val="122131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There are three main types of NAS devices</a:t>
            </a:r>
            <a:r>
              <a:rPr lang="en-US" b="0" dirty="0" smtClean="0"/>
              <a:t>.</a:t>
            </a:r>
            <a:r>
              <a:rPr lang="en-US" dirty="0"/>
              <a:t> 1. Enterprise-level NAS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enterprise-level NAS servers have high storage capacity, RAID support options, virtualization, clustering, and other innovative features.</a:t>
            </a:r>
          </a:p>
          <a:p>
            <a:r>
              <a:rPr lang="en-US" b="1" dirty="0"/>
              <a:t>Scalability</a:t>
            </a:r>
            <a:r>
              <a:rPr lang="en-US" dirty="0"/>
              <a:t>: These features make it possible for businesses to scale up. The NAS server can provide connections to more than 1000 clients or users. A large company can expand swiftly across several locations with this extensive connection. Branch offices may access data remotely from a NAS device installed at the main office. It supports business applications such as email systems, accounting databases, payroll, video recording and editing, and data logging.</a:t>
            </a:r>
          </a:p>
          <a:p>
            <a:r>
              <a:rPr lang="en-US" b="1" dirty="0"/>
              <a:t>Redundancy</a:t>
            </a:r>
            <a:r>
              <a:rPr lang="en-US" dirty="0"/>
              <a:t>: Enterprise-level NAS includes features like RAID and component redundancy to enhance disk performance, increase storage availability, and improve the ability of the system to operate without interruption in case of a hardware failure.</a:t>
            </a:r>
          </a:p>
          <a:p>
            <a:r>
              <a:rPr lang="en-US" b="1" dirty="0"/>
              <a:t>Manageability</a:t>
            </a:r>
            <a:r>
              <a:rPr lang="en-US" dirty="0"/>
              <a:t>: Rack mounting is an enterprise-level NAS’s most important physical trait. With this feature, your servers are easily accessible and in one location, making maintenance, tracking down an issue, and troubleshooting more efficient.</a:t>
            </a:r>
          </a:p>
        </p:txBody>
      </p:sp>
    </p:spTree>
    <p:extLst>
      <p:ext uri="{BB962C8B-B14F-4D97-AF65-F5344CB8AC3E}">
        <p14:creationId xmlns:p14="http://schemas.microsoft.com/office/powerpoint/2010/main" val="147329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Enterprise-level </a:t>
            </a:r>
            <a:r>
              <a:rPr lang="en-US" dirty="0" smtClean="0"/>
              <a:t>NAS</a:t>
            </a:r>
            <a:endParaRPr lang="en-US" dirty="0"/>
          </a:p>
        </p:txBody>
      </p:sp>
      <p:sp>
        <p:nvSpPr>
          <p:cNvPr id="3" name="Content Placeholder 2"/>
          <p:cNvSpPr>
            <a:spLocks noGrp="1"/>
          </p:cNvSpPr>
          <p:nvPr>
            <p:ph idx="1"/>
          </p:nvPr>
        </p:nvSpPr>
        <p:spPr/>
        <p:txBody>
          <a:bodyPr/>
          <a:lstStyle/>
          <a:p>
            <a:r>
              <a:rPr lang="en-US" dirty="0"/>
              <a:t>Examples of Enterprise-level NAS devices are: </a:t>
            </a:r>
            <a:r>
              <a:rPr lang="en-US" dirty="0" err="1"/>
              <a:t>Infortrend</a:t>
            </a:r>
            <a:r>
              <a:rPr lang="en-US" dirty="0"/>
              <a:t> </a:t>
            </a:r>
            <a:r>
              <a:rPr lang="en-US" dirty="0" err="1"/>
              <a:t>EonNAS</a:t>
            </a:r>
            <a:r>
              <a:rPr lang="en-US" dirty="0"/>
              <a:t> 3310, </a:t>
            </a:r>
            <a:r>
              <a:rPr lang="en-US" dirty="0" err="1"/>
              <a:t>Infortrend</a:t>
            </a:r>
            <a:r>
              <a:rPr lang="en-US" dirty="0"/>
              <a:t> </a:t>
            </a:r>
            <a:r>
              <a:rPr lang="en-US" dirty="0" err="1"/>
              <a:t>EonNAS</a:t>
            </a:r>
            <a:r>
              <a:rPr lang="en-US" dirty="0"/>
              <a:t> 3510, Synology </a:t>
            </a:r>
            <a:r>
              <a:rPr lang="en-US" dirty="0" err="1"/>
              <a:t>Diskstation</a:t>
            </a:r>
            <a:r>
              <a:rPr lang="en-US" dirty="0"/>
              <a:t> RS10613XS+.</a:t>
            </a:r>
            <a:endParaRPr lang="en-US" dirty="0"/>
          </a:p>
        </p:txBody>
      </p:sp>
      <p:pic>
        <p:nvPicPr>
          <p:cNvPr id="5122" name="Picture 2" descr="EonNAS 3510 - ООО &quot;Майконг&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0200"/>
            <a:ext cx="4762788" cy="28775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nterprise Nas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535" y="3244510"/>
            <a:ext cx="2857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85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SMB (Small-Medium Business) Level NAS/ Midmarket </a:t>
            </a:r>
            <a:r>
              <a:rPr lang="en-US" dirty="0" smtClean="0"/>
              <a:t>NAS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a:t>
            </a:r>
            <a:r>
              <a:rPr lang="en-US" dirty="0"/>
              <a:t>Small-Medium Business NAS setup typically consists of a few computer users who share a printer and an internet connection. You can share files across the network in this setup, but there is no clear access and storage system.</a:t>
            </a:r>
          </a:p>
          <a:p>
            <a:r>
              <a:rPr lang="en-US" b="1" dirty="0"/>
              <a:t>Scalability</a:t>
            </a:r>
            <a:r>
              <a:rPr lang="en-US" dirty="0"/>
              <a:t>: If you’re planning to use NAS storage to scale up your file-sharing environment but only require 20-64 TB storage capacity, a Midmarket or SMB-level NAS server is for you. A NAS device with fast processors will provide a better overall file transfer performance.</a:t>
            </a:r>
          </a:p>
          <a:p>
            <a:r>
              <a:rPr lang="en-US" dirty="0"/>
              <a:t>This type of NAS server is scalable, but unlike the enterprise-level NAS, it connects to fewer users.</a:t>
            </a:r>
          </a:p>
          <a:p>
            <a:r>
              <a:rPr lang="en-US" b="1" dirty="0"/>
              <a:t>Redundancy</a:t>
            </a:r>
            <a:r>
              <a:rPr lang="en-US" dirty="0"/>
              <a:t>: Most SMB-level/ midmarket NAS servers have RAID and virtualization support. This type of NAS provides redundancy features that simplify various functions like backing up data in a system or hardware failure. It uses multiple hard drives, so if one fails, another drive takes charge of the task</a:t>
            </a:r>
            <a:r>
              <a:rPr lang="en-US" dirty="0" smtClean="0"/>
              <a:t>.</a:t>
            </a:r>
          </a:p>
          <a:p>
            <a:r>
              <a:rPr lang="en-US" b="1" dirty="0"/>
              <a:t>Manageability</a:t>
            </a:r>
            <a:r>
              <a:rPr lang="en-US" dirty="0"/>
              <a:t>: The clustering of these devices is not supported, leading to file system siloes if multiple NAS devices are required. Backing up data becomes problematic since it resides in various locations. These NAS servers have advanced processors suitable for hosting applications that support email systems, accounting databases, payroll, video recording and editing, data logging, etc</a:t>
            </a:r>
            <a:r>
              <a:rPr lang="en-US" dirty="0" smtClean="0"/>
              <a:t>.</a:t>
            </a:r>
            <a:endParaRPr lang="en-US" dirty="0"/>
          </a:p>
        </p:txBody>
      </p:sp>
    </p:spTree>
    <p:extLst>
      <p:ext uri="{BB962C8B-B14F-4D97-AF65-F5344CB8AC3E}">
        <p14:creationId xmlns:p14="http://schemas.microsoft.com/office/powerpoint/2010/main" val="1724551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SMB (Small-Medium Business) Level NAS/ Midmarket NAS</a:t>
            </a:r>
          </a:p>
        </p:txBody>
      </p:sp>
      <p:pic>
        <p:nvPicPr>
          <p:cNvPr id="6146" name="Picture 2" descr="Synology DiskStation DS15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8456" y="2535381"/>
            <a:ext cx="4712935" cy="3029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1690688"/>
            <a:ext cx="10841182" cy="923330"/>
          </a:xfrm>
          <a:prstGeom prst="rect">
            <a:avLst/>
          </a:prstGeom>
        </p:spPr>
        <p:txBody>
          <a:bodyPr wrap="square">
            <a:spAutoFit/>
          </a:bodyPr>
          <a:lstStyle/>
          <a:p>
            <a:r>
              <a:rPr lang="en-US" dirty="0">
                <a:latin typeface="Book Antiqua" panose="02040602050305030304" pitchFamily="18" charset="0"/>
              </a:rPr>
              <a:t>Examples of a small business line of NAS are QNAP TS-569 PRO and Synology </a:t>
            </a:r>
            <a:r>
              <a:rPr lang="en-US" dirty="0" err="1">
                <a:latin typeface="Book Antiqua" panose="02040602050305030304" pitchFamily="18" charset="0"/>
              </a:rPr>
              <a:t>Diskstation</a:t>
            </a:r>
            <a:r>
              <a:rPr lang="en-US" dirty="0">
                <a:latin typeface="Book Antiqua" panose="02040602050305030304" pitchFamily="18" charset="0"/>
              </a:rPr>
              <a:t> DS1512+.</a:t>
            </a:r>
          </a:p>
          <a:p>
            <a:r>
              <a:rPr lang="en-US" dirty="0"/>
              <a:t/>
            </a:r>
            <a:br>
              <a:rPr lang="en-US" dirty="0"/>
            </a:br>
            <a:endParaRPr lang="en-US" dirty="0"/>
          </a:p>
        </p:txBody>
      </p:sp>
    </p:spTree>
    <p:extLst>
      <p:ext uri="{BB962C8B-B14F-4D97-AF65-F5344CB8AC3E}">
        <p14:creationId xmlns:p14="http://schemas.microsoft.com/office/powerpoint/2010/main" val="251618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network-attached storage (NAS)?</a:t>
            </a:r>
          </a:p>
        </p:txBody>
      </p:sp>
      <p:sp>
        <p:nvSpPr>
          <p:cNvPr id="3" name="Content Placeholder 2"/>
          <p:cNvSpPr>
            <a:spLocks noGrp="1"/>
          </p:cNvSpPr>
          <p:nvPr>
            <p:ph idx="1"/>
          </p:nvPr>
        </p:nvSpPr>
        <p:spPr/>
        <p:txBody>
          <a:bodyPr/>
          <a:lstStyle/>
          <a:p>
            <a:pPr algn="just"/>
            <a:r>
              <a:rPr lang="en-US" sz="3600" dirty="0"/>
              <a:t>Network-attached storage (NAS) is </a:t>
            </a:r>
            <a:r>
              <a:rPr lang="en-US" sz="3600" b="1" dirty="0">
                <a:solidFill>
                  <a:srgbClr val="FF0000"/>
                </a:solidFill>
              </a:rPr>
              <a:t>dedicated file storage</a:t>
            </a:r>
            <a:r>
              <a:rPr lang="en-US" sz="3600" dirty="0"/>
              <a:t> that enables multiple users and heterogeneous client devices to retrieve data from centralized disk capacity. Users on a local area network (LAN) access the shared storage via a standard Ethernet connection.</a:t>
            </a:r>
          </a:p>
          <a:p>
            <a:endParaRPr lang="en-US" dirty="0"/>
          </a:p>
          <a:p>
            <a:endParaRPr lang="en-US" dirty="0"/>
          </a:p>
        </p:txBody>
      </p:sp>
    </p:spTree>
    <p:extLst>
      <p:ext uri="{BB962C8B-B14F-4D97-AF65-F5344CB8AC3E}">
        <p14:creationId xmlns:p14="http://schemas.microsoft.com/office/powerpoint/2010/main" val="3095346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Consumer-level </a:t>
            </a:r>
            <a:r>
              <a:rPr lang="en-US" dirty="0" smtClean="0"/>
              <a:t>NAS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Consumer-level </a:t>
            </a:r>
            <a:r>
              <a:rPr lang="en-US" dirty="0"/>
              <a:t>NAS servers are the cheapest among NAS types. These low-end NAS are designed mainly for home users who need only the bare minimum of connectivity.</a:t>
            </a:r>
          </a:p>
          <a:p>
            <a:r>
              <a:rPr lang="en-US" b="1" dirty="0"/>
              <a:t>Scalability</a:t>
            </a:r>
            <a:r>
              <a:rPr lang="en-US" dirty="0"/>
              <a:t>: Consumer-level NAS is not as scalable as the Enterprise and SMB levels. It supports up to 20 TB of storage capacity, providing connectivity to at least 20 clients. You can store and backup home users’ data, stream media files, share and synchronize files, and have remote access to your data with this NAS server.</a:t>
            </a:r>
          </a:p>
          <a:p>
            <a:r>
              <a:rPr lang="en-US" b="1" dirty="0"/>
              <a:t>Redundancy</a:t>
            </a:r>
            <a:r>
              <a:rPr lang="en-US" dirty="0"/>
              <a:t>: Consumer-level NAS usually doesn’t support RAID functionality, and cloud backup is unavailable. But you can share files privately with friends and family.</a:t>
            </a:r>
          </a:p>
          <a:p>
            <a:r>
              <a:rPr lang="en-US" dirty="0"/>
              <a:t>It can provide private users with a personalized media server to backup and synchronize files or edit remotely. It can also create a private network between users and the printer, making it easy to edit photos and transfer them for immediate printing.</a:t>
            </a:r>
          </a:p>
          <a:p>
            <a:r>
              <a:rPr lang="en-US" b="1" dirty="0"/>
              <a:t>Manageability</a:t>
            </a:r>
            <a:r>
              <a:rPr lang="en-US" dirty="0"/>
              <a:t>: This type of NAS provides user-friendly features such as a printer server and media server capabilities. It also has a built-in backup and file syncing that makes sharing documents around the office effortless.</a:t>
            </a:r>
          </a:p>
          <a:p>
            <a:endParaRPr lang="en-US" dirty="0"/>
          </a:p>
        </p:txBody>
      </p:sp>
    </p:spTree>
    <p:extLst>
      <p:ext uri="{BB962C8B-B14F-4D97-AF65-F5344CB8AC3E}">
        <p14:creationId xmlns:p14="http://schemas.microsoft.com/office/powerpoint/2010/main" val="1576201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Consumer-level NAS</a:t>
            </a:r>
          </a:p>
        </p:txBody>
      </p:sp>
      <p:sp>
        <p:nvSpPr>
          <p:cNvPr id="3" name="Content Placeholder 2"/>
          <p:cNvSpPr>
            <a:spLocks noGrp="1"/>
          </p:cNvSpPr>
          <p:nvPr>
            <p:ph idx="1"/>
          </p:nvPr>
        </p:nvSpPr>
        <p:spPr>
          <a:xfrm>
            <a:off x="838200" y="1825625"/>
            <a:ext cx="3470564" cy="4351338"/>
          </a:xfrm>
        </p:spPr>
        <p:txBody>
          <a:bodyPr/>
          <a:lstStyle/>
          <a:p>
            <a:r>
              <a:rPr lang="en-US" dirty="0"/>
              <a:t>Examples of Consumer-level NAS are </a:t>
            </a:r>
            <a:r>
              <a:rPr lang="en-US" dirty="0" err="1"/>
              <a:t>Netgear</a:t>
            </a:r>
            <a:r>
              <a:rPr lang="en-US" dirty="0"/>
              <a:t> </a:t>
            </a:r>
            <a:r>
              <a:rPr lang="en-US" dirty="0" err="1"/>
              <a:t>ReadyNAS</a:t>
            </a:r>
            <a:r>
              <a:rPr lang="en-US" dirty="0"/>
              <a:t> Duo v2, Synology </a:t>
            </a:r>
            <a:r>
              <a:rPr lang="en-US" dirty="0" err="1"/>
              <a:t>Diskstation</a:t>
            </a:r>
            <a:r>
              <a:rPr lang="en-US" dirty="0"/>
              <a:t> DS 713+, and QNAP TS-212 Turbo NAS.</a:t>
            </a:r>
          </a:p>
          <a:p>
            <a:r>
              <a:rPr lang="en-US" dirty="0"/>
              <a:t/>
            </a:r>
            <a:br>
              <a:rPr lang="en-US" dirty="0"/>
            </a:br>
            <a:endParaRPr lang="en-US" dirty="0"/>
          </a:p>
        </p:txBody>
      </p:sp>
      <p:pic>
        <p:nvPicPr>
          <p:cNvPr id="6" name="Picture 2" descr="Consumer-Level NAS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646" y="1690688"/>
            <a:ext cx="6810067" cy="383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39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www.techtarget.com/rms/onlineImages/NAS_typ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819" y="152400"/>
            <a:ext cx="11550362" cy="577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1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No </a:t>
            </a:r>
            <a:r>
              <a:rPr lang="en-US" dirty="0"/>
              <a:t>matter what size they are, businesses generate more data throughout the years as they grow. One of the best solutions is a network-attached storage (NAS) device. Acquiring a NAS becomes an investment that should help businesses long-term.</a:t>
            </a:r>
          </a:p>
          <a:p>
            <a:r>
              <a:rPr lang="en-US" dirty="0"/>
              <a:t>As mentioned earlier in this article, it is essential to know how and why you need one to buy the right NAS. Not all NAS drives are built equal, and like most technology purchases, the best fit for your company’s needs depends on your budget and planned usage.</a:t>
            </a:r>
          </a:p>
          <a:p>
            <a:endParaRPr lang="en-US" dirty="0"/>
          </a:p>
        </p:txBody>
      </p:sp>
    </p:spTree>
    <p:extLst>
      <p:ext uri="{BB962C8B-B14F-4D97-AF65-F5344CB8AC3E}">
        <p14:creationId xmlns:p14="http://schemas.microsoft.com/office/powerpoint/2010/main" val="114569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7"/>
            <a:ext cx="10515600" cy="1325563"/>
          </a:xfrm>
        </p:spPr>
        <p:txBody>
          <a:bodyPr>
            <a:noAutofit/>
          </a:bodyPr>
          <a:lstStyle/>
          <a:p>
            <a:r>
              <a:rPr lang="en-US" sz="3600" dirty="0" smtClean="0"/>
              <a:t>Types </a:t>
            </a:r>
            <a:r>
              <a:rPr lang="en-US" sz="3600" dirty="0"/>
              <a:t>of Operating Systems for NAS Servers</a:t>
            </a:r>
            <a:br>
              <a:rPr lang="en-US" sz="3600" dirty="0"/>
            </a:br>
            <a:endParaRPr lang="en-US" sz="3600" dirty="0"/>
          </a:p>
        </p:txBody>
      </p:sp>
      <p:sp>
        <p:nvSpPr>
          <p:cNvPr id="3" name="Content Placeholder 2"/>
          <p:cNvSpPr>
            <a:spLocks noGrp="1"/>
          </p:cNvSpPr>
          <p:nvPr>
            <p:ph idx="1"/>
          </p:nvPr>
        </p:nvSpPr>
        <p:spPr>
          <a:xfrm>
            <a:off x="838200" y="994352"/>
            <a:ext cx="10515600" cy="4866120"/>
          </a:xfrm>
        </p:spPr>
        <p:txBody>
          <a:bodyPr>
            <a:normAutofit fontScale="77500" lnSpcReduction="20000"/>
          </a:bodyPr>
          <a:lstStyle/>
          <a:p>
            <a:r>
              <a:rPr lang="en-US" dirty="0" smtClean="0"/>
              <a:t>There </a:t>
            </a:r>
            <a:r>
              <a:rPr lang="en-US" dirty="0"/>
              <a:t>are several OS options designed specifically for NAS servers, including:</a:t>
            </a:r>
          </a:p>
          <a:p>
            <a:pPr lvl="1"/>
            <a:r>
              <a:rPr lang="en-US" b="1" dirty="0" err="1"/>
              <a:t>TrueNAS</a:t>
            </a:r>
            <a:r>
              <a:rPr lang="en-US" dirty="0"/>
              <a:t>:</a:t>
            </a:r>
          </a:p>
          <a:p>
            <a:pPr lvl="2"/>
            <a:r>
              <a:rPr lang="en-US" b="1" dirty="0"/>
              <a:t>FreeBSD-based</a:t>
            </a:r>
            <a:r>
              <a:rPr lang="en-US" dirty="0"/>
              <a:t> and popular among both home users and enterprises.</a:t>
            </a:r>
          </a:p>
          <a:p>
            <a:pPr lvl="2"/>
            <a:r>
              <a:rPr lang="en-US" dirty="0"/>
              <a:t>Features </a:t>
            </a:r>
            <a:r>
              <a:rPr lang="en-US" b="1" dirty="0"/>
              <a:t>ZFS</a:t>
            </a:r>
            <a:r>
              <a:rPr lang="en-US" dirty="0"/>
              <a:t> (Zettabyte File System) for reliability and performance.</a:t>
            </a:r>
          </a:p>
          <a:p>
            <a:pPr lvl="1"/>
            <a:r>
              <a:rPr lang="en-US" b="1" dirty="0" err="1"/>
              <a:t>OpenMediaVault</a:t>
            </a:r>
            <a:r>
              <a:rPr lang="en-US" dirty="0"/>
              <a:t>:</a:t>
            </a:r>
          </a:p>
          <a:p>
            <a:pPr lvl="2"/>
            <a:r>
              <a:rPr lang="en-US" dirty="0" err="1"/>
              <a:t>Debian</a:t>
            </a:r>
            <a:r>
              <a:rPr lang="en-US" dirty="0"/>
              <a:t>-based NAS OS.</a:t>
            </a:r>
          </a:p>
          <a:p>
            <a:pPr lvl="2"/>
            <a:r>
              <a:rPr lang="en-US" dirty="0"/>
              <a:t>Known for a user-friendly web interface, making it suitable for beginners.</a:t>
            </a:r>
          </a:p>
          <a:p>
            <a:pPr lvl="1"/>
            <a:r>
              <a:rPr lang="en-US" b="1" dirty="0" err="1"/>
              <a:t>Unraid</a:t>
            </a:r>
            <a:r>
              <a:rPr lang="en-US" dirty="0"/>
              <a:t>:</a:t>
            </a:r>
          </a:p>
          <a:p>
            <a:pPr lvl="2"/>
            <a:r>
              <a:rPr lang="en-US" dirty="0"/>
              <a:t>Combines NAS and virtualization functionality.</a:t>
            </a:r>
          </a:p>
          <a:p>
            <a:pPr lvl="2"/>
            <a:r>
              <a:rPr lang="en-US" dirty="0"/>
              <a:t>Allows setting up Docker and VM environments.</a:t>
            </a:r>
          </a:p>
          <a:p>
            <a:pPr lvl="1"/>
            <a:r>
              <a:rPr lang="en-US" b="1" dirty="0" err="1"/>
              <a:t>Rockstor</a:t>
            </a:r>
            <a:r>
              <a:rPr lang="en-US" dirty="0"/>
              <a:t>:</a:t>
            </a:r>
          </a:p>
          <a:p>
            <a:pPr lvl="2"/>
            <a:r>
              <a:rPr lang="en-US" b="1" dirty="0"/>
              <a:t>CentOS-based</a:t>
            </a:r>
            <a:r>
              <a:rPr lang="en-US" dirty="0"/>
              <a:t> and focuses on BTRFS file system.</a:t>
            </a:r>
          </a:p>
          <a:p>
            <a:pPr lvl="2"/>
            <a:r>
              <a:rPr lang="en-US" dirty="0"/>
              <a:t>Offers similar reliability to ZFS but is often simpler to manage.</a:t>
            </a:r>
          </a:p>
          <a:p>
            <a:pPr lvl="1"/>
            <a:r>
              <a:rPr lang="en-US" b="1" dirty="0" err="1"/>
              <a:t>XigmaNAS</a:t>
            </a:r>
            <a:r>
              <a:rPr lang="en-US" dirty="0"/>
              <a:t>:</a:t>
            </a:r>
          </a:p>
          <a:p>
            <a:pPr lvl="2"/>
            <a:r>
              <a:rPr lang="en-US" dirty="0"/>
              <a:t>Also based on FreeBSD, similar to </a:t>
            </a:r>
            <a:r>
              <a:rPr lang="en-US" dirty="0" err="1"/>
              <a:t>TrueNAS</a:t>
            </a:r>
            <a:r>
              <a:rPr lang="en-US" dirty="0"/>
              <a:t>.</a:t>
            </a:r>
          </a:p>
          <a:p>
            <a:pPr lvl="2"/>
            <a:r>
              <a:rPr lang="en-US" dirty="0"/>
              <a:t>Provides a lightweight option for home networks and small businesses.</a:t>
            </a:r>
          </a:p>
          <a:p>
            <a:r>
              <a:rPr lang="en-US" b="1" dirty="0"/>
              <a:t>Choosing the Right NAS OS</a:t>
            </a:r>
            <a:r>
              <a:rPr lang="en-US" dirty="0"/>
              <a:t>: Consider factors like data protection (e.g., ZFS or BTRFS), ease of use, hardware compatibility, community support, and additional features such as Docker and VM support.</a:t>
            </a:r>
          </a:p>
          <a:p>
            <a:endParaRPr lang="en-US" dirty="0"/>
          </a:p>
        </p:txBody>
      </p:sp>
    </p:spTree>
    <p:extLst>
      <p:ext uri="{BB962C8B-B14F-4D97-AF65-F5344CB8AC3E}">
        <p14:creationId xmlns:p14="http://schemas.microsoft.com/office/powerpoint/2010/main" val="283575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err="1" smtClean="0"/>
              <a:t>TrueNAS</a:t>
            </a:r>
            <a:r>
              <a:rPr lang="en-US" sz="3600" dirty="0" smtClean="0"/>
              <a:t> </a:t>
            </a:r>
            <a:r>
              <a:rPr lang="en-US" sz="3600" dirty="0"/>
              <a:t>Installation Process - Step by </a:t>
            </a:r>
            <a:r>
              <a:rPr lang="en-US" sz="3600" dirty="0" smtClean="0"/>
              <a:t>Step</a:t>
            </a:r>
            <a:endParaRPr lang="en-US" sz="3600" dirty="0"/>
          </a:p>
        </p:txBody>
      </p:sp>
      <p:sp>
        <p:nvSpPr>
          <p:cNvPr id="3" name="Content Placeholder 2"/>
          <p:cNvSpPr>
            <a:spLocks noGrp="1"/>
          </p:cNvSpPr>
          <p:nvPr>
            <p:ph idx="1"/>
          </p:nvPr>
        </p:nvSpPr>
        <p:spPr>
          <a:xfrm>
            <a:off x="838200" y="1325563"/>
            <a:ext cx="10515600" cy="4351338"/>
          </a:xfrm>
        </p:spPr>
        <p:txBody>
          <a:bodyPr>
            <a:normAutofit lnSpcReduction="10000"/>
          </a:bodyPr>
          <a:lstStyle/>
          <a:p>
            <a:r>
              <a:rPr lang="en-US" b="1" dirty="0" smtClean="0"/>
              <a:t>Download </a:t>
            </a:r>
            <a:r>
              <a:rPr lang="en-US" b="1" dirty="0"/>
              <a:t>the </a:t>
            </a:r>
            <a:r>
              <a:rPr lang="en-US" b="1" dirty="0" err="1"/>
              <a:t>TrueNAS</a:t>
            </a:r>
            <a:r>
              <a:rPr lang="en-US" b="1" dirty="0"/>
              <a:t> ISO</a:t>
            </a:r>
            <a:r>
              <a:rPr lang="en-US" dirty="0"/>
              <a:t>:</a:t>
            </a:r>
          </a:p>
          <a:p>
            <a:pPr lvl="1"/>
            <a:r>
              <a:rPr lang="en-US" dirty="0"/>
              <a:t>Visit the </a:t>
            </a:r>
            <a:r>
              <a:rPr lang="en-US" dirty="0" err="1">
                <a:hlinkClick r:id="rId2"/>
              </a:rPr>
              <a:t>TrueNAS</a:t>
            </a:r>
            <a:r>
              <a:rPr lang="en-US" dirty="0">
                <a:hlinkClick r:id="rId2"/>
              </a:rPr>
              <a:t> official website</a:t>
            </a:r>
            <a:r>
              <a:rPr lang="en-US" dirty="0"/>
              <a:t> and download the latest </a:t>
            </a:r>
            <a:r>
              <a:rPr lang="en-US" dirty="0" err="1"/>
              <a:t>TrueNAS</a:t>
            </a:r>
            <a:r>
              <a:rPr lang="en-US" dirty="0"/>
              <a:t> ISO file.</a:t>
            </a:r>
          </a:p>
          <a:p>
            <a:r>
              <a:rPr lang="en-US" b="1" dirty="0"/>
              <a:t>Create a Bootable USB Drive</a:t>
            </a:r>
            <a:r>
              <a:rPr lang="en-US" dirty="0"/>
              <a:t>:</a:t>
            </a:r>
          </a:p>
          <a:p>
            <a:pPr lvl="1"/>
            <a:r>
              <a:rPr lang="en-US" dirty="0"/>
              <a:t>Use </a:t>
            </a:r>
            <a:r>
              <a:rPr lang="en-US" b="1" dirty="0"/>
              <a:t>Rufus</a:t>
            </a:r>
            <a:r>
              <a:rPr lang="en-US" dirty="0"/>
              <a:t> or a similar tool to create a bootable USB drive with the </a:t>
            </a:r>
            <a:r>
              <a:rPr lang="en-US" dirty="0" err="1"/>
              <a:t>TrueNAS</a:t>
            </a:r>
            <a:r>
              <a:rPr lang="en-US" dirty="0"/>
              <a:t> ISO.</a:t>
            </a:r>
          </a:p>
          <a:p>
            <a:pPr lvl="2"/>
            <a:r>
              <a:rPr lang="en-US" dirty="0"/>
              <a:t>Open Rufus, select the downloaded ISO, and start the process.</a:t>
            </a:r>
          </a:p>
          <a:p>
            <a:r>
              <a:rPr lang="en-US" b="1" dirty="0"/>
              <a:t>Boot from USB and Start Installation</a:t>
            </a:r>
            <a:r>
              <a:rPr lang="en-US" dirty="0"/>
              <a:t>:</a:t>
            </a:r>
          </a:p>
          <a:p>
            <a:pPr lvl="1"/>
            <a:r>
              <a:rPr lang="en-US" dirty="0"/>
              <a:t>Insert the bootable USB into the server/computer designated for NAS.</a:t>
            </a:r>
          </a:p>
          <a:p>
            <a:pPr lvl="1"/>
            <a:r>
              <a:rPr lang="en-US" dirty="0"/>
              <a:t>Boot into the BIOS and select the USB drive as the boot device.</a:t>
            </a:r>
          </a:p>
          <a:p>
            <a:pPr lvl="1"/>
            <a:r>
              <a:rPr lang="en-US" dirty="0"/>
              <a:t>Choose the </a:t>
            </a:r>
            <a:r>
              <a:rPr lang="en-US" b="1" dirty="0"/>
              <a:t>"Install/Upgrade"</a:t>
            </a:r>
            <a:r>
              <a:rPr lang="en-US" dirty="0"/>
              <a:t> option from the </a:t>
            </a:r>
            <a:r>
              <a:rPr lang="en-US" dirty="0" err="1"/>
              <a:t>TrueNAS</a:t>
            </a:r>
            <a:r>
              <a:rPr lang="en-US" dirty="0"/>
              <a:t> boot menu</a:t>
            </a:r>
            <a:r>
              <a:rPr lang="en-US" dirty="0" smtClean="0"/>
              <a:t>.</a:t>
            </a:r>
            <a:endParaRPr lang="en-US" dirty="0"/>
          </a:p>
        </p:txBody>
      </p:sp>
    </p:spTree>
    <p:extLst>
      <p:ext uri="{BB962C8B-B14F-4D97-AF65-F5344CB8AC3E}">
        <p14:creationId xmlns:p14="http://schemas.microsoft.com/office/powerpoint/2010/main" val="1278924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err="1" smtClean="0"/>
              <a:t>TrueNAS</a:t>
            </a:r>
            <a:r>
              <a:rPr lang="en-US" sz="3600" dirty="0" smtClean="0"/>
              <a:t> </a:t>
            </a:r>
            <a:r>
              <a:rPr lang="en-US" sz="3600" dirty="0"/>
              <a:t>Installation Process - Step by </a:t>
            </a:r>
            <a:r>
              <a:rPr lang="en-US" sz="3600" dirty="0" smtClean="0"/>
              <a:t>Step</a:t>
            </a:r>
            <a:endParaRPr lang="en-US" sz="3600" dirty="0"/>
          </a:p>
        </p:txBody>
      </p:sp>
      <p:sp>
        <p:nvSpPr>
          <p:cNvPr id="3" name="Content Placeholder 2"/>
          <p:cNvSpPr>
            <a:spLocks noGrp="1"/>
          </p:cNvSpPr>
          <p:nvPr>
            <p:ph idx="1"/>
          </p:nvPr>
        </p:nvSpPr>
        <p:spPr>
          <a:xfrm>
            <a:off x="838200" y="1325563"/>
            <a:ext cx="10515600" cy="4351338"/>
          </a:xfrm>
        </p:spPr>
        <p:txBody>
          <a:bodyPr>
            <a:normAutofit fontScale="85000" lnSpcReduction="20000"/>
          </a:bodyPr>
          <a:lstStyle/>
          <a:p>
            <a:r>
              <a:rPr lang="en-US" b="1" dirty="0" smtClean="0"/>
              <a:t>Select </a:t>
            </a:r>
            <a:r>
              <a:rPr lang="en-US" b="1" dirty="0"/>
              <a:t>Installation Drive</a:t>
            </a:r>
            <a:r>
              <a:rPr lang="en-US" dirty="0"/>
              <a:t>:</a:t>
            </a:r>
          </a:p>
          <a:p>
            <a:pPr lvl="1"/>
            <a:r>
              <a:rPr lang="en-US" dirty="0"/>
              <a:t>Choose the storage drive for installing </a:t>
            </a:r>
            <a:r>
              <a:rPr lang="en-US" dirty="0" err="1"/>
              <a:t>TrueNAS</a:t>
            </a:r>
            <a:r>
              <a:rPr lang="en-US" dirty="0"/>
              <a:t>. It’s recommended to use a dedicated SSD or smaller drive for the OS, separate from storage drives.</a:t>
            </a:r>
          </a:p>
          <a:p>
            <a:pPr lvl="1"/>
            <a:r>
              <a:rPr lang="en-US" dirty="0"/>
              <a:t>Confirm installation on the selected drive.</a:t>
            </a:r>
          </a:p>
          <a:p>
            <a:r>
              <a:rPr lang="en-US" b="1" dirty="0"/>
              <a:t>Set Up Root Password</a:t>
            </a:r>
            <a:r>
              <a:rPr lang="en-US" dirty="0"/>
              <a:t>:</a:t>
            </a:r>
          </a:p>
          <a:p>
            <a:pPr lvl="1"/>
            <a:r>
              <a:rPr lang="en-US" dirty="0"/>
              <a:t>Follow prompts to set a root password, which will be used to access the </a:t>
            </a:r>
            <a:r>
              <a:rPr lang="en-US" dirty="0" err="1"/>
              <a:t>TrueNAS</a:t>
            </a:r>
            <a:r>
              <a:rPr lang="en-US" dirty="0"/>
              <a:t> web interface.</a:t>
            </a:r>
          </a:p>
          <a:p>
            <a:r>
              <a:rPr lang="en-US" b="1" dirty="0"/>
              <a:t>Complete Installation and Reboot</a:t>
            </a:r>
            <a:r>
              <a:rPr lang="en-US" dirty="0"/>
              <a:t>:</a:t>
            </a:r>
          </a:p>
          <a:p>
            <a:pPr lvl="1"/>
            <a:r>
              <a:rPr lang="en-US" dirty="0"/>
              <a:t>Wait for the installation to complete and reboot the system.</a:t>
            </a:r>
          </a:p>
          <a:p>
            <a:pPr lvl="1"/>
            <a:r>
              <a:rPr lang="en-US" dirty="0"/>
              <a:t>Remove the USB drive once installation is finished.</a:t>
            </a:r>
          </a:p>
          <a:p>
            <a:r>
              <a:rPr lang="en-US" b="1" dirty="0"/>
              <a:t>Access </a:t>
            </a:r>
            <a:r>
              <a:rPr lang="en-US" b="1" dirty="0" err="1"/>
              <a:t>TrueNAS</a:t>
            </a:r>
            <a:r>
              <a:rPr lang="en-US" b="1" dirty="0"/>
              <a:t> Web Interface</a:t>
            </a:r>
            <a:r>
              <a:rPr lang="en-US" dirty="0"/>
              <a:t>:</a:t>
            </a:r>
          </a:p>
          <a:p>
            <a:pPr lvl="1"/>
            <a:r>
              <a:rPr lang="en-US" dirty="0"/>
              <a:t>After reboot, the server will display an IP address.</a:t>
            </a:r>
          </a:p>
          <a:p>
            <a:pPr lvl="1"/>
            <a:r>
              <a:rPr lang="en-US" dirty="0"/>
              <a:t>Open a browser on a computer within the network and type this IP address to access the </a:t>
            </a:r>
            <a:r>
              <a:rPr lang="en-US" dirty="0" err="1"/>
              <a:t>TrueNAS</a:t>
            </a:r>
            <a:r>
              <a:rPr lang="en-US" dirty="0"/>
              <a:t> web interface.</a:t>
            </a:r>
          </a:p>
          <a:p>
            <a:endParaRPr lang="en-US" dirty="0"/>
          </a:p>
        </p:txBody>
      </p:sp>
    </p:spTree>
    <p:extLst>
      <p:ext uri="{BB962C8B-B14F-4D97-AF65-F5344CB8AC3E}">
        <p14:creationId xmlns:p14="http://schemas.microsoft.com/office/powerpoint/2010/main" val="151983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Sharing </a:t>
            </a:r>
            <a:r>
              <a:rPr lang="en-US" sz="3600" dirty="0"/>
              <a:t>a Drive Using </a:t>
            </a:r>
            <a:r>
              <a:rPr lang="en-US" sz="3600" dirty="0" err="1"/>
              <a:t>TrueNAS</a:t>
            </a:r>
            <a:r>
              <a:rPr lang="en-US" sz="3600" dirty="0"/>
              <a:t> - Step by </a:t>
            </a:r>
            <a:r>
              <a:rPr lang="en-US" sz="3600" dirty="0" smtClean="0"/>
              <a:t>Step</a:t>
            </a:r>
            <a:endParaRPr lang="en-US" sz="3600" dirty="0"/>
          </a:p>
        </p:txBody>
      </p:sp>
      <p:sp>
        <p:nvSpPr>
          <p:cNvPr id="3" name="Content Placeholder 2"/>
          <p:cNvSpPr>
            <a:spLocks noGrp="1"/>
          </p:cNvSpPr>
          <p:nvPr>
            <p:ph idx="1"/>
          </p:nvPr>
        </p:nvSpPr>
        <p:spPr>
          <a:xfrm>
            <a:off x="741218" y="1594140"/>
            <a:ext cx="10515600" cy="4351338"/>
          </a:xfrm>
        </p:spPr>
        <p:txBody>
          <a:bodyPr>
            <a:normAutofit/>
          </a:bodyPr>
          <a:lstStyle/>
          <a:p>
            <a:r>
              <a:rPr lang="en-US" b="1" dirty="0" smtClean="0"/>
              <a:t>Log </a:t>
            </a:r>
            <a:r>
              <a:rPr lang="en-US" b="1" dirty="0"/>
              <a:t>into </a:t>
            </a:r>
            <a:r>
              <a:rPr lang="en-US" b="1" dirty="0" err="1"/>
              <a:t>TrueNAS</a:t>
            </a:r>
            <a:r>
              <a:rPr lang="en-US" b="1" dirty="0"/>
              <a:t> Web Interface</a:t>
            </a:r>
            <a:r>
              <a:rPr lang="en-US" dirty="0"/>
              <a:t>:</a:t>
            </a:r>
          </a:p>
          <a:p>
            <a:pPr lvl="1"/>
            <a:r>
              <a:rPr lang="en-US" dirty="0"/>
              <a:t>Enter the IP address in a browser and log in using the root password.</a:t>
            </a:r>
          </a:p>
          <a:p>
            <a:r>
              <a:rPr lang="en-US" b="1" dirty="0"/>
              <a:t>Set Up Storage Pool</a:t>
            </a:r>
            <a:r>
              <a:rPr lang="en-US" dirty="0"/>
              <a:t>:</a:t>
            </a:r>
          </a:p>
          <a:p>
            <a:pPr lvl="1"/>
            <a:r>
              <a:rPr lang="en-US" dirty="0"/>
              <a:t>Go to </a:t>
            </a:r>
            <a:r>
              <a:rPr lang="en-US" b="1" dirty="0"/>
              <a:t>Storage &gt; Pools</a:t>
            </a:r>
            <a:r>
              <a:rPr lang="en-US" dirty="0"/>
              <a:t> and click </a:t>
            </a:r>
            <a:r>
              <a:rPr lang="en-US" b="1" dirty="0"/>
              <a:t>Add</a:t>
            </a:r>
            <a:r>
              <a:rPr lang="en-US" dirty="0"/>
              <a:t>.</a:t>
            </a:r>
          </a:p>
          <a:p>
            <a:pPr lvl="1"/>
            <a:r>
              <a:rPr lang="en-US" dirty="0"/>
              <a:t>Select the drives for the storage pool, configure RAID if needed (e.g., RAID-Z for redundancy), and finalize the pool creation.</a:t>
            </a:r>
          </a:p>
          <a:p>
            <a:r>
              <a:rPr lang="en-US" b="1" dirty="0"/>
              <a:t>Create a Dataset</a:t>
            </a:r>
            <a:r>
              <a:rPr lang="en-US" dirty="0"/>
              <a:t>:</a:t>
            </a:r>
          </a:p>
          <a:p>
            <a:pPr lvl="1"/>
            <a:r>
              <a:rPr lang="en-US" dirty="0"/>
              <a:t>Within the storage pool, create a </a:t>
            </a:r>
            <a:r>
              <a:rPr lang="en-US" b="1" dirty="0"/>
              <a:t>Dataset</a:t>
            </a:r>
            <a:r>
              <a:rPr lang="en-US" dirty="0"/>
              <a:t> for organizing files.</a:t>
            </a:r>
          </a:p>
          <a:p>
            <a:pPr lvl="1"/>
            <a:r>
              <a:rPr lang="en-US" dirty="0"/>
              <a:t>Configure permissions, compression, and other dataset options as needed</a:t>
            </a:r>
            <a:r>
              <a:rPr lang="en-US" dirty="0" smtClean="0"/>
              <a:t>.</a:t>
            </a:r>
            <a:endParaRPr lang="en-US" dirty="0"/>
          </a:p>
        </p:txBody>
      </p:sp>
    </p:spTree>
    <p:extLst>
      <p:ext uri="{BB962C8B-B14F-4D97-AF65-F5344CB8AC3E}">
        <p14:creationId xmlns:p14="http://schemas.microsoft.com/office/powerpoint/2010/main" val="3771454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Sharing </a:t>
            </a:r>
            <a:r>
              <a:rPr lang="en-US" sz="3600" dirty="0"/>
              <a:t>a Drive Using </a:t>
            </a:r>
            <a:r>
              <a:rPr lang="en-US" sz="3600" dirty="0" err="1"/>
              <a:t>TrueNAS</a:t>
            </a:r>
            <a:r>
              <a:rPr lang="en-US" sz="3600" dirty="0"/>
              <a:t> - Step by </a:t>
            </a:r>
            <a:r>
              <a:rPr lang="en-US" sz="3600" dirty="0" smtClean="0"/>
              <a:t>Step</a:t>
            </a:r>
            <a:endParaRPr lang="en-US" sz="3600" dirty="0"/>
          </a:p>
        </p:txBody>
      </p:sp>
      <p:sp>
        <p:nvSpPr>
          <p:cNvPr id="3" name="Content Placeholder 2"/>
          <p:cNvSpPr>
            <a:spLocks noGrp="1"/>
          </p:cNvSpPr>
          <p:nvPr>
            <p:ph idx="1"/>
          </p:nvPr>
        </p:nvSpPr>
        <p:spPr>
          <a:xfrm>
            <a:off x="741218" y="1594140"/>
            <a:ext cx="10515600" cy="4351338"/>
          </a:xfrm>
        </p:spPr>
        <p:txBody>
          <a:bodyPr>
            <a:normAutofit lnSpcReduction="10000"/>
          </a:bodyPr>
          <a:lstStyle/>
          <a:p>
            <a:r>
              <a:rPr lang="en-US" b="1" dirty="0" smtClean="0"/>
              <a:t>Enable </a:t>
            </a:r>
            <a:r>
              <a:rPr lang="en-US" b="1" dirty="0"/>
              <a:t>Sharing (SMB for Windows, NFS for Linux)</a:t>
            </a:r>
            <a:r>
              <a:rPr lang="en-US" dirty="0"/>
              <a:t>:</a:t>
            </a:r>
          </a:p>
          <a:p>
            <a:pPr lvl="1"/>
            <a:r>
              <a:rPr lang="en-US" dirty="0"/>
              <a:t>Go to </a:t>
            </a:r>
            <a:r>
              <a:rPr lang="en-US" b="1" dirty="0"/>
              <a:t>Sharing &gt; SMB</a:t>
            </a:r>
            <a:r>
              <a:rPr lang="en-US" dirty="0"/>
              <a:t> (for Windows) or </a:t>
            </a:r>
            <a:r>
              <a:rPr lang="en-US" b="1" dirty="0"/>
              <a:t>NFS</a:t>
            </a:r>
            <a:r>
              <a:rPr lang="en-US" dirty="0"/>
              <a:t> (for Linux/Mac).</a:t>
            </a:r>
          </a:p>
          <a:p>
            <a:pPr lvl="1"/>
            <a:r>
              <a:rPr lang="en-US" dirty="0"/>
              <a:t>Add a new share, select the dataset created earlier, and set up permissions.</a:t>
            </a:r>
          </a:p>
          <a:p>
            <a:r>
              <a:rPr lang="en-US" b="1" dirty="0"/>
              <a:t>Configure Access Permissions</a:t>
            </a:r>
            <a:r>
              <a:rPr lang="en-US" dirty="0"/>
              <a:t>:</a:t>
            </a:r>
          </a:p>
          <a:p>
            <a:pPr lvl="1"/>
            <a:r>
              <a:rPr lang="en-US" dirty="0"/>
              <a:t>Define user and group access for the share. You can restrict or allow certain users to access or modify files.</a:t>
            </a:r>
          </a:p>
          <a:p>
            <a:r>
              <a:rPr lang="en-US" b="1" dirty="0"/>
              <a:t>Connect to Shared Drive</a:t>
            </a:r>
            <a:r>
              <a:rPr lang="en-US" dirty="0"/>
              <a:t>:</a:t>
            </a:r>
          </a:p>
          <a:p>
            <a:pPr lvl="1"/>
            <a:r>
              <a:rPr lang="en-US" b="1" dirty="0"/>
              <a:t>On Windows</a:t>
            </a:r>
            <a:r>
              <a:rPr lang="en-US" dirty="0"/>
              <a:t>: Open File Explorer, go to </a:t>
            </a:r>
            <a:r>
              <a:rPr lang="en-US" b="1" dirty="0"/>
              <a:t>This PC &gt; Map Network Drive</a:t>
            </a:r>
            <a:r>
              <a:rPr lang="en-US" dirty="0"/>
              <a:t>, and enter the NAS IP and share path.</a:t>
            </a:r>
          </a:p>
          <a:p>
            <a:pPr lvl="1"/>
            <a:r>
              <a:rPr lang="en-US" b="1" dirty="0"/>
              <a:t>On Mac/Linux</a:t>
            </a:r>
            <a:r>
              <a:rPr lang="en-US" dirty="0"/>
              <a:t>: Use </a:t>
            </a:r>
            <a:r>
              <a:rPr lang="en-US" b="1" dirty="0"/>
              <a:t>Finder</a:t>
            </a:r>
            <a:r>
              <a:rPr lang="en-US" dirty="0"/>
              <a:t> or </a:t>
            </a:r>
            <a:r>
              <a:rPr lang="en-US" b="1" dirty="0"/>
              <a:t>File Manager</a:t>
            </a:r>
            <a:r>
              <a:rPr lang="en-US" dirty="0"/>
              <a:t> to connect to the shared folder using the IP address.</a:t>
            </a:r>
          </a:p>
          <a:p>
            <a:endParaRPr lang="en-US" dirty="0"/>
          </a:p>
        </p:txBody>
      </p:sp>
    </p:spTree>
    <p:extLst>
      <p:ext uri="{BB962C8B-B14F-4D97-AF65-F5344CB8AC3E}">
        <p14:creationId xmlns:p14="http://schemas.microsoft.com/office/powerpoint/2010/main" val="3033084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805998"/>
            <a:ext cx="12192000" cy="1953087"/>
          </a:xfrm>
          <a:prstGeom prst="rect">
            <a:avLst/>
          </a:prstGeom>
        </p:spPr>
      </p:pic>
      <p:sp>
        <p:nvSpPr>
          <p:cNvPr id="2" name="Title 1"/>
          <p:cNvSpPr>
            <a:spLocks noGrp="1"/>
          </p:cNvSpPr>
          <p:nvPr>
            <p:ph type="title"/>
          </p:nvPr>
        </p:nvSpPr>
        <p:spPr>
          <a:xfrm>
            <a:off x="6546273" y="2433522"/>
            <a:ext cx="5978236" cy="1325563"/>
          </a:xfrm>
        </p:spPr>
        <p:txBody>
          <a:bodyPr>
            <a:normAutofit/>
          </a:bodyPr>
          <a:lstStyle/>
          <a:p>
            <a:r>
              <a:rPr lang="en-US" sz="6600" dirty="0" smtClean="0">
                <a:solidFill>
                  <a:schemeClr val="bg1"/>
                </a:solidFill>
              </a:rPr>
              <a:t>“Thank You”</a:t>
            </a:r>
            <a:endParaRPr lang="en-US" sz="6600" dirty="0">
              <a:solidFill>
                <a:schemeClr val="bg1"/>
              </a:solidFill>
            </a:endParaRPr>
          </a:p>
        </p:txBody>
      </p:sp>
    </p:spTree>
    <p:extLst>
      <p:ext uri="{BB962C8B-B14F-4D97-AF65-F5344CB8AC3E}">
        <p14:creationId xmlns:p14="http://schemas.microsoft.com/office/powerpoint/2010/main" val="931457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network-attached storage (NAS)?</a:t>
            </a:r>
          </a:p>
        </p:txBody>
      </p:sp>
      <p:sp>
        <p:nvSpPr>
          <p:cNvPr id="3" name="Content Placeholder 2"/>
          <p:cNvSpPr>
            <a:spLocks noGrp="1"/>
          </p:cNvSpPr>
          <p:nvPr>
            <p:ph idx="1"/>
          </p:nvPr>
        </p:nvSpPr>
        <p:spPr/>
        <p:txBody>
          <a:bodyPr/>
          <a:lstStyle/>
          <a:p>
            <a:r>
              <a:rPr lang="en-US" dirty="0"/>
              <a:t>NAS devices typically don't have a keyboard or display and are configured and managed with a </a:t>
            </a:r>
            <a:r>
              <a:rPr lang="en-US" dirty="0">
                <a:solidFill>
                  <a:srgbClr val="FF0000"/>
                </a:solidFill>
              </a:rPr>
              <a:t>browser-based utility</a:t>
            </a:r>
            <a:r>
              <a:rPr lang="en-US" dirty="0"/>
              <a:t>. </a:t>
            </a:r>
            <a:endParaRPr lang="en-US" dirty="0" smtClean="0"/>
          </a:p>
          <a:p>
            <a:r>
              <a:rPr lang="en-US" dirty="0" smtClean="0"/>
              <a:t>Each </a:t>
            </a:r>
            <a:r>
              <a:rPr lang="en-US" dirty="0"/>
              <a:t>NAS resides on the </a:t>
            </a:r>
            <a:r>
              <a:rPr lang="en-US" dirty="0">
                <a:solidFill>
                  <a:srgbClr val="FF0000"/>
                </a:solidFill>
              </a:rPr>
              <a:t>LAN</a:t>
            </a:r>
            <a:r>
              <a:rPr lang="en-US" dirty="0"/>
              <a:t> as an independent network node, defined by its own unique IP address</a:t>
            </a:r>
            <a:r>
              <a:rPr lang="en-US" dirty="0" smtClean="0"/>
              <a:t>.</a:t>
            </a:r>
          </a:p>
          <a:p>
            <a:r>
              <a:rPr lang="en-US" dirty="0"/>
              <a:t>Essentially, a NAS device functions as a housing unit for hard drives with added intelligence for sharing and authorization of files. By utilizing Redundant Array of Independent Disks</a:t>
            </a:r>
            <a:r>
              <a:rPr lang="en-US" b="1" dirty="0">
                <a:solidFill>
                  <a:srgbClr val="FF0000"/>
                </a:solidFill>
              </a:rPr>
              <a:t> (RAID)</a:t>
            </a:r>
            <a:r>
              <a:rPr lang="en-US" dirty="0"/>
              <a:t> technology, a NAS system can partition and replicate stored data across several hard drives, ensuring data resilience in the event of drive failures.</a:t>
            </a:r>
            <a:endParaRPr lang="en-US" dirty="0"/>
          </a:p>
        </p:txBody>
      </p:sp>
    </p:spTree>
    <p:extLst>
      <p:ext uri="{BB962C8B-B14F-4D97-AF65-F5344CB8AC3E}">
        <p14:creationId xmlns:p14="http://schemas.microsoft.com/office/powerpoint/2010/main" val="81676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t>
            </a:r>
            <a:r>
              <a:rPr lang="en-US" dirty="0"/>
              <a:t>to NAS (Network-Attached Storage)</a:t>
            </a:r>
            <a:br>
              <a:rPr lang="en-US" dirty="0"/>
            </a:br>
            <a:endParaRPr lang="en-US" dirty="0"/>
          </a:p>
        </p:txBody>
      </p:sp>
      <p:sp>
        <p:nvSpPr>
          <p:cNvPr id="3" name="Content Placeholder 2"/>
          <p:cNvSpPr>
            <a:spLocks noGrp="1"/>
          </p:cNvSpPr>
          <p:nvPr>
            <p:ph idx="1"/>
          </p:nvPr>
        </p:nvSpPr>
        <p:spPr/>
        <p:txBody>
          <a:bodyPr/>
          <a:lstStyle/>
          <a:p>
            <a:r>
              <a:rPr lang="en-US" b="1" dirty="0" smtClean="0"/>
              <a:t>Definition</a:t>
            </a:r>
            <a:r>
              <a:rPr lang="en-US" dirty="0"/>
              <a:t>: A NAS server is a specialized device or server for data storage that can be accessed over a network, allowing multiple users to share and access data from a centralized location.</a:t>
            </a:r>
          </a:p>
          <a:p>
            <a:r>
              <a:rPr lang="en-US" b="1" dirty="0"/>
              <a:t>Key Benefits</a:t>
            </a:r>
            <a:r>
              <a:rPr lang="en-US" dirty="0"/>
              <a:t>:</a:t>
            </a:r>
          </a:p>
          <a:p>
            <a:pPr lvl="1"/>
            <a:r>
              <a:rPr lang="en-US" dirty="0"/>
              <a:t>Centralized storage management</a:t>
            </a:r>
          </a:p>
          <a:p>
            <a:pPr lvl="1"/>
            <a:r>
              <a:rPr lang="en-US" dirty="0"/>
              <a:t>Data backup and recovery</a:t>
            </a:r>
          </a:p>
          <a:p>
            <a:pPr lvl="1"/>
            <a:r>
              <a:rPr lang="en-US" dirty="0"/>
              <a:t>Remote access and sharing</a:t>
            </a:r>
          </a:p>
          <a:p>
            <a:pPr lvl="1"/>
            <a:r>
              <a:rPr lang="en-US" dirty="0"/>
              <a:t>Scalability and flexibility for expanding storage</a:t>
            </a:r>
          </a:p>
          <a:p>
            <a:endParaRPr lang="en-US" dirty="0"/>
          </a:p>
        </p:txBody>
      </p:sp>
    </p:spTree>
    <p:extLst>
      <p:ext uri="{BB962C8B-B14F-4D97-AF65-F5344CB8AC3E}">
        <p14:creationId xmlns:p14="http://schemas.microsoft.com/office/powerpoint/2010/main" val="264939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 (Network-Attached Storage) is a large-capacity storage device linked to a network, enabling authorized network users and clients to store and access data from a centralized po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279" y="704552"/>
            <a:ext cx="10415393" cy="502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4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echtarget.com/rms/onlineImages/network_attached_sto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836" y="0"/>
            <a:ext cx="88681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85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network-attached storage used for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purpose of network-attached storage is to enable users to collaborate and share data more effectively. </a:t>
            </a:r>
            <a:endParaRPr lang="en-US" dirty="0" smtClean="0"/>
          </a:p>
          <a:p>
            <a:r>
              <a:rPr lang="en-US" dirty="0" smtClean="0"/>
              <a:t>It </a:t>
            </a:r>
            <a:r>
              <a:rPr lang="en-US" dirty="0"/>
              <a:t>is useful to distributed teams that need remote access or work in different time zones. </a:t>
            </a:r>
            <a:endParaRPr lang="en-US" dirty="0" smtClean="0"/>
          </a:p>
          <a:p>
            <a:r>
              <a:rPr lang="en-US" dirty="0" smtClean="0"/>
              <a:t>NAS </a:t>
            </a:r>
            <a:r>
              <a:rPr lang="en-US" dirty="0"/>
              <a:t>connects to a wireless router, making it easy for distributed workers to access files from any desktop or mobile device with a network connection. </a:t>
            </a:r>
            <a:endParaRPr lang="en-US" dirty="0" smtClean="0"/>
          </a:p>
          <a:p>
            <a:r>
              <a:rPr lang="en-US" dirty="0" smtClean="0"/>
              <a:t>Organizations </a:t>
            </a:r>
            <a:r>
              <a:rPr lang="en-US" dirty="0"/>
              <a:t>commonly deploy a NAS environment as a </a:t>
            </a:r>
            <a:r>
              <a:rPr lang="en-US" u="sng" dirty="0">
                <a:hlinkClick r:id="rId2"/>
              </a:rPr>
              <a:t>storage filer</a:t>
            </a:r>
            <a:r>
              <a:rPr lang="en-US" dirty="0"/>
              <a:t> or the foundation for a personal or private cloud</a:t>
            </a:r>
            <a:r>
              <a:rPr lang="en-US" dirty="0" smtClean="0"/>
              <a:t>.</a:t>
            </a:r>
            <a:endParaRPr lang="en-US" dirty="0"/>
          </a:p>
        </p:txBody>
      </p:sp>
    </p:spTree>
    <p:extLst>
      <p:ext uri="{BB962C8B-B14F-4D97-AF65-F5344CB8AC3E}">
        <p14:creationId xmlns:p14="http://schemas.microsoft.com/office/powerpoint/2010/main" val="232126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network-attached storage used for</a:t>
            </a:r>
            <a:r>
              <a:rPr lang="en-US" dirty="0" smtClean="0"/>
              <a:t>?</a:t>
            </a:r>
            <a:endParaRPr lang="en-US" dirty="0"/>
          </a:p>
        </p:txBody>
      </p:sp>
      <p:sp>
        <p:nvSpPr>
          <p:cNvPr id="3" name="Content Placeholder 2"/>
          <p:cNvSpPr>
            <a:spLocks noGrp="1"/>
          </p:cNvSpPr>
          <p:nvPr>
            <p:ph idx="1"/>
          </p:nvPr>
        </p:nvSpPr>
        <p:spPr/>
        <p:txBody>
          <a:bodyPr>
            <a:normAutofit/>
          </a:bodyPr>
          <a:lstStyle/>
          <a:p>
            <a:pPr algn="just"/>
            <a:r>
              <a:rPr lang="en-US" dirty="0" smtClean="0"/>
              <a:t>Some </a:t>
            </a:r>
            <a:r>
              <a:rPr lang="en-US" dirty="0"/>
              <a:t>NAS products are designed for use in large enterprises. Others are for home offices or small businesses. </a:t>
            </a:r>
            <a:endParaRPr lang="en-US" dirty="0" smtClean="0"/>
          </a:p>
          <a:p>
            <a:pPr algn="just"/>
            <a:r>
              <a:rPr lang="en-US" dirty="0" smtClean="0"/>
              <a:t>Devices </a:t>
            </a:r>
            <a:r>
              <a:rPr lang="en-US" dirty="0"/>
              <a:t>usually contain at least two drive bays, although single-bay systems are available for noncritical data. </a:t>
            </a:r>
            <a:endParaRPr lang="en-US" dirty="0" smtClean="0"/>
          </a:p>
          <a:p>
            <a:pPr algn="just"/>
            <a:r>
              <a:rPr lang="en-US" dirty="0" smtClean="0"/>
              <a:t>Enterprise </a:t>
            </a:r>
            <a:r>
              <a:rPr lang="en-US" dirty="0"/>
              <a:t>NAS gear is designed with more high-end data features to aid storage management and usually comes with at least four drive bays.</a:t>
            </a:r>
          </a:p>
          <a:p>
            <a:endParaRPr lang="en-US" dirty="0"/>
          </a:p>
        </p:txBody>
      </p:sp>
    </p:spTree>
    <p:extLst>
      <p:ext uri="{BB962C8B-B14F-4D97-AF65-F5344CB8AC3E}">
        <p14:creationId xmlns:p14="http://schemas.microsoft.com/office/powerpoint/2010/main" val="263049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2241</Words>
  <Application>Microsoft Office PowerPoint</Application>
  <PresentationFormat>Widescreen</PresentationFormat>
  <Paragraphs>169</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Book Antiqua</vt:lpstr>
      <vt:lpstr>Calibri</vt:lpstr>
      <vt:lpstr>Times New Roman</vt:lpstr>
      <vt:lpstr>Office Theme</vt:lpstr>
      <vt:lpstr>PowerPoint Presentation</vt:lpstr>
      <vt:lpstr>PowerPoint Presentation</vt:lpstr>
      <vt:lpstr>What is network-attached storage (NAS)?</vt:lpstr>
      <vt:lpstr>What is network-attached storage (NAS)?</vt:lpstr>
      <vt:lpstr>Introduction to NAS (Network-Attached Storage) </vt:lpstr>
      <vt:lpstr>PowerPoint Presentation</vt:lpstr>
      <vt:lpstr>PowerPoint Presentation</vt:lpstr>
      <vt:lpstr>What is network-attached storage used for?</vt:lpstr>
      <vt:lpstr>What is network-attached storage used for?</vt:lpstr>
      <vt:lpstr>What is network-attached storage used for?</vt:lpstr>
      <vt:lpstr>NAS use cases and examples</vt:lpstr>
      <vt:lpstr>In the enterprise, NAS is used in the following ways: </vt:lpstr>
      <vt:lpstr>NAS components and how they work</vt:lpstr>
      <vt:lpstr>NAS components and how they work</vt:lpstr>
      <vt:lpstr>NAS components and how they work</vt:lpstr>
      <vt:lpstr>NAS components and how they work</vt:lpstr>
      <vt:lpstr>NAS components and how they work</vt:lpstr>
      <vt:lpstr>PowerPoint Presentation</vt:lpstr>
      <vt:lpstr>Top considerations for choosing NAS</vt:lpstr>
      <vt:lpstr>Top considerations for choosing NAS</vt:lpstr>
      <vt:lpstr>Top considerations for choosing NAS</vt:lpstr>
      <vt:lpstr>Top considerations for choosing NAS</vt:lpstr>
      <vt:lpstr>Types of NAS</vt:lpstr>
      <vt:lpstr>Types of NAS</vt:lpstr>
      <vt:lpstr>Types of NAS</vt:lpstr>
      <vt:lpstr>There are three main types of NAS devices. 1. Enterprise-level NAS </vt:lpstr>
      <vt:lpstr>1. Enterprise-level NAS</vt:lpstr>
      <vt:lpstr>2. SMB (Small-Medium Business) Level NAS/ Midmarket NAS</vt:lpstr>
      <vt:lpstr>2. SMB (Small-Medium Business) Level NAS/ Midmarket NAS</vt:lpstr>
      <vt:lpstr>3. Consumer-level NAS</vt:lpstr>
      <vt:lpstr>3. Consumer-level NAS</vt:lpstr>
      <vt:lpstr>PowerPoint Presentation</vt:lpstr>
      <vt:lpstr>Conclusion</vt:lpstr>
      <vt:lpstr>Types of Operating Systems for NAS Servers </vt:lpstr>
      <vt:lpstr>TrueNAS Installation Process - Step by Step</vt:lpstr>
      <vt:lpstr>TrueNAS Installation Process - Step by Step</vt:lpstr>
      <vt:lpstr>Sharing a Drive Using TrueNAS - Step by Step</vt:lpstr>
      <vt:lpstr>Sharing a Drive Using TrueNAS - Step by Step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40</cp:revision>
  <dcterms:created xsi:type="dcterms:W3CDTF">2024-07-16T16:02:17Z</dcterms:created>
  <dcterms:modified xsi:type="dcterms:W3CDTF">2024-11-03T18:31:38Z</dcterms:modified>
</cp:coreProperties>
</file>