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61" r:id="rId2"/>
    <p:sldId id="267" r:id="rId3"/>
    <p:sldId id="259" r:id="rId4"/>
    <p:sldId id="263" r:id="rId5"/>
    <p:sldId id="279" r:id="rId6"/>
    <p:sldId id="278" r:id="rId7"/>
    <p:sldId id="281" r:id="rId8"/>
    <p:sldId id="282" r:id="rId9"/>
    <p:sldId id="264" r:id="rId10"/>
    <p:sldId id="265" r:id="rId11"/>
    <p:sldId id="266" r:id="rId12"/>
    <p:sldId id="268" r:id="rId13"/>
    <p:sldId id="269" r:id="rId14"/>
    <p:sldId id="270" r:id="rId15"/>
    <p:sldId id="271" r:id="rId16"/>
    <p:sldId id="272" r:id="rId17"/>
    <p:sldId id="273" r:id="rId18"/>
    <p:sldId id="274" r:id="rId19"/>
    <p:sldId id="275" r:id="rId20"/>
    <p:sldId id="276" r:id="rId21"/>
    <p:sldId id="280" r:id="rId22"/>
    <p:sldId id="283" r:id="rId23"/>
    <p:sldId id="284" r:id="rId24"/>
    <p:sldId id="285" r:id="rId25"/>
    <p:sldId id="286" r:id="rId26"/>
    <p:sldId id="287" r:id="rId27"/>
    <p:sldId id="277" r:id="rId28"/>
    <p:sldId id="262"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5252"/>
    <a:srgbClr val="003399"/>
    <a:srgbClr val="2109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75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8BE658-209C-423B-8DF8-7A5B75E205C7}" type="datetimeFigureOut">
              <a:rPr lang="en-US" smtClean="0"/>
              <a:t>01-Sep-24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FE32B2-BE37-4975-925E-9B28457B7789}" type="slidenum">
              <a:rPr lang="en-US" smtClean="0"/>
              <a:t>‹#›</a:t>
            </a:fld>
            <a:endParaRPr lang="en-US"/>
          </a:p>
        </p:txBody>
      </p:sp>
    </p:spTree>
    <p:extLst>
      <p:ext uri="{BB962C8B-B14F-4D97-AF65-F5344CB8AC3E}">
        <p14:creationId xmlns:p14="http://schemas.microsoft.com/office/powerpoint/2010/main" val="25516447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AFE32B2-BE37-4975-925E-9B28457B7789}" type="slidenum">
              <a:rPr lang="en-US" smtClean="0"/>
              <a:t>1</a:t>
            </a:fld>
            <a:endParaRPr lang="en-US"/>
          </a:p>
        </p:txBody>
      </p:sp>
    </p:spTree>
    <p:extLst>
      <p:ext uri="{BB962C8B-B14F-4D97-AF65-F5344CB8AC3E}">
        <p14:creationId xmlns:p14="http://schemas.microsoft.com/office/powerpoint/2010/main" val="3378097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AFE32B2-BE37-4975-925E-9B28457B7789}" type="slidenum">
              <a:rPr lang="en-US" smtClean="0"/>
              <a:t>3</a:t>
            </a:fld>
            <a:endParaRPr lang="en-US"/>
          </a:p>
        </p:txBody>
      </p:sp>
    </p:spTree>
    <p:extLst>
      <p:ext uri="{BB962C8B-B14F-4D97-AF65-F5344CB8AC3E}">
        <p14:creationId xmlns:p14="http://schemas.microsoft.com/office/powerpoint/2010/main" val="35855114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2840B2B-353E-46A6-B159-55F913A4539A}" type="datetimeFigureOut">
              <a:rPr lang="en-US" smtClean="0"/>
              <a:t>01-Sep-24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64FDB6-3B77-4612-B06E-891BAE138A1C}" type="slidenum">
              <a:rPr lang="en-US" smtClean="0"/>
              <a:t>‹#›</a:t>
            </a:fld>
            <a:endParaRPr lang="en-US"/>
          </a:p>
        </p:txBody>
      </p:sp>
      <p:sp>
        <p:nvSpPr>
          <p:cNvPr id="7" name="Rectangle 6"/>
          <p:cNvSpPr/>
          <p:nvPr userDrawn="1"/>
        </p:nvSpPr>
        <p:spPr>
          <a:xfrm>
            <a:off x="4728285" y="3244334"/>
            <a:ext cx="2735429" cy="369332"/>
          </a:xfrm>
          <a:prstGeom prst="rect">
            <a:avLst/>
          </a:prstGeom>
        </p:spPr>
        <p:txBody>
          <a:bodyPr wrap="none">
            <a:spAutoFit/>
          </a:bodyPr>
          <a:lstStyle/>
          <a:p>
            <a:r>
              <a:rPr lang="en-US" sz="1800" dirty="0" smtClean="0"/>
              <a:t>Welcome to the CSE Family</a:t>
            </a:r>
            <a:endParaRPr lang="en-US" dirty="0"/>
          </a:p>
        </p:txBody>
      </p:sp>
    </p:spTree>
    <p:extLst>
      <p:ext uri="{BB962C8B-B14F-4D97-AF65-F5344CB8AC3E}">
        <p14:creationId xmlns:p14="http://schemas.microsoft.com/office/powerpoint/2010/main" val="25337396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840B2B-353E-46A6-B159-55F913A4539A}" type="datetimeFigureOut">
              <a:rPr lang="en-US" smtClean="0"/>
              <a:t>01-Sep-24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64FDB6-3B77-4612-B06E-891BAE138A1C}" type="slidenum">
              <a:rPr lang="en-US" smtClean="0"/>
              <a:t>‹#›</a:t>
            </a:fld>
            <a:endParaRPr lang="en-US"/>
          </a:p>
        </p:txBody>
      </p:sp>
    </p:spTree>
    <p:extLst>
      <p:ext uri="{BB962C8B-B14F-4D97-AF65-F5344CB8AC3E}">
        <p14:creationId xmlns:p14="http://schemas.microsoft.com/office/powerpoint/2010/main" val="3462322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840B2B-353E-46A6-B159-55F913A4539A}" type="datetimeFigureOut">
              <a:rPr lang="en-US" smtClean="0"/>
              <a:t>01-Sep-24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64FDB6-3B77-4612-B06E-891BAE138A1C}" type="slidenum">
              <a:rPr lang="en-US" smtClean="0"/>
              <a:t>‹#›</a:t>
            </a:fld>
            <a:endParaRPr lang="en-US"/>
          </a:p>
        </p:txBody>
      </p:sp>
    </p:spTree>
    <p:extLst>
      <p:ext uri="{BB962C8B-B14F-4D97-AF65-F5344CB8AC3E}">
        <p14:creationId xmlns:p14="http://schemas.microsoft.com/office/powerpoint/2010/main" val="14248896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840B2B-353E-46A6-B159-55F913A4539A}" type="datetimeFigureOut">
              <a:rPr lang="en-US" smtClean="0"/>
              <a:t>01-Sep-24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64FDB6-3B77-4612-B06E-891BAE138A1C}" type="slidenum">
              <a:rPr lang="en-US" smtClean="0"/>
              <a:t>‹#›</a:t>
            </a:fld>
            <a:endParaRPr lang="en-US"/>
          </a:p>
        </p:txBody>
      </p:sp>
    </p:spTree>
    <p:extLst>
      <p:ext uri="{BB962C8B-B14F-4D97-AF65-F5344CB8AC3E}">
        <p14:creationId xmlns:p14="http://schemas.microsoft.com/office/powerpoint/2010/main" val="23322152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800" b="1">
                <a:solidFill>
                  <a:schemeClr val="accent5">
                    <a:lumMod val="75000"/>
                  </a:schemeClr>
                </a:solidFill>
                <a:latin typeface="Book Antiqua" panose="0204060205030503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2840B2B-353E-46A6-B159-55F913A4539A}" type="datetimeFigureOut">
              <a:rPr lang="en-US" smtClean="0"/>
              <a:t>01-Sep-24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64FDB6-3B77-4612-B06E-891BAE138A1C}" type="slidenum">
              <a:rPr lang="en-US" smtClean="0"/>
              <a:t>‹#›</a:t>
            </a:fld>
            <a:endParaRPr lang="en-US"/>
          </a:p>
        </p:txBody>
      </p:sp>
      <p:sp>
        <p:nvSpPr>
          <p:cNvPr id="7" name="Rectangle 6"/>
          <p:cNvSpPr/>
          <p:nvPr userDrawn="1"/>
        </p:nvSpPr>
        <p:spPr>
          <a:xfrm rot="5400000">
            <a:off x="5724659" y="390659"/>
            <a:ext cx="742682" cy="1219200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rot="5400000">
            <a:off x="6072852" y="-71298"/>
            <a:ext cx="46295" cy="1219200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userDrawn="1"/>
        </p:nvSpPr>
        <p:spPr>
          <a:xfrm>
            <a:off x="10805374" y="5525038"/>
            <a:ext cx="1069848" cy="107259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74680" y="5550796"/>
            <a:ext cx="1097280" cy="1087947"/>
          </a:xfrm>
          <a:prstGeom prst="rect">
            <a:avLst/>
          </a:prstGeom>
        </p:spPr>
      </p:pic>
      <p:sp>
        <p:nvSpPr>
          <p:cNvPr id="12" name="Rectangle 11"/>
          <p:cNvSpPr/>
          <p:nvPr userDrawn="1"/>
        </p:nvSpPr>
        <p:spPr>
          <a:xfrm>
            <a:off x="329137" y="6244431"/>
            <a:ext cx="10116407" cy="4206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b="1" i="1" dirty="0" smtClean="0">
                <a:solidFill>
                  <a:schemeClr val="bg1"/>
                </a:solidFill>
                <a:latin typeface="Book Antiqua" panose="02040602050305030304" pitchFamily="18" charset="0"/>
              </a:rPr>
              <a:t>Lectures By</a:t>
            </a:r>
            <a:r>
              <a:rPr lang="en-US" sz="1200" b="1" i="0" baseline="0" dirty="0" smtClean="0">
                <a:solidFill>
                  <a:schemeClr val="bg1"/>
                </a:solidFill>
                <a:latin typeface="Book Antiqua" panose="02040602050305030304" pitchFamily="18" charset="0"/>
              </a:rPr>
              <a:t> </a:t>
            </a:r>
            <a:r>
              <a:rPr lang="en-US" sz="1200" b="1" dirty="0" smtClean="0">
                <a:solidFill>
                  <a:schemeClr val="bg1"/>
                </a:solidFill>
                <a:latin typeface="Book Antiqua" panose="02040602050305030304" pitchFamily="18" charset="0"/>
              </a:rPr>
              <a:t>Md. Tariqul Islam,</a:t>
            </a:r>
            <a:r>
              <a:rPr lang="en-US" sz="1200" b="1" baseline="0" dirty="0" smtClean="0">
                <a:solidFill>
                  <a:schemeClr val="bg1"/>
                </a:solidFill>
                <a:latin typeface="Book Antiqua" panose="02040602050305030304" pitchFamily="18" charset="0"/>
              </a:rPr>
              <a:t> </a:t>
            </a:r>
            <a:r>
              <a:rPr lang="en-US" sz="1200" b="1" dirty="0" smtClean="0">
                <a:solidFill>
                  <a:schemeClr val="bg1"/>
                </a:solidFill>
                <a:latin typeface="Book Antiqua" panose="02040602050305030304" pitchFamily="18" charset="0"/>
              </a:rPr>
              <a:t>Lecturer &amp; Coordinator, Dept. of CSE, UGV, Email: tariq.ugv@gmail.com,</a:t>
            </a:r>
            <a:r>
              <a:rPr lang="en-US" sz="1200" b="1" baseline="0" dirty="0" smtClean="0">
                <a:solidFill>
                  <a:schemeClr val="bg1"/>
                </a:solidFill>
                <a:latin typeface="Book Antiqua" panose="02040602050305030304" pitchFamily="18" charset="0"/>
              </a:rPr>
              <a:t> </a:t>
            </a:r>
            <a:r>
              <a:rPr lang="en-US" sz="1200" b="1" dirty="0" smtClean="0">
                <a:solidFill>
                  <a:schemeClr val="bg1"/>
                </a:solidFill>
                <a:latin typeface="Book Antiqua" panose="02040602050305030304" pitchFamily="18" charset="0"/>
              </a:rPr>
              <a:t>Web: www.tariqul.ugv.edu.bd </a:t>
            </a:r>
            <a:endParaRPr lang="en-US" sz="1200" b="1" dirty="0">
              <a:solidFill>
                <a:schemeClr val="bg1"/>
              </a:solidFill>
            </a:endParaRPr>
          </a:p>
        </p:txBody>
      </p:sp>
    </p:spTree>
    <p:extLst>
      <p:ext uri="{BB962C8B-B14F-4D97-AF65-F5344CB8AC3E}">
        <p14:creationId xmlns:p14="http://schemas.microsoft.com/office/powerpoint/2010/main" val="35865813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2840B2B-353E-46A6-B159-55F913A4539A}" type="datetimeFigureOut">
              <a:rPr lang="en-US" smtClean="0"/>
              <a:t>01-Sep-24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64FDB6-3B77-4612-B06E-891BAE138A1C}" type="slidenum">
              <a:rPr lang="en-US" smtClean="0"/>
              <a:t>‹#›</a:t>
            </a:fld>
            <a:endParaRPr lang="en-US"/>
          </a:p>
        </p:txBody>
      </p:sp>
    </p:spTree>
    <p:extLst>
      <p:ext uri="{BB962C8B-B14F-4D97-AF65-F5344CB8AC3E}">
        <p14:creationId xmlns:p14="http://schemas.microsoft.com/office/powerpoint/2010/main" val="20193746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userDrawn="1">
  <p:cSld name="1_Title Slide">
    <p:spTree>
      <p:nvGrpSpPr>
        <p:cNvPr id="1" name="Shape 15"/>
        <p:cNvGrpSpPr/>
        <p:nvPr/>
      </p:nvGrpSpPr>
      <p:grpSpPr>
        <a:xfrm>
          <a:off x="0" y="0"/>
          <a:ext cx="0" cy="0"/>
          <a:chOff x="0" y="0"/>
          <a:chExt cx="0" cy="0"/>
        </a:xfrm>
      </p:grpSpPr>
      <p:sp>
        <p:nvSpPr>
          <p:cNvPr id="18" name="Google Shape;18;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dirty="0" smtClean="0"/>
              <a:t>Md. Tariqul Islam, Lecturer, Dept. of CSE, UGV</a:t>
            </a:r>
          </a:p>
          <a:p>
            <a:r>
              <a:rPr lang="en-US" dirty="0" smtClean="0"/>
              <a:t> www.tariqul.ugv.edu.bd</a:t>
            </a:r>
            <a:endParaRPr lang="en-US" dirty="0"/>
          </a:p>
        </p:txBody>
      </p:sp>
      <p:sp>
        <p:nvSpPr>
          <p:cNvPr id="20" name="Google Shape;20;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7" name="Google Shape;16;p43"/>
          <p:cNvSpPr txBox="1">
            <a:spLocks/>
          </p:cNvSpPr>
          <p:nvPr userDrawn="1"/>
        </p:nvSpPr>
        <p:spPr>
          <a:xfrm>
            <a:off x="1320733" y="3736136"/>
            <a:ext cx="9144000" cy="2387600"/>
          </a:xfrm>
          <a:prstGeom prst="rect">
            <a:avLst/>
          </a:prstGeom>
          <a:noFill/>
          <a:ln>
            <a:noFill/>
          </a:ln>
        </p:spPr>
        <p:txBody>
          <a:bodyPr spcFirstLastPara="1" wrap="square" lIns="91425" tIns="45700" rIns="91425" bIns="45700" anchor="b" anchorCtr="0">
            <a:norm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1"/>
              </a:buClr>
              <a:buSzPts val="6000"/>
              <a:buFont typeface="Arial"/>
              <a:buNone/>
              <a:defRPr lang="en-US" sz="1100" b="1" i="0" u="none" strike="noStrike" cap="none" smtClean="0">
                <a:solidFill>
                  <a:schemeClr val="dk1"/>
                </a:solidFill>
                <a:effectLst/>
                <a:latin typeface="Book Antiqua" panose="02040602050305030304" pitchFamily="18" charset="0"/>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r"/>
            <a:r>
              <a:rPr lang="en-US" sz="2400" dirty="0" smtClean="0">
                <a:solidFill>
                  <a:srgbClr val="000000"/>
                </a:solidFill>
                <a:ea typeface="Calibri" panose="020F0502020204030204" pitchFamily="34" charset="0"/>
                <a:cs typeface="Times New Roman" panose="02020603050405020304" pitchFamily="18" charset="0"/>
              </a:rPr>
              <a:t/>
            </a:r>
            <a:br>
              <a:rPr lang="en-US" sz="2400" dirty="0" smtClean="0">
                <a:solidFill>
                  <a:srgbClr val="000000"/>
                </a:solidFill>
                <a:ea typeface="Calibri" panose="020F0502020204030204" pitchFamily="34" charset="0"/>
                <a:cs typeface="Times New Roman" panose="02020603050405020304" pitchFamily="18" charset="0"/>
              </a:rPr>
            </a:br>
            <a:r>
              <a:rPr lang="en-US" sz="2400" dirty="0" smtClean="0">
                <a:solidFill>
                  <a:srgbClr val="000000"/>
                </a:solidFill>
                <a:ea typeface="Calibri" panose="020F0502020204030204" pitchFamily="34" charset="0"/>
                <a:cs typeface="Times New Roman" panose="02020603050405020304" pitchFamily="18" charset="0"/>
              </a:rPr>
              <a:t/>
            </a:r>
            <a:br>
              <a:rPr lang="en-US" sz="2400" dirty="0" smtClean="0">
                <a:solidFill>
                  <a:srgbClr val="000000"/>
                </a:solidFill>
                <a:ea typeface="Calibri" panose="020F0502020204030204" pitchFamily="34" charset="0"/>
                <a:cs typeface="Times New Roman" panose="02020603050405020304" pitchFamily="18" charset="0"/>
              </a:rPr>
            </a:br>
            <a:r>
              <a:rPr lang="en-US" sz="3200" dirty="0" smtClean="0">
                <a:solidFill>
                  <a:srgbClr val="000000"/>
                </a:solidFill>
                <a:ea typeface="Calibri" panose="020F0502020204030204" pitchFamily="34" charset="0"/>
                <a:cs typeface="Times New Roman" panose="02020603050405020304" pitchFamily="18" charset="0"/>
              </a:rPr>
              <a:t>Department of </a:t>
            </a:r>
            <a:r>
              <a:rPr lang="en-US" sz="1400" dirty="0" smtClean="0">
                <a:latin typeface="Calibri" panose="020F0502020204030204" pitchFamily="34" charset="0"/>
                <a:ea typeface="Calibri" panose="020F0502020204030204" pitchFamily="34" charset="0"/>
                <a:cs typeface="Times New Roman" panose="02020603050405020304" pitchFamily="18" charset="0"/>
              </a:rPr>
              <a:t/>
            </a:r>
            <a:br>
              <a:rPr lang="en-US" sz="1400" dirty="0" smtClean="0">
                <a:latin typeface="Calibri" panose="020F0502020204030204" pitchFamily="34" charset="0"/>
                <a:ea typeface="Calibri" panose="020F0502020204030204" pitchFamily="34" charset="0"/>
                <a:cs typeface="Times New Roman" panose="02020603050405020304" pitchFamily="18" charset="0"/>
              </a:rPr>
            </a:br>
            <a:r>
              <a:rPr lang="en-US" sz="2800" dirty="0" smtClean="0">
                <a:solidFill>
                  <a:srgbClr val="000000"/>
                </a:solidFill>
                <a:ea typeface="Calibri" panose="020F0502020204030204" pitchFamily="34" charset="0"/>
                <a:cs typeface="Times New Roman" panose="02020603050405020304" pitchFamily="18" charset="0"/>
              </a:rPr>
              <a:t>Computer Science and Engineering</a:t>
            </a:r>
            <a:r>
              <a:rPr lang="en-US" sz="1400" dirty="0" smtClean="0">
                <a:latin typeface="Calibri" panose="020F0502020204030204" pitchFamily="34" charset="0"/>
                <a:ea typeface="Calibri" panose="020F0502020204030204" pitchFamily="34" charset="0"/>
                <a:cs typeface="Times New Roman" panose="02020603050405020304" pitchFamily="18" charset="0"/>
              </a:rPr>
              <a:t/>
            </a:r>
            <a:br>
              <a:rPr lang="en-US" sz="1400" dirty="0" smtClean="0">
                <a:latin typeface="Calibri" panose="020F0502020204030204" pitchFamily="34" charset="0"/>
                <a:ea typeface="Calibri" panose="020F0502020204030204" pitchFamily="34" charset="0"/>
                <a:cs typeface="Times New Roman" panose="02020603050405020304" pitchFamily="18" charset="0"/>
              </a:rPr>
            </a:br>
            <a:r>
              <a:rPr lang="en-US" sz="1600" dirty="0" smtClean="0">
                <a:solidFill>
                  <a:srgbClr val="000000"/>
                </a:solidFill>
                <a:ea typeface="Calibri" panose="020F0502020204030204" pitchFamily="34" charset="0"/>
                <a:cs typeface="Times New Roman" panose="02020603050405020304" pitchFamily="18" charset="0"/>
              </a:rPr>
              <a:t>www.cse.ugv.edu.bd, 874/322, C&amp;B Road, Barisal, Bangladesh.</a:t>
            </a:r>
            <a:r>
              <a:rPr lang="en-US" sz="1400" dirty="0" smtClean="0">
                <a:latin typeface="Calibri" panose="020F0502020204030204" pitchFamily="34" charset="0"/>
                <a:ea typeface="Calibri" panose="020F0502020204030204" pitchFamily="34" charset="0"/>
                <a:cs typeface="Times New Roman" panose="02020603050405020304" pitchFamily="18" charset="0"/>
              </a:rPr>
              <a:t/>
            </a:r>
            <a:br>
              <a:rPr lang="en-US" sz="1400" dirty="0" smtClean="0">
                <a:latin typeface="Calibri" panose="020F0502020204030204" pitchFamily="34" charset="0"/>
                <a:ea typeface="Calibri" panose="020F0502020204030204" pitchFamily="34" charset="0"/>
                <a:cs typeface="Times New Roman" panose="02020603050405020304" pitchFamily="18" charset="0"/>
              </a:rPr>
            </a:br>
            <a:r>
              <a:rPr lang="en-US" dirty="0" smtClean="0">
                <a:solidFill>
                  <a:srgbClr val="000000"/>
                </a:solidFill>
                <a:ea typeface="Calibri" panose="020F0502020204030204" pitchFamily="34" charset="0"/>
                <a:cs typeface="Times New Roman" panose="02020603050405020304" pitchFamily="18" charset="0"/>
              </a:rPr>
              <a:t> </a:t>
            </a:r>
            <a:endParaRPr lang="en-US"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6686" y="0"/>
            <a:ext cx="885523" cy="1313816"/>
          </a:xfrm>
          <a:prstGeom prst="rect">
            <a:avLst/>
          </a:prstGeom>
        </p:spPr>
      </p:pic>
      <p:sp>
        <p:nvSpPr>
          <p:cNvPr id="3" name="Rectangle 2"/>
          <p:cNvSpPr/>
          <p:nvPr userDrawn="1"/>
        </p:nvSpPr>
        <p:spPr>
          <a:xfrm>
            <a:off x="11449318" y="0"/>
            <a:ext cx="742682" cy="685800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flipH="1">
            <a:off x="11335553" y="0"/>
            <a:ext cx="45719" cy="685800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userDrawn="1"/>
        </p:nvSpPr>
        <p:spPr>
          <a:xfrm>
            <a:off x="10532779" y="4752304"/>
            <a:ext cx="1380131" cy="133200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51003" y="4712873"/>
            <a:ext cx="1380131" cy="1410863"/>
          </a:xfrm>
          <a:prstGeom prst="rect">
            <a:avLst/>
          </a:prstGeom>
        </p:spPr>
      </p:pic>
      <p:sp>
        <p:nvSpPr>
          <p:cNvPr id="6" name="Rectangle 5"/>
          <p:cNvSpPr/>
          <p:nvPr userDrawn="1"/>
        </p:nvSpPr>
        <p:spPr>
          <a:xfrm>
            <a:off x="1707848" y="193485"/>
            <a:ext cx="8776304" cy="1446550"/>
          </a:xfrm>
          <a:prstGeom prst="rect">
            <a:avLst/>
          </a:prstGeom>
        </p:spPr>
        <p:txBody>
          <a:bodyPr wrap="square">
            <a:spAutoFit/>
          </a:bodyPr>
          <a:lstStyle/>
          <a:p>
            <a:pPr algn="ctr"/>
            <a:r>
              <a:rPr lang="en-US" sz="3600" b="1" dirty="0" smtClean="0">
                <a:latin typeface="Book Antiqua" panose="02040602050305030304" pitchFamily="18" charset="0"/>
              </a:rPr>
              <a:t>U</a:t>
            </a:r>
            <a:r>
              <a:rPr lang="en-US" sz="3600" dirty="0" smtClean="0">
                <a:latin typeface="Book Antiqua" panose="02040602050305030304" pitchFamily="18" charset="0"/>
              </a:rPr>
              <a:t>niversity of </a:t>
            </a:r>
            <a:r>
              <a:rPr lang="en-US" sz="3600" b="1" dirty="0" smtClean="0">
                <a:latin typeface="Book Antiqua" panose="02040602050305030304" pitchFamily="18" charset="0"/>
              </a:rPr>
              <a:t>G</a:t>
            </a:r>
            <a:r>
              <a:rPr lang="en-US" sz="3600" dirty="0" smtClean="0">
                <a:latin typeface="Book Antiqua" panose="02040602050305030304" pitchFamily="18" charset="0"/>
              </a:rPr>
              <a:t>lobal </a:t>
            </a:r>
            <a:r>
              <a:rPr lang="en-US" sz="3600" b="1" dirty="0" smtClean="0">
                <a:latin typeface="Book Antiqua" panose="02040602050305030304" pitchFamily="18" charset="0"/>
              </a:rPr>
              <a:t>V</a:t>
            </a:r>
            <a:r>
              <a:rPr lang="en-US" sz="3600" dirty="0" smtClean="0">
                <a:latin typeface="Book Antiqua" panose="02040602050305030304" pitchFamily="18" charset="0"/>
              </a:rPr>
              <a:t>illage </a:t>
            </a:r>
            <a:r>
              <a:rPr lang="en-US" sz="3600" b="1" dirty="0" smtClean="0">
                <a:latin typeface="Book Antiqua" panose="02040602050305030304" pitchFamily="18" charset="0"/>
              </a:rPr>
              <a:t>(UGV)</a:t>
            </a:r>
          </a:p>
          <a:p>
            <a:pPr algn="ctr"/>
            <a:r>
              <a:rPr lang="en-US" sz="3600" b="1" dirty="0" smtClean="0">
                <a:latin typeface="Book Antiqua" panose="02040602050305030304" pitchFamily="18" charset="0"/>
              </a:rPr>
              <a:t>B</a:t>
            </a:r>
            <a:r>
              <a:rPr lang="en-US" sz="3600" dirty="0" smtClean="0">
                <a:latin typeface="Book Antiqua" panose="02040602050305030304" pitchFamily="18" charset="0"/>
              </a:rPr>
              <a:t>arishal, </a:t>
            </a:r>
            <a:r>
              <a:rPr lang="en-US" sz="3600" b="1" dirty="0" smtClean="0">
                <a:latin typeface="Book Antiqua" panose="02040602050305030304" pitchFamily="18" charset="0"/>
              </a:rPr>
              <a:t>B</a:t>
            </a:r>
            <a:r>
              <a:rPr lang="en-US" sz="3600" dirty="0" smtClean="0">
                <a:latin typeface="Book Antiqua" panose="02040602050305030304" pitchFamily="18" charset="0"/>
              </a:rPr>
              <a:t>angladesh</a:t>
            </a:r>
          </a:p>
          <a:p>
            <a:endParaRPr lang="en-US" sz="1600" dirty="0"/>
          </a:p>
        </p:txBody>
      </p:sp>
      <p:sp>
        <p:nvSpPr>
          <p:cNvPr id="12" name="Rectangle 11"/>
          <p:cNvSpPr/>
          <p:nvPr userDrawn="1"/>
        </p:nvSpPr>
        <p:spPr>
          <a:xfrm>
            <a:off x="6588638" y="1912079"/>
            <a:ext cx="3944141" cy="2400657"/>
          </a:xfrm>
          <a:prstGeom prst="rect">
            <a:avLst/>
          </a:prstGeom>
        </p:spPr>
        <p:txBody>
          <a:bodyPr wrap="square">
            <a:spAutoFit/>
          </a:bodyPr>
          <a:lstStyle/>
          <a:p>
            <a:pPr algn="r"/>
            <a:r>
              <a:rPr lang="en-US" sz="2400" b="1" i="1" dirty="0" smtClean="0">
                <a:latin typeface="Book Antiqua" panose="02040602050305030304" pitchFamily="18" charset="0"/>
              </a:rPr>
              <a:t>Lectures By</a:t>
            </a:r>
            <a:r>
              <a:rPr lang="en-US" sz="1800" b="1" dirty="0" smtClean="0">
                <a:latin typeface="Book Antiqua" panose="02040602050305030304" pitchFamily="18" charset="0"/>
              </a:rPr>
              <a:t/>
            </a:r>
            <a:br>
              <a:rPr lang="en-US" sz="1800" b="1" dirty="0" smtClean="0">
                <a:latin typeface="Book Antiqua" panose="02040602050305030304" pitchFamily="18" charset="0"/>
              </a:rPr>
            </a:br>
            <a:r>
              <a:rPr lang="en-US" sz="1600" b="1" dirty="0" smtClean="0">
                <a:latin typeface="Book Antiqua" panose="02040602050305030304" pitchFamily="18" charset="0"/>
              </a:rPr>
              <a:t/>
            </a:r>
            <a:br>
              <a:rPr lang="en-US" sz="1600" b="1" dirty="0" smtClean="0">
                <a:latin typeface="Book Antiqua" panose="02040602050305030304" pitchFamily="18" charset="0"/>
              </a:rPr>
            </a:br>
            <a:r>
              <a:rPr lang="en-US" sz="2400" b="1" dirty="0" smtClean="0">
                <a:solidFill>
                  <a:srgbClr val="00B050"/>
                </a:solidFill>
                <a:latin typeface="Book Antiqua" panose="02040602050305030304" pitchFamily="18" charset="0"/>
              </a:rPr>
              <a:t>Md. Tariqul Islam</a:t>
            </a:r>
            <a:r>
              <a:rPr lang="en-US" sz="1600" b="1" dirty="0" smtClean="0">
                <a:latin typeface="Book Antiqua" panose="02040602050305030304" pitchFamily="18" charset="0"/>
              </a:rPr>
              <a:t/>
            </a:r>
            <a:br>
              <a:rPr lang="en-US" sz="1600" b="1" dirty="0" smtClean="0">
                <a:latin typeface="Book Antiqua" panose="02040602050305030304" pitchFamily="18" charset="0"/>
              </a:rPr>
            </a:br>
            <a:r>
              <a:rPr lang="en-US" sz="2000" b="1" dirty="0" smtClean="0">
                <a:solidFill>
                  <a:schemeClr val="accent5"/>
                </a:solidFill>
                <a:latin typeface="Book Antiqua" panose="02040602050305030304" pitchFamily="18" charset="0"/>
              </a:rPr>
              <a:t>Lecturer &amp; Coordinator</a:t>
            </a:r>
          </a:p>
          <a:p>
            <a:pPr algn="r"/>
            <a:r>
              <a:rPr lang="en-US" sz="1800" b="0" dirty="0" smtClean="0">
                <a:solidFill>
                  <a:srgbClr val="002060"/>
                </a:solidFill>
                <a:latin typeface="Book Antiqua" panose="02040602050305030304" pitchFamily="18" charset="0"/>
              </a:rPr>
              <a:t/>
            </a:r>
            <a:br>
              <a:rPr lang="en-US" sz="1800" b="0" dirty="0" smtClean="0">
                <a:solidFill>
                  <a:srgbClr val="002060"/>
                </a:solidFill>
                <a:latin typeface="Book Antiqua" panose="02040602050305030304" pitchFamily="18" charset="0"/>
              </a:rPr>
            </a:br>
            <a:r>
              <a:rPr lang="en-US" sz="1600" b="0" dirty="0" smtClean="0">
                <a:solidFill>
                  <a:srgbClr val="002060"/>
                </a:solidFill>
                <a:latin typeface="Book Antiqua" panose="02040602050305030304" pitchFamily="18" charset="0"/>
              </a:rPr>
              <a:t>Mobile: +880-1842733104    </a:t>
            </a:r>
            <a:br>
              <a:rPr lang="en-US" sz="1600" b="0" dirty="0" smtClean="0">
                <a:solidFill>
                  <a:srgbClr val="002060"/>
                </a:solidFill>
                <a:latin typeface="Book Antiqua" panose="02040602050305030304" pitchFamily="18" charset="0"/>
              </a:rPr>
            </a:br>
            <a:r>
              <a:rPr lang="en-US" sz="1600" b="0" dirty="0" smtClean="0">
                <a:solidFill>
                  <a:srgbClr val="002060"/>
                </a:solidFill>
                <a:latin typeface="Book Antiqua" panose="02040602050305030304" pitchFamily="18" charset="0"/>
              </a:rPr>
              <a:t>Email: tariq.ugv@gmail.com</a:t>
            </a:r>
            <a:br>
              <a:rPr lang="en-US" sz="1600" b="0" dirty="0" smtClean="0">
                <a:solidFill>
                  <a:srgbClr val="002060"/>
                </a:solidFill>
                <a:latin typeface="Book Antiqua" panose="02040602050305030304" pitchFamily="18" charset="0"/>
              </a:rPr>
            </a:br>
            <a:r>
              <a:rPr lang="en-US" sz="1600" b="0" dirty="0" smtClean="0">
                <a:solidFill>
                  <a:srgbClr val="002060"/>
                </a:solidFill>
                <a:latin typeface="Book Antiqua" panose="02040602050305030304" pitchFamily="18" charset="0"/>
              </a:rPr>
              <a:t>Web: www.tariqul.ugv.edu.bd </a:t>
            </a:r>
            <a:endParaRPr lang="en-US" sz="900" b="0" dirty="0">
              <a:solidFill>
                <a:srgbClr val="002060"/>
              </a:solidFill>
            </a:endParaRPr>
          </a:p>
        </p:txBody>
      </p:sp>
    </p:spTree>
    <p:extLst>
      <p:ext uri="{BB962C8B-B14F-4D97-AF65-F5344CB8AC3E}">
        <p14:creationId xmlns:p14="http://schemas.microsoft.com/office/powerpoint/2010/main" val="74290303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2840B2B-353E-46A6-B159-55F913A4539A}" type="datetimeFigureOut">
              <a:rPr lang="en-US" smtClean="0"/>
              <a:t>01-Sep-24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64FDB6-3B77-4612-B06E-891BAE138A1C}" type="slidenum">
              <a:rPr lang="en-US" smtClean="0"/>
              <a:t>‹#›</a:t>
            </a:fld>
            <a:endParaRPr lang="en-US"/>
          </a:p>
        </p:txBody>
      </p:sp>
    </p:spTree>
    <p:extLst>
      <p:ext uri="{BB962C8B-B14F-4D97-AF65-F5344CB8AC3E}">
        <p14:creationId xmlns:p14="http://schemas.microsoft.com/office/powerpoint/2010/main" val="38990195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2840B2B-353E-46A6-B159-55F913A4539A}" type="datetimeFigureOut">
              <a:rPr lang="en-US" smtClean="0"/>
              <a:t>01-Sep-24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64FDB6-3B77-4612-B06E-891BAE138A1C}" type="slidenum">
              <a:rPr lang="en-US" smtClean="0"/>
              <a:t>‹#›</a:t>
            </a:fld>
            <a:endParaRPr lang="en-US"/>
          </a:p>
        </p:txBody>
      </p:sp>
    </p:spTree>
    <p:extLst>
      <p:ext uri="{BB962C8B-B14F-4D97-AF65-F5344CB8AC3E}">
        <p14:creationId xmlns:p14="http://schemas.microsoft.com/office/powerpoint/2010/main" val="29312336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2840B2B-353E-46A6-B159-55F913A4539A}" type="datetimeFigureOut">
              <a:rPr lang="en-US" smtClean="0"/>
              <a:t>01-Sep-24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64FDB6-3B77-4612-B06E-891BAE138A1C}" type="slidenum">
              <a:rPr lang="en-US" smtClean="0"/>
              <a:t>‹#›</a:t>
            </a:fld>
            <a:endParaRPr lang="en-US"/>
          </a:p>
        </p:txBody>
      </p:sp>
    </p:spTree>
    <p:extLst>
      <p:ext uri="{BB962C8B-B14F-4D97-AF65-F5344CB8AC3E}">
        <p14:creationId xmlns:p14="http://schemas.microsoft.com/office/powerpoint/2010/main" val="34618623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840B2B-353E-46A6-B159-55F913A4539A}" type="datetimeFigureOut">
              <a:rPr lang="en-US" smtClean="0"/>
              <a:t>01-Sep-24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64FDB6-3B77-4612-B06E-891BAE138A1C}" type="slidenum">
              <a:rPr lang="en-US" smtClean="0"/>
              <a:t>‹#›</a:t>
            </a:fld>
            <a:endParaRPr lang="en-US"/>
          </a:p>
        </p:txBody>
      </p:sp>
    </p:spTree>
    <p:extLst>
      <p:ext uri="{BB962C8B-B14F-4D97-AF65-F5344CB8AC3E}">
        <p14:creationId xmlns:p14="http://schemas.microsoft.com/office/powerpoint/2010/main" val="27300047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840B2B-353E-46A6-B159-55F913A4539A}" type="datetimeFigureOut">
              <a:rPr lang="en-US" smtClean="0"/>
              <a:t>01-Sep-24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64FDB6-3B77-4612-B06E-891BAE138A1C}" type="slidenum">
              <a:rPr lang="en-US" smtClean="0"/>
              <a:t>‹#›</a:t>
            </a:fld>
            <a:endParaRPr lang="en-US"/>
          </a:p>
        </p:txBody>
      </p:sp>
    </p:spTree>
    <p:extLst>
      <p:ext uri="{BB962C8B-B14F-4D97-AF65-F5344CB8AC3E}">
        <p14:creationId xmlns:p14="http://schemas.microsoft.com/office/powerpoint/2010/main" val="4698337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840B2B-353E-46A6-B159-55F913A4539A}" type="datetimeFigureOut">
              <a:rPr lang="en-US" smtClean="0"/>
              <a:t>01-Sep-24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64FDB6-3B77-4612-B06E-891BAE138A1C}" type="slidenum">
              <a:rPr lang="en-US" smtClean="0"/>
              <a:t>‹#›</a:t>
            </a:fld>
            <a:endParaRPr lang="en-US"/>
          </a:p>
        </p:txBody>
      </p:sp>
    </p:spTree>
    <p:extLst>
      <p:ext uri="{BB962C8B-B14F-4D97-AF65-F5344CB8AC3E}">
        <p14:creationId xmlns:p14="http://schemas.microsoft.com/office/powerpoint/2010/main" val="1518783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Book Antiqua" panose="02040602050305030304"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Book Antiqua" panose="020406020503050303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ook Antiqua" panose="020406020503050303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ook Antiqua" panose="020406020503050303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ook Antiqua" panose="020406020503050303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ook Antiqua" panose="020406020503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www.omnitron-systems.com/products/flexpoint-unmanaged-media-converters.php"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www.omnitron-systems.com/products/flexpoint-unmanaged-media-converters.php"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www.omnitron-systems.com/products/iconverter-managed-fiber-to-fiber-media-converters.php"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youtube.com/watch?v=89cN17LRLVc" TargetMode="External"/><Relationship Id="rId2" Type="http://schemas.openxmlformats.org/officeDocument/2006/relationships/hyperlink" Target="https://www.youtube.com/watch?v=mrB67v_mNGA"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43860" y="2421861"/>
            <a:ext cx="5740068" cy="2246769"/>
          </a:xfrm>
          <a:prstGeom prst="rect">
            <a:avLst/>
          </a:prstGeom>
        </p:spPr>
        <p:txBody>
          <a:bodyPr wrap="square">
            <a:spAutoFit/>
          </a:bodyPr>
          <a:lstStyle/>
          <a:p>
            <a:pPr algn="l"/>
            <a:r>
              <a:rPr lang="en-US" sz="3200" b="1" dirty="0" smtClean="0">
                <a:latin typeface="Book Antiqua" panose="02040602050305030304" pitchFamily="18" charset="0"/>
              </a:rPr>
              <a:t>Lectures On: </a:t>
            </a:r>
          </a:p>
          <a:p>
            <a:r>
              <a:rPr lang="en-US" sz="5400" b="1" dirty="0">
                <a:solidFill>
                  <a:schemeClr val="accent2"/>
                </a:solidFill>
                <a:latin typeface="Book Antiqua" panose="02040602050305030304" pitchFamily="18" charset="0"/>
              </a:rPr>
              <a:t>Media </a:t>
            </a:r>
            <a:r>
              <a:rPr lang="en-US" sz="5400" b="1" dirty="0" smtClean="0">
                <a:solidFill>
                  <a:schemeClr val="accent2"/>
                </a:solidFill>
                <a:latin typeface="Book Antiqua" panose="02040602050305030304" pitchFamily="18" charset="0"/>
              </a:rPr>
              <a:t>Converter (MC)</a:t>
            </a:r>
            <a:endParaRPr lang="en-US" sz="5400" b="1" dirty="0">
              <a:solidFill>
                <a:schemeClr val="accent2"/>
              </a:solidFill>
              <a:latin typeface="Book Antiqua" panose="02040602050305030304" pitchFamily="18" charset="0"/>
            </a:endParaRPr>
          </a:p>
        </p:txBody>
      </p:sp>
    </p:spTree>
    <p:extLst>
      <p:ext uri="{BB962C8B-B14F-4D97-AF65-F5344CB8AC3E}">
        <p14:creationId xmlns:p14="http://schemas.microsoft.com/office/powerpoint/2010/main" val="8872233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Demands on the Network are Increasing</a:t>
            </a:r>
            <a:r>
              <a:rPr lang="en-US" dirty="0" smtClean="0"/>
              <a:t>:</a:t>
            </a:r>
            <a:endParaRPr lang="en-US" dirty="0"/>
          </a:p>
        </p:txBody>
      </p:sp>
      <p:sp>
        <p:nvSpPr>
          <p:cNvPr id="3" name="Content Placeholder 2"/>
          <p:cNvSpPr>
            <a:spLocks noGrp="1"/>
          </p:cNvSpPr>
          <p:nvPr>
            <p:ph idx="1"/>
          </p:nvPr>
        </p:nvSpPr>
        <p:spPr>
          <a:xfrm>
            <a:off x="838200" y="1825625"/>
            <a:ext cx="10841182" cy="4351338"/>
          </a:xfrm>
        </p:spPr>
        <p:txBody>
          <a:bodyPr>
            <a:normAutofit lnSpcReduction="10000"/>
          </a:bodyPr>
          <a:lstStyle/>
          <a:p>
            <a:r>
              <a:rPr lang="en-US" sz="4000" dirty="0" smtClean="0"/>
              <a:t>LANs </a:t>
            </a:r>
            <a:r>
              <a:rPr lang="en-US" sz="4000" dirty="0"/>
              <a:t>and WANs are converging, and networks are growing in physical area</a:t>
            </a:r>
          </a:p>
          <a:p>
            <a:r>
              <a:rPr lang="en-US" sz="4000" b="1" dirty="0">
                <a:solidFill>
                  <a:srgbClr val="00B050"/>
                </a:solidFill>
              </a:rPr>
              <a:t>Budget constraints </a:t>
            </a:r>
            <a:r>
              <a:rPr lang="en-US" sz="4000" dirty="0"/>
              <a:t>are pushing preservation of capital investment in legacy </a:t>
            </a:r>
            <a:r>
              <a:rPr lang="en-US" sz="4000" b="1" dirty="0">
                <a:solidFill>
                  <a:srgbClr val="00B050"/>
                </a:solidFill>
              </a:rPr>
              <a:t>switches and routers</a:t>
            </a:r>
          </a:p>
          <a:p>
            <a:r>
              <a:rPr lang="en-US" sz="4000" dirty="0"/>
              <a:t>New network services are driving up bandwidth demand </a:t>
            </a:r>
            <a:r>
              <a:rPr lang="en-US" dirty="0"/>
              <a:t/>
            </a:r>
            <a:br>
              <a:rPr lang="en-US" dirty="0"/>
            </a:br>
            <a:endParaRPr lang="en-US" dirty="0"/>
          </a:p>
        </p:txBody>
      </p:sp>
    </p:spTree>
    <p:extLst>
      <p:ext uri="{BB962C8B-B14F-4D97-AF65-F5344CB8AC3E}">
        <p14:creationId xmlns:p14="http://schemas.microsoft.com/office/powerpoint/2010/main" val="19659292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Solutions Provided by Media Converters</a:t>
            </a:r>
            <a:r>
              <a:rPr lang="en-US" dirty="0" smtClean="0"/>
              <a:t>:</a:t>
            </a:r>
            <a:endParaRPr lang="en-US" dirty="0"/>
          </a:p>
        </p:txBody>
      </p:sp>
      <p:sp>
        <p:nvSpPr>
          <p:cNvPr id="3" name="Content Placeholder 2"/>
          <p:cNvSpPr>
            <a:spLocks noGrp="1"/>
          </p:cNvSpPr>
          <p:nvPr>
            <p:ph idx="1"/>
          </p:nvPr>
        </p:nvSpPr>
        <p:spPr/>
        <p:txBody>
          <a:bodyPr/>
          <a:lstStyle/>
          <a:p>
            <a:r>
              <a:rPr lang="en-US" sz="3600" dirty="0" smtClean="0"/>
              <a:t>Increase network distances by converting UTP </a:t>
            </a:r>
            <a:r>
              <a:rPr lang="en-US" sz="3600" dirty="0"/>
              <a:t>to </a:t>
            </a:r>
            <a:r>
              <a:rPr lang="en-US" sz="3600" dirty="0" smtClean="0"/>
              <a:t>fiber </a:t>
            </a:r>
            <a:r>
              <a:rPr lang="en-US" sz="3600" dirty="0"/>
              <a:t>and </a:t>
            </a:r>
            <a:r>
              <a:rPr lang="en-US" sz="3600" dirty="0" smtClean="0"/>
              <a:t>extending </a:t>
            </a:r>
            <a:r>
              <a:rPr lang="en-US" sz="3600" dirty="0"/>
              <a:t>fiber </a:t>
            </a:r>
            <a:r>
              <a:rPr lang="en-US" sz="3600" dirty="0" smtClean="0"/>
              <a:t>links Maintain investments in existing equipment</a:t>
            </a:r>
          </a:p>
          <a:p>
            <a:r>
              <a:rPr lang="en-US" sz="3600" dirty="0" smtClean="0"/>
              <a:t>Increase </a:t>
            </a:r>
            <a:r>
              <a:rPr lang="en-US" sz="3600" dirty="0"/>
              <a:t>the capacity of existing fiber </a:t>
            </a:r>
            <a:r>
              <a:rPr lang="en-US" sz="3600" dirty="0" smtClean="0"/>
              <a:t>with </a:t>
            </a:r>
            <a:r>
              <a:rPr lang="en-US" sz="3600" dirty="0"/>
              <a:t>WDM wavelengths (when used with multiplexers) </a:t>
            </a:r>
            <a:r>
              <a:rPr lang="en-US" dirty="0"/>
              <a:t/>
            </a:r>
            <a:br>
              <a:rPr lang="en-US" dirty="0"/>
            </a:br>
            <a:endParaRPr lang="en-US" dirty="0"/>
          </a:p>
        </p:txBody>
      </p:sp>
    </p:spTree>
    <p:extLst>
      <p:ext uri="{BB962C8B-B14F-4D97-AF65-F5344CB8AC3E}">
        <p14:creationId xmlns:p14="http://schemas.microsoft.com/office/powerpoint/2010/main" val="15195205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927" y="568041"/>
            <a:ext cx="12252960" cy="6335336"/>
          </a:xfrm>
        </p:spPr>
      </p:pic>
      <p:sp>
        <p:nvSpPr>
          <p:cNvPr id="2" name="Title 1"/>
          <p:cNvSpPr>
            <a:spLocks noGrp="1"/>
          </p:cNvSpPr>
          <p:nvPr>
            <p:ph type="title"/>
          </p:nvPr>
        </p:nvSpPr>
        <p:spPr>
          <a:xfrm>
            <a:off x="658091" y="0"/>
            <a:ext cx="10515600" cy="1325563"/>
          </a:xfrm>
        </p:spPr>
        <p:txBody>
          <a:bodyPr/>
          <a:lstStyle/>
          <a:p>
            <a:r>
              <a:rPr lang="en-US" dirty="0" smtClean="0"/>
              <a:t>Indicator of MC</a:t>
            </a:r>
            <a:endParaRPr lang="en-US" dirty="0"/>
          </a:p>
        </p:txBody>
      </p:sp>
    </p:spTree>
    <p:extLst>
      <p:ext uri="{BB962C8B-B14F-4D97-AF65-F5344CB8AC3E}">
        <p14:creationId xmlns:p14="http://schemas.microsoft.com/office/powerpoint/2010/main" val="21027038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Types of Media </a:t>
            </a:r>
            <a:r>
              <a:rPr lang="en-US" dirty="0" smtClean="0"/>
              <a:t>Converters</a:t>
            </a:r>
            <a:endParaRPr lang="en-US" dirty="0"/>
          </a:p>
        </p:txBody>
      </p:sp>
      <p:sp>
        <p:nvSpPr>
          <p:cNvPr id="3" name="Content Placeholder 2"/>
          <p:cNvSpPr>
            <a:spLocks noGrp="1"/>
          </p:cNvSpPr>
          <p:nvPr>
            <p:ph idx="1"/>
          </p:nvPr>
        </p:nvSpPr>
        <p:spPr/>
        <p:txBody>
          <a:bodyPr>
            <a:normAutofit/>
          </a:bodyPr>
          <a:lstStyle/>
          <a:p>
            <a:pPr marL="0" indent="0" algn="ctr">
              <a:buNone/>
            </a:pPr>
            <a:r>
              <a:rPr lang="en-US" sz="3600" dirty="0"/>
              <a:t>There are a wide variety of </a:t>
            </a:r>
            <a:r>
              <a:rPr lang="en-US" sz="3600" b="1" dirty="0" smtClean="0">
                <a:solidFill>
                  <a:srgbClr val="00B050"/>
                </a:solidFill>
              </a:rPr>
              <a:t>copper-to-fiber</a:t>
            </a:r>
            <a:r>
              <a:rPr lang="en-US" sz="3600" dirty="0" smtClean="0"/>
              <a:t> and </a:t>
            </a:r>
            <a:r>
              <a:rPr lang="en-US" sz="3600" b="1" dirty="0" smtClean="0">
                <a:solidFill>
                  <a:srgbClr val="00B050"/>
                </a:solidFill>
              </a:rPr>
              <a:t>fiber-to-fiber </a:t>
            </a:r>
            <a:r>
              <a:rPr lang="en-US" sz="3600" b="1" dirty="0">
                <a:solidFill>
                  <a:srgbClr val="00B050"/>
                </a:solidFill>
              </a:rPr>
              <a:t>media </a:t>
            </a:r>
            <a:r>
              <a:rPr lang="en-US" sz="3600" dirty="0"/>
              <a:t>converters available that support different network protocols, data rates, cabling and connector types. </a:t>
            </a:r>
            <a:br>
              <a:rPr lang="en-US" sz="3600" dirty="0"/>
            </a:br>
            <a:endParaRPr lang="en-US" sz="3600" dirty="0"/>
          </a:p>
        </p:txBody>
      </p:sp>
    </p:spTree>
    <p:extLst>
      <p:ext uri="{BB962C8B-B14F-4D97-AF65-F5344CB8AC3E}">
        <p14:creationId xmlns:p14="http://schemas.microsoft.com/office/powerpoint/2010/main" val="20203372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Copper-to-Fiber Media Converters</a:t>
            </a:r>
          </a:p>
        </p:txBody>
      </p:sp>
      <p:sp>
        <p:nvSpPr>
          <p:cNvPr id="3" name="Content Placeholder 2"/>
          <p:cNvSpPr>
            <a:spLocks noGrp="1"/>
          </p:cNvSpPr>
          <p:nvPr>
            <p:ph idx="1"/>
          </p:nvPr>
        </p:nvSpPr>
        <p:spPr/>
        <p:txBody>
          <a:bodyPr/>
          <a:lstStyle/>
          <a:p>
            <a:r>
              <a:rPr lang="en-US" dirty="0"/>
              <a:t>Supporting the IEEE 802.3 standard, Ethernet </a:t>
            </a:r>
            <a:r>
              <a:rPr lang="en-US" dirty="0" smtClean="0"/>
              <a:t>copper-to-fiber </a:t>
            </a:r>
            <a:r>
              <a:rPr lang="en-US" dirty="0"/>
              <a:t>media converters provide connectivity for Ethernet, Fast Ethernet, Gigabit and 10 Gigabit Ethernet devices. </a:t>
            </a:r>
            <a:endParaRPr lang="en-US" dirty="0" smtClean="0"/>
          </a:p>
          <a:p>
            <a:r>
              <a:rPr lang="en-US" dirty="0" smtClean="0"/>
              <a:t>Some </a:t>
            </a:r>
            <a:r>
              <a:rPr lang="en-US" dirty="0"/>
              <a:t>converters support 10/100 or 10/100/1000 rate switching, enabling the integration of equipment of different data rates and interface types into one seamless network. </a:t>
            </a:r>
            <a:br>
              <a:rPr lang="en-US" dirty="0"/>
            </a:br>
            <a:endParaRPr lang="en-US" dirty="0"/>
          </a:p>
        </p:txBody>
      </p:sp>
    </p:spTree>
    <p:extLst>
      <p:ext uri="{BB962C8B-B14F-4D97-AF65-F5344CB8AC3E}">
        <p14:creationId xmlns:p14="http://schemas.microsoft.com/office/powerpoint/2010/main" val="37908678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Copper-to-Fiber Media Converters</a:t>
            </a:r>
          </a:p>
        </p:txBody>
      </p:sp>
      <p:pic>
        <p:nvPicPr>
          <p:cNvPr id="4" name="Content Placeholder 3"/>
          <p:cNvPicPr>
            <a:picLocks noGrp="1" noChangeAspect="1"/>
          </p:cNvPicPr>
          <p:nvPr>
            <p:ph idx="1"/>
          </p:nvPr>
        </p:nvPicPr>
        <p:blipFill>
          <a:blip r:embed="rId2"/>
          <a:stretch>
            <a:fillRect/>
          </a:stretch>
        </p:blipFill>
        <p:spPr>
          <a:xfrm>
            <a:off x="3061853" y="1538288"/>
            <a:ext cx="6343018" cy="4211348"/>
          </a:xfrm>
          <a:prstGeom prst="rect">
            <a:avLst/>
          </a:prstGeom>
        </p:spPr>
      </p:pic>
    </p:spTree>
    <p:extLst>
      <p:ext uri="{BB962C8B-B14F-4D97-AF65-F5344CB8AC3E}">
        <p14:creationId xmlns:p14="http://schemas.microsoft.com/office/powerpoint/2010/main" val="18160778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Copper-to-Fiber Media Converters</a:t>
            </a:r>
          </a:p>
        </p:txBody>
      </p:sp>
      <p:sp>
        <p:nvSpPr>
          <p:cNvPr id="3" name="Content Placeholder 2"/>
          <p:cNvSpPr>
            <a:spLocks noGrp="1"/>
          </p:cNvSpPr>
          <p:nvPr>
            <p:ph idx="1"/>
          </p:nvPr>
        </p:nvSpPr>
        <p:spPr/>
        <p:txBody>
          <a:bodyPr/>
          <a:lstStyle/>
          <a:p>
            <a:r>
              <a:rPr lang="en-US" dirty="0" smtClean="0"/>
              <a:t>Fiber-to-fiber </a:t>
            </a:r>
            <a:r>
              <a:rPr lang="en-US" dirty="0"/>
              <a:t>media converters provide connectivity between multimode and single-mode </a:t>
            </a:r>
            <a:r>
              <a:rPr lang="en-US" dirty="0" smtClean="0"/>
              <a:t>fiber, </a:t>
            </a:r>
            <a:r>
              <a:rPr lang="en-US" dirty="0"/>
              <a:t>and between dual </a:t>
            </a:r>
            <a:r>
              <a:rPr lang="en-US" dirty="0" smtClean="0"/>
              <a:t>fiber </a:t>
            </a:r>
            <a:r>
              <a:rPr lang="en-US" dirty="0"/>
              <a:t>and </a:t>
            </a:r>
            <a:r>
              <a:rPr lang="en-US" dirty="0" smtClean="0"/>
              <a:t>single-fiber. </a:t>
            </a:r>
          </a:p>
          <a:p>
            <a:r>
              <a:rPr lang="en-US" dirty="0" smtClean="0"/>
              <a:t>In </a:t>
            </a:r>
            <a:r>
              <a:rPr lang="en-US" dirty="0"/>
              <a:t>addition, </a:t>
            </a:r>
            <a:r>
              <a:rPr lang="en-US" dirty="0" smtClean="0"/>
              <a:t>fiber-to-fiber </a:t>
            </a:r>
            <a:r>
              <a:rPr lang="en-US" dirty="0"/>
              <a:t>media converters support conversion from one wavelength to another, including standard wavelengths (1310, 1550) and CWDM wavelengths. </a:t>
            </a:r>
            <a:endParaRPr lang="en-US" dirty="0" smtClean="0"/>
          </a:p>
          <a:p>
            <a:r>
              <a:rPr lang="en-US" dirty="0" smtClean="0"/>
              <a:t>Fiber-to-fiber </a:t>
            </a:r>
            <a:r>
              <a:rPr lang="en-US" dirty="0"/>
              <a:t>media converters are typically protocol independent and available for Ethernet, and TDM applications. </a:t>
            </a:r>
            <a:br>
              <a:rPr lang="en-US" dirty="0"/>
            </a:br>
            <a:endParaRPr lang="en-US" dirty="0"/>
          </a:p>
        </p:txBody>
      </p:sp>
    </p:spTree>
    <p:extLst>
      <p:ext uri="{BB962C8B-B14F-4D97-AF65-F5344CB8AC3E}">
        <p14:creationId xmlns:p14="http://schemas.microsoft.com/office/powerpoint/2010/main" val="15066344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Copper-to-Fiber Media Converters</a:t>
            </a:r>
          </a:p>
        </p:txBody>
      </p:sp>
      <p:pic>
        <p:nvPicPr>
          <p:cNvPr id="4" name="Content Placeholder 3"/>
          <p:cNvPicPr>
            <a:picLocks noGrp="1" noChangeAspect="1"/>
          </p:cNvPicPr>
          <p:nvPr>
            <p:ph idx="1"/>
          </p:nvPr>
        </p:nvPicPr>
        <p:blipFill>
          <a:blip r:embed="rId2"/>
          <a:stretch>
            <a:fillRect/>
          </a:stretch>
        </p:blipFill>
        <p:spPr>
          <a:xfrm>
            <a:off x="3022785" y="1690688"/>
            <a:ext cx="5631977" cy="4087018"/>
          </a:xfrm>
          <a:prstGeom prst="rect">
            <a:avLst/>
          </a:prstGeom>
        </p:spPr>
      </p:pic>
    </p:spTree>
    <p:extLst>
      <p:ext uri="{BB962C8B-B14F-4D97-AF65-F5344CB8AC3E}">
        <p14:creationId xmlns:p14="http://schemas.microsoft.com/office/powerpoint/2010/main" val="34003795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Standalone and Chassis-Based Media Converters</a:t>
            </a:r>
          </a:p>
        </p:txBody>
      </p:sp>
      <p:sp>
        <p:nvSpPr>
          <p:cNvPr id="3" name="Content Placeholder 2"/>
          <p:cNvSpPr>
            <a:spLocks noGrp="1"/>
          </p:cNvSpPr>
          <p:nvPr>
            <p:ph idx="1"/>
          </p:nvPr>
        </p:nvSpPr>
        <p:spPr/>
        <p:txBody>
          <a:bodyPr>
            <a:normAutofit fontScale="85000" lnSpcReduction="20000"/>
          </a:bodyPr>
          <a:lstStyle/>
          <a:p>
            <a:r>
              <a:rPr lang="en-US" dirty="0"/>
              <a:t>Media converters are available as compact standalone units that can be </a:t>
            </a:r>
            <a:r>
              <a:rPr lang="en-US" b="1" dirty="0">
                <a:solidFill>
                  <a:srgbClr val="00B050"/>
                </a:solidFill>
              </a:rPr>
              <a:t>AC or DC powered</a:t>
            </a:r>
            <a:r>
              <a:rPr lang="en-US" dirty="0"/>
              <a:t>. </a:t>
            </a:r>
            <a:endParaRPr lang="en-US" dirty="0" smtClean="0"/>
          </a:p>
          <a:p>
            <a:r>
              <a:rPr lang="en-US" dirty="0" smtClean="0"/>
              <a:t>Standalone </a:t>
            </a:r>
            <a:r>
              <a:rPr lang="en-US" dirty="0"/>
              <a:t>media converters are deployed to convert one copper connection to </a:t>
            </a:r>
            <a:r>
              <a:rPr lang="en-US" dirty="0" smtClean="0"/>
              <a:t>fiber in </a:t>
            </a:r>
            <a:r>
              <a:rPr lang="en-US" dirty="0"/>
              <a:t>a </a:t>
            </a:r>
            <a:r>
              <a:rPr lang="en-US" dirty="0" smtClean="0"/>
              <a:t>point-to-point </a:t>
            </a:r>
            <a:r>
              <a:rPr lang="en-US" dirty="0"/>
              <a:t>deployment. </a:t>
            </a:r>
            <a:endParaRPr lang="en-US" dirty="0" smtClean="0"/>
          </a:p>
          <a:p>
            <a:r>
              <a:rPr lang="en-US" b="1" dirty="0" smtClean="0">
                <a:solidFill>
                  <a:srgbClr val="00B050"/>
                </a:solidFill>
              </a:rPr>
              <a:t>Chassis-based </a:t>
            </a:r>
            <a:r>
              <a:rPr lang="en-US" b="1" dirty="0">
                <a:solidFill>
                  <a:srgbClr val="00B050"/>
                </a:solidFill>
              </a:rPr>
              <a:t>media converters </a:t>
            </a:r>
            <a:r>
              <a:rPr lang="en-US" dirty="0"/>
              <a:t>are </a:t>
            </a:r>
            <a:r>
              <a:rPr lang="en-US" b="1" dirty="0">
                <a:solidFill>
                  <a:srgbClr val="00B050"/>
                </a:solidFill>
              </a:rPr>
              <a:t>plug-in modules </a:t>
            </a:r>
            <a:r>
              <a:rPr lang="en-US" dirty="0"/>
              <a:t>that can be installed in a variety of chassis </a:t>
            </a:r>
            <a:r>
              <a:rPr lang="en-US" dirty="0" smtClean="0"/>
              <a:t>configurations</a:t>
            </a:r>
            <a:r>
              <a:rPr lang="en-US" dirty="0"/>
              <a:t>. </a:t>
            </a:r>
            <a:endParaRPr lang="en-US" dirty="0" smtClean="0"/>
          </a:p>
          <a:p>
            <a:r>
              <a:rPr lang="en-US" b="1" dirty="0" smtClean="0">
                <a:solidFill>
                  <a:srgbClr val="00B050"/>
                </a:solidFill>
              </a:rPr>
              <a:t>High-density</a:t>
            </a:r>
            <a:r>
              <a:rPr lang="en-US" b="1" dirty="0">
                <a:solidFill>
                  <a:srgbClr val="00B050"/>
                </a:solidFill>
              </a:rPr>
              <a:t>, rack-mount chassis </a:t>
            </a:r>
            <a:r>
              <a:rPr lang="en-US" dirty="0"/>
              <a:t>enable multiple fiber runs from copper switches in a star topology. </a:t>
            </a:r>
            <a:endParaRPr lang="en-US" dirty="0" smtClean="0"/>
          </a:p>
          <a:p>
            <a:r>
              <a:rPr lang="en-US" dirty="0" smtClean="0"/>
              <a:t>Compact </a:t>
            </a:r>
            <a:r>
              <a:rPr lang="en-US" dirty="0"/>
              <a:t>chassis provide a fiber uplink and multiple copper </a:t>
            </a:r>
            <a:r>
              <a:rPr lang="en-US" dirty="0" smtClean="0"/>
              <a:t>for </a:t>
            </a:r>
            <a:r>
              <a:rPr lang="en-US" dirty="0"/>
              <a:t>network edge deployments. </a:t>
            </a:r>
            <a:endParaRPr lang="en-US" dirty="0" smtClean="0"/>
          </a:p>
          <a:p>
            <a:r>
              <a:rPr lang="en-US" dirty="0" smtClean="0"/>
              <a:t>Chassis </a:t>
            </a:r>
            <a:r>
              <a:rPr lang="en-US" dirty="0"/>
              <a:t>feature multiple power supplies for redundant power protection and data backplanes that provide connectivity between modules for </a:t>
            </a:r>
            <a:r>
              <a:rPr lang="en-US" dirty="0" smtClean="0"/>
              <a:t>flexible </a:t>
            </a:r>
            <a:r>
              <a:rPr lang="en-US" dirty="0"/>
              <a:t>and scalable multi-port deployments. </a:t>
            </a:r>
            <a:br>
              <a:rPr lang="en-US" dirty="0"/>
            </a:br>
            <a:endParaRPr lang="en-US" dirty="0"/>
          </a:p>
        </p:txBody>
      </p:sp>
    </p:spTree>
    <p:extLst>
      <p:ext uri="{BB962C8B-B14F-4D97-AF65-F5344CB8AC3E}">
        <p14:creationId xmlns:p14="http://schemas.microsoft.com/office/powerpoint/2010/main" val="8520931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Chassis-Based Media Converters</a:t>
            </a: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21614" y="1690688"/>
            <a:ext cx="5256776" cy="4246383"/>
          </a:xfrm>
        </p:spPr>
      </p:pic>
      <p:pic>
        <p:nvPicPr>
          <p:cNvPr id="8" name="Picture 7"/>
          <p:cNvPicPr>
            <a:picLocks noChangeAspect="1"/>
          </p:cNvPicPr>
          <p:nvPr/>
        </p:nvPicPr>
        <p:blipFill>
          <a:blip r:embed="rId3"/>
          <a:stretch>
            <a:fillRect/>
          </a:stretch>
        </p:blipFill>
        <p:spPr>
          <a:xfrm>
            <a:off x="-37018" y="1851296"/>
            <a:ext cx="5558632" cy="3496559"/>
          </a:xfrm>
          <a:prstGeom prst="rect">
            <a:avLst/>
          </a:prstGeom>
        </p:spPr>
      </p:pic>
    </p:spTree>
    <p:extLst>
      <p:ext uri="{BB962C8B-B14F-4D97-AF65-F5344CB8AC3E}">
        <p14:creationId xmlns:p14="http://schemas.microsoft.com/office/powerpoint/2010/main" val="7041333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Media </a:t>
            </a:r>
            <a:r>
              <a:rPr lang="en-US" dirty="0" smtClean="0"/>
              <a:t>Converter (MC)</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3881" y="1562388"/>
            <a:ext cx="4494709" cy="4351338"/>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58590" y="1499682"/>
            <a:ext cx="4476750" cy="4476750"/>
          </a:xfrm>
          <a:prstGeom prst="rect">
            <a:avLst/>
          </a:prstGeom>
        </p:spPr>
      </p:pic>
    </p:spTree>
    <p:extLst>
      <p:ext uri="{BB962C8B-B14F-4D97-AF65-F5344CB8AC3E}">
        <p14:creationId xmlns:p14="http://schemas.microsoft.com/office/powerpoint/2010/main" val="39444868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Chassis-Based Media Converters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78862" y="2687782"/>
            <a:ext cx="7354715" cy="2031062"/>
          </a:xfrm>
        </p:spPr>
      </p:pic>
    </p:spTree>
    <p:extLst>
      <p:ext uri="{BB962C8B-B14F-4D97-AF65-F5344CB8AC3E}">
        <p14:creationId xmlns:p14="http://schemas.microsoft.com/office/powerpoint/2010/main" val="42411294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8527" y="2152362"/>
            <a:ext cx="10515600" cy="1325563"/>
          </a:xfrm>
        </p:spPr>
        <p:txBody>
          <a:bodyPr>
            <a:normAutofit fontScale="90000"/>
          </a:bodyPr>
          <a:lstStyle/>
          <a:p>
            <a:pPr algn="ctr"/>
            <a:r>
              <a:rPr lang="en-US" dirty="0"/>
              <a:t>Unmanaged and Managed Media </a:t>
            </a:r>
            <a:r>
              <a:rPr lang="en-US" dirty="0" smtClean="0"/>
              <a:t>Converters</a:t>
            </a:r>
            <a:endParaRPr lang="en-US" dirty="0"/>
          </a:p>
        </p:txBody>
      </p:sp>
    </p:spTree>
    <p:extLst>
      <p:ext uri="{BB962C8B-B14F-4D97-AF65-F5344CB8AC3E}">
        <p14:creationId xmlns:p14="http://schemas.microsoft.com/office/powerpoint/2010/main" val="344581365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Unmanaged </a:t>
            </a:r>
            <a:r>
              <a:rPr lang="en-US" dirty="0" smtClean="0"/>
              <a:t>Media </a:t>
            </a:r>
            <a:r>
              <a:rPr lang="en-US" dirty="0" smtClean="0"/>
              <a:t>Converters</a:t>
            </a:r>
            <a:endParaRPr lang="en-US" dirty="0"/>
          </a:p>
        </p:txBody>
      </p:sp>
      <p:sp>
        <p:nvSpPr>
          <p:cNvPr id="3" name="Content Placeholder 2"/>
          <p:cNvSpPr>
            <a:spLocks noGrp="1"/>
          </p:cNvSpPr>
          <p:nvPr>
            <p:ph idx="1"/>
          </p:nvPr>
        </p:nvSpPr>
        <p:spPr>
          <a:xfrm>
            <a:off x="838200" y="1534679"/>
            <a:ext cx="10515600" cy="4351338"/>
          </a:xfrm>
        </p:spPr>
        <p:txBody>
          <a:bodyPr>
            <a:normAutofit lnSpcReduction="10000"/>
          </a:bodyPr>
          <a:lstStyle/>
          <a:p>
            <a:r>
              <a:rPr lang="en-US" dirty="0" smtClean="0">
                <a:hlinkClick r:id="rId2"/>
              </a:rPr>
              <a:t>Unmanaged </a:t>
            </a:r>
            <a:r>
              <a:rPr lang="en-US" dirty="0">
                <a:hlinkClick r:id="rId2"/>
              </a:rPr>
              <a:t>media converters</a:t>
            </a:r>
            <a:r>
              <a:rPr lang="en-US" dirty="0"/>
              <a:t> are easy-to-use plug-and-play devices, but most unmanaged converters require minimal configuration. </a:t>
            </a:r>
            <a:endParaRPr lang="en-US" dirty="0" smtClean="0"/>
          </a:p>
          <a:p>
            <a:r>
              <a:rPr lang="en-US" dirty="0" smtClean="0"/>
              <a:t>After </a:t>
            </a:r>
            <a:r>
              <a:rPr lang="en-US" dirty="0"/>
              <a:t>connecting an unmanaged media converter to the power supply, they combine the hardware with auto-negotiation of data rates and duplex modes. </a:t>
            </a:r>
            <a:endParaRPr lang="en-US" dirty="0" smtClean="0"/>
          </a:p>
          <a:p>
            <a:r>
              <a:rPr lang="en-US" dirty="0" smtClean="0"/>
              <a:t>The </a:t>
            </a:r>
            <a:r>
              <a:rPr lang="en-US" dirty="0"/>
              <a:t>basic configuration of duplex modes, auto-negotiation and crossover can be configured with DIP switches. </a:t>
            </a:r>
            <a:endParaRPr lang="en-US" dirty="0" smtClean="0"/>
          </a:p>
          <a:p>
            <a:r>
              <a:rPr lang="en-US" dirty="0" smtClean="0"/>
              <a:t>Unmanaged </a:t>
            </a:r>
            <a:r>
              <a:rPr lang="en-US" dirty="0"/>
              <a:t>media converters can be configured with DIP switches such as remote fault indication, fault propagation and loopback modes.</a:t>
            </a:r>
          </a:p>
          <a:p>
            <a:endParaRPr lang="en-US" dirty="0"/>
          </a:p>
        </p:txBody>
      </p:sp>
    </p:spTree>
    <p:extLst>
      <p:ext uri="{BB962C8B-B14F-4D97-AF65-F5344CB8AC3E}">
        <p14:creationId xmlns:p14="http://schemas.microsoft.com/office/powerpoint/2010/main" val="257422016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Unmanaged </a:t>
            </a:r>
            <a:r>
              <a:rPr lang="en-US" dirty="0" smtClean="0"/>
              <a:t>Media </a:t>
            </a:r>
            <a:r>
              <a:rPr lang="en-US" dirty="0" smtClean="0"/>
              <a:t>Converters</a:t>
            </a:r>
            <a:endParaRPr lang="en-US" dirty="0"/>
          </a:p>
        </p:txBody>
      </p:sp>
      <p:sp>
        <p:nvSpPr>
          <p:cNvPr id="3" name="Content Placeholder 2"/>
          <p:cNvSpPr>
            <a:spLocks noGrp="1"/>
          </p:cNvSpPr>
          <p:nvPr>
            <p:ph idx="1"/>
          </p:nvPr>
        </p:nvSpPr>
        <p:spPr>
          <a:xfrm>
            <a:off x="838200" y="1534679"/>
            <a:ext cx="10515600" cy="4351338"/>
          </a:xfrm>
        </p:spPr>
        <p:txBody>
          <a:bodyPr>
            <a:normAutofit lnSpcReduction="10000"/>
          </a:bodyPr>
          <a:lstStyle/>
          <a:p>
            <a:r>
              <a:rPr lang="en-US" dirty="0" smtClean="0">
                <a:hlinkClick r:id="rId2"/>
              </a:rPr>
              <a:t>Unmanaged </a:t>
            </a:r>
            <a:r>
              <a:rPr lang="en-US" dirty="0">
                <a:hlinkClick r:id="rId2"/>
              </a:rPr>
              <a:t>media converters</a:t>
            </a:r>
            <a:r>
              <a:rPr lang="en-US" dirty="0"/>
              <a:t> are easy-to-use plug-and-play devices, but most unmanaged converters require minimal configuration. </a:t>
            </a:r>
            <a:endParaRPr lang="en-US" dirty="0" smtClean="0"/>
          </a:p>
          <a:p>
            <a:r>
              <a:rPr lang="en-US" dirty="0" smtClean="0"/>
              <a:t>After </a:t>
            </a:r>
            <a:r>
              <a:rPr lang="en-US" dirty="0"/>
              <a:t>connecting an unmanaged media converter to the power supply, they combine the hardware with auto-negotiation of data rates and duplex modes. </a:t>
            </a:r>
            <a:endParaRPr lang="en-US" dirty="0" smtClean="0"/>
          </a:p>
          <a:p>
            <a:r>
              <a:rPr lang="en-US" dirty="0" smtClean="0"/>
              <a:t>The </a:t>
            </a:r>
            <a:r>
              <a:rPr lang="en-US" dirty="0"/>
              <a:t>basic configuration of duplex modes, auto-negotiation and crossover can be configured with DIP switches. </a:t>
            </a:r>
            <a:endParaRPr lang="en-US" dirty="0" smtClean="0"/>
          </a:p>
          <a:p>
            <a:r>
              <a:rPr lang="en-US" dirty="0" smtClean="0"/>
              <a:t>Unmanaged </a:t>
            </a:r>
            <a:r>
              <a:rPr lang="en-US" dirty="0"/>
              <a:t>media converters can be configured with DIP switches such as remote fault indication, fault propagation and loopback modes.</a:t>
            </a:r>
          </a:p>
          <a:p>
            <a:endParaRPr lang="en-US" dirty="0"/>
          </a:p>
        </p:txBody>
      </p:sp>
    </p:spTree>
    <p:extLst>
      <p:ext uri="{BB962C8B-B14F-4D97-AF65-F5344CB8AC3E}">
        <p14:creationId xmlns:p14="http://schemas.microsoft.com/office/powerpoint/2010/main" val="8546148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Managed Media </a:t>
            </a:r>
            <a:r>
              <a:rPr lang="en-US" dirty="0" smtClean="0"/>
              <a:t>Converter</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 </a:t>
            </a:r>
            <a:r>
              <a:rPr lang="en-US" dirty="0"/>
              <a:t>managed media converter provides network monitoring, fault detection and remote configuration, which bring substantial benefits such as reduced operating costs and improved network reliability. </a:t>
            </a:r>
            <a:endParaRPr lang="en-US" dirty="0" smtClean="0"/>
          </a:p>
          <a:p>
            <a:r>
              <a:rPr lang="en-US" dirty="0" smtClean="0">
                <a:hlinkClick r:id="rId2"/>
              </a:rPr>
              <a:t>Managed </a:t>
            </a:r>
            <a:r>
              <a:rPr lang="en-US" dirty="0">
                <a:hlinkClick r:id="rId2"/>
              </a:rPr>
              <a:t>media converters</a:t>
            </a:r>
            <a:r>
              <a:rPr lang="en-US" dirty="0"/>
              <a:t> demand supplemental hardware to enable management, including SNMPv1, SNMPv2c, and SNMPv3. The additional hardware installed in the same chassis can be a management module or a media converter with integrated management capabilities. </a:t>
            </a:r>
            <a:endParaRPr lang="en-US" dirty="0" smtClean="0"/>
          </a:p>
          <a:p>
            <a:r>
              <a:rPr lang="en-US" dirty="0" smtClean="0"/>
              <a:t>Easily </a:t>
            </a:r>
            <a:r>
              <a:rPr lang="en-US" dirty="0"/>
              <a:t>accessible DIP switches or Web, Telnet, SSH, SNMPv1/v2c/v3 or Serial Console management interfaces can be used to configure the mode of operation. </a:t>
            </a:r>
            <a:r>
              <a:rPr lang="en-US" dirty="0"/>
              <a:t/>
            </a:r>
            <a:br>
              <a:rPr lang="en-US" dirty="0"/>
            </a:br>
            <a:endParaRPr lang="en-US" dirty="0"/>
          </a:p>
        </p:txBody>
      </p:sp>
    </p:spTree>
    <p:extLst>
      <p:ext uri="{BB962C8B-B14F-4D97-AF65-F5344CB8AC3E}">
        <p14:creationId xmlns:p14="http://schemas.microsoft.com/office/powerpoint/2010/main" val="41221797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Benefits Managed </a:t>
            </a:r>
            <a:r>
              <a:rPr lang="en-US" dirty="0"/>
              <a:t>Media </a:t>
            </a:r>
            <a:r>
              <a:rPr lang="en-US" dirty="0" smtClean="0"/>
              <a:t>Converter</a:t>
            </a:r>
            <a:endParaRPr lang="en-US" dirty="0"/>
          </a:p>
        </p:txBody>
      </p:sp>
      <p:sp>
        <p:nvSpPr>
          <p:cNvPr id="3" name="Content Placeholder 2"/>
          <p:cNvSpPr>
            <a:spLocks noGrp="1"/>
          </p:cNvSpPr>
          <p:nvPr>
            <p:ph idx="1"/>
          </p:nvPr>
        </p:nvSpPr>
        <p:spPr>
          <a:xfrm>
            <a:off x="838200" y="1690688"/>
            <a:ext cx="10515600" cy="4351338"/>
          </a:xfrm>
        </p:spPr>
        <p:txBody>
          <a:bodyPr>
            <a:normAutofit fontScale="77500" lnSpcReduction="20000"/>
          </a:bodyPr>
          <a:lstStyle/>
          <a:p>
            <a:pPr marL="0" indent="0">
              <a:buNone/>
            </a:pPr>
            <a:r>
              <a:rPr lang="en-US" b="1" dirty="0" smtClean="0"/>
              <a:t>Remote </a:t>
            </a:r>
            <a:r>
              <a:rPr lang="en-US" b="1" dirty="0"/>
              <a:t>configuration</a:t>
            </a:r>
          </a:p>
          <a:p>
            <a:r>
              <a:rPr lang="en-US" dirty="0"/>
              <a:t>Managed media converters' remote configuration feature enables the device to troubleshoot and configure network equipment remotely. Remote configuration reduces network administrator trips to edge equipment, which reduces network operating costs (OPEX</a:t>
            </a:r>
            <a:r>
              <a:rPr lang="en-US" dirty="0" smtClean="0"/>
              <a:t>).</a:t>
            </a:r>
            <a:endParaRPr lang="en-US" dirty="0"/>
          </a:p>
          <a:p>
            <a:pPr marL="0" indent="0">
              <a:buNone/>
            </a:pPr>
            <a:r>
              <a:rPr lang="en-US" b="1" dirty="0"/>
              <a:t>Network Monitoring</a:t>
            </a:r>
          </a:p>
          <a:p>
            <a:r>
              <a:rPr lang="en-US" dirty="0"/>
              <a:t>Network monitoring is the process of continuously inspecting the network for potential problems. Network monitoring informs the network engineer of problems such as slow traffic or component failure via text, email or other applications</a:t>
            </a:r>
            <a:r>
              <a:rPr lang="en-US" dirty="0" smtClean="0"/>
              <a:t>.</a:t>
            </a:r>
            <a:endParaRPr lang="en-US" dirty="0"/>
          </a:p>
          <a:p>
            <a:pPr marL="0" indent="0">
              <a:buNone/>
            </a:pPr>
            <a:r>
              <a:rPr lang="en-US" b="1" dirty="0"/>
              <a:t>Fault Detection</a:t>
            </a:r>
          </a:p>
          <a:p>
            <a:r>
              <a:rPr lang="en-US" dirty="0"/>
              <a:t>In addition to being actively responsible for network problems, error management quickly isolates network errors to ensure security in the network and prevent them from spreading to other departments</a:t>
            </a:r>
            <a:r>
              <a:rPr lang="en-US" dirty="0" smtClean="0"/>
              <a:t>.</a:t>
            </a:r>
            <a:r>
              <a:rPr lang="en-US" dirty="0"/>
              <a:t/>
            </a:r>
            <a:br>
              <a:rPr lang="en-US" dirty="0"/>
            </a:br>
            <a:endParaRPr lang="en-US" dirty="0"/>
          </a:p>
        </p:txBody>
      </p:sp>
    </p:spTree>
    <p:extLst>
      <p:ext uri="{BB962C8B-B14F-4D97-AF65-F5344CB8AC3E}">
        <p14:creationId xmlns:p14="http://schemas.microsoft.com/office/powerpoint/2010/main" val="778065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Managed Media Converter</a:t>
            </a:r>
          </a:p>
        </p:txBody>
      </p:sp>
      <p:sp>
        <p:nvSpPr>
          <p:cNvPr id="3" name="Content Placeholder 2"/>
          <p:cNvSpPr>
            <a:spLocks noGrp="1"/>
          </p:cNvSpPr>
          <p:nvPr>
            <p:ph idx="1"/>
          </p:nvPr>
        </p:nvSpPr>
        <p:spPr/>
        <p:txBody>
          <a:bodyPr/>
          <a:lstStyle/>
          <a:p>
            <a:r>
              <a:rPr lang="en-US" dirty="0">
                <a:hlinkClick r:id="rId2"/>
              </a:rPr>
              <a:t>https://www.youtube.com/watch?v=QUYIo3eT0ig</a:t>
            </a:r>
          </a:p>
          <a:p>
            <a:r>
              <a:rPr lang="en-US" dirty="0" smtClean="0">
                <a:hlinkClick r:id="rId2"/>
              </a:rPr>
              <a:t>https</a:t>
            </a:r>
            <a:r>
              <a:rPr lang="en-US" dirty="0">
                <a:hlinkClick r:id="rId2"/>
              </a:rPr>
              <a:t>://</a:t>
            </a:r>
            <a:r>
              <a:rPr lang="en-US" dirty="0" smtClean="0">
                <a:hlinkClick r:id="rId2"/>
              </a:rPr>
              <a:t>www.youtube.com/watch?v=mrB67v_mNGA</a:t>
            </a:r>
            <a:r>
              <a:rPr lang="en-US" dirty="0" smtClean="0"/>
              <a:t> </a:t>
            </a:r>
          </a:p>
          <a:p>
            <a:r>
              <a:rPr lang="en-US" dirty="0">
                <a:hlinkClick r:id="rId3"/>
              </a:rPr>
              <a:t>https://</a:t>
            </a:r>
            <a:r>
              <a:rPr lang="en-US" dirty="0" smtClean="0">
                <a:hlinkClick r:id="rId3"/>
              </a:rPr>
              <a:t>www.youtube.com/watch?v=89cN17LRLVc</a:t>
            </a:r>
            <a:r>
              <a:rPr lang="en-US" dirty="0" smtClean="0"/>
              <a:t> </a:t>
            </a:r>
            <a:endParaRPr lang="en-US" dirty="0"/>
          </a:p>
        </p:txBody>
      </p:sp>
    </p:spTree>
    <p:extLst>
      <p:ext uri="{BB962C8B-B14F-4D97-AF65-F5344CB8AC3E}">
        <p14:creationId xmlns:p14="http://schemas.microsoft.com/office/powerpoint/2010/main" val="4400713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085" y="-244475"/>
            <a:ext cx="10515600" cy="1325563"/>
          </a:xfrm>
        </p:spPr>
        <p:txBody>
          <a:bodyPr>
            <a:normAutofit/>
          </a:bodyPr>
          <a:lstStyle/>
          <a:p>
            <a:r>
              <a:rPr lang="en-US" sz="3600" dirty="0" smtClean="0"/>
              <a:t>MC vs ONU</a:t>
            </a:r>
            <a:endParaRPr lang="en-US" sz="3600" dirty="0"/>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91177" y="678997"/>
            <a:ext cx="6529803" cy="5242831"/>
          </a:xfrm>
        </p:spPr>
      </p:pic>
    </p:spTree>
    <p:extLst>
      <p:ext uri="{BB962C8B-B14F-4D97-AF65-F5344CB8AC3E}">
        <p14:creationId xmlns:p14="http://schemas.microsoft.com/office/powerpoint/2010/main" val="336934433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0" y="1805998"/>
            <a:ext cx="12192000" cy="1953087"/>
          </a:xfrm>
          <a:prstGeom prst="rect">
            <a:avLst/>
          </a:prstGeom>
        </p:spPr>
      </p:pic>
      <p:sp>
        <p:nvSpPr>
          <p:cNvPr id="2" name="Title 1"/>
          <p:cNvSpPr>
            <a:spLocks noGrp="1"/>
          </p:cNvSpPr>
          <p:nvPr>
            <p:ph type="title"/>
          </p:nvPr>
        </p:nvSpPr>
        <p:spPr>
          <a:xfrm>
            <a:off x="6546273" y="2433522"/>
            <a:ext cx="5978236" cy="1325563"/>
          </a:xfrm>
        </p:spPr>
        <p:txBody>
          <a:bodyPr>
            <a:normAutofit/>
          </a:bodyPr>
          <a:lstStyle/>
          <a:p>
            <a:r>
              <a:rPr lang="en-US" sz="6600" dirty="0" smtClean="0">
                <a:solidFill>
                  <a:schemeClr val="bg1"/>
                </a:solidFill>
              </a:rPr>
              <a:t>“Thank You”</a:t>
            </a:r>
            <a:endParaRPr lang="en-US" sz="6600" dirty="0">
              <a:solidFill>
                <a:schemeClr val="bg1"/>
              </a:solidFill>
            </a:endParaRPr>
          </a:p>
        </p:txBody>
      </p:sp>
    </p:spTree>
    <p:extLst>
      <p:ext uri="{BB962C8B-B14F-4D97-AF65-F5344CB8AC3E}">
        <p14:creationId xmlns:p14="http://schemas.microsoft.com/office/powerpoint/2010/main" val="93145732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 is a Media Converter</a:t>
            </a:r>
            <a:r>
              <a:rPr lang="en-US" dirty="0" smtClean="0"/>
              <a:t>?</a:t>
            </a:r>
            <a:endParaRPr lang="en-US" dirty="0"/>
          </a:p>
        </p:txBody>
      </p:sp>
      <p:sp>
        <p:nvSpPr>
          <p:cNvPr id="3" name="Content Placeholder 2"/>
          <p:cNvSpPr>
            <a:spLocks noGrp="1"/>
          </p:cNvSpPr>
          <p:nvPr>
            <p:ph idx="1"/>
          </p:nvPr>
        </p:nvSpPr>
        <p:spPr/>
        <p:txBody>
          <a:bodyPr/>
          <a:lstStyle/>
          <a:p>
            <a:r>
              <a:rPr lang="en-US" dirty="0"/>
              <a:t>Media converters are </a:t>
            </a:r>
            <a:r>
              <a:rPr lang="en-US" b="1" dirty="0" smtClean="0">
                <a:solidFill>
                  <a:srgbClr val="00B050"/>
                </a:solidFill>
              </a:rPr>
              <a:t>flexible </a:t>
            </a:r>
            <a:r>
              <a:rPr lang="en-US" b="1" dirty="0">
                <a:solidFill>
                  <a:srgbClr val="00B050"/>
                </a:solidFill>
              </a:rPr>
              <a:t>and cost-effective </a:t>
            </a:r>
            <a:r>
              <a:rPr lang="en-US" b="1" dirty="0">
                <a:solidFill>
                  <a:srgbClr val="FF0000"/>
                </a:solidFill>
              </a:rPr>
              <a:t>devices</a:t>
            </a:r>
            <a:r>
              <a:rPr lang="en-US" dirty="0"/>
              <a:t> for implementing and optimizing </a:t>
            </a:r>
            <a:r>
              <a:rPr lang="en-US" dirty="0" smtClean="0"/>
              <a:t>fiber </a:t>
            </a:r>
            <a:r>
              <a:rPr lang="en-US" dirty="0"/>
              <a:t>links in all types of networks. </a:t>
            </a:r>
            <a:endParaRPr lang="en-US" dirty="0" smtClean="0"/>
          </a:p>
          <a:p>
            <a:r>
              <a:rPr lang="en-US" dirty="0"/>
              <a:t>The most common type of </a:t>
            </a:r>
            <a:r>
              <a:rPr lang="en-US" b="1" dirty="0">
                <a:solidFill>
                  <a:srgbClr val="00B050"/>
                </a:solidFill>
              </a:rPr>
              <a:t>media converter </a:t>
            </a:r>
            <a:r>
              <a:rPr lang="en-US" dirty="0"/>
              <a:t>is a device that functions as a transceiver converting the </a:t>
            </a:r>
            <a:r>
              <a:rPr lang="en-US" b="1" dirty="0">
                <a:solidFill>
                  <a:srgbClr val="00B050"/>
                </a:solidFill>
              </a:rPr>
              <a:t>electrical signal </a:t>
            </a:r>
            <a:r>
              <a:rPr lang="en-US" dirty="0"/>
              <a:t>used in copper Unshielded Twisted Pair (UTP) network cabling into light waves used in </a:t>
            </a:r>
            <a:r>
              <a:rPr lang="en-US" dirty="0" smtClean="0"/>
              <a:t>fiber optic </a:t>
            </a:r>
            <a:r>
              <a:rPr lang="en-US" dirty="0"/>
              <a:t>cabling. </a:t>
            </a:r>
            <a:r>
              <a:rPr lang="en-US" dirty="0" smtClean="0"/>
              <a:t/>
            </a:r>
            <a:br>
              <a:rPr lang="en-US" dirty="0" smtClean="0"/>
            </a:br>
            <a:endParaRPr lang="en-US" dirty="0" smtClean="0"/>
          </a:p>
          <a:p>
            <a:endParaRPr lang="en-US" dirty="0"/>
          </a:p>
        </p:txBody>
      </p:sp>
    </p:spTree>
    <p:extLst>
      <p:ext uri="{BB962C8B-B14F-4D97-AF65-F5344CB8AC3E}">
        <p14:creationId xmlns:p14="http://schemas.microsoft.com/office/powerpoint/2010/main" val="25398183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 Media Converter?</a:t>
            </a:r>
          </a:p>
        </p:txBody>
      </p:sp>
      <p:sp>
        <p:nvSpPr>
          <p:cNvPr id="3" name="Content Placeholder 2"/>
          <p:cNvSpPr>
            <a:spLocks noGrp="1"/>
          </p:cNvSpPr>
          <p:nvPr>
            <p:ph idx="1"/>
          </p:nvPr>
        </p:nvSpPr>
        <p:spPr>
          <a:xfrm>
            <a:off x="838199" y="1825624"/>
            <a:ext cx="10813473" cy="4422775"/>
          </a:xfrm>
        </p:spPr>
        <p:txBody>
          <a:bodyPr>
            <a:normAutofit fontScale="85000" lnSpcReduction="20000"/>
          </a:bodyPr>
          <a:lstStyle/>
          <a:p>
            <a:r>
              <a:rPr lang="en-US" sz="3300" dirty="0" smtClean="0"/>
              <a:t>Fiber optic connectivity is necessary when the distance between two network devices exceeds the transmission distance of copper cabling.</a:t>
            </a:r>
          </a:p>
          <a:p>
            <a:r>
              <a:rPr lang="en-US" sz="3300" b="1" dirty="0" smtClean="0">
                <a:solidFill>
                  <a:srgbClr val="00B050"/>
                </a:solidFill>
              </a:rPr>
              <a:t>Copper-to-fibber</a:t>
            </a:r>
            <a:r>
              <a:rPr lang="en-US" sz="3300" dirty="0" smtClean="0"/>
              <a:t> </a:t>
            </a:r>
            <a:r>
              <a:rPr lang="en-US" sz="3300" dirty="0"/>
              <a:t>conversion </a:t>
            </a:r>
            <a:r>
              <a:rPr lang="en-US" sz="3300" dirty="0" smtClean="0"/>
              <a:t>using media converters enables </a:t>
            </a:r>
            <a:r>
              <a:rPr lang="en-US" sz="3300" b="1" dirty="0" smtClean="0">
                <a:solidFill>
                  <a:srgbClr val="00B050"/>
                </a:solidFill>
              </a:rPr>
              <a:t>two network devices </a:t>
            </a:r>
            <a:r>
              <a:rPr lang="en-US" sz="3300" dirty="0" smtClean="0"/>
              <a:t>with </a:t>
            </a:r>
            <a:r>
              <a:rPr lang="en-US" sz="3300" b="1" dirty="0" smtClean="0">
                <a:solidFill>
                  <a:srgbClr val="00B050"/>
                </a:solidFill>
              </a:rPr>
              <a:t>copper ports </a:t>
            </a:r>
            <a:r>
              <a:rPr lang="en-US" sz="3300" dirty="0" smtClean="0"/>
              <a:t>to be connected over extended distances </a:t>
            </a:r>
            <a:r>
              <a:rPr lang="en-US" sz="3300" dirty="0"/>
              <a:t>via fibber optic </a:t>
            </a:r>
            <a:r>
              <a:rPr lang="en-US" sz="3300" dirty="0" smtClean="0"/>
              <a:t>cabling.</a:t>
            </a:r>
          </a:p>
          <a:p>
            <a:r>
              <a:rPr lang="en-US" sz="3300" dirty="0" smtClean="0"/>
              <a:t>Media </a:t>
            </a:r>
            <a:r>
              <a:rPr lang="en-US" sz="3300" dirty="0"/>
              <a:t>converters are available as </a:t>
            </a:r>
            <a:r>
              <a:rPr lang="en-US" sz="3300" b="1" dirty="0">
                <a:solidFill>
                  <a:srgbClr val="00B050"/>
                </a:solidFill>
              </a:rPr>
              <a:t>Physical Layer or Layer 2 </a:t>
            </a:r>
            <a:r>
              <a:rPr lang="en-US" sz="3300" dirty="0"/>
              <a:t>switching devices, and can provide rate-switching and other advanced switching features like VLAN tagging. </a:t>
            </a:r>
            <a:endParaRPr lang="en-US" sz="3300" dirty="0" smtClean="0"/>
          </a:p>
          <a:p>
            <a:r>
              <a:rPr lang="en-US" sz="3300" dirty="0" smtClean="0"/>
              <a:t>Media </a:t>
            </a:r>
            <a:r>
              <a:rPr lang="en-US" sz="3300" dirty="0"/>
              <a:t>converters are typically protocol </a:t>
            </a:r>
            <a:r>
              <a:rPr lang="en-US" sz="3300" dirty="0" smtClean="0"/>
              <a:t>specific and </a:t>
            </a:r>
            <a:r>
              <a:rPr lang="en-US" sz="3300" dirty="0"/>
              <a:t>are available to support a wide variety of network types and data rates.</a:t>
            </a:r>
          </a:p>
          <a:p>
            <a:pPr marL="0" indent="0">
              <a:buNone/>
            </a:pPr>
            <a:r>
              <a:rPr lang="en-US" dirty="0"/>
              <a:t/>
            </a:r>
            <a:br>
              <a:rPr lang="en-US" dirty="0"/>
            </a:br>
            <a:endParaRPr lang="en-US" dirty="0"/>
          </a:p>
        </p:txBody>
      </p:sp>
    </p:spTree>
    <p:extLst>
      <p:ext uri="{BB962C8B-B14F-4D97-AF65-F5344CB8AC3E}">
        <p14:creationId xmlns:p14="http://schemas.microsoft.com/office/powerpoint/2010/main" val="23515503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Media Converter Works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16000" y="2127137"/>
            <a:ext cx="10160000" cy="3632200"/>
          </a:xfrm>
        </p:spPr>
      </p:pic>
    </p:spTree>
    <p:extLst>
      <p:ext uri="{BB962C8B-B14F-4D97-AF65-F5344CB8AC3E}">
        <p14:creationId xmlns:p14="http://schemas.microsoft.com/office/powerpoint/2010/main" val="41952992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Media Converter Works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34472" y="1549854"/>
            <a:ext cx="7723056" cy="4351338"/>
          </a:xfrm>
        </p:spPr>
      </p:pic>
    </p:spTree>
    <p:extLst>
      <p:ext uri="{BB962C8B-B14F-4D97-AF65-F5344CB8AC3E}">
        <p14:creationId xmlns:p14="http://schemas.microsoft.com/office/powerpoint/2010/main" val="27396504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30373808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249727" cy="6858000"/>
          </a:xfrm>
        </p:spPr>
      </p:pic>
    </p:spTree>
    <p:extLst>
      <p:ext uri="{BB962C8B-B14F-4D97-AF65-F5344CB8AC3E}">
        <p14:creationId xmlns:p14="http://schemas.microsoft.com/office/powerpoint/2010/main" val="17317033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a:t>
            </a:r>
            <a:r>
              <a:rPr lang="en-US" dirty="0" smtClean="0"/>
              <a:t>Benefits </a:t>
            </a:r>
            <a:r>
              <a:rPr lang="en-US" dirty="0"/>
              <a:t>of Media </a:t>
            </a:r>
            <a:r>
              <a:rPr lang="en-US" dirty="0" smtClean="0"/>
              <a:t>Converters</a:t>
            </a:r>
            <a:endParaRPr lang="en-US" dirty="0"/>
          </a:p>
        </p:txBody>
      </p:sp>
      <p:sp>
        <p:nvSpPr>
          <p:cNvPr id="3" name="Content Placeholder 2"/>
          <p:cNvSpPr>
            <a:spLocks noGrp="1"/>
          </p:cNvSpPr>
          <p:nvPr>
            <p:ph idx="1"/>
          </p:nvPr>
        </p:nvSpPr>
        <p:spPr>
          <a:xfrm>
            <a:off x="838200" y="1465406"/>
            <a:ext cx="10515600" cy="4589029"/>
          </a:xfrm>
        </p:spPr>
        <p:txBody>
          <a:bodyPr>
            <a:normAutofit lnSpcReduction="10000"/>
          </a:bodyPr>
          <a:lstStyle/>
          <a:p>
            <a:r>
              <a:rPr lang="en-US" dirty="0" smtClean="0"/>
              <a:t>Network </a:t>
            </a:r>
            <a:r>
              <a:rPr lang="en-US" dirty="0"/>
              <a:t>complexity, demanding applications, and the growing number of devices on the network are driving network speeds and bandwidth requirements higher and forcing longer distance requirements within the Local Area Network (LAN). </a:t>
            </a:r>
            <a:endParaRPr lang="en-US" dirty="0" smtClean="0"/>
          </a:p>
          <a:p>
            <a:r>
              <a:rPr lang="en-US" dirty="0" smtClean="0"/>
              <a:t>Media </a:t>
            </a:r>
            <a:r>
              <a:rPr lang="en-US" dirty="0"/>
              <a:t>converters present solutions to these problems, by allowing the use of </a:t>
            </a:r>
            <a:r>
              <a:rPr lang="en-US" dirty="0" smtClean="0"/>
              <a:t>fiber when </a:t>
            </a:r>
            <a:r>
              <a:rPr lang="en-US" dirty="0"/>
              <a:t>it is needed, and integrating new equipment into existing cabling infrastructure. </a:t>
            </a:r>
            <a:endParaRPr lang="en-US" dirty="0" smtClean="0"/>
          </a:p>
          <a:p>
            <a:r>
              <a:rPr lang="en-US" dirty="0" smtClean="0"/>
              <a:t>Media </a:t>
            </a:r>
            <a:r>
              <a:rPr lang="en-US" dirty="0"/>
              <a:t>converters provide seamless integration of copper and </a:t>
            </a:r>
            <a:r>
              <a:rPr lang="en-US" dirty="0" smtClean="0"/>
              <a:t>fiber, </a:t>
            </a:r>
            <a:r>
              <a:rPr lang="en-US" dirty="0"/>
              <a:t>and different </a:t>
            </a:r>
            <a:r>
              <a:rPr lang="en-US" dirty="0" smtClean="0"/>
              <a:t>fiber types </a:t>
            </a:r>
            <a:r>
              <a:rPr lang="en-US" dirty="0"/>
              <a:t>in Enterprise LAN networks. </a:t>
            </a:r>
            <a:endParaRPr lang="en-US" dirty="0" smtClean="0"/>
          </a:p>
          <a:p>
            <a:r>
              <a:rPr lang="en-US" dirty="0" smtClean="0"/>
              <a:t>They </a:t>
            </a:r>
            <a:r>
              <a:rPr lang="en-US" dirty="0"/>
              <a:t>support a variety of protocols, data rates and media types to create a more reliable and cost-effective network. </a:t>
            </a:r>
          </a:p>
        </p:txBody>
      </p:sp>
    </p:spTree>
    <p:extLst>
      <p:ext uri="{BB962C8B-B14F-4D97-AF65-F5344CB8AC3E}">
        <p14:creationId xmlns:p14="http://schemas.microsoft.com/office/powerpoint/2010/main" val="263168122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153</TotalTime>
  <Words>823</Words>
  <Application>Microsoft Office PowerPoint</Application>
  <PresentationFormat>Widescreen</PresentationFormat>
  <Paragraphs>77</Paragraphs>
  <Slides>28</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Book Antiqua</vt:lpstr>
      <vt:lpstr>Calibri</vt:lpstr>
      <vt:lpstr>Times New Roman</vt:lpstr>
      <vt:lpstr>Office Theme</vt:lpstr>
      <vt:lpstr>PowerPoint Presentation</vt:lpstr>
      <vt:lpstr>Media Converter (MC)</vt:lpstr>
      <vt:lpstr>What is a Media Converter?</vt:lpstr>
      <vt:lpstr>What is a Media Converter?</vt:lpstr>
      <vt:lpstr>How Media Converter Works</vt:lpstr>
      <vt:lpstr>How Media Converter Works</vt:lpstr>
      <vt:lpstr>PowerPoint Presentation</vt:lpstr>
      <vt:lpstr>PowerPoint Presentation</vt:lpstr>
      <vt:lpstr>The Benefits of Media Converters</vt:lpstr>
      <vt:lpstr>Demands on the Network are Increasing:</vt:lpstr>
      <vt:lpstr>Solutions Provided by Media Converters:</vt:lpstr>
      <vt:lpstr>Indicator of MC</vt:lpstr>
      <vt:lpstr>Types of Media Converters</vt:lpstr>
      <vt:lpstr>Copper-to-Fiber Media Converters</vt:lpstr>
      <vt:lpstr>Copper-to-Fiber Media Converters</vt:lpstr>
      <vt:lpstr>Copper-to-Fiber Media Converters</vt:lpstr>
      <vt:lpstr>Copper-to-Fiber Media Converters</vt:lpstr>
      <vt:lpstr>Standalone and Chassis-Based Media Converters</vt:lpstr>
      <vt:lpstr>Chassis-Based Media Converters</vt:lpstr>
      <vt:lpstr>Chassis-Based Media Converters</vt:lpstr>
      <vt:lpstr>Unmanaged and Managed Media Converters</vt:lpstr>
      <vt:lpstr>Unmanaged Media Converters</vt:lpstr>
      <vt:lpstr>Unmanaged Media Converters</vt:lpstr>
      <vt:lpstr>Managed Media Converter</vt:lpstr>
      <vt:lpstr>Benefits Managed Media Converter</vt:lpstr>
      <vt:lpstr>Managed Media Converter</vt:lpstr>
      <vt:lpstr>MC vs ONU</vt:lpstr>
      <vt:lpstr>“Thank You”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account</dc:creator>
  <cp:lastModifiedBy>Microsoft account</cp:lastModifiedBy>
  <cp:revision>26</cp:revision>
  <dcterms:created xsi:type="dcterms:W3CDTF">2024-07-16T16:02:17Z</dcterms:created>
  <dcterms:modified xsi:type="dcterms:W3CDTF">2024-09-01T17:47:50Z</dcterms:modified>
</cp:coreProperties>
</file>