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</p:sldIdLst>
  <p:sldSz cx="10706100" cy="7575550"/>
  <p:notesSz cx="10706100" cy="75755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44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957" y="2348420"/>
            <a:ext cx="9100185" cy="1590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Liberation Serif"/>
                <a:cs typeface="Liberation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5915" y="4242308"/>
            <a:ext cx="7494270" cy="1893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Liberation Serif"/>
                <a:cs typeface="Liberation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Liberation Serif"/>
                <a:cs typeface="Liberation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5305" y="1742376"/>
            <a:ext cx="4657153" cy="49998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3641" y="1742376"/>
            <a:ext cx="4657153" cy="49998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Liberation Serif"/>
                <a:cs typeface="Liberation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6795" y="562102"/>
            <a:ext cx="9652508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Liberation Serif"/>
                <a:cs typeface="Liberation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4379" y="1504441"/>
            <a:ext cx="9044940" cy="495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40074" y="7045261"/>
            <a:ext cx="3425952" cy="378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5305" y="7045261"/>
            <a:ext cx="2462403" cy="378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8392" y="7045261"/>
            <a:ext cx="2462403" cy="378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alisation_(metrology)" TargetMode="External"/><Relationship Id="rId2" Type="http://schemas.openxmlformats.org/officeDocument/2006/relationships/hyperlink" Target="https://en.wikipedia.org/wiki/Metrology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measuring tools on a table&#10;&#10;Description automatically generated">
            <a:extLst>
              <a:ext uri="{FF2B5EF4-FFF2-40B4-BE49-F238E27FC236}">
                <a16:creationId xmlns:a16="http://schemas.microsoft.com/office/drawing/2014/main" id="{AD8FF0AA-A014-23F8-4F1A-355FDB509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50"/>
          <a:stretch/>
        </p:blipFill>
        <p:spPr>
          <a:xfrm>
            <a:off x="0" y="0"/>
            <a:ext cx="5200650" cy="757555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12803A8-4532-68A1-1106-B401F31A6B72}"/>
              </a:ext>
            </a:extLst>
          </p:cNvPr>
          <p:cNvSpPr/>
          <p:nvPr/>
        </p:nvSpPr>
        <p:spPr>
          <a:xfrm>
            <a:off x="1543050" y="2024604"/>
            <a:ext cx="7620000" cy="5257800"/>
          </a:xfrm>
          <a:prstGeom prst="roundRect">
            <a:avLst/>
          </a:prstGeom>
          <a:solidFill>
            <a:srgbClr val="A6A6A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00195" y="2317116"/>
            <a:ext cx="2329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Carlito"/>
                <a:cs typeface="Carlito"/>
              </a:rPr>
              <a:t>LAB</a:t>
            </a:r>
            <a:r>
              <a:rPr spc="-5" dirty="0">
                <a:latin typeface="Carlito"/>
                <a:cs typeface="Carlito"/>
              </a:rPr>
              <a:t> </a:t>
            </a:r>
            <a:r>
              <a:rPr dirty="0">
                <a:latin typeface="Carlito"/>
                <a:cs typeface="Carlito"/>
              </a:rPr>
              <a:t>MANUAL</a:t>
            </a:r>
            <a:r>
              <a:rPr spc="-5" dirty="0">
                <a:latin typeface="Carlito"/>
                <a:cs typeface="Carlito"/>
              </a:rPr>
              <a:t> </a:t>
            </a:r>
            <a:r>
              <a:rPr spc="-25" dirty="0">
                <a:latin typeface="Carlito"/>
                <a:cs typeface="Carlito"/>
              </a:rPr>
              <a:t>FOR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45691" y="2692020"/>
            <a:ext cx="5837555" cy="1642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latin typeface="Carlito"/>
                <a:cs typeface="Carlito"/>
              </a:rPr>
              <a:t>Measurement</a:t>
            </a:r>
            <a:r>
              <a:rPr sz="2200" b="1" spc="-35" dirty="0">
                <a:latin typeface="Carlito"/>
                <a:cs typeface="Carlito"/>
              </a:rPr>
              <a:t> </a:t>
            </a:r>
            <a:r>
              <a:rPr sz="2200" b="1" dirty="0">
                <a:latin typeface="Carlito"/>
                <a:cs typeface="Carlito"/>
              </a:rPr>
              <a:t>and</a:t>
            </a:r>
            <a:r>
              <a:rPr sz="2200" b="1" spc="-35" dirty="0">
                <a:latin typeface="Carlito"/>
                <a:cs typeface="Carlito"/>
              </a:rPr>
              <a:t> </a:t>
            </a:r>
            <a:r>
              <a:rPr sz="2200" b="1" dirty="0">
                <a:latin typeface="Carlito"/>
                <a:cs typeface="Carlito"/>
              </a:rPr>
              <a:t>quality</a:t>
            </a:r>
            <a:r>
              <a:rPr sz="2200" b="1" spc="-35" dirty="0">
                <a:latin typeface="Carlito"/>
                <a:cs typeface="Carlito"/>
              </a:rPr>
              <a:t> </a:t>
            </a:r>
            <a:r>
              <a:rPr sz="2200" b="1" dirty="0">
                <a:latin typeface="Carlito"/>
                <a:cs typeface="Carlito"/>
              </a:rPr>
              <a:t>control</a:t>
            </a:r>
            <a:r>
              <a:rPr sz="2200" b="1" spc="-35" dirty="0">
                <a:latin typeface="Carlito"/>
                <a:cs typeface="Carlito"/>
              </a:rPr>
              <a:t> </a:t>
            </a:r>
            <a:r>
              <a:rPr sz="2200" b="1" spc="-25" dirty="0">
                <a:latin typeface="Carlito"/>
                <a:cs typeface="Carlito"/>
              </a:rPr>
              <a:t>lab</a:t>
            </a:r>
            <a:endParaRPr sz="22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2400" b="1" dirty="0">
                <a:latin typeface="Carlito"/>
                <a:cs typeface="Carlito"/>
              </a:rPr>
              <a:t>DEPARTMENT</a:t>
            </a:r>
            <a:r>
              <a:rPr sz="2400" b="1" spc="-30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OF</a:t>
            </a:r>
            <a:r>
              <a:rPr sz="2400" b="1" spc="-30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MECHANICAL</a:t>
            </a:r>
            <a:r>
              <a:rPr sz="2400" b="1" spc="-25" dirty="0">
                <a:latin typeface="Carlito"/>
                <a:cs typeface="Carlito"/>
              </a:rPr>
              <a:t> </a:t>
            </a:r>
            <a:r>
              <a:rPr sz="2400" b="1" spc="-10" dirty="0">
                <a:latin typeface="Carlito"/>
                <a:cs typeface="Carlito"/>
              </a:rPr>
              <a:t>ENGINEERING</a:t>
            </a:r>
            <a:endParaRPr sz="24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endParaRPr sz="2400" dirty="0">
              <a:latin typeface="Carlito"/>
              <a:cs typeface="Carlito"/>
            </a:endParaRPr>
          </a:p>
          <a:p>
            <a:pPr marL="301625">
              <a:lnSpc>
                <a:spcPct val="100000"/>
              </a:lnSpc>
            </a:pPr>
            <a:r>
              <a:rPr sz="3200" b="1" dirty="0">
                <a:latin typeface="Arial"/>
                <a:cs typeface="Arial"/>
              </a:rPr>
              <a:t>COURSE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INFORMATION</a:t>
            </a:r>
            <a:endParaRPr sz="3200" dirty="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377666"/>
              </p:ext>
            </p:extLst>
          </p:nvPr>
        </p:nvGraphicFramePr>
        <p:xfrm>
          <a:off x="2228850" y="4450081"/>
          <a:ext cx="6059170" cy="24618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5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6130">
                <a:tc>
                  <a:txBody>
                    <a:bodyPr/>
                    <a:lstStyle/>
                    <a:p>
                      <a:pPr marL="91440" marR="759460">
                        <a:lnSpc>
                          <a:spcPct val="101899"/>
                        </a:lnSpc>
                        <a:spcBef>
                          <a:spcPts val="254"/>
                        </a:spcBef>
                      </a:pPr>
                      <a:r>
                        <a:rPr sz="2200" b="1" spc="-10" dirty="0">
                          <a:latin typeface="Carlito"/>
                          <a:cs typeface="Carlito"/>
                        </a:rPr>
                        <a:t>COURSE </a:t>
                      </a:r>
                      <a:r>
                        <a:rPr sz="2200" b="1" spc="-20" dirty="0">
                          <a:latin typeface="Carlito"/>
                          <a:cs typeface="Carlito"/>
                        </a:rPr>
                        <a:t>NAME</a:t>
                      </a:r>
                      <a:endParaRPr sz="2200">
                        <a:latin typeface="Carlito"/>
                        <a:cs typeface="Carlito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255270">
                        <a:lnSpc>
                          <a:spcPct val="101899"/>
                        </a:lnSpc>
                        <a:spcBef>
                          <a:spcPts val="254"/>
                        </a:spcBef>
                      </a:pPr>
                      <a:r>
                        <a:rPr sz="2200" b="1" spc="-10" dirty="0">
                          <a:latin typeface="Carlito"/>
                          <a:cs typeface="Carlito"/>
                        </a:rPr>
                        <a:t>Measurement</a:t>
                      </a:r>
                      <a:r>
                        <a:rPr sz="2200" b="1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b="1" dirty="0">
                          <a:latin typeface="Carlito"/>
                          <a:cs typeface="Carlito"/>
                        </a:rPr>
                        <a:t>and</a:t>
                      </a:r>
                      <a:r>
                        <a:rPr sz="2200" b="1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b="1" dirty="0">
                          <a:latin typeface="Carlito"/>
                          <a:cs typeface="Carlito"/>
                        </a:rPr>
                        <a:t>quality</a:t>
                      </a:r>
                      <a:r>
                        <a:rPr sz="2200" b="1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b="1" spc="-10" dirty="0">
                          <a:latin typeface="Carlito"/>
                          <a:cs typeface="Carlito"/>
                        </a:rPr>
                        <a:t>control </a:t>
                      </a:r>
                      <a:r>
                        <a:rPr sz="2200" b="1" spc="-25" dirty="0">
                          <a:latin typeface="Carlito"/>
                          <a:cs typeface="Carlito"/>
                        </a:rPr>
                        <a:t>lab</a:t>
                      </a:r>
                      <a:endParaRPr sz="2200">
                        <a:latin typeface="Carlito"/>
                        <a:cs typeface="Carlito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6130">
                <a:tc>
                  <a:txBody>
                    <a:bodyPr/>
                    <a:lstStyle/>
                    <a:p>
                      <a:pPr marL="91440" marR="759460">
                        <a:lnSpc>
                          <a:spcPct val="101800"/>
                        </a:lnSpc>
                        <a:spcBef>
                          <a:spcPts val="260"/>
                        </a:spcBef>
                      </a:pPr>
                      <a:r>
                        <a:rPr sz="2200" b="1" spc="-10" dirty="0">
                          <a:latin typeface="Carlito"/>
                          <a:cs typeface="Carlito"/>
                        </a:rPr>
                        <a:t>COURSE </a:t>
                      </a:r>
                      <a:r>
                        <a:rPr sz="2200" b="1" spc="-20" dirty="0">
                          <a:latin typeface="Carlito"/>
                          <a:cs typeface="Carlito"/>
                        </a:rPr>
                        <a:t>CODE</a:t>
                      </a:r>
                      <a:endParaRPr sz="2200">
                        <a:latin typeface="Carlito"/>
                        <a:cs typeface="Carlito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b="1" dirty="0">
                          <a:latin typeface="Carlito"/>
                          <a:cs typeface="Carlito"/>
                        </a:rPr>
                        <a:t>IPE</a:t>
                      </a:r>
                      <a:r>
                        <a:rPr sz="2200" b="1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b="1" spc="-25" dirty="0">
                          <a:latin typeface="Carlito"/>
                          <a:cs typeface="Carlito"/>
                        </a:rPr>
                        <a:t>382</a:t>
                      </a:r>
                      <a:endParaRPr sz="2200">
                        <a:latin typeface="Carlito"/>
                        <a:cs typeface="Carlito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13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200" b="1" spc="-10" dirty="0">
                          <a:latin typeface="Carlito"/>
                          <a:cs typeface="Carlito"/>
                        </a:rPr>
                        <a:t>CREDIT</a:t>
                      </a:r>
                      <a:endParaRPr sz="2200">
                        <a:latin typeface="Carlito"/>
                        <a:cs typeface="Carlito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200" b="1" spc="-50" dirty="0">
                          <a:latin typeface="Carlito"/>
                          <a:cs typeface="Carlito"/>
                        </a:rPr>
                        <a:t>1</a:t>
                      </a:r>
                      <a:endParaRPr sz="2200">
                        <a:latin typeface="Carlito"/>
                        <a:cs typeface="Carlito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b="1" spc="-10" dirty="0">
                          <a:latin typeface="Carlito"/>
                          <a:cs typeface="Carlito"/>
                        </a:rPr>
                        <a:t>ASSESMENT</a:t>
                      </a:r>
                      <a:endParaRPr sz="2200">
                        <a:latin typeface="Carlito"/>
                        <a:cs typeface="Carlito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b="1" spc="-25" dirty="0">
                          <a:latin typeface="Carlito"/>
                          <a:cs typeface="Carlito"/>
                        </a:rPr>
                        <a:t>50</a:t>
                      </a:r>
                      <a:endParaRPr sz="2200">
                        <a:latin typeface="Carlito"/>
                        <a:cs typeface="Carlito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Image 2">
            <a:extLst>
              <a:ext uri="{FF2B5EF4-FFF2-40B4-BE49-F238E27FC236}">
                <a16:creationId xmlns:a16="http://schemas.microsoft.com/office/drawing/2014/main" id="{0847DD10-A0BC-21F8-39C5-03724C0A566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91650" y="282575"/>
            <a:ext cx="964565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4884" y="757783"/>
            <a:ext cx="8403590" cy="92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7500"/>
              </a:lnSpc>
              <a:spcBef>
                <a:spcPts val="100"/>
              </a:spcBef>
            </a:pPr>
            <a:r>
              <a:rPr sz="2000" dirty="0"/>
              <a:t>A</a:t>
            </a:r>
            <a:r>
              <a:rPr sz="2000" spc="285" dirty="0"/>
              <a:t> </a:t>
            </a:r>
            <a:r>
              <a:rPr sz="2000" spc="220" dirty="0"/>
              <a:t>measurement</a:t>
            </a:r>
            <a:r>
              <a:rPr sz="2000" spc="280" dirty="0"/>
              <a:t> </a:t>
            </a:r>
            <a:r>
              <a:rPr sz="2000" spc="185" dirty="0"/>
              <a:t>is</a:t>
            </a:r>
            <a:r>
              <a:rPr sz="2000" spc="290" dirty="0"/>
              <a:t> </a:t>
            </a:r>
            <a:r>
              <a:rPr sz="2000" spc="160" dirty="0"/>
              <a:t>accurate</a:t>
            </a:r>
            <a:r>
              <a:rPr sz="2000" spc="290" dirty="0"/>
              <a:t> </a:t>
            </a:r>
            <a:r>
              <a:rPr sz="2000" spc="90" dirty="0"/>
              <a:t>if</a:t>
            </a:r>
            <a:r>
              <a:rPr sz="2000" spc="280" dirty="0"/>
              <a:t> </a:t>
            </a:r>
            <a:r>
              <a:rPr sz="2000" spc="185" dirty="0"/>
              <a:t>both</a:t>
            </a:r>
            <a:r>
              <a:rPr sz="2000" spc="290" dirty="0"/>
              <a:t> </a:t>
            </a:r>
            <a:r>
              <a:rPr sz="2000" spc="200" dirty="0"/>
              <a:t>the</a:t>
            </a:r>
            <a:r>
              <a:rPr sz="2000" spc="280" dirty="0"/>
              <a:t> </a:t>
            </a:r>
            <a:r>
              <a:rPr sz="2000" spc="185" dirty="0"/>
              <a:t>precision</a:t>
            </a:r>
            <a:r>
              <a:rPr sz="2000" spc="280" dirty="0"/>
              <a:t> </a:t>
            </a:r>
            <a:r>
              <a:rPr sz="2000" spc="175" dirty="0"/>
              <a:t>error</a:t>
            </a:r>
            <a:r>
              <a:rPr sz="2000" spc="285" dirty="0"/>
              <a:t> </a:t>
            </a:r>
            <a:r>
              <a:rPr sz="2000" spc="190" dirty="0"/>
              <a:t>and</a:t>
            </a:r>
            <a:r>
              <a:rPr sz="2000" spc="270" dirty="0"/>
              <a:t> </a:t>
            </a:r>
            <a:r>
              <a:rPr sz="2000" spc="155" dirty="0"/>
              <a:t>bias </a:t>
            </a:r>
            <a:r>
              <a:rPr sz="2000" spc="175" dirty="0"/>
              <a:t>error</a:t>
            </a:r>
            <a:r>
              <a:rPr sz="2000" spc="-10" dirty="0"/>
              <a:t> </a:t>
            </a:r>
            <a:r>
              <a:rPr sz="2000" spc="185" dirty="0"/>
              <a:t>are</a:t>
            </a:r>
            <a:r>
              <a:rPr sz="2000" dirty="0"/>
              <a:t> </a:t>
            </a:r>
            <a:r>
              <a:rPr sz="2000" spc="95" dirty="0"/>
              <a:t>low</a:t>
            </a:r>
            <a:r>
              <a:rPr sz="2000" b="0" spc="95" dirty="0">
                <a:latin typeface="DejaVu Serif Condensed"/>
                <a:cs typeface="DejaVu Serif Condensed"/>
              </a:rPr>
              <a:t>.</a:t>
            </a:r>
            <a:endParaRPr sz="2000">
              <a:latin typeface="DejaVu Serif Condensed"/>
              <a:cs typeface="DejaVu Serif Condense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4884" y="1658086"/>
            <a:ext cx="8413750" cy="5104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46600"/>
              </a:lnSpc>
              <a:spcBef>
                <a:spcPts val="100"/>
              </a:spcBef>
            </a:pPr>
            <a:r>
              <a:rPr sz="2000" dirty="0">
                <a:latin typeface="DejaVu Serif Condensed"/>
                <a:cs typeface="DejaVu Serif Condensed"/>
              </a:rPr>
              <a:t>Figure</a:t>
            </a:r>
            <a:r>
              <a:rPr sz="2000" spc="215" dirty="0">
                <a:latin typeface="DejaVu Serif Condensed"/>
                <a:cs typeface="DejaVu Serif Condensed"/>
              </a:rPr>
              <a:t> </a:t>
            </a:r>
            <a:r>
              <a:rPr sz="2000" spc="114" dirty="0">
                <a:latin typeface="DejaVu Serif Condensed"/>
                <a:cs typeface="DejaVu Serif Condensed"/>
              </a:rPr>
              <a:t>1</a:t>
            </a:r>
            <a:r>
              <a:rPr sz="2000" spc="220" dirty="0">
                <a:latin typeface="DejaVu Serif Condensed"/>
                <a:cs typeface="DejaVu Serif Condensed"/>
              </a:rPr>
              <a:t> </a:t>
            </a:r>
            <a:r>
              <a:rPr sz="2000" spc="110" dirty="0">
                <a:latin typeface="DejaVu Serif Condensed"/>
                <a:cs typeface="DejaVu Serif Condensed"/>
              </a:rPr>
              <a:t>shows</a:t>
            </a:r>
            <a:r>
              <a:rPr sz="2000" spc="21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220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relationship</a:t>
            </a:r>
            <a:r>
              <a:rPr sz="2000" spc="2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graphically.</a:t>
            </a:r>
            <a:r>
              <a:rPr sz="2000" spc="204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Precision</a:t>
            </a:r>
            <a:r>
              <a:rPr sz="2000" spc="210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error</a:t>
            </a:r>
            <a:r>
              <a:rPr sz="2000" spc="204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refers </a:t>
            </a:r>
            <a:r>
              <a:rPr sz="2000" spc="90" dirty="0">
                <a:latin typeface="DejaVu Serif Condensed"/>
                <a:cs typeface="DejaVu Serif Condensed"/>
              </a:rPr>
              <a:t>to</a:t>
            </a:r>
            <a:r>
              <a:rPr sz="2000" spc="32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32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repeatability</a:t>
            </a:r>
            <a:r>
              <a:rPr sz="2000" spc="280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of</a:t>
            </a:r>
            <a:r>
              <a:rPr sz="2000" spc="28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275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measurement:</a:t>
            </a:r>
            <a:r>
              <a:rPr sz="2000" spc="2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27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group</a:t>
            </a:r>
            <a:r>
              <a:rPr sz="2000" spc="285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of</a:t>
            </a:r>
            <a:r>
              <a:rPr sz="2000" spc="28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measurements </a:t>
            </a:r>
            <a:r>
              <a:rPr sz="2000" spc="110" dirty="0">
                <a:latin typeface="DejaVu Serif Condensed"/>
                <a:cs typeface="DejaVu Serif Condensed"/>
              </a:rPr>
              <a:t>with</a:t>
            </a:r>
            <a:r>
              <a:rPr sz="2000" spc="40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425" dirty="0">
                <a:latin typeface="DejaVu Serif Condensed"/>
                <a:cs typeface="DejaVu Serif Condensed"/>
              </a:rPr>
              <a:t> </a:t>
            </a:r>
            <a:r>
              <a:rPr sz="2000" spc="135" dirty="0">
                <a:latin typeface="DejaVu Serif Condensed"/>
                <a:cs typeface="DejaVu Serif Condensed"/>
              </a:rPr>
              <a:t>low</a:t>
            </a:r>
            <a:r>
              <a:rPr sz="2000" spc="430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precision</a:t>
            </a:r>
            <a:r>
              <a:rPr sz="2000" spc="455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error</a:t>
            </a:r>
            <a:r>
              <a:rPr sz="2000" spc="450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is</a:t>
            </a:r>
            <a:r>
              <a:rPr sz="2000" spc="450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always</a:t>
            </a:r>
            <a:r>
              <a:rPr sz="2000" spc="450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close</a:t>
            </a:r>
            <a:r>
              <a:rPr sz="2000" spc="459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to</a:t>
            </a:r>
            <a:r>
              <a:rPr sz="2000" spc="47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455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same</a:t>
            </a:r>
            <a:r>
              <a:rPr sz="2000" spc="455" dirty="0">
                <a:latin typeface="DejaVu Serif Condensed"/>
                <a:cs typeface="DejaVu Serif Condensed"/>
              </a:rPr>
              <a:t> </a:t>
            </a:r>
            <a:r>
              <a:rPr sz="2000" spc="45" dirty="0">
                <a:latin typeface="DejaVu Serif Condensed"/>
                <a:cs typeface="DejaVu Serif Condensed"/>
              </a:rPr>
              <a:t>average </a:t>
            </a:r>
            <a:r>
              <a:rPr sz="2000" dirty="0">
                <a:latin typeface="DejaVu Serif Condensed"/>
                <a:cs typeface="DejaVu Serif Condensed"/>
              </a:rPr>
              <a:t>value.</a:t>
            </a:r>
            <a:r>
              <a:rPr sz="2000" spc="-35" dirty="0">
                <a:latin typeface="DejaVu Serif Condensed"/>
                <a:cs typeface="DejaVu Serif Condensed"/>
              </a:rPr>
              <a:t>  </a:t>
            </a:r>
            <a:r>
              <a:rPr sz="2000" spc="70" dirty="0">
                <a:latin typeface="DejaVu Serif Condensed"/>
                <a:cs typeface="DejaVu Serif Condensed"/>
              </a:rPr>
              <a:t>However,</a:t>
            </a:r>
            <a:r>
              <a:rPr sz="2000" spc="-35" dirty="0">
                <a:latin typeface="DejaVu Serif Condensed"/>
                <a:cs typeface="DejaVu Serif Condensed"/>
              </a:rPr>
              <a:t>  </a:t>
            </a:r>
            <a:r>
              <a:rPr sz="2000" spc="65" dirty="0">
                <a:latin typeface="DejaVu Serif Condensed"/>
                <a:cs typeface="DejaVu Serif Condensed"/>
              </a:rPr>
              <a:t>this</a:t>
            </a:r>
            <a:r>
              <a:rPr sz="2000" spc="-40" dirty="0">
                <a:latin typeface="DejaVu Serif Condensed"/>
                <a:cs typeface="DejaVu Serif Condensed"/>
              </a:rPr>
              <a:t>  </a:t>
            </a:r>
            <a:r>
              <a:rPr sz="2000" spc="55" dirty="0">
                <a:latin typeface="DejaVu Serif Condensed"/>
                <a:cs typeface="DejaVu Serif Condensed"/>
              </a:rPr>
              <a:t>average</a:t>
            </a:r>
            <a:r>
              <a:rPr sz="2000" spc="-25" dirty="0">
                <a:latin typeface="DejaVu Serif Condensed"/>
                <a:cs typeface="DejaVu Serif Condensed"/>
              </a:rPr>
              <a:t>  </a:t>
            </a:r>
            <a:r>
              <a:rPr sz="2000" spc="65" dirty="0">
                <a:latin typeface="DejaVu Serif Condensed"/>
                <a:cs typeface="DejaVu Serif Condensed"/>
              </a:rPr>
              <a:t>value</a:t>
            </a:r>
            <a:r>
              <a:rPr sz="2000" spc="-35" dirty="0">
                <a:latin typeface="DejaVu Serif Condensed"/>
                <a:cs typeface="DejaVu Serif Condensed"/>
              </a:rPr>
              <a:t>  </a:t>
            </a:r>
            <a:r>
              <a:rPr sz="2000" spc="125" dirty="0">
                <a:latin typeface="DejaVu Serif Condensed"/>
                <a:cs typeface="DejaVu Serif Condensed"/>
              </a:rPr>
              <a:t>may</a:t>
            </a:r>
            <a:r>
              <a:rPr sz="2000" spc="-35" dirty="0">
                <a:latin typeface="DejaVu Serif Condensed"/>
                <a:cs typeface="DejaVu Serif Condensed"/>
              </a:rPr>
              <a:t>  </a:t>
            </a:r>
            <a:r>
              <a:rPr sz="2000" spc="100" dirty="0">
                <a:latin typeface="DejaVu Serif Condensed"/>
                <a:cs typeface="DejaVu Serif Condensed"/>
              </a:rPr>
              <a:t>not</a:t>
            </a:r>
            <a:r>
              <a:rPr sz="2000" spc="-25" dirty="0">
                <a:latin typeface="DejaVu Serif Condensed"/>
                <a:cs typeface="DejaVu Serif Condensed"/>
              </a:rPr>
              <a:t>  </a:t>
            </a:r>
            <a:r>
              <a:rPr sz="2000" spc="70" dirty="0">
                <a:latin typeface="DejaVu Serif Condensed"/>
                <a:cs typeface="DejaVu Serif Condensed"/>
              </a:rPr>
              <a:t>be</a:t>
            </a:r>
            <a:r>
              <a:rPr sz="2000" spc="-35" dirty="0">
                <a:latin typeface="DejaVu Serif Condensed"/>
                <a:cs typeface="DejaVu Serif Condensed"/>
              </a:rPr>
              <a:t> 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-30" dirty="0">
                <a:latin typeface="DejaVu Serif Condensed"/>
                <a:cs typeface="DejaVu Serif Condensed"/>
              </a:rPr>
              <a:t>  </a:t>
            </a:r>
            <a:r>
              <a:rPr sz="2000" spc="50" dirty="0">
                <a:latin typeface="DejaVu Serif Condensed"/>
                <a:cs typeface="DejaVu Serif Condensed"/>
              </a:rPr>
              <a:t>correct</a:t>
            </a:r>
            <a:r>
              <a:rPr sz="2000" spc="-35" dirty="0">
                <a:latin typeface="DejaVu Serif Condensed"/>
                <a:cs typeface="DejaVu Serif Condensed"/>
              </a:rPr>
              <a:t>  </a:t>
            </a:r>
            <a:r>
              <a:rPr sz="2000" spc="-10" dirty="0">
                <a:latin typeface="DejaVu Serif Condensed"/>
                <a:cs typeface="DejaVu Serif Condensed"/>
              </a:rPr>
              <a:t>(i.e. </a:t>
            </a:r>
            <a:r>
              <a:rPr sz="2000" spc="90" dirty="0">
                <a:latin typeface="DejaVu Serif Condensed"/>
                <a:cs typeface="DejaVu Serif Condensed"/>
              </a:rPr>
              <a:t>true)</a:t>
            </a:r>
            <a:r>
              <a:rPr sz="2000" spc="425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value</a:t>
            </a:r>
            <a:r>
              <a:rPr sz="2000" spc="43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because</a:t>
            </a:r>
            <a:r>
              <a:rPr sz="2000" spc="42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of</a:t>
            </a:r>
            <a:r>
              <a:rPr sz="2000" spc="434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bias</a:t>
            </a:r>
            <a:r>
              <a:rPr sz="2000" spc="4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error.</a:t>
            </a:r>
            <a:r>
              <a:rPr sz="2000" spc="434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Bias</a:t>
            </a:r>
            <a:r>
              <a:rPr sz="2000" spc="434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error</a:t>
            </a:r>
            <a:r>
              <a:rPr sz="2000" spc="420" dirty="0">
                <a:latin typeface="DejaVu Serif Condensed"/>
                <a:cs typeface="DejaVu Serif Condensed"/>
              </a:rPr>
              <a:t> </a:t>
            </a:r>
            <a:r>
              <a:rPr sz="2000" spc="114" dirty="0">
                <a:latin typeface="DejaVu Serif Condensed"/>
                <a:cs typeface="DejaVu Serif Condensed"/>
              </a:rPr>
              <a:t>moves</a:t>
            </a:r>
            <a:r>
              <a:rPr sz="2000" spc="43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440" dirty="0">
                <a:latin typeface="DejaVu Serif Condensed"/>
                <a:cs typeface="DejaVu Serif Condensed"/>
              </a:rPr>
              <a:t> </a:t>
            </a:r>
            <a:r>
              <a:rPr sz="2000" spc="40" dirty="0">
                <a:latin typeface="DejaVu Serif Condensed"/>
                <a:cs typeface="DejaVu Serif Condensed"/>
              </a:rPr>
              <a:t>average </a:t>
            </a:r>
            <a:r>
              <a:rPr sz="2000" spc="75" dirty="0">
                <a:latin typeface="DejaVu Serif Condensed"/>
                <a:cs typeface="DejaVu Serif Condensed"/>
              </a:rPr>
              <a:t>value</a:t>
            </a:r>
            <a:r>
              <a:rPr sz="2000" spc="90" dirty="0">
                <a:latin typeface="DejaVu Serif Condensed"/>
                <a:cs typeface="DejaVu Serif Condensed"/>
              </a:rPr>
              <a:t> </a:t>
            </a:r>
            <a:r>
              <a:rPr sz="2000" spc="110" dirty="0">
                <a:latin typeface="DejaVu Serif Condensed"/>
                <a:cs typeface="DejaVu Serif Condensed"/>
              </a:rPr>
              <a:t>away</a:t>
            </a:r>
            <a:r>
              <a:rPr sz="2000" spc="105" dirty="0">
                <a:latin typeface="DejaVu Serif Condensed"/>
                <a:cs typeface="DejaVu Serif Condensed"/>
              </a:rPr>
              <a:t> </a:t>
            </a:r>
            <a:r>
              <a:rPr sz="2000" spc="100" dirty="0">
                <a:latin typeface="DejaVu Serif Condensed"/>
                <a:cs typeface="DejaVu Serif Condensed"/>
              </a:rPr>
              <a:t>from</a:t>
            </a:r>
            <a:r>
              <a:rPr sz="2000" spc="9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9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true</a:t>
            </a:r>
            <a:r>
              <a:rPr sz="2000" spc="10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value</a:t>
            </a:r>
            <a:r>
              <a:rPr sz="2000" spc="95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in</a:t>
            </a:r>
            <a:r>
              <a:rPr sz="2000" spc="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10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systematic</a:t>
            </a:r>
            <a:r>
              <a:rPr sz="2000" spc="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(i.e.</a:t>
            </a:r>
            <a:r>
              <a:rPr sz="2000" spc="9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constant)</a:t>
            </a:r>
            <a:r>
              <a:rPr sz="2000" spc="85" dirty="0">
                <a:latin typeface="DejaVu Serif Condensed"/>
                <a:cs typeface="DejaVu Serif Condensed"/>
              </a:rPr>
              <a:t> </a:t>
            </a:r>
            <a:r>
              <a:rPr sz="2000" spc="45" dirty="0">
                <a:latin typeface="DejaVu Serif Condensed"/>
                <a:cs typeface="DejaVu Serif Condensed"/>
              </a:rPr>
              <a:t>way. </a:t>
            </a:r>
            <a:r>
              <a:rPr sz="2000" spc="65" dirty="0">
                <a:latin typeface="DejaVu Serif Condensed"/>
                <a:cs typeface="DejaVu Serif Condensed"/>
              </a:rPr>
              <a:t>On</a:t>
            </a:r>
            <a:r>
              <a:rPr sz="2000" spc="-10" dirty="0">
                <a:latin typeface="DejaVu Serif Condensed"/>
                <a:cs typeface="DejaVu Serif Condensed"/>
              </a:rPr>
              <a:t> 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-5" dirty="0">
                <a:latin typeface="DejaVu Serif Condensed"/>
                <a:cs typeface="DejaVu Serif Condensed"/>
              </a:rPr>
              <a:t>  </a:t>
            </a:r>
            <a:r>
              <a:rPr sz="2000" spc="85" dirty="0">
                <a:latin typeface="DejaVu Serif Condensed"/>
                <a:cs typeface="DejaVu Serif Condensed"/>
              </a:rPr>
              <a:t>other</a:t>
            </a:r>
            <a:r>
              <a:rPr sz="2000" spc="-10" dirty="0">
                <a:latin typeface="DejaVu Serif Condensed"/>
                <a:cs typeface="DejaVu Serif Condensed"/>
              </a:rPr>
              <a:t>  </a:t>
            </a:r>
            <a:r>
              <a:rPr sz="2000" spc="50" dirty="0">
                <a:latin typeface="DejaVu Serif Condensed"/>
                <a:cs typeface="DejaVu Serif Condensed"/>
              </a:rPr>
              <a:t>hand,</a:t>
            </a:r>
            <a:r>
              <a:rPr sz="2000" spc="-1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-15" dirty="0">
                <a:latin typeface="DejaVu Serif Condensed"/>
                <a:cs typeface="DejaVu Serif Condensed"/>
              </a:rPr>
              <a:t>  </a:t>
            </a:r>
            <a:r>
              <a:rPr sz="2000" spc="80" dirty="0">
                <a:latin typeface="DejaVu Serif Condensed"/>
                <a:cs typeface="DejaVu Serif Condensed"/>
              </a:rPr>
              <a:t>group</a:t>
            </a:r>
            <a:r>
              <a:rPr sz="2000" spc="-5" dirty="0">
                <a:latin typeface="DejaVu Serif Condensed"/>
                <a:cs typeface="DejaVu Serif Condensed"/>
              </a:rPr>
              <a:t>  </a:t>
            </a:r>
            <a:r>
              <a:rPr sz="2000" spc="80" dirty="0">
                <a:latin typeface="DejaVu Serif Condensed"/>
                <a:cs typeface="DejaVu Serif Condensed"/>
              </a:rPr>
              <a:t>of</a:t>
            </a:r>
            <a:r>
              <a:rPr sz="2000" spc="-5" dirty="0">
                <a:latin typeface="DejaVu Serif Condensed"/>
                <a:cs typeface="DejaVu Serif Condensed"/>
              </a:rPr>
              <a:t>  </a:t>
            </a:r>
            <a:r>
              <a:rPr sz="2000" spc="85" dirty="0">
                <a:latin typeface="DejaVu Serif Condensed"/>
                <a:cs typeface="DejaVu Serif Condensed"/>
              </a:rPr>
              <a:t>measurements</a:t>
            </a:r>
            <a:r>
              <a:rPr sz="2000" dirty="0">
                <a:latin typeface="DejaVu Serif Condensed"/>
                <a:cs typeface="DejaVu Serif Condensed"/>
              </a:rPr>
              <a:t>  </a:t>
            </a:r>
            <a:r>
              <a:rPr sz="2000" spc="105" dirty="0">
                <a:latin typeface="DejaVu Serif Condensed"/>
                <a:cs typeface="DejaVu Serif Condensed"/>
              </a:rPr>
              <a:t>with</a:t>
            </a:r>
            <a:r>
              <a:rPr sz="2000" spc="-10" dirty="0">
                <a:latin typeface="DejaVu Serif Condensed"/>
                <a:cs typeface="DejaVu Serif Condensed"/>
              </a:rPr>
              <a:t> 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-5" dirty="0">
                <a:latin typeface="DejaVu Serif Condensed"/>
                <a:cs typeface="DejaVu Serif Condensed"/>
              </a:rPr>
              <a:t>  </a:t>
            </a:r>
            <a:r>
              <a:rPr sz="2000" spc="40" dirty="0">
                <a:latin typeface="DejaVu Serif Condensed"/>
                <a:cs typeface="DejaVu Serif Condensed"/>
              </a:rPr>
              <a:t>correct </a:t>
            </a:r>
            <a:r>
              <a:rPr sz="2000" spc="50" dirty="0">
                <a:latin typeface="DejaVu Serif Condensed"/>
                <a:cs typeface="DejaVu Serif Condensed"/>
              </a:rPr>
              <a:t>average</a:t>
            </a:r>
            <a:r>
              <a:rPr sz="2000" spc="229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value,</a:t>
            </a:r>
            <a:r>
              <a:rPr sz="2000" spc="5" dirty="0">
                <a:latin typeface="DejaVu Serif Condensed"/>
                <a:cs typeface="DejaVu Serif Condensed"/>
              </a:rPr>
              <a:t> </a:t>
            </a:r>
            <a:r>
              <a:rPr sz="2200" dirty="0">
                <a:latin typeface="DejaVu Serif Condensed"/>
                <a:cs typeface="DejaVu Serif Condensed"/>
              </a:rPr>
              <a:t>but</a:t>
            </a:r>
            <a:r>
              <a:rPr sz="2200" spc="75" dirty="0">
                <a:latin typeface="DejaVu Serif Condensed"/>
                <a:cs typeface="DejaVu Serif Condensed"/>
              </a:rPr>
              <a:t> </a:t>
            </a:r>
            <a:r>
              <a:rPr sz="2200" dirty="0">
                <a:latin typeface="DejaVu Serif Condensed"/>
                <a:cs typeface="DejaVu Serif Condensed"/>
              </a:rPr>
              <a:t>showing</a:t>
            </a:r>
            <a:r>
              <a:rPr sz="2200" spc="75" dirty="0">
                <a:latin typeface="DejaVu Serif Condensed"/>
                <a:cs typeface="DejaVu Serif Condensed"/>
              </a:rPr>
              <a:t> </a:t>
            </a:r>
            <a:r>
              <a:rPr sz="2200" dirty="0">
                <a:latin typeface="DejaVu Serif Condensed"/>
                <a:cs typeface="DejaVu Serif Condensed"/>
              </a:rPr>
              <a:t>a</a:t>
            </a:r>
            <a:r>
              <a:rPr sz="2200" spc="85" dirty="0">
                <a:latin typeface="DejaVu Serif Condensed"/>
                <a:cs typeface="DejaVu Serif Condensed"/>
              </a:rPr>
              <a:t> </a:t>
            </a:r>
            <a:r>
              <a:rPr sz="2200" dirty="0">
                <a:latin typeface="DejaVu Serif Condensed"/>
                <a:cs typeface="DejaVu Serif Condensed"/>
              </a:rPr>
              <a:t>great</a:t>
            </a:r>
            <a:r>
              <a:rPr sz="2200" spc="60" dirty="0">
                <a:latin typeface="DejaVu Serif Condensed"/>
                <a:cs typeface="DejaVu Serif Condensed"/>
              </a:rPr>
              <a:t> </a:t>
            </a:r>
            <a:r>
              <a:rPr sz="2200" dirty="0">
                <a:latin typeface="DejaVu Serif Condensed"/>
                <a:cs typeface="DejaVu Serif Condensed"/>
              </a:rPr>
              <a:t>deal</a:t>
            </a:r>
            <a:r>
              <a:rPr sz="2200" spc="90" dirty="0">
                <a:latin typeface="DejaVu Serif Condensed"/>
                <a:cs typeface="DejaVu Serif Condensed"/>
              </a:rPr>
              <a:t> </a:t>
            </a:r>
            <a:r>
              <a:rPr sz="2200" dirty="0">
                <a:latin typeface="DejaVu Serif Condensed"/>
                <a:cs typeface="DejaVu Serif Condensed"/>
              </a:rPr>
              <a:t>of</a:t>
            </a:r>
            <a:r>
              <a:rPr sz="2200" spc="70" dirty="0">
                <a:latin typeface="DejaVu Serif Condensed"/>
                <a:cs typeface="DejaVu Serif Condensed"/>
              </a:rPr>
              <a:t> </a:t>
            </a:r>
            <a:r>
              <a:rPr sz="2200" dirty="0">
                <a:latin typeface="DejaVu Serif Condensed"/>
                <a:cs typeface="DejaVu Serif Condensed"/>
              </a:rPr>
              <a:t>scatter</a:t>
            </a:r>
            <a:r>
              <a:rPr sz="2200" spc="75" dirty="0">
                <a:latin typeface="DejaVu Serif Condensed"/>
                <a:cs typeface="DejaVu Serif Condensed"/>
              </a:rPr>
              <a:t> </a:t>
            </a:r>
            <a:r>
              <a:rPr sz="2200" dirty="0">
                <a:latin typeface="DejaVu Serif Condensed"/>
                <a:cs typeface="DejaVu Serif Condensed"/>
              </a:rPr>
              <a:t>has</a:t>
            </a:r>
            <a:r>
              <a:rPr sz="2200" spc="85" dirty="0">
                <a:latin typeface="DejaVu Serif Condensed"/>
                <a:cs typeface="DejaVu Serif Condensed"/>
              </a:rPr>
              <a:t> </a:t>
            </a:r>
            <a:r>
              <a:rPr sz="2200" dirty="0">
                <a:latin typeface="DejaVu Serif Condensed"/>
                <a:cs typeface="DejaVu Serif Condensed"/>
              </a:rPr>
              <a:t>a</a:t>
            </a:r>
            <a:r>
              <a:rPr sz="2200" spc="75" dirty="0">
                <a:latin typeface="DejaVu Serif Condensed"/>
                <a:cs typeface="DejaVu Serif Condensed"/>
              </a:rPr>
              <a:t> low</a:t>
            </a:r>
            <a:r>
              <a:rPr sz="2200" spc="80" dirty="0">
                <a:latin typeface="DejaVu Serif Condensed"/>
                <a:cs typeface="DejaVu Serif Condensed"/>
              </a:rPr>
              <a:t> </a:t>
            </a:r>
            <a:r>
              <a:rPr sz="2200" spc="-20" dirty="0">
                <a:latin typeface="DejaVu Serif Condensed"/>
                <a:cs typeface="DejaVu Serif Condensed"/>
              </a:rPr>
              <a:t>bias </a:t>
            </a:r>
            <a:r>
              <a:rPr sz="2200" dirty="0">
                <a:latin typeface="DejaVu Serif Condensed"/>
                <a:cs typeface="DejaVu Serif Condensed"/>
              </a:rPr>
              <a:t>error</a:t>
            </a:r>
            <a:r>
              <a:rPr sz="2200" spc="110" dirty="0">
                <a:latin typeface="DejaVu Serif Condensed"/>
                <a:cs typeface="DejaVu Serif Condensed"/>
              </a:rPr>
              <a:t>  </a:t>
            </a:r>
            <a:r>
              <a:rPr sz="2200" dirty="0">
                <a:latin typeface="DejaVu Serif Condensed"/>
                <a:cs typeface="DejaVu Serif Condensed"/>
              </a:rPr>
              <a:t>and</a:t>
            </a:r>
            <a:r>
              <a:rPr sz="2200" spc="120" dirty="0">
                <a:latin typeface="DejaVu Serif Condensed"/>
                <a:cs typeface="DejaVu Serif Condensed"/>
              </a:rPr>
              <a:t>  </a:t>
            </a:r>
            <a:r>
              <a:rPr sz="2200" dirty="0">
                <a:latin typeface="DejaVu Serif Condensed"/>
                <a:cs typeface="DejaVu Serif Condensed"/>
              </a:rPr>
              <a:t>a</a:t>
            </a:r>
            <a:r>
              <a:rPr sz="2200" spc="105" dirty="0">
                <a:latin typeface="DejaVu Serif Condensed"/>
                <a:cs typeface="DejaVu Serif Condensed"/>
              </a:rPr>
              <a:t>  </a:t>
            </a:r>
            <a:r>
              <a:rPr sz="2200" dirty="0">
                <a:latin typeface="DejaVu Serif Condensed"/>
                <a:cs typeface="DejaVu Serif Condensed"/>
              </a:rPr>
              <a:t>large</a:t>
            </a:r>
            <a:r>
              <a:rPr sz="2200" spc="110" dirty="0">
                <a:latin typeface="DejaVu Serif Condensed"/>
                <a:cs typeface="DejaVu Serif Condensed"/>
              </a:rPr>
              <a:t>  </a:t>
            </a:r>
            <a:r>
              <a:rPr sz="2200" dirty="0">
                <a:latin typeface="DejaVu Serif Condensed"/>
                <a:cs typeface="DejaVu Serif Condensed"/>
              </a:rPr>
              <a:t>precision</a:t>
            </a:r>
            <a:r>
              <a:rPr sz="2200" spc="114" dirty="0">
                <a:latin typeface="DejaVu Serif Condensed"/>
                <a:cs typeface="DejaVu Serif Condensed"/>
              </a:rPr>
              <a:t>  </a:t>
            </a:r>
            <a:r>
              <a:rPr sz="2200" dirty="0">
                <a:latin typeface="DejaVu Serif Condensed"/>
                <a:cs typeface="DejaVu Serif Condensed"/>
              </a:rPr>
              <a:t>error.</a:t>
            </a:r>
            <a:r>
              <a:rPr sz="2200" spc="110" dirty="0">
                <a:latin typeface="DejaVu Serif Condensed"/>
                <a:cs typeface="DejaVu Serif Condensed"/>
              </a:rPr>
              <a:t>  </a:t>
            </a:r>
            <a:r>
              <a:rPr sz="2200" dirty="0">
                <a:latin typeface="DejaVu Serif Condensed"/>
                <a:cs typeface="DejaVu Serif Condensed"/>
              </a:rPr>
              <a:t>So,</a:t>
            </a:r>
            <a:r>
              <a:rPr sz="2200" spc="110" dirty="0">
                <a:latin typeface="DejaVu Serif Condensed"/>
                <a:cs typeface="DejaVu Serif Condensed"/>
              </a:rPr>
              <a:t>  </a:t>
            </a:r>
            <a:r>
              <a:rPr sz="2200" dirty="0">
                <a:latin typeface="DejaVu Serif Condensed"/>
                <a:cs typeface="DejaVu Serif Condensed"/>
              </a:rPr>
              <a:t>precision</a:t>
            </a:r>
            <a:r>
              <a:rPr sz="2200" spc="110" dirty="0">
                <a:latin typeface="DejaVu Serif Condensed"/>
                <a:cs typeface="DejaVu Serif Condensed"/>
              </a:rPr>
              <a:t>  </a:t>
            </a:r>
            <a:r>
              <a:rPr sz="2200" dirty="0">
                <a:latin typeface="DejaVu Serif Condensed"/>
                <a:cs typeface="DejaVu Serif Condensed"/>
              </a:rPr>
              <a:t>error</a:t>
            </a:r>
            <a:r>
              <a:rPr sz="2200" spc="105" dirty="0">
                <a:latin typeface="DejaVu Serif Condensed"/>
                <a:cs typeface="DejaVu Serif Condensed"/>
              </a:rPr>
              <a:t>  </a:t>
            </a:r>
            <a:r>
              <a:rPr sz="2200" dirty="0">
                <a:latin typeface="DejaVu Serif Condensed"/>
                <a:cs typeface="DejaVu Serif Condensed"/>
              </a:rPr>
              <a:t>is</a:t>
            </a:r>
            <a:r>
              <a:rPr sz="2200" spc="114" dirty="0">
                <a:latin typeface="DejaVu Serif Condensed"/>
                <a:cs typeface="DejaVu Serif Condensed"/>
              </a:rPr>
              <a:t>  </a:t>
            </a:r>
            <a:r>
              <a:rPr sz="2200" spc="-50" dirty="0">
                <a:latin typeface="DejaVu Serif Condensed"/>
                <a:cs typeface="DejaVu Serif Condensed"/>
              </a:rPr>
              <a:t>a </a:t>
            </a:r>
            <a:r>
              <a:rPr sz="2200" dirty="0">
                <a:latin typeface="DejaVu Serif Condensed"/>
                <a:cs typeface="DejaVu Serif Condensed"/>
              </a:rPr>
              <a:t>consequence</a:t>
            </a:r>
            <a:r>
              <a:rPr sz="2200" spc="145" dirty="0">
                <a:latin typeface="DejaVu Serif Condensed"/>
                <a:cs typeface="DejaVu Serif Condensed"/>
              </a:rPr>
              <a:t> </a:t>
            </a:r>
            <a:r>
              <a:rPr sz="2200" dirty="0">
                <a:latin typeface="DejaVu Serif Condensed"/>
                <a:cs typeface="DejaVu Serif Condensed"/>
              </a:rPr>
              <a:t>of</a:t>
            </a:r>
            <a:r>
              <a:rPr sz="2200" spc="140" dirty="0">
                <a:latin typeface="DejaVu Serif Condensed"/>
                <a:cs typeface="DejaVu Serif Condensed"/>
              </a:rPr>
              <a:t> </a:t>
            </a:r>
            <a:r>
              <a:rPr sz="2200" dirty="0">
                <a:latin typeface="DejaVu Serif Condensed"/>
                <a:cs typeface="DejaVu Serif Condensed"/>
              </a:rPr>
              <a:t>repeatability</a:t>
            </a:r>
            <a:r>
              <a:rPr sz="2200" spc="145" dirty="0">
                <a:latin typeface="DejaVu Serif Condensed"/>
                <a:cs typeface="DejaVu Serif Condensed"/>
              </a:rPr>
              <a:t> </a:t>
            </a:r>
            <a:r>
              <a:rPr sz="2200" dirty="0">
                <a:latin typeface="DejaVu Serif Condensed"/>
                <a:cs typeface="DejaVu Serif Condensed"/>
              </a:rPr>
              <a:t>and</a:t>
            </a:r>
            <a:r>
              <a:rPr sz="2200" spc="165" dirty="0">
                <a:latin typeface="DejaVu Serif Condensed"/>
                <a:cs typeface="DejaVu Serif Condensed"/>
              </a:rPr>
              <a:t> </a:t>
            </a:r>
            <a:r>
              <a:rPr sz="2200" dirty="0">
                <a:latin typeface="DejaVu Serif Condensed"/>
                <a:cs typeface="DejaVu Serif Condensed"/>
              </a:rPr>
              <a:t>bias</a:t>
            </a:r>
            <a:r>
              <a:rPr sz="2200" spc="160" dirty="0">
                <a:latin typeface="DejaVu Serif Condensed"/>
                <a:cs typeface="DejaVu Serif Condensed"/>
              </a:rPr>
              <a:t> </a:t>
            </a:r>
            <a:r>
              <a:rPr sz="2200" dirty="0">
                <a:latin typeface="DejaVu Serif Condensed"/>
                <a:cs typeface="DejaVu Serif Condensed"/>
              </a:rPr>
              <a:t>error</a:t>
            </a:r>
            <a:r>
              <a:rPr sz="2200" spc="145" dirty="0">
                <a:latin typeface="DejaVu Serif Condensed"/>
                <a:cs typeface="DejaVu Serif Condensed"/>
              </a:rPr>
              <a:t> </a:t>
            </a:r>
            <a:r>
              <a:rPr sz="2200" dirty="0">
                <a:latin typeface="DejaVu Serif Condensed"/>
                <a:cs typeface="DejaVu Serif Condensed"/>
              </a:rPr>
              <a:t>is</a:t>
            </a:r>
            <a:r>
              <a:rPr sz="2200" spc="140" dirty="0">
                <a:latin typeface="DejaVu Serif Condensed"/>
                <a:cs typeface="DejaVu Serif Condensed"/>
              </a:rPr>
              <a:t> </a:t>
            </a:r>
            <a:r>
              <a:rPr sz="2200" dirty="0">
                <a:latin typeface="DejaVu Serif Condensed"/>
                <a:cs typeface="DejaVu Serif Condensed"/>
              </a:rPr>
              <a:t>a</a:t>
            </a:r>
            <a:r>
              <a:rPr sz="2200" spc="130" dirty="0">
                <a:latin typeface="DejaVu Serif Condensed"/>
                <a:cs typeface="DejaVu Serif Condensed"/>
              </a:rPr>
              <a:t> </a:t>
            </a:r>
            <a:r>
              <a:rPr sz="2200" dirty="0">
                <a:latin typeface="DejaVu Serif Condensed"/>
                <a:cs typeface="DejaVu Serif Condensed"/>
              </a:rPr>
              <a:t>consequence</a:t>
            </a:r>
            <a:r>
              <a:rPr sz="2200" spc="165" dirty="0">
                <a:latin typeface="DejaVu Serif Condensed"/>
                <a:cs typeface="DejaVu Serif Condensed"/>
              </a:rPr>
              <a:t> </a:t>
            </a:r>
            <a:r>
              <a:rPr sz="2200" spc="-25" dirty="0">
                <a:latin typeface="DejaVu Serif Condensed"/>
                <a:cs typeface="DejaVu Serif Condensed"/>
              </a:rPr>
              <a:t>of </a:t>
            </a:r>
            <a:r>
              <a:rPr sz="2200" dirty="0">
                <a:latin typeface="DejaVu Serif Condensed"/>
                <a:cs typeface="DejaVu Serif Condensed"/>
              </a:rPr>
              <a:t>constant</a:t>
            </a:r>
            <a:r>
              <a:rPr sz="2200" spc="35" dirty="0">
                <a:latin typeface="DejaVu Serif Condensed"/>
                <a:cs typeface="DejaVu Serif Condensed"/>
              </a:rPr>
              <a:t> </a:t>
            </a:r>
            <a:r>
              <a:rPr sz="2200" dirty="0">
                <a:latin typeface="DejaVu Serif Condensed"/>
                <a:cs typeface="DejaVu Serif Condensed"/>
              </a:rPr>
              <a:t>offset</a:t>
            </a:r>
            <a:r>
              <a:rPr sz="2200" spc="25" dirty="0">
                <a:latin typeface="DejaVu Serif Condensed"/>
                <a:cs typeface="DejaVu Serif Condensed"/>
              </a:rPr>
              <a:t> </a:t>
            </a:r>
            <a:r>
              <a:rPr sz="2200" spc="-10" dirty="0">
                <a:latin typeface="DejaVu Serif Condensed"/>
                <a:cs typeface="DejaVu Serif Condensed"/>
              </a:rPr>
              <a:t>errors.</a:t>
            </a:r>
            <a:endParaRPr sz="22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09645" y="2581782"/>
            <a:ext cx="45383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80" dirty="0">
                <a:latin typeface="Liberation Serif"/>
                <a:cs typeface="Liberation Serif"/>
              </a:rPr>
              <a:t>Fig1.</a:t>
            </a:r>
            <a:r>
              <a:rPr sz="1100" b="1" spc="5" dirty="0">
                <a:latin typeface="Liberation Serif"/>
                <a:cs typeface="Liberation Serif"/>
              </a:rPr>
              <a:t> </a:t>
            </a:r>
            <a:r>
              <a:rPr sz="1100" b="1" spc="114" dirty="0">
                <a:latin typeface="Liberation Serif"/>
                <a:cs typeface="Liberation Serif"/>
              </a:rPr>
              <a:t>Relationship</a:t>
            </a:r>
            <a:r>
              <a:rPr sz="1100" b="1" dirty="0">
                <a:latin typeface="Liberation Serif"/>
                <a:cs typeface="Liberation Serif"/>
              </a:rPr>
              <a:t> </a:t>
            </a:r>
            <a:r>
              <a:rPr sz="1100" b="1" spc="105" dirty="0">
                <a:latin typeface="Liberation Serif"/>
                <a:cs typeface="Liberation Serif"/>
              </a:rPr>
              <a:t>of</a:t>
            </a:r>
            <a:r>
              <a:rPr sz="1100" b="1" spc="20" dirty="0">
                <a:latin typeface="Liberation Serif"/>
                <a:cs typeface="Liberation Serif"/>
              </a:rPr>
              <a:t> </a:t>
            </a:r>
            <a:r>
              <a:rPr sz="1100" b="1" spc="85" dirty="0">
                <a:latin typeface="Liberation Serif"/>
                <a:cs typeface="Liberation Serif"/>
              </a:rPr>
              <a:t>Accuracy,</a:t>
            </a:r>
            <a:r>
              <a:rPr sz="1100" b="1" spc="10" dirty="0">
                <a:latin typeface="Liberation Serif"/>
                <a:cs typeface="Liberation Serif"/>
              </a:rPr>
              <a:t> </a:t>
            </a:r>
            <a:r>
              <a:rPr sz="1100" b="1" spc="120" dirty="0">
                <a:latin typeface="Liberation Serif"/>
                <a:cs typeface="Liberation Serif"/>
              </a:rPr>
              <a:t>Precision</a:t>
            </a:r>
            <a:r>
              <a:rPr sz="1100" b="1" spc="30" dirty="0">
                <a:latin typeface="Liberation Serif"/>
                <a:cs typeface="Liberation Serif"/>
              </a:rPr>
              <a:t> </a:t>
            </a:r>
            <a:r>
              <a:rPr sz="1100" b="1" spc="80" dirty="0">
                <a:latin typeface="Liberation Serif"/>
                <a:cs typeface="Liberation Serif"/>
              </a:rPr>
              <a:t>Error</a:t>
            </a:r>
            <a:r>
              <a:rPr sz="1100" b="1" dirty="0">
                <a:latin typeface="Liberation Serif"/>
                <a:cs typeface="Liberation Serif"/>
              </a:rPr>
              <a:t> </a:t>
            </a:r>
            <a:r>
              <a:rPr sz="1100" b="1" spc="130" dirty="0">
                <a:latin typeface="Liberation Serif"/>
                <a:cs typeface="Liberation Serif"/>
              </a:rPr>
              <a:t>and</a:t>
            </a:r>
            <a:r>
              <a:rPr sz="1100" b="1" spc="15" dirty="0">
                <a:latin typeface="Liberation Serif"/>
                <a:cs typeface="Liberation Serif"/>
              </a:rPr>
              <a:t> </a:t>
            </a:r>
            <a:r>
              <a:rPr sz="1100" b="1" spc="110" dirty="0">
                <a:latin typeface="Liberation Serif"/>
                <a:cs typeface="Liberation Serif"/>
              </a:rPr>
              <a:t>Bias</a:t>
            </a:r>
            <a:r>
              <a:rPr sz="1100" b="1" spc="20" dirty="0">
                <a:latin typeface="Liberation Serif"/>
                <a:cs typeface="Liberation Serif"/>
              </a:rPr>
              <a:t> </a:t>
            </a:r>
            <a:r>
              <a:rPr sz="1100" b="1" spc="50" dirty="0">
                <a:latin typeface="Liberation Serif"/>
                <a:cs typeface="Liberation Serif"/>
              </a:rPr>
              <a:t>Error</a:t>
            </a:r>
            <a:endParaRPr sz="1100">
              <a:latin typeface="Liberation Serif"/>
              <a:cs typeface="Liberation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84884" y="2822575"/>
            <a:ext cx="17468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35" dirty="0"/>
              <a:t>Calibration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4884" y="3130778"/>
            <a:ext cx="8417560" cy="359727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46600"/>
              </a:lnSpc>
              <a:spcBef>
                <a:spcPts val="85"/>
              </a:spcBef>
            </a:pPr>
            <a:r>
              <a:rPr sz="2000" spc="65" dirty="0">
                <a:latin typeface="DejaVu Serif Condensed"/>
                <a:cs typeface="DejaVu Serif Condensed"/>
              </a:rPr>
              <a:t>A</a:t>
            </a:r>
            <a:r>
              <a:rPr sz="2000" spc="43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good</a:t>
            </a:r>
            <a:r>
              <a:rPr sz="2000" spc="4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measurement</a:t>
            </a:r>
            <a:r>
              <a:rPr sz="2000" spc="4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procedure</a:t>
            </a:r>
            <a:r>
              <a:rPr sz="2000" spc="4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4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one</a:t>
            </a:r>
            <a:r>
              <a:rPr sz="2000" spc="4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which</a:t>
            </a:r>
            <a:r>
              <a:rPr sz="2000" spc="4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attempts</a:t>
            </a:r>
            <a:r>
              <a:rPr sz="2000" spc="4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to</a:t>
            </a:r>
            <a:r>
              <a:rPr sz="2000" spc="430" dirty="0">
                <a:latin typeface="DejaVu Serif Condensed"/>
                <a:cs typeface="DejaVu Serif Condensed"/>
              </a:rPr>
              <a:t> </a:t>
            </a:r>
            <a:r>
              <a:rPr sz="2000" spc="40" dirty="0">
                <a:latin typeface="DejaVu Serif Condensed"/>
                <a:cs typeface="DejaVu Serif Condensed"/>
              </a:rPr>
              <a:t>minimize </a:t>
            </a:r>
            <a:r>
              <a:rPr sz="2000" dirty="0">
                <a:latin typeface="DejaVu Serif Condensed"/>
                <a:cs typeface="DejaVu Serif Condensed"/>
              </a:rPr>
              <a:t>these</a:t>
            </a:r>
            <a:r>
              <a:rPr sz="2000" spc="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errors.</a:t>
            </a:r>
            <a:r>
              <a:rPr sz="2000" spc="90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An</a:t>
            </a:r>
            <a:r>
              <a:rPr sz="2000" spc="9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important</a:t>
            </a:r>
            <a:r>
              <a:rPr sz="2000" spc="9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part</a:t>
            </a:r>
            <a:r>
              <a:rPr sz="2000" spc="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this</a:t>
            </a:r>
            <a:r>
              <a:rPr sz="2000" spc="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procedure</a:t>
            </a:r>
            <a:r>
              <a:rPr sz="2000" spc="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160" dirty="0">
                <a:latin typeface="DejaVu Serif Condensed"/>
                <a:cs typeface="DejaVu Serif Condensed"/>
              </a:rPr>
              <a:t> </a:t>
            </a:r>
            <a:r>
              <a:rPr sz="2000" b="1" i="1" spc="195" dirty="0">
                <a:latin typeface="Times New Roman"/>
                <a:cs typeface="Times New Roman"/>
              </a:rPr>
              <a:t>calibration</a:t>
            </a:r>
            <a:r>
              <a:rPr sz="2000" spc="195" dirty="0">
                <a:latin typeface="DejaVu Serif Condensed"/>
                <a:cs typeface="DejaVu Serif Condensed"/>
              </a:rPr>
              <a:t>—</a:t>
            </a:r>
            <a:r>
              <a:rPr sz="2000" spc="90" dirty="0">
                <a:latin typeface="DejaVu Serif Condensed"/>
                <a:cs typeface="DejaVu Serif Condensed"/>
              </a:rPr>
              <a:t> </a:t>
            </a:r>
            <a:r>
              <a:rPr sz="2000" b="1" spc="170" dirty="0">
                <a:latin typeface="Liberation Serif"/>
                <a:cs typeface="Liberation Serif"/>
              </a:rPr>
              <a:t>the </a:t>
            </a:r>
            <a:r>
              <a:rPr sz="2000" b="1" spc="190" dirty="0">
                <a:latin typeface="Liberation Serif"/>
                <a:cs typeface="Liberation Serif"/>
              </a:rPr>
              <a:t>procedure</a:t>
            </a:r>
            <a:r>
              <a:rPr sz="2000" b="1" spc="290" dirty="0">
                <a:latin typeface="Liberation Serif"/>
                <a:cs typeface="Liberation Serif"/>
              </a:rPr>
              <a:t> </a:t>
            </a:r>
            <a:r>
              <a:rPr sz="2000" b="1" spc="145" dirty="0">
                <a:latin typeface="Liberation Serif"/>
                <a:cs typeface="Liberation Serif"/>
              </a:rPr>
              <a:t>of</a:t>
            </a:r>
            <a:r>
              <a:rPr sz="2000" b="1" spc="290" dirty="0">
                <a:latin typeface="Liberation Serif"/>
                <a:cs typeface="Liberation Serif"/>
              </a:rPr>
              <a:t> </a:t>
            </a:r>
            <a:r>
              <a:rPr sz="2000" b="1" spc="150" dirty="0">
                <a:latin typeface="Liberation Serif"/>
                <a:cs typeface="Liberation Serif"/>
              </a:rPr>
              <a:t>verifying</a:t>
            </a:r>
            <a:r>
              <a:rPr sz="2000" b="1" spc="310" dirty="0">
                <a:latin typeface="Liberation Serif"/>
                <a:cs typeface="Liberation Serif"/>
              </a:rPr>
              <a:t> </a:t>
            </a:r>
            <a:r>
              <a:rPr sz="2000" b="1" spc="200" dirty="0">
                <a:latin typeface="Liberation Serif"/>
                <a:cs typeface="Liberation Serif"/>
              </a:rPr>
              <a:t>the</a:t>
            </a:r>
            <a:r>
              <a:rPr sz="2000" b="1" spc="310" dirty="0">
                <a:latin typeface="Liberation Serif"/>
                <a:cs typeface="Liberation Serif"/>
              </a:rPr>
              <a:t> </a:t>
            </a:r>
            <a:r>
              <a:rPr sz="2000" b="1" spc="145" dirty="0">
                <a:latin typeface="Liberation Serif"/>
                <a:cs typeface="Liberation Serif"/>
              </a:rPr>
              <a:t>accuracy</a:t>
            </a:r>
            <a:r>
              <a:rPr sz="2000" b="1" spc="305" dirty="0">
                <a:latin typeface="Liberation Serif"/>
                <a:cs typeface="Liberation Serif"/>
              </a:rPr>
              <a:t> </a:t>
            </a:r>
            <a:r>
              <a:rPr sz="2000" b="1" spc="145" dirty="0">
                <a:latin typeface="Liberation Serif"/>
                <a:cs typeface="Liberation Serif"/>
              </a:rPr>
              <a:t>of</a:t>
            </a:r>
            <a:r>
              <a:rPr sz="2000" b="1" spc="290" dirty="0">
                <a:latin typeface="Liberation Serif"/>
                <a:cs typeface="Liberation Serif"/>
              </a:rPr>
              <a:t> </a:t>
            </a:r>
            <a:r>
              <a:rPr sz="2000" b="1" spc="200" dirty="0">
                <a:latin typeface="Liberation Serif"/>
                <a:cs typeface="Liberation Serif"/>
              </a:rPr>
              <a:t>the</a:t>
            </a:r>
            <a:r>
              <a:rPr sz="2000" b="1" spc="295" dirty="0">
                <a:latin typeface="Liberation Serif"/>
                <a:cs typeface="Liberation Serif"/>
              </a:rPr>
              <a:t> </a:t>
            </a:r>
            <a:r>
              <a:rPr sz="2000" b="1" spc="220" dirty="0">
                <a:latin typeface="Liberation Serif"/>
                <a:cs typeface="Liberation Serif"/>
              </a:rPr>
              <a:t>measurement</a:t>
            </a:r>
            <a:r>
              <a:rPr sz="2000" b="1" spc="305" dirty="0">
                <a:latin typeface="Liberation Serif"/>
                <a:cs typeface="Liberation Serif"/>
              </a:rPr>
              <a:t> </a:t>
            </a:r>
            <a:r>
              <a:rPr sz="2000" b="1" spc="185" dirty="0">
                <a:latin typeface="Liberation Serif"/>
                <a:cs typeface="Liberation Serif"/>
              </a:rPr>
              <a:t>device </a:t>
            </a:r>
            <a:r>
              <a:rPr sz="2000" b="1" spc="155" dirty="0">
                <a:latin typeface="Liberation Serif"/>
                <a:cs typeface="Liberation Serif"/>
              </a:rPr>
              <a:t>itself</a:t>
            </a:r>
            <a:r>
              <a:rPr sz="2000" b="1" spc="229" dirty="0">
                <a:latin typeface="Liberation Serif"/>
                <a:cs typeface="Liberation Serif"/>
              </a:rPr>
              <a:t> </a:t>
            </a:r>
            <a:r>
              <a:rPr sz="2000" b="1" spc="170" dirty="0">
                <a:latin typeface="Liberation Serif"/>
                <a:cs typeface="Liberation Serif"/>
              </a:rPr>
              <a:t>by</a:t>
            </a:r>
            <a:r>
              <a:rPr sz="2000" b="1" spc="210" dirty="0">
                <a:latin typeface="Liberation Serif"/>
                <a:cs typeface="Liberation Serif"/>
              </a:rPr>
              <a:t> </a:t>
            </a:r>
            <a:r>
              <a:rPr sz="2000" b="1" spc="190" dirty="0">
                <a:latin typeface="Liberation Serif"/>
                <a:cs typeface="Liberation Serif"/>
              </a:rPr>
              <a:t>measuring</a:t>
            </a:r>
            <a:r>
              <a:rPr sz="2000" b="1" spc="215" dirty="0">
                <a:latin typeface="Liberation Serif"/>
                <a:cs typeface="Liberation Serif"/>
              </a:rPr>
              <a:t> </a:t>
            </a:r>
            <a:r>
              <a:rPr sz="2000" b="1" spc="225" dirty="0">
                <a:latin typeface="Liberation Serif"/>
                <a:cs typeface="Liberation Serif"/>
              </a:rPr>
              <a:t>known</a:t>
            </a:r>
            <a:r>
              <a:rPr sz="2000" b="1" spc="220" dirty="0">
                <a:latin typeface="Liberation Serif"/>
                <a:cs typeface="Liberation Serif"/>
              </a:rPr>
              <a:t> </a:t>
            </a:r>
            <a:r>
              <a:rPr sz="2000" b="1" spc="180" dirty="0">
                <a:latin typeface="Liberation Serif"/>
                <a:cs typeface="Liberation Serif"/>
              </a:rPr>
              <a:t>quantities</a:t>
            </a:r>
            <a:r>
              <a:rPr sz="2000" b="1" spc="225" dirty="0">
                <a:latin typeface="Liberation Serif"/>
                <a:cs typeface="Liberation Serif"/>
              </a:rPr>
              <a:t> </a:t>
            </a:r>
            <a:r>
              <a:rPr sz="2000" b="1" spc="190" dirty="0">
                <a:latin typeface="Liberation Serif"/>
                <a:cs typeface="Liberation Serif"/>
              </a:rPr>
              <a:t>and</a:t>
            </a:r>
            <a:r>
              <a:rPr sz="2000" b="1" spc="220" dirty="0">
                <a:latin typeface="Liberation Serif"/>
                <a:cs typeface="Liberation Serif"/>
              </a:rPr>
              <a:t> </a:t>
            </a:r>
            <a:r>
              <a:rPr sz="2000" b="1" spc="180" dirty="0">
                <a:latin typeface="Liberation Serif"/>
                <a:cs typeface="Liberation Serif"/>
              </a:rPr>
              <a:t>comparing</a:t>
            </a:r>
            <a:r>
              <a:rPr sz="2000" b="1" spc="220" dirty="0">
                <a:latin typeface="Liberation Serif"/>
                <a:cs typeface="Liberation Serif"/>
              </a:rPr>
              <a:t> </a:t>
            </a:r>
            <a:r>
              <a:rPr sz="2000" b="1" spc="195" dirty="0">
                <a:latin typeface="Liberation Serif"/>
                <a:cs typeface="Liberation Serif"/>
              </a:rPr>
              <a:t>the</a:t>
            </a:r>
            <a:r>
              <a:rPr sz="2000" b="1" spc="210" dirty="0">
                <a:latin typeface="Liberation Serif"/>
                <a:cs typeface="Liberation Serif"/>
              </a:rPr>
              <a:t> </a:t>
            </a:r>
            <a:r>
              <a:rPr sz="2000" b="1" spc="170" dirty="0">
                <a:latin typeface="Liberation Serif"/>
                <a:cs typeface="Liberation Serif"/>
              </a:rPr>
              <a:t>output </a:t>
            </a:r>
            <a:r>
              <a:rPr sz="2000" b="1" spc="145" dirty="0">
                <a:latin typeface="Liberation Serif"/>
                <a:cs typeface="Liberation Serif"/>
              </a:rPr>
              <a:t>of</a:t>
            </a:r>
            <a:r>
              <a:rPr sz="2000" b="1" spc="-10" dirty="0">
                <a:latin typeface="Liberation Serif"/>
                <a:cs typeface="Liberation Serif"/>
              </a:rPr>
              <a:t> </a:t>
            </a:r>
            <a:r>
              <a:rPr sz="2000" b="1" spc="200" dirty="0">
                <a:latin typeface="Liberation Serif"/>
                <a:cs typeface="Liberation Serif"/>
              </a:rPr>
              <a:t>the</a:t>
            </a:r>
            <a:r>
              <a:rPr sz="2000" b="1" spc="-20" dirty="0">
                <a:latin typeface="Liberation Serif"/>
                <a:cs typeface="Liberation Serif"/>
              </a:rPr>
              <a:t> </a:t>
            </a:r>
            <a:r>
              <a:rPr sz="2000" b="1" spc="220" dirty="0">
                <a:latin typeface="Liberation Serif"/>
                <a:cs typeface="Liberation Serif"/>
              </a:rPr>
              <a:t>measurement</a:t>
            </a:r>
            <a:r>
              <a:rPr sz="2000" b="1" spc="200" dirty="0">
                <a:latin typeface="Liberation Serif"/>
                <a:cs typeface="Liberation Serif"/>
              </a:rPr>
              <a:t> </a:t>
            </a:r>
            <a:r>
              <a:rPr sz="2000" b="1" spc="190" dirty="0">
                <a:latin typeface="Liberation Serif"/>
                <a:cs typeface="Liberation Serif"/>
              </a:rPr>
              <a:t>instrument</a:t>
            </a:r>
            <a:r>
              <a:rPr sz="2000" b="1" spc="204" dirty="0">
                <a:latin typeface="Liberation Serif"/>
                <a:cs typeface="Liberation Serif"/>
              </a:rPr>
              <a:t> </a:t>
            </a:r>
            <a:r>
              <a:rPr sz="2000" b="1" spc="180" dirty="0">
                <a:latin typeface="Liberation Serif"/>
                <a:cs typeface="Liberation Serif"/>
              </a:rPr>
              <a:t>to</a:t>
            </a:r>
            <a:r>
              <a:rPr sz="2000" b="1" spc="200" dirty="0">
                <a:latin typeface="Liberation Serif"/>
                <a:cs typeface="Liberation Serif"/>
              </a:rPr>
              <a:t> </a:t>
            </a:r>
            <a:r>
              <a:rPr sz="2000" b="1" spc="195" dirty="0">
                <a:latin typeface="Liberation Serif"/>
                <a:cs typeface="Liberation Serif"/>
              </a:rPr>
              <a:t>the</a:t>
            </a:r>
            <a:r>
              <a:rPr sz="2000" b="1" spc="204" dirty="0">
                <a:latin typeface="Liberation Serif"/>
                <a:cs typeface="Liberation Serif"/>
              </a:rPr>
              <a:t> </a:t>
            </a:r>
            <a:r>
              <a:rPr sz="2000" b="1" spc="200" dirty="0">
                <a:latin typeface="Liberation Serif"/>
                <a:cs typeface="Liberation Serif"/>
              </a:rPr>
              <a:t>expected </a:t>
            </a:r>
            <a:r>
              <a:rPr sz="2000" b="1" spc="150" dirty="0">
                <a:latin typeface="Liberation Serif"/>
                <a:cs typeface="Liberation Serif"/>
              </a:rPr>
              <a:t>values.</a:t>
            </a:r>
            <a:endParaRPr sz="2000">
              <a:latin typeface="Liberation Serif"/>
              <a:cs typeface="Liberation Serif"/>
            </a:endParaRPr>
          </a:p>
          <a:p>
            <a:pPr marL="12700" marR="5715" algn="just">
              <a:lnSpc>
                <a:spcPct val="146500"/>
              </a:lnSpc>
            </a:pPr>
            <a:r>
              <a:rPr sz="2000" dirty="0">
                <a:latin typeface="DejaVu Serif Condensed"/>
                <a:cs typeface="DejaVu Serif Condensed"/>
              </a:rPr>
              <a:t>These</a:t>
            </a:r>
            <a:r>
              <a:rPr sz="2000" spc="150" dirty="0">
                <a:latin typeface="DejaVu Serif Condensed"/>
                <a:cs typeface="DejaVu Serif Condensed"/>
              </a:rPr>
              <a:t>  </a:t>
            </a:r>
            <a:r>
              <a:rPr sz="2000" b="1" spc="160" dirty="0">
                <a:latin typeface="Liberation Serif"/>
                <a:cs typeface="Liberation Serif"/>
              </a:rPr>
              <a:t>“known</a:t>
            </a:r>
            <a:r>
              <a:rPr sz="2000" b="1" spc="225" dirty="0">
                <a:latin typeface="Liberation Serif"/>
                <a:cs typeface="Liberation Serif"/>
              </a:rPr>
              <a:t>  </a:t>
            </a:r>
            <a:r>
              <a:rPr sz="2000" b="1" spc="150" dirty="0">
                <a:latin typeface="Liberation Serif"/>
                <a:cs typeface="Liberation Serif"/>
              </a:rPr>
              <a:t>quantities”</a:t>
            </a:r>
            <a:r>
              <a:rPr sz="2000" b="1" spc="225" dirty="0">
                <a:latin typeface="Liberation Serif"/>
                <a:cs typeface="Liberation Serif"/>
              </a:rPr>
              <a:t>  </a:t>
            </a:r>
            <a:r>
              <a:rPr sz="2000" b="1" spc="185" dirty="0">
                <a:latin typeface="Liberation Serif"/>
                <a:cs typeface="Liberation Serif"/>
              </a:rPr>
              <a:t>are</a:t>
            </a:r>
            <a:r>
              <a:rPr sz="2000" b="1" spc="220" dirty="0">
                <a:latin typeface="Liberation Serif"/>
                <a:cs typeface="Liberation Serif"/>
              </a:rPr>
              <a:t>  </a:t>
            </a:r>
            <a:r>
              <a:rPr sz="2000" b="1" spc="165" dirty="0">
                <a:latin typeface="Liberation Serif"/>
                <a:cs typeface="Liberation Serif"/>
              </a:rPr>
              <a:t>called</a:t>
            </a:r>
            <a:r>
              <a:rPr sz="2000" b="1" spc="225" dirty="0">
                <a:latin typeface="Liberation Serif"/>
                <a:cs typeface="Liberation Serif"/>
              </a:rPr>
              <a:t>  </a:t>
            </a:r>
            <a:r>
              <a:rPr sz="2000" b="1" i="1" spc="200" dirty="0">
                <a:latin typeface="Times New Roman"/>
                <a:cs typeface="Times New Roman"/>
              </a:rPr>
              <a:t>standards</a:t>
            </a:r>
            <a:r>
              <a:rPr sz="2000" b="1" spc="200" dirty="0">
                <a:latin typeface="Liberation Serif"/>
                <a:cs typeface="Liberation Serif"/>
              </a:rPr>
              <a:t>.</a:t>
            </a:r>
            <a:r>
              <a:rPr sz="2000" b="1" spc="229" dirty="0">
                <a:latin typeface="Liberation Serif"/>
                <a:cs typeface="Liberation Serif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55" dirty="0">
                <a:latin typeface="DejaVu Serif Condensed"/>
                <a:cs typeface="DejaVu Serif Condensed"/>
              </a:rPr>
              <a:t>  </a:t>
            </a:r>
            <a:r>
              <a:rPr sz="2000" b="1" i="1" spc="210" dirty="0">
                <a:latin typeface="Times New Roman"/>
                <a:cs typeface="Times New Roman"/>
              </a:rPr>
              <a:t>primary </a:t>
            </a:r>
            <a:r>
              <a:rPr sz="2000" b="1" i="1" spc="225" dirty="0">
                <a:latin typeface="Times New Roman"/>
                <a:cs typeface="Times New Roman"/>
              </a:rPr>
              <a:t>standard</a:t>
            </a:r>
            <a:r>
              <a:rPr sz="2000" b="1" i="1" spc="3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3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internationally</a:t>
            </a:r>
            <a:r>
              <a:rPr sz="2000" spc="3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accepted</a:t>
            </a:r>
            <a:r>
              <a:rPr sz="2000" spc="3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definition</a:t>
            </a:r>
            <a:r>
              <a:rPr sz="2000" spc="3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30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3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quantity</a:t>
            </a:r>
            <a:r>
              <a:rPr sz="2000" spc="305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of </a:t>
            </a:r>
            <a:r>
              <a:rPr sz="2000" dirty="0">
                <a:latin typeface="DejaVu Serif Condensed"/>
                <a:cs typeface="DejaVu Serif Condensed"/>
              </a:rPr>
              <a:t>interest,</a:t>
            </a:r>
            <a:r>
              <a:rPr sz="2000" spc="2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such</a:t>
            </a:r>
            <a:r>
              <a:rPr sz="2000" spc="2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as</a:t>
            </a:r>
            <a:r>
              <a:rPr sz="2000" spc="4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mass</a:t>
            </a:r>
            <a:r>
              <a:rPr sz="2000" spc="2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and</a:t>
            </a:r>
            <a:r>
              <a:rPr sz="2000" spc="25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length1,</a:t>
            </a:r>
            <a:r>
              <a:rPr sz="2000" spc="229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and</a:t>
            </a:r>
            <a:r>
              <a:rPr sz="2000" spc="2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2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maintained</a:t>
            </a:r>
            <a:r>
              <a:rPr sz="2000" spc="2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at</a:t>
            </a:r>
            <a:r>
              <a:rPr sz="2000" spc="2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229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facility</a:t>
            </a:r>
            <a:r>
              <a:rPr sz="2000" spc="254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in</a:t>
            </a:r>
            <a:endParaRPr sz="2000">
              <a:latin typeface="DejaVu Serif Condensed"/>
              <a:cs typeface="DejaVu Serif Condensed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3964" y="747394"/>
            <a:ext cx="5662929" cy="17081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884" y="372212"/>
            <a:ext cx="8418195" cy="5392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46600"/>
              </a:lnSpc>
              <a:spcBef>
                <a:spcPts val="95"/>
              </a:spcBef>
            </a:pPr>
            <a:r>
              <a:rPr sz="2000" dirty="0">
                <a:latin typeface="DejaVu Serif Condensed"/>
                <a:cs typeface="DejaVu Serif Condensed"/>
              </a:rPr>
              <a:t>France.</a:t>
            </a:r>
            <a:r>
              <a:rPr sz="2000" spc="145" dirty="0">
                <a:latin typeface="DejaVu Serif Condensed"/>
                <a:cs typeface="DejaVu Serif Condensed"/>
              </a:rPr>
              <a:t>  </a:t>
            </a:r>
            <a:r>
              <a:rPr sz="2000" spc="65" dirty="0">
                <a:latin typeface="DejaVu Serif Condensed"/>
                <a:cs typeface="DejaVu Serif Condensed"/>
              </a:rPr>
              <a:t>A</a:t>
            </a:r>
            <a:r>
              <a:rPr sz="2000" spc="135" dirty="0">
                <a:latin typeface="DejaVu Serif Condensed"/>
                <a:cs typeface="DejaVu Serif Condensed"/>
              </a:rPr>
              <a:t>  </a:t>
            </a:r>
            <a:r>
              <a:rPr sz="2000" b="1" spc="170" dirty="0">
                <a:latin typeface="Liberation Serif"/>
                <a:cs typeface="Liberation Serif"/>
              </a:rPr>
              <a:t>mirror</a:t>
            </a:r>
            <a:r>
              <a:rPr sz="2000" b="1" spc="100" dirty="0">
                <a:latin typeface="Liberation Serif"/>
                <a:cs typeface="Liberation Serif"/>
              </a:rPr>
              <a:t>  </a:t>
            </a:r>
            <a:r>
              <a:rPr sz="2000" b="1" spc="175" dirty="0">
                <a:latin typeface="Liberation Serif"/>
                <a:cs typeface="Liberation Serif"/>
              </a:rPr>
              <a:t>standard</a:t>
            </a:r>
            <a:r>
              <a:rPr sz="2000" b="1" spc="110" dirty="0">
                <a:latin typeface="Liberation Serif"/>
                <a:cs typeface="Liberation Serif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4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typically</a:t>
            </a:r>
            <a:r>
              <a:rPr sz="2000" spc="3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maintained</a:t>
            </a:r>
            <a:r>
              <a:rPr sz="2000" spc="3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in</a:t>
            </a:r>
            <a:r>
              <a:rPr sz="2000" spc="4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35" dirty="0">
                <a:latin typeface="DejaVu Serif Condensed"/>
                <a:cs typeface="DejaVu Serif Condensed"/>
              </a:rPr>
              <a:t>  </a:t>
            </a:r>
            <a:r>
              <a:rPr sz="2000" spc="-10" dirty="0">
                <a:latin typeface="DejaVu Serif Condensed"/>
                <a:cs typeface="DejaVu Serif Condensed"/>
              </a:rPr>
              <a:t>national </a:t>
            </a:r>
            <a:r>
              <a:rPr sz="2000" dirty="0">
                <a:latin typeface="DejaVu Serif Condensed"/>
                <a:cs typeface="DejaVu Serif Condensed"/>
              </a:rPr>
              <a:t>facility</a:t>
            </a:r>
            <a:r>
              <a:rPr sz="2000" spc="4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such</a:t>
            </a:r>
            <a:r>
              <a:rPr sz="2000" spc="490" dirty="0">
                <a:latin typeface="DejaVu Serif Condensed"/>
                <a:cs typeface="DejaVu Serif Condensed"/>
              </a:rPr>
              <a:t> </a:t>
            </a:r>
            <a:r>
              <a:rPr sz="2000" b="1" dirty="0">
                <a:latin typeface="Liberation Serif"/>
                <a:cs typeface="Liberation Serif"/>
              </a:rPr>
              <a:t>NIST</a:t>
            </a:r>
            <a:r>
              <a:rPr sz="2000" b="1" spc="30" dirty="0">
                <a:latin typeface="Liberation Serif"/>
                <a:cs typeface="Liberation Serif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in</a:t>
            </a:r>
            <a:r>
              <a:rPr sz="2000" spc="4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49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United</a:t>
            </a:r>
            <a:r>
              <a:rPr sz="2000" spc="4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States.</a:t>
            </a:r>
            <a:r>
              <a:rPr sz="2000" spc="65" dirty="0">
                <a:latin typeface="DejaVu Serif Condensed"/>
                <a:cs typeface="DejaVu Serif Condensed"/>
              </a:rPr>
              <a:t>  </a:t>
            </a:r>
            <a:r>
              <a:rPr sz="2000" b="1" i="1" spc="170" dirty="0">
                <a:latin typeface="Times New Roman"/>
                <a:cs typeface="Times New Roman"/>
              </a:rPr>
              <a:t>Secondary</a:t>
            </a:r>
            <a:r>
              <a:rPr sz="2000" b="1" i="1" spc="140" dirty="0">
                <a:latin typeface="Times New Roman"/>
                <a:cs typeface="Times New Roman"/>
              </a:rPr>
              <a:t>  </a:t>
            </a:r>
            <a:r>
              <a:rPr sz="2000" b="1" i="1" spc="220" dirty="0">
                <a:latin typeface="Times New Roman"/>
                <a:cs typeface="Times New Roman"/>
              </a:rPr>
              <a:t>standards</a:t>
            </a:r>
            <a:r>
              <a:rPr sz="2000" b="1" i="1" spc="135" dirty="0">
                <a:latin typeface="Times New Roman"/>
                <a:cs typeface="Times New Roman"/>
              </a:rPr>
              <a:t>  </a:t>
            </a:r>
            <a:r>
              <a:rPr sz="2000" spc="-25" dirty="0">
                <a:latin typeface="DejaVu Serif Condensed"/>
                <a:cs typeface="DejaVu Serif Condensed"/>
              </a:rPr>
              <a:t>are </a:t>
            </a:r>
            <a:r>
              <a:rPr sz="2000" dirty="0">
                <a:latin typeface="DejaVu Serif Condensed"/>
                <a:cs typeface="DejaVu Serif Condensed"/>
              </a:rPr>
              <a:t>copies</a:t>
            </a:r>
            <a:r>
              <a:rPr sz="2000" spc="-1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-1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-5" dirty="0">
                <a:latin typeface="DejaVu Serif Condensed"/>
                <a:cs typeface="DejaVu Serif Condensed"/>
              </a:rPr>
              <a:t>  </a:t>
            </a:r>
            <a:r>
              <a:rPr sz="2000" spc="50" dirty="0">
                <a:latin typeface="DejaVu Serif Condensed"/>
                <a:cs typeface="DejaVu Serif Condensed"/>
              </a:rPr>
              <a:t>primary</a:t>
            </a:r>
            <a:r>
              <a:rPr sz="2000" spc="-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standard</a:t>
            </a:r>
            <a:r>
              <a:rPr sz="2000" spc="-1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that</a:t>
            </a:r>
            <a:r>
              <a:rPr sz="2000" spc="-1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are</a:t>
            </a:r>
            <a:r>
              <a:rPr sz="2000" spc="-5" dirty="0">
                <a:latin typeface="DejaVu Serif Condensed"/>
                <a:cs typeface="DejaVu Serif Condensed"/>
              </a:rPr>
              <a:t>  </a:t>
            </a:r>
            <a:r>
              <a:rPr sz="2000" spc="55" dirty="0">
                <a:latin typeface="DejaVu Serif Condensed"/>
                <a:cs typeface="DejaVu Serif Condensed"/>
              </a:rPr>
              <a:t>more</a:t>
            </a:r>
            <a:r>
              <a:rPr sz="2000" spc="-1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accessible</a:t>
            </a:r>
            <a:r>
              <a:rPr sz="2000" spc="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than</a:t>
            </a:r>
            <a:r>
              <a:rPr sz="2000" spc="-10" dirty="0">
                <a:latin typeface="DejaVu Serif Condensed"/>
                <a:cs typeface="DejaVu Serif Condensed"/>
              </a:rPr>
              <a:t>  </a:t>
            </a:r>
            <a:r>
              <a:rPr sz="2000" spc="-25" dirty="0">
                <a:latin typeface="DejaVu Serif Condensed"/>
                <a:cs typeface="DejaVu Serif Condensed"/>
              </a:rPr>
              <a:t>the </a:t>
            </a:r>
            <a:r>
              <a:rPr sz="2000" spc="50" dirty="0">
                <a:latin typeface="DejaVu Serif Condensed"/>
                <a:cs typeface="DejaVu Serif Condensed"/>
              </a:rPr>
              <a:t>primary</a:t>
            </a:r>
            <a:r>
              <a:rPr sz="2000" spc="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standard.</a:t>
            </a:r>
            <a:r>
              <a:rPr sz="2000" spc="1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These</a:t>
            </a:r>
            <a:r>
              <a:rPr sz="2000" spc="1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copies</a:t>
            </a:r>
            <a:r>
              <a:rPr sz="2000" spc="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are</a:t>
            </a:r>
            <a:r>
              <a:rPr sz="2000" spc="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rated,</a:t>
            </a:r>
            <a:r>
              <a:rPr sz="2000" spc="1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and</a:t>
            </a:r>
            <a:r>
              <a:rPr sz="2000" spc="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can</a:t>
            </a:r>
            <a:r>
              <a:rPr sz="2000" spc="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be</a:t>
            </a:r>
            <a:r>
              <a:rPr sz="2000" spc="3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certified</a:t>
            </a:r>
            <a:r>
              <a:rPr sz="2000" spc="380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as </a:t>
            </a:r>
            <a:r>
              <a:rPr sz="2000" dirty="0">
                <a:latin typeface="DejaVu Serif Condensed"/>
                <a:cs typeface="DejaVu Serif Condensed"/>
              </a:rPr>
              <a:t>accurate</a:t>
            </a:r>
            <a:r>
              <a:rPr sz="2000" spc="50" dirty="0">
                <a:latin typeface="DejaVu Serif Condensed"/>
                <a:cs typeface="DejaVu Serif Condensed"/>
              </a:rPr>
              <a:t> to</a:t>
            </a:r>
            <a:r>
              <a:rPr sz="2000" spc="5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certain</a:t>
            </a:r>
            <a:r>
              <a:rPr sz="2000" spc="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level</a:t>
            </a:r>
            <a:r>
              <a:rPr sz="2000" spc="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against</a:t>
            </a:r>
            <a:r>
              <a:rPr sz="2000" spc="5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55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primary</a:t>
            </a:r>
            <a:r>
              <a:rPr sz="2000" spc="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standard.</a:t>
            </a:r>
            <a:r>
              <a:rPr sz="2000" spc="5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For</a:t>
            </a:r>
            <a:r>
              <a:rPr sz="2000" spc="6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example, </a:t>
            </a:r>
            <a:r>
              <a:rPr sz="2000" dirty="0">
                <a:latin typeface="DejaVu Serif Condensed"/>
                <a:cs typeface="DejaVu Serif Condensed"/>
              </a:rPr>
              <a:t>for</a:t>
            </a:r>
            <a:r>
              <a:rPr sz="2000" spc="8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verifying</a:t>
            </a:r>
            <a:r>
              <a:rPr sz="2000" spc="95" dirty="0">
                <a:latin typeface="DejaVu Serif Condensed"/>
                <a:cs typeface="DejaVu Serif Condensed"/>
              </a:rPr>
              <a:t>  </a:t>
            </a:r>
            <a:r>
              <a:rPr sz="2000" spc="105" dirty="0">
                <a:latin typeface="DejaVu Serif Condensed"/>
                <a:cs typeface="DejaVu Serif Condensed"/>
              </a:rPr>
              <a:t>my</a:t>
            </a:r>
            <a:r>
              <a:rPr sz="2000" spc="9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electronic</a:t>
            </a:r>
            <a:r>
              <a:rPr sz="2000" spc="10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balance,</a:t>
            </a:r>
            <a:r>
              <a:rPr sz="2000" spc="8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I</a:t>
            </a:r>
            <a:r>
              <a:rPr sz="2000" spc="9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can</a:t>
            </a:r>
            <a:r>
              <a:rPr sz="2000" spc="8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purchase</a:t>
            </a:r>
            <a:r>
              <a:rPr sz="2000" spc="9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either</a:t>
            </a:r>
            <a:r>
              <a:rPr sz="2000" spc="95" dirty="0">
                <a:latin typeface="DejaVu Serif Condensed"/>
                <a:cs typeface="DejaVu Serif Condensed"/>
              </a:rPr>
              <a:t>  </a:t>
            </a:r>
            <a:r>
              <a:rPr sz="2000" spc="-20" dirty="0">
                <a:latin typeface="DejaVu Serif Condensed"/>
                <a:cs typeface="DejaVu Serif Condensed"/>
              </a:rPr>
              <a:t>ASTM </a:t>
            </a:r>
            <a:r>
              <a:rPr sz="2000" dirty="0">
                <a:latin typeface="DejaVu Serif Condensed"/>
                <a:cs typeface="DejaVu Serif Condensed"/>
              </a:rPr>
              <a:t>Class</a:t>
            </a:r>
            <a:r>
              <a:rPr sz="2000" spc="-15" dirty="0">
                <a:latin typeface="DejaVu Serif Condensed"/>
                <a:cs typeface="DejaVu Serif Condensed"/>
              </a:rPr>
              <a:t>  </a:t>
            </a:r>
            <a:r>
              <a:rPr sz="2000" spc="55" dirty="0">
                <a:latin typeface="DejaVu Serif Condensed"/>
                <a:cs typeface="DejaVu Serif Condensed"/>
              </a:rPr>
              <a:t>1</a:t>
            </a:r>
            <a:r>
              <a:rPr sz="2000" spc="-1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calibration</a:t>
            </a:r>
            <a:r>
              <a:rPr sz="2000" spc="-1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masses,</a:t>
            </a:r>
            <a:r>
              <a:rPr sz="2000" spc="-1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accurate</a:t>
            </a:r>
            <a:r>
              <a:rPr sz="2000" spc="-2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to</a:t>
            </a:r>
            <a:r>
              <a:rPr sz="2000" spc="-10" dirty="0">
                <a:latin typeface="DejaVu Serif Condensed"/>
                <a:cs typeface="DejaVu Serif Condensed"/>
              </a:rPr>
              <a:t>  </a:t>
            </a:r>
            <a:r>
              <a:rPr sz="2000" spc="50" dirty="0">
                <a:latin typeface="DejaVu Serif Condensed"/>
                <a:cs typeface="DejaVu Serif Condensed"/>
              </a:rPr>
              <a:t>within</a:t>
            </a:r>
            <a:r>
              <a:rPr sz="2000" spc="-15" dirty="0">
                <a:latin typeface="DejaVu Serif Condensed"/>
                <a:cs typeface="DejaVu Serif Condensed"/>
              </a:rPr>
              <a:t>  </a:t>
            </a:r>
            <a:r>
              <a:rPr sz="2000" b="1" spc="240" dirty="0">
                <a:latin typeface="Liberation Serif"/>
                <a:cs typeface="Liberation Serif"/>
              </a:rPr>
              <a:t>0.00025%</a:t>
            </a:r>
            <a:r>
              <a:rPr sz="2000" b="1" spc="45" dirty="0">
                <a:latin typeface="Liberation Serif"/>
                <a:cs typeface="Liberation Serif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-15" dirty="0">
                <a:latin typeface="DejaVu Serif Condensed"/>
                <a:cs typeface="DejaVu Serif Condensed"/>
              </a:rPr>
              <a:t>  </a:t>
            </a:r>
            <a:r>
              <a:rPr sz="2000" spc="-10" dirty="0">
                <a:latin typeface="DejaVu Serif Condensed"/>
                <a:cs typeface="DejaVu Serif Condensed"/>
              </a:rPr>
              <a:t>their </a:t>
            </a:r>
            <a:r>
              <a:rPr sz="2000" dirty="0">
                <a:latin typeface="DejaVu Serif Condensed"/>
                <a:cs typeface="DejaVu Serif Condensed"/>
              </a:rPr>
              <a:t>rated</a:t>
            </a:r>
            <a:r>
              <a:rPr sz="2000" spc="2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mass,</a:t>
            </a:r>
            <a:r>
              <a:rPr sz="2000" spc="5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or </a:t>
            </a:r>
            <a:r>
              <a:rPr sz="2000" dirty="0">
                <a:latin typeface="DejaVu Serif Condensed"/>
                <a:cs typeface="DejaVu Serif Condensed"/>
              </a:rPr>
              <a:t>NIST</a:t>
            </a:r>
            <a:r>
              <a:rPr sz="2000" spc="5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Class</a:t>
            </a:r>
            <a:r>
              <a:rPr sz="2000" spc="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F</a:t>
            </a:r>
            <a:r>
              <a:rPr sz="2000" spc="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masses,</a:t>
            </a:r>
            <a:r>
              <a:rPr sz="2000" spc="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accurate</a:t>
            </a:r>
            <a:r>
              <a:rPr sz="2000" spc="55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to within</a:t>
            </a:r>
            <a:r>
              <a:rPr sz="2000" spc="114" dirty="0">
                <a:latin typeface="DejaVu Serif Condensed"/>
                <a:cs typeface="DejaVu Serif Condensed"/>
              </a:rPr>
              <a:t> </a:t>
            </a:r>
            <a:r>
              <a:rPr sz="2000" b="1" spc="175" dirty="0">
                <a:latin typeface="Liberation Serif"/>
                <a:cs typeface="Liberation Serif"/>
              </a:rPr>
              <a:t>0.01%.</a:t>
            </a:r>
            <a:r>
              <a:rPr sz="2000" b="1" spc="130" dirty="0">
                <a:latin typeface="Liberation Serif"/>
                <a:cs typeface="Liberation Serif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Other </a:t>
            </a:r>
            <a:r>
              <a:rPr sz="2000" dirty="0">
                <a:latin typeface="DejaVu Serif Condensed"/>
                <a:cs typeface="DejaVu Serif Condensed"/>
              </a:rPr>
              <a:t>than</a:t>
            </a:r>
            <a:r>
              <a:rPr sz="2000" spc="-20" dirty="0">
                <a:latin typeface="DejaVu Serif Condensed"/>
                <a:cs typeface="DejaVu Serif Condensed"/>
              </a:rPr>
              <a:t> accuracy,</a:t>
            </a:r>
            <a:r>
              <a:rPr sz="2000" spc="-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-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difference</a:t>
            </a:r>
            <a:r>
              <a:rPr sz="2000" spc="-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-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-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factor</a:t>
            </a:r>
            <a:r>
              <a:rPr sz="2000" spc="-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2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ten</a:t>
            </a:r>
            <a:r>
              <a:rPr sz="2000" spc="-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in</a:t>
            </a:r>
            <a:r>
              <a:rPr sz="2000" spc="-2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cost.</a:t>
            </a:r>
            <a:endParaRPr sz="2000">
              <a:latin typeface="DejaVu Serif Condensed"/>
              <a:cs typeface="DejaVu Serif Condensed"/>
            </a:endParaRPr>
          </a:p>
          <a:p>
            <a:pPr marL="12700" marR="7620" algn="just">
              <a:lnSpc>
                <a:spcPct val="146600"/>
              </a:lnSpc>
              <a:spcBef>
                <a:spcPts val="45"/>
              </a:spcBef>
            </a:pPr>
            <a:r>
              <a:rPr sz="2000" b="1" spc="125" dirty="0">
                <a:latin typeface="Liberation Serif"/>
                <a:cs typeface="Liberation Serif"/>
              </a:rPr>
              <a:t>Note:</a:t>
            </a:r>
            <a:r>
              <a:rPr sz="2000" b="1" spc="380" dirty="0">
                <a:latin typeface="Liberation Serif"/>
                <a:cs typeface="Liberation Serif"/>
              </a:rPr>
              <a:t> </a:t>
            </a:r>
            <a:r>
              <a:rPr sz="2000" b="1" spc="195" dirty="0">
                <a:latin typeface="Liberation Serif"/>
                <a:cs typeface="Liberation Serif"/>
              </a:rPr>
              <a:t>Please</a:t>
            </a:r>
            <a:r>
              <a:rPr sz="2000" b="1" spc="380" dirty="0">
                <a:latin typeface="Liberation Serif"/>
                <a:cs typeface="Liberation Serif"/>
              </a:rPr>
              <a:t> </a:t>
            </a:r>
            <a:r>
              <a:rPr sz="2000" b="1" spc="215" dirty="0">
                <a:latin typeface="Liberation Serif"/>
                <a:cs typeface="Liberation Serif"/>
              </a:rPr>
              <a:t>note</a:t>
            </a:r>
            <a:r>
              <a:rPr sz="2000" b="1" spc="375" dirty="0">
                <a:latin typeface="Liberation Serif"/>
                <a:cs typeface="Liberation Serif"/>
              </a:rPr>
              <a:t> </a:t>
            </a:r>
            <a:r>
              <a:rPr sz="2000" b="1" spc="155" dirty="0">
                <a:latin typeface="Liberation Serif"/>
                <a:cs typeface="Liberation Serif"/>
              </a:rPr>
              <a:t>that</a:t>
            </a:r>
            <a:r>
              <a:rPr sz="2000" b="1" spc="375" dirty="0">
                <a:latin typeface="Liberation Serif"/>
                <a:cs typeface="Liberation Serif"/>
              </a:rPr>
              <a:t> </a:t>
            </a:r>
            <a:r>
              <a:rPr sz="2000" b="1" spc="170" dirty="0">
                <a:latin typeface="Liberation Serif"/>
                <a:cs typeface="Liberation Serif"/>
              </a:rPr>
              <a:t>this</a:t>
            </a:r>
            <a:r>
              <a:rPr sz="2000" b="1" spc="385" dirty="0">
                <a:latin typeface="Liberation Serif"/>
                <a:cs typeface="Liberation Serif"/>
              </a:rPr>
              <a:t> </a:t>
            </a:r>
            <a:r>
              <a:rPr sz="2000" b="1" spc="185" dirty="0">
                <a:latin typeface="Liberation Serif"/>
                <a:cs typeface="Liberation Serif"/>
              </a:rPr>
              <a:t>stated</a:t>
            </a:r>
            <a:r>
              <a:rPr sz="2000" b="1" spc="409" dirty="0">
                <a:latin typeface="Liberation Serif"/>
                <a:cs typeface="Liberation Serif"/>
              </a:rPr>
              <a:t> </a:t>
            </a:r>
            <a:r>
              <a:rPr sz="2000" b="1" spc="150" dirty="0">
                <a:latin typeface="Liberation Serif"/>
                <a:cs typeface="Liberation Serif"/>
              </a:rPr>
              <a:t>accuracy</a:t>
            </a:r>
            <a:r>
              <a:rPr sz="2000" b="1" spc="380" dirty="0">
                <a:latin typeface="Liberation Serif"/>
                <a:cs typeface="Liberation Serif"/>
              </a:rPr>
              <a:t> </a:t>
            </a:r>
            <a:r>
              <a:rPr sz="2000" b="1" spc="180" dirty="0">
                <a:latin typeface="Liberation Serif"/>
                <a:cs typeface="Liberation Serif"/>
              </a:rPr>
              <a:t>is</a:t>
            </a:r>
            <a:r>
              <a:rPr sz="2000" b="1" spc="395" dirty="0">
                <a:latin typeface="Liberation Serif"/>
                <a:cs typeface="Liberation Serif"/>
              </a:rPr>
              <a:t> </a:t>
            </a:r>
            <a:r>
              <a:rPr sz="2000" b="1" spc="180" dirty="0">
                <a:latin typeface="Liberation Serif"/>
                <a:cs typeface="Liberation Serif"/>
              </a:rPr>
              <a:t>an</a:t>
            </a:r>
            <a:r>
              <a:rPr sz="2000" b="1" spc="390" dirty="0">
                <a:latin typeface="Liberation Serif"/>
                <a:cs typeface="Liberation Serif"/>
              </a:rPr>
              <a:t> </a:t>
            </a:r>
            <a:r>
              <a:rPr sz="2000" b="1" spc="220" dirty="0">
                <a:latin typeface="Liberation Serif"/>
                <a:cs typeface="Liberation Serif"/>
              </a:rPr>
              <a:t>assessment</a:t>
            </a:r>
            <a:r>
              <a:rPr sz="2000" b="1" spc="385" dirty="0">
                <a:latin typeface="Liberation Serif"/>
                <a:cs typeface="Liberation Serif"/>
              </a:rPr>
              <a:t> </a:t>
            </a:r>
            <a:r>
              <a:rPr sz="2000" b="1" spc="100" dirty="0">
                <a:latin typeface="Liberation Serif"/>
                <a:cs typeface="Liberation Serif"/>
              </a:rPr>
              <a:t>of </a:t>
            </a:r>
            <a:r>
              <a:rPr sz="2000" b="1" spc="245" dirty="0">
                <a:latin typeface="Liberation Serif"/>
                <a:cs typeface="Liberation Serif"/>
              </a:rPr>
              <a:t>how</a:t>
            </a:r>
            <a:r>
              <a:rPr sz="2000" b="1" spc="180" dirty="0">
                <a:latin typeface="Liberation Serif"/>
                <a:cs typeface="Liberation Serif"/>
              </a:rPr>
              <a:t> closely</a:t>
            </a:r>
            <a:r>
              <a:rPr sz="2000" b="1" spc="195" dirty="0">
                <a:latin typeface="Liberation Serif"/>
                <a:cs typeface="Liberation Serif"/>
              </a:rPr>
              <a:t> </a:t>
            </a:r>
            <a:r>
              <a:rPr sz="2000" b="1" spc="220" dirty="0">
                <a:latin typeface="Liberation Serif"/>
                <a:cs typeface="Liberation Serif"/>
              </a:rPr>
              <a:t>these</a:t>
            </a:r>
            <a:r>
              <a:rPr sz="2000" b="1" spc="175" dirty="0">
                <a:latin typeface="Liberation Serif"/>
                <a:cs typeface="Liberation Serif"/>
              </a:rPr>
              <a:t> </a:t>
            </a:r>
            <a:r>
              <a:rPr sz="2000" b="1" spc="185" dirty="0">
                <a:latin typeface="Liberation Serif"/>
                <a:cs typeface="Liberation Serif"/>
              </a:rPr>
              <a:t>standards </a:t>
            </a:r>
            <a:r>
              <a:rPr sz="2000" b="1" spc="200" dirty="0">
                <a:latin typeface="Liberation Serif"/>
                <a:cs typeface="Liberation Serif"/>
              </a:rPr>
              <a:t>represent</a:t>
            </a:r>
            <a:r>
              <a:rPr sz="2000" b="1" spc="195" dirty="0">
                <a:latin typeface="Liberation Serif"/>
                <a:cs typeface="Liberation Serif"/>
              </a:rPr>
              <a:t> </a:t>
            </a:r>
            <a:r>
              <a:rPr sz="2000" b="1" spc="200" dirty="0">
                <a:latin typeface="Liberation Serif"/>
                <a:cs typeface="Liberation Serif"/>
              </a:rPr>
              <a:t>the</a:t>
            </a:r>
            <a:r>
              <a:rPr sz="2000" b="1" spc="204" dirty="0">
                <a:latin typeface="Liberation Serif"/>
                <a:cs typeface="Liberation Serif"/>
              </a:rPr>
              <a:t> </a:t>
            </a:r>
            <a:r>
              <a:rPr sz="2000" b="1" spc="180" dirty="0">
                <a:latin typeface="Liberation Serif"/>
                <a:cs typeface="Liberation Serif"/>
              </a:rPr>
              <a:t>true</a:t>
            </a:r>
            <a:r>
              <a:rPr sz="2000" b="1" spc="190" dirty="0">
                <a:latin typeface="Liberation Serif"/>
                <a:cs typeface="Liberation Serif"/>
              </a:rPr>
              <a:t> </a:t>
            </a:r>
            <a:r>
              <a:rPr sz="2000" b="1" spc="180" dirty="0">
                <a:latin typeface="Liberation Serif"/>
                <a:cs typeface="Liberation Serif"/>
              </a:rPr>
              <a:t>value</a:t>
            </a:r>
            <a:r>
              <a:rPr sz="2000" b="1" spc="195" dirty="0">
                <a:latin typeface="Liberation Serif"/>
                <a:cs typeface="Liberation Serif"/>
              </a:rPr>
              <a:t> </a:t>
            </a:r>
            <a:r>
              <a:rPr sz="2000" b="1" spc="175" dirty="0">
                <a:latin typeface="Liberation Serif"/>
                <a:cs typeface="Liberation Serif"/>
              </a:rPr>
              <a:t>relative</a:t>
            </a:r>
            <a:r>
              <a:rPr sz="2000" b="1" spc="200" dirty="0">
                <a:latin typeface="Liberation Serif"/>
                <a:cs typeface="Liberation Serif"/>
              </a:rPr>
              <a:t> </a:t>
            </a:r>
            <a:r>
              <a:rPr sz="2000" b="1" spc="155" dirty="0">
                <a:latin typeface="Liberation Serif"/>
                <a:cs typeface="Liberation Serif"/>
              </a:rPr>
              <a:t>to </a:t>
            </a:r>
            <a:r>
              <a:rPr sz="2000" b="1" spc="200" dirty="0">
                <a:latin typeface="Liberation Serif"/>
                <a:cs typeface="Liberation Serif"/>
              </a:rPr>
              <a:t>the</a:t>
            </a:r>
            <a:r>
              <a:rPr sz="2000" b="1" spc="-15" dirty="0">
                <a:latin typeface="Liberation Serif"/>
                <a:cs typeface="Liberation Serif"/>
              </a:rPr>
              <a:t> </a:t>
            </a:r>
            <a:r>
              <a:rPr sz="2000" b="1" spc="170" dirty="0">
                <a:latin typeface="Liberation Serif"/>
                <a:cs typeface="Liberation Serif"/>
              </a:rPr>
              <a:t>primary</a:t>
            </a:r>
            <a:r>
              <a:rPr sz="2000" b="1" spc="-20" dirty="0">
                <a:latin typeface="Liberation Serif"/>
                <a:cs typeface="Liberation Serif"/>
              </a:rPr>
              <a:t> </a:t>
            </a:r>
            <a:r>
              <a:rPr sz="2000" b="1" spc="120" dirty="0">
                <a:latin typeface="Liberation Serif"/>
                <a:cs typeface="Liberation Serif"/>
              </a:rPr>
              <a:t>standard</a:t>
            </a:r>
            <a:r>
              <a:rPr sz="2000" spc="120" dirty="0">
                <a:latin typeface="DejaVu Serif Condensed"/>
                <a:cs typeface="DejaVu Serif Condensed"/>
              </a:rPr>
              <a:t>.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99765">
              <a:lnSpc>
                <a:spcPct val="100000"/>
              </a:lnSpc>
              <a:spcBef>
                <a:spcPts val="100"/>
              </a:spcBef>
            </a:pPr>
            <a:r>
              <a:rPr spc="50" dirty="0"/>
              <a:t>EXPERIMENT</a:t>
            </a:r>
            <a:r>
              <a:rPr spc="155" dirty="0"/>
              <a:t> </a:t>
            </a:r>
            <a:r>
              <a:rPr spc="70" dirty="0"/>
              <a:t>NO.</a:t>
            </a:r>
            <a:r>
              <a:rPr spc="155" dirty="0"/>
              <a:t> </a:t>
            </a:r>
            <a:r>
              <a:rPr spc="380" dirty="0"/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44726" y="1186027"/>
            <a:ext cx="7777480" cy="92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7135" marR="5080" indent="-1195070">
              <a:lnSpc>
                <a:spcPct val="147500"/>
              </a:lnSpc>
              <a:spcBef>
                <a:spcPts val="100"/>
              </a:spcBef>
            </a:pPr>
            <a:r>
              <a:rPr sz="2000" b="1" spc="60" dirty="0">
                <a:latin typeface="Liberation Serif"/>
                <a:cs typeface="Liberation Serif"/>
              </a:rPr>
              <a:t>DETERMINATION </a:t>
            </a:r>
            <a:r>
              <a:rPr sz="2000" b="1" dirty="0">
                <a:latin typeface="Liberation Serif"/>
                <a:cs typeface="Liberation Serif"/>
              </a:rPr>
              <a:t>OF</a:t>
            </a:r>
            <a:r>
              <a:rPr sz="2000" b="1" spc="40" dirty="0">
                <a:latin typeface="Liberation Serif"/>
                <a:cs typeface="Liberation Serif"/>
              </a:rPr>
              <a:t> </a:t>
            </a:r>
            <a:r>
              <a:rPr sz="2000" b="1" spc="60" dirty="0">
                <a:latin typeface="Liberation Serif"/>
                <a:cs typeface="Liberation Serif"/>
              </a:rPr>
              <a:t>MODULUS</a:t>
            </a:r>
            <a:r>
              <a:rPr sz="2000" b="1" spc="50" dirty="0">
                <a:latin typeface="Liberation Serif"/>
                <a:cs typeface="Liberation Serif"/>
              </a:rPr>
              <a:t> </a:t>
            </a:r>
            <a:r>
              <a:rPr sz="2000" b="1" dirty="0">
                <a:latin typeface="Liberation Serif"/>
                <a:cs typeface="Liberation Serif"/>
              </a:rPr>
              <a:t>OF</a:t>
            </a:r>
            <a:r>
              <a:rPr sz="2000" b="1" spc="60" dirty="0">
                <a:latin typeface="Liberation Serif"/>
                <a:cs typeface="Liberation Serif"/>
              </a:rPr>
              <a:t> </a:t>
            </a:r>
            <a:r>
              <a:rPr sz="2000" b="1" dirty="0">
                <a:latin typeface="Liberation Serif"/>
                <a:cs typeface="Liberation Serif"/>
              </a:rPr>
              <a:t>ELASTICITY</a:t>
            </a:r>
            <a:r>
              <a:rPr sz="2000" b="1" spc="70" dirty="0">
                <a:latin typeface="Liberation Serif"/>
                <a:cs typeface="Liberation Serif"/>
              </a:rPr>
              <a:t> </a:t>
            </a:r>
            <a:r>
              <a:rPr sz="2000" b="1" dirty="0">
                <a:latin typeface="Liberation Serif"/>
                <a:cs typeface="Liberation Serif"/>
              </a:rPr>
              <a:t>OF</a:t>
            </a:r>
            <a:r>
              <a:rPr sz="2000" b="1" spc="70" dirty="0">
                <a:latin typeface="Liberation Serif"/>
                <a:cs typeface="Liberation Serif"/>
              </a:rPr>
              <a:t> </a:t>
            </a:r>
            <a:r>
              <a:rPr sz="2000" b="1" dirty="0">
                <a:latin typeface="Liberation Serif"/>
                <a:cs typeface="Liberation Serif"/>
              </a:rPr>
              <a:t>A</a:t>
            </a:r>
            <a:r>
              <a:rPr sz="2000" b="1" spc="55" dirty="0">
                <a:latin typeface="Liberation Serif"/>
                <a:cs typeface="Liberation Serif"/>
              </a:rPr>
              <a:t> </a:t>
            </a:r>
            <a:r>
              <a:rPr sz="2000" b="1" spc="-20" dirty="0">
                <a:latin typeface="Liberation Serif"/>
                <a:cs typeface="Liberation Serif"/>
              </a:rPr>
              <a:t>MILD </a:t>
            </a:r>
            <a:r>
              <a:rPr sz="2000" b="1" dirty="0">
                <a:latin typeface="Liberation Serif"/>
                <a:cs typeface="Liberation Serif"/>
              </a:rPr>
              <a:t>STEEL</a:t>
            </a:r>
            <a:r>
              <a:rPr sz="2000" b="1" spc="320" dirty="0">
                <a:latin typeface="Liberation Serif"/>
                <a:cs typeface="Liberation Serif"/>
              </a:rPr>
              <a:t> </a:t>
            </a:r>
            <a:r>
              <a:rPr sz="2000" b="1" dirty="0">
                <a:latin typeface="Liberation Serif"/>
                <a:cs typeface="Liberation Serif"/>
              </a:rPr>
              <a:t>SPECIMEN</a:t>
            </a:r>
            <a:r>
              <a:rPr sz="2000" b="1" spc="320" dirty="0">
                <a:latin typeface="Liberation Serif"/>
                <a:cs typeface="Liberation Serif"/>
              </a:rPr>
              <a:t> </a:t>
            </a:r>
            <a:r>
              <a:rPr sz="2000" b="1" dirty="0">
                <a:latin typeface="Liberation Serif"/>
                <a:cs typeface="Liberation Serif"/>
              </a:rPr>
              <a:t>USING</a:t>
            </a:r>
            <a:r>
              <a:rPr sz="2000" b="1" spc="325" dirty="0">
                <a:latin typeface="Liberation Serif"/>
                <a:cs typeface="Liberation Serif"/>
              </a:rPr>
              <a:t> </a:t>
            </a:r>
            <a:r>
              <a:rPr sz="2000" b="1" spc="70" dirty="0">
                <a:latin typeface="Liberation Serif"/>
                <a:cs typeface="Liberation Serif"/>
              </a:rPr>
              <a:t>STRAIN</a:t>
            </a:r>
            <a:r>
              <a:rPr sz="2000" b="1" spc="335" dirty="0">
                <a:latin typeface="Liberation Serif"/>
                <a:cs typeface="Liberation Serif"/>
              </a:rPr>
              <a:t> </a:t>
            </a:r>
            <a:r>
              <a:rPr sz="2000" b="1" spc="-10" dirty="0">
                <a:latin typeface="Liberation Serif"/>
                <a:cs typeface="Liberation Serif"/>
              </a:rPr>
              <a:t>GAUGES.</a:t>
            </a:r>
            <a:endParaRPr sz="2000">
              <a:latin typeface="Liberation Serif"/>
              <a:cs typeface="Liberation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4884" y="3466376"/>
            <a:ext cx="8299450" cy="108204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ct val="148100"/>
              </a:lnSpc>
              <a:spcBef>
                <a:spcPts val="365"/>
              </a:spcBef>
              <a:tabLst>
                <a:tab pos="3030220" algn="l"/>
              </a:tabLst>
            </a:pPr>
            <a:r>
              <a:rPr sz="2400" b="1" spc="155" dirty="0">
                <a:latin typeface="Liberation Serif"/>
                <a:cs typeface="Liberation Serif"/>
              </a:rPr>
              <a:t>Aim</a:t>
            </a:r>
            <a:r>
              <a:rPr sz="2400" b="1" spc="220" dirty="0">
                <a:latin typeface="Liberation Serif"/>
                <a:cs typeface="Liberation Serif"/>
              </a:rPr>
              <a:t> </a:t>
            </a:r>
            <a:r>
              <a:rPr sz="2400" b="1" spc="-70" dirty="0">
                <a:latin typeface="Liberation Serif"/>
                <a:cs typeface="Liberation Serif"/>
              </a:rPr>
              <a:t>:</a:t>
            </a:r>
            <a:r>
              <a:rPr sz="2400" b="1" spc="-95" dirty="0">
                <a:latin typeface="Liberation Serif"/>
                <a:cs typeface="Liberation Serif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To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determine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Young‘s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modulus</a:t>
            </a:r>
            <a:r>
              <a:rPr sz="2000" spc="1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given</a:t>
            </a:r>
            <a:r>
              <a:rPr sz="2000" spc="1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material</a:t>
            </a:r>
            <a:r>
              <a:rPr sz="2000" spc="1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and</a:t>
            </a:r>
            <a:r>
              <a:rPr sz="2000" spc="114" dirty="0">
                <a:latin typeface="DejaVu Serif Condensed"/>
                <a:cs typeface="DejaVu Serif Condensed"/>
              </a:rPr>
              <a:t> </a:t>
            </a:r>
            <a:r>
              <a:rPr sz="2000" spc="30" dirty="0">
                <a:latin typeface="DejaVu Serif Condensed"/>
                <a:cs typeface="DejaVu Serif Condensed"/>
              </a:rPr>
              <a:t>to </a:t>
            </a:r>
            <a:r>
              <a:rPr sz="2000" spc="60" dirty="0">
                <a:latin typeface="DejaVu Serif Condensed"/>
                <a:cs typeface="DejaVu Serif Condensed"/>
              </a:rPr>
              <a:t>draw</a:t>
            </a:r>
            <a:r>
              <a:rPr sz="2000" spc="-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graphs</a:t>
            </a:r>
            <a:r>
              <a:rPr sz="2000" spc="1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16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bending</a:t>
            </a:r>
            <a:r>
              <a:rPr sz="2000" dirty="0">
                <a:latin typeface="DejaVu Serif Condensed"/>
                <a:cs typeface="DejaVu Serif Condensed"/>
              </a:rPr>
              <a:t>	stress</a:t>
            </a:r>
            <a:r>
              <a:rPr sz="2000" spc="200" dirty="0">
                <a:latin typeface="DejaVu Serif Condensed"/>
                <a:cs typeface="DejaVu Serif Condensed"/>
              </a:rPr>
              <a:t> </a:t>
            </a:r>
            <a:r>
              <a:rPr sz="2000" spc="185" dirty="0">
                <a:latin typeface="DejaVu Serif Condensed"/>
                <a:cs typeface="DejaVu Serif Condensed"/>
              </a:rPr>
              <a:t>v/s </a:t>
            </a:r>
            <a:r>
              <a:rPr sz="2000" dirty="0">
                <a:latin typeface="DejaVu Serif Condensed"/>
                <a:cs typeface="DejaVu Serif Condensed"/>
              </a:rPr>
              <a:t>Bending</a:t>
            </a:r>
            <a:r>
              <a:rPr sz="2000" spc="21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strain.</a:t>
            </a:r>
            <a:endParaRPr sz="2000">
              <a:latin typeface="DejaVu Serif Condensed"/>
              <a:cs typeface="DejaVu Serif Condense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4884" y="4665726"/>
            <a:ext cx="4714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19910" algn="l"/>
              </a:tabLst>
            </a:pPr>
            <a:r>
              <a:rPr sz="2400" b="1" spc="170" dirty="0">
                <a:latin typeface="Liberation Serif"/>
                <a:cs typeface="Liberation Serif"/>
              </a:rPr>
              <a:t>Apparatus</a:t>
            </a:r>
            <a:r>
              <a:rPr sz="2400" b="1" dirty="0">
                <a:latin typeface="Liberation Serif"/>
                <a:cs typeface="Liberation Serif"/>
              </a:rPr>
              <a:t>	</a:t>
            </a:r>
            <a:r>
              <a:rPr sz="2400" b="1" spc="170" dirty="0">
                <a:latin typeface="Liberation Serif"/>
                <a:cs typeface="Liberation Serif"/>
              </a:rPr>
              <a:t>Required:</a:t>
            </a:r>
            <a:r>
              <a:rPr sz="2400" b="1" spc="405" dirty="0">
                <a:latin typeface="Liberation Serif"/>
                <a:cs typeface="Liberation Serif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Cantilever</a:t>
            </a:r>
            <a:endParaRPr sz="2000">
              <a:latin typeface="DejaVu Serif Condensed"/>
              <a:cs typeface="DejaVu Serif Condense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50077" y="4716017"/>
            <a:ext cx="32893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03275" algn="l"/>
                <a:tab pos="1521460" algn="l"/>
                <a:tab pos="2396490" algn="l"/>
              </a:tabLst>
            </a:pPr>
            <a:r>
              <a:rPr sz="2000" spc="-20" dirty="0">
                <a:latin typeface="DejaVu Serif Condensed"/>
                <a:cs typeface="DejaVu Serif Condensed"/>
              </a:rPr>
              <a:t>beam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40" dirty="0">
                <a:latin typeface="DejaVu Serif Condensed"/>
                <a:cs typeface="DejaVu Serif Condensed"/>
              </a:rPr>
              <a:t>with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strain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5" dirty="0">
                <a:latin typeface="DejaVu Serif Condensed"/>
                <a:cs typeface="DejaVu Serif Condensed"/>
              </a:rPr>
              <a:t>gauges,</a:t>
            </a:r>
            <a:endParaRPr sz="2000">
              <a:latin typeface="DejaVu Serif Condensed"/>
              <a:cs typeface="DejaVu Serif Condense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4884" y="5200650"/>
            <a:ext cx="57277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79475" algn="l"/>
              </a:tabLst>
            </a:pPr>
            <a:r>
              <a:rPr sz="2000" spc="-10" dirty="0">
                <a:latin typeface="DejaVu Serif Condensed"/>
                <a:cs typeface="DejaVu Serif Condensed"/>
              </a:rPr>
              <a:t>Micro</a:t>
            </a:r>
            <a:r>
              <a:rPr sz="2000" dirty="0">
                <a:latin typeface="DejaVu Serif Condensed"/>
                <a:cs typeface="DejaVu Serif Condensed"/>
              </a:rPr>
              <a:t>	strain</a:t>
            </a:r>
            <a:r>
              <a:rPr sz="2000" spc="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indicator,</a:t>
            </a:r>
            <a:r>
              <a:rPr sz="2000" spc="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loading</a:t>
            </a:r>
            <a:r>
              <a:rPr sz="2000" spc="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device,</a:t>
            </a:r>
            <a:r>
              <a:rPr sz="2000" spc="2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Weights.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4219" y="1477009"/>
            <a:ext cx="2240279" cy="168465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84884" y="1048258"/>
            <a:ext cx="11315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95" dirty="0"/>
              <a:t>Theory</a:t>
            </a:r>
            <a:r>
              <a:rPr sz="1300" spc="95" dirty="0"/>
              <a:t>:</a:t>
            </a:r>
            <a:endParaRPr sz="1300"/>
          </a:p>
        </p:txBody>
      </p:sp>
      <p:sp>
        <p:nvSpPr>
          <p:cNvPr id="4" name="object 4"/>
          <p:cNvSpPr txBox="1"/>
          <p:nvPr/>
        </p:nvSpPr>
        <p:spPr>
          <a:xfrm>
            <a:off x="1084884" y="1458213"/>
            <a:ext cx="8413750" cy="53187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565"/>
              </a:lnSpc>
              <a:spcBef>
                <a:spcPts val="105"/>
              </a:spcBef>
            </a:pPr>
            <a:r>
              <a:rPr sz="500" b="1" spc="-50" dirty="0">
                <a:latin typeface="Liberation Serif"/>
                <a:cs typeface="Liberation Serif"/>
              </a:rPr>
              <a:t>+</a:t>
            </a:r>
            <a:endParaRPr sz="500">
              <a:latin typeface="Liberation Serif"/>
              <a:cs typeface="Liberation Serif"/>
            </a:endParaRPr>
          </a:p>
          <a:p>
            <a:pPr marL="12700">
              <a:lnSpc>
                <a:spcPts val="2365"/>
              </a:lnSpc>
              <a:tabLst>
                <a:tab pos="337185" algn="l"/>
                <a:tab pos="1210945" algn="l"/>
                <a:tab pos="2091055" algn="l"/>
                <a:tab pos="2441575" algn="l"/>
                <a:tab pos="2727325" algn="l"/>
                <a:tab pos="3412490" algn="l"/>
                <a:tab pos="4344670" algn="l"/>
                <a:tab pos="4731385" algn="l"/>
              </a:tabLst>
            </a:pPr>
            <a:r>
              <a:rPr sz="2000" spc="80" dirty="0">
                <a:latin typeface="DejaVu Serif Condensed"/>
                <a:cs typeface="DejaVu Serif Condensed"/>
              </a:rPr>
              <a:t>A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55" dirty="0">
                <a:latin typeface="DejaVu Serif Condensed"/>
                <a:cs typeface="DejaVu Serif Condensed"/>
              </a:rPr>
              <a:t>strain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0" dirty="0">
                <a:latin typeface="DejaVu Serif Condensed"/>
                <a:cs typeface="DejaVu Serif Condensed"/>
              </a:rPr>
              <a:t>gauge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35" dirty="0">
                <a:latin typeface="DejaVu Serif Condensed"/>
                <a:cs typeface="DejaVu Serif Condensed"/>
              </a:rPr>
              <a:t>is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50" dirty="0">
                <a:latin typeface="DejaVu Serif Condensed"/>
                <a:cs typeface="DejaVu Serif Condensed"/>
              </a:rPr>
              <a:t>a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40" dirty="0">
                <a:latin typeface="DejaVu Serif Condensed"/>
                <a:cs typeface="DejaVu Serif Condensed"/>
              </a:rPr>
              <a:t>long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45" dirty="0">
                <a:latin typeface="DejaVu Serif Condensed"/>
                <a:cs typeface="DejaVu Serif Condensed"/>
              </a:rPr>
              <a:t>length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50" dirty="0">
                <a:latin typeface="DejaVu Serif Condensed"/>
                <a:cs typeface="DejaVu Serif Condensed"/>
              </a:rPr>
              <a:t>of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65" dirty="0">
                <a:latin typeface="DejaVu Serif Condensed"/>
                <a:cs typeface="DejaVu Serif Condensed"/>
              </a:rPr>
              <a:t>conductor</a:t>
            </a:r>
            <a:endParaRPr sz="2000">
              <a:latin typeface="DejaVu Serif Condensed"/>
              <a:cs typeface="DejaVu Serif Condensed"/>
            </a:endParaRPr>
          </a:p>
          <a:p>
            <a:pPr marL="12700" marR="2402205">
              <a:lnSpc>
                <a:spcPct val="147500"/>
              </a:lnSpc>
            </a:pPr>
            <a:r>
              <a:rPr sz="2000" spc="60" dirty="0">
                <a:latin typeface="DejaVu Serif Condensed"/>
                <a:cs typeface="DejaVu Serif Condensed"/>
              </a:rPr>
              <a:t>arranged</a:t>
            </a:r>
            <a:r>
              <a:rPr sz="2000" spc="475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in</a:t>
            </a:r>
            <a:r>
              <a:rPr sz="2000" spc="459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4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zigzag</a:t>
            </a:r>
            <a:r>
              <a:rPr sz="2000" spc="480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pattern</a:t>
            </a:r>
            <a:r>
              <a:rPr sz="2000" spc="470" dirty="0">
                <a:latin typeface="DejaVu Serif Condensed"/>
                <a:cs typeface="DejaVu Serif Condensed"/>
              </a:rPr>
              <a:t> </a:t>
            </a:r>
            <a:r>
              <a:rPr sz="2000" spc="120" dirty="0">
                <a:latin typeface="DejaVu Serif Condensed"/>
                <a:cs typeface="DejaVu Serif Condensed"/>
              </a:rPr>
              <a:t>on</a:t>
            </a:r>
            <a:r>
              <a:rPr sz="2000" spc="4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470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membrane. </a:t>
            </a:r>
            <a:r>
              <a:rPr sz="2000" spc="130" dirty="0">
                <a:latin typeface="DejaVu Serif Condensed"/>
                <a:cs typeface="DejaVu Serif Condensed"/>
              </a:rPr>
              <a:t>When</a:t>
            </a:r>
            <a:r>
              <a:rPr sz="2000" spc="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it</a:t>
            </a:r>
            <a:r>
              <a:rPr sz="2000" spc="3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is</a:t>
            </a:r>
            <a:r>
              <a:rPr sz="2000" spc="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stretched,</a:t>
            </a:r>
            <a:r>
              <a:rPr sz="2000" spc="25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its</a:t>
            </a:r>
            <a:r>
              <a:rPr sz="2000" spc="25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resistance</a:t>
            </a:r>
            <a:r>
              <a:rPr sz="2000" spc="2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increases</a:t>
            </a:r>
            <a:r>
              <a:rPr sz="2000" spc="-10" dirty="0">
                <a:solidFill>
                  <a:srgbClr val="1E1C11"/>
                </a:solidFill>
                <a:latin typeface="DejaVu Serif Condensed"/>
                <a:cs typeface="DejaVu Serif Condensed"/>
              </a:rPr>
              <a:t>.</a:t>
            </a:r>
            <a:endParaRPr sz="2000">
              <a:latin typeface="DejaVu Serif Condensed"/>
              <a:cs typeface="DejaVu Serif Condensed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2000" dirty="0">
                <a:latin typeface="DejaVu Serif Condensed"/>
                <a:cs typeface="DejaVu Serif Condensed"/>
              </a:rPr>
              <a:t>Electrical</a:t>
            </a:r>
            <a:r>
              <a:rPr sz="2000" spc="2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resistance</a:t>
            </a:r>
            <a:r>
              <a:rPr sz="2000" spc="2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2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2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piece</a:t>
            </a:r>
            <a:r>
              <a:rPr sz="2000" spc="2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225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wire</a:t>
            </a:r>
            <a:r>
              <a:rPr sz="2000" spc="229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22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directly</a:t>
            </a:r>
            <a:endParaRPr sz="2000">
              <a:latin typeface="DejaVu Serif Condensed"/>
              <a:cs typeface="DejaVu Serif Condensed"/>
            </a:endParaRPr>
          </a:p>
          <a:p>
            <a:pPr marL="12700" marR="5080" algn="just">
              <a:lnSpc>
                <a:spcPct val="146500"/>
              </a:lnSpc>
              <a:spcBef>
                <a:spcPts val="5"/>
              </a:spcBef>
            </a:pPr>
            <a:r>
              <a:rPr sz="2000" spc="45" dirty="0">
                <a:latin typeface="DejaVu Serif Condensed"/>
                <a:cs typeface="DejaVu Serif Condensed"/>
              </a:rPr>
              <a:t>proportional</a:t>
            </a:r>
            <a:r>
              <a:rPr sz="2000" spc="2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to</a:t>
            </a:r>
            <a:r>
              <a:rPr sz="2000" spc="2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3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length</a:t>
            </a:r>
            <a:r>
              <a:rPr sz="2000" spc="40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and</a:t>
            </a:r>
            <a:r>
              <a:rPr sz="2000" spc="3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inversely</a:t>
            </a:r>
            <a:r>
              <a:rPr sz="2000" spc="25" dirty="0">
                <a:latin typeface="DejaVu Serif Condensed"/>
                <a:cs typeface="DejaVu Serif Condensed"/>
              </a:rPr>
              <a:t>  </a:t>
            </a:r>
            <a:r>
              <a:rPr sz="2000" spc="50" dirty="0">
                <a:latin typeface="DejaVu Serif Condensed"/>
                <a:cs typeface="DejaVu Serif Condensed"/>
              </a:rPr>
              <a:t>to</a:t>
            </a:r>
            <a:r>
              <a:rPr sz="2000" spc="2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2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area</a:t>
            </a:r>
            <a:r>
              <a:rPr sz="2000" spc="3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2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30" dirty="0">
                <a:latin typeface="DejaVu Serif Condensed"/>
                <a:cs typeface="DejaVu Serif Condensed"/>
              </a:rPr>
              <a:t>  </a:t>
            </a:r>
            <a:r>
              <a:rPr sz="2000" spc="-10" dirty="0">
                <a:latin typeface="DejaVu Serif Condensed"/>
                <a:cs typeface="DejaVu Serif Condensed"/>
              </a:rPr>
              <a:t>cross </a:t>
            </a:r>
            <a:r>
              <a:rPr sz="2000" dirty="0">
                <a:latin typeface="DejaVu Serif Condensed"/>
                <a:cs typeface="DejaVu Serif Condensed"/>
              </a:rPr>
              <a:t>section.</a:t>
            </a:r>
            <a:r>
              <a:rPr sz="2000" spc="1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Resistance</a:t>
            </a:r>
            <a:r>
              <a:rPr sz="2000" spc="1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strain</a:t>
            </a:r>
            <a:r>
              <a:rPr sz="2000" spc="1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gage</a:t>
            </a:r>
            <a:r>
              <a:rPr sz="2000" spc="15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1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based</a:t>
            </a:r>
            <a:r>
              <a:rPr sz="2000" spc="-6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on</a:t>
            </a:r>
            <a:r>
              <a:rPr sz="2000" spc="-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that</a:t>
            </a:r>
            <a:r>
              <a:rPr sz="2000" spc="-60" dirty="0">
                <a:latin typeface="DejaVu Serif Condensed"/>
                <a:cs typeface="DejaVu Serif Condensed"/>
              </a:rPr>
              <a:t> </a:t>
            </a:r>
            <a:r>
              <a:rPr sz="2000" spc="40" dirty="0">
                <a:latin typeface="DejaVu Serif Condensed"/>
                <a:cs typeface="DejaVu Serif Condensed"/>
              </a:rPr>
              <a:t>phenomenon</a:t>
            </a:r>
            <a:endParaRPr sz="2000">
              <a:latin typeface="DejaVu Serif Condensed"/>
              <a:cs typeface="DejaVu Serif Condensed"/>
            </a:endParaRPr>
          </a:p>
          <a:p>
            <a:pPr marL="12700" marR="11430" algn="just">
              <a:lnSpc>
                <a:spcPct val="146500"/>
              </a:lnSpc>
              <a:spcBef>
                <a:spcPts val="10"/>
              </a:spcBef>
            </a:pPr>
            <a:r>
              <a:rPr sz="2000" dirty="0">
                <a:latin typeface="DejaVu Serif Condensed"/>
                <a:cs typeface="DejaVu Serif Condensed"/>
              </a:rPr>
              <a:t>If</a:t>
            </a:r>
            <a:r>
              <a:rPr sz="2000" spc="-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 </a:t>
            </a:r>
            <a:r>
              <a:rPr sz="2000" spc="50" dirty="0">
                <a:latin typeface="DejaVu Serif Condensed"/>
                <a:cs typeface="DejaVu Serif Condensed"/>
              </a:rPr>
              <a:t>resistance</a:t>
            </a:r>
            <a:r>
              <a:rPr sz="200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strain</a:t>
            </a:r>
            <a:r>
              <a:rPr sz="2000" dirty="0">
                <a:latin typeface="DejaVu Serif Condensed"/>
                <a:cs typeface="DejaVu Serif Condensed"/>
              </a:rPr>
              <a:t> gage</a:t>
            </a:r>
            <a:r>
              <a:rPr sz="2000" spc="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is</a:t>
            </a:r>
            <a:r>
              <a:rPr sz="2000" spc="-10" dirty="0">
                <a:latin typeface="DejaVu Serif Condensed"/>
                <a:cs typeface="DejaVu Serif Condensed"/>
              </a:rPr>
              <a:t> </a:t>
            </a:r>
            <a:r>
              <a:rPr sz="2000" spc="95" dirty="0">
                <a:latin typeface="DejaVu Serif Condensed"/>
                <a:cs typeface="DejaVu Serif Condensed"/>
              </a:rPr>
              <a:t>properly</a:t>
            </a:r>
            <a:r>
              <a:rPr sz="2000" spc="-5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attached</a:t>
            </a:r>
            <a:r>
              <a:rPr sz="2000" spc="-20" dirty="0">
                <a:latin typeface="DejaVu Serif Condensed"/>
                <a:cs typeface="DejaVu Serif Condensed"/>
              </a:rPr>
              <a:t> </a:t>
            </a:r>
            <a:r>
              <a:rPr sz="2000" spc="105" dirty="0">
                <a:latin typeface="DejaVu Serif Condensed"/>
                <a:cs typeface="DejaVu Serif Condensed"/>
              </a:rPr>
              <a:t>onto</a:t>
            </a:r>
            <a:r>
              <a:rPr sz="200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-5" dirty="0">
                <a:latin typeface="DejaVu Serif Condensed"/>
                <a:cs typeface="DejaVu Serif Condensed"/>
              </a:rPr>
              <a:t> </a:t>
            </a:r>
            <a:r>
              <a:rPr sz="2000" spc="45" dirty="0">
                <a:latin typeface="DejaVu Serif Condensed"/>
                <a:cs typeface="DejaVu Serif Condensed"/>
              </a:rPr>
              <a:t>surface</a:t>
            </a:r>
            <a:r>
              <a:rPr sz="2000" spc="-1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of</a:t>
            </a:r>
            <a:r>
              <a:rPr sz="2000" spc="-10" dirty="0">
                <a:latin typeface="DejaVu Serif Condensed"/>
                <a:cs typeface="DejaVu Serif Condensed"/>
              </a:rPr>
              <a:t> </a:t>
            </a:r>
            <a:r>
              <a:rPr sz="2000" spc="-50" dirty="0">
                <a:latin typeface="DejaVu Serif Condensed"/>
                <a:cs typeface="DejaVu Serif Condensed"/>
              </a:rPr>
              <a:t>a </a:t>
            </a:r>
            <a:r>
              <a:rPr sz="2000" spc="60" dirty="0">
                <a:latin typeface="DejaVu Serif Condensed"/>
                <a:cs typeface="DejaVu Serif Condensed"/>
              </a:rPr>
              <a:t>structure</a:t>
            </a:r>
            <a:r>
              <a:rPr sz="2000" spc="45" dirty="0">
                <a:latin typeface="DejaVu Serif Condensed"/>
                <a:cs typeface="DejaVu Serif Condensed"/>
              </a:rPr>
              <a:t> </a:t>
            </a:r>
            <a:r>
              <a:rPr sz="2000" spc="95" dirty="0">
                <a:latin typeface="DejaVu Serif Condensed"/>
                <a:cs typeface="DejaVu Serif Condensed"/>
              </a:rPr>
              <a:t>which</a:t>
            </a:r>
            <a:r>
              <a:rPr sz="2000" spc="5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strain</a:t>
            </a:r>
            <a:r>
              <a:rPr sz="2000" spc="45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is</a:t>
            </a:r>
            <a:r>
              <a:rPr sz="2000" spc="35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to</a:t>
            </a:r>
            <a:r>
              <a:rPr sz="2000" spc="45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be</a:t>
            </a:r>
            <a:r>
              <a:rPr sz="2000" spc="4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measured,</a:t>
            </a:r>
            <a:r>
              <a:rPr sz="2000" spc="3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4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strain</a:t>
            </a:r>
            <a:r>
              <a:rPr sz="2000" spc="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gage</a:t>
            </a:r>
            <a:r>
              <a:rPr sz="2000" spc="50" dirty="0">
                <a:latin typeface="DejaVu Serif Condensed"/>
                <a:cs typeface="DejaVu Serif Condensed"/>
              </a:rPr>
              <a:t> </a:t>
            </a:r>
            <a:r>
              <a:rPr sz="2000" spc="125" dirty="0">
                <a:latin typeface="DejaVu Serif Condensed"/>
                <a:cs typeface="DejaVu Serif Condensed"/>
              </a:rPr>
              <a:t>wire/film </a:t>
            </a:r>
            <a:r>
              <a:rPr sz="2000" spc="90" dirty="0">
                <a:latin typeface="DejaVu Serif Condensed"/>
                <a:cs typeface="DejaVu Serif Condensed"/>
              </a:rPr>
              <a:t>will</a:t>
            </a:r>
            <a:r>
              <a:rPr sz="2000" spc="8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also</a:t>
            </a:r>
            <a:r>
              <a:rPr sz="2000" spc="95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elongate</a:t>
            </a:r>
            <a:r>
              <a:rPr sz="2000" spc="80" dirty="0">
                <a:latin typeface="DejaVu Serif Condensed"/>
                <a:cs typeface="DejaVu Serif Condensed"/>
              </a:rPr>
              <a:t> </a:t>
            </a:r>
            <a:r>
              <a:rPr sz="2000" spc="105" dirty="0">
                <a:latin typeface="DejaVu Serif Condensed"/>
                <a:cs typeface="DejaVu Serif Condensed"/>
              </a:rPr>
              <a:t>or</a:t>
            </a:r>
            <a:r>
              <a:rPr sz="2000" spc="90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contract</a:t>
            </a:r>
            <a:r>
              <a:rPr sz="2000" spc="85" dirty="0">
                <a:latin typeface="DejaVu Serif Condensed"/>
                <a:cs typeface="DejaVu Serif Condensed"/>
              </a:rPr>
              <a:t> </a:t>
            </a:r>
            <a:r>
              <a:rPr sz="2000" spc="110" dirty="0">
                <a:latin typeface="DejaVu Serif Condensed"/>
                <a:cs typeface="DejaVu Serif Condensed"/>
              </a:rPr>
              <a:t>with</a:t>
            </a:r>
            <a:r>
              <a:rPr sz="2000" spc="9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structure,</a:t>
            </a:r>
            <a:r>
              <a:rPr sz="2000" spc="80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and </a:t>
            </a:r>
            <a:r>
              <a:rPr sz="2000" dirty="0">
                <a:latin typeface="DejaVu Serif Condensed"/>
                <a:cs typeface="DejaVu Serif Condensed"/>
              </a:rPr>
              <a:t>as</a:t>
            </a:r>
            <a:r>
              <a:rPr sz="2000" spc="80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mentioned </a:t>
            </a:r>
            <a:r>
              <a:rPr sz="2000" spc="55" dirty="0">
                <a:latin typeface="DejaVu Serif Condensed"/>
                <a:cs typeface="DejaVu Serif Condensed"/>
              </a:rPr>
              <a:t>above,</a:t>
            </a:r>
            <a:r>
              <a:rPr sz="2000" spc="95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due</a:t>
            </a:r>
            <a:r>
              <a:rPr sz="2000" spc="110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to</a:t>
            </a:r>
            <a:r>
              <a:rPr sz="2000" spc="11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change</a:t>
            </a:r>
            <a:r>
              <a:rPr sz="2000" spc="100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in</a:t>
            </a:r>
            <a:r>
              <a:rPr sz="2000" spc="95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length</a:t>
            </a:r>
            <a:r>
              <a:rPr sz="2000" spc="100" dirty="0">
                <a:latin typeface="DejaVu Serif Condensed"/>
                <a:cs typeface="DejaVu Serif Condensed"/>
              </a:rPr>
              <a:t> </a:t>
            </a:r>
            <a:r>
              <a:rPr sz="2000" spc="165" dirty="0">
                <a:latin typeface="DejaVu Serif Condensed"/>
                <a:cs typeface="DejaVu Serif Condensed"/>
              </a:rPr>
              <a:t>and/or</a:t>
            </a:r>
            <a:r>
              <a:rPr sz="2000" spc="110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cross</a:t>
            </a:r>
            <a:r>
              <a:rPr sz="2000" spc="10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section,</a:t>
            </a:r>
            <a:r>
              <a:rPr sz="2000" spc="9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110" dirty="0">
                <a:latin typeface="DejaVu Serif Condensed"/>
                <a:cs typeface="DejaVu Serif Condensed"/>
              </a:rPr>
              <a:t> </a:t>
            </a:r>
            <a:r>
              <a:rPr sz="2000" spc="40" dirty="0">
                <a:latin typeface="DejaVu Serif Condensed"/>
                <a:cs typeface="DejaVu Serif Condensed"/>
              </a:rPr>
              <a:t>resistance </a:t>
            </a:r>
            <a:r>
              <a:rPr sz="2000" spc="75" dirty="0">
                <a:latin typeface="DejaVu Serif Condensed"/>
                <a:cs typeface="DejaVu Serif Condensed"/>
              </a:rPr>
              <a:t>of</a:t>
            </a:r>
            <a:r>
              <a:rPr sz="2000" spc="7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7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strain</a:t>
            </a:r>
            <a:r>
              <a:rPr sz="2000" spc="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gage</a:t>
            </a:r>
            <a:r>
              <a:rPr sz="2000" spc="80" dirty="0">
                <a:latin typeface="DejaVu Serif Condensed"/>
                <a:cs typeface="DejaVu Serif Condensed"/>
              </a:rPr>
              <a:t> </a:t>
            </a:r>
            <a:r>
              <a:rPr sz="2000" spc="45" dirty="0">
                <a:latin typeface="DejaVu Serif Condensed"/>
                <a:cs typeface="DejaVu Serif Condensed"/>
              </a:rPr>
              <a:t>changes</a:t>
            </a:r>
            <a:r>
              <a:rPr sz="2000" spc="70" dirty="0">
                <a:latin typeface="DejaVu Serif Condensed"/>
                <a:cs typeface="DejaVu Serif Condensed"/>
              </a:rPr>
              <a:t> </a:t>
            </a:r>
            <a:r>
              <a:rPr sz="2000" spc="45" dirty="0">
                <a:latin typeface="DejaVu Serif Condensed"/>
                <a:cs typeface="DejaVu Serif Condensed"/>
              </a:rPr>
              <a:t>accordingly.</a:t>
            </a:r>
            <a:r>
              <a:rPr sz="2000" spc="75" dirty="0">
                <a:latin typeface="DejaVu Serif Condensed"/>
                <a:cs typeface="DejaVu Serif Condensed"/>
              </a:rPr>
              <a:t> </a:t>
            </a:r>
            <a:r>
              <a:rPr sz="2000" spc="95" dirty="0">
                <a:latin typeface="DejaVu Serif Condensed"/>
                <a:cs typeface="DejaVu Serif Condensed"/>
              </a:rPr>
              <a:t>This</a:t>
            </a:r>
            <a:r>
              <a:rPr sz="2000" spc="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change</a:t>
            </a:r>
            <a:r>
              <a:rPr sz="2000" spc="75" dirty="0">
                <a:latin typeface="DejaVu Serif Condensed"/>
                <a:cs typeface="DejaVu Serif Condensed"/>
              </a:rPr>
              <a:t> of </a:t>
            </a:r>
            <a:r>
              <a:rPr sz="2000" spc="50" dirty="0">
                <a:latin typeface="DejaVu Serif Condensed"/>
                <a:cs typeface="DejaVu Serif Condensed"/>
              </a:rPr>
              <a:t>resistance</a:t>
            </a:r>
            <a:r>
              <a:rPr sz="2000" spc="75" dirty="0">
                <a:latin typeface="DejaVu Serif Condensed"/>
                <a:cs typeface="DejaVu Serif Condensed"/>
              </a:rPr>
              <a:t> </a:t>
            </a:r>
            <a:r>
              <a:rPr sz="2000" spc="35" dirty="0">
                <a:latin typeface="DejaVu Serif Condensed"/>
                <a:cs typeface="DejaVu Serif Condensed"/>
              </a:rPr>
              <a:t>is </a:t>
            </a:r>
            <a:r>
              <a:rPr sz="2000" spc="80" dirty="0">
                <a:latin typeface="DejaVu Serif Condensed"/>
                <a:cs typeface="DejaVu Serif Condensed"/>
              </a:rPr>
              <a:t>measured</a:t>
            </a:r>
            <a:r>
              <a:rPr sz="2000" spc="-30" dirty="0">
                <a:latin typeface="DejaVu Serif Condensed"/>
                <a:cs typeface="DejaVu Serif Condensed"/>
              </a:rPr>
              <a:t>  </a:t>
            </a:r>
            <a:r>
              <a:rPr sz="2000" spc="55" dirty="0">
                <a:latin typeface="DejaVu Serif Condensed"/>
                <a:cs typeface="DejaVu Serif Condensed"/>
              </a:rPr>
              <a:t>using</a:t>
            </a:r>
            <a:r>
              <a:rPr sz="2000" spc="-3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-30" dirty="0">
                <a:latin typeface="DejaVu Serif Condensed"/>
                <a:cs typeface="DejaVu Serif Condensed"/>
              </a:rPr>
              <a:t>  </a:t>
            </a:r>
            <a:r>
              <a:rPr sz="2000" spc="65" dirty="0">
                <a:latin typeface="DejaVu Serif Condensed"/>
                <a:cs typeface="DejaVu Serif Condensed"/>
              </a:rPr>
              <a:t>strain</a:t>
            </a:r>
            <a:r>
              <a:rPr sz="2000" spc="-30" dirty="0">
                <a:latin typeface="DejaVu Serif Condensed"/>
                <a:cs typeface="DejaVu Serif Condensed"/>
              </a:rPr>
              <a:t>  </a:t>
            </a:r>
            <a:r>
              <a:rPr sz="2000" spc="70" dirty="0">
                <a:latin typeface="DejaVu Serif Condensed"/>
                <a:cs typeface="DejaVu Serif Condensed"/>
              </a:rPr>
              <a:t>indicator</a:t>
            </a:r>
            <a:r>
              <a:rPr sz="2000" spc="-35" dirty="0">
                <a:latin typeface="DejaVu Serif Condensed"/>
                <a:cs typeface="DejaVu Serif Condensed"/>
              </a:rPr>
              <a:t>  </a:t>
            </a:r>
            <a:r>
              <a:rPr sz="2000" spc="120" dirty="0">
                <a:latin typeface="DejaVu Serif Condensed"/>
                <a:cs typeface="DejaVu Serif Condensed"/>
              </a:rPr>
              <a:t>(with</a:t>
            </a:r>
            <a:r>
              <a:rPr sz="2000" spc="-35" dirty="0">
                <a:latin typeface="DejaVu Serif Condensed"/>
                <a:cs typeface="DejaVu Serif Condensed"/>
              </a:rPr>
              <a:t> 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-30" dirty="0">
                <a:latin typeface="DejaVu Serif Condensed"/>
                <a:cs typeface="DejaVu Serif Condensed"/>
              </a:rPr>
              <a:t>  </a:t>
            </a:r>
            <a:r>
              <a:rPr sz="2000" spc="85" dirty="0">
                <a:latin typeface="DejaVu Serif Condensed"/>
                <a:cs typeface="DejaVu Serif Condensed"/>
              </a:rPr>
              <a:t>Wheatstone</a:t>
            </a:r>
            <a:r>
              <a:rPr sz="2000" spc="-25" dirty="0">
                <a:latin typeface="DejaVu Serif Condensed"/>
                <a:cs typeface="DejaVu Serif Condensed"/>
              </a:rPr>
              <a:t>  </a:t>
            </a:r>
            <a:r>
              <a:rPr sz="2000" spc="50" dirty="0">
                <a:latin typeface="DejaVu Serif Condensed"/>
                <a:cs typeface="DejaVu Serif Condensed"/>
              </a:rPr>
              <a:t>bridge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884" y="372212"/>
            <a:ext cx="8773160" cy="2787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3380">
              <a:lnSpc>
                <a:spcPct val="146500"/>
              </a:lnSpc>
              <a:spcBef>
                <a:spcPts val="100"/>
              </a:spcBef>
            </a:pPr>
            <a:r>
              <a:rPr sz="2000" spc="50" dirty="0">
                <a:latin typeface="DejaVu Serif Condensed"/>
                <a:cs typeface="DejaVu Serif Condensed"/>
              </a:rPr>
              <a:t>circuitry),</a:t>
            </a:r>
            <a:r>
              <a:rPr sz="2000" spc="305" dirty="0">
                <a:latin typeface="DejaVu Serif Condensed"/>
                <a:cs typeface="DejaVu Serif Condensed"/>
              </a:rPr>
              <a:t> </a:t>
            </a:r>
            <a:r>
              <a:rPr sz="2000" spc="95" dirty="0">
                <a:latin typeface="DejaVu Serif Condensed"/>
                <a:cs typeface="DejaVu Serif Condensed"/>
              </a:rPr>
              <a:t>and</a:t>
            </a:r>
            <a:r>
              <a:rPr sz="2000" spc="32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31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strain</a:t>
            </a:r>
            <a:r>
              <a:rPr sz="2000" spc="32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is</a:t>
            </a:r>
            <a:r>
              <a:rPr sz="2000" spc="300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displayed</a:t>
            </a:r>
            <a:r>
              <a:rPr sz="2000" spc="320" dirty="0">
                <a:latin typeface="DejaVu Serif Condensed"/>
                <a:cs typeface="DejaVu Serif Condensed"/>
              </a:rPr>
              <a:t> </a:t>
            </a:r>
            <a:r>
              <a:rPr sz="2000" spc="114" dirty="0">
                <a:latin typeface="DejaVu Serif Condensed"/>
                <a:cs typeface="DejaVu Serif Condensed"/>
              </a:rPr>
              <a:t>by</a:t>
            </a:r>
            <a:r>
              <a:rPr sz="2000" spc="300" dirty="0">
                <a:latin typeface="DejaVu Serif Condensed"/>
                <a:cs typeface="DejaVu Serif Condensed"/>
              </a:rPr>
              <a:t> </a:t>
            </a:r>
            <a:r>
              <a:rPr sz="2000" spc="95" dirty="0">
                <a:latin typeface="DejaVu Serif Condensed"/>
                <a:cs typeface="DejaVu Serif Condensed"/>
              </a:rPr>
              <a:t>properly</a:t>
            </a:r>
            <a:r>
              <a:rPr sz="2000" spc="30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converting</a:t>
            </a:r>
            <a:r>
              <a:rPr sz="2000" spc="320" dirty="0">
                <a:latin typeface="DejaVu Serif Condensed"/>
                <a:cs typeface="DejaVu Serif Condensed"/>
              </a:rPr>
              <a:t> </a:t>
            </a:r>
            <a:r>
              <a:rPr sz="2000" spc="35" dirty="0">
                <a:latin typeface="DejaVu Serif Condensed"/>
                <a:cs typeface="DejaVu Serif Condensed"/>
              </a:rPr>
              <a:t>the </a:t>
            </a:r>
            <a:r>
              <a:rPr sz="2000" dirty="0">
                <a:latin typeface="DejaVu Serif Condensed"/>
                <a:cs typeface="DejaVu Serif Condensed"/>
              </a:rPr>
              <a:t>change</a:t>
            </a:r>
            <a:r>
              <a:rPr sz="2000" spc="10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in</a:t>
            </a:r>
            <a:r>
              <a:rPr sz="2000" spc="1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resistance</a:t>
            </a:r>
            <a:r>
              <a:rPr sz="2000" spc="10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to</a:t>
            </a:r>
            <a:r>
              <a:rPr sz="2000" spc="1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strain.</a:t>
            </a:r>
            <a:endParaRPr sz="2000">
              <a:latin typeface="DejaVu Serif Condensed"/>
              <a:cs typeface="DejaVu Serif Condensed"/>
            </a:endParaRPr>
          </a:p>
          <a:p>
            <a:pPr marL="12700" marR="5080">
              <a:lnSpc>
                <a:spcPts val="2350"/>
              </a:lnSpc>
              <a:spcBef>
                <a:spcPts val="1245"/>
              </a:spcBef>
              <a:tabLst>
                <a:tab pos="838200" algn="l"/>
                <a:tab pos="1670685" algn="l"/>
                <a:tab pos="2409825" algn="l"/>
                <a:tab pos="2835275" algn="l"/>
                <a:tab pos="3806190" algn="l"/>
                <a:tab pos="4348480" algn="l"/>
                <a:tab pos="4617085" algn="l"/>
                <a:tab pos="5984240" algn="l"/>
                <a:tab pos="6819265" algn="l"/>
                <a:tab pos="7649845" algn="l"/>
                <a:tab pos="8169909" algn="l"/>
              </a:tabLst>
            </a:pPr>
            <a:r>
              <a:rPr sz="2000" spc="-10" dirty="0">
                <a:latin typeface="DejaVu Serif Condensed"/>
                <a:cs typeface="DejaVu Serif Condensed"/>
              </a:rPr>
              <a:t>Every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strain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0" dirty="0">
                <a:latin typeface="DejaVu Serif Condensed"/>
                <a:cs typeface="DejaVu Serif Condensed"/>
              </a:rPr>
              <a:t>gage,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35" dirty="0">
                <a:latin typeface="DejaVu Serif Condensed"/>
                <a:cs typeface="DejaVu Serif Condensed"/>
              </a:rPr>
              <a:t>by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design,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5" dirty="0">
                <a:latin typeface="DejaVu Serif Condensed"/>
                <a:cs typeface="DejaVu Serif Condensed"/>
              </a:rPr>
              <a:t>has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50" dirty="0">
                <a:latin typeface="DejaVu Serif Condensed"/>
                <a:cs typeface="DejaVu Serif Condensed"/>
              </a:rPr>
              <a:t>a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sensitivity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factor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called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5" dirty="0">
                <a:latin typeface="DejaVu Serif Condensed"/>
                <a:cs typeface="DejaVu Serif Condensed"/>
              </a:rPr>
              <a:t>the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b="1" spc="160" dirty="0">
                <a:latin typeface="Liberation Serif"/>
                <a:cs typeface="Liberation Serif"/>
              </a:rPr>
              <a:t>gage </a:t>
            </a:r>
            <a:r>
              <a:rPr sz="2000" b="1" spc="105" dirty="0">
                <a:latin typeface="Liberation Serif"/>
                <a:cs typeface="Liberation Serif"/>
              </a:rPr>
              <a:t>factor.</a:t>
            </a:r>
            <a:endParaRPr sz="20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2000" spc="90" dirty="0">
                <a:latin typeface="DejaVu Serif Condensed"/>
                <a:cs typeface="DejaVu Serif Condensed"/>
              </a:rPr>
              <a:t>which</a:t>
            </a:r>
            <a:r>
              <a:rPr sz="2000" spc="-60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correlates</a:t>
            </a:r>
            <a:r>
              <a:rPr sz="2000" spc="-4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strain</a:t>
            </a:r>
            <a:r>
              <a:rPr sz="2000" spc="-35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and</a:t>
            </a:r>
            <a:r>
              <a:rPr sz="2000" spc="-4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resistance</a:t>
            </a:r>
            <a:r>
              <a:rPr sz="2000" spc="-35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as</a:t>
            </a:r>
            <a:r>
              <a:rPr sz="2000" spc="-5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follows:</a:t>
            </a:r>
            <a:endParaRPr sz="2000">
              <a:latin typeface="DejaVu Serif Condensed"/>
              <a:cs typeface="DejaVu Serif Condensed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2000" b="1" spc="110" dirty="0">
                <a:latin typeface="Liberation Serif"/>
                <a:cs typeface="Liberation Serif"/>
              </a:rPr>
              <a:t>Gage</a:t>
            </a:r>
            <a:r>
              <a:rPr sz="2000" b="1" spc="45" dirty="0">
                <a:latin typeface="Liberation Serif"/>
                <a:cs typeface="Liberation Serif"/>
              </a:rPr>
              <a:t> </a:t>
            </a:r>
            <a:r>
              <a:rPr sz="2000" b="1" spc="140" dirty="0">
                <a:latin typeface="Liberation Serif"/>
                <a:cs typeface="Liberation Serif"/>
              </a:rPr>
              <a:t>factor</a:t>
            </a:r>
            <a:r>
              <a:rPr sz="2000" b="1" spc="60" dirty="0">
                <a:latin typeface="Liberation Serif"/>
                <a:cs typeface="Liberation Serif"/>
              </a:rPr>
              <a:t> </a:t>
            </a:r>
            <a:r>
              <a:rPr sz="2000" b="1" spc="145" dirty="0">
                <a:latin typeface="Liberation Serif"/>
                <a:cs typeface="Liberation Serif"/>
              </a:rPr>
              <a:t>(F)</a:t>
            </a:r>
            <a:r>
              <a:rPr sz="2000" b="1" spc="65" dirty="0">
                <a:latin typeface="Liberation Serif"/>
                <a:cs typeface="Liberation Serif"/>
              </a:rPr>
              <a:t> </a:t>
            </a:r>
            <a:r>
              <a:rPr sz="2000" b="1" spc="155" dirty="0">
                <a:latin typeface="Liberation Serif"/>
                <a:cs typeface="Liberation Serif"/>
              </a:rPr>
              <a:t>=</a:t>
            </a:r>
            <a:r>
              <a:rPr sz="2000" b="1" spc="60" dirty="0">
                <a:latin typeface="Liberation Serif"/>
                <a:cs typeface="Liberation Serif"/>
              </a:rPr>
              <a:t> </a:t>
            </a:r>
            <a:r>
              <a:rPr sz="2000" b="1" spc="160" dirty="0">
                <a:latin typeface="Liberation Serif"/>
                <a:cs typeface="Liberation Serif"/>
              </a:rPr>
              <a:t>(D</a:t>
            </a:r>
            <a:r>
              <a:rPr sz="2000" b="1" spc="60" dirty="0">
                <a:latin typeface="Liberation Serif"/>
                <a:cs typeface="Liberation Serif"/>
              </a:rPr>
              <a:t> </a:t>
            </a:r>
            <a:r>
              <a:rPr sz="2000" b="1" dirty="0">
                <a:latin typeface="Liberation Serif"/>
                <a:cs typeface="Liberation Serif"/>
              </a:rPr>
              <a:t>R</a:t>
            </a:r>
            <a:r>
              <a:rPr sz="2000" b="1" spc="70" dirty="0">
                <a:latin typeface="Liberation Serif"/>
                <a:cs typeface="Liberation Serif"/>
              </a:rPr>
              <a:t> </a:t>
            </a:r>
            <a:r>
              <a:rPr sz="2000" b="1" spc="560" dirty="0">
                <a:latin typeface="Liberation Serif"/>
                <a:cs typeface="Liberation Serif"/>
              </a:rPr>
              <a:t>/</a:t>
            </a:r>
            <a:r>
              <a:rPr sz="2000" b="1" spc="45" dirty="0">
                <a:latin typeface="Liberation Serif"/>
                <a:cs typeface="Liberation Serif"/>
              </a:rPr>
              <a:t> </a:t>
            </a:r>
            <a:r>
              <a:rPr sz="2000" b="1" spc="114" dirty="0">
                <a:latin typeface="Liberation Serif"/>
                <a:cs typeface="Liberation Serif"/>
              </a:rPr>
              <a:t>R)</a:t>
            </a:r>
            <a:r>
              <a:rPr sz="2000" b="1" spc="70" dirty="0">
                <a:latin typeface="Liberation Serif"/>
                <a:cs typeface="Liberation Serif"/>
              </a:rPr>
              <a:t> </a:t>
            </a:r>
            <a:r>
              <a:rPr sz="2000" b="1" spc="560" dirty="0">
                <a:latin typeface="Liberation Serif"/>
                <a:cs typeface="Liberation Serif"/>
              </a:rPr>
              <a:t>/</a:t>
            </a:r>
            <a:r>
              <a:rPr sz="2000" b="1" spc="45" dirty="0">
                <a:latin typeface="Liberation Serif"/>
                <a:cs typeface="Liberation Serif"/>
              </a:rPr>
              <a:t> </a:t>
            </a:r>
            <a:r>
              <a:rPr sz="2000" b="1" spc="225" dirty="0">
                <a:latin typeface="Liberation Serif"/>
                <a:cs typeface="Liberation Serif"/>
              </a:rPr>
              <a:t>e</a:t>
            </a:r>
            <a:endParaRPr sz="20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000" spc="70" dirty="0">
                <a:latin typeface="DejaVu Serif Condensed"/>
                <a:cs typeface="DejaVu Serif Condensed"/>
              </a:rPr>
              <a:t>Where:</a:t>
            </a:r>
            <a:endParaRPr sz="2000">
              <a:latin typeface="DejaVu Serif Condensed"/>
              <a:cs typeface="DejaVu Serif Condense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99233" y="3095726"/>
            <a:ext cx="6731634" cy="80010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  <a:tabLst>
                <a:tab pos="469265" algn="l"/>
              </a:tabLst>
            </a:pPr>
            <a:r>
              <a:rPr sz="2000" b="1" spc="20" dirty="0">
                <a:latin typeface="Liberation Serif"/>
                <a:cs typeface="Liberation Serif"/>
              </a:rPr>
              <a:t>R</a:t>
            </a:r>
            <a:r>
              <a:rPr sz="2000" b="1" dirty="0">
                <a:latin typeface="Liberation Serif"/>
                <a:cs typeface="Liberation Serif"/>
              </a:rPr>
              <a:t>	</a:t>
            </a:r>
            <a:r>
              <a:rPr sz="2000" spc="-250" dirty="0">
                <a:latin typeface="DejaVu Serif Condensed"/>
                <a:cs typeface="DejaVu Serif Condensed"/>
              </a:rPr>
              <a:t>=</a:t>
            </a:r>
            <a:r>
              <a:rPr sz="2000" spc="-8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Resistance</a:t>
            </a:r>
            <a:r>
              <a:rPr sz="2000" spc="-70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of</a:t>
            </a:r>
            <a:r>
              <a:rPr sz="2000" spc="-75" dirty="0">
                <a:latin typeface="DejaVu Serif Condensed"/>
                <a:cs typeface="DejaVu Serif Condensed"/>
              </a:rPr>
              <a:t> </a:t>
            </a:r>
            <a:r>
              <a:rPr sz="2000" spc="114" dirty="0">
                <a:latin typeface="DejaVu Serif Condensed"/>
                <a:cs typeface="DejaVu Serif Condensed"/>
              </a:rPr>
              <a:t>un-</a:t>
            </a:r>
            <a:r>
              <a:rPr sz="2000" spc="90" dirty="0">
                <a:latin typeface="DejaVu Serif Condensed"/>
                <a:cs typeface="DejaVu Serif Condensed"/>
              </a:rPr>
              <a:t>deformed</a:t>
            </a:r>
            <a:r>
              <a:rPr sz="2000" spc="-4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strain</a:t>
            </a:r>
            <a:r>
              <a:rPr sz="2000" spc="-65" dirty="0">
                <a:latin typeface="DejaVu Serif Condensed"/>
                <a:cs typeface="DejaVu Serif Condensed"/>
              </a:rPr>
              <a:t> </a:t>
            </a:r>
            <a:r>
              <a:rPr sz="2000" spc="-20" dirty="0">
                <a:latin typeface="DejaVu Serif Condensed"/>
                <a:cs typeface="DejaVu Serif Condensed"/>
              </a:rPr>
              <a:t>gage</a:t>
            </a:r>
            <a:endParaRPr sz="2000">
              <a:latin typeface="DejaVu Serif Condensed"/>
              <a:cs typeface="DejaVu Serif Condensed"/>
            </a:endParaRPr>
          </a:p>
          <a:p>
            <a:pPr marL="62865">
              <a:lnSpc>
                <a:spcPct val="100000"/>
              </a:lnSpc>
              <a:spcBef>
                <a:spcPts val="650"/>
              </a:spcBef>
              <a:tabLst>
                <a:tab pos="520065" algn="l"/>
              </a:tabLst>
            </a:pPr>
            <a:r>
              <a:rPr sz="2000" b="1" spc="20" dirty="0">
                <a:latin typeface="Liberation Serif"/>
                <a:cs typeface="Liberation Serif"/>
              </a:rPr>
              <a:t>R</a:t>
            </a:r>
            <a:r>
              <a:rPr sz="2000" b="1" dirty="0">
                <a:latin typeface="Liberation Serif"/>
                <a:cs typeface="Liberation Serif"/>
              </a:rPr>
              <a:t>	</a:t>
            </a:r>
            <a:r>
              <a:rPr sz="2000" spc="-250" dirty="0">
                <a:latin typeface="DejaVu Serif Condensed"/>
                <a:cs typeface="DejaVu Serif Condensed"/>
              </a:rPr>
              <a:t>=</a:t>
            </a:r>
            <a:r>
              <a:rPr sz="2000" dirty="0">
                <a:latin typeface="DejaVu Serif Condensed"/>
                <a:cs typeface="DejaVu Serif Condensed"/>
              </a:rPr>
              <a:t> Change </a:t>
            </a:r>
            <a:r>
              <a:rPr sz="2000" spc="80" dirty="0">
                <a:latin typeface="DejaVu Serif Condensed"/>
                <a:cs typeface="DejaVu Serif Condensed"/>
              </a:rPr>
              <a:t>in</a:t>
            </a:r>
            <a:r>
              <a:rPr sz="2000" spc="-5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resistance</a:t>
            </a:r>
            <a:r>
              <a:rPr sz="2000" spc="10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of</a:t>
            </a:r>
            <a:r>
              <a:rPr sz="200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strain</a:t>
            </a:r>
            <a:r>
              <a:rPr sz="2000" dirty="0">
                <a:latin typeface="DejaVu Serif Condensed"/>
                <a:cs typeface="DejaVu Serif Condensed"/>
              </a:rPr>
              <a:t> gage</a:t>
            </a:r>
            <a:r>
              <a:rPr sz="2000" spc="-5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due</a:t>
            </a:r>
            <a:r>
              <a:rPr sz="2000" spc="5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to</a:t>
            </a:r>
            <a:r>
              <a:rPr sz="2000" spc="-5" dirty="0">
                <a:latin typeface="DejaVu Serif Condensed"/>
                <a:cs typeface="DejaVu Serif Condensed"/>
              </a:rPr>
              <a:t> </a:t>
            </a:r>
            <a:r>
              <a:rPr sz="2000" spc="45" dirty="0">
                <a:latin typeface="DejaVu Serif Condensed"/>
                <a:cs typeface="DejaVu Serif Condensed"/>
              </a:rPr>
              <a:t>strain</a:t>
            </a:r>
            <a:endParaRPr sz="2000">
              <a:latin typeface="DejaVu Serif Condensed"/>
              <a:cs typeface="DejaVu Serif Condense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4884" y="3721074"/>
            <a:ext cx="8415020" cy="18122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46500"/>
              </a:lnSpc>
              <a:spcBef>
                <a:spcPts val="100"/>
              </a:spcBef>
            </a:pP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-3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objective</a:t>
            </a:r>
            <a:r>
              <a:rPr sz="2000" spc="-2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-3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to</a:t>
            </a:r>
            <a:r>
              <a:rPr sz="2000" spc="-3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experimentally</a:t>
            </a:r>
            <a:r>
              <a:rPr sz="2000" spc="-2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determine</a:t>
            </a:r>
            <a:r>
              <a:rPr sz="2000" spc="-2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-2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system</a:t>
            </a:r>
            <a:r>
              <a:rPr sz="2000" spc="-30" dirty="0">
                <a:latin typeface="DejaVu Serif Condensed"/>
                <a:cs typeface="DejaVu Serif Condensed"/>
              </a:rPr>
              <a:t>  </a:t>
            </a:r>
            <a:r>
              <a:rPr sz="2000" spc="-10" dirty="0">
                <a:latin typeface="DejaVu Serif Condensed"/>
                <a:cs typeface="DejaVu Serif Condensed"/>
              </a:rPr>
              <a:t>sensitivity </a:t>
            </a:r>
            <a:r>
              <a:rPr sz="2000" dirty="0">
                <a:latin typeface="DejaVu Serif Condensed"/>
                <a:cs typeface="DejaVu Serif Condensed"/>
              </a:rPr>
              <a:t>and</a:t>
            </a:r>
            <a:r>
              <a:rPr sz="2000" spc="2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compare</a:t>
            </a:r>
            <a:r>
              <a:rPr sz="2000" spc="2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it</a:t>
            </a:r>
            <a:r>
              <a:rPr sz="2000" spc="2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to</a:t>
            </a:r>
            <a:r>
              <a:rPr sz="2000" spc="2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2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ideal</a:t>
            </a:r>
            <a:r>
              <a:rPr sz="2000" spc="2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sensitivity</a:t>
            </a:r>
            <a:r>
              <a:rPr sz="2000" spc="2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2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2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strain</a:t>
            </a:r>
            <a:r>
              <a:rPr sz="2000" spc="2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gage</a:t>
            </a:r>
            <a:r>
              <a:rPr sz="2000" spc="24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measurement </a:t>
            </a:r>
            <a:r>
              <a:rPr sz="2000" dirty="0">
                <a:latin typeface="DejaVu Serif Condensed"/>
                <a:cs typeface="DejaVu Serif Condensed"/>
              </a:rPr>
              <a:t>system.</a:t>
            </a:r>
            <a:r>
              <a:rPr sz="2000" spc="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actual</a:t>
            </a:r>
            <a:r>
              <a:rPr sz="2000" spc="3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system</a:t>
            </a:r>
            <a:r>
              <a:rPr sz="2000" spc="3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sensitivity</a:t>
            </a:r>
            <a:r>
              <a:rPr sz="2000" spc="335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will</a:t>
            </a:r>
            <a:r>
              <a:rPr sz="2000" spc="3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then</a:t>
            </a:r>
            <a:r>
              <a:rPr sz="2000" spc="30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be</a:t>
            </a:r>
            <a:r>
              <a:rPr sz="2000" spc="3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used</a:t>
            </a:r>
            <a:r>
              <a:rPr sz="2000" spc="3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to</a:t>
            </a:r>
            <a:r>
              <a:rPr sz="2000" spc="32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determine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220" dirty="0">
                <a:latin typeface="DejaVu Serif Condensed"/>
                <a:cs typeface="DejaVu Serif Condensed"/>
              </a:rPr>
              <a:t> </a:t>
            </a:r>
            <a:r>
              <a:rPr sz="2000" spc="45" dirty="0">
                <a:latin typeface="DejaVu Serif Condensed"/>
                <a:cs typeface="DejaVu Serif Condensed"/>
              </a:rPr>
              <a:t>modulus</a:t>
            </a:r>
            <a:r>
              <a:rPr sz="2000" spc="2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-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elasticity</a:t>
            </a:r>
            <a:r>
              <a:rPr sz="2000" spc="-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-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-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cantilever</a:t>
            </a:r>
            <a:r>
              <a:rPr sz="2000" spc="-10" dirty="0">
                <a:latin typeface="DejaVu Serif Condensed"/>
                <a:cs typeface="DejaVu Serif Condensed"/>
              </a:rPr>
              <a:t> beam.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3391" y="513333"/>
            <a:ext cx="21361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PROCEDURE: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85873" y="1052830"/>
            <a:ext cx="6821170" cy="4951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40665" algn="l"/>
              </a:tabLst>
            </a:pPr>
            <a:r>
              <a:rPr sz="2000" spc="130" dirty="0">
                <a:latin typeface="DejaVu Serif Condensed"/>
                <a:cs typeface="DejaVu Serif Condensed"/>
              </a:rPr>
              <a:t>A</a:t>
            </a:r>
            <a:r>
              <a:rPr sz="2000" spc="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flat</a:t>
            </a:r>
            <a:r>
              <a:rPr sz="2000" spc="25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rectangular</a:t>
            </a:r>
            <a:r>
              <a:rPr sz="2000" spc="15" dirty="0">
                <a:latin typeface="DejaVu Serif Condensed"/>
                <a:cs typeface="DejaVu Serif Condensed"/>
              </a:rPr>
              <a:t> </a:t>
            </a:r>
            <a:r>
              <a:rPr sz="2000" spc="-50" dirty="0">
                <a:latin typeface="DejaVu Serif Condensed"/>
                <a:cs typeface="DejaVu Serif Condensed"/>
              </a:rPr>
              <a:t>M.S.</a:t>
            </a:r>
            <a:r>
              <a:rPr sz="2000" spc="2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specimen</a:t>
            </a:r>
            <a:r>
              <a:rPr sz="2000" spc="40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is</a:t>
            </a:r>
            <a:r>
              <a:rPr sz="2000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held</a:t>
            </a:r>
            <a:r>
              <a:rPr sz="2000" spc="3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as</a:t>
            </a:r>
            <a:r>
              <a:rPr sz="2000" spc="15" dirty="0">
                <a:latin typeface="DejaVu Serif Condensed"/>
                <a:cs typeface="DejaVu Serif Condensed"/>
              </a:rPr>
              <a:t> </a:t>
            </a:r>
            <a:r>
              <a:rPr sz="2000" spc="40" dirty="0">
                <a:latin typeface="DejaVu Serif Condensed"/>
                <a:cs typeface="DejaVu Serif Condensed"/>
              </a:rPr>
              <a:t>cantilever</a:t>
            </a:r>
            <a:endParaRPr sz="2000">
              <a:latin typeface="DejaVu Serif Condensed"/>
              <a:cs typeface="DejaVu Serif Condensed"/>
            </a:endParaRPr>
          </a:p>
          <a:p>
            <a:pPr marL="241300" marR="71755" indent="-228600">
              <a:lnSpc>
                <a:spcPct val="148100"/>
              </a:lnSpc>
              <a:spcBef>
                <a:spcPts val="1165"/>
              </a:spcBef>
              <a:buFont typeface="Wingdings"/>
              <a:buChar char=""/>
              <a:tabLst>
                <a:tab pos="241300" algn="l"/>
                <a:tab pos="2607945" algn="l"/>
              </a:tabLst>
            </a:pPr>
            <a:r>
              <a:rPr sz="2000" spc="95" dirty="0">
                <a:latin typeface="DejaVu Serif Condensed"/>
                <a:cs typeface="DejaVu Serif Condensed"/>
              </a:rPr>
              <a:t>The</a:t>
            </a:r>
            <a:r>
              <a:rPr sz="2000" spc="36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strain</a:t>
            </a:r>
            <a:r>
              <a:rPr sz="2000" spc="36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gauge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55" dirty="0">
                <a:latin typeface="DejaVu Serif Condensed"/>
                <a:cs typeface="DejaVu Serif Condensed"/>
              </a:rPr>
              <a:t>is</a:t>
            </a:r>
            <a:r>
              <a:rPr sz="2000" spc="330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fixed</a:t>
            </a:r>
            <a:r>
              <a:rPr sz="2000" spc="355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and</a:t>
            </a:r>
            <a:r>
              <a:rPr sz="2000" spc="34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35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strain</a:t>
            </a:r>
            <a:r>
              <a:rPr sz="2000" spc="35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indicator </a:t>
            </a:r>
            <a:r>
              <a:rPr sz="2000" spc="55" dirty="0">
                <a:latin typeface="DejaVu Serif Condensed"/>
                <a:cs typeface="DejaVu Serif Condensed"/>
              </a:rPr>
              <a:t>is</a:t>
            </a:r>
            <a:r>
              <a:rPr sz="2000" spc="33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calibrated.</a:t>
            </a:r>
            <a:endParaRPr sz="2000">
              <a:latin typeface="DejaVu Serif Condensed"/>
              <a:cs typeface="DejaVu Serif Condensed"/>
            </a:endParaRPr>
          </a:p>
          <a:p>
            <a:pPr marL="241300" marR="400050" indent="-228600">
              <a:lnSpc>
                <a:spcPct val="147000"/>
              </a:lnSpc>
              <a:spcBef>
                <a:spcPts val="745"/>
              </a:spcBef>
              <a:buFont typeface="Wingdings"/>
              <a:buChar char=""/>
              <a:tabLst>
                <a:tab pos="241300" algn="l"/>
              </a:tabLst>
            </a:pPr>
            <a:r>
              <a:rPr sz="2000" spc="65" dirty="0">
                <a:latin typeface="DejaVu Serif Condensed"/>
                <a:cs typeface="DejaVu Serif Condensed"/>
              </a:rPr>
              <a:t>A</a:t>
            </a:r>
            <a:r>
              <a:rPr sz="2000" spc="175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known</a:t>
            </a:r>
            <a:r>
              <a:rPr sz="2000" spc="1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weight</a:t>
            </a:r>
            <a:r>
              <a:rPr sz="2000" spc="2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1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placed</a:t>
            </a:r>
            <a:r>
              <a:rPr sz="2000" spc="1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at</a:t>
            </a:r>
            <a:r>
              <a:rPr sz="2000" spc="1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9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specified</a:t>
            </a:r>
            <a:r>
              <a:rPr sz="2000" spc="19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distance </a:t>
            </a:r>
            <a:r>
              <a:rPr sz="2000" spc="60" dirty="0">
                <a:latin typeface="DejaVu Serif Condensed"/>
                <a:cs typeface="DejaVu Serif Condensed"/>
              </a:rPr>
              <a:t>from</a:t>
            </a:r>
            <a:r>
              <a:rPr sz="2000" spc="1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-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fixed</a:t>
            </a:r>
            <a:r>
              <a:rPr sz="2000" spc="-10" dirty="0">
                <a:latin typeface="DejaVu Serif Condensed"/>
                <a:cs typeface="DejaVu Serif Condensed"/>
              </a:rPr>
              <a:t> </a:t>
            </a:r>
            <a:r>
              <a:rPr sz="2000" spc="-20" dirty="0">
                <a:latin typeface="DejaVu Serif Condensed"/>
                <a:cs typeface="DejaVu Serif Condensed"/>
              </a:rPr>
              <a:t>end.</a:t>
            </a:r>
            <a:endParaRPr sz="2000">
              <a:latin typeface="DejaVu Serif Condensed"/>
              <a:cs typeface="DejaVu Serif Condensed"/>
            </a:endParaRPr>
          </a:p>
          <a:p>
            <a:pPr marL="240665" indent="-227965">
              <a:lnSpc>
                <a:spcPct val="100000"/>
              </a:lnSpc>
              <a:spcBef>
                <a:spcPts val="1835"/>
              </a:spcBef>
              <a:buFont typeface="Wingdings"/>
              <a:buChar char=""/>
              <a:tabLst>
                <a:tab pos="240665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Strain</a:t>
            </a:r>
            <a:r>
              <a:rPr sz="2000" spc="-20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indicator</a:t>
            </a:r>
            <a:r>
              <a:rPr sz="2000" spc="-2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reading</a:t>
            </a:r>
            <a:r>
              <a:rPr sz="2000" spc="-25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is</a:t>
            </a:r>
            <a:r>
              <a:rPr sz="2000" spc="-30" dirty="0">
                <a:latin typeface="DejaVu Serif Condensed"/>
                <a:cs typeface="DejaVu Serif Condensed"/>
              </a:rPr>
              <a:t> </a:t>
            </a:r>
            <a:r>
              <a:rPr sz="2000" spc="95" dirty="0">
                <a:latin typeface="DejaVu Serif Condensed"/>
                <a:cs typeface="DejaVu Serif Condensed"/>
              </a:rPr>
              <a:t>noted</a:t>
            </a:r>
            <a:r>
              <a:rPr sz="2000" spc="-1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down.</a:t>
            </a:r>
            <a:endParaRPr sz="2000">
              <a:latin typeface="DejaVu Serif Condensed"/>
              <a:cs typeface="DejaVu Serif Condensed"/>
            </a:endParaRPr>
          </a:p>
          <a:p>
            <a:pPr marL="241300" marR="60325" indent="-228600">
              <a:lnSpc>
                <a:spcPct val="148000"/>
              </a:lnSpc>
              <a:spcBef>
                <a:spcPts val="1165"/>
              </a:spcBef>
              <a:buFont typeface="Wingdings"/>
              <a:buChar char=""/>
              <a:tabLst>
                <a:tab pos="241300" algn="l"/>
                <a:tab pos="832485" algn="l"/>
                <a:tab pos="2343150" algn="l"/>
                <a:tab pos="2673350" algn="l"/>
                <a:tab pos="3876040" algn="l"/>
                <a:tab pos="4359275" algn="l"/>
                <a:tab pos="5534660" algn="l"/>
                <a:tab pos="6304280" algn="l"/>
              </a:tabLst>
            </a:pPr>
            <a:r>
              <a:rPr sz="2000" spc="-25" dirty="0">
                <a:latin typeface="DejaVu Serif Condensed"/>
                <a:cs typeface="DejaVu Serif Condensed"/>
              </a:rPr>
              <a:t>The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experiment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5" dirty="0">
                <a:latin typeface="DejaVu Serif Condensed"/>
                <a:cs typeface="DejaVu Serif Condensed"/>
              </a:rPr>
              <a:t>is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repeated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5" dirty="0">
                <a:latin typeface="DejaVu Serif Condensed"/>
                <a:cs typeface="DejaVu Serif Condensed"/>
              </a:rPr>
              <a:t>for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different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loads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5" dirty="0">
                <a:latin typeface="DejaVu Serif Condensed"/>
                <a:cs typeface="DejaVu Serif Condensed"/>
              </a:rPr>
              <a:t>and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-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results</a:t>
            </a:r>
            <a:r>
              <a:rPr sz="2000" spc="-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are</a:t>
            </a:r>
            <a:r>
              <a:rPr sz="2000" spc="-10" dirty="0">
                <a:latin typeface="DejaVu Serif Condensed"/>
                <a:cs typeface="DejaVu Serif Condensed"/>
              </a:rPr>
              <a:t> tabulated.</a:t>
            </a:r>
            <a:endParaRPr sz="2000">
              <a:latin typeface="DejaVu Serif Condensed"/>
              <a:cs typeface="DejaVu Serif Condensed"/>
            </a:endParaRPr>
          </a:p>
          <a:p>
            <a:pPr marL="240665" indent="-227965">
              <a:lnSpc>
                <a:spcPct val="100000"/>
              </a:lnSpc>
              <a:spcBef>
                <a:spcPts val="1875"/>
              </a:spcBef>
              <a:buFont typeface="Wingdings"/>
              <a:buChar char=""/>
              <a:tabLst>
                <a:tab pos="240665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graph</a:t>
            </a:r>
            <a:r>
              <a:rPr sz="2000" spc="19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19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stress</a:t>
            </a:r>
            <a:r>
              <a:rPr sz="2000" spc="185" dirty="0">
                <a:latin typeface="DejaVu Serif Condensed"/>
                <a:cs typeface="DejaVu Serif Condensed"/>
              </a:rPr>
              <a:t> v/s</a:t>
            </a:r>
            <a:r>
              <a:rPr sz="2000" spc="1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strain</a:t>
            </a:r>
            <a:r>
              <a:rPr sz="2000" spc="19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18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plotted</a:t>
            </a:r>
            <a:r>
              <a:rPr sz="2000" spc="1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</a:t>
            </a:r>
            <a:r>
              <a:rPr sz="2000" spc="18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young‘s</a:t>
            </a:r>
            <a:endParaRPr sz="2000">
              <a:latin typeface="DejaVu Serif Condensed"/>
              <a:cs typeface="DejaVu Serif Condensed"/>
            </a:endParaRPr>
          </a:p>
          <a:p>
            <a:pPr marL="241300">
              <a:lnSpc>
                <a:spcPct val="100000"/>
              </a:lnSpc>
              <a:spcBef>
                <a:spcPts val="1130"/>
              </a:spcBef>
            </a:pPr>
            <a:r>
              <a:rPr sz="2000" spc="55" dirty="0">
                <a:latin typeface="DejaVu Serif Condensed"/>
                <a:cs typeface="DejaVu Serif Condensed"/>
              </a:rPr>
              <a:t>modulus</a:t>
            </a:r>
            <a:r>
              <a:rPr sz="2000" spc="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elasticity</a:t>
            </a:r>
            <a:r>
              <a:rPr sz="2000" spc="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determined</a:t>
            </a:r>
            <a:r>
              <a:rPr sz="2000" spc="3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by</a:t>
            </a:r>
            <a:r>
              <a:rPr sz="2000" spc="2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graph.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6705" y="690118"/>
            <a:ext cx="2591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0" dirty="0"/>
              <a:t>OBSERVATION:-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4884" y="1056487"/>
            <a:ext cx="7447915" cy="246316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  <a:tabLst>
                <a:tab pos="4224020" algn="l"/>
              </a:tabLst>
            </a:pPr>
            <a:r>
              <a:rPr sz="2000" spc="50" dirty="0">
                <a:latin typeface="DejaVu Serif Condensed"/>
                <a:cs typeface="DejaVu Serif Condensed"/>
              </a:rPr>
              <a:t>Resistance</a:t>
            </a:r>
            <a:r>
              <a:rPr sz="2000" spc="-5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of</a:t>
            </a:r>
            <a:r>
              <a:rPr sz="200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-1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strain</a:t>
            </a:r>
            <a:r>
              <a:rPr sz="2000" spc="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gauge </a:t>
            </a:r>
            <a:r>
              <a:rPr sz="2000" spc="-345" dirty="0">
                <a:latin typeface="DejaVu Serif Condensed"/>
                <a:cs typeface="DejaVu Serif Condensed"/>
              </a:rPr>
              <a:t>=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000" u="sng" spc="5" dirty="0">
                <a:uFill>
                  <a:solidFill>
                    <a:srgbClr val="000000"/>
                  </a:solidFill>
                </a:uFill>
                <a:latin typeface="DejaVu Serif Condensed"/>
                <a:cs typeface="DejaVu Serif Condensed"/>
              </a:rPr>
              <a:t>Ω</a:t>
            </a:r>
            <a:endParaRPr sz="2000">
              <a:latin typeface="DejaVu Serif Condensed"/>
              <a:cs typeface="DejaVu Serif Condensed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2000" dirty="0">
                <a:latin typeface="DejaVu Serif Condensed"/>
                <a:cs typeface="DejaVu Serif Condensed"/>
              </a:rPr>
              <a:t>Length measure</a:t>
            </a:r>
            <a:r>
              <a:rPr sz="2000" spc="10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from</a:t>
            </a:r>
            <a:r>
              <a:rPr sz="2000" dirty="0">
                <a:latin typeface="DejaVu Serif Condensed"/>
                <a:cs typeface="DejaVu Serif Condensed"/>
              </a:rPr>
              <a:t> the</a:t>
            </a:r>
            <a:r>
              <a:rPr sz="2000" spc="-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cantilever</a:t>
            </a:r>
            <a:r>
              <a:rPr sz="2000" spc="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beam</a:t>
            </a:r>
            <a:r>
              <a:rPr sz="2000" spc="-5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to</a:t>
            </a:r>
            <a:r>
              <a:rPr sz="2000" spc="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load</a:t>
            </a:r>
            <a:r>
              <a:rPr sz="2000" spc="1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position:</a:t>
            </a:r>
            <a:endParaRPr sz="2000">
              <a:latin typeface="DejaVu Serif Condensed"/>
              <a:cs typeface="DejaVu Serif Condensed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2000">
              <a:latin typeface="DejaVu Serif Condensed"/>
              <a:cs typeface="DejaVu Serif Condensed"/>
            </a:endParaRPr>
          </a:p>
          <a:p>
            <a:pPr marL="12700">
              <a:lnSpc>
                <a:spcPct val="100000"/>
              </a:lnSpc>
              <a:tabLst>
                <a:tab pos="2874645" algn="l"/>
              </a:tabLst>
            </a:pPr>
            <a:r>
              <a:rPr sz="2000" spc="-25" dirty="0">
                <a:latin typeface="DejaVu Serif Condensed"/>
                <a:cs typeface="DejaVu Serif Condensed"/>
              </a:rPr>
              <a:t>L=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DejaVu Serif Condensed"/>
                <a:cs typeface="DejaVu Serif Condensed"/>
              </a:rPr>
              <a:t>	</a:t>
            </a:r>
            <a:r>
              <a:rPr sz="2000" u="sng" spc="65" dirty="0">
                <a:uFill>
                  <a:solidFill>
                    <a:srgbClr val="000000"/>
                  </a:solidFill>
                </a:uFill>
                <a:latin typeface="DejaVu Serif Condensed"/>
                <a:cs typeface="DejaVu Serif Condensed"/>
              </a:rPr>
              <a:t>m</a:t>
            </a:r>
            <a:endParaRPr sz="2000">
              <a:latin typeface="DejaVu Serif Condensed"/>
              <a:cs typeface="DejaVu Serif Condensed"/>
            </a:endParaRPr>
          </a:p>
          <a:p>
            <a:pPr marL="12700" marR="1931670">
              <a:lnSpc>
                <a:spcPct val="128499"/>
              </a:lnSpc>
              <a:spcBef>
                <a:spcPts val="1705"/>
              </a:spcBef>
              <a:tabLst>
                <a:tab pos="4681220" algn="l"/>
                <a:tab pos="5275580" algn="l"/>
              </a:tabLst>
            </a:pPr>
            <a:r>
              <a:rPr sz="2000" spc="60" dirty="0">
                <a:latin typeface="DejaVu Serif Condensed"/>
                <a:cs typeface="DejaVu Serif Condensed"/>
              </a:rPr>
              <a:t>Width</a:t>
            </a:r>
            <a:r>
              <a:rPr sz="2000" spc="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-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-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cantilever</a:t>
            </a:r>
            <a:r>
              <a:rPr sz="2000" spc="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beam: </a:t>
            </a:r>
            <a:r>
              <a:rPr sz="2000" spc="-25" dirty="0">
                <a:latin typeface="DejaVu Serif Condensed"/>
                <a:cs typeface="DejaVu Serif Condensed"/>
              </a:rPr>
              <a:t>b=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DejaVu Serif Condensed"/>
                <a:cs typeface="DejaVu Serif Condensed"/>
              </a:rPr>
              <a:t>		</a:t>
            </a:r>
            <a:r>
              <a:rPr sz="2000" u="sng" spc="65" dirty="0">
                <a:uFill>
                  <a:solidFill>
                    <a:srgbClr val="000000"/>
                  </a:solidFill>
                </a:uFill>
                <a:latin typeface="DejaVu Serif Condensed"/>
                <a:cs typeface="DejaVu Serif Condensed"/>
              </a:rPr>
              <a:t>m</a:t>
            </a:r>
            <a:r>
              <a:rPr sz="2000" u="none" spc="65" dirty="0">
                <a:latin typeface="DejaVu Serif Condensed"/>
                <a:cs typeface="DejaVu Serif Condensed"/>
              </a:rPr>
              <a:t> </a:t>
            </a:r>
            <a:r>
              <a:rPr sz="2000" u="none" dirty="0">
                <a:latin typeface="DejaVu Serif Condensed"/>
                <a:cs typeface="DejaVu Serif Condensed"/>
              </a:rPr>
              <a:t>Thickness</a:t>
            </a:r>
            <a:r>
              <a:rPr sz="2000" u="none" spc="210" dirty="0">
                <a:latin typeface="DejaVu Serif Condensed"/>
                <a:cs typeface="DejaVu Serif Condensed"/>
              </a:rPr>
              <a:t> </a:t>
            </a:r>
            <a:r>
              <a:rPr sz="2000" u="none" dirty="0">
                <a:latin typeface="DejaVu Serif Condensed"/>
                <a:cs typeface="DejaVu Serif Condensed"/>
              </a:rPr>
              <a:t>of</a:t>
            </a:r>
            <a:r>
              <a:rPr sz="2000" u="none" spc="210" dirty="0">
                <a:latin typeface="DejaVu Serif Condensed"/>
                <a:cs typeface="DejaVu Serif Condensed"/>
              </a:rPr>
              <a:t> </a:t>
            </a:r>
            <a:r>
              <a:rPr sz="2000" u="none" dirty="0">
                <a:latin typeface="DejaVu Serif Condensed"/>
                <a:cs typeface="DejaVu Serif Condensed"/>
              </a:rPr>
              <a:t>the</a:t>
            </a:r>
            <a:r>
              <a:rPr sz="2000" u="none" spc="215" dirty="0">
                <a:latin typeface="DejaVu Serif Condensed"/>
                <a:cs typeface="DejaVu Serif Condensed"/>
              </a:rPr>
              <a:t> </a:t>
            </a:r>
            <a:r>
              <a:rPr sz="2000" u="none" dirty="0">
                <a:latin typeface="DejaVu Serif Condensed"/>
                <a:cs typeface="DejaVu Serif Condensed"/>
              </a:rPr>
              <a:t>cantilever</a:t>
            </a:r>
            <a:r>
              <a:rPr sz="2000" u="none" spc="229" dirty="0">
                <a:latin typeface="DejaVu Serif Condensed"/>
                <a:cs typeface="DejaVu Serif Condensed"/>
              </a:rPr>
              <a:t> </a:t>
            </a:r>
            <a:r>
              <a:rPr sz="2000" u="none" dirty="0">
                <a:latin typeface="DejaVu Serif Condensed"/>
                <a:cs typeface="DejaVu Serif Condensed"/>
              </a:rPr>
              <a:t>beam:</a:t>
            </a:r>
            <a:r>
              <a:rPr sz="2000" u="none" spc="204" dirty="0">
                <a:latin typeface="DejaVu Serif Condensed"/>
                <a:cs typeface="DejaVu Serif Condensed"/>
              </a:rPr>
              <a:t> </a:t>
            </a:r>
            <a:r>
              <a:rPr sz="2000" u="none" spc="-25" dirty="0">
                <a:latin typeface="DejaVu Serif Condensed"/>
                <a:cs typeface="DejaVu Serif Condensed"/>
              </a:rPr>
              <a:t>t=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DejaVu Serif Condensed"/>
                <a:cs typeface="DejaVu Serif Condensed"/>
              </a:rPr>
              <a:t>	</a:t>
            </a:r>
            <a:r>
              <a:rPr sz="2000" u="sng" spc="65" dirty="0">
                <a:uFill>
                  <a:solidFill>
                    <a:srgbClr val="000000"/>
                  </a:solidFill>
                </a:uFill>
                <a:latin typeface="DejaVu Serif Condensed"/>
                <a:cs typeface="DejaVu Serif Condensed"/>
              </a:rPr>
              <a:t>m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31484" y="902461"/>
            <a:ext cx="274320" cy="268224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89787" y="539495"/>
          <a:ext cx="9566273" cy="59613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3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47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815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497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66115">
                <a:tc rowSpan="2">
                  <a:txBody>
                    <a:bodyPr/>
                    <a:lstStyle/>
                    <a:p>
                      <a:pPr marL="17780">
                        <a:lnSpc>
                          <a:spcPts val="1500"/>
                        </a:lnSpc>
                      </a:pPr>
                      <a:r>
                        <a:rPr sz="1800" b="1" spc="25" dirty="0">
                          <a:latin typeface="Liberation Serif"/>
                          <a:cs typeface="Liberation Serif"/>
                        </a:rPr>
                        <a:t>SL.</a:t>
                      </a:r>
                      <a:endParaRPr sz="1800">
                        <a:latin typeface="Liberation Serif"/>
                        <a:cs typeface="Liberation Serif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800" b="1" spc="155" dirty="0">
                          <a:latin typeface="Liberation Serif"/>
                          <a:cs typeface="Liberation Serif"/>
                        </a:rPr>
                        <a:t>no</a:t>
                      </a:r>
                      <a:endParaRPr sz="1800">
                        <a:latin typeface="Liberation Serif"/>
                        <a:cs typeface="Liberation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46990" algn="ctr">
                        <a:lnSpc>
                          <a:spcPts val="1645"/>
                        </a:lnSpc>
                      </a:pPr>
                      <a:r>
                        <a:rPr sz="1800" b="1" spc="130" dirty="0">
                          <a:latin typeface="Liberation Serif"/>
                          <a:cs typeface="Liberation Serif"/>
                        </a:rPr>
                        <a:t>Total</a:t>
                      </a:r>
                      <a:r>
                        <a:rPr sz="1800" b="1" spc="180" dirty="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sz="1800" b="1" spc="155" dirty="0">
                          <a:latin typeface="Liberation Serif"/>
                          <a:cs typeface="Liberation Serif"/>
                        </a:rPr>
                        <a:t>weight</a:t>
                      </a:r>
                      <a:endParaRPr sz="1800">
                        <a:latin typeface="Liberation Serif"/>
                        <a:cs typeface="Liberation Serif"/>
                      </a:endParaRPr>
                    </a:p>
                    <a:p>
                      <a:pPr marL="48260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800" b="1" spc="-25" dirty="0">
                          <a:latin typeface="Liberation Serif"/>
                          <a:cs typeface="Liberation Serif"/>
                        </a:rPr>
                        <a:t>F‟</a:t>
                      </a:r>
                      <a:endParaRPr sz="1800">
                        <a:latin typeface="Liberation Serif"/>
                        <a:cs typeface="Liberation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3175" algn="ctr">
                        <a:lnSpc>
                          <a:spcPts val="2100"/>
                        </a:lnSpc>
                      </a:pPr>
                      <a:r>
                        <a:rPr sz="1800" b="1" spc="180" dirty="0">
                          <a:latin typeface="Liberation Serif"/>
                          <a:cs typeface="Liberation Serif"/>
                        </a:rPr>
                        <a:t>Bending</a:t>
                      </a:r>
                      <a:endParaRPr sz="1800">
                        <a:latin typeface="Liberation Serif"/>
                        <a:cs typeface="Liberation Serif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b="1" spc="190" dirty="0">
                          <a:latin typeface="Liberation Serif"/>
                          <a:cs typeface="Liberation Serif"/>
                        </a:rPr>
                        <a:t>moment</a:t>
                      </a:r>
                      <a:endParaRPr sz="1800">
                        <a:latin typeface="Liberation Serif"/>
                        <a:cs typeface="Liberation Serif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800" b="1" spc="-50" dirty="0">
                          <a:latin typeface="Liberation Serif"/>
                          <a:cs typeface="Liberation Serif"/>
                        </a:rPr>
                        <a:t>M</a:t>
                      </a:r>
                      <a:endParaRPr sz="1800">
                        <a:latin typeface="Liberation Serif"/>
                        <a:cs typeface="Liberation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5">
                  <a:txBody>
                    <a:bodyPr/>
                    <a:lstStyle/>
                    <a:p>
                      <a:pPr marL="346075">
                        <a:lnSpc>
                          <a:spcPts val="1645"/>
                        </a:lnSpc>
                      </a:pPr>
                      <a:r>
                        <a:rPr sz="1800" b="1" spc="165" dirty="0">
                          <a:latin typeface="Liberation Serif"/>
                          <a:cs typeface="Liberation Serif"/>
                        </a:rPr>
                        <a:t>Stress</a:t>
                      </a:r>
                      <a:endParaRPr sz="1800">
                        <a:latin typeface="Liberation Serif"/>
                        <a:cs typeface="Liberation Serif"/>
                      </a:endParaRPr>
                    </a:p>
                    <a:p>
                      <a:pPr marL="496570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800" b="1" spc="105" dirty="0">
                          <a:latin typeface="Liberation Serif"/>
                          <a:cs typeface="Liberation Serif"/>
                        </a:rPr>
                        <a:t>N/m</a:t>
                      </a:r>
                      <a:r>
                        <a:rPr sz="2700" b="1" spc="157" baseline="9259" dirty="0">
                          <a:latin typeface="Liberation Serif"/>
                          <a:cs typeface="Liberation Serif"/>
                        </a:rPr>
                        <a:t>2</a:t>
                      </a:r>
                      <a:endParaRPr sz="2700" baseline="9259">
                        <a:latin typeface="Liberation Serif"/>
                        <a:cs typeface="Liberation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20345">
                        <a:lnSpc>
                          <a:spcPts val="2100"/>
                        </a:lnSpc>
                      </a:pPr>
                      <a:r>
                        <a:rPr sz="1800" b="1" spc="100" dirty="0">
                          <a:latin typeface="Liberation Serif"/>
                          <a:cs typeface="Liberation Serif"/>
                        </a:rPr>
                        <a:t>Strain</a:t>
                      </a:r>
                      <a:r>
                        <a:rPr sz="1800" b="1" spc="-15" dirty="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sz="1800" b="1" spc="165" dirty="0">
                          <a:latin typeface="Liberation Serif"/>
                          <a:cs typeface="Liberation Serif"/>
                        </a:rPr>
                        <a:t>meter</a:t>
                      </a:r>
                      <a:endParaRPr sz="1800">
                        <a:latin typeface="Liberation Serif"/>
                        <a:cs typeface="Liberation Serif"/>
                      </a:endParaRPr>
                    </a:p>
                    <a:p>
                      <a:pPr marL="246379" marR="236854" indent="106680">
                        <a:lnSpc>
                          <a:spcPct val="105600"/>
                        </a:lnSpc>
                      </a:pPr>
                      <a:r>
                        <a:rPr sz="1800" b="1" spc="160" dirty="0">
                          <a:latin typeface="Liberation Serif"/>
                          <a:cs typeface="Liberation Serif"/>
                        </a:rPr>
                        <a:t>reading</a:t>
                      </a:r>
                      <a:r>
                        <a:rPr sz="1800" b="1" spc="-55" dirty="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sz="1800" b="1" spc="130" dirty="0">
                          <a:latin typeface="Liberation Serif"/>
                          <a:cs typeface="Liberation Serif"/>
                        </a:rPr>
                        <a:t>in </a:t>
                      </a:r>
                      <a:r>
                        <a:rPr sz="1800" b="1" spc="85" dirty="0">
                          <a:latin typeface="Liberation Serif"/>
                          <a:cs typeface="Liberation Serif"/>
                        </a:rPr>
                        <a:t>Micro</a:t>
                      </a:r>
                      <a:r>
                        <a:rPr sz="1800" b="1" spc="-35" dirty="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sz="1800" b="1" spc="125" dirty="0">
                          <a:latin typeface="Liberation Serif"/>
                          <a:cs typeface="Liberation Serif"/>
                        </a:rPr>
                        <a:t>strain</a:t>
                      </a:r>
                      <a:endParaRPr sz="1800">
                        <a:latin typeface="Liberation Serif"/>
                        <a:cs typeface="Liberation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635" algn="ctr">
                        <a:lnSpc>
                          <a:spcPts val="2100"/>
                        </a:lnSpc>
                      </a:pPr>
                      <a:r>
                        <a:rPr sz="1800" b="1" spc="80" dirty="0">
                          <a:latin typeface="Liberation Serif"/>
                          <a:cs typeface="Liberation Serif"/>
                        </a:rPr>
                        <a:t>Young‟s</a:t>
                      </a:r>
                      <a:endParaRPr sz="1800">
                        <a:latin typeface="Liberation Serif"/>
                        <a:cs typeface="Liberation Serif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b="1" spc="165" dirty="0">
                          <a:latin typeface="Liberation Serif"/>
                          <a:cs typeface="Liberation Serif"/>
                        </a:rPr>
                        <a:t>modulus</a:t>
                      </a:r>
                      <a:endParaRPr sz="1800">
                        <a:latin typeface="Liberation Serif"/>
                        <a:cs typeface="Liberation Serif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800" b="1" spc="30" dirty="0">
                          <a:latin typeface="Liberation Serif"/>
                          <a:cs typeface="Liberation Serif"/>
                        </a:rPr>
                        <a:t>E</a:t>
                      </a:r>
                      <a:endParaRPr sz="1800">
                        <a:latin typeface="Liberation Serif"/>
                        <a:cs typeface="Liberation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2225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90" dirty="0">
                          <a:latin typeface="Liberation Serif"/>
                          <a:cs typeface="Liberation Serif"/>
                        </a:rPr>
                        <a:t>kg</a:t>
                      </a:r>
                      <a:endParaRPr sz="1800">
                        <a:latin typeface="Liberation Serif"/>
                        <a:cs typeface="Liberation Serif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0" dirty="0">
                          <a:latin typeface="Liberation Serif"/>
                          <a:cs typeface="Liberation Serif"/>
                        </a:rPr>
                        <a:t>N</a:t>
                      </a:r>
                      <a:endParaRPr sz="1800">
                        <a:latin typeface="Liberation Serif"/>
                        <a:cs typeface="Liberation Serif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b="1" dirty="0">
                          <a:latin typeface="Liberation Serif"/>
                          <a:cs typeface="Liberation Serif"/>
                        </a:rPr>
                        <a:t>N-</a:t>
                      </a:r>
                      <a:r>
                        <a:rPr sz="1800" b="1" spc="204" dirty="0">
                          <a:latin typeface="Liberation Serif"/>
                          <a:cs typeface="Liberation Serif"/>
                        </a:rPr>
                        <a:t>m</a:t>
                      </a:r>
                      <a:endParaRPr sz="1800">
                        <a:latin typeface="Liberation Serif"/>
                        <a:cs typeface="Liberation Serif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81330">
                        <a:lnSpc>
                          <a:spcPts val="2140"/>
                        </a:lnSpc>
                        <a:spcBef>
                          <a:spcPts val="730"/>
                        </a:spcBef>
                      </a:pPr>
                      <a:r>
                        <a:rPr sz="1800" b="1" spc="285" dirty="0">
                          <a:latin typeface="Liberation Serif"/>
                          <a:cs typeface="Liberation Serif"/>
                        </a:rPr>
                        <a:t>N/m</a:t>
                      </a:r>
                      <a:r>
                        <a:rPr sz="2700" b="1" spc="427" baseline="9259" dirty="0">
                          <a:latin typeface="Liberation Serif"/>
                          <a:cs typeface="Liberation Serif"/>
                        </a:rPr>
                        <a:t>2</a:t>
                      </a:r>
                      <a:endParaRPr sz="2700" baseline="9259">
                        <a:latin typeface="Liberation Serif"/>
                        <a:cs typeface="Liberation Serif"/>
                      </a:endParaRPr>
                    </a:p>
                  </a:txBody>
                  <a:tcPr marL="0" marR="0" marT="927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135" dirty="0">
                          <a:latin typeface="Liberation Serif"/>
                          <a:cs typeface="Liberation Serif"/>
                        </a:rPr>
                        <a:t>×10</a:t>
                      </a:r>
                      <a:r>
                        <a:rPr sz="2700" b="1" spc="202" baseline="9259" dirty="0">
                          <a:latin typeface="Liberation Serif"/>
                          <a:cs typeface="Liberation Serif"/>
                        </a:rPr>
                        <a:t>-</a:t>
                      </a:r>
                      <a:r>
                        <a:rPr sz="2700" b="1" spc="330" baseline="9259" dirty="0">
                          <a:latin typeface="Liberation Serif"/>
                          <a:cs typeface="Liberation Serif"/>
                        </a:rPr>
                        <a:t>6</a:t>
                      </a:r>
                      <a:endParaRPr sz="2700" baseline="9259">
                        <a:latin typeface="Liberation Serif"/>
                        <a:cs typeface="Liberation Serif"/>
                      </a:endParaRPr>
                    </a:p>
                  </a:txBody>
                  <a:tcPr marL="0" marR="0" marT="311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350" b="1" spc="55" dirty="0">
                          <a:latin typeface="Liberation Serif"/>
                          <a:cs typeface="Liberation Serif"/>
                        </a:rPr>
                        <a:t>(ε)</a:t>
                      </a:r>
                      <a:endParaRPr sz="1350">
                        <a:latin typeface="Liberation Serif"/>
                        <a:cs typeface="Liberation Serif"/>
                      </a:endParaRPr>
                    </a:p>
                  </a:txBody>
                  <a:tcPr marL="0" marR="0" marT="196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3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95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95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848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6795" y="3990213"/>
            <a:ext cx="9293860" cy="16757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135" dirty="0">
                <a:latin typeface="Liberation Serif"/>
                <a:cs typeface="Liberation Serif"/>
              </a:rPr>
              <a:t>Slope</a:t>
            </a:r>
            <a:r>
              <a:rPr sz="2000" spc="135" dirty="0">
                <a:latin typeface="DejaVu Serif Condensed"/>
                <a:cs typeface="DejaVu Serif Condensed"/>
              </a:rPr>
              <a:t>:</a:t>
            </a:r>
            <a:r>
              <a:rPr sz="2000" spc="5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(ΔY</a:t>
            </a:r>
            <a:r>
              <a:rPr sz="2000" spc="65" dirty="0">
                <a:latin typeface="DejaVu Serif Condensed"/>
                <a:cs typeface="DejaVu Serif Condensed"/>
              </a:rPr>
              <a:t> </a:t>
            </a:r>
            <a:r>
              <a:rPr sz="2000" spc="455" dirty="0">
                <a:latin typeface="DejaVu Serif Condensed"/>
                <a:cs typeface="DejaVu Serif Condensed"/>
              </a:rPr>
              <a:t>/</a:t>
            </a:r>
            <a:r>
              <a:rPr sz="2000" spc="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ΔX)</a:t>
            </a:r>
            <a:r>
              <a:rPr sz="2000" spc="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gives</a:t>
            </a:r>
            <a:r>
              <a:rPr sz="2000" spc="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Young‘s</a:t>
            </a:r>
            <a:r>
              <a:rPr sz="2000" spc="7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modulus</a:t>
            </a:r>
            <a:r>
              <a:rPr sz="2000" spc="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specimen</a:t>
            </a:r>
            <a:r>
              <a:rPr sz="2000" spc="8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(from</a:t>
            </a:r>
            <a:r>
              <a:rPr sz="2000" spc="6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graph)</a:t>
            </a:r>
            <a:endParaRPr sz="2000">
              <a:latin typeface="DejaVu Serif Condensed"/>
              <a:cs typeface="DejaVu Serif Condensed"/>
            </a:endParaRPr>
          </a:p>
          <a:p>
            <a:pPr>
              <a:lnSpc>
                <a:spcPct val="100000"/>
              </a:lnSpc>
            </a:pPr>
            <a:endParaRPr sz="2000">
              <a:latin typeface="DejaVu Serif Condensed"/>
              <a:cs typeface="DejaVu Serif Condensed"/>
            </a:endParaRPr>
          </a:p>
          <a:p>
            <a:pPr>
              <a:lnSpc>
                <a:spcPct val="100000"/>
              </a:lnSpc>
              <a:spcBef>
                <a:spcPts val="935"/>
              </a:spcBef>
            </a:pPr>
            <a:endParaRPr sz="2000">
              <a:latin typeface="DejaVu Serif Condensed"/>
              <a:cs typeface="DejaVu Serif Condensed"/>
            </a:endParaRPr>
          </a:p>
          <a:p>
            <a:pPr marL="12700" marR="5080">
              <a:lnSpc>
                <a:spcPct val="104000"/>
              </a:lnSpc>
            </a:pPr>
            <a:r>
              <a:rPr sz="2000" b="1" spc="175" dirty="0">
                <a:latin typeface="Liberation Serif"/>
                <a:cs typeface="Liberation Serif"/>
              </a:rPr>
              <a:t>Result:</a:t>
            </a:r>
            <a:r>
              <a:rPr sz="2000" b="1" spc="240" dirty="0">
                <a:latin typeface="Liberation Serif"/>
                <a:cs typeface="Liberation Serif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Using</a:t>
            </a:r>
            <a:r>
              <a:rPr sz="2000" spc="17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17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strain</a:t>
            </a:r>
            <a:r>
              <a:rPr sz="2000" spc="1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gauges,</a:t>
            </a:r>
            <a:r>
              <a:rPr sz="2000" spc="16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Young‗s</a:t>
            </a:r>
            <a:r>
              <a:rPr sz="2000" spc="165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Modulus</a:t>
            </a:r>
            <a:r>
              <a:rPr sz="2000" spc="170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of</a:t>
            </a:r>
            <a:r>
              <a:rPr sz="2000" spc="17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19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given</a:t>
            </a:r>
            <a:r>
              <a:rPr sz="2000" spc="175" dirty="0">
                <a:latin typeface="DejaVu Serif Condensed"/>
                <a:cs typeface="DejaVu Serif Condensed"/>
              </a:rPr>
              <a:t> </a:t>
            </a:r>
            <a:r>
              <a:rPr sz="2000" spc="110" dirty="0">
                <a:latin typeface="DejaVu Serif Condensed"/>
                <a:cs typeface="DejaVu Serif Condensed"/>
              </a:rPr>
              <a:t>mild</a:t>
            </a:r>
            <a:r>
              <a:rPr sz="2000" spc="175" dirty="0">
                <a:latin typeface="DejaVu Serif Condensed"/>
                <a:cs typeface="DejaVu Serif Condensed"/>
              </a:rPr>
              <a:t> </a:t>
            </a:r>
            <a:r>
              <a:rPr sz="2000" spc="40" dirty="0">
                <a:latin typeface="DejaVu Serif Condensed"/>
                <a:cs typeface="DejaVu Serif Condensed"/>
              </a:rPr>
              <a:t>steel </a:t>
            </a:r>
            <a:r>
              <a:rPr sz="2000" spc="75" dirty="0">
                <a:latin typeface="DejaVu Serif Condensed"/>
                <a:cs typeface="DejaVu Serif Condensed"/>
              </a:rPr>
              <a:t>specimen</a:t>
            </a:r>
            <a:r>
              <a:rPr sz="2000" spc="-6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has</a:t>
            </a:r>
            <a:r>
              <a:rPr sz="2000" spc="-50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been</a:t>
            </a:r>
            <a:r>
              <a:rPr sz="2000" spc="-6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determined.</a:t>
            </a:r>
            <a:endParaRPr sz="2000">
              <a:latin typeface="DejaVu Serif Condensed"/>
              <a:cs typeface="DejaVu Serif Condensed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6155" y="777620"/>
            <a:ext cx="3457575" cy="292366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491609" y="1369694"/>
            <a:ext cx="1419225" cy="54292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76860" algn="ctr">
              <a:lnSpc>
                <a:spcPts val="1065"/>
              </a:lnSpc>
            </a:pPr>
            <a:r>
              <a:rPr sz="1100" spc="-25" dirty="0">
                <a:latin typeface="Noto Sans Math"/>
                <a:cs typeface="Noto Sans Math"/>
              </a:rPr>
              <a:t>∆𝜎</a:t>
            </a:r>
            <a:endParaRPr sz="1100">
              <a:latin typeface="Noto Sans Math"/>
              <a:cs typeface="Noto Sans Math"/>
            </a:endParaRPr>
          </a:p>
          <a:p>
            <a:pPr marL="493395">
              <a:lnSpc>
                <a:spcPts val="905"/>
              </a:lnSpc>
              <a:tabLst>
                <a:tab pos="958850" algn="l"/>
              </a:tabLst>
            </a:pPr>
            <a:r>
              <a:rPr sz="1100" dirty="0">
                <a:latin typeface="Noto Sans Math"/>
                <a:cs typeface="Noto Sans Math"/>
              </a:rPr>
              <a:t>𝐸 </a:t>
            </a:r>
            <a:r>
              <a:rPr sz="1100" dirty="0">
                <a:latin typeface="DejaVu Serif Condensed"/>
                <a:cs typeface="DejaVu Serif Condensed"/>
              </a:rPr>
              <a:t>=</a:t>
            </a:r>
            <a:r>
              <a:rPr sz="1100" spc="-25" dirty="0">
                <a:latin typeface="DejaVu Serif Condensed"/>
                <a:cs typeface="DejaVu Serif Condensed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DejaVu Serif Condensed"/>
                <a:cs typeface="DejaVu Serif Condensed"/>
              </a:rPr>
              <a:t>	</a:t>
            </a:r>
            <a:endParaRPr sz="1100">
              <a:latin typeface="DejaVu Serif Condensed"/>
              <a:cs typeface="DejaVu Serif Condensed"/>
            </a:endParaRPr>
          </a:p>
          <a:p>
            <a:pPr marL="277495" algn="ctr">
              <a:lnSpc>
                <a:spcPts val="1145"/>
              </a:lnSpc>
            </a:pPr>
            <a:r>
              <a:rPr sz="1100" spc="-25" dirty="0">
                <a:latin typeface="Noto Sans Math"/>
                <a:cs typeface="Noto Sans Math"/>
              </a:rPr>
              <a:t>∆𝜀</a:t>
            </a:r>
            <a:endParaRPr sz="1100">
              <a:latin typeface="Noto Sans Math"/>
              <a:cs typeface="Noto Sans Math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607" y="961389"/>
            <a:ext cx="9599295" cy="1108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Carlito"/>
                <a:cs typeface="Carlito"/>
              </a:rPr>
              <a:t>Course</a:t>
            </a:r>
            <a:r>
              <a:rPr sz="2600" spc="-65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Learning</a:t>
            </a:r>
            <a:r>
              <a:rPr sz="2600" spc="-65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Outcomes</a:t>
            </a:r>
            <a:r>
              <a:rPr sz="2600" spc="-70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(CLOs)</a:t>
            </a:r>
            <a:endParaRPr sz="2600">
              <a:latin typeface="Carlito"/>
              <a:cs typeface="Carlito"/>
            </a:endParaRPr>
          </a:p>
          <a:p>
            <a:pPr marL="12700" marR="5080">
              <a:lnSpc>
                <a:spcPct val="101800"/>
              </a:lnSpc>
              <a:spcBef>
                <a:spcPts val="30"/>
              </a:spcBef>
            </a:pPr>
            <a:r>
              <a:rPr sz="2200" b="0" dirty="0">
                <a:latin typeface="Carlito"/>
                <a:cs typeface="Carlito"/>
              </a:rPr>
              <a:t>The</a:t>
            </a:r>
            <a:r>
              <a:rPr sz="2200" b="0" spc="-40" dirty="0">
                <a:latin typeface="Carlito"/>
                <a:cs typeface="Carlito"/>
              </a:rPr>
              <a:t> </a:t>
            </a:r>
            <a:r>
              <a:rPr sz="2200" b="0" dirty="0">
                <a:latin typeface="Carlito"/>
                <a:cs typeface="Carlito"/>
              </a:rPr>
              <a:t>learning</a:t>
            </a:r>
            <a:r>
              <a:rPr sz="2200" b="0" spc="-15" dirty="0">
                <a:latin typeface="Carlito"/>
                <a:cs typeface="Carlito"/>
              </a:rPr>
              <a:t> </a:t>
            </a:r>
            <a:r>
              <a:rPr sz="2200" b="0" dirty="0">
                <a:latin typeface="Carlito"/>
                <a:cs typeface="Carlito"/>
              </a:rPr>
              <a:t>outcomes</a:t>
            </a:r>
            <a:r>
              <a:rPr sz="2200" b="0" spc="-20" dirty="0">
                <a:latin typeface="Carlito"/>
                <a:cs typeface="Carlito"/>
              </a:rPr>
              <a:t> </a:t>
            </a:r>
            <a:r>
              <a:rPr sz="2200" b="0" dirty="0">
                <a:latin typeface="Carlito"/>
                <a:cs typeface="Carlito"/>
              </a:rPr>
              <a:t>that</a:t>
            </a:r>
            <a:r>
              <a:rPr sz="2200" b="0" spc="-40" dirty="0">
                <a:latin typeface="Carlito"/>
                <a:cs typeface="Carlito"/>
              </a:rPr>
              <a:t> </a:t>
            </a:r>
            <a:r>
              <a:rPr sz="2200" b="0" dirty="0">
                <a:latin typeface="Carlito"/>
                <a:cs typeface="Carlito"/>
              </a:rPr>
              <a:t>are</a:t>
            </a:r>
            <a:r>
              <a:rPr sz="2200" b="0" spc="-30" dirty="0">
                <a:latin typeface="Carlito"/>
                <a:cs typeface="Carlito"/>
              </a:rPr>
              <a:t> </a:t>
            </a:r>
            <a:r>
              <a:rPr sz="2200" b="0" dirty="0">
                <a:latin typeface="Carlito"/>
                <a:cs typeface="Carlito"/>
              </a:rPr>
              <a:t>expected</a:t>
            </a:r>
            <a:r>
              <a:rPr sz="2200" b="0" spc="-35" dirty="0">
                <a:latin typeface="Carlito"/>
                <a:cs typeface="Carlito"/>
              </a:rPr>
              <a:t> </a:t>
            </a:r>
            <a:r>
              <a:rPr sz="2200" b="0" dirty="0">
                <a:latin typeface="Carlito"/>
                <a:cs typeface="Carlito"/>
              </a:rPr>
              <a:t>to</a:t>
            </a:r>
            <a:r>
              <a:rPr sz="2200" b="0" spc="-15" dirty="0">
                <a:latin typeface="Carlito"/>
                <a:cs typeface="Carlito"/>
              </a:rPr>
              <a:t> </a:t>
            </a:r>
            <a:r>
              <a:rPr sz="2200" b="0" dirty="0">
                <a:latin typeface="Carlito"/>
                <a:cs typeface="Carlito"/>
              </a:rPr>
              <a:t>be</a:t>
            </a:r>
            <a:r>
              <a:rPr sz="2200" b="0" spc="-30" dirty="0">
                <a:latin typeface="Carlito"/>
                <a:cs typeface="Carlito"/>
              </a:rPr>
              <a:t> </a:t>
            </a:r>
            <a:r>
              <a:rPr sz="2200" b="0" dirty="0">
                <a:latin typeface="Carlito"/>
                <a:cs typeface="Carlito"/>
              </a:rPr>
              <a:t>attained</a:t>
            </a:r>
            <a:r>
              <a:rPr sz="2200" b="0" spc="-35" dirty="0">
                <a:latin typeface="Carlito"/>
                <a:cs typeface="Carlito"/>
              </a:rPr>
              <a:t> </a:t>
            </a:r>
            <a:r>
              <a:rPr sz="2200" b="0" dirty="0">
                <a:latin typeface="Carlito"/>
                <a:cs typeface="Carlito"/>
              </a:rPr>
              <a:t>by</a:t>
            </a:r>
            <a:r>
              <a:rPr sz="2200" b="0" spc="-15" dirty="0">
                <a:latin typeface="Carlito"/>
                <a:cs typeface="Carlito"/>
              </a:rPr>
              <a:t> </a:t>
            </a:r>
            <a:r>
              <a:rPr sz="2200" b="0" dirty="0">
                <a:latin typeface="Carlito"/>
                <a:cs typeface="Carlito"/>
              </a:rPr>
              <a:t>the</a:t>
            </a:r>
            <a:r>
              <a:rPr sz="2200" b="0" spc="-35" dirty="0">
                <a:latin typeface="Carlito"/>
                <a:cs typeface="Carlito"/>
              </a:rPr>
              <a:t> </a:t>
            </a:r>
            <a:r>
              <a:rPr sz="2200" b="0" dirty="0">
                <a:latin typeface="Carlito"/>
                <a:cs typeface="Carlito"/>
              </a:rPr>
              <a:t>student</a:t>
            </a:r>
            <a:r>
              <a:rPr sz="2200" b="0" spc="-40" dirty="0">
                <a:latin typeface="Carlito"/>
                <a:cs typeface="Carlito"/>
              </a:rPr>
              <a:t> </a:t>
            </a:r>
            <a:r>
              <a:rPr sz="2200" b="0" dirty="0">
                <a:latin typeface="Carlito"/>
                <a:cs typeface="Carlito"/>
              </a:rPr>
              <a:t>at</a:t>
            </a:r>
            <a:r>
              <a:rPr sz="2200" b="0" spc="-15" dirty="0">
                <a:latin typeface="Carlito"/>
                <a:cs typeface="Carlito"/>
              </a:rPr>
              <a:t> </a:t>
            </a:r>
            <a:r>
              <a:rPr sz="2200" b="0" dirty="0">
                <a:latin typeface="Carlito"/>
                <a:cs typeface="Carlito"/>
              </a:rPr>
              <a:t>the</a:t>
            </a:r>
            <a:r>
              <a:rPr sz="2200" b="0" spc="-25" dirty="0">
                <a:latin typeface="Carlito"/>
                <a:cs typeface="Carlito"/>
              </a:rPr>
              <a:t> </a:t>
            </a:r>
            <a:r>
              <a:rPr sz="2200" b="0" dirty="0">
                <a:latin typeface="Carlito"/>
                <a:cs typeface="Carlito"/>
              </a:rPr>
              <a:t>end</a:t>
            </a:r>
            <a:r>
              <a:rPr sz="2200" b="0" spc="-40" dirty="0">
                <a:latin typeface="Carlito"/>
                <a:cs typeface="Carlito"/>
              </a:rPr>
              <a:t> </a:t>
            </a:r>
            <a:r>
              <a:rPr sz="2200" b="0" spc="-25" dirty="0">
                <a:latin typeface="Carlito"/>
                <a:cs typeface="Carlito"/>
              </a:rPr>
              <a:t>of </a:t>
            </a:r>
            <a:r>
              <a:rPr sz="2200" b="0" dirty="0">
                <a:latin typeface="Carlito"/>
                <a:cs typeface="Carlito"/>
              </a:rPr>
              <a:t>the</a:t>
            </a:r>
            <a:r>
              <a:rPr sz="2200" b="0" spc="-35" dirty="0">
                <a:latin typeface="Carlito"/>
                <a:cs typeface="Carlito"/>
              </a:rPr>
              <a:t> </a:t>
            </a:r>
            <a:r>
              <a:rPr sz="2200" b="0" dirty="0">
                <a:latin typeface="Carlito"/>
                <a:cs typeface="Carlito"/>
              </a:rPr>
              <a:t>course</a:t>
            </a:r>
            <a:r>
              <a:rPr sz="2200" b="0" spc="-35" dirty="0">
                <a:latin typeface="Carlito"/>
                <a:cs typeface="Carlito"/>
              </a:rPr>
              <a:t> </a:t>
            </a:r>
            <a:r>
              <a:rPr sz="2200" b="0" spc="-20" dirty="0">
                <a:latin typeface="Carlito"/>
                <a:cs typeface="Carlito"/>
              </a:rPr>
              <a:t>are.</a:t>
            </a:r>
            <a:endParaRPr sz="2200">
              <a:latin typeface="Carlito"/>
              <a:cs typeface="Carlito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6680" y="2072893"/>
          <a:ext cx="10434955" cy="42068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9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1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9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1869">
                <a:tc gridSpan="4">
                  <a:txBody>
                    <a:bodyPr/>
                    <a:lstStyle/>
                    <a:p>
                      <a:pPr marL="67945">
                        <a:lnSpc>
                          <a:spcPts val="2345"/>
                        </a:lnSpc>
                        <a:tabLst>
                          <a:tab pos="1173480" algn="l"/>
                          <a:tab pos="7091680" algn="l"/>
                          <a:tab pos="9504680" algn="l"/>
                        </a:tabLst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Sl.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No.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	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CLOs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	Domain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of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learning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	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PLOs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F79546"/>
                      </a:solidFill>
                      <a:prstDash val="solid"/>
                    </a:lnL>
                    <a:lnR w="6350">
                      <a:solidFill>
                        <a:srgbClr val="F79546"/>
                      </a:solidFill>
                      <a:prstDash val="solid"/>
                    </a:lnR>
                    <a:solidFill>
                      <a:srgbClr val="F7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3330">
                <a:tc>
                  <a:txBody>
                    <a:bodyPr/>
                    <a:lstStyle/>
                    <a:p>
                      <a:pPr marL="67945">
                        <a:lnSpc>
                          <a:spcPts val="2295"/>
                        </a:lnSpc>
                      </a:pPr>
                      <a:r>
                        <a:rPr sz="2000" spc="-50" dirty="0">
                          <a:latin typeface="Carlito"/>
                          <a:cs typeface="Carlito"/>
                        </a:rPr>
                        <a:t>1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F9BE8F"/>
                      </a:solidFill>
                      <a:prstDash val="solid"/>
                    </a:lnL>
                    <a:lnR w="6350">
                      <a:solidFill>
                        <a:srgbClr val="F9BE8F"/>
                      </a:solidFill>
                      <a:prstDash val="solid"/>
                    </a:lnR>
                    <a:lnB w="6350">
                      <a:solidFill>
                        <a:srgbClr val="F9BE8F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2295"/>
                        </a:lnSpc>
                      </a:pPr>
                      <a:r>
                        <a:rPr sz="2000" b="1" dirty="0">
                          <a:latin typeface="Carlito"/>
                          <a:cs typeface="Carlito"/>
                        </a:rPr>
                        <a:t>DISPLAY</a:t>
                      </a:r>
                      <a:r>
                        <a:rPr sz="2000" b="1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basic</a:t>
                      </a:r>
                      <a:r>
                        <a:rPr sz="20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proficiency</a:t>
                      </a:r>
                      <a:r>
                        <a:rPr sz="20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in</a:t>
                      </a:r>
                      <a:r>
                        <a:rPr sz="20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operation</a:t>
                      </a:r>
                      <a:r>
                        <a:rPr sz="20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20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the</a:t>
                      </a:r>
                      <a:r>
                        <a:rPr sz="20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apparatus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000" dirty="0">
                          <a:latin typeface="Carlito"/>
                          <a:cs typeface="Carlito"/>
                        </a:rPr>
                        <a:t>and</a:t>
                      </a:r>
                      <a:r>
                        <a:rPr sz="20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PERFORM</a:t>
                      </a:r>
                      <a:r>
                        <a:rPr sz="2000" spc="-7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the</a:t>
                      </a:r>
                      <a:r>
                        <a:rPr sz="20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experiment</a:t>
                      </a:r>
                      <a:r>
                        <a:rPr sz="20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to</a:t>
                      </a:r>
                      <a:r>
                        <a:rPr sz="20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determine</a:t>
                      </a:r>
                      <a:r>
                        <a:rPr sz="2000" spc="-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25" dirty="0">
                          <a:latin typeface="Carlito"/>
                          <a:cs typeface="Carlito"/>
                        </a:rPr>
                        <a:t>the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67945" marR="542290">
                        <a:lnSpc>
                          <a:spcPct val="101499"/>
                        </a:lnSpc>
                        <a:spcBef>
                          <a:spcPts val="15"/>
                        </a:spcBef>
                      </a:pPr>
                      <a:r>
                        <a:rPr sz="2000" dirty="0">
                          <a:latin typeface="Carlito"/>
                          <a:cs typeface="Carlito"/>
                        </a:rPr>
                        <a:t>solution</a:t>
                      </a:r>
                      <a:r>
                        <a:rPr sz="20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20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the</a:t>
                      </a:r>
                      <a:r>
                        <a:rPr sz="20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engineering</a:t>
                      </a:r>
                      <a:r>
                        <a:rPr sz="20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problems</a:t>
                      </a:r>
                      <a:r>
                        <a:rPr sz="20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related</a:t>
                      </a:r>
                      <a:r>
                        <a:rPr sz="20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to</a:t>
                      </a:r>
                      <a:r>
                        <a:rPr sz="20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25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subject.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F9BE8F"/>
                      </a:solidFill>
                      <a:prstDash val="solid"/>
                    </a:lnL>
                    <a:lnR w="6350">
                      <a:solidFill>
                        <a:srgbClr val="F9BE8F"/>
                      </a:solidFill>
                      <a:prstDash val="solid"/>
                    </a:lnR>
                    <a:lnB w="6350">
                      <a:solidFill>
                        <a:srgbClr val="F9BE8F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2295"/>
                        </a:lnSpc>
                      </a:pPr>
                      <a:r>
                        <a:rPr sz="2000" spc="-10" dirty="0">
                          <a:latin typeface="Carlito"/>
                          <a:cs typeface="Carlito"/>
                        </a:rPr>
                        <a:t>Psychomotor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F9BE8F"/>
                      </a:solidFill>
                      <a:prstDash val="solid"/>
                    </a:lnL>
                    <a:lnR w="6350">
                      <a:solidFill>
                        <a:srgbClr val="F9BE8F"/>
                      </a:solidFill>
                      <a:prstDash val="solid"/>
                    </a:lnR>
                    <a:lnB w="6350">
                      <a:solidFill>
                        <a:srgbClr val="F9BE8F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295"/>
                        </a:lnSpc>
                      </a:pPr>
                      <a:r>
                        <a:rPr sz="2000" spc="-10" dirty="0">
                          <a:latin typeface="Carlito"/>
                          <a:cs typeface="Carlito"/>
                        </a:rPr>
                        <a:t>1,2,3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F9BE8F"/>
                      </a:solidFill>
                      <a:prstDash val="solid"/>
                    </a:lnL>
                    <a:lnR w="6350">
                      <a:solidFill>
                        <a:srgbClr val="F9BE8F"/>
                      </a:solidFill>
                      <a:prstDash val="solid"/>
                    </a:lnR>
                    <a:lnB w="6350">
                      <a:solidFill>
                        <a:srgbClr val="F9BE8F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6155">
                <a:tc>
                  <a:txBody>
                    <a:bodyPr/>
                    <a:lstStyle/>
                    <a:p>
                      <a:pPr marL="67945">
                        <a:lnSpc>
                          <a:spcPts val="2320"/>
                        </a:lnSpc>
                      </a:pPr>
                      <a:r>
                        <a:rPr sz="2000" spc="-50" dirty="0">
                          <a:latin typeface="Carlito"/>
                          <a:cs typeface="Carlito"/>
                        </a:rPr>
                        <a:t>2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F9BE8F"/>
                      </a:solidFill>
                      <a:prstDash val="solid"/>
                    </a:lnL>
                    <a:lnR w="6350">
                      <a:solidFill>
                        <a:srgbClr val="F9BE8F"/>
                      </a:solidFill>
                      <a:prstDash val="solid"/>
                    </a:lnR>
                    <a:lnT w="6350">
                      <a:solidFill>
                        <a:srgbClr val="F9BE8F"/>
                      </a:solidFill>
                      <a:prstDash val="solid"/>
                    </a:lnT>
                    <a:lnB w="6350">
                      <a:solidFill>
                        <a:srgbClr val="F9BE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2320"/>
                        </a:lnSpc>
                      </a:pPr>
                      <a:r>
                        <a:rPr sz="2000" b="1" dirty="0">
                          <a:latin typeface="Carlito"/>
                          <a:cs typeface="Carlito"/>
                        </a:rPr>
                        <a:t>Communicate</a:t>
                      </a:r>
                      <a:r>
                        <a:rPr sz="2000" b="1" spc="-7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the</a:t>
                      </a:r>
                      <a:r>
                        <a:rPr sz="20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learned</a:t>
                      </a:r>
                      <a:r>
                        <a:rPr sz="20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concepts</a:t>
                      </a:r>
                      <a:r>
                        <a:rPr sz="20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using</a:t>
                      </a:r>
                      <a:r>
                        <a:rPr sz="20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different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67945" marR="768350">
                        <a:lnSpc>
                          <a:spcPts val="2450"/>
                        </a:lnSpc>
                        <a:spcBef>
                          <a:spcPts val="75"/>
                        </a:spcBef>
                      </a:pPr>
                      <a:r>
                        <a:rPr sz="2000" dirty="0">
                          <a:latin typeface="Carlito"/>
                          <a:cs typeface="Carlito"/>
                        </a:rPr>
                        <a:t>media</a:t>
                      </a:r>
                      <a:r>
                        <a:rPr sz="20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i.e.,</a:t>
                      </a:r>
                      <a:r>
                        <a:rPr sz="2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verbal</a:t>
                      </a:r>
                      <a:r>
                        <a:rPr sz="20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and</a:t>
                      </a:r>
                      <a:r>
                        <a:rPr sz="20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written.</a:t>
                      </a:r>
                      <a:r>
                        <a:rPr sz="20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As</a:t>
                      </a:r>
                      <a:r>
                        <a:rPr sz="20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well</a:t>
                      </a:r>
                      <a:r>
                        <a:rPr sz="20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as</a:t>
                      </a:r>
                      <a:r>
                        <a:rPr sz="20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perform teamwork.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F9BE8F"/>
                      </a:solidFill>
                      <a:prstDash val="solid"/>
                    </a:lnL>
                    <a:lnR w="6350">
                      <a:solidFill>
                        <a:srgbClr val="F9BE8F"/>
                      </a:solidFill>
                      <a:prstDash val="solid"/>
                    </a:lnR>
                    <a:lnT w="6350">
                      <a:solidFill>
                        <a:srgbClr val="F9BE8F"/>
                      </a:solidFill>
                      <a:prstDash val="solid"/>
                    </a:lnT>
                    <a:lnB w="6350">
                      <a:solidFill>
                        <a:srgbClr val="F9BE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2320"/>
                        </a:lnSpc>
                      </a:pPr>
                      <a:r>
                        <a:rPr sz="2000" spc="-10" dirty="0">
                          <a:latin typeface="Carlito"/>
                          <a:cs typeface="Carlito"/>
                        </a:rPr>
                        <a:t>Affective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F9BE8F"/>
                      </a:solidFill>
                      <a:prstDash val="solid"/>
                    </a:lnL>
                    <a:lnR w="6350">
                      <a:solidFill>
                        <a:srgbClr val="F9BE8F"/>
                      </a:solidFill>
                      <a:prstDash val="solid"/>
                    </a:lnR>
                    <a:lnT w="6350">
                      <a:solidFill>
                        <a:srgbClr val="F9BE8F"/>
                      </a:solidFill>
                      <a:prstDash val="solid"/>
                    </a:lnT>
                    <a:lnB w="6350">
                      <a:solidFill>
                        <a:srgbClr val="F9BE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20"/>
                        </a:lnSpc>
                      </a:pPr>
                      <a:r>
                        <a:rPr sz="2000" spc="-25" dirty="0">
                          <a:latin typeface="Carlito"/>
                          <a:cs typeface="Carlito"/>
                        </a:rPr>
                        <a:t>5,6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F9BE8F"/>
                      </a:solidFill>
                      <a:prstDash val="solid"/>
                    </a:lnL>
                    <a:lnR w="6350">
                      <a:solidFill>
                        <a:srgbClr val="F9BE8F"/>
                      </a:solidFill>
                      <a:prstDash val="solid"/>
                    </a:lnR>
                    <a:lnT w="6350">
                      <a:solidFill>
                        <a:srgbClr val="F9BE8F"/>
                      </a:solidFill>
                      <a:prstDash val="solid"/>
                    </a:lnT>
                    <a:lnB w="6350">
                      <a:solidFill>
                        <a:srgbClr val="F9BE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5519">
                <a:tc>
                  <a:txBody>
                    <a:bodyPr/>
                    <a:lstStyle/>
                    <a:p>
                      <a:pPr marL="67945">
                        <a:lnSpc>
                          <a:spcPts val="2320"/>
                        </a:lnSpc>
                      </a:pPr>
                      <a:r>
                        <a:rPr sz="2000" spc="-50" dirty="0">
                          <a:latin typeface="Carlito"/>
                          <a:cs typeface="Carlito"/>
                        </a:rPr>
                        <a:t>3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F9BE8F"/>
                      </a:solidFill>
                      <a:prstDash val="solid"/>
                    </a:lnL>
                    <a:lnR w="6350">
                      <a:solidFill>
                        <a:srgbClr val="F9BE8F"/>
                      </a:solidFill>
                      <a:prstDash val="solid"/>
                    </a:lnR>
                    <a:lnT w="6350">
                      <a:solidFill>
                        <a:srgbClr val="F9BE8F"/>
                      </a:solidFill>
                      <a:prstDash val="solid"/>
                    </a:lnT>
                    <a:lnB w="6350">
                      <a:solidFill>
                        <a:srgbClr val="F9BE8F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2320"/>
                        </a:lnSpc>
                      </a:pPr>
                      <a:r>
                        <a:rPr sz="2000" b="1" dirty="0">
                          <a:latin typeface="Carlito"/>
                          <a:cs typeface="Carlito"/>
                        </a:rPr>
                        <a:t>Manifest</a:t>
                      </a:r>
                      <a:r>
                        <a:rPr sz="2000" b="1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the</a:t>
                      </a:r>
                      <a:r>
                        <a:rPr sz="20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professional</a:t>
                      </a:r>
                      <a:r>
                        <a:rPr sz="2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responsibilities</a:t>
                      </a:r>
                      <a:r>
                        <a:rPr sz="2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and</a:t>
                      </a:r>
                      <a:r>
                        <a:rPr sz="2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norms</a:t>
                      </a:r>
                      <a:r>
                        <a:rPr sz="20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25" dirty="0">
                          <a:latin typeface="Carlito"/>
                          <a:cs typeface="Carlito"/>
                        </a:rPr>
                        <a:t>of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000" dirty="0">
                          <a:latin typeface="Carlito"/>
                          <a:cs typeface="Carlito"/>
                        </a:rPr>
                        <a:t>engineering</a:t>
                      </a:r>
                      <a:r>
                        <a:rPr sz="2000" spc="-7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practice.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F9BE8F"/>
                      </a:solidFill>
                      <a:prstDash val="solid"/>
                    </a:lnL>
                    <a:lnR w="6350">
                      <a:solidFill>
                        <a:srgbClr val="F9BE8F"/>
                      </a:solidFill>
                      <a:prstDash val="solid"/>
                    </a:lnR>
                    <a:lnT w="6350">
                      <a:solidFill>
                        <a:srgbClr val="F9BE8F"/>
                      </a:solidFill>
                      <a:prstDash val="solid"/>
                    </a:lnT>
                    <a:lnB w="6350">
                      <a:solidFill>
                        <a:srgbClr val="F9BE8F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2320"/>
                        </a:lnSpc>
                      </a:pPr>
                      <a:r>
                        <a:rPr sz="2000" spc="-10" dirty="0">
                          <a:latin typeface="Carlito"/>
                          <a:cs typeface="Carlito"/>
                        </a:rPr>
                        <a:t>Psychomotor,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000" spc="-10" dirty="0">
                          <a:latin typeface="Carlito"/>
                          <a:cs typeface="Carlito"/>
                        </a:rPr>
                        <a:t>Affective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F9BE8F"/>
                      </a:solidFill>
                      <a:prstDash val="solid"/>
                    </a:lnL>
                    <a:lnR w="6350">
                      <a:solidFill>
                        <a:srgbClr val="F9BE8F"/>
                      </a:solidFill>
                      <a:prstDash val="solid"/>
                    </a:lnR>
                    <a:lnT w="6350">
                      <a:solidFill>
                        <a:srgbClr val="F9BE8F"/>
                      </a:solidFill>
                      <a:prstDash val="solid"/>
                    </a:lnT>
                    <a:lnB w="6350">
                      <a:solidFill>
                        <a:srgbClr val="F9BE8F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20"/>
                        </a:lnSpc>
                      </a:pPr>
                      <a:r>
                        <a:rPr sz="2000" spc="-20" dirty="0">
                          <a:latin typeface="Carlito"/>
                          <a:cs typeface="Carlito"/>
                        </a:rPr>
                        <a:t>7,10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F9BE8F"/>
                      </a:solidFill>
                      <a:prstDash val="solid"/>
                    </a:lnL>
                    <a:lnR w="6350">
                      <a:solidFill>
                        <a:srgbClr val="F9BE8F"/>
                      </a:solidFill>
                      <a:prstDash val="solid"/>
                    </a:lnR>
                    <a:lnT w="6350">
                      <a:solidFill>
                        <a:srgbClr val="F9BE8F"/>
                      </a:solidFill>
                      <a:prstDash val="solid"/>
                    </a:lnT>
                    <a:lnB w="6350">
                      <a:solidFill>
                        <a:srgbClr val="F9BE8F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20640" y="4029709"/>
            <a:ext cx="4723765" cy="248475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84884" y="479806"/>
            <a:ext cx="8161020" cy="1864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8350" marR="60325" indent="2059305">
              <a:lnSpc>
                <a:spcPct val="122500"/>
              </a:lnSpc>
              <a:spcBef>
                <a:spcPts val="100"/>
              </a:spcBef>
            </a:pPr>
            <a:r>
              <a:rPr spc="50" dirty="0"/>
              <a:t>EXPERIMENT</a:t>
            </a:r>
            <a:r>
              <a:rPr spc="175" dirty="0"/>
              <a:t> </a:t>
            </a:r>
            <a:r>
              <a:rPr spc="120" dirty="0"/>
              <a:t>NO.2 </a:t>
            </a:r>
            <a:r>
              <a:rPr spc="55" dirty="0"/>
              <a:t>MEASUREMENTS</a:t>
            </a:r>
            <a:r>
              <a:rPr spc="360" dirty="0"/>
              <a:t> </a:t>
            </a:r>
            <a:r>
              <a:rPr dirty="0"/>
              <a:t>USING</a:t>
            </a:r>
            <a:r>
              <a:rPr spc="350" dirty="0"/>
              <a:t> </a:t>
            </a:r>
            <a:r>
              <a:rPr dirty="0"/>
              <a:t>PROFILE</a:t>
            </a:r>
            <a:r>
              <a:rPr spc="365" dirty="0"/>
              <a:t> </a:t>
            </a:r>
            <a:r>
              <a:rPr spc="-10" dirty="0"/>
              <a:t>PROJECTOR</a:t>
            </a:r>
          </a:p>
          <a:p>
            <a:pPr marL="12700" marR="5080">
              <a:lnSpc>
                <a:spcPts val="3870"/>
              </a:lnSpc>
            </a:pPr>
            <a:r>
              <a:rPr spc="100" dirty="0"/>
              <a:t>Aim:</a:t>
            </a:r>
            <a:r>
              <a:rPr spc="-60" dirty="0"/>
              <a:t> </a:t>
            </a:r>
            <a:r>
              <a:rPr sz="2000" b="0" spc="80" dirty="0">
                <a:latin typeface="DejaVu Serif Condensed"/>
                <a:cs typeface="DejaVu Serif Condensed"/>
              </a:rPr>
              <a:t>To</a:t>
            </a:r>
            <a:r>
              <a:rPr sz="2000" b="0" spc="45" dirty="0">
                <a:latin typeface="DejaVu Serif Condensed"/>
                <a:cs typeface="DejaVu Serif Condensed"/>
              </a:rPr>
              <a:t> </a:t>
            </a:r>
            <a:r>
              <a:rPr sz="2000" b="0" dirty="0">
                <a:latin typeface="DejaVu Serif Condensed"/>
                <a:cs typeface="DejaVu Serif Condensed"/>
              </a:rPr>
              <a:t>measure</a:t>
            </a:r>
            <a:r>
              <a:rPr sz="2000" b="0" spc="40" dirty="0">
                <a:latin typeface="DejaVu Serif Condensed"/>
                <a:cs typeface="DejaVu Serif Condensed"/>
              </a:rPr>
              <a:t> </a:t>
            </a:r>
            <a:r>
              <a:rPr sz="2000" b="0" dirty="0">
                <a:latin typeface="DejaVu Serif Condensed"/>
                <a:cs typeface="DejaVu Serif Condensed"/>
              </a:rPr>
              <a:t>the</a:t>
            </a:r>
            <a:r>
              <a:rPr sz="2000" b="0" spc="35" dirty="0">
                <a:latin typeface="DejaVu Serif Condensed"/>
                <a:cs typeface="DejaVu Serif Condensed"/>
              </a:rPr>
              <a:t> </a:t>
            </a:r>
            <a:r>
              <a:rPr sz="2000" b="0" dirty="0">
                <a:latin typeface="DejaVu Serif Condensed"/>
                <a:cs typeface="DejaVu Serif Condensed"/>
              </a:rPr>
              <a:t>thread</a:t>
            </a:r>
            <a:r>
              <a:rPr sz="2000" b="0" spc="40" dirty="0">
                <a:latin typeface="DejaVu Serif Condensed"/>
                <a:cs typeface="DejaVu Serif Condensed"/>
              </a:rPr>
              <a:t> </a:t>
            </a:r>
            <a:r>
              <a:rPr sz="2000" b="0" dirty="0">
                <a:latin typeface="DejaVu Serif Condensed"/>
                <a:cs typeface="DejaVu Serif Condensed"/>
              </a:rPr>
              <a:t>parameter</a:t>
            </a:r>
            <a:r>
              <a:rPr sz="2000" b="0" spc="35" dirty="0">
                <a:latin typeface="DejaVu Serif Condensed"/>
                <a:cs typeface="DejaVu Serif Condensed"/>
              </a:rPr>
              <a:t> </a:t>
            </a:r>
            <a:r>
              <a:rPr sz="2000" b="0" dirty="0">
                <a:latin typeface="DejaVu Serif Condensed"/>
                <a:cs typeface="DejaVu Serif Condensed"/>
              </a:rPr>
              <a:t>of</a:t>
            </a:r>
            <a:r>
              <a:rPr sz="2000" b="0" spc="25" dirty="0">
                <a:latin typeface="DejaVu Serif Condensed"/>
                <a:cs typeface="DejaVu Serif Condensed"/>
              </a:rPr>
              <a:t> </a:t>
            </a:r>
            <a:r>
              <a:rPr sz="2000" b="0" dirty="0">
                <a:latin typeface="DejaVu Serif Condensed"/>
                <a:cs typeface="DejaVu Serif Condensed"/>
              </a:rPr>
              <a:t>given</a:t>
            </a:r>
            <a:r>
              <a:rPr sz="2000" b="0" spc="40" dirty="0">
                <a:latin typeface="DejaVu Serif Condensed"/>
                <a:cs typeface="DejaVu Serif Condensed"/>
              </a:rPr>
              <a:t> </a:t>
            </a:r>
            <a:r>
              <a:rPr sz="2000" b="0" dirty="0">
                <a:latin typeface="DejaVu Serif Condensed"/>
                <a:cs typeface="DejaVu Serif Condensed"/>
              </a:rPr>
              <a:t>screw</a:t>
            </a:r>
            <a:r>
              <a:rPr sz="2000" b="0" spc="35" dirty="0">
                <a:latin typeface="DejaVu Serif Condensed"/>
                <a:cs typeface="DejaVu Serif Condensed"/>
              </a:rPr>
              <a:t> </a:t>
            </a:r>
            <a:r>
              <a:rPr sz="2000" b="0" dirty="0">
                <a:latin typeface="DejaVu Serif Condensed"/>
                <a:cs typeface="DejaVu Serif Condensed"/>
              </a:rPr>
              <a:t>thread</a:t>
            </a:r>
            <a:r>
              <a:rPr sz="2000" b="0" spc="40" dirty="0">
                <a:latin typeface="DejaVu Serif Condensed"/>
                <a:cs typeface="DejaVu Serif Condensed"/>
              </a:rPr>
              <a:t> </a:t>
            </a:r>
            <a:r>
              <a:rPr sz="2000" b="0" spc="-10" dirty="0">
                <a:latin typeface="DejaVu Serif Condensed"/>
                <a:cs typeface="DejaVu Serif Condensed"/>
              </a:rPr>
              <a:t>using </a:t>
            </a:r>
            <a:r>
              <a:rPr sz="2000" b="0" dirty="0">
                <a:latin typeface="DejaVu Serif Condensed"/>
                <a:cs typeface="DejaVu Serif Condensed"/>
              </a:rPr>
              <a:t>profile</a:t>
            </a:r>
            <a:r>
              <a:rPr sz="2000" b="0" spc="-15" dirty="0">
                <a:latin typeface="DejaVu Serif Condensed"/>
                <a:cs typeface="DejaVu Serif Condensed"/>
              </a:rPr>
              <a:t>  </a:t>
            </a:r>
            <a:r>
              <a:rPr sz="2000" b="0" spc="-10" dirty="0">
                <a:latin typeface="DejaVu Serif Condensed"/>
                <a:cs typeface="DejaVu Serif Condensed"/>
              </a:rPr>
              <a:t>projector.</a:t>
            </a:r>
            <a:endParaRPr sz="2000">
              <a:latin typeface="DejaVu Serif Condensed"/>
              <a:cs typeface="DejaVu Serif Condense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4884" y="2287651"/>
            <a:ext cx="8418195" cy="42576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46700"/>
              </a:lnSpc>
              <a:spcBef>
                <a:spcPts val="110"/>
              </a:spcBef>
              <a:tabLst>
                <a:tab pos="952500" algn="l"/>
                <a:tab pos="1251585" algn="l"/>
                <a:tab pos="1390015" algn="l"/>
                <a:tab pos="1650364" algn="l"/>
                <a:tab pos="2034539" algn="l"/>
                <a:tab pos="2210435" algn="l"/>
                <a:tab pos="2513965" algn="l"/>
                <a:tab pos="2555240" algn="l"/>
                <a:tab pos="3004185" algn="l"/>
                <a:tab pos="3036570" algn="l"/>
                <a:tab pos="3534410" algn="l"/>
                <a:tab pos="3738879" algn="l"/>
                <a:tab pos="4633595" algn="l"/>
                <a:tab pos="4920615" algn="l"/>
                <a:tab pos="5019040" algn="l"/>
                <a:tab pos="5297805" algn="l"/>
                <a:tab pos="5345430" algn="l"/>
                <a:tab pos="6304280" algn="l"/>
                <a:tab pos="6973570" algn="l"/>
                <a:tab pos="7121525" algn="l"/>
                <a:tab pos="7943215" algn="l"/>
                <a:tab pos="8018780" algn="l"/>
              </a:tabLst>
            </a:pPr>
            <a:r>
              <a:rPr sz="2400" b="1" spc="190" dirty="0">
                <a:latin typeface="Liberation Serif"/>
                <a:cs typeface="Liberation Serif"/>
              </a:rPr>
              <a:t>Operators</a:t>
            </a:r>
            <a:r>
              <a:rPr sz="2400" b="1" spc="240" dirty="0">
                <a:latin typeface="Liberation Serif"/>
                <a:cs typeface="Liberation Serif"/>
              </a:rPr>
              <a:t> </a:t>
            </a:r>
            <a:r>
              <a:rPr sz="2400" b="1" spc="170" dirty="0">
                <a:latin typeface="Liberation Serif"/>
                <a:cs typeface="Liberation Serif"/>
              </a:rPr>
              <a:t>Required:</a:t>
            </a:r>
            <a:r>
              <a:rPr sz="2400" b="1" spc="-100" dirty="0">
                <a:latin typeface="Liberation Serif"/>
                <a:cs typeface="Liberation Serif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Profile</a:t>
            </a:r>
            <a:r>
              <a:rPr sz="2000" spc="1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projector,</a:t>
            </a:r>
            <a:r>
              <a:rPr sz="2000" spc="1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thread</a:t>
            </a:r>
            <a:r>
              <a:rPr sz="2000" spc="1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specimen,</a:t>
            </a:r>
            <a:r>
              <a:rPr sz="2000" spc="15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gear. </a:t>
            </a:r>
            <a:r>
              <a:rPr sz="2400" b="1" spc="165" dirty="0">
                <a:latin typeface="Liberation Serif"/>
                <a:cs typeface="Liberation Serif"/>
              </a:rPr>
              <a:t>Theory:</a:t>
            </a:r>
            <a:r>
              <a:rPr sz="2400" b="1" dirty="0">
                <a:latin typeface="Liberation Serif"/>
                <a:cs typeface="Liberation Serif"/>
              </a:rPr>
              <a:t>		</a:t>
            </a:r>
            <a:r>
              <a:rPr sz="2000" spc="-25" dirty="0">
                <a:latin typeface="DejaVu Serif Condensed"/>
                <a:cs typeface="DejaVu Serif Condensed"/>
              </a:rPr>
              <a:t>The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optical</a:t>
            </a:r>
            <a:r>
              <a:rPr sz="2000" dirty="0">
                <a:latin typeface="DejaVu Serif Condensed"/>
                <a:cs typeface="DejaVu Serif Condensed"/>
              </a:rPr>
              <a:t>		</a:t>
            </a:r>
            <a:r>
              <a:rPr sz="2000" spc="-10" dirty="0">
                <a:latin typeface="DejaVu Serif Condensed"/>
                <a:cs typeface="DejaVu Serif Condensed"/>
              </a:rPr>
              <a:t>comparator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5" dirty="0">
                <a:latin typeface="DejaVu Serif Condensed"/>
                <a:cs typeface="DejaVu Serif Condensed"/>
              </a:rPr>
              <a:t>is</a:t>
            </a:r>
            <a:r>
              <a:rPr sz="2000" dirty="0">
                <a:latin typeface="DejaVu Serif Condensed"/>
                <a:cs typeface="DejaVu Serif Condensed"/>
              </a:rPr>
              <a:t>		</a:t>
            </a:r>
            <a:r>
              <a:rPr sz="2000" spc="-50" dirty="0">
                <a:latin typeface="DejaVu Serif Condensed"/>
                <a:cs typeface="DejaVu Serif Condensed"/>
              </a:rPr>
              <a:t>a</a:t>
            </a:r>
            <a:r>
              <a:rPr sz="2000" dirty="0">
                <a:latin typeface="DejaVu Serif Condensed"/>
                <a:cs typeface="DejaVu Serif Condensed"/>
              </a:rPr>
              <a:t>		</a:t>
            </a:r>
            <a:r>
              <a:rPr sz="2000" spc="-10" dirty="0">
                <a:latin typeface="DejaVu Serif Condensed"/>
                <a:cs typeface="DejaVu Serif Condensed"/>
              </a:rPr>
              <a:t>device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0" dirty="0">
                <a:latin typeface="DejaVu Serif Condensed"/>
                <a:cs typeface="DejaVu Serif Condensed"/>
              </a:rPr>
              <a:t>that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applies</a:t>
            </a:r>
            <a:r>
              <a:rPr sz="2000" dirty="0">
                <a:latin typeface="DejaVu Serif Condensed"/>
                <a:cs typeface="DejaVu Serif Condensed"/>
              </a:rPr>
              <a:t>		</a:t>
            </a:r>
            <a:r>
              <a:rPr sz="2000" spc="-25" dirty="0">
                <a:latin typeface="DejaVu Serif Condensed"/>
                <a:cs typeface="DejaVu Serif Condensed"/>
              </a:rPr>
              <a:t>the </a:t>
            </a:r>
            <a:r>
              <a:rPr sz="2000" spc="-10" dirty="0">
                <a:latin typeface="DejaVu Serif Condensed"/>
                <a:cs typeface="DejaVu Serif Condensed"/>
              </a:rPr>
              <a:t>principle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5" dirty="0">
                <a:latin typeface="DejaVu Serif Condensed"/>
                <a:cs typeface="DejaVu Serif Condensed"/>
              </a:rPr>
              <a:t>of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optics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5" dirty="0">
                <a:latin typeface="DejaVu Serif Condensed"/>
                <a:cs typeface="DejaVu Serif Condensed"/>
              </a:rPr>
              <a:t>for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5" dirty="0">
                <a:latin typeface="DejaVu Serif Condensed"/>
                <a:cs typeface="DejaVu Serif Condensed"/>
              </a:rPr>
              <a:t>the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inspection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5" dirty="0">
                <a:latin typeface="DejaVu Serif Condensed"/>
                <a:cs typeface="DejaVu Serif Condensed"/>
              </a:rPr>
              <a:t>of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manufactured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parts.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5" dirty="0">
                <a:latin typeface="DejaVu Serif Condensed"/>
                <a:cs typeface="DejaVu Serif Condensed"/>
              </a:rPr>
              <a:t>The </a:t>
            </a:r>
            <a:r>
              <a:rPr sz="2000" spc="-10" dirty="0">
                <a:latin typeface="DejaVu Serif Condensed"/>
                <a:cs typeface="DejaVu Serif Condensed"/>
              </a:rPr>
              <a:t>profile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projector</a:t>
            </a:r>
            <a:r>
              <a:rPr sz="2000" dirty="0">
                <a:latin typeface="DejaVu Serif Condensed"/>
                <a:cs typeface="DejaVu Serif Condensed"/>
              </a:rPr>
              <a:t>		</a:t>
            </a:r>
            <a:r>
              <a:rPr sz="2000" spc="-25" dirty="0">
                <a:latin typeface="DejaVu Serif Condensed"/>
                <a:cs typeface="DejaVu Serif Condensed"/>
              </a:rPr>
              <a:t>is</a:t>
            </a:r>
            <a:r>
              <a:rPr sz="2000" dirty="0">
                <a:latin typeface="DejaVu Serif Condensed"/>
                <a:cs typeface="DejaVu Serif Condensed"/>
              </a:rPr>
              <a:t>		</a:t>
            </a:r>
            <a:r>
              <a:rPr sz="2000" spc="-10" dirty="0">
                <a:latin typeface="DejaVu Serif Condensed"/>
                <a:cs typeface="DejaVu Serif Condensed"/>
              </a:rPr>
              <a:t>basically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5" dirty="0">
                <a:latin typeface="DejaVu Serif Condensed"/>
                <a:cs typeface="DejaVu Serif Condensed"/>
              </a:rPr>
              <a:t>an</a:t>
            </a:r>
            <a:endParaRPr sz="2000">
              <a:latin typeface="DejaVu Serif Condensed"/>
              <a:cs typeface="DejaVu Serif Condensed"/>
            </a:endParaRPr>
          </a:p>
          <a:p>
            <a:pPr marL="12700" marR="4373245" algn="just">
              <a:lnSpc>
                <a:spcPct val="146600"/>
              </a:lnSpc>
              <a:spcBef>
                <a:spcPts val="10"/>
              </a:spcBef>
            </a:pPr>
            <a:r>
              <a:rPr sz="2000" dirty="0">
                <a:latin typeface="DejaVu Serif Condensed"/>
                <a:cs typeface="DejaVu Serif Condensed"/>
              </a:rPr>
              <a:t>optical</a:t>
            </a:r>
            <a:r>
              <a:rPr sz="2000" spc="4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instrument</a:t>
            </a:r>
            <a:r>
              <a:rPr sz="2000" spc="5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which</a:t>
            </a:r>
            <a:r>
              <a:rPr sz="2000" spc="50" dirty="0">
                <a:latin typeface="DejaVu Serif Condensed"/>
                <a:cs typeface="DejaVu Serif Condensed"/>
              </a:rPr>
              <a:t>  </a:t>
            </a:r>
            <a:r>
              <a:rPr sz="2000" spc="-10" dirty="0">
                <a:latin typeface="DejaVu Serif Condensed"/>
                <a:cs typeface="DejaVu Serif Condensed"/>
              </a:rPr>
              <a:t>makes </a:t>
            </a:r>
            <a:r>
              <a:rPr sz="2000" dirty="0">
                <a:latin typeface="DejaVu Serif Condensed"/>
                <a:cs typeface="DejaVu Serif Condensed"/>
              </a:rPr>
              <a:t>use</a:t>
            </a:r>
            <a:r>
              <a:rPr sz="2000" spc="25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25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enlarged</a:t>
            </a:r>
            <a:r>
              <a:rPr sz="2000" spc="2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instruments.</a:t>
            </a:r>
            <a:r>
              <a:rPr sz="2000" spc="265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The </a:t>
            </a:r>
            <a:r>
              <a:rPr sz="2000" dirty="0">
                <a:latin typeface="DejaVu Serif Condensed"/>
                <a:cs typeface="DejaVu Serif Condensed"/>
              </a:rPr>
              <a:t>purpose</a:t>
            </a:r>
            <a:r>
              <a:rPr sz="2000" spc="7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48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48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optical</a:t>
            </a:r>
            <a:r>
              <a:rPr sz="2000" spc="49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projector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2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to</a:t>
            </a:r>
            <a:r>
              <a:rPr sz="2000" spc="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compare</a:t>
            </a:r>
            <a:r>
              <a:rPr sz="2000" spc="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shape</a:t>
            </a:r>
            <a:r>
              <a:rPr sz="2000" spc="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or</a:t>
            </a:r>
            <a:r>
              <a:rPr sz="2000" spc="2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profile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29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relatively</a:t>
            </a:r>
            <a:r>
              <a:rPr sz="2000" spc="29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small</a:t>
            </a:r>
            <a:r>
              <a:rPr sz="2000" spc="290" dirty="0">
                <a:latin typeface="DejaVu Serif Condensed"/>
                <a:cs typeface="DejaVu Serif Condensed"/>
              </a:rPr>
              <a:t>  </a:t>
            </a:r>
            <a:r>
              <a:rPr sz="2000" spc="-10" dirty="0">
                <a:latin typeface="DejaVu Serif Condensed"/>
                <a:cs typeface="DejaVu Serif Condensed"/>
              </a:rPr>
              <a:t>engineering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884" y="372212"/>
            <a:ext cx="8418830" cy="3153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46600"/>
              </a:lnSpc>
              <a:spcBef>
                <a:spcPts val="95"/>
              </a:spcBef>
            </a:pPr>
            <a:r>
              <a:rPr sz="2000" spc="55" dirty="0">
                <a:latin typeface="DejaVu Serif Condensed"/>
                <a:cs typeface="DejaVu Serif Condensed"/>
              </a:rPr>
              <a:t>compound</a:t>
            </a:r>
            <a:r>
              <a:rPr sz="2000" spc="100" dirty="0">
                <a:latin typeface="DejaVu Serif Condensed"/>
                <a:cs typeface="DejaVu Serif Condensed"/>
              </a:rPr>
              <a:t>  </a:t>
            </a:r>
            <a:r>
              <a:rPr sz="2000" spc="60" dirty="0">
                <a:latin typeface="DejaVu Serif Condensed"/>
                <a:cs typeface="DejaVu Serif Condensed"/>
              </a:rPr>
              <a:t>with</a:t>
            </a:r>
            <a:r>
              <a:rPr sz="2000" spc="10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an</a:t>
            </a:r>
            <a:r>
              <a:rPr sz="2000" spc="10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accurate</a:t>
            </a:r>
            <a:r>
              <a:rPr sz="2000" spc="10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standard</a:t>
            </a:r>
            <a:r>
              <a:rPr sz="2000" spc="105" dirty="0">
                <a:latin typeface="DejaVu Serif Condensed"/>
                <a:cs typeface="DejaVu Serif Condensed"/>
              </a:rPr>
              <a:t>  </a:t>
            </a:r>
            <a:r>
              <a:rPr sz="2000" spc="60" dirty="0">
                <a:latin typeface="DejaVu Serif Condensed"/>
                <a:cs typeface="DejaVu Serif Condensed"/>
              </a:rPr>
              <a:t>or</a:t>
            </a:r>
            <a:r>
              <a:rPr sz="2000" spc="10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drawing.</a:t>
            </a:r>
            <a:r>
              <a:rPr sz="2000" spc="10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05" dirty="0">
                <a:latin typeface="DejaVu Serif Condensed"/>
                <a:cs typeface="DejaVu Serif Condensed"/>
              </a:rPr>
              <a:t>  </a:t>
            </a:r>
            <a:r>
              <a:rPr sz="2000" spc="-10" dirty="0">
                <a:latin typeface="DejaVu Serif Condensed"/>
                <a:cs typeface="DejaVu Serif Condensed"/>
              </a:rPr>
              <a:t>projector </a:t>
            </a:r>
            <a:r>
              <a:rPr sz="2000" dirty="0">
                <a:latin typeface="DejaVu Serif Condensed"/>
                <a:cs typeface="DejaVu Serif Condensed"/>
              </a:rPr>
              <a:t>magnifies</a:t>
            </a:r>
            <a:r>
              <a:rPr sz="2000" spc="4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4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profile</a:t>
            </a:r>
            <a:r>
              <a:rPr sz="2000" spc="4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3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specimen</a:t>
            </a:r>
            <a:r>
              <a:rPr sz="2000" spc="3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and</a:t>
            </a:r>
            <a:r>
              <a:rPr sz="2000" spc="40" dirty="0">
                <a:latin typeface="DejaVu Serif Condensed"/>
                <a:cs typeface="DejaVu Serif Condensed"/>
              </a:rPr>
              <a:t>  </a:t>
            </a:r>
            <a:r>
              <a:rPr sz="2000" spc="60" dirty="0">
                <a:latin typeface="DejaVu Serif Condensed"/>
                <a:cs typeface="DejaVu Serif Condensed"/>
              </a:rPr>
              <a:t>shows</a:t>
            </a:r>
            <a:r>
              <a:rPr sz="2000" spc="3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this</a:t>
            </a:r>
            <a:r>
              <a:rPr sz="2000" spc="40" dirty="0">
                <a:latin typeface="DejaVu Serif Condensed"/>
                <a:cs typeface="DejaVu Serif Condensed"/>
              </a:rPr>
              <a:t>  </a:t>
            </a:r>
            <a:r>
              <a:rPr sz="2000" spc="65" dirty="0">
                <a:latin typeface="DejaVu Serif Condensed"/>
                <a:cs typeface="DejaVu Serif Condensed"/>
              </a:rPr>
              <a:t>on</a:t>
            </a:r>
            <a:r>
              <a:rPr sz="2000" spc="3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3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built</a:t>
            </a:r>
            <a:r>
              <a:rPr sz="2000" spc="45" dirty="0">
                <a:latin typeface="DejaVu Serif Condensed"/>
                <a:cs typeface="DejaVu Serif Condensed"/>
              </a:rPr>
              <a:t>  </a:t>
            </a:r>
            <a:r>
              <a:rPr sz="2000" spc="-25" dirty="0">
                <a:latin typeface="DejaVu Serif Condensed"/>
                <a:cs typeface="DejaVu Serif Condensed"/>
              </a:rPr>
              <a:t>in </a:t>
            </a:r>
            <a:r>
              <a:rPr sz="2000" dirty="0">
                <a:latin typeface="DejaVu Serif Condensed"/>
                <a:cs typeface="DejaVu Serif Condensed"/>
              </a:rPr>
              <a:t>projection</a:t>
            </a:r>
            <a:r>
              <a:rPr sz="2000" spc="11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screen.</a:t>
            </a:r>
            <a:r>
              <a:rPr sz="2000" spc="3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From</a:t>
            </a:r>
            <a:r>
              <a:rPr sz="2000" spc="3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this</a:t>
            </a:r>
            <a:r>
              <a:rPr sz="2000" spc="40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screen</a:t>
            </a:r>
            <a:r>
              <a:rPr sz="2000" spc="3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there</a:t>
            </a:r>
            <a:r>
              <a:rPr sz="2000" spc="3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39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usually</a:t>
            </a:r>
            <a:r>
              <a:rPr sz="2000" spc="3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grid</a:t>
            </a:r>
            <a:r>
              <a:rPr sz="2000" spc="3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that</a:t>
            </a:r>
            <a:r>
              <a:rPr sz="2000" spc="38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could </a:t>
            </a:r>
            <a:r>
              <a:rPr sz="2000" dirty="0">
                <a:latin typeface="DejaVu Serif Condensed"/>
                <a:cs typeface="DejaVu Serif Condensed"/>
              </a:rPr>
              <a:t>be</a:t>
            </a:r>
            <a:r>
              <a:rPr sz="2000" spc="40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rotated</a:t>
            </a:r>
            <a:r>
              <a:rPr sz="2000" spc="370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360</a:t>
            </a:r>
            <a:r>
              <a:rPr sz="2000" spc="1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degrees.</a:t>
            </a:r>
            <a:r>
              <a:rPr sz="2000" spc="1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Therefore</a:t>
            </a:r>
            <a:r>
              <a:rPr sz="2000" spc="1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XY</a:t>
            </a:r>
            <a:r>
              <a:rPr sz="2000" spc="1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axis</a:t>
            </a:r>
            <a:r>
              <a:rPr sz="2000" spc="1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15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5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screen</a:t>
            </a:r>
            <a:r>
              <a:rPr sz="2000" spc="1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could</a:t>
            </a:r>
            <a:r>
              <a:rPr sz="2000" spc="175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be </a:t>
            </a:r>
            <a:r>
              <a:rPr sz="2000" dirty="0">
                <a:latin typeface="DejaVu Serif Condensed"/>
                <a:cs typeface="DejaVu Serif Condensed"/>
              </a:rPr>
              <a:t>aligned</a:t>
            </a:r>
            <a:r>
              <a:rPr sz="2000" spc="2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correctly</a:t>
            </a:r>
            <a:r>
              <a:rPr sz="2000" spc="2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using</a:t>
            </a:r>
            <a:r>
              <a:rPr sz="2000" spc="2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straight</a:t>
            </a:r>
            <a:r>
              <a:rPr sz="2000" spc="-2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edge</a:t>
            </a:r>
            <a:r>
              <a:rPr sz="2000" spc="-3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4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machine</a:t>
            </a:r>
            <a:r>
              <a:rPr sz="2000" spc="-3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part</a:t>
            </a:r>
            <a:r>
              <a:rPr sz="2000" spc="4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to</a:t>
            </a:r>
            <a:r>
              <a:rPr sz="2000" spc="-4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analyze</a:t>
            </a:r>
            <a:r>
              <a:rPr sz="2000" spc="-30" dirty="0">
                <a:latin typeface="DejaVu Serif Condensed"/>
                <a:cs typeface="DejaVu Serif Condensed"/>
              </a:rPr>
              <a:t>  </a:t>
            </a:r>
            <a:r>
              <a:rPr sz="2000" spc="25" dirty="0">
                <a:latin typeface="DejaVu Serif Condensed"/>
                <a:cs typeface="DejaVu Serif Condensed"/>
              </a:rPr>
              <a:t>or </a:t>
            </a:r>
            <a:r>
              <a:rPr sz="2000" dirty="0">
                <a:latin typeface="DejaVu Serif Condensed"/>
                <a:cs typeface="DejaVu Serif Condensed"/>
              </a:rPr>
              <a:t>measure.</a:t>
            </a:r>
            <a:r>
              <a:rPr sz="2000" spc="13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Dimension</a:t>
            </a:r>
            <a:r>
              <a:rPr sz="2000" spc="14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can</a:t>
            </a:r>
            <a:r>
              <a:rPr sz="2000" spc="14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be</a:t>
            </a:r>
            <a:r>
              <a:rPr sz="2000" spc="3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directly</a:t>
            </a:r>
            <a:r>
              <a:rPr sz="2000" spc="15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measured</a:t>
            </a:r>
            <a:r>
              <a:rPr sz="2000" spc="140" dirty="0">
                <a:latin typeface="DejaVu Serif Condensed"/>
                <a:cs typeface="DejaVu Serif Condensed"/>
              </a:rPr>
              <a:t>  </a:t>
            </a:r>
            <a:r>
              <a:rPr sz="2000" spc="70" dirty="0">
                <a:latin typeface="DejaVu Serif Condensed"/>
                <a:cs typeface="DejaVu Serif Condensed"/>
              </a:rPr>
              <a:t>on</a:t>
            </a:r>
            <a:r>
              <a:rPr sz="2000" spc="13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4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screen</a:t>
            </a:r>
            <a:r>
              <a:rPr sz="2000" spc="140" dirty="0">
                <a:latin typeface="DejaVu Serif Condensed"/>
                <a:cs typeface="DejaVu Serif Condensed"/>
              </a:rPr>
              <a:t>  </a:t>
            </a:r>
            <a:r>
              <a:rPr sz="2000" spc="35" dirty="0">
                <a:latin typeface="DejaVu Serif Condensed"/>
                <a:cs typeface="DejaVu Serif Condensed"/>
              </a:rPr>
              <a:t>or </a:t>
            </a:r>
            <a:r>
              <a:rPr sz="2000" dirty="0">
                <a:latin typeface="DejaVu Serif Condensed"/>
                <a:cs typeface="DejaVu Serif Condensed"/>
              </a:rPr>
              <a:t>compared</a:t>
            </a:r>
            <a:r>
              <a:rPr sz="2000" spc="26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to</a:t>
            </a:r>
            <a:r>
              <a:rPr sz="2000" spc="2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2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standard</a:t>
            </a:r>
            <a:r>
              <a:rPr sz="2000" spc="29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reference.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0230">
              <a:lnSpc>
                <a:spcPct val="100000"/>
              </a:lnSpc>
              <a:spcBef>
                <a:spcPts val="100"/>
              </a:spcBef>
            </a:pPr>
            <a:r>
              <a:rPr spc="175" dirty="0"/>
              <a:t>Procedure:</a:t>
            </a:r>
          </a:p>
        </p:txBody>
      </p:sp>
      <p:sp>
        <p:nvSpPr>
          <p:cNvPr id="3" name="object 3"/>
          <p:cNvSpPr/>
          <p:nvPr/>
        </p:nvSpPr>
        <p:spPr>
          <a:xfrm>
            <a:off x="3572890" y="5874765"/>
            <a:ext cx="43180" cy="13970"/>
          </a:xfrm>
          <a:custGeom>
            <a:avLst/>
            <a:gdLst/>
            <a:ahLst/>
            <a:cxnLst/>
            <a:rect l="l" t="t" r="r" b="b"/>
            <a:pathLst>
              <a:path w="43179" h="13970">
                <a:moveTo>
                  <a:pt x="42672" y="0"/>
                </a:moveTo>
                <a:lnTo>
                  <a:pt x="0" y="0"/>
                </a:lnTo>
                <a:lnTo>
                  <a:pt x="0" y="13716"/>
                </a:lnTo>
                <a:lnTo>
                  <a:pt x="42672" y="13716"/>
                </a:lnTo>
                <a:lnTo>
                  <a:pt x="426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80154" y="6188709"/>
            <a:ext cx="52069" cy="13970"/>
          </a:xfrm>
          <a:custGeom>
            <a:avLst/>
            <a:gdLst/>
            <a:ahLst/>
            <a:cxnLst/>
            <a:rect l="l" t="t" r="r" b="b"/>
            <a:pathLst>
              <a:path w="52070" h="13970">
                <a:moveTo>
                  <a:pt x="51815" y="0"/>
                </a:moveTo>
                <a:lnTo>
                  <a:pt x="0" y="0"/>
                </a:lnTo>
                <a:lnTo>
                  <a:pt x="0" y="13715"/>
                </a:lnTo>
                <a:lnTo>
                  <a:pt x="51815" y="13715"/>
                </a:lnTo>
                <a:lnTo>
                  <a:pt x="518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3433" y="1036066"/>
            <a:ext cx="8220075" cy="5515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indent="-252729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69265" algn="l"/>
              </a:tabLst>
            </a:pPr>
            <a:r>
              <a:rPr sz="2200" dirty="0">
                <a:latin typeface="DejaVu Serif Condensed"/>
                <a:cs typeface="DejaVu Serif Condensed"/>
              </a:rPr>
              <a:t>Calculate</a:t>
            </a:r>
            <a:r>
              <a:rPr sz="2200" spc="155" dirty="0">
                <a:latin typeface="DejaVu Serif Condensed"/>
                <a:cs typeface="DejaVu Serif Condensed"/>
              </a:rPr>
              <a:t> </a:t>
            </a:r>
            <a:r>
              <a:rPr sz="2200" dirty="0">
                <a:latin typeface="DejaVu Serif Condensed"/>
                <a:cs typeface="DejaVu Serif Condensed"/>
              </a:rPr>
              <a:t>the</a:t>
            </a:r>
            <a:r>
              <a:rPr sz="2200" spc="160" dirty="0">
                <a:latin typeface="DejaVu Serif Condensed"/>
                <a:cs typeface="DejaVu Serif Condensed"/>
              </a:rPr>
              <a:t> </a:t>
            </a:r>
            <a:r>
              <a:rPr sz="2200" dirty="0">
                <a:latin typeface="DejaVu Serif Condensed"/>
                <a:cs typeface="DejaVu Serif Condensed"/>
              </a:rPr>
              <a:t>least</a:t>
            </a:r>
            <a:r>
              <a:rPr sz="2200" spc="150" dirty="0">
                <a:latin typeface="DejaVu Serif Condensed"/>
                <a:cs typeface="DejaVu Serif Condensed"/>
              </a:rPr>
              <a:t> </a:t>
            </a:r>
            <a:r>
              <a:rPr sz="2200" dirty="0">
                <a:latin typeface="DejaVu Serif Condensed"/>
                <a:cs typeface="DejaVu Serif Condensed"/>
              </a:rPr>
              <a:t>count</a:t>
            </a:r>
            <a:r>
              <a:rPr sz="2200" spc="170" dirty="0">
                <a:latin typeface="DejaVu Serif Condensed"/>
                <a:cs typeface="DejaVu Serif Condensed"/>
              </a:rPr>
              <a:t> </a:t>
            </a:r>
            <a:r>
              <a:rPr sz="2200" dirty="0">
                <a:latin typeface="DejaVu Serif Condensed"/>
                <a:cs typeface="DejaVu Serif Condensed"/>
              </a:rPr>
              <a:t>of</a:t>
            </a:r>
            <a:r>
              <a:rPr sz="2200" spc="155" dirty="0">
                <a:latin typeface="DejaVu Serif Condensed"/>
                <a:cs typeface="DejaVu Serif Condensed"/>
              </a:rPr>
              <a:t> </a:t>
            </a:r>
            <a:r>
              <a:rPr sz="2200" dirty="0">
                <a:latin typeface="DejaVu Serif Condensed"/>
                <a:cs typeface="DejaVu Serif Condensed"/>
              </a:rPr>
              <a:t>micrometer</a:t>
            </a:r>
            <a:r>
              <a:rPr sz="2200" spc="175" dirty="0">
                <a:latin typeface="DejaVu Serif Condensed"/>
                <a:cs typeface="DejaVu Serif Condensed"/>
              </a:rPr>
              <a:t> </a:t>
            </a:r>
            <a:r>
              <a:rPr sz="2200" dirty="0">
                <a:latin typeface="DejaVu Serif Condensed"/>
                <a:cs typeface="DejaVu Serif Condensed"/>
              </a:rPr>
              <a:t>of</a:t>
            </a:r>
            <a:r>
              <a:rPr sz="2200" spc="160" dirty="0">
                <a:latin typeface="DejaVu Serif Condensed"/>
                <a:cs typeface="DejaVu Serif Condensed"/>
              </a:rPr>
              <a:t> </a:t>
            </a:r>
            <a:r>
              <a:rPr sz="2200" dirty="0">
                <a:latin typeface="DejaVu Serif Condensed"/>
                <a:cs typeface="DejaVu Serif Condensed"/>
              </a:rPr>
              <a:t>the</a:t>
            </a:r>
            <a:r>
              <a:rPr sz="2200" spc="150" dirty="0">
                <a:latin typeface="DejaVu Serif Condensed"/>
                <a:cs typeface="DejaVu Serif Condensed"/>
              </a:rPr>
              <a:t> </a:t>
            </a:r>
            <a:r>
              <a:rPr sz="2200" spc="-10" dirty="0">
                <a:latin typeface="DejaVu Serif Condensed"/>
                <a:cs typeface="DejaVu Serif Condensed"/>
              </a:rPr>
              <a:t>projector.</a:t>
            </a:r>
            <a:endParaRPr sz="2200">
              <a:latin typeface="DejaVu Serif Condensed"/>
              <a:cs typeface="DejaVu Serif Condensed"/>
            </a:endParaRPr>
          </a:p>
          <a:p>
            <a:pPr marL="469265" marR="544195" indent="-253365">
              <a:lnSpc>
                <a:spcPts val="2580"/>
              </a:lnSpc>
              <a:spcBef>
                <a:spcPts val="195"/>
              </a:spcBef>
              <a:buAutoNum type="arabicPeriod"/>
              <a:tabLst>
                <a:tab pos="469265" algn="l"/>
              </a:tabLst>
            </a:pPr>
            <a:r>
              <a:rPr sz="2200" dirty="0">
                <a:latin typeface="DejaVu Serif Condensed"/>
                <a:cs typeface="DejaVu Serif Condensed"/>
              </a:rPr>
              <a:t>Fix</a:t>
            </a:r>
            <a:r>
              <a:rPr sz="2200" spc="200" dirty="0">
                <a:latin typeface="DejaVu Serif Condensed"/>
                <a:cs typeface="DejaVu Serif Condensed"/>
              </a:rPr>
              <a:t> </a:t>
            </a:r>
            <a:r>
              <a:rPr sz="2200" dirty="0">
                <a:latin typeface="DejaVu Serif Condensed"/>
                <a:cs typeface="DejaVu Serif Condensed"/>
              </a:rPr>
              <a:t>the</a:t>
            </a:r>
            <a:r>
              <a:rPr sz="2200" spc="190" dirty="0">
                <a:latin typeface="DejaVu Serif Condensed"/>
                <a:cs typeface="DejaVu Serif Condensed"/>
              </a:rPr>
              <a:t> </a:t>
            </a:r>
            <a:r>
              <a:rPr sz="2200" dirty="0">
                <a:latin typeface="DejaVu Serif Condensed"/>
                <a:cs typeface="DejaVu Serif Condensed"/>
              </a:rPr>
              <a:t>given</a:t>
            </a:r>
            <a:r>
              <a:rPr sz="2200" spc="190" dirty="0">
                <a:latin typeface="DejaVu Serif Condensed"/>
                <a:cs typeface="DejaVu Serif Condensed"/>
              </a:rPr>
              <a:t> </a:t>
            </a:r>
            <a:r>
              <a:rPr sz="2200" dirty="0">
                <a:latin typeface="DejaVu Serif Condensed"/>
                <a:cs typeface="DejaVu Serif Condensed"/>
              </a:rPr>
              <a:t>test</a:t>
            </a:r>
            <a:r>
              <a:rPr sz="2200" spc="195" dirty="0">
                <a:latin typeface="DejaVu Serif Condensed"/>
                <a:cs typeface="DejaVu Serif Condensed"/>
              </a:rPr>
              <a:t> </a:t>
            </a:r>
            <a:r>
              <a:rPr sz="2200" dirty="0">
                <a:latin typeface="DejaVu Serif Condensed"/>
                <a:cs typeface="DejaVu Serif Condensed"/>
              </a:rPr>
              <a:t>specimen</a:t>
            </a:r>
            <a:r>
              <a:rPr sz="2200" spc="195" dirty="0">
                <a:latin typeface="DejaVu Serif Condensed"/>
                <a:cs typeface="DejaVu Serif Condensed"/>
              </a:rPr>
              <a:t> </a:t>
            </a:r>
            <a:r>
              <a:rPr sz="2200" dirty="0">
                <a:latin typeface="DejaVu Serif Condensed"/>
                <a:cs typeface="DejaVu Serif Condensed"/>
              </a:rPr>
              <a:t>under</a:t>
            </a:r>
            <a:r>
              <a:rPr sz="2200" spc="200" dirty="0">
                <a:latin typeface="DejaVu Serif Condensed"/>
                <a:cs typeface="DejaVu Serif Condensed"/>
              </a:rPr>
              <a:t> </a:t>
            </a:r>
            <a:r>
              <a:rPr sz="2200" dirty="0">
                <a:latin typeface="DejaVu Serif Condensed"/>
                <a:cs typeface="DejaVu Serif Condensed"/>
              </a:rPr>
              <a:t>the</a:t>
            </a:r>
            <a:r>
              <a:rPr sz="2200" spc="195" dirty="0">
                <a:latin typeface="DejaVu Serif Condensed"/>
                <a:cs typeface="DejaVu Serif Condensed"/>
              </a:rPr>
              <a:t> </a:t>
            </a:r>
            <a:r>
              <a:rPr sz="2200" dirty="0">
                <a:latin typeface="DejaVu Serif Condensed"/>
                <a:cs typeface="DejaVu Serif Condensed"/>
              </a:rPr>
              <a:t>magnifying</a:t>
            </a:r>
            <a:r>
              <a:rPr sz="2200" spc="204" dirty="0">
                <a:latin typeface="DejaVu Serif Condensed"/>
                <a:cs typeface="DejaVu Serif Condensed"/>
              </a:rPr>
              <a:t> </a:t>
            </a:r>
            <a:r>
              <a:rPr sz="2200" spc="-20" dirty="0">
                <a:latin typeface="DejaVu Serif Condensed"/>
                <a:cs typeface="DejaVu Serif Condensed"/>
              </a:rPr>
              <a:t>lens </a:t>
            </a:r>
            <a:r>
              <a:rPr sz="2200" spc="70" dirty="0">
                <a:latin typeface="DejaVu Serif Condensed"/>
                <a:cs typeface="DejaVu Serif Condensed"/>
              </a:rPr>
              <a:t>on</a:t>
            </a:r>
            <a:r>
              <a:rPr sz="2200" spc="140" dirty="0">
                <a:latin typeface="DejaVu Serif Condensed"/>
                <a:cs typeface="DejaVu Serif Condensed"/>
              </a:rPr>
              <a:t> </a:t>
            </a:r>
            <a:r>
              <a:rPr sz="2200" dirty="0">
                <a:latin typeface="DejaVu Serif Condensed"/>
                <a:cs typeface="DejaVu Serif Condensed"/>
              </a:rPr>
              <a:t>the</a:t>
            </a:r>
            <a:r>
              <a:rPr sz="2200" spc="155" dirty="0">
                <a:latin typeface="DejaVu Serif Condensed"/>
                <a:cs typeface="DejaVu Serif Condensed"/>
              </a:rPr>
              <a:t> </a:t>
            </a:r>
            <a:r>
              <a:rPr sz="2200" dirty="0">
                <a:latin typeface="DejaVu Serif Condensed"/>
                <a:cs typeface="DejaVu Serif Condensed"/>
              </a:rPr>
              <a:t>fixture</a:t>
            </a:r>
            <a:r>
              <a:rPr sz="2200" spc="-10" dirty="0">
                <a:latin typeface="DejaVu Serif Condensed"/>
                <a:cs typeface="DejaVu Serif Condensed"/>
              </a:rPr>
              <a:t> provided.</a:t>
            </a:r>
            <a:endParaRPr sz="2200">
              <a:latin typeface="DejaVu Serif Condensed"/>
              <a:cs typeface="DejaVu Serif Condensed"/>
            </a:endParaRPr>
          </a:p>
          <a:p>
            <a:pPr marL="469265" indent="-252729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469265" algn="l"/>
              </a:tabLst>
            </a:pPr>
            <a:r>
              <a:rPr sz="2200" dirty="0">
                <a:latin typeface="DejaVu Serif Condensed"/>
                <a:cs typeface="DejaVu Serif Condensed"/>
              </a:rPr>
              <a:t>Select</a:t>
            </a:r>
            <a:r>
              <a:rPr sz="2200" spc="50" dirty="0">
                <a:latin typeface="DejaVu Serif Condensed"/>
                <a:cs typeface="DejaVu Serif Condensed"/>
              </a:rPr>
              <a:t> </a:t>
            </a:r>
            <a:r>
              <a:rPr sz="2200" dirty="0">
                <a:latin typeface="DejaVu Serif Condensed"/>
                <a:cs typeface="DejaVu Serif Condensed"/>
              </a:rPr>
              <a:t>a</a:t>
            </a:r>
            <a:r>
              <a:rPr sz="2200" spc="45" dirty="0">
                <a:latin typeface="DejaVu Serif Condensed"/>
                <a:cs typeface="DejaVu Serif Condensed"/>
              </a:rPr>
              <a:t> </a:t>
            </a:r>
            <a:r>
              <a:rPr sz="2200" spc="60" dirty="0">
                <a:latin typeface="DejaVu Serif Condensed"/>
                <a:cs typeface="DejaVu Serif Condensed"/>
              </a:rPr>
              <a:t>suitable</a:t>
            </a:r>
            <a:r>
              <a:rPr sz="2200" spc="65" dirty="0">
                <a:latin typeface="DejaVu Serif Condensed"/>
                <a:cs typeface="DejaVu Serif Condensed"/>
              </a:rPr>
              <a:t> </a:t>
            </a:r>
            <a:r>
              <a:rPr sz="2200" spc="35" dirty="0">
                <a:latin typeface="DejaVu Serif Condensed"/>
                <a:cs typeface="DejaVu Serif Condensed"/>
              </a:rPr>
              <a:t>magnification.</a:t>
            </a:r>
            <a:endParaRPr sz="2200">
              <a:latin typeface="DejaVu Serif Condensed"/>
              <a:cs typeface="DejaVu Serif Condensed"/>
            </a:endParaRPr>
          </a:p>
          <a:p>
            <a:pPr marL="469265" marR="749300" indent="-253365">
              <a:lnSpc>
                <a:spcPts val="2580"/>
              </a:lnSpc>
              <a:spcBef>
                <a:spcPts val="185"/>
              </a:spcBef>
              <a:buAutoNum type="arabicPeriod"/>
              <a:tabLst>
                <a:tab pos="469265" algn="l"/>
              </a:tabLst>
            </a:pPr>
            <a:r>
              <a:rPr sz="2200" dirty="0">
                <a:latin typeface="DejaVu Serif Condensed"/>
                <a:cs typeface="DejaVu Serif Condensed"/>
              </a:rPr>
              <a:t>Switch</a:t>
            </a:r>
            <a:r>
              <a:rPr sz="2200" spc="145" dirty="0">
                <a:latin typeface="DejaVu Serif Condensed"/>
                <a:cs typeface="DejaVu Serif Condensed"/>
              </a:rPr>
              <a:t> </a:t>
            </a:r>
            <a:r>
              <a:rPr sz="2200" spc="70" dirty="0">
                <a:latin typeface="DejaVu Serif Condensed"/>
                <a:cs typeface="DejaVu Serif Condensed"/>
              </a:rPr>
              <a:t>on</a:t>
            </a:r>
            <a:r>
              <a:rPr sz="2200" spc="150" dirty="0">
                <a:latin typeface="DejaVu Serif Condensed"/>
                <a:cs typeface="DejaVu Serif Condensed"/>
              </a:rPr>
              <a:t> </a:t>
            </a:r>
            <a:r>
              <a:rPr sz="2200" dirty="0">
                <a:latin typeface="DejaVu Serif Condensed"/>
                <a:cs typeface="DejaVu Serif Condensed"/>
              </a:rPr>
              <a:t>the</a:t>
            </a:r>
            <a:r>
              <a:rPr sz="2200" spc="140" dirty="0">
                <a:latin typeface="DejaVu Serif Condensed"/>
                <a:cs typeface="DejaVu Serif Condensed"/>
              </a:rPr>
              <a:t> </a:t>
            </a:r>
            <a:r>
              <a:rPr sz="2200" dirty="0">
                <a:latin typeface="DejaVu Serif Condensed"/>
                <a:cs typeface="DejaVu Serif Condensed"/>
              </a:rPr>
              <a:t>projector</a:t>
            </a:r>
            <a:r>
              <a:rPr sz="2200" spc="160" dirty="0">
                <a:latin typeface="DejaVu Serif Condensed"/>
                <a:cs typeface="DejaVu Serif Condensed"/>
              </a:rPr>
              <a:t> </a:t>
            </a:r>
            <a:r>
              <a:rPr sz="2200" dirty="0">
                <a:latin typeface="DejaVu Serif Condensed"/>
                <a:cs typeface="DejaVu Serif Condensed"/>
              </a:rPr>
              <a:t>and</a:t>
            </a:r>
            <a:r>
              <a:rPr sz="2200" spc="170" dirty="0">
                <a:latin typeface="DejaVu Serif Condensed"/>
                <a:cs typeface="DejaVu Serif Condensed"/>
              </a:rPr>
              <a:t> </a:t>
            </a:r>
            <a:r>
              <a:rPr sz="2200" dirty="0">
                <a:latin typeface="DejaVu Serif Condensed"/>
                <a:cs typeface="DejaVu Serif Condensed"/>
              </a:rPr>
              <a:t>focus</a:t>
            </a:r>
            <a:r>
              <a:rPr sz="2200" spc="155" dirty="0">
                <a:latin typeface="DejaVu Serif Condensed"/>
                <a:cs typeface="DejaVu Serif Condensed"/>
              </a:rPr>
              <a:t> </a:t>
            </a:r>
            <a:r>
              <a:rPr sz="2200" spc="50" dirty="0">
                <a:latin typeface="DejaVu Serif Condensed"/>
                <a:cs typeface="DejaVu Serif Condensed"/>
              </a:rPr>
              <a:t>to</a:t>
            </a:r>
            <a:r>
              <a:rPr sz="2200" spc="150" dirty="0">
                <a:latin typeface="DejaVu Serif Condensed"/>
                <a:cs typeface="DejaVu Serif Condensed"/>
              </a:rPr>
              <a:t> </a:t>
            </a:r>
            <a:r>
              <a:rPr sz="2200" dirty="0">
                <a:latin typeface="DejaVu Serif Condensed"/>
                <a:cs typeface="DejaVu Serif Condensed"/>
              </a:rPr>
              <a:t>obtain</a:t>
            </a:r>
            <a:r>
              <a:rPr sz="2200" spc="155" dirty="0">
                <a:latin typeface="DejaVu Serif Condensed"/>
                <a:cs typeface="DejaVu Serif Condensed"/>
              </a:rPr>
              <a:t> </a:t>
            </a:r>
            <a:r>
              <a:rPr sz="2200" dirty="0">
                <a:latin typeface="DejaVu Serif Condensed"/>
                <a:cs typeface="DejaVu Serif Condensed"/>
              </a:rPr>
              <a:t>the</a:t>
            </a:r>
            <a:r>
              <a:rPr sz="2200" spc="140" dirty="0">
                <a:latin typeface="DejaVu Serif Condensed"/>
                <a:cs typeface="DejaVu Serif Condensed"/>
              </a:rPr>
              <a:t> </a:t>
            </a:r>
            <a:r>
              <a:rPr sz="2200" spc="-10" dirty="0">
                <a:latin typeface="DejaVu Serif Condensed"/>
                <a:cs typeface="DejaVu Serif Condensed"/>
              </a:rPr>
              <a:t>clear </a:t>
            </a:r>
            <a:r>
              <a:rPr sz="2200" dirty="0">
                <a:latin typeface="DejaVu Serif Condensed"/>
                <a:cs typeface="DejaVu Serif Condensed"/>
              </a:rPr>
              <a:t>image</a:t>
            </a:r>
            <a:r>
              <a:rPr sz="2200" spc="125" dirty="0">
                <a:latin typeface="DejaVu Serif Condensed"/>
                <a:cs typeface="DejaVu Serif Condensed"/>
              </a:rPr>
              <a:t> </a:t>
            </a:r>
            <a:r>
              <a:rPr sz="2200" dirty="0">
                <a:latin typeface="DejaVu Serif Condensed"/>
                <a:cs typeface="DejaVu Serif Condensed"/>
              </a:rPr>
              <a:t>of</a:t>
            </a:r>
            <a:r>
              <a:rPr sz="2200" spc="95" dirty="0">
                <a:latin typeface="DejaVu Serif Condensed"/>
                <a:cs typeface="DejaVu Serif Condensed"/>
              </a:rPr>
              <a:t> </a:t>
            </a:r>
            <a:r>
              <a:rPr sz="2200" dirty="0">
                <a:latin typeface="DejaVu Serif Condensed"/>
                <a:cs typeface="DejaVu Serif Condensed"/>
              </a:rPr>
              <a:t>the</a:t>
            </a:r>
            <a:r>
              <a:rPr sz="2200" spc="114" dirty="0">
                <a:latin typeface="DejaVu Serif Condensed"/>
                <a:cs typeface="DejaVu Serif Condensed"/>
              </a:rPr>
              <a:t> </a:t>
            </a:r>
            <a:r>
              <a:rPr sz="2200" dirty="0">
                <a:latin typeface="DejaVu Serif Condensed"/>
                <a:cs typeface="DejaVu Serif Condensed"/>
              </a:rPr>
              <a:t>object</a:t>
            </a:r>
            <a:r>
              <a:rPr sz="2200" spc="-30" dirty="0">
                <a:latin typeface="DejaVu Serif Condensed"/>
                <a:cs typeface="DejaVu Serif Condensed"/>
              </a:rPr>
              <a:t> </a:t>
            </a:r>
            <a:r>
              <a:rPr sz="2200" spc="70" dirty="0">
                <a:latin typeface="DejaVu Serif Condensed"/>
                <a:cs typeface="DejaVu Serif Condensed"/>
              </a:rPr>
              <a:t>on</a:t>
            </a:r>
            <a:r>
              <a:rPr sz="2200" spc="-30" dirty="0">
                <a:latin typeface="DejaVu Serif Condensed"/>
                <a:cs typeface="DejaVu Serif Condensed"/>
              </a:rPr>
              <a:t> </a:t>
            </a:r>
            <a:r>
              <a:rPr sz="2200" spc="-10" dirty="0">
                <a:latin typeface="DejaVu Serif Condensed"/>
                <a:cs typeface="DejaVu Serif Condensed"/>
              </a:rPr>
              <a:t>screen.</a:t>
            </a:r>
            <a:endParaRPr sz="2200">
              <a:latin typeface="DejaVu Serif Condensed"/>
              <a:cs typeface="DejaVu Serif Condensed"/>
            </a:endParaRPr>
          </a:p>
          <a:p>
            <a:pPr marL="469265" marR="582930" indent="-253365">
              <a:lnSpc>
                <a:spcPts val="2580"/>
              </a:lnSpc>
              <a:spcBef>
                <a:spcPts val="705"/>
              </a:spcBef>
              <a:buAutoNum type="arabicPeriod"/>
              <a:tabLst>
                <a:tab pos="469265" algn="l"/>
              </a:tabLst>
            </a:pPr>
            <a:r>
              <a:rPr sz="2200" dirty="0">
                <a:latin typeface="DejaVu Serif Condensed"/>
                <a:cs typeface="DejaVu Serif Condensed"/>
              </a:rPr>
              <a:t>Adjust</a:t>
            </a:r>
            <a:r>
              <a:rPr sz="2200" spc="-20" dirty="0">
                <a:latin typeface="DejaVu Serif Condensed"/>
                <a:cs typeface="DejaVu Serif Condensed"/>
              </a:rPr>
              <a:t> </a:t>
            </a:r>
            <a:r>
              <a:rPr sz="2200" dirty="0">
                <a:latin typeface="DejaVu Serif Condensed"/>
                <a:cs typeface="DejaVu Serif Condensed"/>
              </a:rPr>
              <a:t>the</a:t>
            </a:r>
            <a:r>
              <a:rPr sz="2200" spc="-10" dirty="0">
                <a:latin typeface="DejaVu Serif Condensed"/>
                <a:cs typeface="DejaVu Serif Condensed"/>
              </a:rPr>
              <a:t> </a:t>
            </a:r>
            <a:r>
              <a:rPr sz="2200" dirty="0">
                <a:latin typeface="DejaVu Serif Condensed"/>
                <a:cs typeface="DejaVu Serif Condensed"/>
              </a:rPr>
              <a:t>reference axis</a:t>
            </a:r>
            <a:r>
              <a:rPr sz="2200" spc="-15" dirty="0">
                <a:latin typeface="DejaVu Serif Condensed"/>
                <a:cs typeface="DejaVu Serif Condensed"/>
              </a:rPr>
              <a:t> </a:t>
            </a:r>
            <a:r>
              <a:rPr sz="2200" dirty="0">
                <a:latin typeface="DejaVu Serif Condensed"/>
                <a:cs typeface="DejaVu Serif Condensed"/>
              </a:rPr>
              <a:t>(core</a:t>
            </a:r>
            <a:r>
              <a:rPr sz="2200" spc="-10" dirty="0">
                <a:latin typeface="DejaVu Serif Condensed"/>
                <a:cs typeface="DejaVu Serif Condensed"/>
              </a:rPr>
              <a:t> </a:t>
            </a:r>
            <a:r>
              <a:rPr sz="2200" spc="70" dirty="0">
                <a:latin typeface="DejaVu Serif Condensed"/>
                <a:cs typeface="DejaVu Serif Condensed"/>
              </a:rPr>
              <a:t>wire)</a:t>
            </a:r>
            <a:r>
              <a:rPr sz="2200" spc="-20" dirty="0">
                <a:latin typeface="DejaVu Serif Condensed"/>
                <a:cs typeface="DejaVu Serif Condensed"/>
              </a:rPr>
              <a:t> </a:t>
            </a:r>
            <a:r>
              <a:rPr sz="2200" spc="50" dirty="0">
                <a:latin typeface="DejaVu Serif Condensed"/>
                <a:cs typeface="DejaVu Serif Condensed"/>
              </a:rPr>
              <a:t>to</a:t>
            </a:r>
            <a:r>
              <a:rPr sz="2200" spc="-15" dirty="0">
                <a:latin typeface="DejaVu Serif Condensed"/>
                <a:cs typeface="DejaVu Serif Condensed"/>
              </a:rPr>
              <a:t> </a:t>
            </a:r>
            <a:r>
              <a:rPr sz="2200" dirty="0">
                <a:latin typeface="DejaVu Serif Condensed"/>
                <a:cs typeface="DejaVu Serif Condensed"/>
              </a:rPr>
              <a:t>a</a:t>
            </a:r>
            <a:r>
              <a:rPr sz="2200" spc="-10" dirty="0">
                <a:latin typeface="DejaVu Serif Condensed"/>
                <a:cs typeface="DejaVu Serif Condensed"/>
              </a:rPr>
              <a:t> </a:t>
            </a:r>
            <a:r>
              <a:rPr sz="2200" spc="50" dirty="0">
                <a:latin typeface="DejaVu Serif Condensed"/>
                <a:cs typeface="DejaVu Serif Condensed"/>
              </a:rPr>
              <a:t>point</a:t>
            </a:r>
            <a:r>
              <a:rPr sz="2200" spc="-10" dirty="0">
                <a:latin typeface="DejaVu Serif Condensed"/>
                <a:cs typeface="DejaVu Serif Condensed"/>
              </a:rPr>
              <a:t> </a:t>
            </a:r>
            <a:r>
              <a:rPr sz="2200" spc="-25" dirty="0">
                <a:latin typeface="DejaVu Serif Condensed"/>
                <a:cs typeface="DejaVu Serif Condensed"/>
              </a:rPr>
              <a:t>of </a:t>
            </a:r>
            <a:r>
              <a:rPr sz="2200" dirty="0">
                <a:latin typeface="DejaVu Serif Condensed"/>
                <a:cs typeface="DejaVu Serif Condensed"/>
              </a:rPr>
              <a:t>element</a:t>
            </a:r>
            <a:r>
              <a:rPr sz="2200" spc="55" dirty="0">
                <a:latin typeface="DejaVu Serif Condensed"/>
                <a:cs typeface="DejaVu Serif Condensed"/>
              </a:rPr>
              <a:t> </a:t>
            </a:r>
            <a:r>
              <a:rPr sz="2200" spc="75" dirty="0">
                <a:latin typeface="DejaVu Serif Condensed"/>
                <a:cs typeface="DejaVu Serif Condensed"/>
              </a:rPr>
              <a:t>by</a:t>
            </a:r>
            <a:r>
              <a:rPr sz="2200" spc="50" dirty="0">
                <a:latin typeface="DejaVu Serif Condensed"/>
                <a:cs typeface="DejaVu Serif Condensed"/>
              </a:rPr>
              <a:t> </a:t>
            </a:r>
            <a:r>
              <a:rPr sz="2200" dirty="0">
                <a:latin typeface="DejaVu Serif Condensed"/>
                <a:cs typeface="DejaVu Serif Condensed"/>
              </a:rPr>
              <a:t>adjusting</a:t>
            </a:r>
            <a:r>
              <a:rPr sz="2200" spc="330" dirty="0">
                <a:latin typeface="DejaVu Serif Condensed"/>
                <a:cs typeface="DejaVu Serif Condensed"/>
              </a:rPr>
              <a:t> </a:t>
            </a:r>
            <a:r>
              <a:rPr sz="2200" dirty="0">
                <a:latin typeface="DejaVu Serif Condensed"/>
                <a:cs typeface="DejaVu Serif Condensed"/>
              </a:rPr>
              <a:t>the</a:t>
            </a:r>
            <a:r>
              <a:rPr sz="2200" spc="55" dirty="0">
                <a:latin typeface="DejaVu Serif Condensed"/>
                <a:cs typeface="DejaVu Serif Condensed"/>
              </a:rPr>
              <a:t> </a:t>
            </a:r>
            <a:r>
              <a:rPr sz="2200" dirty="0">
                <a:latin typeface="DejaVu Serif Condensed"/>
                <a:cs typeface="DejaVu Serif Condensed"/>
              </a:rPr>
              <a:t>micrometer</a:t>
            </a:r>
            <a:r>
              <a:rPr sz="2200" spc="60" dirty="0">
                <a:latin typeface="DejaVu Serif Condensed"/>
                <a:cs typeface="DejaVu Serif Condensed"/>
              </a:rPr>
              <a:t> </a:t>
            </a:r>
            <a:r>
              <a:rPr sz="2200" dirty="0">
                <a:latin typeface="DejaVu Serif Condensed"/>
                <a:cs typeface="DejaVu Serif Condensed"/>
              </a:rPr>
              <a:t>and</a:t>
            </a:r>
            <a:r>
              <a:rPr sz="2200" spc="75" dirty="0">
                <a:latin typeface="DejaVu Serif Condensed"/>
                <a:cs typeface="DejaVu Serif Condensed"/>
              </a:rPr>
              <a:t> </a:t>
            </a:r>
            <a:r>
              <a:rPr sz="2200" dirty="0">
                <a:latin typeface="DejaVu Serif Condensed"/>
                <a:cs typeface="DejaVu Serif Condensed"/>
              </a:rPr>
              <a:t>angular</a:t>
            </a:r>
            <a:r>
              <a:rPr sz="2200" spc="45" dirty="0">
                <a:latin typeface="DejaVu Serif Condensed"/>
                <a:cs typeface="DejaVu Serif Condensed"/>
              </a:rPr>
              <a:t> </a:t>
            </a:r>
            <a:r>
              <a:rPr sz="2200" spc="-10" dirty="0">
                <a:latin typeface="DejaVu Serif Condensed"/>
                <a:cs typeface="DejaVu Serif Condensed"/>
              </a:rPr>
              <a:t>disc.</a:t>
            </a:r>
            <a:endParaRPr sz="2200">
              <a:latin typeface="DejaVu Serif Condensed"/>
              <a:cs typeface="DejaVu Serif Condensed"/>
            </a:endParaRPr>
          </a:p>
          <a:p>
            <a:pPr marL="469265" marR="5080" indent="-253365">
              <a:lnSpc>
                <a:spcPts val="2580"/>
              </a:lnSpc>
              <a:spcBef>
                <a:spcPts val="715"/>
              </a:spcBef>
              <a:buAutoNum type="arabicPeriod"/>
              <a:tabLst>
                <a:tab pos="469265" algn="l"/>
              </a:tabLst>
            </a:pPr>
            <a:r>
              <a:rPr sz="2200" spc="-114" dirty="0">
                <a:latin typeface="DejaVu Serif Condensed"/>
                <a:cs typeface="DejaVu Serif Condensed"/>
              </a:rPr>
              <a:t>Note</a:t>
            </a:r>
            <a:r>
              <a:rPr sz="2200" spc="-135" dirty="0">
                <a:latin typeface="DejaVu Serif Condensed"/>
                <a:cs typeface="DejaVu Serif Condensed"/>
              </a:rPr>
              <a:t> </a:t>
            </a:r>
            <a:r>
              <a:rPr sz="2200" spc="-45" dirty="0">
                <a:latin typeface="DejaVu Serif Condensed"/>
                <a:cs typeface="DejaVu Serif Condensed"/>
              </a:rPr>
              <a:t>down</a:t>
            </a:r>
            <a:r>
              <a:rPr sz="2200" spc="-120" dirty="0">
                <a:latin typeface="DejaVu Serif Condensed"/>
                <a:cs typeface="DejaVu Serif Condensed"/>
              </a:rPr>
              <a:t> </a:t>
            </a:r>
            <a:r>
              <a:rPr sz="2200" spc="-85" dirty="0">
                <a:latin typeface="DejaVu Serif Condensed"/>
                <a:cs typeface="DejaVu Serif Condensed"/>
              </a:rPr>
              <a:t>the</a:t>
            </a:r>
            <a:r>
              <a:rPr sz="2200" spc="-140" dirty="0">
                <a:latin typeface="DejaVu Serif Condensed"/>
                <a:cs typeface="DejaVu Serif Condensed"/>
              </a:rPr>
              <a:t> </a:t>
            </a:r>
            <a:r>
              <a:rPr sz="2200" spc="-55" dirty="0">
                <a:latin typeface="DejaVu Serif Condensed"/>
                <a:cs typeface="DejaVu Serif Condensed"/>
              </a:rPr>
              <a:t>initial</a:t>
            </a:r>
            <a:r>
              <a:rPr sz="2200" spc="-135" dirty="0">
                <a:latin typeface="DejaVu Serif Condensed"/>
                <a:cs typeface="DejaVu Serif Condensed"/>
              </a:rPr>
              <a:t> </a:t>
            </a:r>
            <a:r>
              <a:rPr sz="2200" spc="-85" dirty="0">
                <a:latin typeface="DejaVu Serif Condensed"/>
                <a:cs typeface="DejaVu Serif Condensed"/>
              </a:rPr>
              <a:t>reading</a:t>
            </a:r>
            <a:r>
              <a:rPr sz="2200" spc="-145" dirty="0">
                <a:latin typeface="DejaVu Serif Condensed"/>
                <a:cs typeface="DejaVu Serif Condensed"/>
              </a:rPr>
              <a:t> </a:t>
            </a:r>
            <a:r>
              <a:rPr sz="2200" dirty="0">
                <a:latin typeface="DejaVu Serif Condensed"/>
                <a:cs typeface="DejaVu Serif Condensed"/>
              </a:rPr>
              <a:t>of</a:t>
            </a:r>
            <a:r>
              <a:rPr sz="2200" spc="365" dirty="0">
                <a:latin typeface="DejaVu Serif Condensed"/>
                <a:cs typeface="DejaVu Serif Condensed"/>
              </a:rPr>
              <a:t> </a:t>
            </a:r>
            <a:r>
              <a:rPr sz="2200" spc="-85" dirty="0">
                <a:latin typeface="DejaVu Serif Condensed"/>
                <a:cs typeface="DejaVu Serif Condensed"/>
              </a:rPr>
              <a:t>micrometer.</a:t>
            </a:r>
            <a:r>
              <a:rPr sz="2200" spc="-135" dirty="0">
                <a:latin typeface="DejaVu Serif Condensed"/>
                <a:cs typeface="DejaVu Serif Condensed"/>
              </a:rPr>
              <a:t> </a:t>
            </a:r>
            <a:r>
              <a:rPr sz="2200" spc="-75" dirty="0">
                <a:latin typeface="DejaVu Serif Condensed"/>
                <a:cs typeface="DejaVu Serif Condensed"/>
              </a:rPr>
              <a:t>Thread</a:t>
            </a:r>
            <a:r>
              <a:rPr sz="2200" spc="-135" dirty="0">
                <a:latin typeface="DejaVu Serif Condensed"/>
                <a:cs typeface="DejaVu Serif Condensed"/>
              </a:rPr>
              <a:t> </a:t>
            </a:r>
            <a:r>
              <a:rPr sz="2200" spc="-45" dirty="0">
                <a:latin typeface="DejaVu Serif Condensed"/>
                <a:cs typeface="DejaVu Serif Condensed"/>
              </a:rPr>
              <a:t>parameters </a:t>
            </a:r>
            <a:r>
              <a:rPr sz="2200" spc="-65" dirty="0">
                <a:latin typeface="DejaVu Serif Condensed"/>
                <a:cs typeface="DejaVu Serif Condensed"/>
              </a:rPr>
              <a:t>found</a:t>
            </a:r>
            <a:r>
              <a:rPr sz="2200" spc="-114" dirty="0">
                <a:latin typeface="DejaVu Serif Condensed"/>
                <a:cs typeface="DejaVu Serif Condensed"/>
              </a:rPr>
              <a:t> </a:t>
            </a:r>
            <a:r>
              <a:rPr sz="2200" spc="-95" dirty="0">
                <a:latin typeface="DejaVu Serif Condensed"/>
                <a:cs typeface="DejaVu Serif Condensed"/>
              </a:rPr>
              <a:t>using</a:t>
            </a:r>
            <a:r>
              <a:rPr sz="2200" spc="-110" dirty="0">
                <a:latin typeface="DejaVu Serif Condensed"/>
                <a:cs typeface="DejaVu Serif Condensed"/>
              </a:rPr>
              <a:t> </a:t>
            </a:r>
            <a:r>
              <a:rPr sz="2200" spc="-60" dirty="0">
                <a:latin typeface="DejaVu Serif Condensed"/>
                <a:cs typeface="DejaVu Serif Condensed"/>
              </a:rPr>
              <a:t>profile</a:t>
            </a:r>
            <a:r>
              <a:rPr sz="2200" spc="-120" dirty="0">
                <a:latin typeface="DejaVu Serif Condensed"/>
                <a:cs typeface="DejaVu Serif Condensed"/>
              </a:rPr>
              <a:t> </a:t>
            </a:r>
            <a:r>
              <a:rPr sz="2200" spc="-10" dirty="0">
                <a:latin typeface="DejaVu Serif Condensed"/>
                <a:cs typeface="DejaVu Serif Condensed"/>
              </a:rPr>
              <a:t>projector.</a:t>
            </a:r>
            <a:endParaRPr sz="2200">
              <a:latin typeface="DejaVu Serif Condensed"/>
              <a:cs typeface="DejaVu Serif Condensed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2200">
              <a:latin typeface="DejaVu Serif Condensed"/>
              <a:cs typeface="DejaVu Serif Condensed"/>
            </a:endParaRPr>
          </a:p>
          <a:p>
            <a:pPr marL="240665" indent="-227965">
              <a:lnSpc>
                <a:spcPct val="100000"/>
              </a:lnSpc>
              <a:buSzPct val="60000"/>
              <a:buFont typeface="Symbol"/>
              <a:buChar char=""/>
              <a:tabLst>
                <a:tab pos="240665" algn="l"/>
                <a:tab pos="2623185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Major</a:t>
            </a:r>
            <a:r>
              <a:rPr sz="2000" spc="3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diameter</a:t>
            </a:r>
            <a:r>
              <a:rPr sz="2000" spc="310" dirty="0">
                <a:latin typeface="DejaVu Serif Condensed"/>
                <a:cs typeface="DejaVu Serif Condensed"/>
              </a:rPr>
              <a:t> </a:t>
            </a:r>
            <a:r>
              <a:rPr sz="2000" spc="-305" dirty="0">
                <a:latin typeface="DejaVu Serif Condensed"/>
                <a:cs typeface="DejaVu Serif Condensed"/>
              </a:rPr>
              <a:t>=</a:t>
            </a:r>
            <a:r>
              <a:rPr sz="2000" spc="245" dirty="0">
                <a:latin typeface="DejaVu Serif Condensed"/>
                <a:cs typeface="DejaVu Serif Condensed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DejaVu Serif Condensed"/>
                <a:cs typeface="DejaVu Serif Condensed"/>
              </a:rPr>
              <a:t>	</a:t>
            </a:r>
            <a:r>
              <a:rPr sz="2000" u="none" spc="60" dirty="0">
                <a:latin typeface="DejaVu Serif Condensed"/>
                <a:cs typeface="DejaVu Serif Condensed"/>
              </a:rPr>
              <a:t>mm</a:t>
            </a:r>
            <a:endParaRPr sz="2000">
              <a:latin typeface="DejaVu Serif Condensed"/>
              <a:cs typeface="DejaVu Serif Condensed"/>
            </a:endParaRPr>
          </a:p>
          <a:p>
            <a:pPr marL="240665" indent="-227965">
              <a:lnSpc>
                <a:spcPct val="100000"/>
              </a:lnSpc>
              <a:spcBef>
                <a:spcPts val="75"/>
              </a:spcBef>
              <a:buSzPct val="60000"/>
              <a:buFont typeface="Symbol"/>
              <a:buChar char=""/>
              <a:tabLst>
                <a:tab pos="240665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Minor</a:t>
            </a:r>
            <a:r>
              <a:rPr sz="2000" spc="1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diameter</a:t>
            </a:r>
            <a:r>
              <a:rPr sz="2000" spc="145" dirty="0">
                <a:latin typeface="DejaVu Serif Condensed"/>
                <a:cs typeface="DejaVu Serif Condensed"/>
              </a:rPr>
              <a:t> </a:t>
            </a:r>
            <a:r>
              <a:rPr sz="2000" spc="-305" dirty="0">
                <a:latin typeface="DejaVu Serif Condensed"/>
                <a:cs typeface="DejaVu Serif Condensed"/>
              </a:rPr>
              <a:t>=</a:t>
            </a:r>
            <a:r>
              <a:rPr sz="2000" spc="100" dirty="0">
                <a:latin typeface="DejaVu Serif Condensed"/>
                <a:cs typeface="DejaVu Serif Condensed"/>
              </a:rPr>
              <a:t> </a:t>
            </a:r>
            <a:r>
              <a:rPr sz="2000" u="sng" spc="235" dirty="0">
                <a:uFill>
                  <a:solidFill>
                    <a:srgbClr val="000000"/>
                  </a:solidFill>
                </a:uFill>
                <a:latin typeface="DejaVu Serif Condensed"/>
                <a:cs typeface="DejaVu Serif Condensed"/>
              </a:rPr>
              <a:t>  </a:t>
            </a:r>
            <a:r>
              <a:rPr sz="2000" u="none" spc="50" dirty="0">
                <a:latin typeface="DejaVu Serif Condensed"/>
                <a:cs typeface="DejaVu Serif Condensed"/>
              </a:rPr>
              <a:t>mm</a:t>
            </a:r>
            <a:endParaRPr sz="2000">
              <a:latin typeface="DejaVu Serif Condensed"/>
              <a:cs typeface="DejaVu Serif Condensed"/>
            </a:endParaRPr>
          </a:p>
          <a:p>
            <a:pPr marL="240665" indent="-227965">
              <a:lnSpc>
                <a:spcPct val="100000"/>
              </a:lnSpc>
              <a:spcBef>
                <a:spcPts val="60"/>
              </a:spcBef>
              <a:buSzPct val="60000"/>
              <a:buFont typeface="Symbol"/>
              <a:buChar char=""/>
              <a:tabLst>
                <a:tab pos="240665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Pitch</a:t>
            </a:r>
            <a:r>
              <a:rPr sz="2000" spc="10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1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screw</a:t>
            </a:r>
            <a:r>
              <a:rPr sz="2000" spc="125" dirty="0">
                <a:latin typeface="DejaVu Serif Condensed"/>
                <a:cs typeface="DejaVu Serif Condensed"/>
              </a:rPr>
              <a:t> </a:t>
            </a:r>
            <a:r>
              <a:rPr sz="2000" spc="-305" dirty="0">
                <a:latin typeface="DejaVu Serif Condensed"/>
                <a:cs typeface="DejaVu Serif Condensed"/>
              </a:rPr>
              <a:t>=</a:t>
            </a:r>
            <a:r>
              <a:rPr sz="2000" spc="45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mm</a:t>
            </a:r>
            <a:endParaRPr sz="2000">
              <a:latin typeface="DejaVu Serif Condensed"/>
              <a:cs typeface="DejaVu Serif Condensed"/>
            </a:endParaRPr>
          </a:p>
          <a:p>
            <a:pPr marL="240665" indent="-227965">
              <a:lnSpc>
                <a:spcPct val="100000"/>
              </a:lnSpc>
              <a:spcBef>
                <a:spcPts val="70"/>
              </a:spcBef>
              <a:buSzPct val="60000"/>
              <a:buFont typeface="Symbol"/>
              <a:buChar char=""/>
              <a:tabLst>
                <a:tab pos="240665" algn="l"/>
                <a:tab pos="2518410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Depth</a:t>
            </a:r>
            <a:r>
              <a:rPr sz="2000" spc="18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19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thread</a:t>
            </a:r>
            <a:r>
              <a:rPr sz="2000" spc="185" dirty="0">
                <a:latin typeface="DejaVu Serif Condensed"/>
                <a:cs typeface="DejaVu Serif Condensed"/>
              </a:rPr>
              <a:t> </a:t>
            </a:r>
            <a:r>
              <a:rPr sz="2000" spc="-355" dirty="0">
                <a:latin typeface="DejaVu Serif Condensed"/>
                <a:cs typeface="DejaVu Serif Condensed"/>
              </a:rPr>
              <a:t>=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60" dirty="0">
                <a:latin typeface="DejaVu Serif Condensed"/>
                <a:cs typeface="DejaVu Serif Condensed"/>
              </a:rPr>
              <a:t>mm</a:t>
            </a:r>
            <a:endParaRPr sz="2000">
              <a:latin typeface="DejaVu Serif Condensed"/>
              <a:cs typeface="DejaVu Serif Condensed"/>
            </a:endParaRPr>
          </a:p>
          <a:p>
            <a:pPr marL="240665" indent="-227965">
              <a:lnSpc>
                <a:spcPct val="100000"/>
              </a:lnSpc>
              <a:spcBef>
                <a:spcPts val="75"/>
              </a:spcBef>
              <a:buSzPct val="60000"/>
              <a:buFont typeface="Symbol"/>
              <a:buChar char=""/>
              <a:tabLst>
                <a:tab pos="240665" algn="l"/>
                <a:tab pos="2475230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Angle</a:t>
            </a:r>
            <a:r>
              <a:rPr sz="2000" spc="1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1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thread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spc="-355" dirty="0">
                <a:latin typeface="DejaVu Serif Condensed"/>
                <a:cs typeface="DejaVu Serif Condensed"/>
              </a:rPr>
              <a:t>=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degree</a:t>
            </a:r>
            <a:endParaRPr sz="2000">
              <a:latin typeface="DejaVu Serif Condensed"/>
              <a:cs typeface="DejaVu Serif Condense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25290" y="6502907"/>
            <a:ext cx="64135" cy="13970"/>
          </a:xfrm>
          <a:custGeom>
            <a:avLst/>
            <a:gdLst/>
            <a:ahLst/>
            <a:cxnLst/>
            <a:rect l="l" t="t" r="r" b="b"/>
            <a:pathLst>
              <a:path w="64135" h="13970">
                <a:moveTo>
                  <a:pt x="64008" y="0"/>
                </a:moveTo>
                <a:lnTo>
                  <a:pt x="0" y="0"/>
                </a:lnTo>
                <a:lnTo>
                  <a:pt x="0" y="13715"/>
                </a:lnTo>
                <a:lnTo>
                  <a:pt x="64008" y="13715"/>
                </a:lnTo>
                <a:lnTo>
                  <a:pt x="640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64379" y="1949450"/>
            <a:ext cx="5596889" cy="20910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84884" y="927861"/>
            <a:ext cx="2000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55" dirty="0"/>
              <a:t>Observation: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4884" y="1400302"/>
            <a:ext cx="5977890" cy="5123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70"/>
              </a:lnSpc>
              <a:spcBef>
                <a:spcPts val="100"/>
              </a:spcBef>
            </a:pPr>
            <a:r>
              <a:rPr sz="2400" b="1" spc="190" dirty="0">
                <a:latin typeface="Liberation Serif"/>
                <a:cs typeface="Liberation Serif"/>
              </a:rPr>
              <a:t>Reading</a:t>
            </a:r>
            <a:r>
              <a:rPr sz="2400" b="1" spc="60" dirty="0">
                <a:latin typeface="Liberation Serif"/>
                <a:cs typeface="Liberation Serif"/>
              </a:rPr>
              <a:t> </a:t>
            </a:r>
            <a:r>
              <a:rPr sz="2400" b="1" spc="204" dirty="0">
                <a:latin typeface="Liberation Serif"/>
                <a:cs typeface="Liberation Serif"/>
              </a:rPr>
              <a:t>from</a:t>
            </a:r>
            <a:r>
              <a:rPr sz="2400" b="1" spc="75" dirty="0">
                <a:latin typeface="Liberation Serif"/>
                <a:cs typeface="Liberation Serif"/>
              </a:rPr>
              <a:t> </a:t>
            </a:r>
            <a:r>
              <a:rPr sz="2400" b="1" spc="245" dirty="0">
                <a:latin typeface="Liberation Serif"/>
                <a:cs typeface="Liberation Serif"/>
              </a:rPr>
              <a:t>the</a:t>
            </a:r>
            <a:r>
              <a:rPr sz="2400" b="1" spc="75" dirty="0">
                <a:latin typeface="Liberation Serif"/>
                <a:cs typeface="Liberation Serif"/>
              </a:rPr>
              <a:t> </a:t>
            </a:r>
            <a:r>
              <a:rPr sz="2400" b="1" spc="195" dirty="0">
                <a:latin typeface="Liberation Serif"/>
                <a:cs typeface="Liberation Serif"/>
              </a:rPr>
              <a:t>profile</a:t>
            </a:r>
            <a:r>
              <a:rPr sz="2400" b="1" spc="85" dirty="0">
                <a:latin typeface="Liberation Serif"/>
                <a:cs typeface="Liberation Serif"/>
              </a:rPr>
              <a:t> </a:t>
            </a:r>
            <a:r>
              <a:rPr sz="2400" b="1" spc="155" dirty="0">
                <a:latin typeface="Liberation Serif"/>
                <a:cs typeface="Liberation Serif"/>
              </a:rPr>
              <a:t>projector.</a:t>
            </a:r>
            <a:endParaRPr sz="2400">
              <a:latin typeface="Liberation Serif"/>
              <a:cs typeface="Liberation Serif"/>
            </a:endParaRPr>
          </a:p>
          <a:p>
            <a:pPr marL="469265">
              <a:lnSpc>
                <a:spcPts val="2390"/>
              </a:lnSpc>
            </a:pPr>
            <a:r>
              <a:rPr sz="2000" spc="-20" dirty="0">
                <a:latin typeface="DejaVu Serif Condensed"/>
                <a:cs typeface="DejaVu Serif Condensed"/>
              </a:rPr>
              <a:t>MR1=</a:t>
            </a:r>
            <a:endParaRPr sz="2000">
              <a:latin typeface="DejaVu Serif Condensed"/>
              <a:cs typeface="DejaVu Serif Condensed"/>
            </a:endParaRPr>
          </a:p>
          <a:p>
            <a:pPr marL="469265" marR="4726305" algn="just">
              <a:lnSpc>
                <a:spcPct val="161500"/>
              </a:lnSpc>
            </a:pPr>
            <a:r>
              <a:rPr sz="2000" spc="-20" dirty="0">
                <a:latin typeface="DejaVu Serif Condensed"/>
                <a:cs typeface="DejaVu Serif Condensed"/>
              </a:rPr>
              <a:t>MR2= MR3= MR4= MR5= MR6= MR7= MR8= </a:t>
            </a:r>
            <a:r>
              <a:rPr sz="2000" dirty="0">
                <a:latin typeface="DejaVu Serif Condensed"/>
                <a:cs typeface="DejaVu Serif Condensed"/>
              </a:rPr>
              <a:t>MR9</a:t>
            </a:r>
            <a:r>
              <a:rPr sz="2000" spc="-80" dirty="0">
                <a:latin typeface="DejaVu Serif Condensed"/>
                <a:cs typeface="DejaVu Serif Condensed"/>
              </a:rPr>
              <a:t> </a:t>
            </a:r>
            <a:r>
              <a:rPr sz="2000" spc="-365" dirty="0">
                <a:latin typeface="DejaVu Serif Condensed"/>
                <a:cs typeface="DejaVu Serif Condensed"/>
              </a:rPr>
              <a:t>=</a:t>
            </a:r>
            <a:endParaRPr sz="2000">
              <a:latin typeface="DejaVu Serif Condensed"/>
              <a:cs typeface="DejaVu Serif Condensed"/>
            </a:endParaRPr>
          </a:p>
          <a:p>
            <a:pPr marL="469265">
              <a:lnSpc>
                <a:spcPct val="100000"/>
              </a:lnSpc>
              <a:spcBef>
                <a:spcPts val="1480"/>
              </a:spcBef>
            </a:pPr>
            <a:r>
              <a:rPr sz="2000" spc="-10" dirty="0">
                <a:latin typeface="DejaVu Serif Condensed"/>
                <a:cs typeface="DejaVu Serif Condensed"/>
              </a:rPr>
              <a:t>N=number</a:t>
            </a:r>
            <a:r>
              <a:rPr sz="2000" spc="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threads</a:t>
            </a:r>
            <a:r>
              <a:rPr sz="2000" spc="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between</a:t>
            </a:r>
            <a:r>
              <a:rPr sz="2000" spc="1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two</a:t>
            </a:r>
            <a:r>
              <a:rPr sz="2000" spc="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end</a:t>
            </a:r>
            <a:r>
              <a:rPr sz="2000" spc="2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points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2033" y="527049"/>
            <a:ext cx="3952240" cy="1335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baseline="2777" dirty="0">
                <a:latin typeface="DejaVu Serif Condensed"/>
                <a:cs typeface="DejaVu Serif Condensed"/>
              </a:rPr>
              <a:t>Major</a:t>
            </a:r>
            <a:r>
              <a:rPr sz="3000" b="0" spc="-7" baseline="2777" dirty="0">
                <a:latin typeface="DejaVu Serif Condensed"/>
                <a:cs typeface="DejaVu Serif Condensed"/>
              </a:rPr>
              <a:t> </a:t>
            </a:r>
            <a:r>
              <a:rPr sz="3000" b="0" baseline="2777" dirty="0">
                <a:latin typeface="DejaVu Serif Condensed"/>
                <a:cs typeface="DejaVu Serif Condensed"/>
              </a:rPr>
              <a:t>diameter=</a:t>
            </a:r>
            <a:r>
              <a:rPr sz="3000" b="0" spc="-22" baseline="2777" dirty="0">
                <a:latin typeface="DejaVu Serif Condensed"/>
                <a:cs typeface="DejaVu Serif Condensed"/>
              </a:rPr>
              <a:t> </a:t>
            </a:r>
            <a:r>
              <a:rPr sz="3000" b="0" baseline="2777" dirty="0">
                <a:latin typeface="DejaVu Serif Condensed"/>
                <a:cs typeface="DejaVu Serif Condensed"/>
              </a:rPr>
              <a:t>MR</a:t>
            </a:r>
            <a:r>
              <a:rPr sz="2000" b="0" dirty="0">
                <a:latin typeface="DejaVu Serif Condensed"/>
                <a:cs typeface="DejaVu Serif Condensed"/>
              </a:rPr>
              <a:t>1</a:t>
            </a:r>
            <a:r>
              <a:rPr sz="3000" b="0" baseline="2777" dirty="0">
                <a:latin typeface="DejaVu Serif Condensed"/>
                <a:cs typeface="DejaVu Serif Condensed"/>
              </a:rPr>
              <a:t>-</a:t>
            </a:r>
            <a:r>
              <a:rPr sz="3000" b="0" spc="-37" baseline="2777" dirty="0">
                <a:latin typeface="DejaVu Serif Condensed"/>
                <a:cs typeface="DejaVu Serif Condensed"/>
              </a:rPr>
              <a:t>MR</a:t>
            </a:r>
            <a:r>
              <a:rPr sz="2000" b="0" spc="-25" dirty="0">
                <a:latin typeface="DejaVu Serif Condensed"/>
                <a:cs typeface="DejaVu Serif Condensed"/>
              </a:rPr>
              <a:t>4</a:t>
            </a:r>
            <a:endParaRPr sz="2000">
              <a:latin typeface="DejaVu Serif Condensed"/>
              <a:cs typeface="DejaVu Serif Condensed"/>
            </a:endParaRPr>
          </a:p>
          <a:p>
            <a:pPr marL="12700" marR="5080">
              <a:lnSpc>
                <a:spcPts val="3970"/>
              </a:lnSpc>
              <a:spcBef>
                <a:spcPts val="165"/>
              </a:spcBef>
            </a:pPr>
            <a:r>
              <a:rPr sz="3000" b="0" baseline="2777" dirty="0">
                <a:latin typeface="DejaVu Serif Condensed"/>
                <a:cs typeface="DejaVu Serif Condensed"/>
              </a:rPr>
              <a:t>Minor</a:t>
            </a:r>
            <a:r>
              <a:rPr sz="3000" b="0" spc="60" baseline="2777" dirty="0">
                <a:latin typeface="DejaVu Serif Condensed"/>
                <a:cs typeface="DejaVu Serif Condensed"/>
              </a:rPr>
              <a:t> </a:t>
            </a:r>
            <a:r>
              <a:rPr sz="3000" b="0" baseline="2777" dirty="0">
                <a:latin typeface="DejaVu Serif Condensed"/>
                <a:cs typeface="DejaVu Serif Condensed"/>
              </a:rPr>
              <a:t>diameter=MR</a:t>
            </a:r>
            <a:r>
              <a:rPr sz="2000" b="0" dirty="0">
                <a:latin typeface="DejaVu Serif Condensed"/>
                <a:cs typeface="DejaVu Serif Condensed"/>
              </a:rPr>
              <a:t>2</a:t>
            </a:r>
            <a:r>
              <a:rPr sz="3000" b="0" baseline="2777" dirty="0">
                <a:latin typeface="DejaVu Serif Condensed"/>
                <a:cs typeface="DejaVu Serif Condensed"/>
              </a:rPr>
              <a:t>-MR</a:t>
            </a:r>
            <a:r>
              <a:rPr sz="2000" b="0" dirty="0">
                <a:latin typeface="DejaVu Serif Condensed"/>
                <a:cs typeface="DejaVu Serif Condensed"/>
              </a:rPr>
              <a:t>3</a:t>
            </a:r>
            <a:r>
              <a:rPr sz="2000" b="0" spc="300" dirty="0">
                <a:latin typeface="DejaVu Serif Condensed"/>
                <a:cs typeface="DejaVu Serif Condensed"/>
              </a:rPr>
              <a:t> </a:t>
            </a:r>
            <a:r>
              <a:rPr sz="3000" b="0" spc="-15" baseline="2777" dirty="0">
                <a:latin typeface="DejaVu Serif Condensed"/>
                <a:cs typeface="DejaVu Serif Condensed"/>
              </a:rPr>
              <a:t>Pitch </a:t>
            </a:r>
            <a:r>
              <a:rPr sz="3000" b="0" baseline="2777" dirty="0">
                <a:latin typeface="DejaVu Serif Condensed"/>
                <a:cs typeface="DejaVu Serif Condensed"/>
              </a:rPr>
              <a:t>diameter=MR</a:t>
            </a:r>
            <a:r>
              <a:rPr sz="2000" b="0" dirty="0">
                <a:latin typeface="DejaVu Serif Condensed"/>
                <a:cs typeface="DejaVu Serif Condensed"/>
              </a:rPr>
              <a:t>2</a:t>
            </a:r>
            <a:r>
              <a:rPr sz="3000" b="0" baseline="2777" dirty="0">
                <a:latin typeface="DejaVu Serif Condensed"/>
                <a:cs typeface="DejaVu Serif Condensed"/>
              </a:rPr>
              <a:t>-</a:t>
            </a:r>
            <a:r>
              <a:rPr sz="3000" b="0" spc="-37" baseline="2777" dirty="0">
                <a:latin typeface="DejaVu Serif Condensed"/>
                <a:cs typeface="DejaVu Serif Condensed"/>
              </a:rPr>
              <a:t>MR</a:t>
            </a:r>
            <a:r>
              <a:rPr sz="2000" b="0" spc="-25" dirty="0">
                <a:latin typeface="DejaVu Serif Condensed"/>
                <a:cs typeface="DejaVu Serif Condensed"/>
              </a:rPr>
              <a:t>4</a:t>
            </a:r>
            <a:endParaRPr sz="2000">
              <a:latin typeface="DejaVu Serif Condensed"/>
              <a:cs typeface="DejaVu Serif Condense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4884" y="1917928"/>
            <a:ext cx="5026660" cy="3617595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617220" indent="-149225">
              <a:lnSpc>
                <a:spcPct val="100000"/>
              </a:lnSpc>
              <a:spcBef>
                <a:spcPts val="1035"/>
              </a:spcBef>
              <a:buSzPct val="55000"/>
              <a:buFont typeface="Symbol"/>
              <a:buChar char=""/>
              <a:tabLst>
                <a:tab pos="617220" algn="l"/>
              </a:tabLst>
            </a:pPr>
            <a:r>
              <a:rPr sz="3000" baseline="2777" dirty="0">
                <a:latin typeface="DejaVu Serif Condensed"/>
                <a:cs typeface="DejaVu Serif Condensed"/>
              </a:rPr>
              <a:t>depth</a:t>
            </a:r>
            <a:r>
              <a:rPr sz="3000" spc="262" baseline="2777" dirty="0">
                <a:latin typeface="DejaVu Serif Condensed"/>
                <a:cs typeface="DejaVu Serif Condensed"/>
              </a:rPr>
              <a:t> </a:t>
            </a:r>
            <a:r>
              <a:rPr sz="3000" baseline="2777" dirty="0">
                <a:latin typeface="DejaVu Serif Condensed"/>
                <a:cs typeface="DejaVu Serif Condensed"/>
              </a:rPr>
              <a:t>of</a:t>
            </a:r>
            <a:r>
              <a:rPr sz="3000" spc="292" baseline="2777" dirty="0">
                <a:latin typeface="DejaVu Serif Condensed"/>
                <a:cs typeface="DejaVu Serif Condensed"/>
              </a:rPr>
              <a:t> </a:t>
            </a:r>
            <a:r>
              <a:rPr sz="3000" baseline="2777" dirty="0">
                <a:latin typeface="DejaVu Serif Condensed"/>
                <a:cs typeface="DejaVu Serif Condensed"/>
              </a:rPr>
              <a:t>thread</a:t>
            </a:r>
            <a:r>
              <a:rPr sz="3000" spc="292" baseline="2777" dirty="0">
                <a:latin typeface="DejaVu Serif Condensed"/>
                <a:cs typeface="DejaVu Serif Condensed"/>
              </a:rPr>
              <a:t> </a:t>
            </a:r>
            <a:r>
              <a:rPr sz="3000" spc="-60" baseline="2777" dirty="0">
                <a:latin typeface="DejaVu Serif Condensed"/>
                <a:cs typeface="DejaVu Serif Condensed"/>
              </a:rPr>
              <a:t>=MR</a:t>
            </a:r>
            <a:r>
              <a:rPr sz="2000" spc="-40" dirty="0">
                <a:latin typeface="DejaVu Serif Condensed"/>
                <a:cs typeface="DejaVu Serif Condensed"/>
              </a:rPr>
              <a:t>1</a:t>
            </a:r>
            <a:r>
              <a:rPr sz="3000" spc="-60" baseline="2777" dirty="0">
                <a:latin typeface="DejaVu Serif Condensed"/>
                <a:cs typeface="DejaVu Serif Condensed"/>
              </a:rPr>
              <a:t>-</a:t>
            </a:r>
            <a:r>
              <a:rPr sz="3000" spc="-37" baseline="2777" dirty="0">
                <a:latin typeface="DejaVu Serif Condensed"/>
                <a:cs typeface="DejaVu Serif Condensed"/>
              </a:rPr>
              <a:t>MR</a:t>
            </a:r>
            <a:r>
              <a:rPr sz="2000" spc="-25" dirty="0">
                <a:latin typeface="DejaVu Serif Condensed"/>
                <a:cs typeface="DejaVu Serif Condensed"/>
              </a:rPr>
              <a:t>2</a:t>
            </a:r>
            <a:endParaRPr sz="2000">
              <a:latin typeface="DejaVu Serif Condensed"/>
              <a:cs typeface="DejaVu Serif Condensed"/>
            </a:endParaRPr>
          </a:p>
          <a:p>
            <a:pPr marL="618490" indent="-150495">
              <a:lnSpc>
                <a:spcPct val="100000"/>
              </a:lnSpc>
              <a:spcBef>
                <a:spcPts val="935"/>
              </a:spcBef>
              <a:buSzPct val="55000"/>
              <a:buFont typeface="Symbol"/>
              <a:buChar char=""/>
              <a:tabLst>
                <a:tab pos="618490" algn="l"/>
              </a:tabLst>
            </a:pPr>
            <a:r>
              <a:rPr sz="3000" baseline="2777" dirty="0">
                <a:latin typeface="DejaVu Serif Condensed"/>
                <a:cs typeface="DejaVu Serif Condensed"/>
              </a:rPr>
              <a:t>depth</a:t>
            </a:r>
            <a:r>
              <a:rPr sz="3000" spc="97" baseline="2777" dirty="0">
                <a:latin typeface="DejaVu Serif Condensed"/>
                <a:cs typeface="DejaVu Serif Condensed"/>
              </a:rPr>
              <a:t> </a:t>
            </a:r>
            <a:r>
              <a:rPr sz="3000" baseline="2777" dirty="0">
                <a:latin typeface="DejaVu Serif Condensed"/>
                <a:cs typeface="DejaVu Serif Condensed"/>
              </a:rPr>
              <a:t>of</a:t>
            </a:r>
            <a:r>
              <a:rPr sz="3000" spc="97" baseline="2777" dirty="0">
                <a:latin typeface="DejaVu Serif Condensed"/>
                <a:cs typeface="DejaVu Serif Condensed"/>
              </a:rPr>
              <a:t> </a:t>
            </a:r>
            <a:r>
              <a:rPr sz="3000" baseline="2777" dirty="0">
                <a:latin typeface="DejaVu Serif Condensed"/>
                <a:cs typeface="DejaVu Serif Condensed"/>
              </a:rPr>
              <a:t>thread</a:t>
            </a:r>
            <a:r>
              <a:rPr sz="3000" spc="97" baseline="2777" dirty="0">
                <a:latin typeface="DejaVu Serif Condensed"/>
                <a:cs typeface="DejaVu Serif Condensed"/>
              </a:rPr>
              <a:t> </a:t>
            </a:r>
            <a:r>
              <a:rPr sz="3000" spc="-60" baseline="2777" dirty="0">
                <a:latin typeface="DejaVu Serif Condensed"/>
                <a:cs typeface="DejaVu Serif Condensed"/>
              </a:rPr>
              <a:t>=MR</a:t>
            </a:r>
            <a:r>
              <a:rPr sz="2000" spc="-40" dirty="0">
                <a:latin typeface="DejaVu Serif Condensed"/>
                <a:cs typeface="DejaVu Serif Condensed"/>
              </a:rPr>
              <a:t>3</a:t>
            </a:r>
            <a:r>
              <a:rPr sz="3000" spc="-60" baseline="2777" dirty="0">
                <a:latin typeface="DejaVu Serif Condensed"/>
                <a:cs typeface="DejaVu Serif Condensed"/>
              </a:rPr>
              <a:t>-</a:t>
            </a:r>
            <a:r>
              <a:rPr sz="3000" spc="-37" baseline="2777" dirty="0">
                <a:latin typeface="DejaVu Serif Condensed"/>
                <a:cs typeface="DejaVu Serif Condensed"/>
              </a:rPr>
              <a:t>MR</a:t>
            </a:r>
            <a:r>
              <a:rPr sz="2000" spc="-25" dirty="0">
                <a:latin typeface="DejaVu Serif Condensed"/>
                <a:cs typeface="DejaVu Serif Condensed"/>
              </a:rPr>
              <a:t>4</a:t>
            </a:r>
            <a:endParaRPr sz="2000">
              <a:latin typeface="DejaVu Serif Condensed"/>
              <a:cs typeface="DejaVu Serif Condensed"/>
            </a:endParaRPr>
          </a:p>
          <a:p>
            <a:pPr marL="469265" marR="1381760" indent="-1905">
              <a:lnSpc>
                <a:spcPct val="118500"/>
              </a:lnSpc>
              <a:spcBef>
                <a:spcPts val="395"/>
              </a:spcBef>
              <a:buSzPct val="55000"/>
              <a:buFont typeface="Symbol"/>
              <a:buChar char=""/>
              <a:tabLst>
                <a:tab pos="469265" algn="l"/>
                <a:tab pos="617855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	Average</a:t>
            </a:r>
            <a:r>
              <a:rPr sz="2000" spc="2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depth</a:t>
            </a:r>
            <a:r>
              <a:rPr sz="2000" spc="2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=(A+B)/2 </a:t>
            </a:r>
            <a:r>
              <a:rPr sz="3000" spc="-15" baseline="2777" dirty="0">
                <a:latin typeface="DejaVu Serif Condensed"/>
                <a:cs typeface="DejaVu Serif Condensed"/>
              </a:rPr>
              <a:t>Pitch=MR</a:t>
            </a:r>
            <a:r>
              <a:rPr sz="2000" spc="-10" dirty="0">
                <a:latin typeface="DejaVu Serif Condensed"/>
                <a:cs typeface="DejaVu Serif Condensed"/>
              </a:rPr>
              <a:t>5</a:t>
            </a:r>
            <a:r>
              <a:rPr sz="3000" spc="-15" baseline="2777" dirty="0">
                <a:latin typeface="DejaVu Serif Condensed"/>
                <a:cs typeface="DejaVu Serif Condensed"/>
              </a:rPr>
              <a:t>-</a:t>
            </a:r>
            <a:r>
              <a:rPr sz="3000" spc="44" baseline="2777" dirty="0">
                <a:latin typeface="DejaVu Serif Condensed"/>
                <a:cs typeface="DejaVu Serif Condensed"/>
              </a:rPr>
              <a:t>MR</a:t>
            </a:r>
            <a:r>
              <a:rPr sz="2000" spc="30" dirty="0">
                <a:latin typeface="DejaVu Serif Condensed"/>
                <a:cs typeface="DejaVu Serif Condensed"/>
              </a:rPr>
              <a:t>6</a:t>
            </a:r>
            <a:endParaRPr sz="2000">
              <a:latin typeface="DejaVu Serif Condensed"/>
              <a:cs typeface="DejaVu Serif Condensed"/>
            </a:endParaRPr>
          </a:p>
          <a:p>
            <a:pPr marL="469265">
              <a:lnSpc>
                <a:spcPct val="100000"/>
              </a:lnSpc>
              <a:spcBef>
                <a:spcPts val="950"/>
              </a:spcBef>
            </a:pPr>
            <a:r>
              <a:rPr sz="3000" baseline="2777" dirty="0">
                <a:latin typeface="DejaVu Serif Condensed"/>
                <a:cs typeface="DejaVu Serif Condensed"/>
              </a:rPr>
              <a:t>Average</a:t>
            </a:r>
            <a:r>
              <a:rPr sz="3000" spc="-37" baseline="2777" dirty="0">
                <a:latin typeface="DejaVu Serif Condensed"/>
                <a:cs typeface="DejaVu Serif Condensed"/>
              </a:rPr>
              <a:t> </a:t>
            </a:r>
            <a:r>
              <a:rPr sz="3000" baseline="2777" dirty="0">
                <a:latin typeface="DejaVu Serif Condensed"/>
                <a:cs typeface="DejaVu Serif Condensed"/>
              </a:rPr>
              <a:t>pitch=(MR</a:t>
            </a:r>
            <a:r>
              <a:rPr sz="2000" dirty="0">
                <a:latin typeface="DejaVu Serif Condensed"/>
                <a:cs typeface="DejaVu Serif Condensed"/>
              </a:rPr>
              <a:t>5</a:t>
            </a:r>
            <a:r>
              <a:rPr sz="3000" baseline="2777" dirty="0">
                <a:latin typeface="DejaVu Serif Condensed"/>
                <a:cs typeface="DejaVu Serif Condensed"/>
              </a:rPr>
              <a:t>-</a:t>
            </a:r>
            <a:r>
              <a:rPr sz="3000" spc="172" baseline="2777" dirty="0">
                <a:latin typeface="DejaVu Serif Condensed"/>
                <a:cs typeface="DejaVu Serif Condensed"/>
              </a:rPr>
              <a:t>MR</a:t>
            </a:r>
            <a:r>
              <a:rPr sz="2000" spc="114" dirty="0">
                <a:latin typeface="DejaVu Serif Condensed"/>
                <a:cs typeface="DejaVu Serif Condensed"/>
              </a:rPr>
              <a:t>7</a:t>
            </a:r>
            <a:r>
              <a:rPr sz="3000" spc="172" baseline="2777" dirty="0">
                <a:latin typeface="DejaVu Serif Condensed"/>
                <a:cs typeface="DejaVu Serif Condensed"/>
              </a:rPr>
              <a:t>)/2</a:t>
            </a:r>
            <a:r>
              <a:rPr sz="3000" spc="-37" baseline="2777" dirty="0">
                <a:latin typeface="DejaVu Serif Condensed"/>
                <a:cs typeface="DejaVu Serif Condensed"/>
              </a:rPr>
              <a:t> </a:t>
            </a:r>
            <a:r>
              <a:rPr sz="3000" baseline="2777" dirty="0">
                <a:latin typeface="DejaVu Serif Condensed"/>
                <a:cs typeface="DejaVu Serif Condensed"/>
              </a:rPr>
              <a:t>Angle</a:t>
            </a:r>
            <a:r>
              <a:rPr sz="3000" spc="-37" baseline="2777" dirty="0">
                <a:latin typeface="DejaVu Serif Condensed"/>
                <a:cs typeface="DejaVu Serif Condensed"/>
              </a:rPr>
              <a:t> of</a:t>
            </a:r>
            <a:endParaRPr sz="3000" baseline="2777">
              <a:latin typeface="DejaVu Serif Condensed"/>
              <a:cs typeface="DejaVu Serif Condensed"/>
            </a:endParaRPr>
          </a:p>
          <a:p>
            <a:pPr marL="469265" marR="29209">
              <a:lnSpc>
                <a:spcPts val="3950"/>
              </a:lnSpc>
              <a:spcBef>
                <a:spcPts val="375"/>
              </a:spcBef>
            </a:pPr>
            <a:r>
              <a:rPr sz="3000" spc="-15" baseline="2777" dirty="0">
                <a:latin typeface="DejaVu Serif Condensed"/>
                <a:cs typeface="DejaVu Serif Condensed"/>
              </a:rPr>
              <a:t>thread=MR</a:t>
            </a:r>
            <a:r>
              <a:rPr sz="2000" spc="-10" dirty="0">
                <a:latin typeface="DejaVu Serif Condensed"/>
                <a:cs typeface="DejaVu Serif Condensed"/>
              </a:rPr>
              <a:t>8</a:t>
            </a:r>
            <a:r>
              <a:rPr sz="3000" spc="-15" baseline="2777" dirty="0">
                <a:latin typeface="DejaVu Serif Condensed"/>
                <a:cs typeface="DejaVu Serif Condensed"/>
              </a:rPr>
              <a:t>-</a:t>
            </a:r>
            <a:r>
              <a:rPr sz="3000" baseline="2777" dirty="0">
                <a:latin typeface="DejaVu Serif Condensed"/>
                <a:cs typeface="DejaVu Serif Condensed"/>
              </a:rPr>
              <a:t>MR</a:t>
            </a:r>
            <a:r>
              <a:rPr sz="2000" dirty="0">
                <a:latin typeface="DejaVu Serif Condensed"/>
                <a:cs typeface="DejaVu Serif Condensed"/>
              </a:rPr>
              <a:t>9</a:t>
            </a:r>
            <a:r>
              <a:rPr sz="2000" spc="204" dirty="0">
                <a:latin typeface="DejaVu Serif Condensed"/>
                <a:cs typeface="DejaVu Serif Condensed"/>
              </a:rPr>
              <a:t> </a:t>
            </a:r>
            <a:r>
              <a:rPr sz="3000" baseline="2777" dirty="0">
                <a:latin typeface="DejaVu Serif Condensed"/>
                <a:cs typeface="DejaVu Serif Condensed"/>
              </a:rPr>
              <a:t>Flank</a:t>
            </a:r>
            <a:r>
              <a:rPr sz="3000" spc="-60" baseline="2777" dirty="0">
                <a:latin typeface="DejaVu Serif Condensed"/>
                <a:cs typeface="DejaVu Serif Condensed"/>
              </a:rPr>
              <a:t> </a:t>
            </a:r>
            <a:r>
              <a:rPr sz="3000" spc="-15" baseline="2777" dirty="0">
                <a:latin typeface="DejaVu Serif Condensed"/>
                <a:cs typeface="DejaVu Serif Condensed"/>
              </a:rPr>
              <a:t>angle=(MR</a:t>
            </a:r>
            <a:r>
              <a:rPr sz="2000" spc="-10" dirty="0">
                <a:latin typeface="DejaVu Serif Condensed"/>
                <a:cs typeface="DejaVu Serif Condensed"/>
              </a:rPr>
              <a:t>8</a:t>
            </a:r>
            <a:r>
              <a:rPr sz="3000" spc="-15" baseline="2777" dirty="0">
                <a:latin typeface="DejaVu Serif Condensed"/>
                <a:cs typeface="DejaVu Serif Condensed"/>
              </a:rPr>
              <a:t>- </a:t>
            </a:r>
            <a:r>
              <a:rPr sz="3000" spc="157" baseline="2777" dirty="0">
                <a:latin typeface="DejaVu Serif Condensed"/>
                <a:cs typeface="DejaVu Serif Condensed"/>
              </a:rPr>
              <a:t>MR</a:t>
            </a:r>
            <a:r>
              <a:rPr sz="2000" spc="105" dirty="0">
                <a:latin typeface="DejaVu Serif Condensed"/>
                <a:cs typeface="DejaVu Serif Condensed"/>
              </a:rPr>
              <a:t>9</a:t>
            </a:r>
            <a:r>
              <a:rPr sz="3000" spc="157" baseline="2777" dirty="0">
                <a:latin typeface="DejaVu Serif Condensed"/>
                <a:cs typeface="DejaVu Serif Condensed"/>
              </a:rPr>
              <a:t>)/2</a:t>
            </a:r>
            <a:endParaRPr sz="3000" baseline="2777">
              <a:latin typeface="DejaVu Serif Condensed"/>
              <a:cs typeface="DejaVu Serif Condensed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2400" b="1" spc="200" dirty="0">
                <a:latin typeface="Liberation Serif"/>
                <a:cs typeface="Liberation Serif"/>
              </a:rPr>
              <a:t>Results:</a:t>
            </a:r>
            <a:endParaRPr sz="2400">
              <a:latin typeface="Liberation Serif"/>
              <a:cs typeface="Liberation Serif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3239" y="4309745"/>
            <a:ext cx="3319779" cy="210693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18686" y="511809"/>
            <a:ext cx="31445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0" dirty="0"/>
              <a:t>EXPERIMENT</a:t>
            </a:r>
            <a:r>
              <a:rPr spc="195" dirty="0"/>
              <a:t> </a:t>
            </a:r>
            <a:r>
              <a:rPr dirty="0"/>
              <a:t>NO:</a:t>
            </a:r>
            <a:r>
              <a:rPr spc="185" dirty="0"/>
              <a:t> </a:t>
            </a:r>
            <a:r>
              <a:rPr spc="380" dirty="0"/>
              <a:t>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4884" y="985773"/>
            <a:ext cx="8096884" cy="3115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5595" algn="ctr">
              <a:lnSpc>
                <a:spcPct val="100000"/>
              </a:lnSpc>
              <a:spcBef>
                <a:spcPts val="100"/>
              </a:spcBef>
            </a:pPr>
            <a:r>
              <a:rPr sz="2400" b="1" spc="60" dirty="0">
                <a:latin typeface="Liberation Serif"/>
                <a:cs typeface="Liberation Serif"/>
              </a:rPr>
              <a:t>USE</a:t>
            </a:r>
            <a:r>
              <a:rPr sz="2400" b="1" spc="185" dirty="0">
                <a:latin typeface="Liberation Serif"/>
                <a:cs typeface="Liberation Serif"/>
              </a:rPr>
              <a:t> </a:t>
            </a:r>
            <a:r>
              <a:rPr sz="2400" b="1" dirty="0">
                <a:latin typeface="Liberation Serif"/>
                <a:cs typeface="Liberation Serif"/>
              </a:rPr>
              <a:t>OF</a:t>
            </a:r>
            <a:r>
              <a:rPr sz="2400" b="1" spc="204" dirty="0">
                <a:latin typeface="Liberation Serif"/>
                <a:cs typeface="Liberation Serif"/>
              </a:rPr>
              <a:t> </a:t>
            </a:r>
            <a:r>
              <a:rPr sz="2400" b="1" dirty="0">
                <a:latin typeface="Liberation Serif"/>
                <a:cs typeface="Liberation Serif"/>
              </a:rPr>
              <a:t>TOOL</a:t>
            </a:r>
            <a:r>
              <a:rPr sz="2400" b="1" spc="215" dirty="0">
                <a:latin typeface="Liberation Serif"/>
                <a:cs typeface="Liberation Serif"/>
              </a:rPr>
              <a:t> </a:t>
            </a:r>
            <a:r>
              <a:rPr sz="2400" b="1" dirty="0">
                <a:latin typeface="Liberation Serif"/>
                <a:cs typeface="Liberation Serif"/>
              </a:rPr>
              <a:t>MAKER’S</a:t>
            </a:r>
            <a:r>
              <a:rPr sz="2400" b="1" spc="215" dirty="0">
                <a:latin typeface="Liberation Serif"/>
                <a:cs typeface="Liberation Serif"/>
              </a:rPr>
              <a:t> </a:t>
            </a:r>
            <a:r>
              <a:rPr sz="2400" b="1" spc="-10" dirty="0">
                <a:latin typeface="Liberation Serif"/>
                <a:cs typeface="Liberation Serif"/>
              </a:rPr>
              <a:t>MICROSCOPE</a:t>
            </a:r>
            <a:endParaRPr sz="2400">
              <a:latin typeface="Liberation Serif"/>
              <a:cs typeface="Liberation Serif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24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</a:pPr>
            <a:r>
              <a:rPr sz="2400" b="1" u="sng" spc="-20" dirty="0">
                <a:uFill>
                  <a:solidFill>
                    <a:srgbClr val="000000"/>
                  </a:solidFill>
                </a:uFill>
                <a:latin typeface="Liberation Serif"/>
                <a:cs typeface="Liberation Serif"/>
              </a:rPr>
              <a:t>AIM</a:t>
            </a:r>
            <a:r>
              <a:rPr sz="2400" u="none" spc="-20" dirty="0">
                <a:latin typeface="DejaVu Serif Condensed"/>
                <a:cs typeface="DejaVu Serif Condensed"/>
              </a:rPr>
              <a:t>:</a:t>
            </a:r>
            <a:endParaRPr sz="2400">
              <a:latin typeface="DejaVu Serif Condensed"/>
              <a:cs typeface="DejaVu Serif Condensed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2000" spc="130" dirty="0">
                <a:latin typeface="DejaVu Serif Condensed"/>
                <a:cs typeface="DejaVu Serif Condensed"/>
              </a:rPr>
              <a:t>To</a:t>
            </a:r>
            <a:r>
              <a:rPr sz="2000" spc="-85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determine</a:t>
            </a:r>
            <a:r>
              <a:rPr sz="2000" spc="-8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-80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various</a:t>
            </a:r>
            <a:r>
              <a:rPr sz="2000" spc="-9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thread</a:t>
            </a:r>
            <a:r>
              <a:rPr sz="2000" spc="-7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parameters</a:t>
            </a:r>
            <a:r>
              <a:rPr sz="2000" spc="-7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using</a:t>
            </a:r>
            <a:r>
              <a:rPr sz="2000" spc="-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-80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tool</a:t>
            </a:r>
            <a:r>
              <a:rPr sz="2000" spc="-85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maker‘s</a:t>
            </a:r>
            <a:endParaRPr sz="2000">
              <a:latin typeface="DejaVu Serif Condensed"/>
              <a:cs typeface="DejaVu Serif Condensed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00" spc="45" dirty="0">
                <a:latin typeface="DejaVu Serif Condensed"/>
                <a:cs typeface="DejaVu Serif Condensed"/>
              </a:rPr>
              <a:t>microscope.</a:t>
            </a:r>
            <a:endParaRPr sz="2000">
              <a:latin typeface="DejaVu Serif Condensed"/>
              <a:cs typeface="DejaVu Serif Condensed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2400" b="1" u="sng" spc="100" dirty="0">
                <a:uFill>
                  <a:solidFill>
                    <a:srgbClr val="000000"/>
                  </a:solidFill>
                </a:uFill>
                <a:latin typeface="Liberation Serif"/>
                <a:cs typeface="Liberation Serif"/>
              </a:rPr>
              <a:t>APPARATUS</a:t>
            </a:r>
            <a:r>
              <a:rPr sz="2400" b="1" u="sng" spc="10" dirty="0">
                <a:uFill>
                  <a:solidFill>
                    <a:srgbClr val="000000"/>
                  </a:solidFill>
                </a:uFill>
                <a:latin typeface="Liberation Serif"/>
                <a:cs typeface="Liberation Serif"/>
              </a:rPr>
              <a:t> </a:t>
            </a:r>
            <a:r>
              <a:rPr sz="2400" b="1" u="sng" spc="45" dirty="0">
                <a:uFill>
                  <a:solidFill>
                    <a:srgbClr val="000000"/>
                  </a:solidFill>
                </a:uFill>
                <a:latin typeface="Liberation Serif"/>
                <a:cs typeface="Liberation Serif"/>
              </a:rPr>
              <a:t>REQUIRED</a:t>
            </a:r>
            <a:r>
              <a:rPr sz="2400" u="none" spc="45" dirty="0">
                <a:latin typeface="DejaVu Serif Condensed"/>
                <a:cs typeface="DejaVu Serif Condensed"/>
              </a:rPr>
              <a:t>:</a:t>
            </a:r>
            <a:endParaRPr sz="2400">
              <a:latin typeface="DejaVu Serif Condensed"/>
              <a:cs typeface="DejaVu Serif Condensed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000" dirty="0">
                <a:latin typeface="DejaVu Serif Condensed"/>
                <a:cs typeface="DejaVu Serif Condensed"/>
              </a:rPr>
              <a:t>1.</a:t>
            </a:r>
            <a:r>
              <a:rPr sz="2000" spc="-100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Anvil</a:t>
            </a:r>
            <a:r>
              <a:rPr sz="2000" spc="-10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Micrometer</a:t>
            </a:r>
            <a:r>
              <a:rPr sz="2000" spc="-11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2.Pointed</a:t>
            </a:r>
            <a:r>
              <a:rPr sz="2000" spc="-9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Micrometer</a:t>
            </a:r>
            <a:endParaRPr sz="2000">
              <a:latin typeface="DejaVu Serif Condensed"/>
              <a:cs typeface="DejaVu Serif Condensed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2000" dirty="0">
                <a:latin typeface="DejaVu Serif Condensed"/>
                <a:cs typeface="DejaVu Serif Condensed"/>
              </a:rPr>
              <a:t>3.</a:t>
            </a:r>
            <a:r>
              <a:rPr sz="2000" spc="35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Pitch</a:t>
            </a:r>
            <a:r>
              <a:rPr sz="2000" spc="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gauge</a:t>
            </a:r>
            <a:r>
              <a:rPr sz="2000" spc="5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4.Tool</a:t>
            </a:r>
            <a:r>
              <a:rPr sz="2000" spc="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Maker‘s</a:t>
            </a:r>
            <a:r>
              <a:rPr sz="2000" spc="40" dirty="0">
                <a:latin typeface="DejaVu Serif Condensed"/>
                <a:cs typeface="DejaVu Serif Condensed"/>
              </a:rPr>
              <a:t> </a:t>
            </a:r>
            <a:r>
              <a:rPr sz="2000" spc="45" dirty="0">
                <a:latin typeface="DejaVu Serif Condensed"/>
                <a:cs typeface="DejaVu Serif Condensed"/>
              </a:rPr>
              <a:t>microscope.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4884" y="511809"/>
            <a:ext cx="2117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sng" spc="-10" dirty="0">
                <a:uFill>
                  <a:solidFill>
                    <a:srgbClr val="000000"/>
                  </a:solidFill>
                </a:uFill>
              </a:rPr>
              <a:t>PROCEDURE</a:t>
            </a:r>
            <a:r>
              <a:rPr b="0" u="none" spc="-10" dirty="0">
                <a:latin typeface="DejaVu Serif Condensed"/>
                <a:cs typeface="DejaVu Serif Condensed"/>
              </a:rPr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4884" y="821791"/>
            <a:ext cx="8418830" cy="493712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46500"/>
              </a:lnSpc>
              <a:spcBef>
                <a:spcPts val="85"/>
              </a:spcBef>
            </a:pPr>
            <a:r>
              <a:rPr sz="2000" dirty="0">
                <a:latin typeface="DejaVu Serif Condensed"/>
                <a:cs typeface="DejaVu Serif Condensed"/>
              </a:rPr>
              <a:t>Before</a:t>
            </a:r>
            <a:r>
              <a:rPr sz="2000" spc="25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measuring</a:t>
            </a:r>
            <a:r>
              <a:rPr sz="2000" spc="254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different</a:t>
            </a:r>
            <a:r>
              <a:rPr sz="2000" spc="24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thread</a:t>
            </a:r>
            <a:r>
              <a:rPr sz="2000" spc="25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parameters</a:t>
            </a:r>
            <a:r>
              <a:rPr sz="2000" spc="254" dirty="0">
                <a:latin typeface="DejaVu Serif Condensed"/>
                <a:cs typeface="DejaVu Serif Condensed"/>
              </a:rPr>
              <a:t>  </a:t>
            </a:r>
            <a:r>
              <a:rPr sz="2000" spc="65" dirty="0">
                <a:latin typeface="DejaVu Serif Condensed"/>
                <a:cs typeface="DejaVu Serif Condensed"/>
              </a:rPr>
              <a:t>on</a:t>
            </a:r>
            <a:r>
              <a:rPr sz="2000" spc="245" dirty="0">
                <a:latin typeface="DejaVu Serif Condensed"/>
                <a:cs typeface="DejaVu Serif Condensed"/>
              </a:rPr>
              <a:t>  </a:t>
            </a:r>
            <a:r>
              <a:rPr sz="2000" spc="65" dirty="0">
                <a:latin typeface="DejaVu Serif Condensed"/>
                <a:cs typeface="DejaVu Serif Condensed"/>
              </a:rPr>
              <a:t>Tool</a:t>
            </a:r>
            <a:r>
              <a:rPr sz="2000" spc="240" dirty="0">
                <a:latin typeface="DejaVu Serif Condensed"/>
                <a:cs typeface="DejaVu Serif Condensed"/>
              </a:rPr>
              <a:t>  </a:t>
            </a:r>
            <a:r>
              <a:rPr sz="2000" spc="-10" dirty="0">
                <a:latin typeface="DejaVu Serif Condensed"/>
                <a:cs typeface="DejaVu Serif Condensed"/>
              </a:rPr>
              <a:t>maker‘s </a:t>
            </a:r>
            <a:r>
              <a:rPr sz="2000" dirty="0">
                <a:latin typeface="DejaVu Serif Condensed"/>
                <a:cs typeface="DejaVu Serif Condensed"/>
              </a:rPr>
              <a:t>microscope,</a:t>
            </a:r>
            <a:r>
              <a:rPr sz="2000" spc="15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measure</a:t>
            </a:r>
            <a:r>
              <a:rPr sz="2000" spc="1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major</a:t>
            </a:r>
            <a:r>
              <a:rPr sz="2000" spc="4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diameter,</a:t>
            </a:r>
            <a:r>
              <a:rPr sz="2000" spc="1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pitch</a:t>
            </a:r>
            <a:r>
              <a:rPr sz="2000" spc="1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diameter,</a:t>
            </a:r>
            <a:r>
              <a:rPr sz="2000" spc="1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pitch</a:t>
            </a:r>
            <a:r>
              <a:rPr sz="2000" spc="180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of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3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thread</a:t>
            </a:r>
            <a:r>
              <a:rPr sz="2000" spc="3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using</a:t>
            </a:r>
            <a:r>
              <a:rPr sz="2000" spc="34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V-</a:t>
            </a:r>
            <a:r>
              <a:rPr sz="2000" spc="-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anvil</a:t>
            </a:r>
            <a:r>
              <a:rPr sz="2000" spc="3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micrometer,</a:t>
            </a:r>
            <a:r>
              <a:rPr sz="2000" spc="3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pointed</a:t>
            </a:r>
            <a:r>
              <a:rPr sz="2000" spc="3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micrometer</a:t>
            </a:r>
            <a:r>
              <a:rPr sz="2000" spc="3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and</a:t>
            </a:r>
            <a:r>
              <a:rPr sz="2000" spc="34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pitch </a:t>
            </a:r>
            <a:r>
              <a:rPr sz="2000" dirty="0">
                <a:latin typeface="DejaVu Serif Condensed"/>
                <a:cs typeface="DejaVu Serif Condensed"/>
              </a:rPr>
              <a:t>gauge</a:t>
            </a:r>
            <a:r>
              <a:rPr sz="2000" spc="2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respectively.</a:t>
            </a:r>
            <a:r>
              <a:rPr sz="2000" spc="27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Then</a:t>
            </a:r>
            <a:r>
              <a:rPr sz="2000" spc="2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2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different</a:t>
            </a:r>
            <a:r>
              <a:rPr sz="2000" spc="2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thread</a:t>
            </a:r>
            <a:r>
              <a:rPr sz="2000" spc="2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parameters</a:t>
            </a:r>
            <a:r>
              <a:rPr sz="2000" spc="2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like,</a:t>
            </a:r>
            <a:r>
              <a:rPr sz="2000" spc="26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major </a:t>
            </a:r>
            <a:r>
              <a:rPr sz="2000" dirty="0">
                <a:latin typeface="DejaVu Serif Condensed"/>
                <a:cs typeface="DejaVu Serif Condensed"/>
              </a:rPr>
              <a:t>diameter,</a:t>
            </a:r>
            <a:r>
              <a:rPr sz="2000" spc="41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minor</a:t>
            </a:r>
            <a:r>
              <a:rPr sz="2000" spc="4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diameter,</a:t>
            </a:r>
            <a:r>
              <a:rPr sz="2000" spc="4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pitch</a:t>
            </a:r>
            <a:r>
              <a:rPr sz="2000" spc="14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diameter,</a:t>
            </a:r>
            <a:r>
              <a:rPr sz="2000" spc="4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pitch,</a:t>
            </a:r>
            <a:r>
              <a:rPr sz="2000" spc="4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average</a:t>
            </a:r>
            <a:r>
              <a:rPr sz="2000" spc="4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pitch</a:t>
            </a:r>
            <a:r>
              <a:rPr sz="2000" spc="415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and </a:t>
            </a:r>
            <a:r>
              <a:rPr sz="2000" dirty="0">
                <a:latin typeface="DejaVu Serif Condensed"/>
                <a:cs typeface="DejaVu Serif Condensed"/>
              </a:rPr>
              <a:t>helix</a:t>
            </a:r>
            <a:r>
              <a:rPr sz="2000" spc="-2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angle</a:t>
            </a:r>
            <a:r>
              <a:rPr sz="2000" spc="-2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-3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-3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thread</a:t>
            </a:r>
            <a:r>
              <a:rPr sz="2000" spc="-2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are</a:t>
            </a:r>
            <a:r>
              <a:rPr sz="2000" spc="-3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determined</a:t>
            </a:r>
            <a:r>
              <a:rPr sz="2000" spc="-20" dirty="0">
                <a:latin typeface="DejaVu Serif Condensed"/>
                <a:cs typeface="DejaVu Serif Condensed"/>
              </a:rPr>
              <a:t>  </a:t>
            </a:r>
            <a:r>
              <a:rPr sz="2000" spc="60" dirty="0">
                <a:latin typeface="DejaVu Serif Condensed"/>
                <a:cs typeface="DejaVu Serif Condensed"/>
              </a:rPr>
              <a:t>by</a:t>
            </a:r>
            <a:r>
              <a:rPr sz="2000" spc="-3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positioning</a:t>
            </a:r>
            <a:r>
              <a:rPr sz="2000" spc="-2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-20" dirty="0">
                <a:latin typeface="DejaVu Serif Condensed"/>
                <a:cs typeface="DejaVu Serif Condensed"/>
              </a:rPr>
              <a:t>  </a:t>
            </a:r>
            <a:r>
              <a:rPr sz="2000" spc="-10" dirty="0">
                <a:latin typeface="DejaVu Serif Condensed"/>
                <a:cs typeface="DejaVu Serif Condensed"/>
              </a:rPr>
              <a:t>cross- </a:t>
            </a:r>
            <a:r>
              <a:rPr sz="2000" dirty="0">
                <a:latin typeface="DejaVu Serif Condensed"/>
                <a:cs typeface="DejaVu Serif Condensed"/>
              </a:rPr>
              <a:t>wires</a:t>
            </a:r>
            <a:r>
              <a:rPr sz="2000" spc="3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at</a:t>
            </a:r>
            <a:r>
              <a:rPr sz="2000" spc="3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different</a:t>
            </a:r>
            <a:r>
              <a:rPr sz="2000" spc="3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positions</a:t>
            </a:r>
            <a:r>
              <a:rPr sz="2000" spc="2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as</a:t>
            </a:r>
            <a:r>
              <a:rPr sz="2000" spc="30" dirty="0">
                <a:latin typeface="DejaVu Serif Condensed"/>
                <a:cs typeface="DejaVu Serif Condensed"/>
              </a:rPr>
              <a:t>  </a:t>
            </a:r>
            <a:r>
              <a:rPr sz="2000" spc="65" dirty="0">
                <a:latin typeface="DejaVu Serif Condensed"/>
                <a:cs typeface="DejaVu Serif Condensed"/>
              </a:rPr>
              <a:t>shown</a:t>
            </a:r>
            <a:r>
              <a:rPr sz="2000" spc="2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in</a:t>
            </a:r>
            <a:r>
              <a:rPr sz="2000" spc="3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3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fig.1.</a:t>
            </a:r>
            <a:r>
              <a:rPr sz="2000" spc="160" dirty="0">
                <a:latin typeface="DejaVu Serif Condensed"/>
                <a:cs typeface="DejaVu Serif Condensed"/>
              </a:rPr>
              <a:t>  </a:t>
            </a:r>
            <a:r>
              <a:rPr sz="2000" spc="50" dirty="0">
                <a:latin typeface="DejaVu Serif Condensed"/>
                <a:cs typeface="DejaVu Serif Condensed"/>
              </a:rPr>
              <a:t>Then</a:t>
            </a:r>
            <a:r>
              <a:rPr sz="2000" spc="25" dirty="0">
                <a:latin typeface="DejaVu Serif Condensed"/>
                <a:cs typeface="DejaVu Serif Condensed"/>
              </a:rPr>
              <a:t>  </a:t>
            </a:r>
            <a:r>
              <a:rPr sz="2000" spc="-10" dirty="0">
                <a:latin typeface="DejaVu Serif Condensed"/>
                <a:cs typeface="DejaVu Serif Condensed"/>
              </a:rPr>
              <a:t>different </a:t>
            </a:r>
            <a:r>
              <a:rPr sz="2000" dirty="0">
                <a:latin typeface="DejaVu Serif Condensed"/>
                <a:cs typeface="DejaVu Serif Condensed"/>
              </a:rPr>
              <a:t>reading</a:t>
            </a:r>
            <a:r>
              <a:rPr sz="2000" spc="18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are</a:t>
            </a:r>
            <a:r>
              <a:rPr sz="2000" spc="48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taken</a:t>
            </a:r>
            <a:r>
              <a:rPr sz="2000" spc="4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at</a:t>
            </a:r>
            <a:r>
              <a:rPr sz="2000" spc="4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respective</a:t>
            </a:r>
            <a:r>
              <a:rPr sz="2000" spc="4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positions</a:t>
            </a:r>
            <a:r>
              <a:rPr sz="2000" spc="-4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using</a:t>
            </a:r>
            <a:r>
              <a:rPr sz="2000" spc="49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4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cross-</a:t>
            </a:r>
            <a:r>
              <a:rPr sz="2000" spc="60" dirty="0">
                <a:latin typeface="DejaVu Serif Condensed"/>
                <a:cs typeface="DejaVu Serif Condensed"/>
              </a:rPr>
              <a:t>wire</a:t>
            </a:r>
            <a:r>
              <a:rPr sz="2000" spc="495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and </a:t>
            </a:r>
            <a:r>
              <a:rPr sz="2000" dirty="0">
                <a:latin typeface="DejaVu Serif Condensed"/>
                <a:cs typeface="DejaVu Serif Condensed"/>
              </a:rPr>
              <a:t>longitudinal</a:t>
            </a:r>
            <a:r>
              <a:rPr sz="2000" spc="2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micrometer.</a:t>
            </a:r>
            <a:r>
              <a:rPr sz="2000" spc="2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2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angular</a:t>
            </a:r>
            <a:r>
              <a:rPr sz="2000" spc="2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readings</a:t>
            </a:r>
            <a:r>
              <a:rPr sz="2000" spc="2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are</a:t>
            </a:r>
            <a:r>
              <a:rPr sz="2000" spc="2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obtained</a:t>
            </a:r>
            <a:r>
              <a:rPr sz="2000" spc="29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with</a:t>
            </a:r>
            <a:r>
              <a:rPr sz="2000" spc="254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the </a:t>
            </a:r>
            <a:r>
              <a:rPr sz="2000" dirty="0">
                <a:latin typeface="DejaVu Serif Condensed"/>
                <a:cs typeface="DejaVu Serif Condensed"/>
              </a:rPr>
              <a:t>help</a:t>
            </a:r>
            <a:r>
              <a:rPr sz="2000" spc="24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12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3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circular</a:t>
            </a:r>
            <a:r>
              <a:rPr sz="2000" spc="13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scale</a:t>
            </a:r>
            <a:r>
              <a:rPr sz="2000" spc="135" dirty="0">
                <a:latin typeface="DejaVu Serif Condensed"/>
                <a:cs typeface="DejaVu Serif Condensed"/>
              </a:rPr>
              <a:t>  </a:t>
            </a:r>
            <a:r>
              <a:rPr sz="2000" spc="50" dirty="0">
                <a:latin typeface="DejaVu Serif Condensed"/>
                <a:cs typeface="DejaVu Serif Condensed"/>
              </a:rPr>
              <a:t>provided</a:t>
            </a:r>
            <a:r>
              <a:rPr sz="2000" spc="13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in</a:t>
            </a:r>
            <a:r>
              <a:rPr sz="2000" spc="13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3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geometric</a:t>
            </a:r>
            <a:r>
              <a:rPr sz="2000" spc="13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head.</a:t>
            </a:r>
            <a:r>
              <a:rPr sz="2000" spc="130" dirty="0">
                <a:latin typeface="DejaVu Serif Condensed"/>
                <a:cs typeface="DejaVu Serif Condensed"/>
              </a:rPr>
              <a:t>  </a:t>
            </a:r>
            <a:r>
              <a:rPr sz="2000" spc="-25" dirty="0">
                <a:latin typeface="DejaVu Serif Condensed"/>
                <a:cs typeface="DejaVu Serif Condensed"/>
              </a:rPr>
              <a:t>The </a:t>
            </a:r>
            <a:r>
              <a:rPr sz="2000" dirty="0">
                <a:latin typeface="DejaVu Serif Condensed"/>
                <a:cs typeface="DejaVu Serif Condensed"/>
              </a:rPr>
              <a:t>readings</a:t>
            </a:r>
            <a:r>
              <a:rPr sz="2000" spc="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at</a:t>
            </a:r>
            <a:r>
              <a:rPr sz="2000" spc="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different</a:t>
            </a:r>
            <a:r>
              <a:rPr sz="2000" spc="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positions</a:t>
            </a:r>
            <a:r>
              <a:rPr sz="2000" spc="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are</a:t>
            </a:r>
            <a:r>
              <a:rPr sz="2000" spc="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tabulated</a:t>
            </a:r>
            <a:r>
              <a:rPr sz="2000" spc="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as</a:t>
            </a:r>
            <a:r>
              <a:rPr sz="2000" spc="4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follows: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0230">
              <a:lnSpc>
                <a:spcPct val="100000"/>
              </a:lnSpc>
              <a:spcBef>
                <a:spcPts val="100"/>
              </a:spcBef>
            </a:pPr>
            <a:r>
              <a:rPr b="0" spc="85" dirty="0">
                <a:latin typeface="DejaVu Serif Condensed"/>
                <a:cs typeface="DejaVu Serif Condensed"/>
              </a:rPr>
              <a:t>READINGS</a:t>
            </a:r>
            <a:r>
              <a:rPr b="0" spc="-45" dirty="0">
                <a:latin typeface="DejaVu Serif Condensed"/>
                <a:cs typeface="DejaVu Serif Condensed"/>
              </a:rPr>
              <a:t> </a:t>
            </a:r>
            <a:r>
              <a:rPr b="0" spc="100" dirty="0">
                <a:latin typeface="DejaVu Serif Condensed"/>
                <a:cs typeface="DejaVu Serif Condensed"/>
              </a:rPr>
              <a:t>FROM</a:t>
            </a:r>
            <a:r>
              <a:rPr b="0" spc="-40" dirty="0">
                <a:latin typeface="DejaVu Serif Condensed"/>
                <a:cs typeface="DejaVu Serif Condensed"/>
              </a:rPr>
              <a:t> </a:t>
            </a:r>
            <a:r>
              <a:rPr b="0" spc="-10" dirty="0">
                <a:latin typeface="DejaVu Serif Condensed"/>
                <a:cs typeface="DejaVu Serif Condensed"/>
              </a:rPr>
              <a:t>MICROSCOPE.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4884" y="1037589"/>
            <a:ext cx="5787390" cy="5763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DejaVu Serif Condensed"/>
                <a:cs typeface="DejaVu Serif Condensed"/>
              </a:rPr>
              <a:t>(MR-Microscope</a:t>
            </a:r>
            <a:r>
              <a:rPr sz="2000" spc="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Reading</a:t>
            </a:r>
            <a:r>
              <a:rPr sz="2000" spc="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in</a:t>
            </a:r>
            <a:r>
              <a:rPr sz="2000" spc="30" dirty="0">
                <a:latin typeface="DejaVu Serif Condensed"/>
                <a:cs typeface="DejaVu Serif Condensed"/>
              </a:rPr>
              <a:t> </a:t>
            </a:r>
            <a:r>
              <a:rPr sz="2000" spc="130" dirty="0">
                <a:latin typeface="DejaVu Serif Condensed"/>
                <a:cs typeface="DejaVu Serif Condensed"/>
              </a:rPr>
              <a:t>mm)</a:t>
            </a:r>
            <a:r>
              <a:rPr sz="2000" spc="50" dirty="0">
                <a:latin typeface="DejaVu Serif Condensed"/>
                <a:cs typeface="DejaVu Serif Condensed"/>
              </a:rPr>
              <a:t> </a:t>
            </a:r>
            <a:r>
              <a:rPr sz="2000" spc="-20" dirty="0">
                <a:latin typeface="DejaVu Serif Condensed"/>
                <a:cs typeface="DejaVu Serif Condensed"/>
              </a:rPr>
              <a:t>MR1=</a:t>
            </a:r>
            <a:endParaRPr sz="2000">
              <a:latin typeface="DejaVu Serif Condensed"/>
              <a:cs typeface="DejaVu Serif Condensed"/>
            </a:endParaRPr>
          </a:p>
          <a:p>
            <a:pPr marL="12700" marR="5064760">
              <a:lnSpc>
                <a:spcPts val="3870"/>
              </a:lnSpc>
              <a:spcBef>
                <a:spcPts val="370"/>
              </a:spcBef>
            </a:pPr>
            <a:r>
              <a:rPr sz="2000" spc="-100" dirty="0">
                <a:latin typeface="DejaVu Serif Condensed"/>
                <a:cs typeface="DejaVu Serif Condensed"/>
              </a:rPr>
              <a:t>MR2= MR3=</a:t>
            </a:r>
            <a:endParaRPr sz="2000">
              <a:latin typeface="DejaVu Serif Condensed"/>
              <a:cs typeface="DejaVu Serif Condensed"/>
            </a:endParaRPr>
          </a:p>
          <a:p>
            <a:pPr marL="12700" marR="5064760" algn="just">
              <a:lnSpc>
                <a:spcPts val="3860"/>
              </a:lnSpc>
              <a:spcBef>
                <a:spcPts val="10"/>
              </a:spcBef>
            </a:pPr>
            <a:r>
              <a:rPr sz="2000" spc="-100" dirty="0">
                <a:latin typeface="DejaVu Serif Condensed"/>
                <a:cs typeface="DejaVu Serif Condensed"/>
              </a:rPr>
              <a:t>MR4= MR5= MR6=</a:t>
            </a:r>
            <a:endParaRPr sz="2000">
              <a:latin typeface="DejaVu Serif Condensed"/>
              <a:cs typeface="DejaVu Serif Condensed"/>
            </a:endParaRPr>
          </a:p>
          <a:p>
            <a:pPr marL="12700" marR="5064760">
              <a:lnSpc>
                <a:spcPts val="3860"/>
              </a:lnSpc>
              <a:spcBef>
                <a:spcPts val="30"/>
              </a:spcBef>
            </a:pPr>
            <a:r>
              <a:rPr sz="2000" spc="-100" dirty="0">
                <a:latin typeface="DejaVu Serif Condensed"/>
                <a:cs typeface="DejaVu Serif Condensed"/>
              </a:rPr>
              <a:t>MR7= MR8=</a:t>
            </a:r>
            <a:endParaRPr sz="2000">
              <a:latin typeface="DejaVu Serif Condensed"/>
              <a:cs typeface="DejaVu Serif Condensed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2000" spc="-20" dirty="0">
                <a:latin typeface="DejaVu Serif Condensed"/>
                <a:cs typeface="DejaVu Serif Condensed"/>
              </a:rPr>
              <a:t>MR9=</a:t>
            </a:r>
            <a:endParaRPr sz="2000">
              <a:latin typeface="DejaVu Serif Condensed"/>
              <a:cs typeface="DejaVu Serif Condensed"/>
            </a:endParaRPr>
          </a:p>
          <a:p>
            <a:pPr marL="12700" marR="5080">
              <a:lnSpc>
                <a:spcPts val="2340"/>
              </a:lnSpc>
              <a:spcBef>
                <a:spcPts val="1590"/>
              </a:spcBef>
            </a:pPr>
            <a:r>
              <a:rPr sz="2000" spc="-114" dirty="0">
                <a:latin typeface="DejaVu Serif Condensed"/>
                <a:cs typeface="DejaVu Serif Condensed"/>
              </a:rPr>
              <a:t>N=No.</a:t>
            </a:r>
            <a:r>
              <a:rPr sz="2000" spc="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threads</a:t>
            </a:r>
            <a:r>
              <a:rPr sz="2000" spc="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between</a:t>
            </a:r>
            <a:r>
              <a:rPr sz="2000" spc="20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two</a:t>
            </a:r>
            <a:r>
              <a:rPr sz="2000" spc="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end</a:t>
            </a:r>
            <a:r>
              <a:rPr sz="2000" spc="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points.</a:t>
            </a:r>
            <a:r>
              <a:rPr sz="2000" spc="2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Major </a:t>
            </a:r>
            <a:r>
              <a:rPr sz="2000" dirty="0">
                <a:latin typeface="DejaVu Serif Condensed"/>
                <a:cs typeface="DejaVu Serif Condensed"/>
              </a:rPr>
              <a:t>diameter</a:t>
            </a:r>
            <a:r>
              <a:rPr sz="2000" spc="35" dirty="0">
                <a:latin typeface="DejaVu Serif Condensed"/>
                <a:cs typeface="DejaVu Serif Condensed"/>
              </a:rPr>
              <a:t> </a:t>
            </a:r>
            <a:r>
              <a:rPr sz="2000" spc="-305" dirty="0">
                <a:latin typeface="DejaVu Serif Condensed"/>
                <a:cs typeface="DejaVu Serif Condensed"/>
              </a:rPr>
              <a:t>=</a:t>
            </a:r>
            <a:r>
              <a:rPr sz="2000" spc="4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MR1~MR4.</a:t>
            </a:r>
            <a:endParaRPr sz="2000">
              <a:latin typeface="DejaVu Serif Condensed"/>
              <a:cs typeface="DejaVu Serif Condensed"/>
            </a:endParaRPr>
          </a:p>
          <a:p>
            <a:pPr marL="12700">
              <a:lnSpc>
                <a:spcPts val="2285"/>
              </a:lnSpc>
            </a:pPr>
            <a:r>
              <a:rPr sz="2000" dirty="0">
                <a:latin typeface="DejaVu Serif Condensed"/>
                <a:cs typeface="DejaVu Serif Condensed"/>
              </a:rPr>
              <a:t>Minor</a:t>
            </a:r>
            <a:r>
              <a:rPr sz="2000" spc="1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diameter</a:t>
            </a:r>
            <a:r>
              <a:rPr sz="2000" spc="140" dirty="0">
                <a:latin typeface="DejaVu Serif Condensed"/>
                <a:cs typeface="DejaVu Serif Condensed"/>
              </a:rPr>
              <a:t> </a:t>
            </a:r>
            <a:r>
              <a:rPr sz="2000" spc="-305" dirty="0">
                <a:latin typeface="DejaVu Serif Condensed"/>
                <a:cs typeface="DejaVu Serif Condensed"/>
              </a:rPr>
              <a:t>=</a:t>
            </a:r>
            <a:r>
              <a:rPr sz="2000" spc="16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MR2~MR3.</a:t>
            </a:r>
            <a:endParaRPr sz="2000">
              <a:latin typeface="DejaVu Serif Condensed"/>
              <a:cs typeface="DejaVu Serif Condensed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2000" dirty="0">
                <a:latin typeface="DejaVu Serif Condensed"/>
                <a:cs typeface="DejaVu Serif Condensed"/>
              </a:rPr>
              <a:t>Pitch</a:t>
            </a:r>
            <a:r>
              <a:rPr sz="2000" spc="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diameter</a:t>
            </a:r>
            <a:r>
              <a:rPr sz="2000" spc="65" dirty="0">
                <a:latin typeface="DejaVu Serif Condensed"/>
                <a:cs typeface="DejaVu Serif Condensed"/>
              </a:rPr>
              <a:t> </a:t>
            </a:r>
            <a:r>
              <a:rPr sz="2000" spc="-305" dirty="0">
                <a:latin typeface="DejaVu Serif Condensed"/>
                <a:cs typeface="DejaVu Serif Condensed"/>
              </a:rPr>
              <a:t>=</a:t>
            </a:r>
            <a:r>
              <a:rPr sz="2000" spc="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MR2~MR4</a:t>
            </a:r>
            <a:r>
              <a:rPr sz="2000" spc="7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or </a:t>
            </a:r>
            <a:r>
              <a:rPr sz="2000" spc="-10" dirty="0">
                <a:latin typeface="DejaVu Serif Condensed"/>
                <a:cs typeface="DejaVu Serif Condensed"/>
              </a:rPr>
              <a:t>MR1~MR3.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3594100"/>
            <a:ext cx="8907780" cy="330200"/>
          </a:xfrm>
          <a:prstGeom prst="rect">
            <a:avLst/>
          </a:prstGeom>
          <a:ln w="25400">
            <a:solidFill>
              <a:srgbClr val="F79446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algn="ctr">
              <a:lnSpc>
                <a:spcPts val="2235"/>
              </a:lnSpc>
              <a:spcBef>
                <a:spcPts val="365"/>
              </a:spcBef>
            </a:pPr>
            <a:r>
              <a:rPr sz="2000" spc="-10" dirty="0">
                <a:latin typeface="DejaVu Serif Condensed"/>
                <a:cs typeface="DejaVu Serif Condensed"/>
              </a:rPr>
              <a:t>T.R=</a:t>
            </a:r>
            <a:r>
              <a:rPr sz="2000" spc="-13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MSR+CVSD*LC</a:t>
            </a:r>
            <a:endParaRPr sz="2000">
              <a:latin typeface="DejaVu Serif Condensed"/>
              <a:cs typeface="DejaVu Serif Condense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13433" y="927862"/>
            <a:ext cx="42779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latin typeface="Times New Roman"/>
                <a:cs typeface="Times New Roman"/>
              </a:rPr>
              <a:t>A)</a:t>
            </a:r>
            <a:r>
              <a:rPr sz="1200" b="0" spc="305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DejaVu Serif Condensed"/>
                <a:cs typeface="DejaVu Serif Condensed"/>
              </a:rPr>
              <a:t>Depth</a:t>
            </a:r>
            <a:r>
              <a:rPr sz="2000" b="0" spc="110" dirty="0">
                <a:latin typeface="DejaVu Serif Condensed"/>
                <a:cs typeface="DejaVu Serif Condensed"/>
              </a:rPr>
              <a:t> </a:t>
            </a:r>
            <a:r>
              <a:rPr sz="2000" b="0" dirty="0">
                <a:latin typeface="DejaVu Serif Condensed"/>
                <a:cs typeface="DejaVu Serif Condensed"/>
              </a:rPr>
              <a:t>of</a:t>
            </a:r>
            <a:r>
              <a:rPr sz="2000" b="0" spc="120" dirty="0">
                <a:latin typeface="DejaVu Serif Condensed"/>
                <a:cs typeface="DejaVu Serif Condensed"/>
              </a:rPr>
              <a:t> </a:t>
            </a:r>
            <a:r>
              <a:rPr sz="2000" b="0" dirty="0">
                <a:latin typeface="DejaVu Serif Condensed"/>
                <a:cs typeface="DejaVu Serif Condensed"/>
              </a:rPr>
              <a:t>the</a:t>
            </a:r>
            <a:r>
              <a:rPr sz="2000" b="0" spc="120" dirty="0">
                <a:latin typeface="DejaVu Serif Condensed"/>
                <a:cs typeface="DejaVu Serif Condensed"/>
              </a:rPr>
              <a:t> </a:t>
            </a:r>
            <a:r>
              <a:rPr sz="2000" b="0" dirty="0">
                <a:latin typeface="DejaVu Serif Condensed"/>
                <a:cs typeface="DejaVu Serif Condensed"/>
              </a:rPr>
              <a:t>Thread</a:t>
            </a:r>
            <a:r>
              <a:rPr sz="2000" b="0" spc="145" dirty="0">
                <a:latin typeface="DejaVu Serif Condensed"/>
                <a:cs typeface="DejaVu Serif Condensed"/>
              </a:rPr>
              <a:t> </a:t>
            </a:r>
            <a:r>
              <a:rPr sz="2000" b="0" spc="-25" dirty="0">
                <a:latin typeface="DejaVu Serif Condensed"/>
                <a:cs typeface="DejaVu Serif Condensed"/>
              </a:rPr>
              <a:t>=MR1~MR2.</a:t>
            </a:r>
            <a:endParaRPr sz="2000">
              <a:latin typeface="DejaVu Serif Condensed"/>
              <a:cs typeface="DejaVu Serif Condense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4884" y="1240282"/>
            <a:ext cx="8522970" cy="234950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3488690" indent="227965">
              <a:lnSpc>
                <a:spcPts val="2340"/>
              </a:lnSpc>
              <a:spcBef>
                <a:spcPts val="229"/>
              </a:spcBef>
            </a:pPr>
            <a:r>
              <a:rPr sz="1200" dirty="0">
                <a:latin typeface="Times New Roman"/>
                <a:cs typeface="Times New Roman"/>
              </a:rPr>
              <a:t>B)</a:t>
            </a:r>
            <a:r>
              <a:rPr sz="1200" spc="3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Depth</a:t>
            </a:r>
            <a:r>
              <a:rPr sz="2000" spc="-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-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thread</a:t>
            </a:r>
            <a:r>
              <a:rPr sz="2000" spc="-35" dirty="0">
                <a:latin typeface="DejaVu Serif Condensed"/>
                <a:cs typeface="DejaVu Serif Condensed"/>
              </a:rPr>
              <a:t> </a:t>
            </a:r>
            <a:r>
              <a:rPr sz="2000" spc="-305" dirty="0">
                <a:latin typeface="DejaVu Serif Condensed"/>
                <a:cs typeface="DejaVu Serif Condensed"/>
              </a:rPr>
              <a:t>=</a:t>
            </a:r>
            <a:r>
              <a:rPr sz="2000" spc="-3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MR3~MR4.</a:t>
            </a:r>
            <a:r>
              <a:rPr sz="2000" spc="-3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Average </a:t>
            </a:r>
            <a:r>
              <a:rPr sz="2000" dirty="0">
                <a:latin typeface="DejaVu Serif Condensed"/>
                <a:cs typeface="DejaVu Serif Condensed"/>
              </a:rPr>
              <a:t>Depth</a:t>
            </a:r>
            <a:r>
              <a:rPr sz="2000" spc="-25" dirty="0">
                <a:latin typeface="DejaVu Serif Condensed"/>
                <a:cs typeface="DejaVu Serif Condensed"/>
              </a:rPr>
              <a:t> </a:t>
            </a:r>
            <a:r>
              <a:rPr sz="2000" spc="-305" dirty="0">
                <a:latin typeface="DejaVu Serif Condensed"/>
                <a:cs typeface="DejaVu Serif Condensed"/>
              </a:rPr>
              <a:t>=</a:t>
            </a:r>
            <a:r>
              <a:rPr sz="2000" spc="-15" dirty="0">
                <a:latin typeface="DejaVu Serif Condensed"/>
                <a:cs typeface="DejaVu Serif Condensed"/>
              </a:rPr>
              <a:t> </a:t>
            </a:r>
            <a:r>
              <a:rPr sz="2000" spc="40" dirty="0">
                <a:latin typeface="DejaVu Serif Condensed"/>
                <a:cs typeface="DejaVu Serif Condensed"/>
              </a:rPr>
              <a:t>(A=B)/2.</a:t>
            </a:r>
            <a:endParaRPr sz="2000">
              <a:latin typeface="DejaVu Serif Condensed"/>
              <a:cs typeface="DejaVu Serif Condensed"/>
            </a:endParaRPr>
          </a:p>
          <a:p>
            <a:pPr marL="12700">
              <a:lnSpc>
                <a:spcPts val="2285"/>
              </a:lnSpc>
            </a:pPr>
            <a:r>
              <a:rPr sz="2000" dirty="0">
                <a:latin typeface="DejaVu Serif Condensed"/>
                <a:cs typeface="DejaVu Serif Condensed"/>
              </a:rPr>
              <a:t>Pitch</a:t>
            </a:r>
            <a:r>
              <a:rPr sz="2000" spc="70" dirty="0">
                <a:latin typeface="DejaVu Serif Condensed"/>
                <a:cs typeface="DejaVu Serif Condensed"/>
              </a:rPr>
              <a:t> </a:t>
            </a:r>
            <a:r>
              <a:rPr sz="2000" spc="-305" dirty="0">
                <a:latin typeface="DejaVu Serif Condensed"/>
                <a:cs typeface="DejaVu Serif Condensed"/>
              </a:rPr>
              <a:t>=</a:t>
            </a:r>
            <a:r>
              <a:rPr sz="2000" spc="7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MR5~MR6.</a:t>
            </a:r>
            <a:endParaRPr sz="2000">
              <a:latin typeface="DejaVu Serif Condensed"/>
              <a:cs typeface="DejaVu Serif Condensed"/>
            </a:endParaRPr>
          </a:p>
          <a:p>
            <a:pPr marL="12700" marR="3672204">
              <a:lnSpc>
                <a:spcPts val="2340"/>
              </a:lnSpc>
              <a:spcBef>
                <a:spcPts val="985"/>
              </a:spcBef>
            </a:pPr>
            <a:r>
              <a:rPr sz="2000" dirty="0">
                <a:latin typeface="DejaVu Serif Condensed"/>
                <a:cs typeface="DejaVu Serif Condensed"/>
              </a:rPr>
              <a:t>Average</a:t>
            </a:r>
            <a:r>
              <a:rPr sz="2000" spc="-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pitch</a:t>
            </a:r>
            <a:r>
              <a:rPr sz="2000" spc="-20" dirty="0">
                <a:latin typeface="DejaVu Serif Condensed"/>
                <a:cs typeface="DejaVu Serif Condensed"/>
              </a:rPr>
              <a:t> </a:t>
            </a:r>
            <a:r>
              <a:rPr sz="2000" spc="-305" dirty="0">
                <a:latin typeface="DejaVu Serif Condensed"/>
                <a:cs typeface="DejaVu Serif Condensed"/>
              </a:rPr>
              <a:t>=</a:t>
            </a:r>
            <a:r>
              <a:rPr sz="2000" spc="-2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(MR5~MR7)/2.</a:t>
            </a:r>
            <a:r>
              <a:rPr sz="2000" spc="-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Angle</a:t>
            </a:r>
            <a:r>
              <a:rPr sz="2000" spc="-35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of </a:t>
            </a:r>
            <a:r>
              <a:rPr sz="2000" dirty="0">
                <a:latin typeface="DejaVu Serif Condensed"/>
                <a:cs typeface="DejaVu Serif Condensed"/>
              </a:rPr>
              <a:t>Thread</a:t>
            </a:r>
            <a:r>
              <a:rPr sz="2000" spc="15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=MR8~MR9.</a:t>
            </a:r>
            <a:endParaRPr sz="2000">
              <a:latin typeface="DejaVu Serif Condensed"/>
              <a:cs typeface="DejaVu Serif Condensed"/>
            </a:endParaRPr>
          </a:p>
          <a:p>
            <a:pPr marL="12700">
              <a:lnSpc>
                <a:spcPts val="2285"/>
              </a:lnSpc>
            </a:pPr>
            <a:r>
              <a:rPr sz="2000" dirty="0">
                <a:latin typeface="DejaVu Serif Condensed"/>
                <a:cs typeface="DejaVu Serif Condensed"/>
              </a:rPr>
              <a:t>Flank</a:t>
            </a:r>
            <a:r>
              <a:rPr sz="2000" spc="1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angle</a:t>
            </a:r>
            <a:r>
              <a:rPr sz="2000" spc="13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=(MR8~MR9)/2.</a:t>
            </a:r>
            <a:endParaRPr sz="2000">
              <a:latin typeface="DejaVu Serif Condensed"/>
              <a:cs typeface="DejaVu Serif Condensed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2000" dirty="0">
                <a:latin typeface="DejaVu Serif Condensed"/>
                <a:cs typeface="DejaVu Serif Condensed"/>
              </a:rPr>
              <a:t>Reading</a:t>
            </a:r>
            <a:r>
              <a:rPr sz="2000" spc="9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8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0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Vernier</a:t>
            </a:r>
            <a:r>
              <a:rPr sz="2000" spc="105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caliper/depth</a:t>
            </a:r>
            <a:r>
              <a:rPr sz="2000" spc="9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gauge</a:t>
            </a:r>
            <a:r>
              <a:rPr sz="2000" spc="10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8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given</a:t>
            </a:r>
            <a:r>
              <a:rPr sz="2000" spc="9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by</a:t>
            </a:r>
            <a:r>
              <a:rPr sz="2000" spc="9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0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expression,</a:t>
            </a:r>
            <a:endParaRPr sz="2000">
              <a:latin typeface="DejaVu Serif Condensed"/>
              <a:cs typeface="DejaVu Serif Condense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4884" y="4039391"/>
            <a:ext cx="2000250" cy="203644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2400" b="1" spc="155" dirty="0">
                <a:latin typeface="Liberation Serif"/>
                <a:cs typeface="Liberation Serif"/>
              </a:rPr>
              <a:t>Observation:</a:t>
            </a:r>
            <a:endParaRPr sz="24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2000" spc="55" dirty="0">
                <a:latin typeface="DejaVu Serif Condensed"/>
                <a:cs typeface="DejaVu Serif Condensed"/>
              </a:rPr>
              <a:t>Instrument:</a:t>
            </a:r>
            <a:endParaRPr sz="2000">
              <a:latin typeface="DejaVu Serif Condensed"/>
              <a:cs typeface="DejaVu Serif Condensed"/>
            </a:endParaRPr>
          </a:p>
          <a:p>
            <a:pPr marL="890269" marR="256540">
              <a:lnSpc>
                <a:spcPts val="3260"/>
              </a:lnSpc>
              <a:spcBef>
                <a:spcPts val="250"/>
              </a:spcBef>
            </a:pPr>
            <a:r>
              <a:rPr sz="2000" spc="-10" dirty="0">
                <a:latin typeface="DejaVu Serif Condensed"/>
                <a:cs typeface="DejaVu Serif Condensed"/>
              </a:rPr>
              <a:t>Make: Range:</a:t>
            </a:r>
            <a:endParaRPr sz="2000">
              <a:latin typeface="DejaVu Serif Condensed"/>
              <a:cs typeface="DejaVu Serif Condensed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2000" dirty="0">
                <a:latin typeface="DejaVu Serif Condensed"/>
                <a:cs typeface="DejaVu Serif Condensed"/>
              </a:rPr>
              <a:t>L.C</a:t>
            </a:r>
            <a:r>
              <a:rPr sz="2000" spc="155" dirty="0">
                <a:latin typeface="DejaVu Serif Condensed"/>
                <a:cs typeface="DejaVu Serif Condensed"/>
              </a:rPr>
              <a:t> </a:t>
            </a:r>
            <a:r>
              <a:rPr sz="2000" spc="-50" dirty="0">
                <a:latin typeface="DejaVu Serif Condensed"/>
                <a:cs typeface="DejaVu Serif Condensed"/>
              </a:rPr>
              <a:t>: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5360" y="5180329"/>
            <a:ext cx="8862060" cy="349250"/>
          </a:xfrm>
          <a:prstGeom prst="rect">
            <a:avLst/>
          </a:prstGeom>
          <a:ln w="25400">
            <a:solidFill>
              <a:srgbClr val="F79446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80"/>
              </a:spcBef>
            </a:pPr>
            <a:r>
              <a:rPr sz="1800" dirty="0">
                <a:latin typeface="DejaVu Serif Condensed"/>
                <a:cs typeface="DejaVu Serif Condensed"/>
              </a:rPr>
              <a:t>Total</a:t>
            </a:r>
            <a:r>
              <a:rPr sz="1800" spc="170" dirty="0">
                <a:latin typeface="DejaVu Serif Condensed"/>
                <a:cs typeface="DejaVu Serif Condensed"/>
              </a:rPr>
              <a:t> </a:t>
            </a:r>
            <a:r>
              <a:rPr sz="1800" dirty="0">
                <a:latin typeface="DejaVu Serif Condensed"/>
                <a:cs typeface="DejaVu Serif Condensed"/>
              </a:rPr>
              <a:t>reading</a:t>
            </a:r>
            <a:r>
              <a:rPr sz="1800" spc="180" dirty="0">
                <a:latin typeface="DejaVu Serif Condensed"/>
                <a:cs typeface="DejaVu Serif Condensed"/>
              </a:rPr>
              <a:t> </a:t>
            </a:r>
            <a:r>
              <a:rPr sz="1800" spc="-10" dirty="0">
                <a:latin typeface="DejaVu Serif Condensed"/>
                <a:cs typeface="DejaVu Serif Condensed"/>
              </a:rPr>
              <a:t>(TR)=PSR+HSD*LC</a:t>
            </a:r>
            <a:endParaRPr sz="1800">
              <a:latin typeface="DejaVu Serif Condensed"/>
              <a:cs typeface="DejaVu Serif Condense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84884" y="511809"/>
            <a:ext cx="50876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25" dirty="0"/>
              <a:t>Measurement</a:t>
            </a:r>
            <a:r>
              <a:rPr spc="105" dirty="0"/>
              <a:t> </a:t>
            </a:r>
            <a:r>
              <a:rPr spc="215" dirty="0"/>
              <a:t>using</a:t>
            </a:r>
            <a:r>
              <a:rPr spc="120" dirty="0"/>
              <a:t> </a:t>
            </a:r>
            <a:r>
              <a:rPr spc="190" dirty="0"/>
              <a:t>micrometer: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4884" y="988821"/>
            <a:ext cx="8771255" cy="412242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algn="just">
              <a:lnSpc>
                <a:spcPts val="2340"/>
              </a:lnSpc>
              <a:spcBef>
                <a:spcPts val="229"/>
              </a:spcBef>
            </a:pPr>
            <a:r>
              <a:rPr sz="2000" spc="60" dirty="0">
                <a:latin typeface="DejaVu Serif Condensed"/>
                <a:cs typeface="DejaVu Serif Condensed"/>
              </a:rPr>
              <a:t>For</a:t>
            </a:r>
            <a:r>
              <a:rPr sz="2000" spc="355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taking</a:t>
            </a:r>
            <a:r>
              <a:rPr sz="2000" spc="38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the</a:t>
            </a:r>
            <a:r>
              <a:rPr sz="2000" spc="380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measurement,</a:t>
            </a:r>
            <a:r>
              <a:rPr sz="2000" spc="39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using</a:t>
            </a:r>
            <a:r>
              <a:rPr sz="2000" spc="390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micrometer</a:t>
            </a:r>
            <a:r>
              <a:rPr sz="2000" spc="375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place</a:t>
            </a:r>
            <a:r>
              <a:rPr sz="2000" spc="39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37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specimen </a:t>
            </a:r>
            <a:r>
              <a:rPr sz="2000" spc="70" dirty="0">
                <a:latin typeface="DejaVu Serif Condensed"/>
                <a:cs typeface="DejaVu Serif Condensed"/>
              </a:rPr>
              <a:t>between</a:t>
            </a:r>
            <a:endParaRPr sz="2000">
              <a:latin typeface="DejaVu Serif Condensed"/>
              <a:cs typeface="DejaVu Serif Condensed"/>
            </a:endParaRPr>
          </a:p>
          <a:p>
            <a:pPr marL="12700" marR="363220" algn="just">
              <a:lnSpc>
                <a:spcPct val="97700"/>
              </a:lnSpc>
              <a:spcBef>
                <a:spcPts val="840"/>
              </a:spcBef>
            </a:pP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6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anvils</a:t>
            </a:r>
            <a:r>
              <a:rPr sz="2000" spc="5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of</a:t>
            </a:r>
            <a:r>
              <a:rPr sz="2000" spc="7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 </a:t>
            </a:r>
            <a:r>
              <a:rPr sz="2000" spc="90" dirty="0">
                <a:latin typeface="DejaVu Serif Condensed"/>
                <a:cs typeface="DejaVu Serif Condensed"/>
              </a:rPr>
              <a:t>micrometer</a:t>
            </a:r>
            <a:r>
              <a:rPr sz="2000" spc="50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and</a:t>
            </a:r>
            <a:r>
              <a:rPr sz="2000" spc="60" dirty="0">
                <a:latin typeface="DejaVu Serif Condensed"/>
                <a:cs typeface="DejaVu Serif Condensed"/>
              </a:rPr>
              <a:t> rotate</a:t>
            </a:r>
            <a:r>
              <a:rPr sz="2000" spc="65" dirty="0">
                <a:latin typeface="DejaVu Serif Condensed"/>
                <a:cs typeface="DejaVu Serif Condensed"/>
              </a:rPr>
              <a:t> the </a:t>
            </a:r>
            <a:r>
              <a:rPr sz="2000" spc="85" dirty="0">
                <a:latin typeface="DejaVu Serif Condensed"/>
                <a:cs typeface="DejaVu Serif Condensed"/>
              </a:rPr>
              <a:t>thimble</a:t>
            </a:r>
            <a:r>
              <a:rPr sz="2000" spc="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till</a:t>
            </a:r>
            <a:r>
              <a:rPr sz="2000" spc="6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 </a:t>
            </a:r>
            <a:r>
              <a:rPr sz="2000" spc="35" dirty="0">
                <a:latin typeface="DejaVu Serif Condensed"/>
                <a:cs typeface="DejaVu Serif Condensed"/>
              </a:rPr>
              <a:t>spacing </a:t>
            </a:r>
            <a:r>
              <a:rPr sz="2000" spc="90" dirty="0">
                <a:latin typeface="DejaVu Serif Condensed"/>
                <a:cs typeface="DejaVu Serif Condensed"/>
              </a:rPr>
              <a:t>between</a:t>
            </a:r>
            <a:r>
              <a:rPr sz="2000" spc="30" dirty="0">
                <a:latin typeface="DejaVu Serif Condensed"/>
                <a:cs typeface="DejaVu Serif Condensed"/>
              </a:rPr>
              <a:t> 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40" dirty="0">
                <a:latin typeface="DejaVu Serif Condensed"/>
                <a:cs typeface="DejaVu Serif Condensed"/>
              </a:rPr>
              <a:t>  </a:t>
            </a:r>
            <a:r>
              <a:rPr sz="2000" spc="75" dirty="0">
                <a:latin typeface="DejaVu Serif Condensed"/>
                <a:cs typeface="DejaVu Serif Condensed"/>
              </a:rPr>
              <a:t>anvils</a:t>
            </a:r>
            <a:r>
              <a:rPr sz="2000" spc="30" dirty="0">
                <a:latin typeface="DejaVu Serif Condensed"/>
                <a:cs typeface="DejaVu Serif Condensed"/>
              </a:rPr>
              <a:t>  </a:t>
            </a:r>
            <a:r>
              <a:rPr sz="2000" spc="60" dirty="0">
                <a:latin typeface="DejaVu Serif Condensed"/>
                <a:cs typeface="DejaVu Serif Condensed"/>
              </a:rPr>
              <a:t>is</a:t>
            </a:r>
            <a:r>
              <a:rPr sz="2000" spc="30" dirty="0">
                <a:latin typeface="DejaVu Serif Condensed"/>
                <a:cs typeface="DejaVu Serif Condensed"/>
              </a:rPr>
              <a:t>  </a:t>
            </a:r>
            <a:r>
              <a:rPr sz="2000" spc="55" dirty="0">
                <a:latin typeface="DejaVu Serif Condensed"/>
                <a:cs typeface="DejaVu Serif Condensed"/>
              </a:rPr>
              <a:t>slightly</a:t>
            </a:r>
            <a:r>
              <a:rPr sz="2000" spc="145" dirty="0">
                <a:latin typeface="DejaVu Serif Condensed"/>
                <a:cs typeface="DejaVu Serif Condensed"/>
              </a:rPr>
              <a:t>  </a:t>
            </a:r>
            <a:r>
              <a:rPr sz="2000" spc="114" dirty="0">
                <a:latin typeface="DejaVu Serif Condensed"/>
                <a:cs typeface="DejaVu Serif Condensed"/>
              </a:rPr>
              <a:t>more</a:t>
            </a:r>
            <a:r>
              <a:rPr sz="2000" spc="40" dirty="0">
                <a:latin typeface="DejaVu Serif Condensed"/>
                <a:cs typeface="DejaVu Serif Condensed"/>
              </a:rPr>
              <a:t>  </a:t>
            </a:r>
            <a:r>
              <a:rPr sz="2000" spc="65" dirty="0">
                <a:latin typeface="DejaVu Serif Condensed"/>
                <a:cs typeface="DejaVu Serif Condensed"/>
              </a:rPr>
              <a:t>than</a:t>
            </a:r>
            <a:r>
              <a:rPr sz="2000" spc="35" dirty="0">
                <a:latin typeface="DejaVu Serif Condensed"/>
                <a:cs typeface="DejaVu Serif Condensed"/>
              </a:rPr>
              <a:t> 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35" dirty="0">
                <a:latin typeface="DejaVu Serif Condensed"/>
                <a:cs typeface="DejaVu Serif Condensed"/>
              </a:rPr>
              <a:t>  </a:t>
            </a:r>
            <a:r>
              <a:rPr sz="2000" spc="90" dirty="0">
                <a:latin typeface="DejaVu Serif Condensed"/>
                <a:cs typeface="DejaVu Serif Condensed"/>
              </a:rPr>
              <a:t>dimension</a:t>
            </a:r>
            <a:r>
              <a:rPr sz="2000" spc="40" dirty="0">
                <a:latin typeface="DejaVu Serif Condensed"/>
                <a:cs typeface="DejaVu Serif Condensed"/>
              </a:rPr>
              <a:t>  </a:t>
            </a:r>
            <a:r>
              <a:rPr sz="2000" spc="90" dirty="0">
                <a:latin typeface="DejaVu Serif Condensed"/>
                <a:cs typeface="DejaVu Serif Condensed"/>
              </a:rPr>
              <a:t>to</a:t>
            </a:r>
            <a:r>
              <a:rPr sz="2000" spc="35" dirty="0">
                <a:latin typeface="DejaVu Serif Condensed"/>
                <a:cs typeface="DejaVu Serif Condensed"/>
              </a:rPr>
              <a:t>  </a:t>
            </a:r>
            <a:r>
              <a:rPr sz="2000" spc="45" dirty="0">
                <a:latin typeface="DejaVu Serif Condensed"/>
                <a:cs typeface="DejaVu Serif Condensed"/>
              </a:rPr>
              <a:t>be </a:t>
            </a:r>
            <a:r>
              <a:rPr sz="2000" spc="60" dirty="0">
                <a:latin typeface="DejaVu Serif Condensed"/>
                <a:cs typeface="DejaVu Serif Condensed"/>
              </a:rPr>
              <a:t>measured.</a:t>
            </a:r>
            <a:r>
              <a:rPr sz="2000" spc="100" dirty="0">
                <a:latin typeface="DejaVu Serif Condensed"/>
                <a:cs typeface="DejaVu Serif Condensed"/>
              </a:rPr>
              <a:t> </a:t>
            </a:r>
            <a:r>
              <a:rPr sz="2000" spc="95" dirty="0">
                <a:latin typeface="DejaVu Serif Condensed"/>
                <a:cs typeface="DejaVu Serif Condensed"/>
              </a:rPr>
              <a:t>Then</a:t>
            </a:r>
            <a:r>
              <a:rPr sz="2000" spc="33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rotate</a:t>
            </a:r>
            <a:r>
              <a:rPr sz="2000" spc="34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110" dirty="0">
                <a:latin typeface="DejaVu Serif Condensed"/>
                <a:cs typeface="DejaVu Serif Condensed"/>
              </a:rPr>
              <a:t> </a:t>
            </a:r>
            <a:r>
              <a:rPr sz="2000" spc="45" dirty="0">
                <a:latin typeface="DejaVu Serif Condensed"/>
                <a:cs typeface="DejaVu Serif Condensed"/>
              </a:rPr>
              <a:t>ratchet</a:t>
            </a:r>
            <a:r>
              <a:rPr sz="2000" spc="105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screw</a:t>
            </a:r>
            <a:r>
              <a:rPr sz="2000" spc="10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till</a:t>
            </a:r>
            <a:r>
              <a:rPr sz="2000" spc="10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114" dirty="0">
                <a:latin typeface="DejaVu Serif Condensed"/>
                <a:cs typeface="DejaVu Serif Condensed"/>
              </a:rPr>
              <a:t> </a:t>
            </a:r>
            <a:r>
              <a:rPr sz="2000" spc="95" dirty="0">
                <a:latin typeface="DejaVu Serif Condensed"/>
                <a:cs typeface="DejaVu Serif Condensed"/>
              </a:rPr>
              <a:t>jaws</a:t>
            </a:r>
            <a:r>
              <a:rPr sz="2000" spc="114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have</a:t>
            </a:r>
            <a:r>
              <a:rPr sz="2000" spc="120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proper </a:t>
            </a:r>
            <a:r>
              <a:rPr sz="2000" spc="50" dirty="0">
                <a:latin typeface="DejaVu Serif Condensed"/>
                <a:cs typeface="DejaVu Serif Condensed"/>
              </a:rPr>
              <a:t>contact</a:t>
            </a:r>
            <a:r>
              <a:rPr sz="2000" spc="260" dirty="0">
                <a:latin typeface="DejaVu Serif Condensed"/>
                <a:cs typeface="DejaVu Serif Condensed"/>
              </a:rPr>
              <a:t> </a:t>
            </a:r>
            <a:r>
              <a:rPr sz="2000" spc="110" dirty="0">
                <a:latin typeface="DejaVu Serif Condensed"/>
                <a:cs typeface="DejaVu Serif Condensed"/>
              </a:rPr>
              <a:t>with</a:t>
            </a:r>
            <a:r>
              <a:rPr sz="2000" spc="254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270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specimen.</a:t>
            </a:r>
            <a:r>
              <a:rPr sz="2000" spc="265" dirty="0">
                <a:latin typeface="DejaVu Serif Condensed"/>
                <a:cs typeface="DejaVu Serif Condensed"/>
              </a:rPr>
              <a:t> </a:t>
            </a:r>
            <a:r>
              <a:rPr sz="2000" spc="100" dirty="0">
                <a:latin typeface="DejaVu Serif Condensed"/>
                <a:cs typeface="DejaVu Serif Condensed"/>
              </a:rPr>
              <a:t>The</a:t>
            </a:r>
            <a:r>
              <a:rPr sz="2000" spc="27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necessary</a:t>
            </a:r>
            <a:r>
              <a:rPr sz="2000" spc="254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pressure</a:t>
            </a:r>
            <a:r>
              <a:rPr sz="2000" spc="270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to</a:t>
            </a:r>
            <a:r>
              <a:rPr sz="2000" spc="28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be</a:t>
            </a:r>
            <a:r>
              <a:rPr sz="2000" spc="27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applied </a:t>
            </a:r>
            <a:r>
              <a:rPr sz="2000" dirty="0">
                <a:latin typeface="DejaVu Serif Condensed"/>
                <a:cs typeface="DejaVu Serif Condensed"/>
              </a:rPr>
              <a:t>can</a:t>
            </a:r>
            <a:r>
              <a:rPr sz="2000" spc="295" dirty="0">
                <a:latin typeface="DejaVu Serif Condensed"/>
                <a:cs typeface="DejaVu Serif Condensed"/>
              </a:rPr>
              <a:t>  </a:t>
            </a:r>
            <a:r>
              <a:rPr sz="2000" spc="70" dirty="0">
                <a:latin typeface="DejaVu Serif Condensed"/>
                <a:cs typeface="DejaVu Serif Condensed"/>
              </a:rPr>
              <a:t>be</a:t>
            </a:r>
            <a:r>
              <a:rPr sz="2000" spc="300" dirty="0">
                <a:latin typeface="DejaVu Serif Condensed"/>
                <a:cs typeface="DejaVu Serif Condensed"/>
              </a:rPr>
              <a:t>  </a:t>
            </a:r>
            <a:r>
              <a:rPr sz="2000" spc="65" dirty="0">
                <a:latin typeface="DejaVu Serif Condensed"/>
                <a:cs typeface="DejaVu Serif Condensed"/>
              </a:rPr>
              <a:t>recognized</a:t>
            </a:r>
            <a:r>
              <a:rPr sz="2000" spc="305" dirty="0">
                <a:latin typeface="DejaVu Serif Condensed"/>
                <a:cs typeface="DejaVu Serif Condensed"/>
              </a:rPr>
              <a:t>  </a:t>
            </a:r>
            <a:r>
              <a:rPr sz="2000" spc="105" dirty="0">
                <a:latin typeface="DejaVu Serif Condensed"/>
                <a:cs typeface="DejaVu Serif Condensed"/>
              </a:rPr>
              <a:t>from</a:t>
            </a:r>
            <a:r>
              <a:rPr sz="2000" spc="295" dirty="0">
                <a:latin typeface="DejaVu Serif Condensed"/>
                <a:cs typeface="DejaVu Serif Condensed"/>
              </a:rPr>
              <a:t> 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305" dirty="0">
                <a:latin typeface="DejaVu Serif Condensed"/>
                <a:cs typeface="DejaVu Serif Condensed"/>
              </a:rPr>
              <a:t>  </a:t>
            </a:r>
            <a:r>
              <a:rPr sz="2000" spc="45" dirty="0">
                <a:latin typeface="DejaVu Serif Condensed"/>
                <a:cs typeface="DejaVu Serif Condensed"/>
              </a:rPr>
              <a:t>ratchet</a:t>
            </a:r>
            <a:r>
              <a:rPr sz="2000" spc="300" dirty="0">
                <a:latin typeface="DejaVu Serif Condensed"/>
                <a:cs typeface="DejaVu Serif Condensed"/>
              </a:rPr>
              <a:t>  </a:t>
            </a:r>
            <a:r>
              <a:rPr sz="2000" spc="55" dirty="0">
                <a:latin typeface="DejaVu Serif Condensed"/>
                <a:cs typeface="DejaVu Serif Condensed"/>
              </a:rPr>
              <a:t>arrangement.</a:t>
            </a:r>
            <a:r>
              <a:rPr sz="2000" spc="300" dirty="0">
                <a:latin typeface="DejaVu Serif Condensed"/>
                <a:cs typeface="DejaVu Serif Condensed"/>
              </a:rPr>
              <a:t>  </a:t>
            </a:r>
            <a:r>
              <a:rPr sz="2000" spc="-10" dirty="0">
                <a:latin typeface="DejaVu Serif Condensed"/>
                <a:cs typeface="DejaVu Serif Condensed"/>
              </a:rPr>
              <a:t>Sufficient </a:t>
            </a:r>
            <a:r>
              <a:rPr sz="2000" spc="70" dirty="0">
                <a:latin typeface="DejaVu Serif Condensed"/>
                <a:cs typeface="DejaVu Serif Condensed"/>
              </a:rPr>
              <a:t>pressure</a:t>
            </a:r>
            <a:r>
              <a:rPr sz="2000" spc="-25" dirty="0">
                <a:latin typeface="DejaVu Serif Condensed"/>
                <a:cs typeface="DejaVu Serif Condensed"/>
              </a:rPr>
              <a:t>  </a:t>
            </a:r>
            <a:r>
              <a:rPr sz="2000" spc="60" dirty="0">
                <a:latin typeface="DejaVu Serif Condensed"/>
                <a:cs typeface="DejaVu Serif Condensed"/>
              </a:rPr>
              <a:t>is</a:t>
            </a:r>
            <a:r>
              <a:rPr sz="2000" spc="-30" dirty="0">
                <a:latin typeface="DejaVu Serif Condensed"/>
                <a:cs typeface="DejaVu Serif Condensed"/>
              </a:rPr>
              <a:t>  </a:t>
            </a:r>
            <a:r>
              <a:rPr sz="2000" spc="60" dirty="0">
                <a:latin typeface="DejaVu Serif Condensed"/>
                <a:cs typeface="DejaVu Serif Condensed"/>
              </a:rPr>
              <a:t>obtained.</a:t>
            </a:r>
            <a:r>
              <a:rPr sz="2000" spc="-25" dirty="0">
                <a:latin typeface="DejaVu Serif Condensed"/>
                <a:cs typeface="DejaVu Serif Condensed"/>
              </a:rPr>
              <a:t>  </a:t>
            </a:r>
            <a:r>
              <a:rPr sz="2000" spc="114" dirty="0">
                <a:latin typeface="DejaVu Serif Condensed"/>
                <a:cs typeface="DejaVu Serif Condensed"/>
              </a:rPr>
              <a:t>Now</a:t>
            </a:r>
            <a:r>
              <a:rPr sz="2000" spc="-30" dirty="0">
                <a:latin typeface="DejaVu Serif Condensed"/>
                <a:cs typeface="DejaVu Serif Condensed"/>
              </a:rPr>
              <a:t>  </a:t>
            </a:r>
            <a:r>
              <a:rPr sz="2000" spc="65" dirty="0">
                <a:latin typeface="DejaVu Serif Condensed"/>
                <a:cs typeface="DejaVu Serif Condensed"/>
              </a:rPr>
              <a:t>lock</a:t>
            </a:r>
            <a:r>
              <a:rPr sz="2000" spc="-35" dirty="0">
                <a:latin typeface="DejaVu Serif Condensed"/>
                <a:cs typeface="DejaVu Serif Condensed"/>
              </a:rPr>
              <a:t> 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-30" dirty="0">
                <a:latin typeface="DejaVu Serif Condensed"/>
                <a:cs typeface="DejaVu Serif Condensed"/>
              </a:rPr>
              <a:t>  </a:t>
            </a:r>
            <a:r>
              <a:rPr sz="2000" spc="75" dirty="0">
                <a:latin typeface="DejaVu Serif Condensed"/>
                <a:cs typeface="DejaVu Serif Condensed"/>
              </a:rPr>
              <a:t>spindle</a:t>
            </a:r>
            <a:r>
              <a:rPr sz="2000" spc="-20" dirty="0">
                <a:latin typeface="DejaVu Serif Condensed"/>
                <a:cs typeface="DejaVu Serif Condensed"/>
              </a:rPr>
              <a:t>  </a:t>
            </a:r>
            <a:r>
              <a:rPr sz="2000" spc="90" dirty="0">
                <a:latin typeface="DejaVu Serif Condensed"/>
                <a:cs typeface="DejaVu Serif Condensed"/>
              </a:rPr>
              <a:t>and</a:t>
            </a:r>
            <a:r>
              <a:rPr sz="2000" spc="-30" dirty="0">
                <a:latin typeface="DejaVu Serif Condensed"/>
                <a:cs typeface="DejaVu Serif Condensed"/>
              </a:rPr>
              <a:t>  </a:t>
            </a:r>
            <a:r>
              <a:rPr sz="2000" spc="85" dirty="0">
                <a:latin typeface="DejaVu Serif Condensed"/>
                <a:cs typeface="DejaVu Serif Condensed"/>
              </a:rPr>
              <a:t>note</a:t>
            </a:r>
            <a:r>
              <a:rPr sz="2000" spc="-30" dirty="0">
                <a:latin typeface="DejaVu Serif Condensed"/>
                <a:cs typeface="DejaVu Serif Condensed"/>
              </a:rPr>
              <a:t>  </a:t>
            </a:r>
            <a:r>
              <a:rPr sz="2000" spc="140" dirty="0">
                <a:latin typeface="DejaVu Serif Condensed"/>
                <a:cs typeface="DejaVu Serif Condensed"/>
              </a:rPr>
              <a:t>down</a:t>
            </a:r>
            <a:r>
              <a:rPr sz="2000" spc="-30" dirty="0">
                <a:latin typeface="DejaVu Serif Condensed"/>
                <a:cs typeface="DejaVu Serif Condensed"/>
              </a:rPr>
              <a:t>  </a:t>
            </a:r>
            <a:r>
              <a:rPr sz="2000" spc="40" dirty="0">
                <a:latin typeface="DejaVu Serif Condensed"/>
                <a:cs typeface="DejaVu Serif Condensed"/>
              </a:rPr>
              <a:t>the </a:t>
            </a:r>
            <a:r>
              <a:rPr sz="2000" spc="90" dirty="0">
                <a:latin typeface="DejaVu Serif Condensed"/>
                <a:cs typeface="DejaVu Serif Condensed"/>
              </a:rPr>
              <a:t>micrometer</a:t>
            </a:r>
            <a:r>
              <a:rPr sz="2000" spc="-5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reading.</a:t>
            </a:r>
            <a:endParaRPr sz="2000">
              <a:latin typeface="DejaVu Serif Condensed"/>
              <a:cs typeface="DejaVu Serif Condensed"/>
            </a:endParaRPr>
          </a:p>
          <a:p>
            <a:pPr marL="12700" algn="just">
              <a:lnSpc>
                <a:spcPts val="2370"/>
              </a:lnSpc>
              <a:spcBef>
                <a:spcPts val="770"/>
              </a:spcBef>
            </a:pPr>
            <a:r>
              <a:rPr sz="2000" dirty="0">
                <a:latin typeface="DejaVu Serif Condensed"/>
                <a:cs typeface="DejaVu Serif Condensed"/>
              </a:rPr>
              <a:t>L.C</a:t>
            </a:r>
            <a:r>
              <a:rPr sz="2000" spc="44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of</a:t>
            </a:r>
            <a:r>
              <a:rPr sz="2000" spc="-10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-9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micrometer</a:t>
            </a:r>
            <a:r>
              <a:rPr sz="2000" spc="-9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can</a:t>
            </a:r>
            <a:r>
              <a:rPr sz="2000" spc="-114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be</a:t>
            </a:r>
            <a:r>
              <a:rPr sz="2000" spc="-95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determined</a:t>
            </a:r>
            <a:r>
              <a:rPr sz="2000" spc="-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using</a:t>
            </a:r>
            <a:r>
              <a:rPr sz="2000" spc="-8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-95" dirty="0">
                <a:latin typeface="DejaVu Serif Condensed"/>
                <a:cs typeface="DejaVu Serif Condensed"/>
              </a:rPr>
              <a:t> </a:t>
            </a:r>
            <a:r>
              <a:rPr sz="2000" spc="40" dirty="0">
                <a:latin typeface="DejaVu Serif Condensed"/>
                <a:cs typeface="DejaVu Serif Condensed"/>
              </a:rPr>
              <a:t>expression,</a:t>
            </a:r>
            <a:endParaRPr sz="2000">
              <a:latin typeface="DejaVu Serif Condensed"/>
              <a:cs typeface="DejaVu Serif Condensed"/>
            </a:endParaRPr>
          </a:p>
          <a:p>
            <a:pPr marL="12700" marR="4115435" indent="243204" algn="just">
              <a:lnSpc>
                <a:spcPts val="2340"/>
              </a:lnSpc>
              <a:spcBef>
                <a:spcPts val="95"/>
              </a:spcBef>
            </a:pPr>
            <a:r>
              <a:rPr sz="2000" spc="-55" dirty="0">
                <a:latin typeface="DejaVu Serif Condensed"/>
                <a:cs typeface="DejaVu Serif Condensed"/>
              </a:rPr>
              <a:t>L.C=</a:t>
            </a:r>
            <a:r>
              <a:rPr sz="2000" spc="254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(Pitch)/(No.</a:t>
            </a:r>
            <a:r>
              <a:rPr sz="2000" spc="-1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-120" dirty="0">
                <a:latin typeface="DejaVu Serif Condensed"/>
                <a:cs typeface="DejaVu Serif Condensed"/>
              </a:rPr>
              <a:t> </a:t>
            </a:r>
            <a:r>
              <a:rPr sz="2000" spc="-20" dirty="0">
                <a:latin typeface="DejaVu Serif Condensed"/>
                <a:cs typeface="DejaVu Serif Condensed"/>
              </a:rPr>
              <a:t>HSD)</a:t>
            </a:r>
            <a:r>
              <a:rPr sz="2000" spc="-1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Pitch</a:t>
            </a:r>
            <a:r>
              <a:rPr sz="2000" spc="-12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scale </a:t>
            </a:r>
            <a:r>
              <a:rPr sz="2000" dirty="0">
                <a:latin typeface="DejaVu Serif Condensed"/>
                <a:cs typeface="DejaVu Serif Condensed"/>
              </a:rPr>
              <a:t>reading</a:t>
            </a:r>
            <a:r>
              <a:rPr sz="2000" spc="-55" dirty="0">
                <a:latin typeface="DejaVu Serif Condensed"/>
                <a:cs typeface="DejaVu Serif Condensed"/>
              </a:rPr>
              <a:t> </a:t>
            </a:r>
            <a:r>
              <a:rPr sz="2000" spc="-30" dirty="0">
                <a:latin typeface="DejaVu Serif Condensed"/>
                <a:cs typeface="DejaVu Serif Condensed"/>
              </a:rPr>
              <a:t>(PSR)=</a:t>
            </a:r>
            <a:r>
              <a:rPr sz="2000" spc="-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Least</a:t>
            </a:r>
            <a:r>
              <a:rPr sz="2000" spc="-6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count(L.C)=</a:t>
            </a:r>
            <a:endParaRPr sz="2000">
              <a:latin typeface="DejaVu Serif Condensed"/>
              <a:cs typeface="DejaVu Serif Condensed"/>
            </a:endParaRPr>
          </a:p>
          <a:p>
            <a:pPr marL="12700" algn="just">
              <a:lnSpc>
                <a:spcPts val="2275"/>
              </a:lnSpc>
            </a:pPr>
            <a:r>
              <a:rPr sz="2000" dirty="0">
                <a:latin typeface="DejaVu Serif Condensed"/>
                <a:cs typeface="DejaVu Serif Condensed"/>
              </a:rPr>
              <a:t>No.</a:t>
            </a:r>
            <a:r>
              <a:rPr sz="2000" spc="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head</a:t>
            </a:r>
            <a:r>
              <a:rPr sz="2000" spc="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scale</a:t>
            </a:r>
            <a:r>
              <a:rPr sz="2000" spc="8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divisions(HSD)=</a:t>
            </a:r>
            <a:endParaRPr sz="2000">
              <a:latin typeface="DejaVu Serif Condensed"/>
              <a:cs typeface="DejaVu Serif Condense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4884" y="5814821"/>
            <a:ext cx="8079740" cy="62992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2350"/>
              </a:lnSpc>
              <a:spcBef>
                <a:spcPts val="220"/>
              </a:spcBef>
            </a:pPr>
            <a:r>
              <a:rPr sz="2000" b="1" spc="140" dirty="0">
                <a:latin typeface="Liberation Serif"/>
                <a:cs typeface="Liberation Serif"/>
              </a:rPr>
              <a:t>Results:</a:t>
            </a:r>
            <a:r>
              <a:rPr sz="2000" b="1" spc="260" dirty="0">
                <a:latin typeface="Liberation Serif"/>
                <a:cs typeface="Liberation Serif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2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pitch</a:t>
            </a:r>
            <a:r>
              <a:rPr sz="2000" spc="20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and</a:t>
            </a:r>
            <a:r>
              <a:rPr sz="2000" spc="19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angle</a:t>
            </a:r>
            <a:r>
              <a:rPr sz="2000" spc="20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1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given</a:t>
            </a:r>
            <a:r>
              <a:rPr sz="2000" spc="2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object</a:t>
            </a:r>
            <a:r>
              <a:rPr sz="2000" spc="2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2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measured</a:t>
            </a:r>
            <a:r>
              <a:rPr sz="2000" spc="195" dirty="0">
                <a:latin typeface="DejaVu Serif Condensed"/>
                <a:cs typeface="DejaVu Serif Condensed"/>
              </a:rPr>
              <a:t> </a:t>
            </a:r>
            <a:r>
              <a:rPr sz="2000" spc="40" dirty="0">
                <a:latin typeface="DejaVu Serif Condensed"/>
                <a:cs typeface="DejaVu Serif Condensed"/>
              </a:rPr>
              <a:t>with </a:t>
            </a:r>
            <a:r>
              <a:rPr sz="2000" dirty="0">
                <a:latin typeface="DejaVu Serif Condensed"/>
                <a:cs typeface="DejaVu Serif Condensed"/>
              </a:rPr>
              <a:t>toolmakers</a:t>
            </a:r>
            <a:r>
              <a:rPr sz="2000" spc="1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microscope</a:t>
            </a:r>
            <a:r>
              <a:rPr sz="2000" spc="1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are</a:t>
            </a:r>
            <a:r>
              <a:rPr sz="2000" spc="16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tabulated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38650" y="163194"/>
            <a:ext cx="1393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sng" spc="-160" dirty="0">
                <a:uFill>
                  <a:solidFill>
                    <a:srgbClr val="000000"/>
                  </a:solidFill>
                </a:uFill>
              </a:rPr>
              <a:t>CONTENT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474235"/>
              </p:ext>
            </p:extLst>
          </p:nvPr>
        </p:nvGraphicFramePr>
        <p:xfrm>
          <a:off x="247650" y="739775"/>
          <a:ext cx="10363200" cy="65840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9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8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6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2996"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Liberation Serif"/>
                          <a:cs typeface="Liberation Serif"/>
                        </a:rPr>
                        <a:t>Sl. </a:t>
                      </a:r>
                      <a:r>
                        <a:rPr sz="2000" b="1" spc="60" dirty="0">
                          <a:latin typeface="Liberation Serif"/>
                          <a:cs typeface="Liberation Serif"/>
                        </a:rPr>
                        <a:t>No.</a:t>
                      </a:r>
                      <a:endParaRPr sz="2000">
                        <a:latin typeface="Liberation Serif"/>
                        <a:cs typeface="Liberation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2000" b="1" spc="125" dirty="0">
                          <a:latin typeface="Liberation Serif"/>
                          <a:cs typeface="Liberation Serif"/>
                        </a:rPr>
                        <a:t>Title</a:t>
                      </a:r>
                      <a:r>
                        <a:rPr sz="2000" b="1" spc="65" dirty="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sz="2000" b="1" spc="135" dirty="0">
                          <a:latin typeface="Liberation Serif"/>
                          <a:cs typeface="Liberation Serif"/>
                        </a:rPr>
                        <a:t>of</a:t>
                      </a:r>
                      <a:r>
                        <a:rPr sz="2000" b="1" spc="70" dirty="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sz="2000" b="1" spc="170" dirty="0">
                          <a:latin typeface="Liberation Serif"/>
                          <a:cs typeface="Liberation Serif"/>
                        </a:rPr>
                        <a:t>the</a:t>
                      </a:r>
                      <a:r>
                        <a:rPr sz="2000" b="1" spc="80" dirty="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sz="2000" b="1" spc="130" dirty="0">
                          <a:latin typeface="Liberation Serif"/>
                          <a:cs typeface="Liberation Serif"/>
                        </a:rPr>
                        <a:t>Experiment</a:t>
                      </a:r>
                      <a:endParaRPr sz="2000" dirty="0">
                        <a:latin typeface="Liberation Serif"/>
                        <a:cs typeface="Liberation Serif"/>
                      </a:endParaRPr>
                    </a:p>
                  </a:txBody>
                  <a:tcPr marL="0" marR="0" marT="920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2000" b="1" spc="60" dirty="0">
                          <a:latin typeface="Liberation Serif"/>
                          <a:cs typeface="Liberation Serif"/>
                        </a:rPr>
                        <a:t>Week</a:t>
                      </a:r>
                      <a:endParaRPr sz="2000">
                        <a:latin typeface="Liberation Serif"/>
                        <a:cs typeface="Liberation Serif"/>
                      </a:endParaRPr>
                    </a:p>
                  </a:txBody>
                  <a:tcPr marL="0" marR="0" marT="838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391">
                <a:tc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2000" spc="-50" dirty="0">
                          <a:latin typeface="DejaVu Serif Condensed"/>
                          <a:cs typeface="DejaVu Serif Condensed"/>
                        </a:rPr>
                        <a:t>1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1028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marR="606425" algn="l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Determination</a:t>
                      </a:r>
                      <a:r>
                        <a:rPr sz="2000" spc="210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of</a:t>
                      </a:r>
                      <a:r>
                        <a:rPr sz="2000" spc="185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modulus</a:t>
                      </a:r>
                      <a:r>
                        <a:rPr sz="2000" spc="215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of</a:t>
                      </a:r>
                      <a:r>
                        <a:rPr sz="2000" spc="215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elasticity</a:t>
                      </a:r>
                      <a:r>
                        <a:rPr sz="2000" spc="225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of</a:t>
                      </a:r>
                      <a:r>
                        <a:rPr sz="2000" spc="195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a</a:t>
                      </a:r>
                      <a:r>
                        <a:rPr sz="2000" spc="215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mild</a:t>
                      </a:r>
                      <a:r>
                        <a:rPr sz="2000" spc="225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steel</a:t>
                      </a:r>
                      <a:r>
                        <a:rPr sz="2000" spc="210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specimen</a:t>
                      </a:r>
                      <a:r>
                        <a:rPr sz="2000" spc="-25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using</a:t>
                      </a:r>
                      <a:r>
                        <a:rPr sz="2000" spc="80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strain</a:t>
                      </a:r>
                      <a:r>
                        <a:rPr sz="2000" spc="65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spc="-10" dirty="0">
                          <a:latin typeface="DejaVu Serif Condensed"/>
                          <a:cs typeface="DejaVu Serif Condensed"/>
                        </a:rPr>
                        <a:t>gauges. </a:t>
                      </a:r>
                      <a:r>
                        <a:rPr sz="2000" spc="55" dirty="0">
                          <a:latin typeface="DejaVu Serif Condensed"/>
                          <a:cs typeface="DejaVu Serif Condensed"/>
                        </a:rPr>
                        <a:t>(Bending</a:t>
                      </a:r>
                      <a:r>
                        <a:rPr sz="2000" spc="-5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spc="45" dirty="0">
                          <a:latin typeface="DejaVu Serif Condensed"/>
                          <a:cs typeface="DejaVu Serif Condensed"/>
                        </a:rPr>
                        <a:t>Test)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2000" b="1" spc="75" dirty="0">
                          <a:latin typeface="Liberation Serif"/>
                          <a:cs typeface="Liberation Serif"/>
                        </a:rPr>
                        <a:t>1</a:t>
                      </a:r>
                      <a:endParaRPr sz="2000">
                        <a:latin typeface="Liberation Serif"/>
                        <a:cs typeface="Liberation Serif"/>
                      </a:endParaRPr>
                    </a:p>
                  </a:txBody>
                  <a:tcPr marL="0" marR="0" marT="1028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041">
                <a:tc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2000" spc="-50" dirty="0">
                          <a:latin typeface="DejaVu Serif Condensed"/>
                          <a:cs typeface="DejaVu Serif Condensed"/>
                        </a:rPr>
                        <a:t>2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990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 marR="227329" algn="l">
                        <a:lnSpc>
                          <a:spcPct val="100000"/>
                        </a:lnSpc>
                        <a:spcBef>
                          <a:spcPts val="65"/>
                        </a:spcBef>
                        <a:tabLst>
                          <a:tab pos="1528445" algn="l"/>
                          <a:tab pos="2168525" algn="l"/>
                          <a:tab pos="3317875" algn="l"/>
                          <a:tab pos="4575175" algn="l"/>
                          <a:tab pos="5489575" algn="l"/>
                        </a:tabLst>
                      </a:pPr>
                      <a:r>
                        <a:rPr sz="2000" spc="-10" dirty="0">
                          <a:latin typeface="DejaVu Serif Condensed"/>
                          <a:cs typeface="DejaVu Serif Condensed"/>
                        </a:rPr>
                        <a:t>Measurement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	</a:t>
                      </a:r>
                      <a:r>
                        <a:rPr sz="2000" spc="-25" dirty="0">
                          <a:latin typeface="DejaVu Serif Condensed"/>
                          <a:cs typeface="DejaVu Serif Condensed"/>
                        </a:rPr>
                        <a:t>of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	</a:t>
                      </a:r>
                      <a:r>
                        <a:rPr sz="2000" spc="-10" dirty="0">
                          <a:latin typeface="DejaVu Serif Condensed"/>
                          <a:cs typeface="DejaVu Serif Condensed"/>
                        </a:rPr>
                        <a:t>thread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	</a:t>
                      </a:r>
                      <a:r>
                        <a:rPr sz="2000" spc="-10" dirty="0">
                          <a:latin typeface="DejaVu Serif Condensed"/>
                          <a:cs typeface="DejaVu Serif Condensed"/>
                        </a:rPr>
                        <a:t>parameters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	</a:t>
                      </a:r>
                      <a:r>
                        <a:rPr sz="2000" spc="-10" dirty="0">
                          <a:latin typeface="DejaVu Serif Condensed"/>
                          <a:cs typeface="DejaVu Serif Condensed"/>
                        </a:rPr>
                        <a:t>using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	Optical</a:t>
                      </a:r>
                      <a:r>
                        <a:rPr sz="2000" spc="-75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Projector</a:t>
                      </a:r>
                      <a:r>
                        <a:rPr sz="2000" spc="70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spc="-10" dirty="0">
                          <a:latin typeface="DejaVu Serif Condensed"/>
                          <a:cs typeface="DejaVu Serif Condensed"/>
                        </a:rPr>
                        <a:t>(Profile Projector)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2000" b="1" spc="60" dirty="0">
                          <a:latin typeface="Liberation Serif"/>
                          <a:cs typeface="Liberation Serif"/>
                        </a:rPr>
                        <a:t>2-</a:t>
                      </a:r>
                      <a:r>
                        <a:rPr sz="2000" b="1" spc="75" dirty="0">
                          <a:latin typeface="Liberation Serif"/>
                          <a:cs typeface="Liberation Serif"/>
                        </a:rPr>
                        <a:t>3</a:t>
                      </a:r>
                      <a:endParaRPr sz="2000">
                        <a:latin typeface="Liberation Serif"/>
                        <a:cs typeface="Liberation Serif"/>
                      </a:endParaRPr>
                    </a:p>
                  </a:txBody>
                  <a:tcPr marL="0" marR="0" marT="990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084">
                <a:tc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2000" spc="-50" dirty="0">
                          <a:latin typeface="DejaVu Serif Condensed"/>
                          <a:cs typeface="DejaVu Serif Condensed"/>
                        </a:rPr>
                        <a:t>3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857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 algn="l">
                        <a:lnSpc>
                          <a:spcPct val="100000"/>
                        </a:lnSpc>
                        <a:tabLst>
                          <a:tab pos="1353185" algn="l"/>
                          <a:tab pos="1644014" algn="l"/>
                          <a:tab pos="2328545" algn="l"/>
                          <a:tab pos="3660775" algn="l"/>
                          <a:tab pos="4259580" algn="l"/>
                        </a:tabLst>
                      </a:pPr>
                      <a:r>
                        <a:rPr sz="2000" spc="-10" dirty="0">
                          <a:latin typeface="DejaVu Serif Condensed"/>
                          <a:cs typeface="DejaVu Serif Condensed"/>
                        </a:rPr>
                        <a:t>Measurement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	</a:t>
                      </a:r>
                      <a:r>
                        <a:rPr sz="2000" spc="-25" dirty="0">
                          <a:latin typeface="DejaVu Serif Condensed"/>
                          <a:cs typeface="DejaVu Serif Condensed"/>
                        </a:rPr>
                        <a:t>of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	</a:t>
                      </a:r>
                      <a:r>
                        <a:rPr sz="2000" spc="-10" dirty="0">
                          <a:latin typeface="DejaVu Serif Condensed"/>
                          <a:cs typeface="DejaVu Serif Condensed"/>
                        </a:rPr>
                        <a:t>thread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	</a:t>
                      </a:r>
                      <a:r>
                        <a:rPr sz="2000" spc="-10" dirty="0">
                          <a:latin typeface="DejaVu Serif Condensed"/>
                          <a:cs typeface="DejaVu Serif Condensed"/>
                        </a:rPr>
                        <a:t>parameters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	</a:t>
                      </a:r>
                      <a:r>
                        <a:rPr sz="2000" spc="-10" dirty="0">
                          <a:latin typeface="DejaVu Serif Condensed"/>
                          <a:cs typeface="DejaVu Serif Condensed"/>
                        </a:rPr>
                        <a:t>using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	Toolmaker</a:t>
                      </a:r>
                      <a:r>
                        <a:rPr sz="2000" spc="114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spc="-10" dirty="0">
                          <a:latin typeface="DejaVu Serif Condensed"/>
                          <a:cs typeface="DejaVu Serif Condensed"/>
                        </a:rPr>
                        <a:t>Microscope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2000" b="1" spc="60" dirty="0">
                          <a:latin typeface="Liberation Serif"/>
                          <a:cs typeface="Liberation Serif"/>
                        </a:rPr>
                        <a:t>4-</a:t>
                      </a:r>
                      <a:r>
                        <a:rPr sz="2000" b="1" spc="75" dirty="0">
                          <a:latin typeface="Liberation Serif"/>
                          <a:cs typeface="Liberation Serif"/>
                        </a:rPr>
                        <a:t>5</a:t>
                      </a:r>
                      <a:endParaRPr sz="2000">
                        <a:latin typeface="Liberation Serif"/>
                        <a:cs typeface="Liberation Serif"/>
                      </a:endParaRPr>
                    </a:p>
                  </a:txBody>
                  <a:tcPr marL="0" marR="0" marT="857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228">
                <a:tc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000" spc="-50" dirty="0">
                          <a:latin typeface="DejaVu Serif Condensed"/>
                          <a:cs typeface="DejaVu Serif Condensed"/>
                        </a:rPr>
                        <a:t>4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 algn="l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000" spc="45" dirty="0">
                          <a:latin typeface="DejaVu Serif Condensed"/>
                          <a:cs typeface="DejaVu Serif Condensed"/>
                        </a:rPr>
                        <a:t>Measurement</a:t>
                      </a:r>
                      <a:r>
                        <a:rPr sz="2000" spc="95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of</a:t>
                      </a:r>
                      <a:r>
                        <a:rPr sz="2000" spc="80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angle</a:t>
                      </a:r>
                      <a:r>
                        <a:rPr sz="2000" spc="85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using</a:t>
                      </a:r>
                      <a:r>
                        <a:rPr sz="2000" spc="80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Sine</a:t>
                      </a:r>
                      <a:r>
                        <a:rPr sz="2000" spc="100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spc="-25" dirty="0">
                          <a:latin typeface="DejaVu Serif Condensed"/>
                          <a:cs typeface="DejaVu Serif Condensed"/>
                        </a:rPr>
                        <a:t>bar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000" b="1" spc="60" dirty="0">
                          <a:latin typeface="Liberation Serif"/>
                          <a:cs typeface="Liberation Serif"/>
                        </a:rPr>
                        <a:t>6-</a:t>
                      </a:r>
                      <a:r>
                        <a:rPr sz="2000" b="1" spc="75" dirty="0">
                          <a:latin typeface="Liberation Serif"/>
                          <a:cs typeface="Liberation Serif"/>
                        </a:rPr>
                        <a:t>7</a:t>
                      </a:r>
                      <a:endParaRPr sz="2000">
                        <a:latin typeface="Liberation Serif"/>
                        <a:cs typeface="Liberation Serif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228">
                <a:tc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000" spc="-50" dirty="0">
                          <a:latin typeface="DejaVu Serif Condensed"/>
                          <a:cs typeface="DejaVu Serif Condensed"/>
                        </a:rPr>
                        <a:t>5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 algn="l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Measurement</a:t>
                      </a:r>
                      <a:r>
                        <a:rPr sz="2000" spc="220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of</a:t>
                      </a:r>
                      <a:r>
                        <a:rPr sz="2000" spc="200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alignment</a:t>
                      </a:r>
                      <a:r>
                        <a:rPr sz="2000" spc="220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using</a:t>
                      </a:r>
                      <a:r>
                        <a:rPr sz="2000" spc="204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Autocollimator</a:t>
                      </a:r>
                      <a:r>
                        <a:rPr sz="2000" spc="215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spc="325" dirty="0">
                          <a:latin typeface="DejaVu Serif Condensed"/>
                          <a:cs typeface="DejaVu Serif Condensed"/>
                        </a:rPr>
                        <a:t>/</a:t>
                      </a:r>
                      <a:r>
                        <a:rPr sz="2000" spc="200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Roller</a:t>
                      </a:r>
                      <a:r>
                        <a:rPr sz="2000" spc="180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spc="-25" dirty="0">
                          <a:latin typeface="DejaVu Serif Condensed"/>
                          <a:cs typeface="DejaVu Serif Condensed"/>
                        </a:rPr>
                        <a:t>set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000" b="1" spc="60" dirty="0">
                          <a:latin typeface="Liberation Serif"/>
                          <a:cs typeface="Liberation Serif"/>
                        </a:rPr>
                        <a:t>8-</a:t>
                      </a:r>
                      <a:r>
                        <a:rPr sz="2000" b="1" spc="75" dirty="0">
                          <a:latin typeface="Liberation Serif"/>
                          <a:cs typeface="Liberation Serif"/>
                        </a:rPr>
                        <a:t>9</a:t>
                      </a:r>
                      <a:endParaRPr sz="2000">
                        <a:latin typeface="Liberation Serif"/>
                        <a:cs typeface="Liberation Serif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22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2000" spc="-50" dirty="0">
                          <a:latin typeface="DejaVu Serif Condensed"/>
                          <a:cs typeface="DejaVu Serif Condensed"/>
                        </a:rPr>
                        <a:t>6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 marR="575310" algn="l">
                        <a:lnSpc>
                          <a:spcPct val="100000"/>
                        </a:lnSpc>
                        <a:spcBef>
                          <a:spcPts val="55"/>
                        </a:spcBef>
                        <a:tabLst>
                          <a:tab pos="1546225" algn="l"/>
                          <a:tab pos="2235835" algn="l"/>
                          <a:tab pos="3272154" algn="l"/>
                          <a:tab pos="3846829" algn="l"/>
                          <a:tab pos="5032375" algn="l"/>
                        </a:tabLst>
                      </a:pPr>
                      <a:r>
                        <a:rPr sz="2000" spc="-10" dirty="0">
                          <a:latin typeface="DejaVu Serif Condensed"/>
                          <a:cs typeface="DejaVu Serif Condensed"/>
                        </a:rPr>
                        <a:t>Measurement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	</a:t>
                      </a:r>
                      <a:r>
                        <a:rPr sz="2000" spc="-25" dirty="0">
                          <a:latin typeface="DejaVu Serif Condensed"/>
                          <a:cs typeface="DejaVu Serif Condensed"/>
                        </a:rPr>
                        <a:t>of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	</a:t>
                      </a:r>
                      <a:r>
                        <a:rPr sz="2000" spc="-10" dirty="0">
                          <a:latin typeface="DejaVu Serif Condensed"/>
                          <a:cs typeface="DejaVu Serif Condensed"/>
                        </a:rPr>
                        <a:t>cutting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	</a:t>
                      </a:r>
                      <a:r>
                        <a:rPr sz="2000" spc="-20" dirty="0">
                          <a:latin typeface="DejaVu Serif Condensed"/>
                          <a:cs typeface="DejaVu Serif Condensed"/>
                        </a:rPr>
                        <a:t>tool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	forces</a:t>
                      </a:r>
                      <a:r>
                        <a:rPr sz="2000" spc="210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spc="-10" dirty="0">
                          <a:latin typeface="DejaVu Serif Condensed"/>
                          <a:cs typeface="DejaVu Serif Condensed"/>
                        </a:rPr>
                        <a:t>using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	Lathe</a:t>
                      </a:r>
                      <a:r>
                        <a:rPr sz="2000" spc="-45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tool</a:t>
                      </a:r>
                      <a:r>
                        <a:rPr sz="2000" spc="-80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spc="40" dirty="0">
                          <a:latin typeface="DejaVu Serif Condensed"/>
                          <a:cs typeface="DejaVu Serif Condensed"/>
                        </a:rPr>
                        <a:t>Dynamometer, </a:t>
                      </a:r>
                      <a:r>
                        <a:rPr sz="2000" spc="45" dirty="0">
                          <a:latin typeface="DejaVu Serif Condensed"/>
                          <a:cs typeface="DejaVu Serif Condensed"/>
                        </a:rPr>
                        <a:t>Measurement</a:t>
                      </a:r>
                      <a:r>
                        <a:rPr sz="2000" spc="240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of</a:t>
                      </a:r>
                      <a:r>
                        <a:rPr sz="2000" spc="229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spc="50" dirty="0">
                          <a:latin typeface="DejaVu Serif Condensed"/>
                          <a:cs typeface="DejaVu Serif Condensed"/>
                        </a:rPr>
                        <a:t>torque</a:t>
                      </a:r>
                      <a:r>
                        <a:rPr sz="2000" spc="245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&amp;</a:t>
                      </a:r>
                      <a:r>
                        <a:rPr sz="2000" spc="215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spc="50" dirty="0">
                          <a:latin typeface="DejaVu Serif Condensed"/>
                          <a:cs typeface="DejaVu Serif Condensed"/>
                        </a:rPr>
                        <a:t>thrust</a:t>
                      </a:r>
                      <a:r>
                        <a:rPr sz="2000" spc="235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force</a:t>
                      </a:r>
                      <a:r>
                        <a:rPr sz="2000" spc="229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using</a:t>
                      </a:r>
                      <a:r>
                        <a:rPr sz="2000" spc="-40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Drill</a:t>
                      </a:r>
                      <a:r>
                        <a:rPr sz="2000" spc="80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tool</a:t>
                      </a:r>
                      <a:r>
                        <a:rPr sz="2000" spc="95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spc="-10" dirty="0">
                          <a:latin typeface="DejaVu Serif Condensed"/>
                          <a:cs typeface="DejaVu Serif Condensed"/>
                        </a:rPr>
                        <a:t>Dynamometer.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402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2000" b="1" spc="80" dirty="0">
                          <a:latin typeface="Liberation Serif"/>
                          <a:cs typeface="Liberation Serif"/>
                        </a:rPr>
                        <a:t>10-</a:t>
                      </a:r>
                      <a:r>
                        <a:rPr sz="2000" b="1" spc="95" dirty="0">
                          <a:latin typeface="Liberation Serif"/>
                          <a:cs typeface="Liberation Serif"/>
                        </a:rPr>
                        <a:t>11</a:t>
                      </a:r>
                      <a:endParaRPr sz="2000" dirty="0">
                        <a:latin typeface="Liberation Serif"/>
                        <a:cs typeface="Liberation Serif"/>
                      </a:endParaRPr>
                    </a:p>
                  </a:txBody>
                  <a:tcPr marL="0" marR="0" marT="71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8972">
                <a:tc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2000" spc="-50" dirty="0">
                          <a:latin typeface="DejaVu Serif Condensed"/>
                          <a:cs typeface="DejaVu Serif Condensed"/>
                        </a:rPr>
                        <a:t>7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1174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 marR="807085" algn="l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Measurement</a:t>
                      </a:r>
                      <a:r>
                        <a:rPr sz="2000" spc="265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of</a:t>
                      </a:r>
                      <a:r>
                        <a:rPr sz="2000" spc="260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Screw</a:t>
                      </a:r>
                      <a:r>
                        <a:rPr sz="2000" spc="250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thread</a:t>
                      </a:r>
                      <a:r>
                        <a:rPr sz="2000" spc="265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parameters</a:t>
                      </a:r>
                      <a:r>
                        <a:rPr sz="2000" spc="260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using</a:t>
                      </a:r>
                      <a:r>
                        <a:rPr sz="2000" spc="265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spc="55" dirty="0">
                          <a:latin typeface="DejaVu Serif Condensed"/>
                          <a:cs typeface="DejaVu Serif Condensed"/>
                        </a:rPr>
                        <a:t>two</a:t>
                      </a:r>
                      <a:r>
                        <a:rPr sz="2000" spc="245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wire</a:t>
                      </a:r>
                      <a:r>
                        <a:rPr sz="2000" spc="-45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or</a:t>
                      </a:r>
                      <a:r>
                        <a:rPr sz="2000" spc="110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Three-wire</a:t>
                      </a:r>
                      <a:r>
                        <a:rPr sz="2000" spc="120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spc="-10" dirty="0">
                          <a:latin typeface="DejaVu Serif Condensed"/>
                          <a:cs typeface="DejaVu Serif Condensed"/>
                        </a:rPr>
                        <a:t>method 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(Floating</a:t>
                      </a:r>
                      <a:r>
                        <a:rPr sz="2000" spc="35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Carriage</a:t>
                      </a:r>
                      <a:r>
                        <a:rPr sz="2000" spc="35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spc="-10" dirty="0">
                          <a:latin typeface="DejaVu Serif Condensed"/>
                          <a:cs typeface="DejaVu Serif Condensed"/>
                        </a:rPr>
                        <a:t>Micrometer)</a:t>
                      </a:r>
                      <a:endParaRPr sz="2000" dirty="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5925"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2000" b="1" spc="80" dirty="0">
                          <a:latin typeface="Liberation Serif"/>
                          <a:cs typeface="Liberation Serif"/>
                        </a:rPr>
                        <a:t>12-</a:t>
                      </a:r>
                      <a:r>
                        <a:rPr sz="2000" b="1" spc="95" dirty="0">
                          <a:latin typeface="Liberation Serif"/>
                          <a:cs typeface="Liberation Serif"/>
                        </a:rPr>
                        <a:t>13</a:t>
                      </a:r>
                      <a:endParaRPr sz="2000" dirty="0">
                        <a:latin typeface="Liberation Serif"/>
                        <a:cs typeface="Liberation Serif"/>
                      </a:endParaRPr>
                    </a:p>
                  </a:txBody>
                  <a:tcPr marL="0" marR="0" marT="1174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9336">
                <a:tc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spc="-50" dirty="0">
                          <a:latin typeface="DejaVu Serif Condensed"/>
                          <a:cs typeface="DejaVu Serif Condensed"/>
                        </a:rPr>
                        <a:t>8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342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 algn="l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spc="45" dirty="0">
                          <a:latin typeface="DejaVu Serif Condensed"/>
                          <a:cs typeface="DejaVu Serif Condensed"/>
                        </a:rPr>
                        <a:t>Measurement</a:t>
                      </a:r>
                      <a:r>
                        <a:rPr sz="2000" spc="50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of</a:t>
                      </a:r>
                      <a:r>
                        <a:rPr sz="2000" spc="10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spc="45" dirty="0">
                          <a:latin typeface="DejaVu Serif Condensed"/>
                          <a:cs typeface="DejaVu Serif Condensed"/>
                        </a:rPr>
                        <a:t>thickness</a:t>
                      </a:r>
                      <a:r>
                        <a:rPr sz="2000" spc="20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spc="85" dirty="0">
                          <a:latin typeface="DejaVu Serif Condensed"/>
                          <a:cs typeface="DejaVu Serif Condensed"/>
                        </a:rPr>
                        <a:t>by</a:t>
                      </a:r>
                      <a:r>
                        <a:rPr sz="2000" spc="15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using</a:t>
                      </a:r>
                      <a:r>
                        <a:rPr sz="2000" spc="30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spc="-10" dirty="0">
                          <a:latin typeface="DejaVu Serif Condensed"/>
                          <a:cs typeface="DejaVu Serif Condensed"/>
                        </a:rPr>
                        <a:t>Comparators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342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592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b="1" spc="80" dirty="0">
                          <a:latin typeface="Liberation Serif"/>
                          <a:cs typeface="Liberation Serif"/>
                        </a:rPr>
                        <a:t>14-</a:t>
                      </a:r>
                      <a:r>
                        <a:rPr sz="2000" b="1" spc="95" dirty="0">
                          <a:latin typeface="Liberation Serif"/>
                          <a:cs typeface="Liberation Serif"/>
                        </a:rPr>
                        <a:t>15</a:t>
                      </a:r>
                      <a:endParaRPr sz="2000">
                        <a:latin typeface="Liberation Serif"/>
                        <a:cs typeface="Liberation Serif"/>
                      </a:endParaRPr>
                    </a:p>
                  </a:txBody>
                  <a:tcPr marL="0" marR="0" marT="342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01713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2000" spc="-50" dirty="0">
                          <a:latin typeface="DejaVu Serif Condensed"/>
                          <a:cs typeface="DejaVu Serif Condensed"/>
                        </a:rPr>
                        <a:t>9</a:t>
                      </a:r>
                      <a:endParaRPr sz="2000" dirty="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1270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 algn="l">
                        <a:lnSpc>
                          <a:spcPct val="100000"/>
                        </a:lnSpc>
                        <a:tabLst>
                          <a:tab pos="1628775" algn="l"/>
                          <a:tab pos="2129155" algn="l"/>
                          <a:tab pos="2709545" algn="l"/>
                          <a:tab pos="3397250" algn="l"/>
                          <a:tab pos="3979545" algn="l"/>
                          <a:tab pos="4479290" algn="l"/>
                        </a:tabLst>
                      </a:pP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Measurement</a:t>
                      </a:r>
                      <a:r>
                        <a:rPr sz="2000" spc="285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spc="85" dirty="0">
                          <a:latin typeface="DejaVu Serif Condensed"/>
                          <a:cs typeface="DejaVu Serif Condensed"/>
                        </a:rPr>
                        <a:t>of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	</a:t>
                      </a:r>
                      <a:r>
                        <a:rPr sz="2000" spc="-20" dirty="0">
                          <a:latin typeface="DejaVu Serif Condensed"/>
                          <a:cs typeface="DejaVu Serif Condensed"/>
                        </a:rPr>
                        <a:t>gear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	</a:t>
                      </a:r>
                      <a:r>
                        <a:rPr sz="2000" spc="-20" dirty="0">
                          <a:latin typeface="DejaVu Serif Condensed"/>
                          <a:cs typeface="DejaVu Serif Condensed"/>
                        </a:rPr>
                        <a:t>tooth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	</a:t>
                      </a:r>
                      <a:r>
                        <a:rPr sz="2000" spc="-10" dirty="0">
                          <a:latin typeface="DejaVu Serif Condensed"/>
                          <a:cs typeface="DejaVu Serif Condensed"/>
                        </a:rPr>
                        <a:t>profile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	</a:t>
                      </a:r>
                      <a:r>
                        <a:rPr sz="2000" spc="-10" dirty="0">
                          <a:latin typeface="DejaVu Serif Condensed"/>
                          <a:cs typeface="DejaVu Serif Condensed"/>
                        </a:rPr>
                        <a:t>using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	</a:t>
                      </a:r>
                      <a:r>
                        <a:rPr sz="2000" spc="-20" dirty="0">
                          <a:latin typeface="DejaVu Serif Condensed"/>
                          <a:cs typeface="DejaVu Serif Condensed"/>
                        </a:rPr>
                        <a:t>gear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	</a:t>
                      </a:r>
                      <a:r>
                        <a:rPr sz="2000" spc="-10" dirty="0">
                          <a:latin typeface="DejaVu Serif Condensed"/>
                          <a:cs typeface="DejaVu Serif Condensed"/>
                        </a:rPr>
                        <a:t>tooth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  <a:p>
                      <a:pPr marL="71120" algn="l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vernier/Gear</a:t>
                      </a:r>
                      <a:r>
                        <a:rPr sz="2000" spc="370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tooth</a:t>
                      </a:r>
                      <a:r>
                        <a:rPr sz="2000" spc="400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spc="-10" dirty="0">
                          <a:latin typeface="DejaVu Serif Condensed"/>
                          <a:cs typeface="DejaVu Serif Condensed"/>
                        </a:rPr>
                        <a:t>micrometer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2000" b="1" spc="85" dirty="0">
                          <a:latin typeface="Liberation Serif"/>
                          <a:cs typeface="Liberation Serif"/>
                        </a:rPr>
                        <a:t>16</a:t>
                      </a:r>
                      <a:endParaRPr sz="2000">
                        <a:latin typeface="Liberation Serif"/>
                        <a:cs typeface="Liberation Serif"/>
                      </a:endParaRPr>
                    </a:p>
                  </a:txBody>
                  <a:tcPr marL="0" marR="0" marT="1270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7710">
                <a:tc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spc="-25" dirty="0">
                          <a:latin typeface="DejaVu Serif Condensed"/>
                          <a:cs typeface="DejaVu Serif Condensed"/>
                        </a:rPr>
                        <a:t>10</a:t>
                      </a:r>
                      <a:endParaRPr sz="2000" dirty="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3238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 algn="l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spc="20" dirty="0">
                          <a:latin typeface="DejaVu Serif Condensed"/>
                          <a:cs typeface="DejaVu Serif Condensed"/>
                        </a:rPr>
                        <a:t>Calibration</a:t>
                      </a:r>
                      <a:r>
                        <a:rPr sz="2000" spc="25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spc="55" dirty="0">
                          <a:latin typeface="DejaVu Serif Condensed"/>
                          <a:cs typeface="DejaVu Serif Condensed"/>
                        </a:rPr>
                        <a:t>of</a:t>
                      </a:r>
                      <a:r>
                        <a:rPr sz="2000" spc="25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spc="20" dirty="0">
                          <a:latin typeface="DejaVu Serif Condensed"/>
                          <a:cs typeface="DejaVu Serif Condensed"/>
                        </a:rPr>
                        <a:t>Micrometer</a:t>
                      </a:r>
                      <a:r>
                        <a:rPr sz="2000" spc="45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spc="20" dirty="0">
                          <a:latin typeface="DejaVu Serif Condensed"/>
                          <a:cs typeface="DejaVu Serif Condensed"/>
                        </a:rPr>
                        <a:t>using</a:t>
                      </a:r>
                      <a:r>
                        <a:rPr sz="2000" spc="25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spc="50" dirty="0">
                          <a:latin typeface="DejaVu Serif Condensed"/>
                          <a:cs typeface="DejaVu Serif Condensed"/>
                        </a:rPr>
                        <a:t>slip</a:t>
                      </a:r>
                      <a:r>
                        <a:rPr sz="2000" spc="20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spc="-10" dirty="0">
                          <a:latin typeface="DejaVu Serif Condensed"/>
                          <a:cs typeface="DejaVu Serif Condensed"/>
                        </a:rPr>
                        <a:t>gauges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3238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spc="85" dirty="0">
                          <a:latin typeface="Liberation Serif"/>
                          <a:cs typeface="Liberation Serif"/>
                        </a:rPr>
                        <a:t>17</a:t>
                      </a:r>
                      <a:endParaRPr sz="2000" dirty="0">
                        <a:latin typeface="Liberation Serif"/>
                        <a:cs typeface="Liberation Serif"/>
                      </a:endParaRPr>
                    </a:p>
                  </a:txBody>
                  <a:tcPr marL="0" marR="0" marT="3238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1370">
              <a:lnSpc>
                <a:spcPct val="100000"/>
              </a:lnSpc>
              <a:spcBef>
                <a:spcPts val="100"/>
              </a:spcBef>
            </a:pPr>
            <a:r>
              <a:rPr spc="50" dirty="0"/>
              <a:t>EXPERIMENT</a:t>
            </a:r>
            <a:r>
              <a:rPr spc="114" dirty="0"/>
              <a:t> </a:t>
            </a:r>
            <a:r>
              <a:rPr spc="85" dirty="0"/>
              <a:t>NO</a:t>
            </a:r>
            <a:r>
              <a:rPr spc="110" dirty="0"/>
              <a:t> </a:t>
            </a:r>
            <a:r>
              <a:rPr dirty="0"/>
              <a:t>:</a:t>
            </a:r>
            <a:r>
              <a:rPr spc="100" dirty="0"/>
              <a:t> </a:t>
            </a:r>
            <a:r>
              <a:rPr spc="380" dirty="0"/>
              <a:t>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4884" y="1034541"/>
            <a:ext cx="8414385" cy="453072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807460" marR="224154" indent="-2760345">
              <a:lnSpc>
                <a:spcPts val="2810"/>
              </a:lnSpc>
              <a:spcBef>
                <a:spcPts val="250"/>
              </a:spcBef>
            </a:pPr>
            <a:r>
              <a:rPr sz="2400" b="1" u="sng" spc="125" dirty="0">
                <a:uFill>
                  <a:solidFill>
                    <a:srgbClr val="000000"/>
                  </a:solidFill>
                </a:uFill>
                <a:latin typeface="Liberation Serif"/>
                <a:cs typeface="Liberation Serif"/>
              </a:rPr>
              <a:t>USE</a:t>
            </a:r>
            <a:r>
              <a:rPr sz="2400" b="1" u="sng" spc="55" dirty="0">
                <a:uFill>
                  <a:solidFill>
                    <a:srgbClr val="000000"/>
                  </a:solidFill>
                </a:uFill>
                <a:latin typeface="Liberation Serif"/>
                <a:cs typeface="Liberation Serif"/>
              </a:rPr>
              <a:t> </a:t>
            </a:r>
            <a:r>
              <a:rPr sz="2400" b="1" u="sng" spc="120" dirty="0">
                <a:uFill>
                  <a:solidFill>
                    <a:srgbClr val="000000"/>
                  </a:solidFill>
                </a:uFill>
                <a:latin typeface="Liberation Serif"/>
                <a:cs typeface="Liberation Serif"/>
              </a:rPr>
              <a:t>OF</a:t>
            </a:r>
            <a:r>
              <a:rPr sz="2400" b="1" u="sng" spc="60" dirty="0">
                <a:uFill>
                  <a:solidFill>
                    <a:srgbClr val="000000"/>
                  </a:solidFill>
                </a:uFill>
                <a:latin typeface="Liberation Serif"/>
                <a:cs typeface="Liberation Serif"/>
              </a:rPr>
              <a:t> </a:t>
            </a:r>
            <a:r>
              <a:rPr sz="2400" b="1" u="sng" spc="120" dirty="0">
                <a:uFill>
                  <a:solidFill>
                    <a:srgbClr val="000000"/>
                  </a:solidFill>
                </a:uFill>
                <a:latin typeface="Liberation Serif"/>
                <a:cs typeface="Liberation Serif"/>
              </a:rPr>
              <a:t>SLIP</a:t>
            </a:r>
            <a:r>
              <a:rPr sz="2400" b="1" u="sng" spc="60" dirty="0">
                <a:uFill>
                  <a:solidFill>
                    <a:srgbClr val="000000"/>
                  </a:solidFill>
                </a:uFill>
                <a:latin typeface="Liberation Serif"/>
                <a:cs typeface="Liberation Serif"/>
              </a:rPr>
              <a:t> </a:t>
            </a:r>
            <a:r>
              <a:rPr sz="2400" b="1" u="sng" spc="75" dirty="0">
                <a:uFill>
                  <a:solidFill>
                    <a:srgbClr val="000000"/>
                  </a:solidFill>
                </a:uFill>
                <a:latin typeface="Liberation Serif"/>
                <a:cs typeface="Liberation Serif"/>
              </a:rPr>
              <a:t>GAUGES,</a:t>
            </a:r>
            <a:r>
              <a:rPr sz="2400" b="1" u="sng" spc="65" dirty="0">
                <a:uFill>
                  <a:solidFill>
                    <a:srgbClr val="000000"/>
                  </a:solidFill>
                </a:uFill>
                <a:latin typeface="Liberation Serif"/>
                <a:cs typeface="Liberation Serif"/>
              </a:rPr>
              <a:t> </a:t>
            </a:r>
            <a:r>
              <a:rPr sz="2400" b="1" u="sng" spc="105" dirty="0">
                <a:uFill>
                  <a:solidFill>
                    <a:srgbClr val="000000"/>
                  </a:solidFill>
                </a:uFill>
                <a:latin typeface="Liberation Serif"/>
                <a:cs typeface="Liberation Serif"/>
              </a:rPr>
              <a:t>SINE</a:t>
            </a:r>
            <a:r>
              <a:rPr sz="2400" b="1" u="sng" spc="65" dirty="0">
                <a:uFill>
                  <a:solidFill>
                    <a:srgbClr val="000000"/>
                  </a:solidFill>
                </a:uFill>
                <a:latin typeface="Liberation Serif"/>
                <a:cs typeface="Liberation Serif"/>
              </a:rPr>
              <a:t> </a:t>
            </a:r>
            <a:r>
              <a:rPr sz="2400" b="1" u="sng" spc="165" dirty="0">
                <a:uFill>
                  <a:solidFill>
                    <a:srgbClr val="000000"/>
                  </a:solidFill>
                </a:uFill>
                <a:latin typeface="Liberation Serif"/>
                <a:cs typeface="Liberation Serif"/>
              </a:rPr>
              <a:t>BARS</a:t>
            </a:r>
            <a:r>
              <a:rPr sz="2400" b="1" u="sng" spc="85" dirty="0">
                <a:uFill>
                  <a:solidFill>
                    <a:srgbClr val="000000"/>
                  </a:solidFill>
                </a:uFill>
                <a:latin typeface="Liberation Serif"/>
                <a:cs typeface="Liberation Serif"/>
              </a:rPr>
              <a:t> </a:t>
            </a:r>
            <a:r>
              <a:rPr sz="2400" b="1" u="sng" spc="204" dirty="0">
                <a:uFill>
                  <a:solidFill>
                    <a:srgbClr val="000000"/>
                  </a:solidFill>
                </a:uFill>
                <a:latin typeface="Liberation Serif"/>
                <a:cs typeface="Liberation Serif"/>
              </a:rPr>
              <a:t>AND</a:t>
            </a:r>
            <a:r>
              <a:rPr sz="2400" b="1" u="sng" spc="60" dirty="0">
                <a:uFill>
                  <a:solidFill>
                    <a:srgbClr val="000000"/>
                  </a:solidFill>
                </a:uFill>
                <a:latin typeface="Liberation Serif"/>
                <a:cs typeface="Liberation Serif"/>
              </a:rPr>
              <a:t> </a:t>
            </a:r>
            <a:r>
              <a:rPr sz="2400" b="1" u="sng" spc="105" dirty="0">
                <a:uFill>
                  <a:solidFill>
                    <a:srgbClr val="000000"/>
                  </a:solidFill>
                </a:uFill>
                <a:latin typeface="Liberation Serif"/>
                <a:cs typeface="Liberation Serif"/>
              </a:rPr>
              <a:t>SINE</a:t>
            </a:r>
            <a:r>
              <a:rPr sz="2400" b="1" u="sng" spc="55" dirty="0">
                <a:uFill>
                  <a:solidFill>
                    <a:srgbClr val="000000"/>
                  </a:solidFill>
                </a:uFill>
                <a:latin typeface="Liberation Serif"/>
                <a:cs typeface="Liberation Serif"/>
              </a:rPr>
              <a:t> </a:t>
            </a:r>
            <a:r>
              <a:rPr sz="2400" b="1" u="none" spc="55" dirty="0">
                <a:latin typeface="Liberation Serif"/>
                <a:cs typeface="Liberation Serif"/>
              </a:rPr>
              <a:t> </a:t>
            </a:r>
            <a:r>
              <a:rPr sz="2400" b="1" u="sng" spc="85" dirty="0">
                <a:uFill>
                  <a:solidFill>
                    <a:srgbClr val="000000"/>
                  </a:solidFill>
                </a:uFill>
                <a:latin typeface="Liberation Serif"/>
                <a:cs typeface="Liberation Serif"/>
              </a:rPr>
              <a:t>CENTERS</a:t>
            </a:r>
            <a:endParaRPr sz="24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2400" b="1" u="sng" spc="-20" dirty="0">
                <a:uFill>
                  <a:solidFill>
                    <a:srgbClr val="000000"/>
                  </a:solidFill>
                </a:uFill>
                <a:latin typeface="Liberation Serif"/>
                <a:cs typeface="Liberation Serif"/>
              </a:rPr>
              <a:t>AIM</a:t>
            </a:r>
            <a:r>
              <a:rPr sz="2400" u="none" spc="-20" dirty="0">
                <a:latin typeface="DejaVu Serif Condensed"/>
                <a:cs typeface="DejaVu Serif Condensed"/>
              </a:rPr>
              <a:t>:</a:t>
            </a:r>
            <a:endParaRPr sz="2400">
              <a:latin typeface="DejaVu Serif Condensed"/>
              <a:cs typeface="DejaVu Serif Condensed"/>
            </a:endParaRPr>
          </a:p>
          <a:p>
            <a:pPr marL="12700" marR="5080" algn="just">
              <a:lnSpc>
                <a:spcPct val="146800"/>
              </a:lnSpc>
              <a:spcBef>
                <a:spcPts val="1160"/>
              </a:spcBef>
            </a:pPr>
            <a:r>
              <a:rPr sz="2000" spc="135" dirty="0">
                <a:latin typeface="DejaVu Serif Condensed"/>
                <a:cs typeface="DejaVu Serif Condensed"/>
              </a:rPr>
              <a:t>To</a:t>
            </a:r>
            <a:r>
              <a:rPr sz="2000" spc="395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set</a:t>
            </a:r>
            <a:r>
              <a:rPr sz="2000" spc="40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41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required</a:t>
            </a:r>
            <a:r>
              <a:rPr sz="2000" spc="409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angle</a:t>
            </a:r>
            <a:r>
              <a:rPr sz="2000" spc="409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using</a:t>
            </a:r>
            <a:r>
              <a:rPr sz="2000" spc="409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slip</a:t>
            </a:r>
            <a:r>
              <a:rPr sz="2000" spc="40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gauges</a:t>
            </a:r>
            <a:r>
              <a:rPr sz="2000" spc="395" dirty="0">
                <a:latin typeface="DejaVu Serif Condensed"/>
                <a:cs typeface="DejaVu Serif Condensed"/>
              </a:rPr>
              <a:t> </a:t>
            </a:r>
            <a:r>
              <a:rPr sz="2000" spc="95" dirty="0">
                <a:latin typeface="DejaVu Serif Condensed"/>
                <a:cs typeface="DejaVu Serif Condensed"/>
              </a:rPr>
              <a:t>and</a:t>
            </a:r>
            <a:r>
              <a:rPr sz="2000" spc="409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sine</a:t>
            </a:r>
            <a:r>
              <a:rPr sz="2000" spc="405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bar</a:t>
            </a:r>
            <a:r>
              <a:rPr sz="2000" spc="480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and</a:t>
            </a:r>
            <a:r>
              <a:rPr sz="2000" spc="41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to </a:t>
            </a:r>
            <a:r>
              <a:rPr sz="2000" spc="80" dirty="0">
                <a:latin typeface="DejaVu Serif Condensed"/>
                <a:cs typeface="DejaVu Serif Condensed"/>
              </a:rPr>
              <a:t>measure</a:t>
            </a:r>
            <a:r>
              <a:rPr sz="2000" spc="300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the</a:t>
            </a:r>
            <a:r>
              <a:rPr sz="2000" spc="30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taper</a:t>
            </a:r>
            <a:r>
              <a:rPr sz="2000" spc="30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angle</a:t>
            </a:r>
            <a:r>
              <a:rPr sz="2000" spc="30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of</a:t>
            </a:r>
            <a:r>
              <a:rPr sz="2000" spc="30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305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given</a:t>
            </a:r>
            <a:r>
              <a:rPr sz="2000" spc="29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specimen</a:t>
            </a:r>
            <a:r>
              <a:rPr sz="2000" spc="295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using</a:t>
            </a:r>
            <a:r>
              <a:rPr sz="2000" spc="305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sine</a:t>
            </a:r>
            <a:r>
              <a:rPr sz="2000" spc="300" dirty="0">
                <a:latin typeface="DejaVu Serif Condensed"/>
                <a:cs typeface="DejaVu Serif Condensed"/>
              </a:rPr>
              <a:t> </a:t>
            </a:r>
            <a:r>
              <a:rPr sz="2000" spc="45" dirty="0">
                <a:latin typeface="DejaVu Serif Condensed"/>
                <a:cs typeface="DejaVu Serif Condensed"/>
              </a:rPr>
              <a:t>center </a:t>
            </a:r>
            <a:r>
              <a:rPr sz="2000" spc="90" dirty="0">
                <a:latin typeface="DejaVu Serif Condensed"/>
                <a:cs typeface="DejaVu Serif Condensed"/>
              </a:rPr>
              <a:t>and</a:t>
            </a:r>
            <a:r>
              <a:rPr sz="2000" spc="-5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slip</a:t>
            </a:r>
            <a:r>
              <a:rPr sz="2000" spc="-6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gauges.</a:t>
            </a:r>
            <a:endParaRPr sz="2000">
              <a:latin typeface="DejaVu Serif Condensed"/>
              <a:cs typeface="DejaVu Serif Condensed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2400" b="1" dirty="0">
                <a:latin typeface="Liberation Serif"/>
                <a:cs typeface="Liberation Serif"/>
              </a:rPr>
              <a:t>APPARATUS</a:t>
            </a:r>
            <a:r>
              <a:rPr sz="2400" b="1" spc="515" dirty="0">
                <a:latin typeface="Liberation Serif"/>
                <a:cs typeface="Liberation Serif"/>
              </a:rPr>
              <a:t> </a:t>
            </a:r>
            <a:r>
              <a:rPr sz="2400" b="1" spc="-10" dirty="0">
                <a:latin typeface="Liberation Serif"/>
                <a:cs typeface="Liberation Serif"/>
              </a:rPr>
              <a:t>REQUIRED:</a:t>
            </a:r>
            <a:endParaRPr sz="2400">
              <a:latin typeface="Liberation Serif"/>
              <a:cs typeface="Liberation Serif"/>
            </a:endParaRPr>
          </a:p>
          <a:p>
            <a:pPr marL="12700" marR="10795" algn="just">
              <a:lnSpc>
                <a:spcPts val="3510"/>
              </a:lnSpc>
              <a:spcBef>
                <a:spcPts val="50"/>
              </a:spcBef>
            </a:pPr>
            <a:r>
              <a:rPr sz="2000" dirty="0">
                <a:latin typeface="DejaVu Serif Condensed"/>
                <a:cs typeface="DejaVu Serif Condensed"/>
              </a:rPr>
              <a:t>1.Surface</a:t>
            </a:r>
            <a:r>
              <a:rPr sz="2000" spc="35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plate.</a:t>
            </a:r>
            <a:r>
              <a:rPr sz="2000" spc="34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2.slip</a:t>
            </a:r>
            <a:r>
              <a:rPr sz="2000" spc="34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gauges.</a:t>
            </a:r>
            <a:r>
              <a:rPr sz="2000" spc="34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3.Sine</a:t>
            </a:r>
            <a:r>
              <a:rPr sz="2000" spc="36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bar.</a:t>
            </a:r>
            <a:r>
              <a:rPr sz="2000" spc="350" dirty="0">
                <a:latin typeface="DejaVu Serif Condensed"/>
                <a:cs typeface="DejaVu Serif Condensed"/>
              </a:rPr>
              <a:t>  </a:t>
            </a:r>
            <a:r>
              <a:rPr sz="2000" spc="50" dirty="0">
                <a:latin typeface="DejaVu Serif Condensed"/>
                <a:cs typeface="DejaVu Serif Condensed"/>
              </a:rPr>
              <a:t>4.Bevel</a:t>
            </a:r>
            <a:r>
              <a:rPr sz="2000" spc="345" dirty="0">
                <a:latin typeface="DejaVu Serif Condensed"/>
                <a:cs typeface="DejaVu Serif Condensed"/>
              </a:rPr>
              <a:t>  </a:t>
            </a:r>
            <a:r>
              <a:rPr sz="2000" spc="60" dirty="0">
                <a:latin typeface="DejaVu Serif Condensed"/>
                <a:cs typeface="DejaVu Serif Condensed"/>
              </a:rPr>
              <a:t>protractor </a:t>
            </a:r>
            <a:r>
              <a:rPr sz="2000" spc="85" dirty="0">
                <a:latin typeface="DejaVu Serif Condensed"/>
                <a:cs typeface="DejaVu Serif Condensed"/>
              </a:rPr>
              <a:t>combination</a:t>
            </a:r>
            <a:r>
              <a:rPr sz="2000" spc="33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square.</a:t>
            </a:r>
            <a:r>
              <a:rPr sz="2000" spc="34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5.sine</a:t>
            </a:r>
            <a:r>
              <a:rPr sz="2000" spc="33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center.</a:t>
            </a:r>
            <a:r>
              <a:rPr sz="2000" spc="33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6.Dial</a:t>
            </a:r>
            <a:r>
              <a:rPr sz="2000" spc="330" dirty="0">
                <a:latin typeface="DejaVu Serif Condensed"/>
                <a:cs typeface="DejaVu Serif Condensed"/>
              </a:rPr>
              <a:t>  </a:t>
            </a:r>
            <a:r>
              <a:rPr sz="2000" spc="50" dirty="0">
                <a:latin typeface="DejaVu Serif Condensed"/>
                <a:cs typeface="DejaVu Serif Condensed"/>
              </a:rPr>
              <a:t>indicator.</a:t>
            </a:r>
            <a:r>
              <a:rPr sz="2000" spc="325" dirty="0">
                <a:latin typeface="DejaVu Serif Condensed"/>
                <a:cs typeface="DejaVu Serif Condensed"/>
              </a:rPr>
              <a:t>  </a:t>
            </a:r>
            <a:r>
              <a:rPr sz="2000" spc="50" dirty="0">
                <a:latin typeface="DejaVu Serif Condensed"/>
                <a:cs typeface="DejaVu Serif Condensed"/>
              </a:rPr>
              <a:t>7.Vernier</a:t>
            </a:r>
            <a:endParaRPr sz="2000">
              <a:latin typeface="DejaVu Serif Condensed"/>
              <a:cs typeface="DejaVu Serif Condensed"/>
            </a:endParaRPr>
          </a:p>
          <a:p>
            <a:pPr marL="12700" algn="just">
              <a:lnSpc>
                <a:spcPct val="100000"/>
              </a:lnSpc>
              <a:spcBef>
                <a:spcPts val="810"/>
              </a:spcBef>
            </a:pPr>
            <a:r>
              <a:rPr sz="2000" dirty="0">
                <a:latin typeface="DejaVu Serif Condensed"/>
                <a:cs typeface="DejaVu Serif Condensed"/>
              </a:rPr>
              <a:t>caliper.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8.Magnetic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Stand/height</a:t>
            </a:r>
            <a:r>
              <a:rPr sz="2000" spc="12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gauge.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6100" y="4875529"/>
            <a:ext cx="3873373" cy="16465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84884" y="513333"/>
            <a:ext cx="14814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THEORY: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4884" y="846175"/>
            <a:ext cx="8418195" cy="354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46500"/>
              </a:lnSpc>
              <a:spcBef>
                <a:spcPts val="100"/>
              </a:spcBef>
            </a:pPr>
            <a:r>
              <a:rPr sz="2000" dirty="0">
                <a:latin typeface="DejaVu Serif Condensed"/>
                <a:cs typeface="DejaVu Serif Condensed"/>
              </a:rPr>
              <a:t>Sine</a:t>
            </a:r>
            <a:r>
              <a:rPr sz="2000" spc="10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bar</a:t>
            </a:r>
            <a:r>
              <a:rPr sz="2000" spc="11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1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based</a:t>
            </a:r>
            <a:r>
              <a:rPr sz="2000" spc="110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upon</a:t>
            </a:r>
            <a:r>
              <a:rPr sz="2000" spc="10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laws</a:t>
            </a:r>
            <a:r>
              <a:rPr sz="2000" spc="9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9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trigonometry.</a:t>
            </a:r>
            <a:r>
              <a:rPr sz="2000" spc="90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To</a:t>
            </a:r>
            <a:r>
              <a:rPr sz="2000" spc="10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set</a:t>
            </a:r>
            <a:r>
              <a:rPr sz="2000" spc="10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given</a:t>
            </a:r>
            <a:r>
              <a:rPr sz="2000" spc="10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angle</a:t>
            </a:r>
            <a:r>
              <a:rPr sz="2000" spc="100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one </a:t>
            </a:r>
            <a:r>
              <a:rPr sz="2000" dirty="0">
                <a:latin typeface="DejaVu Serif Condensed"/>
                <a:cs typeface="DejaVu Serif Condensed"/>
              </a:rPr>
              <a:t>roller</a:t>
            </a:r>
            <a:r>
              <a:rPr sz="2000" spc="3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30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3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bar</a:t>
            </a:r>
            <a:r>
              <a:rPr sz="2000" spc="3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3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placed</a:t>
            </a:r>
            <a:r>
              <a:rPr sz="2000" spc="300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on</a:t>
            </a:r>
            <a:r>
              <a:rPr sz="2000" spc="29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3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surface</a:t>
            </a:r>
            <a:r>
              <a:rPr sz="2000" spc="3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plate</a:t>
            </a:r>
            <a:r>
              <a:rPr sz="2000" spc="3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and</a:t>
            </a:r>
            <a:r>
              <a:rPr sz="2000" spc="3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32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combination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4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slip</a:t>
            </a:r>
            <a:r>
              <a:rPr sz="2000" spc="4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gauges</a:t>
            </a:r>
            <a:r>
              <a:rPr sz="2000" spc="4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4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inserted</a:t>
            </a:r>
            <a:r>
              <a:rPr sz="2000" spc="4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under</a:t>
            </a:r>
            <a:r>
              <a:rPr sz="2000" spc="43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4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second</a:t>
            </a:r>
            <a:r>
              <a:rPr sz="2000" spc="4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roller</a:t>
            </a:r>
            <a:r>
              <a:rPr sz="2000" spc="4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as</a:t>
            </a:r>
            <a:r>
              <a:rPr sz="2000" spc="44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shown</a:t>
            </a:r>
            <a:r>
              <a:rPr sz="2000" spc="4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in</a:t>
            </a:r>
            <a:r>
              <a:rPr sz="2000" spc="445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the </a:t>
            </a:r>
            <a:r>
              <a:rPr sz="2000" dirty="0">
                <a:latin typeface="DejaVu Serif Condensed"/>
                <a:cs typeface="DejaVu Serif Condensed"/>
              </a:rPr>
              <a:t>figure.</a:t>
            </a:r>
            <a:r>
              <a:rPr sz="2000" spc="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If</a:t>
            </a:r>
            <a:r>
              <a:rPr sz="2000" spc="90" dirty="0">
                <a:latin typeface="DejaVu Serif Condensed"/>
                <a:cs typeface="DejaVu Serif Condensed"/>
              </a:rPr>
              <a:t> </a:t>
            </a:r>
            <a:r>
              <a:rPr sz="2000" b="1" spc="200" dirty="0">
                <a:latin typeface="Liberation Serif"/>
                <a:cs typeface="Liberation Serif"/>
              </a:rPr>
              <a:t>h</a:t>
            </a:r>
            <a:r>
              <a:rPr sz="2000" b="1" spc="145" dirty="0">
                <a:latin typeface="Liberation Serif"/>
                <a:cs typeface="Liberation Serif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9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6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height</a:t>
            </a:r>
            <a:r>
              <a:rPr sz="2000" spc="8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combination</a:t>
            </a:r>
            <a:r>
              <a:rPr sz="2000" spc="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slip</a:t>
            </a:r>
            <a:r>
              <a:rPr sz="2000" spc="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gauges,</a:t>
            </a:r>
            <a:r>
              <a:rPr sz="2000" spc="120" dirty="0">
                <a:latin typeface="DejaVu Serif Condensed"/>
                <a:cs typeface="DejaVu Serif Condensed"/>
              </a:rPr>
              <a:t> </a:t>
            </a:r>
            <a:r>
              <a:rPr sz="2000" b="1" spc="125" dirty="0">
                <a:latin typeface="Liberation Serif"/>
                <a:cs typeface="Liberation Serif"/>
              </a:rPr>
              <a:t>l</a:t>
            </a:r>
            <a:r>
              <a:rPr sz="2000" b="1" spc="150" dirty="0">
                <a:latin typeface="Liberation Serif"/>
                <a:cs typeface="Liberation Serif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85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the </a:t>
            </a:r>
            <a:r>
              <a:rPr sz="2000" dirty="0">
                <a:latin typeface="DejaVu Serif Condensed"/>
                <a:cs typeface="DejaVu Serif Condensed"/>
              </a:rPr>
              <a:t>distance</a:t>
            </a:r>
            <a:r>
              <a:rPr sz="2000" spc="10" dirty="0">
                <a:latin typeface="DejaVu Serif Condensed"/>
                <a:cs typeface="DejaVu Serif Condensed"/>
              </a:rPr>
              <a:t> </a:t>
            </a:r>
            <a:r>
              <a:rPr sz="2000" spc="45" dirty="0">
                <a:latin typeface="DejaVu Serif Condensed"/>
                <a:cs typeface="DejaVu Serif Condensed"/>
              </a:rPr>
              <a:t>between</a:t>
            </a:r>
            <a:r>
              <a:rPr sz="2000" spc="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roller</a:t>
            </a:r>
            <a:r>
              <a:rPr sz="2000" spc="3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centers,</a:t>
            </a:r>
            <a:endParaRPr sz="2000">
              <a:latin typeface="DejaVu Serif Condensed"/>
              <a:cs typeface="DejaVu Serif Condensed"/>
            </a:endParaRPr>
          </a:p>
          <a:p>
            <a:pPr marL="12700" algn="just">
              <a:lnSpc>
                <a:spcPct val="100000"/>
              </a:lnSpc>
              <a:spcBef>
                <a:spcPts val="1125"/>
              </a:spcBef>
            </a:pPr>
            <a:r>
              <a:rPr sz="2000" dirty="0">
                <a:latin typeface="DejaVu Serif Condensed"/>
                <a:cs typeface="DejaVu Serif Condensed"/>
              </a:rPr>
              <a:t>Therefore,</a:t>
            </a:r>
            <a:r>
              <a:rPr sz="2000" spc="10" dirty="0">
                <a:latin typeface="DejaVu Serif Condensed"/>
                <a:cs typeface="DejaVu Serif Condensed"/>
              </a:rPr>
              <a:t> </a:t>
            </a:r>
            <a:r>
              <a:rPr sz="2000" b="1" spc="220" dirty="0">
                <a:latin typeface="Liberation Serif"/>
                <a:cs typeface="Liberation Serif"/>
              </a:rPr>
              <a:t>θ</a:t>
            </a:r>
            <a:r>
              <a:rPr sz="2000" b="1" spc="114" dirty="0">
                <a:latin typeface="Liberation Serif"/>
                <a:cs typeface="Liberation Serif"/>
              </a:rPr>
              <a:t> </a:t>
            </a:r>
            <a:r>
              <a:rPr sz="2000" b="1" spc="155" dirty="0">
                <a:latin typeface="Liberation Serif"/>
                <a:cs typeface="Liberation Serif"/>
              </a:rPr>
              <a:t>=</a:t>
            </a:r>
            <a:r>
              <a:rPr sz="2000" b="1" spc="110" dirty="0">
                <a:latin typeface="Liberation Serif"/>
                <a:cs typeface="Liberation Serif"/>
              </a:rPr>
              <a:t> </a:t>
            </a:r>
            <a:r>
              <a:rPr sz="2000" b="1" spc="165" dirty="0">
                <a:latin typeface="Liberation Serif"/>
                <a:cs typeface="Liberation Serif"/>
              </a:rPr>
              <a:t>sin-</a:t>
            </a:r>
            <a:r>
              <a:rPr sz="2000" b="1" spc="300" dirty="0">
                <a:latin typeface="Liberation Serif"/>
                <a:cs typeface="Liberation Serif"/>
              </a:rPr>
              <a:t>1</a:t>
            </a:r>
            <a:r>
              <a:rPr sz="2000" b="1" spc="125" dirty="0">
                <a:latin typeface="Liberation Serif"/>
                <a:cs typeface="Liberation Serif"/>
              </a:rPr>
              <a:t> </a:t>
            </a:r>
            <a:r>
              <a:rPr sz="2000" b="1" spc="195" dirty="0">
                <a:latin typeface="Liberation Serif"/>
                <a:cs typeface="Liberation Serif"/>
              </a:rPr>
              <a:t>(h/L)</a:t>
            </a:r>
            <a:endParaRPr sz="2000">
              <a:latin typeface="Liberation Serif"/>
              <a:cs typeface="Liberation Serif"/>
            </a:endParaRPr>
          </a:p>
          <a:p>
            <a:pPr marL="12700" algn="just">
              <a:lnSpc>
                <a:spcPct val="100000"/>
              </a:lnSpc>
              <a:spcBef>
                <a:spcPts val="650"/>
              </a:spcBef>
            </a:pPr>
            <a:r>
              <a:rPr sz="2000" spc="100" dirty="0">
                <a:latin typeface="DejaVu Serif Condensed"/>
                <a:cs typeface="DejaVu Serif Condensed"/>
              </a:rPr>
              <a:t>Then</a:t>
            </a:r>
            <a:r>
              <a:rPr sz="2000" spc="30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3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angle</a:t>
            </a:r>
            <a:r>
              <a:rPr sz="2000" spc="31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can</a:t>
            </a:r>
            <a:r>
              <a:rPr sz="2000" spc="300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be</a:t>
            </a:r>
            <a:r>
              <a:rPr sz="2000" spc="295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measured</a:t>
            </a:r>
            <a:r>
              <a:rPr sz="2000" spc="315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as</a:t>
            </a:r>
            <a:r>
              <a:rPr sz="2000" spc="29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305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function</a:t>
            </a:r>
            <a:r>
              <a:rPr sz="2000" spc="31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of</a:t>
            </a:r>
            <a:r>
              <a:rPr sz="2000" spc="30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sine.</a:t>
            </a:r>
            <a:r>
              <a:rPr sz="2000" spc="305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Thus,</a:t>
            </a:r>
            <a:r>
              <a:rPr sz="2000" spc="30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it</a:t>
            </a:r>
            <a:r>
              <a:rPr sz="2000" spc="295" dirty="0">
                <a:latin typeface="DejaVu Serif Condensed"/>
                <a:cs typeface="DejaVu Serif Condensed"/>
              </a:rPr>
              <a:t> </a:t>
            </a:r>
            <a:r>
              <a:rPr sz="2000" spc="35" dirty="0">
                <a:latin typeface="DejaVu Serif Condensed"/>
                <a:cs typeface="DejaVu Serif Condensed"/>
              </a:rPr>
              <a:t>is</a:t>
            </a:r>
            <a:endParaRPr sz="2000">
              <a:latin typeface="DejaVu Serif Condensed"/>
              <a:cs typeface="DejaVu Serif Condensed"/>
            </a:endParaRPr>
          </a:p>
          <a:p>
            <a:pPr marL="12700" algn="just">
              <a:lnSpc>
                <a:spcPct val="100000"/>
              </a:lnSpc>
              <a:spcBef>
                <a:spcPts val="1115"/>
              </a:spcBef>
            </a:pPr>
            <a:r>
              <a:rPr sz="2000" spc="50" dirty="0">
                <a:latin typeface="DejaVu Serif Condensed"/>
                <a:cs typeface="DejaVu Serif Condensed"/>
              </a:rPr>
              <a:t>called</a:t>
            </a:r>
            <a:r>
              <a:rPr sz="2000" spc="-70" dirty="0">
                <a:latin typeface="DejaVu Serif Condensed"/>
                <a:cs typeface="DejaVu Serif Condensed"/>
              </a:rPr>
              <a:t> </a:t>
            </a:r>
            <a:r>
              <a:rPr sz="2000" b="1" spc="210" dirty="0">
                <a:latin typeface="Liberation Serif"/>
                <a:cs typeface="Liberation Serif"/>
              </a:rPr>
              <a:t>Sine</a:t>
            </a:r>
            <a:r>
              <a:rPr sz="2000" b="1" spc="-10" dirty="0">
                <a:latin typeface="Liberation Serif"/>
                <a:cs typeface="Liberation Serif"/>
              </a:rPr>
              <a:t> </a:t>
            </a:r>
            <a:r>
              <a:rPr sz="2000" b="1" spc="125" dirty="0">
                <a:latin typeface="Liberation Serif"/>
                <a:cs typeface="Liberation Serif"/>
              </a:rPr>
              <a:t>bar.</a:t>
            </a:r>
            <a:endParaRPr sz="2000">
              <a:latin typeface="Liberation Serif"/>
              <a:cs typeface="Liberation Serif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4884" y="513333"/>
            <a:ext cx="43459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25" dirty="0"/>
              <a:t>Requirements</a:t>
            </a:r>
            <a:r>
              <a:rPr spc="150" dirty="0"/>
              <a:t> </a:t>
            </a:r>
            <a:r>
              <a:rPr spc="175" dirty="0"/>
              <a:t>of</a:t>
            </a:r>
            <a:r>
              <a:rPr spc="140" dirty="0"/>
              <a:t> </a:t>
            </a:r>
            <a:r>
              <a:rPr spc="200" dirty="0"/>
              <a:t>a</a:t>
            </a:r>
            <a:r>
              <a:rPr spc="155" dirty="0"/>
              <a:t> </a:t>
            </a:r>
            <a:r>
              <a:rPr spc="185" dirty="0"/>
              <a:t>Sine</a:t>
            </a:r>
            <a:r>
              <a:rPr spc="140" dirty="0"/>
              <a:t> </a:t>
            </a:r>
            <a:r>
              <a:rPr spc="80" dirty="0"/>
              <a:t>bar: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4884" y="826363"/>
            <a:ext cx="8386445" cy="4461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245110" indent="-228600">
              <a:lnSpc>
                <a:spcPct val="145000"/>
              </a:lnSpc>
              <a:spcBef>
                <a:spcPts val="100"/>
              </a:spcBef>
              <a:buSzPct val="60000"/>
              <a:buFont typeface="Symbol"/>
              <a:buChar char=""/>
              <a:tabLst>
                <a:tab pos="469265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40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axes</a:t>
            </a:r>
            <a:r>
              <a:rPr sz="2000" spc="3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39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409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roller</a:t>
            </a:r>
            <a:r>
              <a:rPr sz="2000" spc="4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must</a:t>
            </a:r>
            <a:r>
              <a:rPr sz="2000" spc="4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be</a:t>
            </a:r>
            <a:r>
              <a:rPr sz="2000" spc="40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parallel</a:t>
            </a:r>
            <a:r>
              <a:rPr sz="2000" spc="409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to</a:t>
            </a:r>
            <a:r>
              <a:rPr sz="2000" spc="40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each</a:t>
            </a:r>
            <a:r>
              <a:rPr sz="2000" spc="40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other</a:t>
            </a:r>
            <a:r>
              <a:rPr sz="2000" spc="3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and</a:t>
            </a:r>
            <a:r>
              <a:rPr sz="2000" spc="380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the </a:t>
            </a:r>
            <a:r>
              <a:rPr sz="2000" dirty="0">
                <a:latin typeface="DejaVu Serif Condensed"/>
                <a:cs typeface="DejaVu Serif Condensed"/>
              </a:rPr>
              <a:t>center</a:t>
            </a:r>
            <a:r>
              <a:rPr sz="2000" spc="-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distance</a:t>
            </a:r>
            <a:r>
              <a:rPr sz="2000" spc="20" dirty="0">
                <a:latin typeface="DejaVu Serif Condensed"/>
                <a:cs typeface="DejaVu Serif Condensed"/>
              </a:rPr>
              <a:t> </a:t>
            </a:r>
            <a:r>
              <a:rPr sz="2000" b="1" spc="-140" dirty="0">
                <a:latin typeface="Liberation Serif"/>
                <a:cs typeface="Liberation Serif"/>
              </a:rPr>
              <a:t>L</a:t>
            </a:r>
            <a:r>
              <a:rPr sz="2000" b="1" spc="60" dirty="0">
                <a:latin typeface="Liberation Serif"/>
                <a:cs typeface="Liberation Serif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must</a:t>
            </a:r>
            <a:r>
              <a:rPr sz="2000" spc="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be</a:t>
            </a:r>
            <a:r>
              <a:rPr sz="2000" spc="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known.</a:t>
            </a:r>
            <a:endParaRPr sz="2000">
              <a:latin typeface="DejaVu Serif Condensed"/>
              <a:cs typeface="DejaVu Serif Condensed"/>
            </a:endParaRPr>
          </a:p>
          <a:p>
            <a:pPr marL="469265" indent="-228600">
              <a:lnSpc>
                <a:spcPct val="100000"/>
              </a:lnSpc>
              <a:spcBef>
                <a:spcPts val="1105"/>
              </a:spcBef>
              <a:buSzPct val="60000"/>
              <a:buFont typeface="Symbol"/>
              <a:buChar char=""/>
              <a:tabLst>
                <a:tab pos="469265" algn="l"/>
              </a:tabLst>
            </a:pPr>
            <a:r>
              <a:rPr sz="2000" spc="95" dirty="0">
                <a:latin typeface="DejaVu Serif Condensed"/>
                <a:cs typeface="DejaVu Serif Condensed"/>
              </a:rPr>
              <a:t>The</a:t>
            </a:r>
            <a:r>
              <a:rPr sz="2000" spc="-55" dirty="0">
                <a:latin typeface="DejaVu Serif Condensed"/>
                <a:cs typeface="DejaVu Serif Condensed"/>
              </a:rPr>
              <a:t> </a:t>
            </a:r>
            <a:r>
              <a:rPr sz="2000" spc="100" dirty="0">
                <a:latin typeface="DejaVu Serif Condensed"/>
                <a:cs typeface="DejaVu Serif Condensed"/>
              </a:rPr>
              <a:t>top</a:t>
            </a:r>
            <a:r>
              <a:rPr sz="2000" spc="-4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surface</a:t>
            </a:r>
            <a:r>
              <a:rPr sz="2000" spc="-5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of</a:t>
            </a:r>
            <a:r>
              <a:rPr sz="2000" spc="-2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-50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bar</a:t>
            </a:r>
            <a:r>
              <a:rPr sz="2000" spc="-55" dirty="0">
                <a:latin typeface="DejaVu Serif Condensed"/>
                <a:cs typeface="DejaVu Serif Condensed"/>
              </a:rPr>
              <a:t> </a:t>
            </a:r>
            <a:r>
              <a:rPr sz="2000" spc="95" dirty="0">
                <a:latin typeface="DejaVu Serif Condensed"/>
                <a:cs typeface="DejaVu Serif Condensed"/>
              </a:rPr>
              <a:t>must</a:t>
            </a:r>
            <a:r>
              <a:rPr sz="2000" spc="-2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have</a:t>
            </a:r>
            <a:r>
              <a:rPr sz="2000" spc="-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-30" dirty="0">
                <a:latin typeface="DejaVu Serif Condensed"/>
                <a:cs typeface="DejaVu Serif Condensed"/>
              </a:rPr>
              <a:t> </a:t>
            </a:r>
            <a:r>
              <a:rPr sz="2000" b="1" spc="215" dirty="0">
                <a:latin typeface="Liberation Serif"/>
                <a:cs typeface="Liberation Serif"/>
              </a:rPr>
              <a:t>high</a:t>
            </a:r>
            <a:r>
              <a:rPr sz="2000" b="1" spc="35" dirty="0">
                <a:latin typeface="Liberation Serif"/>
                <a:cs typeface="Liberation Serif"/>
              </a:rPr>
              <a:t> </a:t>
            </a:r>
            <a:r>
              <a:rPr sz="2000" b="1" spc="265" dirty="0">
                <a:latin typeface="Liberation Serif"/>
                <a:cs typeface="Liberation Serif"/>
              </a:rPr>
              <a:t>degree</a:t>
            </a:r>
            <a:r>
              <a:rPr sz="2000" b="1" spc="35" dirty="0">
                <a:latin typeface="Liberation Serif"/>
                <a:cs typeface="Liberation Serif"/>
              </a:rPr>
              <a:t> </a:t>
            </a:r>
            <a:r>
              <a:rPr sz="2000" b="1" spc="195" dirty="0">
                <a:latin typeface="Liberation Serif"/>
                <a:cs typeface="Liberation Serif"/>
              </a:rPr>
              <a:t>of</a:t>
            </a:r>
            <a:r>
              <a:rPr sz="2000" b="1" spc="25" dirty="0">
                <a:latin typeface="Liberation Serif"/>
                <a:cs typeface="Liberation Serif"/>
              </a:rPr>
              <a:t> </a:t>
            </a:r>
            <a:r>
              <a:rPr sz="2000" b="1" spc="165" dirty="0">
                <a:latin typeface="Liberation Serif"/>
                <a:cs typeface="Liberation Serif"/>
              </a:rPr>
              <a:t>flatness</a:t>
            </a:r>
            <a:r>
              <a:rPr sz="2000" spc="165" dirty="0">
                <a:latin typeface="DejaVu Serif Condensed"/>
                <a:cs typeface="DejaVu Serif Condensed"/>
              </a:rPr>
              <a:t>.</a:t>
            </a:r>
            <a:endParaRPr sz="2000">
              <a:latin typeface="DejaVu Serif Condensed"/>
              <a:cs typeface="DejaVu Serif Condensed"/>
            </a:endParaRPr>
          </a:p>
          <a:p>
            <a:pPr marL="469265" indent="-228600">
              <a:lnSpc>
                <a:spcPct val="100000"/>
              </a:lnSpc>
              <a:spcBef>
                <a:spcPts val="660"/>
              </a:spcBef>
              <a:buSzPct val="60000"/>
              <a:buFont typeface="Symbol"/>
              <a:buChar char=""/>
              <a:tabLst>
                <a:tab pos="469265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55" dirty="0">
                <a:latin typeface="DejaVu Serif Condensed"/>
                <a:cs typeface="DejaVu Serif Condensed"/>
              </a:rPr>
              <a:t> </a:t>
            </a:r>
            <a:r>
              <a:rPr sz="2000" b="1" spc="165" dirty="0">
                <a:latin typeface="Liberation Serif"/>
                <a:cs typeface="Liberation Serif"/>
              </a:rPr>
              <a:t>roller</a:t>
            </a:r>
            <a:r>
              <a:rPr sz="2000" b="1" spc="215" dirty="0">
                <a:latin typeface="Liberation Serif"/>
                <a:cs typeface="Liberation Serif"/>
              </a:rPr>
              <a:t> </a:t>
            </a:r>
            <a:r>
              <a:rPr sz="2000" b="1" spc="204" dirty="0">
                <a:latin typeface="Liberation Serif"/>
                <a:cs typeface="Liberation Serif"/>
              </a:rPr>
              <a:t>must</a:t>
            </a:r>
            <a:r>
              <a:rPr sz="2000" b="1" spc="210" dirty="0">
                <a:latin typeface="Liberation Serif"/>
                <a:cs typeface="Liberation Serif"/>
              </a:rPr>
              <a:t> </a:t>
            </a:r>
            <a:r>
              <a:rPr sz="2000" b="1" spc="225" dirty="0">
                <a:latin typeface="Liberation Serif"/>
                <a:cs typeface="Liberation Serif"/>
              </a:rPr>
              <a:t>be</a:t>
            </a:r>
            <a:r>
              <a:rPr sz="2000" b="1" spc="220" dirty="0">
                <a:latin typeface="Liberation Serif"/>
                <a:cs typeface="Liberation Serif"/>
              </a:rPr>
              <a:t> </a:t>
            </a:r>
            <a:r>
              <a:rPr sz="2000" b="1" spc="140" dirty="0">
                <a:latin typeface="Liberation Serif"/>
                <a:cs typeface="Liberation Serif"/>
              </a:rPr>
              <a:t>of</a:t>
            </a:r>
            <a:r>
              <a:rPr sz="2000" b="1" spc="215" dirty="0">
                <a:latin typeface="Liberation Serif"/>
                <a:cs typeface="Liberation Serif"/>
              </a:rPr>
              <a:t> </a:t>
            </a:r>
            <a:r>
              <a:rPr sz="2000" b="1" spc="165" dirty="0">
                <a:latin typeface="Liberation Serif"/>
                <a:cs typeface="Liberation Serif"/>
              </a:rPr>
              <a:t>identical</a:t>
            </a:r>
            <a:r>
              <a:rPr sz="2000" b="1" spc="210" dirty="0">
                <a:latin typeface="Liberation Serif"/>
                <a:cs typeface="Liberation Serif"/>
              </a:rPr>
              <a:t> </a:t>
            </a:r>
            <a:r>
              <a:rPr sz="2000" b="1" spc="200" dirty="0">
                <a:latin typeface="Liberation Serif"/>
                <a:cs typeface="Liberation Serif"/>
              </a:rPr>
              <a:t>diameters</a:t>
            </a:r>
            <a:r>
              <a:rPr sz="2000" b="1" spc="220" dirty="0">
                <a:latin typeface="Liberation Serif"/>
                <a:cs typeface="Liberation Serif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and</a:t>
            </a:r>
            <a:r>
              <a:rPr sz="2000" spc="140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round</a:t>
            </a:r>
            <a:r>
              <a:rPr sz="2000" spc="155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within</a:t>
            </a:r>
            <a:r>
              <a:rPr sz="2000" spc="155" dirty="0">
                <a:latin typeface="DejaVu Serif Condensed"/>
                <a:cs typeface="DejaVu Serif Condensed"/>
              </a:rPr>
              <a:t> </a:t>
            </a:r>
            <a:r>
              <a:rPr sz="2000" spc="-50" dirty="0">
                <a:latin typeface="DejaVu Serif Condensed"/>
                <a:cs typeface="DejaVu Serif Condensed"/>
              </a:rPr>
              <a:t>a</a:t>
            </a:r>
            <a:endParaRPr sz="2000">
              <a:latin typeface="DejaVu Serif Condensed"/>
              <a:cs typeface="DejaVu Serif Condensed"/>
            </a:endParaRPr>
          </a:p>
          <a:p>
            <a:pPr marL="469265">
              <a:lnSpc>
                <a:spcPct val="100000"/>
              </a:lnSpc>
              <a:spcBef>
                <a:spcPts val="1055"/>
              </a:spcBef>
            </a:pPr>
            <a:r>
              <a:rPr sz="2000" dirty="0">
                <a:latin typeface="DejaVu Serif Condensed"/>
                <a:cs typeface="DejaVu Serif Condensed"/>
              </a:rPr>
              <a:t>close</a:t>
            </a:r>
            <a:r>
              <a:rPr sz="2000" spc="36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tolerance.</a:t>
            </a:r>
            <a:endParaRPr sz="2000">
              <a:latin typeface="DejaVu Serif Condensed"/>
              <a:cs typeface="DejaVu Serif Condensed"/>
            </a:endParaRPr>
          </a:p>
          <a:p>
            <a:pPr marL="12700" marR="213995">
              <a:lnSpc>
                <a:spcPct val="146500"/>
              </a:lnSpc>
              <a:spcBef>
                <a:spcPts val="350"/>
              </a:spcBef>
            </a:pPr>
            <a:r>
              <a:rPr sz="2000" spc="75" dirty="0">
                <a:latin typeface="DejaVu Serif Condensed"/>
                <a:cs typeface="DejaVu Serif Condensed"/>
              </a:rPr>
              <a:t>Depending</a:t>
            </a:r>
            <a:r>
              <a:rPr sz="2000" spc="-25" dirty="0">
                <a:latin typeface="DejaVu Serif Condensed"/>
                <a:cs typeface="DejaVu Serif Condensed"/>
              </a:rPr>
              <a:t> </a:t>
            </a:r>
            <a:r>
              <a:rPr sz="2000" spc="110" dirty="0">
                <a:latin typeface="DejaVu Serif Condensed"/>
                <a:cs typeface="DejaVu Serif Condensed"/>
              </a:rPr>
              <a:t>upon</a:t>
            </a:r>
            <a:r>
              <a:rPr sz="2000" spc="-1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-20" dirty="0">
                <a:latin typeface="DejaVu Serif Condensed"/>
                <a:cs typeface="DejaVu Serif Condensed"/>
              </a:rPr>
              <a:t> </a:t>
            </a:r>
            <a:r>
              <a:rPr sz="2000" spc="45" dirty="0">
                <a:latin typeface="DejaVu Serif Condensed"/>
                <a:cs typeface="DejaVu Serif Condensed"/>
              </a:rPr>
              <a:t>accuracy</a:t>
            </a:r>
            <a:r>
              <a:rPr sz="2000" spc="-2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of</a:t>
            </a:r>
            <a:r>
              <a:rPr sz="2000" spc="-2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center</a:t>
            </a:r>
            <a:r>
              <a:rPr sz="2000" spc="-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distance,</a:t>
            </a:r>
            <a:r>
              <a:rPr sz="2000" spc="-2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sine</a:t>
            </a:r>
            <a:r>
              <a:rPr sz="2000" spc="-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bars</a:t>
            </a:r>
            <a:r>
              <a:rPr sz="2000" spc="-25" dirty="0">
                <a:latin typeface="DejaVu Serif Condensed"/>
                <a:cs typeface="DejaVu Serif Condensed"/>
              </a:rPr>
              <a:t> </a:t>
            </a:r>
            <a:r>
              <a:rPr sz="2000" spc="35" dirty="0">
                <a:latin typeface="DejaVu Serif Condensed"/>
                <a:cs typeface="DejaVu Serif Condensed"/>
              </a:rPr>
              <a:t>are </a:t>
            </a:r>
            <a:r>
              <a:rPr sz="2000" spc="65" dirty="0">
                <a:latin typeface="DejaVu Serif Condensed"/>
                <a:cs typeface="DejaVu Serif Condensed"/>
              </a:rPr>
              <a:t>graded</a:t>
            </a:r>
            <a:r>
              <a:rPr sz="2000" spc="-45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as</a:t>
            </a:r>
            <a:r>
              <a:rPr sz="2000" spc="365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of</a:t>
            </a:r>
            <a:r>
              <a:rPr sz="2000" spc="114" dirty="0">
                <a:latin typeface="DejaVu Serif Condensed"/>
                <a:cs typeface="DejaVu Serif Condensed"/>
              </a:rPr>
              <a:t> </a:t>
            </a:r>
            <a:r>
              <a:rPr sz="2000" b="1" dirty="0">
                <a:latin typeface="Liberation Serif"/>
                <a:cs typeface="Liberation Serif"/>
              </a:rPr>
              <a:t>A</a:t>
            </a:r>
            <a:r>
              <a:rPr sz="2000" b="1" spc="210" dirty="0">
                <a:latin typeface="Liberation Serif"/>
                <a:cs typeface="Liberation Serif"/>
              </a:rPr>
              <a:t> </a:t>
            </a:r>
            <a:r>
              <a:rPr sz="2000" b="1" spc="225" dirty="0">
                <a:latin typeface="Liberation Serif"/>
                <a:cs typeface="Liberation Serif"/>
              </a:rPr>
              <a:t>grade</a:t>
            </a:r>
            <a:r>
              <a:rPr sz="2000" b="1" spc="220" dirty="0">
                <a:latin typeface="Liberation Serif"/>
                <a:cs typeface="Liberation Serif"/>
              </a:rPr>
              <a:t> </a:t>
            </a:r>
            <a:r>
              <a:rPr sz="2000" b="1" spc="225" dirty="0">
                <a:latin typeface="Liberation Serif"/>
                <a:cs typeface="Liberation Serif"/>
              </a:rPr>
              <a:t>or</a:t>
            </a:r>
            <a:r>
              <a:rPr sz="2000" b="1" spc="220" dirty="0">
                <a:latin typeface="Liberation Serif"/>
                <a:cs typeface="Liberation Serif"/>
              </a:rPr>
              <a:t> </a:t>
            </a:r>
            <a:r>
              <a:rPr sz="2000" b="1" spc="160" dirty="0">
                <a:latin typeface="Liberation Serif"/>
                <a:cs typeface="Liberation Serif"/>
              </a:rPr>
              <a:t>B</a:t>
            </a:r>
            <a:r>
              <a:rPr sz="2000" b="1" spc="190" dirty="0">
                <a:latin typeface="Liberation Serif"/>
                <a:cs typeface="Liberation Serif"/>
              </a:rPr>
              <a:t> </a:t>
            </a:r>
            <a:r>
              <a:rPr sz="2000" b="1" spc="165" dirty="0">
                <a:latin typeface="Liberation Serif"/>
                <a:cs typeface="Liberation Serif"/>
              </a:rPr>
              <a:t>grad.B</a:t>
            </a:r>
            <a:r>
              <a:rPr sz="2000" b="1" spc="210" dirty="0">
                <a:latin typeface="Liberation Serif"/>
                <a:cs typeface="Liberation Serif"/>
              </a:rPr>
              <a:t> </a:t>
            </a:r>
            <a:r>
              <a:rPr sz="2000" b="1" spc="229" dirty="0">
                <a:latin typeface="Liberation Serif"/>
                <a:cs typeface="Liberation Serif"/>
              </a:rPr>
              <a:t>grade</a:t>
            </a:r>
            <a:r>
              <a:rPr sz="2000" b="1" spc="204" dirty="0">
                <a:latin typeface="Liberation Serif"/>
                <a:cs typeface="Liberation Serif"/>
              </a:rPr>
              <a:t> </a:t>
            </a:r>
            <a:r>
              <a:rPr sz="2000" spc="145" dirty="0">
                <a:latin typeface="DejaVu Serif Condensed"/>
                <a:cs typeface="DejaVu Serif Condensed"/>
              </a:rPr>
              <a:t>-</a:t>
            </a:r>
            <a:r>
              <a:rPr sz="2000" spc="1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Sine</a:t>
            </a:r>
            <a:r>
              <a:rPr sz="2000" spc="12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bars</a:t>
            </a:r>
            <a:r>
              <a:rPr sz="2000" spc="120" dirty="0">
                <a:latin typeface="DejaVu Serif Condensed"/>
                <a:cs typeface="DejaVu Serif Condensed"/>
              </a:rPr>
              <a:t> </a:t>
            </a:r>
            <a:r>
              <a:rPr sz="2000" spc="30" dirty="0">
                <a:latin typeface="DejaVu Serif Condensed"/>
                <a:cs typeface="DejaVu Serif Condensed"/>
              </a:rPr>
              <a:t>are </a:t>
            </a:r>
            <a:r>
              <a:rPr sz="2000" spc="65" dirty="0">
                <a:latin typeface="DejaVu Serif Condensed"/>
                <a:cs typeface="DejaVu Serif Condensed"/>
              </a:rPr>
              <a:t>guaranteed</a:t>
            </a:r>
            <a:r>
              <a:rPr sz="2000" spc="95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accurately</a:t>
            </a:r>
            <a:r>
              <a:rPr sz="2000" spc="135" dirty="0">
                <a:latin typeface="DejaVu Serif Condensed"/>
                <a:cs typeface="DejaVu Serif Condensed"/>
              </a:rPr>
              <a:t> </a:t>
            </a:r>
            <a:r>
              <a:rPr sz="2000" b="1" spc="250" dirty="0">
                <a:latin typeface="Liberation Serif"/>
                <a:cs typeface="Liberation Serif"/>
              </a:rPr>
              <a:t>up</a:t>
            </a:r>
            <a:r>
              <a:rPr sz="2000" b="1" spc="200" dirty="0">
                <a:latin typeface="Liberation Serif"/>
                <a:cs typeface="Liberation Serif"/>
              </a:rPr>
              <a:t> </a:t>
            </a:r>
            <a:r>
              <a:rPr sz="2000" b="1" spc="185" dirty="0">
                <a:latin typeface="Liberation Serif"/>
                <a:cs typeface="Liberation Serif"/>
              </a:rPr>
              <a:t>to</a:t>
            </a:r>
            <a:endParaRPr sz="2000">
              <a:latin typeface="Liberation Serif"/>
              <a:cs typeface="Liberation Serif"/>
            </a:endParaRPr>
          </a:p>
          <a:p>
            <a:pPr marL="12700" marR="718185">
              <a:lnSpc>
                <a:spcPct val="146100"/>
              </a:lnSpc>
              <a:spcBef>
                <a:spcPts val="30"/>
              </a:spcBef>
            </a:pPr>
            <a:r>
              <a:rPr sz="2000" b="1" spc="225" dirty="0">
                <a:latin typeface="Liberation Serif"/>
                <a:cs typeface="Liberation Serif"/>
              </a:rPr>
              <a:t>0.02</a:t>
            </a:r>
            <a:r>
              <a:rPr sz="2000" b="1" spc="340" dirty="0">
                <a:latin typeface="Liberation Serif"/>
                <a:cs typeface="Liberation Serif"/>
              </a:rPr>
              <a:t> </a:t>
            </a:r>
            <a:r>
              <a:rPr sz="2000" b="1" spc="290" dirty="0">
                <a:latin typeface="Liberation Serif"/>
                <a:cs typeface="Liberation Serif"/>
              </a:rPr>
              <a:t>mm</a:t>
            </a:r>
            <a:r>
              <a:rPr sz="2000" b="1" spc="340" dirty="0">
                <a:latin typeface="Liberation Serif"/>
                <a:cs typeface="Liberation Serif"/>
              </a:rPr>
              <a:t> </a:t>
            </a:r>
            <a:r>
              <a:rPr sz="2000" b="1" spc="270" dirty="0">
                <a:latin typeface="Liberation Serif"/>
                <a:cs typeface="Liberation Serif"/>
              </a:rPr>
              <a:t>/meter</a:t>
            </a:r>
            <a:r>
              <a:rPr sz="2000" b="1" spc="335" dirty="0">
                <a:latin typeface="Liberation Serif"/>
                <a:cs typeface="Liberation Serif"/>
              </a:rPr>
              <a:t> </a:t>
            </a:r>
            <a:r>
              <a:rPr sz="2000" b="1" spc="140" dirty="0">
                <a:latin typeface="Liberation Serif"/>
                <a:cs typeface="Liberation Serif"/>
              </a:rPr>
              <a:t>of</a:t>
            </a:r>
            <a:r>
              <a:rPr sz="2000" b="1" spc="345" dirty="0">
                <a:latin typeface="Liberation Serif"/>
                <a:cs typeface="Liberation Serif"/>
              </a:rPr>
              <a:t> </a:t>
            </a:r>
            <a:r>
              <a:rPr sz="2000" b="1" spc="170" dirty="0">
                <a:latin typeface="Liberation Serif"/>
                <a:cs typeface="Liberation Serif"/>
              </a:rPr>
              <a:t>length</a:t>
            </a:r>
            <a:r>
              <a:rPr sz="2000" b="1" spc="330" dirty="0">
                <a:latin typeface="Liberation Serif"/>
                <a:cs typeface="Liberation Serif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and</a:t>
            </a:r>
            <a:r>
              <a:rPr sz="2000" spc="120" dirty="0">
                <a:latin typeface="DejaVu Serif Condensed"/>
                <a:cs typeface="DejaVu Serif Condensed"/>
              </a:rPr>
              <a:t> </a:t>
            </a:r>
            <a:r>
              <a:rPr sz="2000" b="1" dirty="0">
                <a:latin typeface="Liberation Serif"/>
                <a:cs typeface="Liberation Serif"/>
              </a:rPr>
              <a:t>A</a:t>
            </a:r>
            <a:r>
              <a:rPr sz="2000" b="1" spc="340" dirty="0">
                <a:latin typeface="Liberation Serif"/>
                <a:cs typeface="Liberation Serif"/>
              </a:rPr>
              <a:t> </a:t>
            </a:r>
            <a:r>
              <a:rPr sz="2000" b="1" spc="175" dirty="0">
                <a:latin typeface="Liberation Serif"/>
                <a:cs typeface="Liberation Serif"/>
              </a:rPr>
              <a:t>grade</a:t>
            </a:r>
            <a:r>
              <a:rPr sz="2000" b="1" spc="335" dirty="0">
                <a:latin typeface="Liberation Serif"/>
                <a:cs typeface="Liberation Serif"/>
              </a:rPr>
              <a:t> </a:t>
            </a:r>
            <a:r>
              <a:rPr sz="2000" b="1" spc="210" dirty="0">
                <a:latin typeface="Liberation Serif"/>
                <a:cs typeface="Liberation Serif"/>
              </a:rPr>
              <a:t>sine</a:t>
            </a:r>
            <a:r>
              <a:rPr sz="2000" b="1" spc="345" dirty="0">
                <a:latin typeface="Liberation Serif"/>
                <a:cs typeface="Liberation Serif"/>
              </a:rPr>
              <a:t> </a:t>
            </a:r>
            <a:r>
              <a:rPr sz="2000" b="1" spc="175" dirty="0">
                <a:latin typeface="Liberation Serif"/>
                <a:cs typeface="Liberation Serif"/>
              </a:rPr>
              <a:t>bars</a:t>
            </a:r>
            <a:r>
              <a:rPr sz="2000" b="1" spc="350" dirty="0">
                <a:latin typeface="Liberation Serif"/>
                <a:cs typeface="Liberation Serif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are</a:t>
            </a:r>
            <a:r>
              <a:rPr sz="2000" spc="135" dirty="0">
                <a:latin typeface="DejaVu Serif Condensed"/>
                <a:cs typeface="DejaVu Serif Condensed"/>
              </a:rPr>
              <a:t> </a:t>
            </a:r>
            <a:r>
              <a:rPr sz="2000" spc="35" dirty="0">
                <a:latin typeface="DejaVu Serif Condensed"/>
                <a:cs typeface="DejaVu Serif Condensed"/>
              </a:rPr>
              <a:t>more </a:t>
            </a:r>
            <a:r>
              <a:rPr sz="2000" dirty="0">
                <a:latin typeface="DejaVu Serif Condensed"/>
                <a:cs typeface="DejaVu Serif Condensed"/>
              </a:rPr>
              <a:t>accurate</a:t>
            </a:r>
            <a:r>
              <a:rPr sz="2000" spc="1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and</a:t>
            </a:r>
            <a:r>
              <a:rPr sz="2000" spc="-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guaranteed</a:t>
            </a:r>
            <a:r>
              <a:rPr sz="2000" spc="155" dirty="0">
                <a:latin typeface="DejaVu Serif Condensed"/>
                <a:cs typeface="DejaVu Serif Condensed"/>
              </a:rPr>
              <a:t> </a:t>
            </a:r>
            <a:r>
              <a:rPr sz="2000" b="1" spc="200" dirty="0">
                <a:latin typeface="Liberation Serif"/>
                <a:cs typeface="Liberation Serif"/>
              </a:rPr>
              <a:t>up</a:t>
            </a:r>
            <a:r>
              <a:rPr sz="2000" b="1" spc="215" dirty="0">
                <a:latin typeface="Liberation Serif"/>
                <a:cs typeface="Liberation Serif"/>
              </a:rPr>
              <a:t> </a:t>
            </a:r>
            <a:r>
              <a:rPr sz="2000" b="1" spc="180" dirty="0">
                <a:latin typeface="Liberation Serif"/>
                <a:cs typeface="Liberation Serif"/>
              </a:rPr>
              <a:t>to</a:t>
            </a:r>
            <a:r>
              <a:rPr sz="2000" b="1" spc="220" dirty="0">
                <a:latin typeface="Liberation Serif"/>
                <a:cs typeface="Liberation Serif"/>
              </a:rPr>
              <a:t> 0.01</a:t>
            </a:r>
            <a:r>
              <a:rPr sz="2000" b="1" spc="200" dirty="0">
                <a:latin typeface="Liberation Serif"/>
                <a:cs typeface="Liberation Serif"/>
              </a:rPr>
              <a:t> </a:t>
            </a:r>
            <a:r>
              <a:rPr sz="2000" b="1" spc="275" dirty="0">
                <a:latin typeface="Liberation Serif"/>
                <a:cs typeface="Liberation Serif"/>
              </a:rPr>
              <a:t>mm/meter</a:t>
            </a:r>
            <a:r>
              <a:rPr sz="2000" b="1" spc="210" dirty="0">
                <a:latin typeface="Liberation Serif"/>
                <a:cs typeface="Liberation Serif"/>
              </a:rPr>
              <a:t> </a:t>
            </a:r>
            <a:r>
              <a:rPr sz="2000" b="1" spc="140" dirty="0">
                <a:latin typeface="Liberation Serif"/>
                <a:cs typeface="Liberation Serif"/>
              </a:rPr>
              <a:t>of</a:t>
            </a:r>
            <a:r>
              <a:rPr sz="2000" b="1" spc="229" dirty="0">
                <a:latin typeface="Liberation Serif"/>
                <a:cs typeface="Liberation Serif"/>
              </a:rPr>
              <a:t> </a:t>
            </a:r>
            <a:r>
              <a:rPr sz="2000" b="1" spc="120" dirty="0">
                <a:latin typeface="Liberation Serif"/>
                <a:cs typeface="Liberation Serif"/>
              </a:rPr>
              <a:t>length</a:t>
            </a:r>
            <a:r>
              <a:rPr sz="2000" spc="120" dirty="0">
                <a:latin typeface="DejaVu Serif Condensed"/>
                <a:cs typeface="DejaVu Serif Condensed"/>
              </a:rPr>
              <a:t>.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4884" y="513333"/>
            <a:ext cx="1727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75" dirty="0"/>
              <a:t>Procedure: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9291" y="821791"/>
            <a:ext cx="8467090" cy="447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0" marR="942975" indent="-232410">
              <a:lnSpc>
                <a:spcPct val="146000"/>
              </a:lnSpc>
              <a:spcBef>
                <a:spcPts val="100"/>
              </a:spcBef>
              <a:buAutoNum type="arabicPeriod"/>
              <a:tabLst>
                <a:tab pos="254000" algn="l"/>
              </a:tabLst>
            </a:pPr>
            <a:r>
              <a:rPr sz="2000" spc="95" dirty="0">
                <a:latin typeface="DejaVu Serif Condensed"/>
                <a:cs typeface="DejaVu Serif Condensed"/>
              </a:rPr>
              <a:t>The</a:t>
            </a:r>
            <a:r>
              <a:rPr sz="2000" spc="135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sine</a:t>
            </a:r>
            <a:r>
              <a:rPr sz="2000" spc="13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bar</a:t>
            </a:r>
            <a:r>
              <a:rPr sz="2000" spc="12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is</a:t>
            </a:r>
            <a:r>
              <a:rPr sz="2000" spc="114" dirty="0">
                <a:latin typeface="DejaVu Serif Condensed"/>
                <a:cs typeface="DejaVu Serif Condensed"/>
              </a:rPr>
              <a:t> </a:t>
            </a:r>
            <a:r>
              <a:rPr sz="2000" spc="100" dirty="0">
                <a:latin typeface="DejaVu Serif Condensed"/>
                <a:cs typeface="DejaVu Serif Condensed"/>
              </a:rPr>
              <a:t>made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to</a:t>
            </a:r>
            <a:r>
              <a:rPr sz="2000" spc="125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rest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spc="120" dirty="0">
                <a:latin typeface="DejaVu Serif Condensed"/>
                <a:cs typeface="DejaVu Serif Condensed"/>
              </a:rPr>
              <a:t>on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surface</a:t>
            </a:r>
            <a:r>
              <a:rPr sz="2000" spc="14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plate</a:t>
            </a:r>
            <a:r>
              <a:rPr sz="2000" spc="135" dirty="0">
                <a:latin typeface="DejaVu Serif Condensed"/>
                <a:cs typeface="DejaVu Serif Condensed"/>
              </a:rPr>
              <a:t> </a:t>
            </a:r>
            <a:r>
              <a:rPr sz="2000" spc="110" dirty="0">
                <a:latin typeface="DejaVu Serif Condensed"/>
                <a:cs typeface="DejaVu Serif Condensed"/>
              </a:rPr>
              <a:t>with</a:t>
            </a:r>
            <a:r>
              <a:rPr sz="2000" spc="125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rollers </a:t>
            </a:r>
            <a:r>
              <a:rPr sz="2000" spc="50" dirty="0">
                <a:latin typeface="DejaVu Serif Condensed"/>
                <a:cs typeface="DejaVu Serif Condensed"/>
              </a:rPr>
              <a:t>contacting</a:t>
            </a:r>
            <a:r>
              <a:rPr sz="2000" spc="145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the</a:t>
            </a:r>
            <a:r>
              <a:rPr sz="2000" spc="-50" dirty="0">
                <a:latin typeface="DejaVu Serif Condensed"/>
                <a:cs typeface="DejaVu Serif Condensed"/>
              </a:rPr>
              <a:t> </a:t>
            </a:r>
            <a:r>
              <a:rPr sz="2000" spc="45" dirty="0">
                <a:latin typeface="DejaVu Serif Condensed"/>
                <a:cs typeface="DejaVu Serif Condensed"/>
              </a:rPr>
              <a:t>datum.</a:t>
            </a:r>
            <a:endParaRPr sz="2000">
              <a:latin typeface="DejaVu Serif Condensed"/>
              <a:cs typeface="DejaVu Serif Condensed"/>
            </a:endParaRPr>
          </a:p>
          <a:p>
            <a:pPr marL="254000" indent="-231775">
              <a:lnSpc>
                <a:spcPct val="100000"/>
              </a:lnSpc>
              <a:spcBef>
                <a:spcPts val="1130"/>
              </a:spcBef>
              <a:buAutoNum type="arabicPeriod"/>
              <a:tabLst>
                <a:tab pos="254000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Place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dirty="0">
                <a:latin typeface="DejaVu Serif Condensed"/>
                <a:cs typeface="DejaVu Serif Condensed"/>
              </a:rPr>
              <a:t> </a:t>
            </a:r>
            <a:r>
              <a:rPr sz="2000" spc="95" dirty="0">
                <a:latin typeface="DejaVu Serif Condensed"/>
                <a:cs typeface="DejaVu Serif Condensed"/>
              </a:rPr>
              <a:t>component</a:t>
            </a:r>
            <a:r>
              <a:rPr sz="2000" spc="10" dirty="0">
                <a:latin typeface="DejaVu Serif Condensed"/>
                <a:cs typeface="DejaVu Serif Condensed"/>
              </a:rPr>
              <a:t> </a:t>
            </a:r>
            <a:r>
              <a:rPr sz="2000" spc="120" dirty="0">
                <a:latin typeface="DejaVu Serif Condensed"/>
                <a:cs typeface="DejaVu Serif Condensed"/>
              </a:rPr>
              <a:t>on</a:t>
            </a:r>
            <a:r>
              <a:rPr sz="2000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sine</a:t>
            </a:r>
            <a:r>
              <a:rPr sz="2000" spc="5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bar</a:t>
            </a:r>
            <a:r>
              <a:rPr sz="2000" spc="-5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and</a:t>
            </a:r>
            <a:r>
              <a:rPr sz="2000" spc="2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lock</a:t>
            </a:r>
            <a:r>
              <a:rPr sz="2000" spc="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it</a:t>
            </a:r>
            <a:r>
              <a:rPr sz="2000" spc="5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in</a:t>
            </a:r>
            <a:r>
              <a:rPr sz="2000" spc="10" dirty="0">
                <a:latin typeface="DejaVu Serif Condensed"/>
                <a:cs typeface="DejaVu Serif Condensed"/>
              </a:rPr>
              <a:t> </a:t>
            </a:r>
            <a:r>
              <a:rPr sz="2000" spc="45" dirty="0">
                <a:latin typeface="DejaVu Serif Condensed"/>
                <a:cs typeface="DejaVu Serif Condensed"/>
              </a:rPr>
              <a:t>position.</a:t>
            </a:r>
            <a:endParaRPr sz="2000">
              <a:latin typeface="DejaVu Serif Condensed"/>
              <a:cs typeface="DejaVu Serif Condensed"/>
            </a:endParaRPr>
          </a:p>
          <a:p>
            <a:pPr marL="254000" indent="-231775">
              <a:lnSpc>
                <a:spcPct val="100000"/>
              </a:lnSpc>
              <a:spcBef>
                <a:spcPts val="645"/>
              </a:spcBef>
              <a:buAutoNum type="arabicPeriod"/>
              <a:tabLst>
                <a:tab pos="254000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Lift</a:t>
            </a:r>
            <a:r>
              <a:rPr sz="2000" spc="325" dirty="0">
                <a:latin typeface="DejaVu Serif Condensed"/>
                <a:cs typeface="DejaVu Serif Condensed"/>
              </a:rPr>
              <a:t> </a:t>
            </a:r>
            <a:r>
              <a:rPr sz="2000" spc="95" dirty="0">
                <a:latin typeface="DejaVu Serif Condensed"/>
                <a:cs typeface="DejaVu Serif Condensed"/>
              </a:rPr>
              <a:t>one</a:t>
            </a:r>
            <a:r>
              <a:rPr sz="2000" spc="315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end</a:t>
            </a:r>
            <a:r>
              <a:rPr sz="2000" spc="330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of</a:t>
            </a:r>
            <a:r>
              <a:rPr sz="2000" spc="32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320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roller</a:t>
            </a:r>
            <a:r>
              <a:rPr sz="2000" spc="310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of</a:t>
            </a:r>
            <a:r>
              <a:rPr sz="2000" spc="315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sine</a:t>
            </a:r>
            <a:r>
              <a:rPr sz="2000" spc="320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bar</a:t>
            </a:r>
            <a:r>
              <a:rPr sz="2000" spc="315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and</a:t>
            </a:r>
            <a:r>
              <a:rPr sz="2000" spc="33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place</a:t>
            </a:r>
            <a:r>
              <a:rPr sz="2000" spc="3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33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pack</a:t>
            </a:r>
            <a:r>
              <a:rPr sz="2000" spc="325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of</a:t>
            </a:r>
            <a:r>
              <a:rPr sz="2000" spc="315" dirty="0">
                <a:latin typeface="DejaVu Serif Condensed"/>
                <a:cs typeface="DejaVu Serif Condensed"/>
              </a:rPr>
              <a:t> </a:t>
            </a:r>
            <a:r>
              <a:rPr sz="2000" spc="45" dirty="0">
                <a:latin typeface="DejaVu Serif Condensed"/>
                <a:cs typeface="DejaVu Serif Condensed"/>
              </a:rPr>
              <a:t>slip</a:t>
            </a:r>
            <a:endParaRPr sz="2000">
              <a:latin typeface="DejaVu Serif Condensed"/>
              <a:cs typeface="DejaVu Serif Condensed"/>
            </a:endParaRPr>
          </a:p>
          <a:p>
            <a:pPr marL="254000">
              <a:lnSpc>
                <a:spcPct val="100000"/>
              </a:lnSpc>
              <a:spcBef>
                <a:spcPts val="1120"/>
              </a:spcBef>
            </a:pPr>
            <a:r>
              <a:rPr sz="2000" dirty="0">
                <a:latin typeface="DejaVu Serif Condensed"/>
                <a:cs typeface="DejaVu Serif Condensed"/>
              </a:rPr>
              <a:t>gauge,</a:t>
            </a:r>
            <a:r>
              <a:rPr sz="2000" spc="-40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underneath</a:t>
            </a:r>
            <a:r>
              <a:rPr sz="2000" spc="-4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the</a:t>
            </a:r>
            <a:r>
              <a:rPr sz="2000" spc="-3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roller.</a:t>
            </a:r>
            <a:endParaRPr sz="2000">
              <a:latin typeface="DejaVu Serif Condensed"/>
              <a:cs typeface="DejaVu Serif Condensed"/>
            </a:endParaRPr>
          </a:p>
          <a:p>
            <a:pPr marL="254000" marR="17780" indent="-232410">
              <a:lnSpc>
                <a:spcPts val="3540"/>
              </a:lnSpc>
              <a:spcBef>
                <a:spcPts val="295"/>
              </a:spcBef>
              <a:buFont typeface="DejaVu Serif Condensed"/>
              <a:buAutoNum type="arabicPeriod" startAt="4"/>
              <a:tabLst>
                <a:tab pos="254000" algn="l"/>
              </a:tabLst>
            </a:pPr>
            <a:r>
              <a:rPr sz="2000" b="1" spc="150" dirty="0">
                <a:latin typeface="Liberation Serif"/>
                <a:cs typeface="Liberation Serif"/>
              </a:rPr>
              <a:t>Height</a:t>
            </a:r>
            <a:r>
              <a:rPr sz="2000" b="1" spc="210" dirty="0">
                <a:latin typeface="Liberation Serif"/>
                <a:cs typeface="Liberation Serif"/>
              </a:rPr>
              <a:t> </a:t>
            </a:r>
            <a:r>
              <a:rPr sz="2000" b="1" spc="140" dirty="0">
                <a:latin typeface="Liberation Serif"/>
                <a:cs typeface="Liberation Serif"/>
              </a:rPr>
              <a:t>of</a:t>
            </a:r>
            <a:r>
              <a:rPr sz="2000" b="1" spc="240" dirty="0">
                <a:latin typeface="Liberation Serif"/>
                <a:cs typeface="Liberation Serif"/>
              </a:rPr>
              <a:t> </a:t>
            </a:r>
            <a:r>
              <a:rPr sz="2000" b="1" spc="195" dirty="0">
                <a:latin typeface="Liberation Serif"/>
                <a:cs typeface="Liberation Serif"/>
              </a:rPr>
              <a:t>the</a:t>
            </a:r>
            <a:r>
              <a:rPr sz="2000" b="1" spc="225" dirty="0">
                <a:latin typeface="Liberation Serif"/>
                <a:cs typeface="Liberation Serif"/>
              </a:rPr>
              <a:t> </a:t>
            </a:r>
            <a:r>
              <a:rPr sz="2000" b="1" spc="170" dirty="0">
                <a:latin typeface="Liberation Serif"/>
                <a:cs typeface="Liberation Serif"/>
              </a:rPr>
              <a:t>slip</a:t>
            </a:r>
            <a:r>
              <a:rPr sz="2000" b="1" spc="225" dirty="0">
                <a:latin typeface="Liberation Serif"/>
                <a:cs typeface="Liberation Serif"/>
              </a:rPr>
              <a:t> </a:t>
            </a:r>
            <a:r>
              <a:rPr sz="2000" b="1" spc="190" dirty="0">
                <a:latin typeface="Liberation Serif"/>
                <a:cs typeface="Liberation Serif"/>
              </a:rPr>
              <a:t>gauges</a:t>
            </a:r>
            <a:r>
              <a:rPr sz="2000" b="1" spc="225" dirty="0">
                <a:latin typeface="Liberation Serif"/>
                <a:cs typeface="Liberation Serif"/>
              </a:rPr>
              <a:t> </a:t>
            </a:r>
            <a:r>
              <a:rPr sz="2000" b="1" spc="210" dirty="0">
                <a:latin typeface="Liberation Serif"/>
                <a:cs typeface="Liberation Serif"/>
              </a:rPr>
              <a:t>(h)</a:t>
            </a:r>
            <a:r>
              <a:rPr sz="2000" b="1" spc="225" dirty="0">
                <a:latin typeface="Liberation Serif"/>
                <a:cs typeface="Liberation Serif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should</a:t>
            </a:r>
            <a:r>
              <a:rPr sz="2000" spc="1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be</a:t>
            </a:r>
            <a:r>
              <a:rPr sz="2000" spc="1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selected</a:t>
            </a:r>
            <a:r>
              <a:rPr sz="2000" spc="1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such</a:t>
            </a:r>
            <a:r>
              <a:rPr sz="2000" spc="1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that</a:t>
            </a:r>
            <a:r>
              <a:rPr sz="2000" spc="1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45" dirty="0">
                <a:latin typeface="DejaVu Serif Condensed"/>
                <a:cs typeface="DejaVu Serif Condensed"/>
              </a:rPr>
              <a:t> </a:t>
            </a:r>
            <a:r>
              <a:rPr sz="2000" spc="30" dirty="0">
                <a:latin typeface="DejaVu Serif Condensed"/>
                <a:cs typeface="DejaVu Serif Condensed"/>
              </a:rPr>
              <a:t>top </a:t>
            </a:r>
            <a:r>
              <a:rPr sz="2000" dirty="0">
                <a:latin typeface="DejaVu Serif Condensed"/>
                <a:cs typeface="DejaVu Serif Condensed"/>
              </a:rPr>
              <a:t>surface</a:t>
            </a:r>
            <a:r>
              <a:rPr sz="2000" spc="2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component</a:t>
            </a:r>
            <a:r>
              <a:rPr sz="2000" spc="2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2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parallel</a:t>
            </a:r>
            <a:r>
              <a:rPr sz="2000" spc="2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to</a:t>
            </a:r>
            <a:r>
              <a:rPr sz="2000" spc="2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2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datum</a:t>
            </a:r>
            <a:r>
              <a:rPr sz="2000" spc="254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plate.</a:t>
            </a:r>
            <a:endParaRPr sz="2000">
              <a:latin typeface="DejaVu Serif Condensed"/>
              <a:cs typeface="DejaVu Serif Condensed"/>
            </a:endParaRPr>
          </a:p>
          <a:p>
            <a:pPr marL="254000" marR="547370" indent="-232410">
              <a:lnSpc>
                <a:spcPts val="3520"/>
              </a:lnSpc>
              <a:spcBef>
                <a:spcPts val="5"/>
              </a:spcBef>
              <a:buAutoNum type="arabicPeriod" startAt="4"/>
              <a:tabLst>
                <a:tab pos="254000" algn="l"/>
                <a:tab pos="1276350" algn="l"/>
                <a:tab pos="1831339" algn="l"/>
                <a:tab pos="2531110" algn="l"/>
                <a:tab pos="3457575" algn="l"/>
                <a:tab pos="3860165" algn="l"/>
                <a:tab pos="4416425" algn="l"/>
                <a:tab pos="5015230" algn="l"/>
                <a:tab pos="5888990" algn="l"/>
                <a:tab pos="7562215" algn="l"/>
              </a:tabLst>
            </a:pPr>
            <a:r>
              <a:rPr sz="2000" spc="-10" dirty="0">
                <a:latin typeface="DejaVu Serif Condensed"/>
                <a:cs typeface="DejaVu Serif Condensed"/>
              </a:rPr>
              <a:t>Record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5" dirty="0">
                <a:latin typeface="DejaVu Serif Condensed"/>
                <a:cs typeface="DejaVu Serif Condensed"/>
              </a:rPr>
              <a:t>the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0" dirty="0">
                <a:latin typeface="DejaVu Serif Condensed"/>
                <a:cs typeface="DejaVu Serif Condensed"/>
              </a:rPr>
              <a:t>final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height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5" dirty="0">
                <a:latin typeface="DejaVu Serif Condensed"/>
                <a:cs typeface="DejaVu Serif Condensed"/>
              </a:rPr>
              <a:t>of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5" dirty="0">
                <a:latin typeface="DejaVu Serif Condensed"/>
                <a:cs typeface="DejaVu Serif Condensed"/>
              </a:rPr>
              <a:t>the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0" dirty="0">
                <a:latin typeface="DejaVu Serif Condensed"/>
                <a:cs typeface="DejaVu Serif Condensed"/>
              </a:rPr>
              <a:t>slip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gauge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combination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5" dirty="0">
                <a:latin typeface="DejaVu Serif Condensed"/>
                <a:cs typeface="DejaVu Serif Condensed"/>
              </a:rPr>
              <a:t>for </a:t>
            </a:r>
            <a:r>
              <a:rPr sz="2000" dirty="0">
                <a:latin typeface="DejaVu Serif Condensed"/>
                <a:cs typeface="DejaVu Serif Condensed"/>
              </a:rPr>
              <a:t>achieving</a:t>
            </a:r>
            <a:r>
              <a:rPr sz="2000" spc="2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parallelism.</a:t>
            </a:r>
            <a:endParaRPr sz="2000">
              <a:latin typeface="DejaVu Serif Condensed"/>
              <a:cs typeface="DejaVu Serif Condensed"/>
            </a:endParaRPr>
          </a:p>
          <a:p>
            <a:pPr marL="253365" indent="-227965">
              <a:lnSpc>
                <a:spcPct val="100000"/>
              </a:lnSpc>
              <a:spcBef>
                <a:spcPts val="1110"/>
              </a:spcBef>
              <a:buAutoNum type="arabicPeriod" startAt="4"/>
              <a:tabLst>
                <a:tab pos="253365" algn="l"/>
              </a:tabLst>
            </a:pPr>
            <a:r>
              <a:rPr sz="2000" b="1" spc="120" dirty="0">
                <a:latin typeface="Liberation Serif"/>
                <a:cs typeface="Liberation Serif"/>
              </a:rPr>
              <a:t>Calculate</a:t>
            </a:r>
            <a:r>
              <a:rPr sz="2000" b="1" spc="170" dirty="0">
                <a:latin typeface="Liberation Serif"/>
                <a:cs typeface="Liberation Serif"/>
              </a:rPr>
              <a:t> </a:t>
            </a:r>
            <a:r>
              <a:rPr sz="2000" b="1" spc="165" dirty="0">
                <a:latin typeface="Liberation Serif"/>
                <a:cs typeface="Liberation Serif"/>
              </a:rPr>
              <a:t>inclination</a:t>
            </a:r>
            <a:r>
              <a:rPr sz="2000" b="1" spc="155" dirty="0">
                <a:latin typeface="Liberation Serif"/>
                <a:cs typeface="Liberation Serif"/>
              </a:rPr>
              <a:t> </a:t>
            </a:r>
            <a:r>
              <a:rPr sz="2000" b="1" spc="220" dirty="0">
                <a:latin typeface="Liberation Serif"/>
                <a:cs typeface="Liberation Serif"/>
              </a:rPr>
              <a:t>θ</a:t>
            </a:r>
            <a:r>
              <a:rPr sz="2000" b="1" spc="165" dirty="0">
                <a:latin typeface="Liberation Serif"/>
                <a:cs typeface="Liberation Serif"/>
              </a:rPr>
              <a:t> </a:t>
            </a:r>
            <a:r>
              <a:rPr sz="2000" b="1" spc="155" dirty="0">
                <a:latin typeface="Liberation Serif"/>
                <a:cs typeface="Liberation Serif"/>
              </a:rPr>
              <a:t>=</a:t>
            </a:r>
            <a:r>
              <a:rPr sz="2000" b="1" spc="170" dirty="0">
                <a:latin typeface="Liberation Serif"/>
                <a:cs typeface="Liberation Serif"/>
              </a:rPr>
              <a:t> </a:t>
            </a:r>
            <a:r>
              <a:rPr sz="2000" b="1" spc="165" dirty="0">
                <a:latin typeface="Liberation Serif"/>
                <a:cs typeface="Liberation Serif"/>
              </a:rPr>
              <a:t>sin</a:t>
            </a:r>
            <a:r>
              <a:rPr sz="3000" b="1" spc="247" baseline="8333" dirty="0">
                <a:latin typeface="Liberation Serif"/>
                <a:cs typeface="Liberation Serif"/>
              </a:rPr>
              <a:t>-</a:t>
            </a:r>
            <a:r>
              <a:rPr sz="3000" b="1" spc="450" baseline="8333" dirty="0">
                <a:latin typeface="Liberation Serif"/>
                <a:cs typeface="Liberation Serif"/>
              </a:rPr>
              <a:t>1</a:t>
            </a:r>
            <a:r>
              <a:rPr sz="3000" b="1" spc="405" baseline="8333" dirty="0">
                <a:latin typeface="Liberation Serif"/>
                <a:cs typeface="Liberation Serif"/>
              </a:rPr>
              <a:t> </a:t>
            </a:r>
            <a:r>
              <a:rPr sz="2000" b="1" spc="190" dirty="0">
                <a:latin typeface="Liberation Serif"/>
                <a:cs typeface="Liberation Serif"/>
              </a:rPr>
              <a:t>(h/L)</a:t>
            </a:r>
            <a:endParaRPr sz="2000">
              <a:latin typeface="Liberation Serif"/>
              <a:cs typeface="Liberation Serif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4884" y="513333"/>
            <a:ext cx="6934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sng" spc="170" dirty="0">
                <a:uFill>
                  <a:solidFill>
                    <a:srgbClr val="000000"/>
                  </a:solidFill>
                </a:uFill>
              </a:rPr>
              <a:t>Setting</a:t>
            </a:r>
            <a:r>
              <a:rPr u="sng" spc="13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235" dirty="0">
                <a:uFill>
                  <a:solidFill>
                    <a:srgbClr val="000000"/>
                  </a:solidFill>
                </a:uFill>
              </a:rPr>
              <a:t>the</a:t>
            </a:r>
            <a:r>
              <a:rPr u="sng" spc="15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220" dirty="0">
                <a:uFill>
                  <a:solidFill>
                    <a:srgbClr val="000000"/>
                  </a:solidFill>
                </a:uFill>
              </a:rPr>
              <a:t>given</a:t>
            </a:r>
            <a:r>
              <a:rPr u="sng" spc="14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250" dirty="0">
                <a:uFill>
                  <a:solidFill>
                    <a:srgbClr val="000000"/>
                  </a:solidFill>
                </a:uFill>
              </a:rPr>
              <a:t>sine</a:t>
            </a:r>
            <a:r>
              <a:rPr u="sng" spc="14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190" dirty="0">
                <a:uFill>
                  <a:solidFill>
                    <a:srgbClr val="000000"/>
                  </a:solidFill>
                </a:uFill>
              </a:rPr>
              <a:t>bar</a:t>
            </a:r>
            <a:r>
              <a:rPr u="sng" spc="14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225" dirty="0">
                <a:uFill>
                  <a:solidFill>
                    <a:srgbClr val="000000"/>
                  </a:solidFill>
                </a:uFill>
              </a:rPr>
              <a:t>to</a:t>
            </a:r>
            <a:r>
              <a:rPr u="sng" spc="15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229" dirty="0">
                <a:uFill>
                  <a:solidFill>
                    <a:srgbClr val="000000"/>
                  </a:solidFill>
                </a:uFill>
              </a:rPr>
              <a:t>the</a:t>
            </a:r>
            <a:r>
              <a:rPr u="sng" spc="14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220" dirty="0">
                <a:uFill>
                  <a:solidFill>
                    <a:srgbClr val="000000"/>
                  </a:solidFill>
                </a:uFill>
              </a:rPr>
              <a:t>given</a:t>
            </a:r>
            <a:r>
              <a:rPr u="sng" spc="14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150" dirty="0">
                <a:uFill>
                  <a:solidFill>
                    <a:srgbClr val="000000"/>
                  </a:solidFill>
                </a:uFill>
              </a:rPr>
              <a:t>angle: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9291" y="959865"/>
            <a:ext cx="8933180" cy="588264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54000" marR="173355" indent="-232410">
              <a:lnSpc>
                <a:spcPts val="2340"/>
              </a:lnSpc>
              <a:spcBef>
                <a:spcPts val="229"/>
              </a:spcBef>
              <a:buAutoNum type="arabicPeriod"/>
              <a:tabLst>
                <a:tab pos="254000" algn="l"/>
              </a:tabLst>
            </a:pPr>
            <a:r>
              <a:rPr sz="2000" spc="85" dirty="0">
                <a:latin typeface="DejaVu Serif Condensed"/>
                <a:cs typeface="DejaVu Serif Condensed"/>
              </a:rPr>
              <a:t>Take</a:t>
            </a:r>
            <a:r>
              <a:rPr sz="2000" spc="-35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note</a:t>
            </a:r>
            <a:r>
              <a:rPr sz="2000" spc="-4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of</a:t>
            </a:r>
            <a:r>
              <a:rPr sz="2000" spc="-4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-45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given</a:t>
            </a:r>
            <a:r>
              <a:rPr sz="2000" spc="-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angle</a:t>
            </a:r>
            <a:r>
              <a:rPr sz="2000" spc="-3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for</a:t>
            </a:r>
            <a:r>
              <a:rPr sz="2000" spc="-35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which</a:t>
            </a:r>
            <a:r>
              <a:rPr sz="2000" spc="-4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-35" dirty="0">
                <a:latin typeface="DejaVu Serif Condensed"/>
                <a:cs typeface="DejaVu Serif Condensed"/>
              </a:rPr>
              <a:t> </a:t>
            </a:r>
            <a:r>
              <a:rPr sz="2000" spc="100" dirty="0">
                <a:latin typeface="DejaVu Serif Condensed"/>
                <a:cs typeface="DejaVu Serif Condensed"/>
              </a:rPr>
              <a:t>top</a:t>
            </a:r>
            <a:r>
              <a:rPr sz="2000" spc="-40" dirty="0">
                <a:latin typeface="DejaVu Serif Condensed"/>
                <a:cs typeface="DejaVu Serif Condensed"/>
              </a:rPr>
              <a:t> </a:t>
            </a:r>
            <a:r>
              <a:rPr sz="2000" spc="45" dirty="0">
                <a:latin typeface="DejaVu Serif Condensed"/>
                <a:cs typeface="DejaVu Serif Condensed"/>
              </a:rPr>
              <a:t>surface</a:t>
            </a:r>
            <a:r>
              <a:rPr sz="2000" spc="-4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of</a:t>
            </a:r>
            <a:r>
              <a:rPr sz="2000" spc="-4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the</a:t>
            </a:r>
            <a:r>
              <a:rPr sz="2000" spc="-35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sine</a:t>
            </a:r>
            <a:r>
              <a:rPr sz="2000" spc="-25" dirty="0">
                <a:latin typeface="DejaVu Serif Condensed"/>
                <a:cs typeface="DejaVu Serif Condensed"/>
              </a:rPr>
              <a:t> </a:t>
            </a:r>
            <a:r>
              <a:rPr sz="2000" spc="45" dirty="0">
                <a:latin typeface="DejaVu Serif Condensed"/>
                <a:cs typeface="DejaVu Serif Condensed"/>
              </a:rPr>
              <a:t>bar </a:t>
            </a:r>
            <a:r>
              <a:rPr sz="2000" spc="60" dirty="0">
                <a:latin typeface="DejaVu Serif Condensed"/>
                <a:cs typeface="DejaVu Serif Condensed"/>
              </a:rPr>
              <a:t>is</a:t>
            </a:r>
            <a:r>
              <a:rPr sz="2000" spc="-70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to</a:t>
            </a:r>
            <a:r>
              <a:rPr sz="2000" spc="-80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be</a:t>
            </a:r>
            <a:r>
              <a:rPr sz="2000" spc="-60" dirty="0">
                <a:latin typeface="DejaVu Serif Condensed"/>
                <a:cs typeface="DejaVu Serif Condensed"/>
              </a:rPr>
              <a:t> </a:t>
            </a:r>
            <a:r>
              <a:rPr sz="2000" spc="-20" dirty="0">
                <a:latin typeface="DejaVu Serif Condensed"/>
                <a:cs typeface="DejaVu Serif Condensed"/>
              </a:rPr>
              <a:t>set.</a:t>
            </a:r>
            <a:endParaRPr sz="2000">
              <a:latin typeface="DejaVu Serif Condensed"/>
              <a:cs typeface="DejaVu Serif Condensed"/>
            </a:endParaRPr>
          </a:p>
          <a:p>
            <a:pPr marL="254000" indent="-231775">
              <a:lnSpc>
                <a:spcPct val="100000"/>
              </a:lnSpc>
              <a:spcBef>
                <a:spcPts val="570"/>
              </a:spcBef>
              <a:buAutoNum type="arabicPeriod"/>
              <a:tabLst>
                <a:tab pos="254000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Theoretically</a:t>
            </a:r>
            <a:r>
              <a:rPr sz="2000" spc="1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calculate</a:t>
            </a:r>
            <a:r>
              <a:rPr sz="2000" spc="1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height</a:t>
            </a:r>
            <a:r>
              <a:rPr sz="2000" spc="1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1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slip</a:t>
            </a:r>
            <a:r>
              <a:rPr sz="2000" spc="1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gauge</a:t>
            </a:r>
            <a:r>
              <a:rPr sz="2000" spc="1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required</a:t>
            </a:r>
            <a:r>
              <a:rPr sz="2000" spc="1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to</a:t>
            </a:r>
            <a:r>
              <a:rPr sz="2000" spc="140" dirty="0">
                <a:latin typeface="DejaVu Serif Condensed"/>
                <a:cs typeface="DejaVu Serif Condensed"/>
              </a:rPr>
              <a:t> </a:t>
            </a:r>
            <a:r>
              <a:rPr sz="2000" spc="-20" dirty="0">
                <a:latin typeface="DejaVu Serif Condensed"/>
                <a:cs typeface="DejaVu Serif Condensed"/>
              </a:rPr>
              <a:t>lift</a:t>
            </a:r>
            <a:endParaRPr sz="2000">
              <a:latin typeface="DejaVu Serif Condensed"/>
              <a:cs typeface="DejaVu Serif Condensed"/>
            </a:endParaRPr>
          </a:p>
          <a:p>
            <a:pPr marL="254000" marR="629920">
              <a:lnSpc>
                <a:spcPts val="3620"/>
              </a:lnSpc>
              <a:spcBef>
                <a:spcPts val="220"/>
              </a:spcBef>
            </a:pPr>
            <a:r>
              <a:rPr sz="2000" dirty="0">
                <a:latin typeface="DejaVu Serif Condensed"/>
                <a:cs typeface="DejaVu Serif Condensed"/>
              </a:rPr>
              <a:t>one</a:t>
            </a:r>
            <a:r>
              <a:rPr sz="2000" spc="10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end</a:t>
            </a:r>
            <a:r>
              <a:rPr sz="2000" spc="1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-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sine</a:t>
            </a:r>
            <a:r>
              <a:rPr sz="2000" spc="229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bar</a:t>
            </a:r>
            <a:r>
              <a:rPr sz="2000" spc="1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such</a:t>
            </a:r>
            <a:r>
              <a:rPr sz="2000" spc="1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that</a:t>
            </a:r>
            <a:r>
              <a:rPr sz="2000" spc="195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top</a:t>
            </a:r>
            <a:r>
              <a:rPr sz="2000" spc="20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surface</a:t>
            </a:r>
            <a:r>
              <a:rPr sz="2000" spc="20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19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2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sine</a:t>
            </a:r>
            <a:r>
              <a:rPr sz="2000" spc="2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bar</a:t>
            </a:r>
            <a:r>
              <a:rPr sz="2000" spc="20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make</a:t>
            </a:r>
            <a:r>
              <a:rPr sz="2000" spc="190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the </a:t>
            </a:r>
            <a:r>
              <a:rPr sz="2000" dirty="0">
                <a:latin typeface="DejaVu Serif Condensed"/>
                <a:cs typeface="DejaVu Serif Condensed"/>
              </a:rPr>
              <a:t>required</a:t>
            </a:r>
            <a:r>
              <a:rPr sz="2000" spc="2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slope.</a:t>
            </a:r>
            <a:r>
              <a:rPr sz="2000" spc="-25" dirty="0">
                <a:latin typeface="DejaVu Serif Condensed"/>
                <a:cs typeface="DejaVu Serif Condensed"/>
              </a:rPr>
              <a:t> </a:t>
            </a:r>
            <a:r>
              <a:rPr sz="3000" baseline="2777" dirty="0">
                <a:latin typeface="DejaVu Serif Condensed"/>
                <a:cs typeface="DejaVu Serif Condensed"/>
              </a:rPr>
              <a:t>Approximate</a:t>
            </a:r>
            <a:r>
              <a:rPr sz="3000" spc="330" baseline="2777" dirty="0">
                <a:latin typeface="DejaVu Serif Condensed"/>
                <a:cs typeface="DejaVu Serif Condensed"/>
              </a:rPr>
              <a:t> </a:t>
            </a:r>
            <a:r>
              <a:rPr sz="3000" baseline="2777" dirty="0">
                <a:latin typeface="DejaVu Serif Condensed"/>
                <a:cs typeface="DejaVu Serif Condensed"/>
              </a:rPr>
              <a:t>height</a:t>
            </a:r>
            <a:r>
              <a:rPr sz="3000" spc="315" baseline="2777" dirty="0">
                <a:latin typeface="DejaVu Serif Condensed"/>
                <a:cs typeface="DejaVu Serif Condensed"/>
              </a:rPr>
              <a:t> </a:t>
            </a:r>
            <a:r>
              <a:rPr sz="3000" baseline="2777" dirty="0">
                <a:latin typeface="DejaVu Serif Condensed"/>
                <a:cs typeface="DejaVu Serif Condensed"/>
              </a:rPr>
              <a:t>of</a:t>
            </a:r>
            <a:r>
              <a:rPr sz="3000" spc="315" baseline="2777" dirty="0">
                <a:latin typeface="DejaVu Serif Condensed"/>
                <a:cs typeface="DejaVu Serif Condensed"/>
              </a:rPr>
              <a:t> </a:t>
            </a:r>
            <a:r>
              <a:rPr sz="3000" baseline="2777" dirty="0">
                <a:latin typeface="DejaVu Serif Condensed"/>
                <a:cs typeface="DejaVu Serif Condensed"/>
              </a:rPr>
              <a:t>slip</a:t>
            </a:r>
            <a:r>
              <a:rPr sz="3000" spc="322" baseline="2777" dirty="0">
                <a:latin typeface="DejaVu Serif Condensed"/>
                <a:cs typeface="DejaVu Serif Condensed"/>
              </a:rPr>
              <a:t> </a:t>
            </a:r>
            <a:r>
              <a:rPr sz="3000" baseline="2777" dirty="0">
                <a:latin typeface="DejaVu Serif Condensed"/>
                <a:cs typeface="DejaVu Serif Condensed"/>
              </a:rPr>
              <a:t>gauge</a:t>
            </a:r>
            <a:r>
              <a:rPr sz="3000" spc="330" baseline="2777" dirty="0">
                <a:latin typeface="DejaVu Serif Condensed"/>
                <a:cs typeface="DejaVu Serif Condensed"/>
              </a:rPr>
              <a:t> </a:t>
            </a:r>
            <a:r>
              <a:rPr sz="3000" baseline="2777" dirty="0">
                <a:latin typeface="DejaVu Serif Condensed"/>
                <a:cs typeface="DejaVu Serif Condensed"/>
              </a:rPr>
              <a:t>used=</a:t>
            </a:r>
            <a:r>
              <a:rPr sz="3000" spc="652" baseline="2777" dirty="0">
                <a:latin typeface="DejaVu Serif Condensed"/>
                <a:cs typeface="DejaVu Serif Condensed"/>
              </a:rPr>
              <a:t> </a:t>
            </a:r>
            <a:r>
              <a:rPr sz="3000" spc="-15" baseline="2777" dirty="0">
                <a:latin typeface="DejaVu Serif Condensed"/>
                <a:cs typeface="DejaVu Serif Condensed"/>
              </a:rPr>
              <a:t>H</a:t>
            </a:r>
            <a:r>
              <a:rPr sz="2000" spc="-10" dirty="0">
                <a:latin typeface="DejaVu Serif Condensed"/>
                <a:cs typeface="DejaVu Serif Condensed"/>
              </a:rPr>
              <a:t>app</a:t>
            </a:r>
            <a:r>
              <a:rPr sz="3000" spc="-15" baseline="2777" dirty="0">
                <a:latin typeface="DejaVu Serif Condensed"/>
                <a:cs typeface="DejaVu Serif Condensed"/>
              </a:rPr>
              <a:t>.</a:t>
            </a:r>
            <a:endParaRPr sz="3000" baseline="2777">
              <a:latin typeface="DejaVu Serif Condensed"/>
              <a:cs typeface="DejaVu Serif Condensed"/>
            </a:endParaRPr>
          </a:p>
          <a:p>
            <a:pPr marL="2540000" lvl="1" indent="-235585">
              <a:lnSpc>
                <a:spcPct val="100000"/>
              </a:lnSpc>
              <a:spcBef>
                <a:spcPts val="895"/>
              </a:spcBef>
              <a:buAutoNum type="romanLcPeriod"/>
              <a:tabLst>
                <a:tab pos="2540000" algn="l"/>
                <a:tab pos="3399790" algn="l"/>
                <a:tab pos="3692525" algn="l"/>
                <a:tab pos="4826635" algn="l"/>
              </a:tabLst>
            </a:pPr>
            <a:r>
              <a:rPr sz="3000" spc="-15" baseline="2777" dirty="0">
                <a:latin typeface="DejaVu Serif Condensed"/>
                <a:cs typeface="DejaVu Serif Condensed"/>
              </a:rPr>
              <a:t>H</a:t>
            </a:r>
            <a:r>
              <a:rPr sz="2000" spc="-10" dirty="0">
                <a:latin typeface="DejaVu Serif Condensed"/>
                <a:cs typeface="DejaVu Serif Condensed"/>
              </a:rPr>
              <a:t>app</a:t>
            </a:r>
            <a:r>
              <a:rPr sz="3000" spc="-15" baseline="2777" dirty="0">
                <a:latin typeface="DejaVu Serif Condensed"/>
                <a:cs typeface="DejaVu Serif Condensed"/>
              </a:rPr>
              <a:t>.</a:t>
            </a:r>
            <a:r>
              <a:rPr sz="3000" baseline="2777" dirty="0">
                <a:latin typeface="DejaVu Serif Condensed"/>
                <a:cs typeface="DejaVu Serif Condensed"/>
              </a:rPr>
              <a:t>	</a:t>
            </a:r>
            <a:r>
              <a:rPr sz="3000" spc="-75" baseline="2777" dirty="0">
                <a:latin typeface="DejaVu Serif Condensed"/>
                <a:cs typeface="DejaVu Serif Condensed"/>
              </a:rPr>
              <a:t>=</a:t>
            </a:r>
            <a:r>
              <a:rPr sz="3000" baseline="2777" dirty="0">
                <a:latin typeface="DejaVu Serif Condensed"/>
                <a:cs typeface="DejaVu Serif Condensed"/>
              </a:rPr>
              <a:t>	</a:t>
            </a:r>
            <a:r>
              <a:rPr sz="3000" u="sng" spc="157" baseline="2777" dirty="0">
                <a:uFill>
                  <a:solidFill>
                    <a:srgbClr val="000000"/>
                  </a:solidFill>
                </a:uFill>
                <a:latin typeface="DejaVu Serif Condensed"/>
                <a:cs typeface="DejaVu Serif Condensed"/>
              </a:rPr>
              <a:t>dh</a:t>
            </a:r>
            <a:r>
              <a:rPr sz="3000" u="sng" spc="22" baseline="2777" dirty="0">
                <a:uFill>
                  <a:solidFill>
                    <a:srgbClr val="000000"/>
                  </a:solidFill>
                </a:uFill>
                <a:latin typeface="DejaVu Serif Condensed"/>
                <a:cs typeface="DejaVu Serif Condensed"/>
              </a:rPr>
              <a:t> </a:t>
            </a:r>
            <a:r>
              <a:rPr sz="3000" u="sng" spc="-37" baseline="2777" dirty="0">
                <a:uFill>
                  <a:solidFill>
                    <a:srgbClr val="000000"/>
                  </a:solidFill>
                </a:uFill>
                <a:latin typeface="DejaVu Serif Condensed"/>
                <a:cs typeface="DejaVu Serif Condensed"/>
              </a:rPr>
              <a:t>xL</a:t>
            </a:r>
            <a:r>
              <a:rPr sz="3000" u="none" baseline="2777" dirty="0">
                <a:latin typeface="DejaVu Serif Condensed"/>
                <a:cs typeface="DejaVu Serif Condensed"/>
              </a:rPr>
              <a:t>	</a:t>
            </a:r>
            <a:r>
              <a:rPr sz="3000" u="none" spc="217" baseline="2777" dirty="0">
                <a:latin typeface="DejaVu Serif Condensed"/>
                <a:cs typeface="DejaVu Serif Condensed"/>
              </a:rPr>
              <a:t>mm</a:t>
            </a:r>
            <a:endParaRPr sz="3000" baseline="2777">
              <a:latin typeface="DejaVu Serif Condensed"/>
              <a:cs typeface="DejaVu Serif Condensed"/>
            </a:endParaRPr>
          </a:p>
          <a:p>
            <a:pPr marL="2539365" lvl="1" indent="-306705">
              <a:lnSpc>
                <a:spcPct val="100000"/>
              </a:lnSpc>
              <a:spcBef>
                <a:spcPts val="50"/>
              </a:spcBef>
              <a:buAutoNum type="romanLcPeriod"/>
              <a:tabLst>
                <a:tab pos="2539365" algn="l"/>
              </a:tabLst>
            </a:pPr>
            <a:r>
              <a:rPr sz="2000" spc="160" dirty="0">
                <a:latin typeface="DejaVu Serif Condensed"/>
                <a:cs typeface="DejaVu Serif Condensed"/>
              </a:rPr>
              <a:t>√</a:t>
            </a:r>
            <a:r>
              <a:rPr sz="2000" spc="-15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dh</a:t>
            </a:r>
            <a:r>
              <a:rPr sz="1950" spc="-15" baseline="21367" dirty="0">
                <a:latin typeface="DejaVu Serif Condensed"/>
                <a:cs typeface="DejaVu Serif Condensed"/>
              </a:rPr>
              <a:t>2</a:t>
            </a:r>
            <a:r>
              <a:rPr sz="2000" spc="-10" dirty="0">
                <a:latin typeface="DejaVu Serif Condensed"/>
                <a:cs typeface="DejaVu Serif Condensed"/>
              </a:rPr>
              <a:t>+l</a:t>
            </a:r>
            <a:r>
              <a:rPr sz="1950" spc="-15" baseline="21367" dirty="0">
                <a:latin typeface="DejaVu Serif Condensed"/>
                <a:cs typeface="DejaVu Serif Condensed"/>
              </a:rPr>
              <a:t>2</a:t>
            </a:r>
            <a:endParaRPr sz="1950" baseline="21367">
              <a:latin typeface="DejaVu Serif Condensed"/>
              <a:cs typeface="DejaVu Serif Condensed"/>
            </a:endParaRPr>
          </a:p>
          <a:p>
            <a:pPr marL="254000" marR="74930" indent="-232410">
              <a:lnSpc>
                <a:spcPts val="2340"/>
              </a:lnSpc>
              <a:spcBef>
                <a:spcPts val="785"/>
              </a:spcBef>
              <a:buAutoNum type="arabicPeriod" startAt="3"/>
              <a:tabLst>
                <a:tab pos="254000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Insert</a:t>
            </a:r>
            <a:r>
              <a:rPr sz="2000" spc="15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selected</a:t>
            </a:r>
            <a:r>
              <a:rPr sz="2000" spc="1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combination</a:t>
            </a:r>
            <a:r>
              <a:rPr sz="2000" spc="1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1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slip</a:t>
            </a:r>
            <a:r>
              <a:rPr sz="2000" spc="1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gauge</a:t>
            </a:r>
            <a:r>
              <a:rPr sz="2000" spc="1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under</a:t>
            </a:r>
            <a:r>
              <a:rPr sz="2000" spc="1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one</a:t>
            </a:r>
            <a:r>
              <a:rPr sz="2000" spc="1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end</a:t>
            </a:r>
            <a:r>
              <a:rPr sz="2000" spc="1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1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60" dirty="0">
                <a:latin typeface="DejaVu Serif Condensed"/>
                <a:cs typeface="DejaVu Serif Condensed"/>
              </a:rPr>
              <a:t> </a:t>
            </a:r>
            <a:r>
              <a:rPr sz="2000" spc="-20" dirty="0">
                <a:latin typeface="DejaVu Serif Condensed"/>
                <a:cs typeface="DejaVu Serif Condensed"/>
              </a:rPr>
              <a:t>sine bar.</a:t>
            </a:r>
            <a:endParaRPr sz="2000">
              <a:latin typeface="DejaVu Serif Condensed"/>
              <a:cs typeface="DejaVu Serif Condensed"/>
            </a:endParaRPr>
          </a:p>
          <a:p>
            <a:pPr marL="254000" indent="-231775">
              <a:lnSpc>
                <a:spcPct val="100000"/>
              </a:lnSpc>
              <a:spcBef>
                <a:spcPts val="595"/>
              </a:spcBef>
              <a:buAutoNum type="arabicPeriod" startAt="3"/>
              <a:tabLst>
                <a:tab pos="254000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Use</a:t>
            </a:r>
            <a:r>
              <a:rPr sz="2000" spc="1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dial</a:t>
            </a:r>
            <a:r>
              <a:rPr sz="2000" spc="15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gauge</a:t>
            </a:r>
            <a:r>
              <a:rPr sz="2000" spc="16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with</a:t>
            </a:r>
            <a:r>
              <a:rPr sz="2000" spc="1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stand</a:t>
            </a:r>
            <a:r>
              <a:rPr sz="2000" spc="15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and</a:t>
            </a:r>
            <a:r>
              <a:rPr sz="2000" spc="1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traverse</a:t>
            </a:r>
            <a:r>
              <a:rPr sz="2000" spc="1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5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plunger</a:t>
            </a:r>
            <a:r>
              <a:rPr sz="2000" spc="1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1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70" dirty="0">
                <a:latin typeface="DejaVu Serif Condensed"/>
                <a:cs typeface="DejaVu Serif Condensed"/>
              </a:rPr>
              <a:t> </a:t>
            </a:r>
            <a:r>
              <a:rPr sz="2000" spc="-20" dirty="0">
                <a:latin typeface="DejaVu Serif Condensed"/>
                <a:cs typeface="DejaVu Serif Condensed"/>
              </a:rPr>
              <a:t>dial</a:t>
            </a:r>
            <a:endParaRPr sz="2000">
              <a:latin typeface="DejaVu Serif Condensed"/>
              <a:cs typeface="DejaVu Serif Condensed"/>
            </a:endParaRPr>
          </a:p>
          <a:p>
            <a:pPr marL="254000">
              <a:lnSpc>
                <a:spcPct val="100000"/>
              </a:lnSpc>
              <a:spcBef>
                <a:spcPts val="1120"/>
              </a:spcBef>
            </a:pPr>
            <a:r>
              <a:rPr sz="2000" dirty="0">
                <a:latin typeface="DejaVu Serif Condensed"/>
                <a:cs typeface="DejaVu Serif Condensed"/>
              </a:rPr>
              <a:t>gauge</a:t>
            </a:r>
            <a:r>
              <a:rPr sz="2000" spc="15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over</a:t>
            </a:r>
            <a:r>
              <a:rPr sz="2000" spc="15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-55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known</a:t>
            </a:r>
            <a:r>
              <a:rPr sz="2000" spc="1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length</a:t>
            </a:r>
            <a:r>
              <a:rPr sz="2000" spc="1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and</a:t>
            </a:r>
            <a:r>
              <a:rPr sz="2000" spc="1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check</a:t>
            </a:r>
            <a:r>
              <a:rPr sz="2000" spc="1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slope</a:t>
            </a:r>
            <a:r>
              <a:rPr sz="2000" spc="1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1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sine</a:t>
            </a:r>
            <a:r>
              <a:rPr sz="2000" spc="190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bar</a:t>
            </a:r>
            <a:endParaRPr sz="2000">
              <a:latin typeface="DejaVu Serif Condensed"/>
              <a:cs typeface="DejaVu Serif Condensed"/>
            </a:endParaRPr>
          </a:p>
          <a:p>
            <a:pPr marL="158115">
              <a:lnSpc>
                <a:spcPct val="100000"/>
              </a:lnSpc>
              <a:spcBef>
                <a:spcPts val="1100"/>
              </a:spcBef>
            </a:pPr>
            <a:r>
              <a:rPr sz="2400" b="1" spc="200" dirty="0">
                <a:latin typeface="Liberation Serif"/>
                <a:cs typeface="Liberation Serif"/>
              </a:rPr>
              <a:t>Limitations:</a:t>
            </a:r>
            <a:endParaRPr sz="2400">
              <a:latin typeface="Liberation Serif"/>
              <a:cs typeface="Liberation Serif"/>
            </a:endParaRPr>
          </a:p>
          <a:p>
            <a:pPr marL="398780" indent="-240665">
              <a:lnSpc>
                <a:spcPct val="100000"/>
              </a:lnSpc>
              <a:spcBef>
                <a:spcPts val="650"/>
              </a:spcBef>
              <a:buSzPct val="60000"/>
              <a:buFont typeface="Symbol"/>
              <a:buChar char=""/>
              <a:tabLst>
                <a:tab pos="398780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Sine</a:t>
            </a:r>
            <a:r>
              <a:rPr sz="2000" spc="-20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bar</a:t>
            </a:r>
            <a:r>
              <a:rPr sz="2000" spc="5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is</a:t>
            </a:r>
            <a:r>
              <a:rPr sz="200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reliable</a:t>
            </a:r>
            <a:r>
              <a:rPr sz="2000" spc="2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for</a:t>
            </a:r>
            <a:r>
              <a:rPr sz="2000" spc="5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angles</a:t>
            </a:r>
            <a:r>
              <a:rPr sz="2000" spc="-15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less</a:t>
            </a:r>
            <a:r>
              <a:rPr sz="200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than</a:t>
            </a:r>
            <a:r>
              <a:rPr sz="2000" spc="5" dirty="0">
                <a:latin typeface="DejaVu Serif Condensed"/>
                <a:cs typeface="DejaVu Serif Condensed"/>
              </a:rPr>
              <a:t> </a:t>
            </a:r>
            <a:r>
              <a:rPr sz="2000" b="1" spc="165" dirty="0">
                <a:latin typeface="Liberation Serif"/>
                <a:cs typeface="Liberation Serif"/>
              </a:rPr>
              <a:t>15°</a:t>
            </a:r>
            <a:r>
              <a:rPr sz="2000" spc="165" dirty="0">
                <a:latin typeface="DejaVu Serif Condensed"/>
                <a:cs typeface="DejaVu Serif Condensed"/>
              </a:rPr>
              <a:t>,</a:t>
            </a:r>
            <a:r>
              <a:rPr sz="2000" spc="5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and</a:t>
            </a:r>
            <a:r>
              <a:rPr sz="2000" spc="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-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angle</a:t>
            </a:r>
            <a:r>
              <a:rPr sz="2000" spc="15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above</a:t>
            </a:r>
            <a:r>
              <a:rPr sz="2000" spc="10" dirty="0">
                <a:latin typeface="DejaVu Serif Condensed"/>
                <a:cs typeface="DejaVu Serif Condensed"/>
              </a:rPr>
              <a:t> </a:t>
            </a:r>
            <a:r>
              <a:rPr sz="2000" b="1" spc="120" dirty="0">
                <a:latin typeface="Liberation Serif"/>
                <a:cs typeface="Liberation Serif"/>
              </a:rPr>
              <a:t>45°</a:t>
            </a:r>
            <a:r>
              <a:rPr sz="2000" spc="120" dirty="0">
                <a:latin typeface="DejaVu Serif Condensed"/>
                <a:cs typeface="DejaVu Serif Condensed"/>
              </a:rPr>
              <a:t>.</a:t>
            </a:r>
            <a:endParaRPr sz="2000">
              <a:latin typeface="DejaVu Serif Condensed"/>
              <a:cs typeface="DejaVu Serif Condensed"/>
            </a:endParaRPr>
          </a:p>
          <a:p>
            <a:pPr marL="349885" indent="-191770">
              <a:lnSpc>
                <a:spcPct val="100000"/>
              </a:lnSpc>
              <a:spcBef>
                <a:spcPts val="660"/>
              </a:spcBef>
              <a:buSzPct val="60000"/>
              <a:buFont typeface="Symbol"/>
              <a:buChar char=""/>
              <a:tabLst>
                <a:tab pos="349885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Slightly </a:t>
            </a:r>
            <a:r>
              <a:rPr sz="2000" spc="80" dirty="0">
                <a:latin typeface="DejaVu Serif Condensed"/>
                <a:cs typeface="DejaVu Serif Condensed"/>
              </a:rPr>
              <a:t>errors</a:t>
            </a:r>
            <a:r>
              <a:rPr sz="2000" spc="5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of</a:t>
            </a:r>
            <a:r>
              <a:rPr sz="2000" spc="1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15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sine</a:t>
            </a:r>
            <a:r>
              <a:rPr sz="2000" spc="15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bar</a:t>
            </a:r>
            <a:r>
              <a:rPr sz="2000" spc="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cause</a:t>
            </a:r>
            <a:r>
              <a:rPr sz="2000" spc="2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larger</a:t>
            </a:r>
            <a:r>
              <a:rPr sz="2000" spc="10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angular</a:t>
            </a:r>
            <a:r>
              <a:rPr sz="2000" spc="1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errors.</a:t>
            </a:r>
            <a:endParaRPr sz="2000">
              <a:latin typeface="DejaVu Serif Condensed"/>
              <a:cs typeface="DejaVu Serif Condensed"/>
            </a:endParaRPr>
          </a:p>
          <a:p>
            <a:pPr marL="349885" indent="-191770">
              <a:lnSpc>
                <a:spcPct val="100000"/>
              </a:lnSpc>
              <a:spcBef>
                <a:spcPts val="660"/>
              </a:spcBef>
              <a:buSzPct val="60000"/>
              <a:buFont typeface="Symbol"/>
              <a:buChar char=""/>
              <a:tabLst>
                <a:tab pos="349885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Size</a:t>
            </a:r>
            <a:r>
              <a:rPr sz="2000" spc="11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1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parts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which</a:t>
            </a:r>
            <a:r>
              <a:rPr sz="2000" spc="1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can</a:t>
            </a:r>
            <a:r>
              <a:rPr sz="2000" spc="1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be</a:t>
            </a:r>
            <a:r>
              <a:rPr sz="2000" spc="1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impacted</a:t>
            </a:r>
            <a:r>
              <a:rPr sz="2000" spc="229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by</a:t>
            </a:r>
            <a:r>
              <a:rPr sz="2000" spc="11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sine</a:t>
            </a:r>
            <a:r>
              <a:rPr sz="2000" spc="1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bar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13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limited.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PROCEDURE: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4208" y="1184503"/>
            <a:ext cx="9070975" cy="566420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41300" indent="-231775">
              <a:lnSpc>
                <a:spcPct val="100000"/>
              </a:lnSpc>
              <a:spcBef>
                <a:spcPts val="745"/>
              </a:spcBef>
              <a:buAutoNum type="arabicPeriod"/>
              <a:tabLst>
                <a:tab pos="241300" algn="l"/>
              </a:tabLst>
            </a:pPr>
            <a:r>
              <a:rPr sz="2000" spc="80" dirty="0">
                <a:latin typeface="DejaVu Serif Condensed"/>
                <a:cs typeface="DejaVu Serif Condensed"/>
              </a:rPr>
              <a:t>To</a:t>
            </a:r>
            <a:r>
              <a:rPr sz="2000" spc="1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set</a:t>
            </a:r>
            <a:r>
              <a:rPr sz="2000" spc="10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required</a:t>
            </a:r>
            <a:r>
              <a:rPr sz="2000" spc="1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angle</a:t>
            </a:r>
            <a:r>
              <a:rPr sz="2000" spc="1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using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slip</a:t>
            </a:r>
            <a:r>
              <a:rPr sz="2000" spc="1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gauges</a:t>
            </a:r>
            <a:r>
              <a:rPr sz="2000" spc="10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and</a:t>
            </a:r>
            <a:r>
              <a:rPr sz="2000" spc="1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sine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spc="-20" dirty="0">
                <a:latin typeface="DejaVu Serif Condensed"/>
                <a:cs typeface="DejaVu Serif Condensed"/>
              </a:rPr>
              <a:t>bar.</a:t>
            </a:r>
            <a:endParaRPr sz="2000">
              <a:latin typeface="DejaVu Serif Condensed"/>
              <a:cs typeface="DejaVu Serif Condensed"/>
            </a:endParaRPr>
          </a:p>
          <a:p>
            <a:pPr marL="241300" indent="-231775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241300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Measure</a:t>
            </a:r>
            <a:r>
              <a:rPr sz="2000" spc="3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3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length</a:t>
            </a:r>
            <a:r>
              <a:rPr sz="2000" spc="3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3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sine</a:t>
            </a:r>
            <a:r>
              <a:rPr sz="2000" spc="38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bar</a:t>
            </a:r>
            <a:r>
              <a:rPr sz="2000" spc="40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(Distance</a:t>
            </a:r>
            <a:r>
              <a:rPr sz="2000" spc="38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between</a:t>
            </a:r>
            <a:r>
              <a:rPr sz="2000" spc="3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38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centers</a:t>
            </a:r>
            <a:r>
              <a:rPr sz="2000" spc="38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36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two</a:t>
            </a:r>
            <a:endParaRPr sz="2000">
              <a:latin typeface="DejaVu Serif Condensed"/>
              <a:cs typeface="DejaVu Serif Condensed"/>
            </a:endParaRPr>
          </a:p>
          <a:p>
            <a:pPr marL="241300">
              <a:lnSpc>
                <a:spcPct val="100000"/>
              </a:lnSpc>
              <a:spcBef>
                <a:spcPts val="1120"/>
              </a:spcBef>
            </a:pPr>
            <a:r>
              <a:rPr sz="2000" spc="-10" dirty="0">
                <a:latin typeface="DejaVu Serif Condensed"/>
                <a:cs typeface="DejaVu Serif Condensed"/>
              </a:rPr>
              <a:t>rollers)</a:t>
            </a:r>
            <a:endParaRPr sz="2000">
              <a:latin typeface="DejaVu Serif Condensed"/>
              <a:cs typeface="DejaVu Serif Condensed"/>
            </a:endParaRPr>
          </a:p>
          <a:p>
            <a:pPr marL="241300" marR="28575" indent="-231775">
              <a:lnSpc>
                <a:spcPct val="146500"/>
              </a:lnSpc>
              <a:buAutoNum type="arabicPeriod" startAt="3"/>
              <a:tabLst>
                <a:tab pos="241300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Calculate</a:t>
            </a:r>
            <a:r>
              <a:rPr sz="2000" spc="-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-15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height</a:t>
            </a:r>
            <a:r>
              <a:rPr sz="2000" spc="-1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of</a:t>
            </a:r>
            <a:r>
              <a:rPr sz="2000" spc="-1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-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slip</a:t>
            </a:r>
            <a:r>
              <a:rPr sz="2000" spc="-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gauges</a:t>
            </a:r>
            <a:r>
              <a:rPr sz="2000" spc="-1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required</a:t>
            </a:r>
            <a:r>
              <a:rPr sz="2000" spc="-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for</a:t>
            </a:r>
            <a:r>
              <a:rPr sz="2000" spc="-1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setting</a:t>
            </a:r>
            <a:r>
              <a:rPr sz="2000" spc="-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-15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required </a:t>
            </a:r>
            <a:r>
              <a:rPr sz="2000" dirty="0">
                <a:latin typeface="DejaVu Serif Condensed"/>
                <a:cs typeface="DejaVu Serif Condensed"/>
              </a:rPr>
              <a:t>angle</a:t>
            </a:r>
            <a:r>
              <a:rPr sz="2000" spc="5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using</a:t>
            </a:r>
            <a:r>
              <a:rPr sz="2000" spc="-1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-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formula,</a:t>
            </a:r>
            <a:r>
              <a:rPr sz="2000" spc="5" dirty="0">
                <a:latin typeface="DejaVu Serif Condensed"/>
                <a:cs typeface="DejaVu Serif Condensed"/>
              </a:rPr>
              <a:t> </a:t>
            </a:r>
            <a:r>
              <a:rPr sz="2000" spc="-75" dirty="0">
                <a:latin typeface="DejaVu Serif Condensed"/>
                <a:cs typeface="DejaVu Serif Condensed"/>
              </a:rPr>
              <a:t>H=L</a:t>
            </a:r>
            <a:r>
              <a:rPr sz="2000" spc="-5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x</a:t>
            </a:r>
            <a:r>
              <a:rPr sz="2000" dirty="0">
                <a:latin typeface="DejaVu Serif Condensed"/>
                <a:cs typeface="DejaVu Serif Condensed"/>
              </a:rPr>
              <a:t> Sine◻</a:t>
            </a:r>
            <a:r>
              <a:rPr sz="2000" spc="-15" dirty="0">
                <a:latin typeface="DejaVu Serif Condensed"/>
                <a:cs typeface="DejaVu Serif Condensed"/>
              </a:rPr>
              <a:t> </a:t>
            </a:r>
            <a:r>
              <a:rPr sz="2000" spc="-50" dirty="0">
                <a:latin typeface="DejaVu Serif Condensed"/>
                <a:cs typeface="DejaVu Serif Condensed"/>
              </a:rPr>
              <a:t>◻</a:t>
            </a:r>
            <a:endParaRPr sz="2000">
              <a:latin typeface="DejaVu Serif Condensed"/>
              <a:cs typeface="DejaVu Serif Condensed"/>
            </a:endParaRPr>
          </a:p>
          <a:p>
            <a:pPr marL="241300" marR="223520" indent="-231775">
              <a:lnSpc>
                <a:spcPct val="146500"/>
              </a:lnSpc>
              <a:spcBef>
                <a:spcPts val="10"/>
              </a:spcBef>
              <a:buAutoNum type="arabicPeriod" startAt="3"/>
              <a:tabLst>
                <a:tab pos="241300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Select</a:t>
            </a:r>
            <a:r>
              <a:rPr sz="2000" spc="345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and</a:t>
            </a:r>
            <a:r>
              <a:rPr sz="2000" spc="355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clean</a:t>
            </a:r>
            <a:r>
              <a:rPr sz="2000" spc="35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350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required</a:t>
            </a:r>
            <a:r>
              <a:rPr sz="2000" spc="35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sizes</a:t>
            </a:r>
            <a:r>
              <a:rPr sz="2000" spc="355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of</a:t>
            </a:r>
            <a:r>
              <a:rPr sz="2000" spc="34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slip</a:t>
            </a:r>
            <a:r>
              <a:rPr sz="2000" spc="3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gauges</a:t>
            </a:r>
            <a:r>
              <a:rPr sz="2000" spc="350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and</a:t>
            </a:r>
            <a:r>
              <a:rPr sz="2000" spc="385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wring</a:t>
            </a:r>
            <a:r>
              <a:rPr sz="2000" spc="35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them </a:t>
            </a:r>
            <a:r>
              <a:rPr sz="2000" spc="60" dirty="0">
                <a:latin typeface="DejaVu Serif Condensed"/>
                <a:cs typeface="DejaVu Serif Condensed"/>
              </a:rPr>
              <a:t>together</a:t>
            </a:r>
            <a:r>
              <a:rPr sz="2000" spc="-45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to</a:t>
            </a:r>
            <a:r>
              <a:rPr sz="2000" spc="-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get</a:t>
            </a:r>
            <a:r>
              <a:rPr sz="2000" spc="-4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the</a:t>
            </a:r>
            <a:r>
              <a:rPr sz="2000" spc="-4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required</a:t>
            </a:r>
            <a:r>
              <a:rPr sz="2000" spc="-3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dimension.</a:t>
            </a:r>
            <a:endParaRPr sz="2000">
              <a:latin typeface="DejaVu Serif Condensed"/>
              <a:cs typeface="DejaVu Serif Condensed"/>
            </a:endParaRPr>
          </a:p>
          <a:p>
            <a:pPr marL="241300" indent="-231775">
              <a:lnSpc>
                <a:spcPct val="100000"/>
              </a:lnSpc>
              <a:spcBef>
                <a:spcPts val="1130"/>
              </a:spcBef>
              <a:buAutoNum type="arabicPeriod" startAt="3"/>
              <a:tabLst>
                <a:tab pos="241300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Place</a:t>
            </a:r>
            <a:r>
              <a:rPr sz="2000" spc="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8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plie</a:t>
            </a:r>
            <a:r>
              <a:rPr sz="2000" spc="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8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slip</a:t>
            </a:r>
            <a:r>
              <a:rPr sz="2000" spc="8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gauges</a:t>
            </a:r>
            <a:r>
              <a:rPr sz="2000" spc="9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below</a:t>
            </a:r>
            <a:r>
              <a:rPr sz="2000" spc="8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8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roller</a:t>
            </a:r>
            <a:r>
              <a:rPr sz="2000" spc="9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8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sine</a:t>
            </a:r>
            <a:r>
              <a:rPr sz="2000" spc="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bar</a:t>
            </a:r>
            <a:r>
              <a:rPr sz="2000" spc="8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carefully.</a:t>
            </a:r>
            <a:endParaRPr sz="2000">
              <a:latin typeface="DejaVu Serif Condensed"/>
              <a:cs typeface="DejaVu Serif Condensed"/>
            </a:endParaRPr>
          </a:p>
          <a:p>
            <a:pPr marL="241300" indent="-231775">
              <a:lnSpc>
                <a:spcPct val="100000"/>
              </a:lnSpc>
              <a:spcBef>
                <a:spcPts val="650"/>
              </a:spcBef>
              <a:buAutoNum type="arabicPeriod" startAt="3"/>
              <a:tabLst>
                <a:tab pos="241300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Check</a:t>
            </a:r>
            <a:r>
              <a:rPr sz="2000" spc="204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204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setup</a:t>
            </a:r>
            <a:r>
              <a:rPr sz="2000" spc="20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angle</a:t>
            </a:r>
            <a:r>
              <a:rPr sz="2000" spc="204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using</a:t>
            </a:r>
            <a:r>
              <a:rPr sz="2000" spc="21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either</a:t>
            </a:r>
            <a:r>
              <a:rPr sz="2000" spc="2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21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bevel</a:t>
            </a:r>
            <a:r>
              <a:rPr sz="2000" spc="204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protractor</a:t>
            </a:r>
            <a:r>
              <a:rPr sz="2000" spc="200" dirty="0">
                <a:latin typeface="DejaVu Serif Condensed"/>
                <a:cs typeface="DejaVu Serif Condensed"/>
              </a:rPr>
              <a:t> </a:t>
            </a:r>
            <a:r>
              <a:rPr sz="2000" spc="105" dirty="0">
                <a:latin typeface="DejaVu Serif Condensed"/>
                <a:cs typeface="DejaVu Serif Condensed"/>
              </a:rPr>
              <a:t>or</a:t>
            </a:r>
            <a:r>
              <a:rPr sz="2000" spc="204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combination</a:t>
            </a:r>
            <a:endParaRPr sz="2000">
              <a:latin typeface="DejaVu Serif Condensed"/>
              <a:cs typeface="DejaVu Serif Condensed"/>
            </a:endParaRPr>
          </a:p>
          <a:p>
            <a:pPr marL="241300" marR="5715">
              <a:lnSpc>
                <a:spcPct val="147500"/>
              </a:lnSpc>
            </a:pPr>
            <a:r>
              <a:rPr sz="2000" spc="70" dirty="0">
                <a:latin typeface="DejaVu Serif Condensed"/>
                <a:cs typeface="DejaVu Serif Condensed"/>
              </a:rPr>
              <a:t>square</a:t>
            </a:r>
            <a:r>
              <a:rPr sz="2000" spc="260" dirty="0">
                <a:latin typeface="DejaVu Serif Condensed"/>
                <a:cs typeface="DejaVu Serif Condensed"/>
              </a:rPr>
              <a:t> </a:t>
            </a:r>
            <a:r>
              <a:rPr sz="2000" spc="114" dirty="0">
                <a:latin typeface="DejaVu Serif Condensed"/>
                <a:cs typeface="DejaVu Serif Condensed"/>
              </a:rPr>
              <a:t>(While</a:t>
            </a:r>
            <a:r>
              <a:rPr sz="2000" spc="265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using</a:t>
            </a:r>
            <a:r>
              <a:rPr sz="2000" spc="265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combination</a:t>
            </a:r>
            <a:r>
              <a:rPr sz="2000" spc="260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square</a:t>
            </a:r>
            <a:r>
              <a:rPr sz="2000" spc="260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ensure</a:t>
            </a:r>
            <a:r>
              <a:rPr sz="2000" spc="265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that</a:t>
            </a:r>
            <a:r>
              <a:rPr sz="2000" spc="26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26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air</a:t>
            </a:r>
            <a:r>
              <a:rPr sz="2000" spc="265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bubbles </a:t>
            </a:r>
            <a:r>
              <a:rPr sz="2000" spc="50" dirty="0">
                <a:latin typeface="DejaVu Serif Condensed"/>
                <a:cs typeface="DejaVu Serif Condensed"/>
              </a:rPr>
              <a:t>lies</a:t>
            </a:r>
            <a:r>
              <a:rPr sz="2000" spc="-65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in</a:t>
            </a:r>
            <a:r>
              <a:rPr sz="2000" spc="34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-50" dirty="0">
                <a:latin typeface="DejaVu Serif Condensed"/>
                <a:cs typeface="DejaVu Serif Condensed"/>
              </a:rPr>
              <a:t> </a:t>
            </a:r>
            <a:r>
              <a:rPr sz="2000" spc="125" dirty="0">
                <a:latin typeface="DejaVu Serif Condensed"/>
                <a:cs typeface="DejaVu Serif Condensed"/>
              </a:rPr>
              <a:t>mid</a:t>
            </a:r>
            <a:r>
              <a:rPr sz="2000" spc="-6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position).</a:t>
            </a:r>
            <a:endParaRPr sz="2000">
              <a:latin typeface="DejaVu Serif Condensed"/>
              <a:cs typeface="DejaVu Serif Condensed"/>
            </a:endParaRPr>
          </a:p>
          <a:p>
            <a:pPr marL="241300" marR="5080" indent="-231775">
              <a:lnSpc>
                <a:spcPct val="146600"/>
              </a:lnSpc>
              <a:spcBef>
                <a:spcPts val="10"/>
              </a:spcBef>
              <a:buAutoNum type="arabicPeriod" startAt="7"/>
              <a:tabLst>
                <a:tab pos="241300" algn="l"/>
                <a:tab pos="557530" algn="l"/>
                <a:tab pos="1421765" algn="l"/>
                <a:tab pos="2755265" algn="l"/>
                <a:tab pos="3770629" algn="l"/>
                <a:tab pos="4307205" algn="l"/>
                <a:tab pos="4888865" algn="l"/>
                <a:tab pos="5758815" algn="l"/>
                <a:tab pos="7462520" algn="l"/>
                <a:tab pos="8589645" algn="l"/>
              </a:tabLst>
            </a:pPr>
            <a:r>
              <a:rPr sz="2000" spc="-25" dirty="0">
                <a:latin typeface="DejaVu Serif Condensed"/>
                <a:cs typeface="DejaVu Serif Condensed"/>
              </a:rPr>
              <a:t>If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80" dirty="0">
                <a:latin typeface="DejaVu Serif Condensed"/>
                <a:cs typeface="DejaVu Serif Condensed"/>
              </a:rPr>
              <a:t>found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incorrect,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change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40" dirty="0">
                <a:latin typeface="DejaVu Serif Condensed"/>
                <a:cs typeface="DejaVu Serif Condensed"/>
              </a:rPr>
              <a:t>the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45" dirty="0">
                <a:latin typeface="DejaVu Serif Condensed"/>
                <a:cs typeface="DejaVu Serif Condensed"/>
              </a:rPr>
              <a:t>slip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gauge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75" dirty="0">
                <a:latin typeface="DejaVu Serif Condensed"/>
                <a:cs typeface="DejaVu Serif Condensed"/>
              </a:rPr>
              <a:t>combination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60" dirty="0">
                <a:latin typeface="DejaVu Serif Condensed"/>
                <a:cs typeface="DejaVu Serif Condensed"/>
              </a:rPr>
              <a:t>suitably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65" dirty="0">
                <a:latin typeface="DejaVu Serif Condensed"/>
                <a:cs typeface="DejaVu Serif Condensed"/>
              </a:rPr>
              <a:t>and </a:t>
            </a:r>
            <a:r>
              <a:rPr sz="2000" spc="50" dirty="0">
                <a:latin typeface="DejaVu Serif Condensed"/>
                <a:cs typeface="DejaVu Serif Condensed"/>
              </a:rPr>
              <a:t>correct</a:t>
            </a:r>
            <a:r>
              <a:rPr sz="2000" spc="-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it</a:t>
            </a:r>
            <a:r>
              <a:rPr sz="2000" spc="-40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to</a:t>
            </a:r>
            <a:r>
              <a:rPr sz="2000" spc="-4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-40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required</a:t>
            </a:r>
            <a:r>
              <a:rPr sz="2000" spc="-3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angle.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6795" y="869950"/>
            <a:ext cx="2475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OBSERVATION: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4208" y="1228089"/>
            <a:ext cx="9075420" cy="549846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44780" marR="5911850">
              <a:lnSpc>
                <a:spcPts val="2350"/>
              </a:lnSpc>
              <a:spcBef>
                <a:spcPts val="225"/>
              </a:spcBef>
            </a:pPr>
            <a:r>
              <a:rPr sz="2000" dirty="0">
                <a:latin typeface="DejaVu Serif Condensed"/>
                <a:cs typeface="DejaVu Serif Condensed"/>
              </a:rPr>
              <a:t>Length</a:t>
            </a:r>
            <a:r>
              <a:rPr sz="2000" spc="-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-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-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sine</a:t>
            </a:r>
            <a:r>
              <a:rPr sz="2000" spc="-3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bar,</a:t>
            </a:r>
            <a:r>
              <a:rPr sz="2000" spc="-40" dirty="0">
                <a:latin typeface="DejaVu Serif Condensed"/>
                <a:cs typeface="DejaVu Serif Condensed"/>
              </a:rPr>
              <a:t> </a:t>
            </a:r>
            <a:r>
              <a:rPr sz="2000" spc="-125" dirty="0">
                <a:latin typeface="DejaVu Serif Condensed"/>
                <a:cs typeface="DejaVu Serif Condensed"/>
              </a:rPr>
              <a:t>L= </a:t>
            </a:r>
            <a:r>
              <a:rPr sz="2000" dirty="0">
                <a:latin typeface="DejaVu Serif Condensed"/>
                <a:cs typeface="DejaVu Serif Condensed"/>
              </a:rPr>
              <a:t>Angle</a:t>
            </a:r>
            <a:r>
              <a:rPr sz="2000" spc="-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to</a:t>
            </a:r>
            <a:r>
              <a:rPr sz="2000" spc="-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be</a:t>
            </a:r>
            <a:r>
              <a:rPr sz="2000" spc="-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set</a:t>
            </a:r>
            <a:r>
              <a:rPr sz="2000" spc="-35" dirty="0">
                <a:latin typeface="DejaVu Serif Condensed"/>
                <a:cs typeface="DejaVu Serif Condensed"/>
              </a:rPr>
              <a:t> </a:t>
            </a:r>
            <a:r>
              <a:rPr sz="2000" spc="-355" dirty="0">
                <a:latin typeface="DejaVu Serif Condensed"/>
                <a:cs typeface="DejaVu Serif Condensed"/>
              </a:rPr>
              <a:t>=</a:t>
            </a:r>
            <a:endParaRPr sz="2000">
              <a:latin typeface="DejaVu Serif Condensed"/>
              <a:cs typeface="DejaVu Serif Condensed"/>
            </a:endParaRPr>
          </a:p>
          <a:p>
            <a:pPr marL="144780">
              <a:lnSpc>
                <a:spcPts val="2270"/>
              </a:lnSpc>
            </a:pPr>
            <a:r>
              <a:rPr sz="2000" dirty="0">
                <a:latin typeface="DejaVu Serif Condensed"/>
                <a:cs typeface="DejaVu Serif Condensed"/>
              </a:rPr>
              <a:t>Slip</a:t>
            </a:r>
            <a:r>
              <a:rPr sz="2000" spc="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gauge</a:t>
            </a:r>
            <a:r>
              <a:rPr sz="2000" spc="45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combination</a:t>
            </a:r>
            <a:r>
              <a:rPr sz="2000" spc="5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used</a:t>
            </a:r>
            <a:r>
              <a:rPr sz="2000" spc="40" dirty="0">
                <a:latin typeface="DejaVu Serif Condensed"/>
                <a:cs typeface="DejaVu Serif Condensed"/>
              </a:rPr>
              <a:t> </a:t>
            </a:r>
            <a:r>
              <a:rPr sz="2000" spc="-50" dirty="0">
                <a:latin typeface="DejaVu Serif Condensed"/>
                <a:cs typeface="DejaVu Serif Condensed"/>
              </a:rPr>
              <a:t>=</a:t>
            </a:r>
            <a:endParaRPr sz="2000">
              <a:latin typeface="DejaVu Serif Condensed"/>
              <a:cs typeface="DejaVu Serif Condensed"/>
            </a:endParaRPr>
          </a:p>
          <a:p>
            <a:pPr marL="144780" marR="565785">
              <a:lnSpc>
                <a:spcPts val="2340"/>
              </a:lnSpc>
              <a:spcBef>
                <a:spcPts val="775"/>
              </a:spcBef>
            </a:pPr>
            <a:r>
              <a:rPr sz="2000" spc="80" dirty="0">
                <a:latin typeface="DejaVu Serif Condensed"/>
                <a:cs typeface="DejaVu Serif Condensed"/>
              </a:rPr>
              <a:t>To</a:t>
            </a:r>
            <a:r>
              <a:rPr sz="2000" spc="1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measure</a:t>
            </a:r>
            <a:r>
              <a:rPr sz="2000" spc="1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angle</a:t>
            </a:r>
            <a:r>
              <a:rPr sz="2000" spc="1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1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taper</a:t>
            </a:r>
            <a:r>
              <a:rPr sz="2000" spc="1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1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1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given</a:t>
            </a:r>
            <a:r>
              <a:rPr sz="2000" spc="1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tapered</a:t>
            </a:r>
            <a:r>
              <a:rPr sz="2000" spc="1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specimen</a:t>
            </a:r>
            <a:r>
              <a:rPr sz="2000" spc="1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using</a:t>
            </a:r>
            <a:r>
              <a:rPr sz="2000" spc="160" dirty="0">
                <a:latin typeface="DejaVu Serif Condensed"/>
                <a:cs typeface="DejaVu Serif Condensed"/>
              </a:rPr>
              <a:t> </a:t>
            </a:r>
            <a:r>
              <a:rPr sz="2000" spc="-20" dirty="0">
                <a:latin typeface="DejaVu Serif Condensed"/>
                <a:cs typeface="DejaVu Serif Condensed"/>
              </a:rPr>
              <a:t>slip </a:t>
            </a:r>
            <a:r>
              <a:rPr sz="2000" spc="-10" dirty="0">
                <a:latin typeface="DejaVu Serif Condensed"/>
                <a:cs typeface="DejaVu Serif Condensed"/>
              </a:rPr>
              <a:t>gauges</a:t>
            </a:r>
            <a:r>
              <a:rPr sz="2000" spc="-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and</a:t>
            </a:r>
            <a:r>
              <a:rPr sz="2000" spc="-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sine</a:t>
            </a:r>
            <a:r>
              <a:rPr sz="2000" spc="-2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center</a:t>
            </a:r>
            <a:endParaRPr sz="2000">
              <a:latin typeface="DejaVu Serif Condensed"/>
              <a:cs typeface="DejaVu Serif Condensed"/>
            </a:endParaRPr>
          </a:p>
          <a:p>
            <a:pPr>
              <a:lnSpc>
                <a:spcPct val="100000"/>
              </a:lnSpc>
              <a:spcBef>
                <a:spcPts val="1310"/>
              </a:spcBef>
            </a:pPr>
            <a:endParaRPr sz="2000">
              <a:latin typeface="DejaVu Serif Condensed"/>
              <a:cs typeface="DejaVu Serif Condensed"/>
            </a:endParaRPr>
          </a:p>
          <a:p>
            <a:pPr marL="144780">
              <a:lnSpc>
                <a:spcPts val="2860"/>
              </a:lnSpc>
            </a:pPr>
            <a:r>
              <a:rPr sz="2400" b="1" spc="-10" dirty="0">
                <a:latin typeface="Liberation Serif"/>
                <a:cs typeface="Liberation Serif"/>
              </a:rPr>
              <a:t>PROCEDURE:</a:t>
            </a:r>
            <a:endParaRPr sz="2400">
              <a:latin typeface="Liberation Serif"/>
              <a:cs typeface="Liberation Serif"/>
            </a:endParaRPr>
          </a:p>
          <a:p>
            <a:pPr marL="241300" indent="-231775" algn="just">
              <a:lnSpc>
                <a:spcPts val="2380"/>
              </a:lnSpc>
              <a:buAutoNum type="arabicPeriod"/>
              <a:tabLst>
                <a:tab pos="241300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First,</a:t>
            </a:r>
            <a:r>
              <a:rPr sz="2000" spc="1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length</a:t>
            </a:r>
            <a:r>
              <a:rPr sz="2000" spc="1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1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tapered</a:t>
            </a:r>
            <a:r>
              <a:rPr sz="2000" spc="19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section,</a:t>
            </a:r>
            <a:r>
              <a:rPr sz="2000" spc="18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major</a:t>
            </a:r>
            <a:r>
              <a:rPr sz="2000" spc="19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and</a:t>
            </a:r>
            <a:r>
              <a:rPr sz="2000" spc="20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minor</a:t>
            </a:r>
            <a:r>
              <a:rPr sz="2000" spc="20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diameter</a:t>
            </a:r>
            <a:r>
              <a:rPr sz="2000" spc="1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175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the</a:t>
            </a:r>
            <a:endParaRPr sz="2000">
              <a:latin typeface="DejaVu Serif Condensed"/>
              <a:cs typeface="DejaVu Serif Condensed"/>
            </a:endParaRPr>
          </a:p>
          <a:p>
            <a:pPr marL="241300" marR="5080" algn="just">
              <a:lnSpc>
                <a:spcPct val="146500"/>
              </a:lnSpc>
            </a:pPr>
            <a:r>
              <a:rPr sz="2000" dirty="0">
                <a:latin typeface="DejaVu Serif Condensed"/>
                <a:cs typeface="DejaVu Serif Condensed"/>
              </a:rPr>
              <a:t>given</a:t>
            </a:r>
            <a:r>
              <a:rPr sz="2000" spc="2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specimen</a:t>
            </a:r>
            <a:r>
              <a:rPr sz="2000" spc="2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are</a:t>
            </a:r>
            <a:r>
              <a:rPr sz="2000" spc="2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measured</a:t>
            </a:r>
            <a:r>
              <a:rPr sz="2000" spc="2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using</a:t>
            </a:r>
            <a:r>
              <a:rPr sz="2000" spc="2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Vernier</a:t>
            </a:r>
            <a:r>
              <a:rPr sz="2000" spc="275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caliper/micrometer</a:t>
            </a:r>
            <a:r>
              <a:rPr sz="2000" spc="25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and</a:t>
            </a:r>
            <a:r>
              <a:rPr sz="2000" spc="245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the </a:t>
            </a:r>
            <a:r>
              <a:rPr sz="2000" dirty="0">
                <a:latin typeface="DejaVu Serif Condensed"/>
                <a:cs typeface="DejaVu Serif Condensed"/>
              </a:rPr>
              <a:t>approximate</a:t>
            </a:r>
            <a:r>
              <a:rPr sz="2000" spc="229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half</a:t>
            </a:r>
            <a:r>
              <a:rPr sz="2000" spc="1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taper</a:t>
            </a:r>
            <a:r>
              <a:rPr sz="2000" spc="2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angle</a:t>
            </a:r>
            <a:r>
              <a:rPr sz="2000" spc="2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229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calculated</a:t>
            </a:r>
            <a:r>
              <a:rPr sz="2000" spc="229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using</a:t>
            </a:r>
            <a:r>
              <a:rPr sz="2000" spc="20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21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formula.</a:t>
            </a:r>
            <a:endParaRPr sz="2000">
              <a:latin typeface="DejaVu Serif Condensed"/>
              <a:cs typeface="DejaVu Serif Condensed"/>
            </a:endParaRPr>
          </a:p>
          <a:p>
            <a:pPr marL="241300" marR="8255" indent="-231775" algn="just">
              <a:lnSpc>
                <a:spcPct val="147300"/>
              </a:lnSpc>
              <a:spcBef>
                <a:spcPts val="490"/>
              </a:spcBef>
              <a:buAutoNum type="arabicPeriod" startAt="2"/>
              <a:tabLst>
                <a:tab pos="241300" algn="l"/>
              </a:tabLst>
            </a:pPr>
            <a:r>
              <a:rPr sz="2000" spc="95" dirty="0">
                <a:latin typeface="DejaVu Serif Condensed"/>
                <a:cs typeface="DejaVu Serif Condensed"/>
              </a:rPr>
              <a:t>The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taper</a:t>
            </a:r>
            <a:r>
              <a:rPr sz="2000" spc="12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specimen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is</a:t>
            </a:r>
            <a:r>
              <a:rPr sz="2000" spc="120" dirty="0">
                <a:latin typeface="DejaVu Serif Condensed"/>
                <a:cs typeface="DejaVu Serif Condensed"/>
              </a:rPr>
              <a:t> </a:t>
            </a:r>
            <a:r>
              <a:rPr sz="2000" spc="105" dirty="0">
                <a:latin typeface="DejaVu Serif Condensed"/>
                <a:cs typeface="DejaVu Serif Condensed"/>
              </a:rPr>
              <a:t>mounted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in</a:t>
            </a:r>
            <a:r>
              <a:rPr sz="2000" spc="135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between</a:t>
            </a:r>
            <a:r>
              <a:rPr sz="2000" spc="12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centers</a:t>
            </a:r>
            <a:r>
              <a:rPr sz="2000" spc="12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of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sine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spc="45" dirty="0">
                <a:latin typeface="DejaVu Serif Condensed"/>
                <a:cs typeface="DejaVu Serif Condensed"/>
              </a:rPr>
              <a:t>center </a:t>
            </a:r>
            <a:r>
              <a:rPr sz="2000" spc="90" dirty="0">
                <a:latin typeface="DejaVu Serif Condensed"/>
                <a:cs typeface="DejaVu Serif Condensed"/>
              </a:rPr>
              <a:t>and</a:t>
            </a:r>
            <a:r>
              <a:rPr sz="2000" spc="114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is</a:t>
            </a:r>
            <a:r>
              <a:rPr sz="2000" spc="10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placed</a:t>
            </a:r>
            <a:r>
              <a:rPr sz="2000" spc="110" dirty="0">
                <a:latin typeface="DejaVu Serif Condensed"/>
                <a:cs typeface="DejaVu Serif Condensed"/>
              </a:rPr>
              <a:t> </a:t>
            </a:r>
            <a:r>
              <a:rPr sz="2000" spc="100" dirty="0">
                <a:latin typeface="DejaVu Serif Condensed"/>
                <a:cs typeface="DejaVu Serif Condensed"/>
              </a:rPr>
              <a:t>over</a:t>
            </a:r>
            <a:r>
              <a:rPr sz="2000" spc="10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105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surface</a:t>
            </a:r>
            <a:r>
              <a:rPr sz="2000" spc="1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plate.</a:t>
            </a:r>
            <a:r>
              <a:rPr sz="2000" spc="85" dirty="0">
                <a:latin typeface="DejaVu Serif Condensed"/>
                <a:cs typeface="DejaVu Serif Condensed"/>
              </a:rPr>
              <a:t> </a:t>
            </a:r>
            <a:r>
              <a:rPr sz="2000" spc="130" dirty="0">
                <a:latin typeface="DejaVu Serif Condensed"/>
                <a:cs typeface="DejaVu Serif Condensed"/>
              </a:rPr>
              <a:t>A</a:t>
            </a:r>
            <a:r>
              <a:rPr sz="2000" spc="10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Vernier</a:t>
            </a:r>
            <a:r>
              <a:rPr sz="2000" spc="125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height</a:t>
            </a:r>
            <a:r>
              <a:rPr sz="2000" spc="100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gauge/magnetic stand</a:t>
            </a:r>
            <a:r>
              <a:rPr sz="2000" spc="-45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fitted</a:t>
            </a:r>
            <a:r>
              <a:rPr sz="2000" spc="-65" dirty="0">
                <a:latin typeface="DejaVu Serif Condensed"/>
                <a:cs typeface="DejaVu Serif Condensed"/>
              </a:rPr>
              <a:t> </a:t>
            </a:r>
            <a:r>
              <a:rPr sz="2000" spc="110" dirty="0">
                <a:latin typeface="DejaVu Serif Condensed"/>
                <a:cs typeface="DejaVu Serif Condensed"/>
              </a:rPr>
              <a:t>with</a:t>
            </a:r>
            <a:r>
              <a:rPr sz="2000" spc="-6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dial</a:t>
            </a:r>
            <a:r>
              <a:rPr sz="2000" spc="-55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indicator</a:t>
            </a:r>
            <a:r>
              <a:rPr sz="2000" spc="-6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is</a:t>
            </a:r>
            <a:r>
              <a:rPr sz="2000" spc="-6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also</a:t>
            </a:r>
            <a:r>
              <a:rPr sz="2000" spc="-6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placed</a:t>
            </a:r>
            <a:r>
              <a:rPr sz="2000" spc="-60" dirty="0">
                <a:latin typeface="DejaVu Serif Condensed"/>
                <a:cs typeface="DejaVu Serif Condensed"/>
              </a:rPr>
              <a:t> </a:t>
            </a:r>
            <a:r>
              <a:rPr sz="2000" spc="125" dirty="0">
                <a:latin typeface="DejaVu Serif Condensed"/>
                <a:cs typeface="DejaVu Serif Condensed"/>
              </a:rPr>
              <a:t>on</a:t>
            </a:r>
            <a:r>
              <a:rPr sz="2000" spc="-7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-6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surface</a:t>
            </a:r>
            <a:r>
              <a:rPr sz="2000" spc="-5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plate.</a:t>
            </a:r>
            <a:endParaRPr sz="2000">
              <a:latin typeface="DejaVu Serif Condensed"/>
              <a:cs typeface="DejaVu Serif Condensed"/>
            </a:endParaRPr>
          </a:p>
          <a:p>
            <a:pPr marL="241300" indent="-231775" algn="just">
              <a:lnSpc>
                <a:spcPct val="100000"/>
              </a:lnSpc>
              <a:spcBef>
                <a:spcPts val="1140"/>
              </a:spcBef>
              <a:buAutoNum type="arabicPeriod" startAt="2"/>
              <a:tabLst>
                <a:tab pos="241300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Using</a:t>
            </a:r>
            <a:r>
              <a:rPr sz="2000" spc="33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3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calculated</a:t>
            </a:r>
            <a:r>
              <a:rPr sz="2000" spc="33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value</a:t>
            </a:r>
            <a:r>
              <a:rPr sz="2000" spc="34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of</a:t>
            </a:r>
            <a:r>
              <a:rPr sz="2000" spc="335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taper</a:t>
            </a:r>
            <a:r>
              <a:rPr sz="2000" spc="3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angle,</a:t>
            </a:r>
            <a:r>
              <a:rPr sz="2000" spc="32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34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required</a:t>
            </a:r>
            <a:r>
              <a:rPr sz="2000" spc="345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height</a:t>
            </a:r>
            <a:r>
              <a:rPr sz="2000" spc="32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of</a:t>
            </a:r>
            <a:r>
              <a:rPr sz="2000" spc="340" dirty="0">
                <a:latin typeface="DejaVu Serif Condensed"/>
                <a:cs typeface="DejaVu Serif Condensed"/>
              </a:rPr>
              <a:t> </a:t>
            </a:r>
            <a:r>
              <a:rPr sz="2000" spc="45" dirty="0">
                <a:latin typeface="DejaVu Serif Condensed"/>
                <a:cs typeface="DejaVu Serif Condensed"/>
              </a:rPr>
              <a:t>slip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4208" y="376782"/>
            <a:ext cx="9081770" cy="6353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8890" algn="just">
              <a:lnSpc>
                <a:spcPct val="150000"/>
              </a:lnSpc>
              <a:spcBef>
                <a:spcPts val="100"/>
              </a:spcBef>
            </a:pPr>
            <a:r>
              <a:rPr sz="2000" dirty="0">
                <a:latin typeface="DejaVu Serif Condensed"/>
                <a:cs typeface="DejaVu Serif Condensed"/>
              </a:rPr>
              <a:t>gauges</a:t>
            </a:r>
            <a:r>
              <a:rPr sz="2000" spc="14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is</a:t>
            </a:r>
            <a:r>
              <a:rPr sz="2000" spc="145" dirty="0">
                <a:latin typeface="DejaVu Serif Condensed"/>
                <a:cs typeface="DejaVu Serif Condensed"/>
              </a:rPr>
              <a:t> </a:t>
            </a:r>
            <a:r>
              <a:rPr sz="2000" spc="45" dirty="0">
                <a:latin typeface="DejaVu Serif Condensed"/>
                <a:cs typeface="DejaVu Serif Condensed"/>
              </a:rPr>
              <a:t>calculated</a:t>
            </a:r>
            <a:r>
              <a:rPr sz="2000" spc="16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using</a:t>
            </a:r>
            <a:r>
              <a:rPr sz="2000" spc="15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16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formula,</a:t>
            </a:r>
            <a:r>
              <a:rPr sz="2000" spc="1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H=L*sin</a:t>
            </a:r>
            <a:r>
              <a:rPr sz="2000" dirty="0">
                <a:latin typeface="Symbol"/>
                <a:cs typeface="Symbol"/>
              </a:rPr>
              <a:t>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and</a:t>
            </a:r>
            <a:r>
              <a:rPr sz="2000" spc="16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15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combination </a:t>
            </a:r>
            <a:r>
              <a:rPr sz="2000" spc="60" dirty="0">
                <a:latin typeface="DejaVu Serif Condensed"/>
                <a:cs typeface="DejaVu Serif Condensed"/>
              </a:rPr>
              <a:t>is</a:t>
            </a:r>
            <a:r>
              <a:rPr sz="2000" spc="-80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built</a:t>
            </a:r>
            <a:endParaRPr sz="2000">
              <a:latin typeface="DejaVu Serif Condensed"/>
              <a:cs typeface="DejaVu Serif Condensed"/>
            </a:endParaRPr>
          </a:p>
          <a:p>
            <a:pPr marL="241300" marR="8890" indent="-231775" algn="just">
              <a:lnSpc>
                <a:spcPct val="146600"/>
              </a:lnSpc>
              <a:spcBef>
                <a:spcPts val="390"/>
              </a:spcBef>
              <a:buAutoNum type="arabicPeriod" startAt="4"/>
              <a:tabLst>
                <a:tab pos="241300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up.</a:t>
            </a:r>
            <a:r>
              <a:rPr sz="2000" spc="2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One</a:t>
            </a:r>
            <a:r>
              <a:rPr sz="2000" spc="3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end</a:t>
            </a:r>
            <a:r>
              <a:rPr sz="2000" spc="3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2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2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sine</a:t>
            </a:r>
            <a:r>
              <a:rPr sz="2000" spc="3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center</a:t>
            </a:r>
            <a:r>
              <a:rPr sz="2000" spc="2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2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lifted</a:t>
            </a:r>
            <a:r>
              <a:rPr sz="2000" spc="30" dirty="0">
                <a:latin typeface="DejaVu Serif Condensed"/>
                <a:cs typeface="DejaVu Serif Condensed"/>
              </a:rPr>
              <a:t>  </a:t>
            </a:r>
            <a:r>
              <a:rPr sz="2000" spc="55" dirty="0">
                <a:latin typeface="DejaVu Serif Condensed"/>
                <a:cs typeface="DejaVu Serif Condensed"/>
              </a:rPr>
              <a:t>up</a:t>
            </a:r>
            <a:r>
              <a:rPr sz="2000" spc="2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and</a:t>
            </a:r>
            <a:r>
              <a:rPr sz="2000" spc="3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one</a:t>
            </a:r>
            <a:r>
              <a:rPr sz="2000" spc="2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3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its</a:t>
            </a:r>
            <a:r>
              <a:rPr sz="2000" spc="2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rollers</a:t>
            </a:r>
            <a:r>
              <a:rPr sz="2000" spc="35" dirty="0">
                <a:latin typeface="DejaVu Serif Condensed"/>
                <a:cs typeface="DejaVu Serif Condensed"/>
              </a:rPr>
              <a:t>  </a:t>
            </a:r>
            <a:r>
              <a:rPr sz="2000" spc="-25" dirty="0">
                <a:latin typeface="DejaVu Serif Condensed"/>
                <a:cs typeface="DejaVu Serif Condensed"/>
              </a:rPr>
              <a:t>is </a:t>
            </a:r>
            <a:r>
              <a:rPr sz="2000" dirty="0">
                <a:latin typeface="DejaVu Serif Condensed"/>
                <a:cs typeface="DejaVu Serif Condensed"/>
              </a:rPr>
              <a:t>placed</a:t>
            </a:r>
            <a:r>
              <a:rPr sz="2000" spc="-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carefully</a:t>
            </a:r>
            <a:r>
              <a:rPr sz="2000" spc="-1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on</a:t>
            </a:r>
            <a:r>
              <a:rPr sz="2000" spc="-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pile of</a:t>
            </a:r>
            <a:r>
              <a:rPr sz="2000" spc="2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slip</a:t>
            </a:r>
            <a:r>
              <a:rPr sz="2000" spc="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gauges.</a:t>
            </a:r>
            <a:endParaRPr sz="2000">
              <a:latin typeface="DejaVu Serif Condensed"/>
              <a:cs typeface="DejaVu Serif Condensed"/>
            </a:endParaRPr>
          </a:p>
          <a:p>
            <a:pPr marL="241300" marR="5080" indent="-231775" algn="just">
              <a:lnSpc>
                <a:spcPct val="146500"/>
              </a:lnSpc>
              <a:spcBef>
                <a:spcPts val="15"/>
              </a:spcBef>
              <a:buAutoNum type="arabicPeriod" startAt="4"/>
              <a:tabLst>
                <a:tab pos="241300" algn="l"/>
              </a:tabLst>
            </a:pPr>
            <a:r>
              <a:rPr sz="2000" spc="50" dirty="0">
                <a:latin typeface="DejaVu Serif Condensed"/>
                <a:cs typeface="DejaVu Serif Condensed"/>
              </a:rPr>
              <a:t>Now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to</a:t>
            </a:r>
            <a:r>
              <a:rPr sz="2000" spc="1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verify</a:t>
            </a:r>
            <a:r>
              <a:rPr sz="2000" spc="1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angle,</a:t>
            </a:r>
            <a:r>
              <a:rPr sz="2000" spc="1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bring</a:t>
            </a:r>
            <a:r>
              <a:rPr sz="2000" spc="1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height</a:t>
            </a:r>
            <a:r>
              <a:rPr sz="2000" spc="15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gauge</a:t>
            </a:r>
            <a:r>
              <a:rPr sz="2000" spc="1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near</a:t>
            </a:r>
            <a:r>
              <a:rPr sz="2000" spc="1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6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work</a:t>
            </a:r>
            <a:r>
              <a:rPr sz="2000" spc="15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piece</a:t>
            </a:r>
            <a:r>
              <a:rPr sz="2000" spc="140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and </a:t>
            </a:r>
            <a:r>
              <a:rPr sz="2000" dirty="0">
                <a:latin typeface="DejaVu Serif Condensed"/>
                <a:cs typeface="DejaVu Serif Condensed"/>
              </a:rPr>
              <a:t>make</a:t>
            </a:r>
            <a:r>
              <a:rPr sz="2000" spc="2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2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tip</a:t>
            </a:r>
            <a:r>
              <a:rPr sz="2000" spc="2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2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2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dial</a:t>
            </a:r>
            <a:r>
              <a:rPr sz="2000" spc="2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indicator</a:t>
            </a:r>
            <a:r>
              <a:rPr sz="2000" spc="229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touch</a:t>
            </a:r>
            <a:r>
              <a:rPr sz="2000" spc="2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2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diameter</a:t>
            </a:r>
            <a:r>
              <a:rPr sz="2000" spc="2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229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229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taper</a:t>
            </a:r>
            <a:r>
              <a:rPr sz="2000" spc="2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at</a:t>
            </a:r>
            <a:r>
              <a:rPr sz="2000" spc="235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one </a:t>
            </a:r>
            <a:r>
              <a:rPr sz="2000" dirty="0">
                <a:latin typeface="DejaVu Serif Condensed"/>
                <a:cs typeface="DejaVu Serif Condensed"/>
              </a:rPr>
              <a:t>and</a:t>
            </a:r>
            <a:r>
              <a:rPr sz="2000" spc="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make</a:t>
            </a:r>
            <a:r>
              <a:rPr sz="2000" spc="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dial</a:t>
            </a:r>
            <a:r>
              <a:rPr sz="2000" spc="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indicator</a:t>
            </a:r>
            <a:r>
              <a:rPr sz="2000" spc="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reading</a:t>
            </a:r>
            <a:r>
              <a:rPr sz="2000" spc="4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zero.</a:t>
            </a:r>
            <a:endParaRPr sz="2000">
              <a:latin typeface="DejaVu Serif Condensed"/>
              <a:cs typeface="DejaVu Serif Condensed"/>
            </a:endParaRPr>
          </a:p>
          <a:p>
            <a:pPr marL="241300" marR="5080" indent="-231775" algn="just">
              <a:lnSpc>
                <a:spcPct val="146500"/>
              </a:lnSpc>
              <a:spcBef>
                <a:spcPts val="10"/>
              </a:spcBef>
              <a:buAutoNum type="arabicPeriod" startAt="4"/>
              <a:tabLst>
                <a:tab pos="241300" algn="l"/>
              </a:tabLst>
            </a:pPr>
            <a:r>
              <a:rPr sz="2000" spc="50" dirty="0">
                <a:latin typeface="DejaVu Serif Condensed"/>
                <a:cs typeface="DejaVu Serif Condensed"/>
              </a:rPr>
              <a:t>Now</a:t>
            </a:r>
            <a:r>
              <a:rPr sz="2000" spc="-1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the  height  gauge</a:t>
            </a:r>
            <a:r>
              <a:rPr sz="2000" spc="-5" dirty="0">
                <a:latin typeface="DejaVu Serif Condensed"/>
                <a:cs typeface="DejaVu Serif Condensed"/>
              </a:rPr>
              <a:t>  </a:t>
            </a:r>
            <a:r>
              <a:rPr sz="2000" spc="60" dirty="0">
                <a:latin typeface="DejaVu Serif Condensed"/>
                <a:cs typeface="DejaVu Serif Condensed"/>
              </a:rPr>
              <a:t>or</a:t>
            </a:r>
            <a:r>
              <a:rPr sz="2000" spc="-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magnetic  stand</a:t>
            </a:r>
            <a:r>
              <a:rPr sz="2000" spc="-1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fitted</a:t>
            </a:r>
            <a:r>
              <a:rPr sz="2000" spc="5" dirty="0">
                <a:latin typeface="DejaVu Serif Condensed"/>
                <a:cs typeface="DejaVu Serif Condensed"/>
              </a:rPr>
              <a:t>  </a:t>
            </a:r>
            <a:r>
              <a:rPr sz="2000" spc="60" dirty="0">
                <a:latin typeface="DejaVu Serif Condensed"/>
                <a:cs typeface="DejaVu Serif Condensed"/>
              </a:rPr>
              <a:t>with</a:t>
            </a:r>
            <a:r>
              <a:rPr sz="2000" spc="-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dial</a:t>
            </a:r>
            <a:r>
              <a:rPr sz="2000" spc="-1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indicator  </a:t>
            </a:r>
            <a:r>
              <a:rPr sz="2000" spc="-25" dirty="0">
                <a:latin typeface="DejaVu Serif Condensed"/>
                <a:cs typeface="DejaVu Serif Condensed"/>
              </a:rPr>
              <a:t>is </a:t>
            </a:r>
            <a:r>
              <a:rPr sz="2000" spc="70" dirty="0">
                <a:latin typeface="DejaVu Serif Condensed"/>
                <a:cs typeface="DejaVu Serif Condensed"/>
              </a:rPr>
              <a:t>moved</a:t>
            </a:r>
            <a:r>
              <a:rPr sz="2000" spc="40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parallel</a:t>
            </a:r>
            <a:r>
              <a:rPr sz="2000" spc="40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to</a:t>
            </a:r>
            <a:r>
              <a:rPr sz="2000" spc="39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40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work</a:t>
            </a:r>
            <a:r>
              <a:rPr sz="2000" spc="40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piece</a:t>
            </a:r>
            <a:r>
              <a:rPr sz="2000" spc="40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axis</a:t>
            </a:r>
            <a:r>
              <a:rPr sz="2000" spc="40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and</a:t>
            </a:r>
            <a:r>
              <a:rPr sz="2000" spc="3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3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pointer</a:t>
            </a:r>
            <a:r>
              <a:rPr sz="2000" spc="40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409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made</a:t>
            </a:r>
            <a:r>
              <a:rPr sz="2000" spc="39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to</a:t>
            </a:r>
            <a:r>
              <a:rPr sz="2000" spc="400" dirty="0">
                <a:latin typeface="DejaVu Serif Condensed"/>
                <a:cs typeface="DejaVu Serif Condensed"/>
              </a:rPr>
              <a:t> </a:t>
            </a:r>
            <a:r>
              <a:rPr sz="2000" spc="-20" dirty="0">
                <a:latin typeface="DejaVu Serif Condensed"/>
                <a:cs typeface="DejaVu Serif Condensed"/>
              </a:rPr>
              <a:t>rest </a:t>
            </a:r>
            <a:r>
              <a:rPr sz="2000" spc="70" dirty="0">
                <a:latin typeface="DejaVu Serif Condensed"/>
                <a:cs typeface="DejaVu Serif Condensed"/>
              </a:rPr>
              <a:t>on</a:t>
            </a:r>
            <a:r>
              <a:rPr sz="2000" spc="4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20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other</a:t>
            </a:r>
            <a:r>
              <a:rPr sz="2000" spc="4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end</a:t>
            </a:r>
            <a:r>
              <a:rPr sz="2000" spc="4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4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4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tapered</a:t>
            </a:r>
            <a:r>
              <a:rPr sz="2000" spc="4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length.</a:t>
            </a:r>
            <a:r>
              <a:rPr sz="2000" spc="4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If</a:t>
            </a:r>
            <a:r>
              <a:rPr sz="2000" spc="43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no</a:t>
            </a:r>
            <a:r>
              <a:rPr sz="2000" spc="4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deflection</a:t>
            </a:r>
            <a:r>
              <a:rPr sz="2000" spc="4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4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observed</a:t>
            </a:r>
            <a:r>
              <a:rPr sz="2000" spc="445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in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-3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indicator,</a:t>
            </a:r>
            <a:r>
              <a:rPr sz="2000" spc="28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-3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angle</a:t>
            </a:r>
            <a:r>
              <a:rPr sz="2000" spc="-3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calculated</a:t>
            </a:r>
            <a:r>
              <a:rPr sz="2000" spc="-2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-3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correct.</a:t>
            </a:r>
            <a:r>
              <a:rPr sz="2000" spc="-4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Otherwise,</a:t>
            </a:r>
            <a:r>
              <a:rPr sz="2000" spc="-3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-3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height</a:t>
            </a:r>
            <a:r>
              <a:rPr sz="2000" spc="-35" dirty="0">
                <a:latin typeface="DejaVu Serif Condensed"/>
                <a:cs typeface="DejaVu Serif Condensed"/>
              </a:rPr>
              <a:t>  </a:t>
            </a:r>
            <a:r>
              <a:rPr sz="2000" spc="-25" dirty="0">
                <a:latin typeface="DejaVu Serif Condensed"/>
                <a:cs typeface="DejaVu Serif Condensed"/>
              </a:rPr>
              <a:t>of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409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slip</a:t>
            </a:r>
            <a:r>
              <a:rPr sz="2000" spc="409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gauges</a:t>
            </a:r>
            <a:r>
              <a:rPr sz="2000" spc="40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405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to</a:t>
            </a:r>
            <a:r>
              <a:rPr sz="2000" spc="409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be</a:t>
            </a:r>
            <a:r>
              <a:rPr sz="2000" spc="40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corrected</a:t>
            </a:r>
            <a:r>
              <a:rPr sz="2000" spc="40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till</a:t>
            </a:r>
            <a:r>
              <a:rPr sz="2000" spc="41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we</a:t>
            </a:r>
            <a:r>
              <a:rPr sz="2000" spc="40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get</a:t>
            </a:r>
            <a:r>
              <a:rPr sz="2000" spc="40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4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same</a:t>
            </a:r>
            <a:r>
              <a:rPr sz="2000" spc="409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reading</a:t>
            </a:r>
            <a:r>
              <a:rPr sz="2000" spc="415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on</a:t>
            </a:r>
            <a:r>
              <a:rPr sz="2000" spc="395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the </a:t>
            </a:r>
            <a:r>
              <a:rPr sz="2000" dirty="0">
                <a:latin typeface="DejaVu Serif Condensed"/>
                <a:cs typeface="DejaVu Serif Condensed"/>
              </a:rPr>
              <a:t>dial</a:t>
            </a:r>
            <a:r>
              <a:rPr sz="2000" spc="3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indicator</a:t>
            </a:r>
            <a:r>
              <a:rPr sz="2000" spc="3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at</a:t>
            </a:r>
            <a:r>
              <a:rPr sz="2000" spc="3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both</a:t>
            </a:r>
            <a:r>
              <a:rPr sz="2000" spc="3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taper</a:t>
            </a:r>
            <a:r>
              <a:rPr sz="2000" spc="39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end.</a:t>
            </a:r>
            <a:r>
              <a:rPr sz="2000" spc="3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3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height</a:t>
            </a:r>
            <a:r>
              <a:rPr sz="2000" spc="3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to</a:t>
            </a:r>
            <a:r>
              <a:rPr sz="2000" spc="38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be</a:t>
            </a:r>
            <a:r>
              <a:rPr sz="2000" spc="3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corrected</a:t>
            </a:r>
            <a:r>
              <a:rPr sz="2000" spc="39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can</a:t>
            </a:r>
            <a:r>
              <a:rPr sz="2000" spc="380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be </a:t>
            </a:r>
            <a:r>
              <a:rPr sz="2000" dirty="0">
                <a:latin typeface="DejaVu Serif Condensed"/>
                <a:cs typeface="DejaVu Serif Condensed"/>
              </a:rPr>
              <a:t>determined</a:t>
            </a:r>
            <a:r>
              <a:rPr sz="2000" spc="3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using</a:t>
            </a:r>
            <a:r>
              <a:rPr sz="2000" spc="3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29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relation.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380" y="487171"/>
            <a:ext cx="1066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10" dirty="0">
                <a:latin typeface="Noto Sans Math"/>
                <a:cs typeface="Noto Sans Math"/>
              </a:rPr>
              <a:t>𝐿</a:t>
            </a:r>
            <a:endParaRPr sz="1200">
              <a:latin typeface="Noto Sans Math"/>
              <a:cs typeface="Noto Sans Math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5395" y="653542"/>
            <a:ext cx="2469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0" dirty="0"/>
              <a:t>OBSERVATION</a:t>
            </a:r>
            <a:r>
              <a:rPr b="0" spc="40" dirty="0">
                <a:latin typeface="DejaVu Serif Condensed"/>
                <a:cs typeface="DejaVu Serif Condensed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82472" y="934567"/>
            <a:ext cx="3817620" cy="80010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41300" indent="-231775">
              <a:lnSpc>
                <a:spcPct val="100000"/>
              </a:lnSpc>
              <a:spcBef>
                <a:spcPts val="745"/>
              </a:spcBef>
              <a:buAutoNum type="arabicPeriod"/>
              <a:tabLst>
                <a:tab pos="241300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Length</a:t>
            </a:r>
            <a:r>
              <a:rPr sz="2000" spc="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1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1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sine</a:t>
            </a:r>
            <a:r>
              <a:rPr sz="2000" spc="11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center</a:t>
            </a:r>
            <a:endParaRPr sz="2000">
              <a:latin typeface="DejaVu Serif Condensed"/>
              <a:cs typeface="DejaVu Serif Condensed"/>
            </a:endParaRPr>
          </a:p>
          <a:p>
            <a:pPr marL="241300" indent="-231775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241300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Length</a:t>
            </a:r>
            <a:r>
              <a:rPr sz="2000" spc="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tapered</a:t>
            </a:r>
            <a:r>
              <a:rPr sz="2000" spc="90" dirty="0">
                <a:latin typeface="DejaVu Serif Condensed"/>
                <a:cs typeface="DejaVu Serif Condensed"/>
              </a:rPr>
              <a:t> </a:t>
            </a:r>
            <a:r>
              <a:rPr sz="2000" spc="35" dirty="0">
                <a:latin typeface="DejaVu Serif Condensed"/>
                <a:cs typeface="DejaVu Serif Condensed"/>
              </a:rPr>
              <a:t>portion</a:t>
            </a:r>
            <a:endParaRPr sz="2000">
              <a:latin typeface="DejaVu Serif Condensed"/>
              <a:cs typeface="DejaVu Serif Condense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95442" y="1016253"/>
            <a:ext cx="4787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10" dirty="0">
                <a:latin typeface="DejaVu Serif Condensed"/>
                <a:cs typeface="DejaVu Serif Condensed"/>
              </a:rPr>
              <a:t>=L=</a:t>
            </a:r>
            <a:endParaRPr sz="2000" dirty="0">
              <a:latin typeface="DejaVu Serif Condensed"/>
              <a:cs typeface="DejaVu Serif Condense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52896" y="1403350"/>
            <a:ext cx="6330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35" dirty="0">
                <a:latin typeface="DejaVu Serif Condensed"/>
                <a:cs typeface="DejaVu Serif Condensed"/>
              </a:rPr>
              <a:t>=L1=</a:t>
            </a:r>
            <a:endParaRPr sz="2000">
              <a:latin typeface="DejaVu Serif Condensed"/>
              <a:cs typeface="DejaVu Serif Condensed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963422" y="1815821"/>
          <a:ext cx="5346064" cy="2232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0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31750">
                        <a:lnSpc>
                          <a:spcPts val="2305"/>
                        </a:lnSpc>
                      </a:pPr>
                      <a:r>
                        <a:rPr sz="2000" spc="-110" dirty="0">
                          <a:latin typeface="DejaVu Serif Condensed"/>
                          <a:cs typeface="DejaVu Serif Condensed"/>
                        </a:rPr>
                        <a:t>3.</a:t>
                      </a:r>
                      <a:r>
                        <a:rPr sz="2000" spc="-280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Major</a:t>
                      </a:r>
                      <a:r>
                        <a:rPr sz="2000" spc="90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spc="-10" dirty="0">
                          <a:latin typeface="DejaVu Serif Condensed"/>
                          <a:cs typeface="DejaVu Serif Condensed"/>
                        </a:rPr>
                        <a:t>diameter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ts val="2305"/>
                        </a:lnSpc>
                      </a:pPr>
                      <a:r>
                        <a:rPr sz="2000" spc="-25" dirty="0">
                          <a:latin typeface="DejaVu Serif Condensed"/>
                          <a:cs typeface="DejaVu Serif Condensed"/>
                        </a:rPr>
                        <a:t>=D=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spc="-110" dirty="0">
                          <a:latin typeface="DejaVu Serif Condensed"/>
                          <a:cs typeface="DejaVu Serif Condensed"/>
                        </a:rPr>
                        <a:t>4.</a:t>
                      </a:r>
                      <a:r>
                        <a:rPr sz="2000" spc="-245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Minor</a:t>
                      </a:r>
                      <a:r>
                        <a:rPr sz="2000" spc="130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spc="-10" dirty="0">
                          <a:latin typeface="DejaVu Serif Condensed"/>
                          <a:cs typeface="DejaVu Serif Condensed"/>
                        </a:rPr>
                        <a:t>diameter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spc="-25" dirty="0">
                          <a:latin typeface="DejaVu Serif Condensed"/>
                          <a:cs typeface="DejaVu Serif Condensed"/>
                        </a:rPr>
                        <a:t>=d=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spc="-110" dirty="0">
                          <a:latin typeface="DejaVu Serif Condensed"/>
                          <a:cs typeface="DejaVu Serif Condensed"/>
                        </a:rPr>
                        <a:t>5.</a:t>
                      </a:r>
                      <a:r>
                        <a:rPr sz="2000" spc="-285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Height</a:t>
                      </a:r>
                      <a:r>
                        <a:rPr sz="2000" spc="75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of</a:t>
                      </a:r>
                      <a:r>
                        <a:rPr sz="2000" spc="70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slip</a:t>
                      </a:r>
                      <a:r>
                        <a:rPr sz="2000" spc="65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spc="-20" dirty="0">
                          <a:latin typeface="DejaVu Serif Condensed"/>
                          <a:cs typeface="DejaVu Serif Condensed"/>
                        </a:rPr>
                        <a:t>gauge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L="6413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spc="-25" dirty="0">
                          <a:latin typeface="DejaVu Serif Condensed"/>
                          <a:cs typeface="DejaVu Serif Condensed"/>
                        </a:rPr>
                        <a:t>=H=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spc="-110" dirty="0">
                          <a:latin typeface="DejaVu Serif Condensed"/>
                          <a:cs typeface="DejaVu Serif Condensed"/>
                        </a:rPr>
                        <a:t>6.</a:t>
                      </a:r>
                      <a:r>
                        <a:rPr sz="2000" spc="-275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Corrected</a:t>
                      </a:r>
                      <a:r>
                        <a:rPr sz="2000" spc="114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height</a:t>
                      </a:r>
                      <a:r>
                        <a:rPr sz="2000" spc="130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of</a:t>
                      </a:r>
                      <a:r>
                        <a:rPr sz="2000" spc="120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slip</a:t>
                      </a:r>
                      <a:r>
                        <a:rPr sz="2000" spc="114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spc="-10" dirty="0">
                          <a:latin typeface="DejaVu Serif Condensed"/>
                          <a:cs typeface="DejaVu Serif Condensed"/>
                        </a:rPr>
                        <a:t>gauge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L="6413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spc="-25" dirty="0">
                          <a:latin typeface="DejaVu Serif Condensed"/>
                          <a:cs typeface="DejaVu Serif Condensed"/>
                        </a:rPr>
                        <a:t>=h=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spc="-110" dirty="0">
                          <a:latin typeface="DejaVu Serif Condensed"/>
                          <a:cs typeface="DejaVu Serif Condensed"/>
                        </a:rPr>
                        <a:t>7.</a:t>
                      </a:r>
                      <a:r>
                        <a:rPr sz="2000" spc="-280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Half</a:t>
                      </a:r>
                      <a:r>
                        <a:rPr sz="2000" spc="80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tapered</a:t>
                      </a:r>
                      <a:r>
                        <a:rPr sz="2000" spc="85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spc="-20" dirty="0">
                          <a:latin typeface="DejaVu Serif Condensed"/>
                          <a:cs typeface="DejaVu Serif Condensed"/>
                        </a:rPr>
                        <a:t>angle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spc="-355" dirty="0">
                          <a:latin typeface="DejaVu Serif Condensed"/>
                          <a:cs typeface="DejaVu Serif Condensed"/>
                        </a:rPr>
                        <a:t>=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265">
                <a:tc>
                  <a:txBody>
                    <a:bodyPr/>
                    <a:lstStyle/>
                    <a:p>
                      <a:pPr marL="31750">
                        <a:lnSpc>
                          <a:spcPts val="2345"/>
                        </a:lnSpc>
                        <a:spcBef>
                          <a:spcPts val="250"/>
                        </a:spcBef>
                      </a:pPr>
                      <a:r>
                        <a:rPr sz="2000" spc="-110" dirty="0">
                          <a:latin typeface="DejaVu Serif Condensed"/>
                          <a:cs typeface="DejaVu Serif Condensed"/>
                        </a:rPr>
                        <a:t>8.</a:t>
                      </a:r>
                      <a:r>
                        <a:rPr sz="2000" spc="-265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Reading</a:t>
                      </a:r>
                      <a:r>
                        <a:rPr sz="2000" spc="165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in</a:t>
                      </a:r>
                      <a:r>
                        <a:rPr sz="2000" spc="155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dial</a:t>
                      </a:r>
                      <a:r>
                        <a:rPr sz="2000" spc="180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spc="-10" dirty="0">
                          <a:latin typeface="DejaVu Serif Condensed"/>
                          <a:cs typeface="DejaVu Serif Condensed"/>
                        </a:rPr>
                        <a:t>indicator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ts val="2345"/>
                        </a:lnSpc>
                        <a:spcBef>
                          <a:spcPts val="250"/>
                        </a:spcBef>
                      </a:pPr>
                      <a:r>
                        <a:rPr sz="2000" spc="-25" dirty="0">
                          <a:latin typeface="DejaVu Serif Condensed"/>
                          <a:cs typeface="DejaVu Serif Condensed"/>
                        </a:rPr>
                        <a:t>=y=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73023" y="4412869"/>
          <a:ext cx="8843010" cy="1844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1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0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1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547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DejaVu Serif Condensed"/>
                          <a:cs typeface="DejaVu Serif Condensed"/>
                        </a:rPr>
                        <a:t>Sl.no</a:t>
                      </a:r>
                      <a:endParaRPr sz="18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349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DejaVu Serif Condensed"/>
                          <a:cs typeface="DejaVu Serif Condensed"/>
                        </a:rPr>
                        <a:t>ANGLE</a:t>
                      </a:r>
                      <a:endParaRPr sz="18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349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 marR="1188720">
                        <a:lnSpc>
                          <a:spcPts val="2110"/>
                        </a:lnSpc>
                        <a:spcBef>
                          <a:spcPts val="290"/>
                        </a:spcBef>
                      </a:pPr>
                      <a:r>
                        <a:rPr sz="1800" dirty="0">
                          <a:latin typeface="DejaVu Serif Condensed"/>
                          <a:cs typeface="DejaVu Serif Condensed"/>
                        </a:rPr>
                        <a:t>SLIP</a:t>
                      </a:r>
                      <a:r>
                        <a:rPr sz="1800" spc="175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1800" spc="-20" dirty="0">
                          <a:latin typeface="DejaVu Serif Condensed"/>
                          <a:cs typeface="DejaVu Serif Condensed"/>
                        </a:rPr>
                        <a:t>GAUGE </a:t>
                      </a:r>
                      <a:r>
                        <a:rPr sz="1800" spc="-10" dirty="0">
                          <a:latin typeface="DejaVu Serif Condensed"/>
                          <a:cs typeface="DejaVu Serif Condensed"/>
                        </a:rPr>
                        <a:t>COMBINATON</a:t>
                      </a:r>
                      <a:endParaRPr sz="18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368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85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73551" y="920241"/>
            <a:ext cx="30333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0" dirty="0"/>
              <a:t>EXPERIMENT</a:t>
            </a:r>
            <a:r>
              <a:rPr spc="175" dirty="0"/>
              <a:t> </a:t>
            </a:r>
            <a:r>
              <a:rPr spc="120" dirty="0"/>
              <a:t>NO.5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4884" y="1391158"/>
            <a:ext cx="8336915" cy="3221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295" algn="ctr">
              <a:lnSpc>
                <a:spcPct val="100000"/>
              </a:lnSpc>
              <a:spcBef>
                <a:spcPts val="100"/>
              </a:spcBef>
            </a:pPr>
            <a:r>
              <a:rPr sz="2400" b="1" spc="60" dirty="0">
                <a:latin typeface="Liberation Serif"/>
                <a:cs typeface="Liberation Serif"/>
              </a:rPr>
              <a:t>USE</a:t>
            </a:r>
            <a:r>
              <a:rPr sz="2400" b="1" spc="155" dirty="0">
                <a:latin typeface="Liberation Serif"/>
                <a:cs typeface="Liberation Serif"/>
              </a:rPr>
              <a:t> </a:t>
            </a:r>
            <a:r>
              <a:rPr sz="2400" b="1" dirty="0">
                <a:latin typeface="Liberation Serif"/>
                <a:cs typeface="Liberation Serif"/>
              </a:rPr>
              <a:t>OF</a:t>
            </a:r>
            <a:r>
              <a:rPr sz="2400" b="1" spc="160" dirty="0">
                <a:latin typeface="Liberation Serif"/>
                <a:cs typeface="Liberation Serif"/>
              </a:rPr>
              <a:t> </a:t>
            </a:r>
            <a:r>
              <a:rPr sz="2400" b="1" spc="80" dirty="0">
                <a:latin typeface="Liberation Serif"/>
                <a:cs typeface="Liberation Serif"/>
              </a:rPr>
              <a:t>AUTO</a:t>
            </a:r>
            <a:r>
              <a:rPr sz="2400" b="1" spc="170" dirty="0">
                <a:latin typeface="Liberation Serif"/>
                <a:cs typeface="Liberation Serif"/>
              </a:rPr>
              <a:t> </a:t>
            </a:r>
            <a:r>
              <a:rPr sz="2400" b="1" spc="-10" dirty="0">
                <a:latin typeface="Liberation Serif"/>
                <a:cs typeface="Liberation Serif"/>
              </a:rPr>
              <a:t>COLLIMATOR</a:t>
            </a:r>
            <a:endParaRPr sz="2400">
              <a:latin typeface="Liberation Serif"/>
              <a:cs typeface="Liberation Serif"/>
            </a:endParaRPr>
          </a:p>
          <a:p>
            <a:pPr>
              <a:lnSpc>
                <a:spcPct val="100000"/>
              </a:lnSpc>
              <a:spcBef>
                <a:spcPts val="1825"/>
              </a:spcBef>
            </a:pPr>
            <a:endParaRPr sz="24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</a:pPr>
            <a:r>
              <a:rPr sz="2400" b="1" u="sng" spc="-20" dirty="0">
                <a:uFill>
                  <a:solidFill>
                    <a:srgbClr val="000000"/>
                  </a:solidFill>
                </a:uFill>
                <a:latin typeface="Liberation Serif"/>
                <a:cs typeface="Liberation Serif"/>
              </a:rPr>
              <a:t>AIM</a:t>
            </a:r>
            <a:r>
              <a:rPr sz="2400" b="1" u="none" spc="-20" dirty="0">
                <a:latin typeface="Liberation Serif"/>
                <a:cs typeface="Liberation Serif"/>
              </a:rPr>
              <a:t>:</a:t>
            </a:r>
            <a:endParaRPr sz="2400">
              <a:latin typeface="Liberation Serif"/>
              <a:cs typeface="Liberation Serif"/>
            </a:endParaRPr>
          </a:p>
          <a:p>
            <a:pPr>
              <a:lnSpc>
                <a:spcPct val="100000"/>
              </a:lnSpc>
              <a:spcBef>
                <a:spcPts val="710"/>
              </a:spcBef>
            </a:pPr>
            <a:endParaRPr sz="2400">
              <a:latin typeface="Liberation Serif"/>
              <a:cs typeface="Liberation Serif"/>
            </a:endParaRPr>
          </a:p>
          <a:p>
            <a:pPr marL="12700" marR="5080">
              <a:lnSpc>
                <a:spcPct val="106100"/>
              </a:lnSpc>
            </a:pPr>
            <a:r>
              <a:rPr sz="2000" spc="80" dirty="0">
                <a:latin typeface="DejaVu Serif Condensed"/>
                <a:cs typeface="DejaVu Serif Condensed"/>
              </a:rPr>
              <a:t>To</a:t>
            </a:r>
            <a:r>
              <a:rPr sz="2000" spc="1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determine</a:t>
            </a:r>
            <a:r>
              <a:rPr sz="2000" spc="10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parallelly,</a:t>
            </a:r>
            <a:r>
              <a:rPr sz="2000" spc="1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perpendicularity</a:t>
            </a:r>
            <a:r>
              <a:rPr sz="2000" spc="1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11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given</a:t>
            </a:r>
            <a:r>
              <a:rPr sz="2000" spc="1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specimen</a:t>
            </a:r>
            <a:r>
              <a:rPr sz="2000" spc="12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using </a:t>
            </a:r>
            <a:r>
              <a:rPr sz="2000" dirty="0">
                <a:latin typeface="DejaVu Serif Condensed"/>
                <a:cs typeface="DejaVu Serif Condensed"/>
              </a:rPr>
              <a:t>Auto</a:t>
            </a:r>
            <a:r>
              <a:rPr sz="2000" spc="10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collimator.</a:t>
            </a:r>
            <a:endParaRPr sz="2000">
              <a:latin typeface="DejaVu Serif Condensed"/>
              <a:cs typeface="DejaVu Serif Condensed"/>
            </a:endParaRPr>
          </a:p>
          <a:p>
            <a:pPr>
              <a:lnSpc>
                <a:spcPct val="100000"/>
              </a:lnSpc>
              <a:spcBef>
                <a:spcPts val="1050"/>
              </a:spcBef>
            </a:pPr>
            <a:endParaRPr sz="2000">
              <a:latin typeface="DejaVu Serif Condensed"/>
              <a:cs typeface="DejaVu Serif Condensed"/>
            </a:endParaRPr>
          </a:p>
          <a:p>
            <a:pPr marL="12700">
              <a:lnSpc>
                <a:spcPct val="100000"/>
              </a:lnSpc>
            </a:pPr>
            <a:r>
              <a:rPr sz="2400" b="1" u="sng" spc="100" dirty="0">
                <a:uFill>
                  <a:solidFill>
                    <a:srgbClr val="000000"/>
                  </a:solidFill>
                </a:uFill>
                <a:latin typeface="Liberation Serif"/>
                <a:cs typeface="Liberation Serif"/>
              </a:rPr>
              <a:t>APPARATUS</a:t>
            </a:r>
            <a:r>
              <a:rPr sz="2400" b="1" u="sng" spc="45" dirty="0">
                <a:uFill>
                  <a:solidFill>
                    <a:srgbClr val="000000"/>
                  </a:solidFill>
                </a:uFill>
                <a:latin typeface="Liberation Serif"/>
                <a:cs typeface="Liberation Serif"/>
              </a:rPr>
              <a:t> </a:t>
            </a:r>
            <a:r>
              <a:rPr sz="2400" b="1" u="sng" spc="60" dirty="0">
                <a:uFill>
                  <a:solidFill>
                    <a:srgbClr val="000000"/>
                  </a:solidFill>
                </a:uFill>
                <a:latin typeface="Liberation Serif"/>
                <a:cs typeface="Liberation Serif"/>
              </a:rPr>
              <a:t>REQUIRED</a:t>
            </a:r>
            <a:r>
              <a:rPr sz="2400" b="1" u="none" spc="10" dirty="0">
                <a:latin typeface="Liberation Serif"/>
                <a:cs typeface="Liberation Serif"/>
              </a:rPr>
              <a:t> </a:t>
            </a:r>
            <a:r>
              <a:rPr sz="2400" b="1" u="none" spc="-50" dirty="0">
                <a:latin typeface="Liberation Serif"/>
                <a:cs typeface="Liberation Serif"/>
              </a:rPr>
              <a:t>:</a:t>
            </a:r>
            <a:endParaRPr sz="2400">
              <a:latin typeface="Liberation Serif"/>
              <a:cs typeface="Liberation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4884" y="5153405"/>
            <a:ext cx="2194560" cy="62801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40"/>
              </a:lnSpc>
              <a:spcBef>
                <a:spcPts val="229"/>
              </a:spcBef>
              <a:tabLst>
                <a:tab pos="954405" algn="l"/>
              </a:tabLst>
            </a:pPr>
            <a:r>
              <a:rPr sz="2000" spc="-10" dirty="0">
                <a:latin typeface="DejaVu Serif Condensed"/>
                <a:cs typeface="DejaVu Serif Condensed"/>
              </a:rPr>
              <a:t>1.Auto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collimator square.</a:t>
            </a:r>
            <a:endParaRPr sz="2000">
              <a:latin typeface="DejaVu Serif Condensed"/>
              <a:cs typeface="DejaVu Serif Condense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70859" y="5153405"/>
            <a:ext cx="18846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72540" algn="l"/>
              </a:tabLst>
            </a:pPr>
            <a:r>
              <a:rPr sz="2000" spc="-10" dirty="0">
                <a:latin typeface="DejaVu Serif Condensed"/>
                <a:cs typeface="DejaVu Serif Condensed"/>
              </a:rPr>
              <a:t>2.Surface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plate</a:t>
            </a:r>
            <a:endParaRPr sz="2000">
              <a:latin typeface="DejaVu Serif Condensed"/>
              <a:cs typeface="DejaVu Serif Condense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45860" y="5153405"/>
            <a:ext cx="31623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61415" algn="l"/>
                <a:tab pos="2344420" algn="l"/>
              </a:tabLst>
            </a:pPr>
            <a:r>
              <a:rPr sz="2000" spc="-10" dirty="0">
                <a:latin typeface="DejaVu Serif Condensed"/>
                <a:cs typeface="DejaVu Serif Condensed"/>
              </a:rPr>
              <a:t>3.Highly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polished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50" dirty="0">
                <a:latin typeface="DejaVu Serif Condensed"/>
                <a:cs typeface="DejaVu Serif Condensed"/>
              </a:rPr>
              <a:t>mirror</a:t>
            </a:r>
            <a:endParaRPr sz="2000">
              <a:latin typeface="DejaVu Serif Condensed"/>
              <a:cs typeface="DejaVu Serif Condense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98102" y="5153405"/>
            <a:ext cx="6591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DejaVu Serif Condensed"/>
                <a:cs typeface="DejaVu Serif Condensed"/>
              </a:rPr>
              <a:t>4.Try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99103" y="822705"/>
            <a:ext cx="25844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4884" y="1411198"/>
            <a:ext cx="8415020" cy="5347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46500"/>
              </a:lnSpc>
              <a:spcBef>
                <a:spcPts val="100"/>
              </a:spcBef>
            </a:pPr>
            <a:r>
              <a:rPr sz="2000" dirty="0">
                <a:latin typeface="DejaVu Serif Condensed"/>
                <a:cs typeface="DejaVu Serif Condensed"/>
              </a:rPr>
              <a:t>In</a:t>
            </a:r>
            <a:r>
              <a:rPr sz="2000" spc="44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science</a:t>
            </a:r>
            <a:r>
              <a:rPr sz="2000" spc="45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and</a:t>
            </a:r>
            <a:r>
              <a:rPr sz="2000" spc="44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engineering,</a:t>
            </a:r>
            <a:r>
              <a:rPr sz="2000" spc="44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objects</a:t>
            </a:r>
            <a:r>
              <a:rPr sz="2000" spc="44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45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interest</a:t>
            </a:r>
            <a:r>
              <a:rPr sz="2000" spc="44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have</a:t>
            </a:r>
            <a:r>
              <a:rPr sz="2000" spc="44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to</a:t>
            </a:r>
            <a:r>
              <a:rPr sz="2000" spc="455" dirty="0">
                <a:latin typeface="DejaVu Serif Condensed"/>
                <a:cs typeface="DejaVu Serif Condensed"/>
              </a:rPr>
              <a:t>  </a:t>
            </a:r>
            <a:r>
              <a:rPr sz="2000" spc="-25" dirty="0">
                <a:latin typeface="DejaVu Serif Condensed"/>
                <a:cs typeface="DejaVu Serif Condensed"/>
              </a:rPr>
              <a:t>be </a:t>
            </a:r>
            <a:r>
              <a:rPr sz="2000" dirty="0">
                <a:latin typeface="DejaVu Serif Condensed"/>
                <a:cs typeface="DejaVu Serif Condensed"/>
              </a:rPr>
              <a:t>characterized</a:t>
            </a:r>
            <a:r>
              <a:rPr sz="2000" spc="114" dirty="0">
                <a:latin typeface="DejaVu Serif Condensed"/>
                <a:cs typeface="DejaVu Serif Condensed"/>
              </a:rPr>
              <a:t>  </a:t>
            </a:r>
            <a:r>
              <a:rPr sz="2000" spc="60" dirty="0">
                <a:latin typeface="DejaVu Serif Condensed"/>
                <a:cs typeface="DejaVu Serif Condensed"/>
              </a:rPr>
              <a:t>by</a:t>
            </a:r>
            <a:r>
              <a:rPr sz="2000" spc="11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measurement</a:t>
            </a:r>
            <a:r>
              <a:rPr sz="2000" spc="114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and</a:t>
            </a:r>
            <a:r>
              <a:rPr sz="2000" spc="11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testing.</a:t>
            </a:r>
            <a:r>
              <a:rPr sz="2000" spc="130" dirty="0">
                <a:latin typeface="DejaVu Serif Condensed"/>
                <a:cs typeface="DejaVu Serif Condensed"/>
              </a:rPr>
              <a:t>  </a:t>
            </a:r>
            <a:r>
              <a:rPr sz="2000" b="1" spc="190" dirty="0">
                <a:latin typeface="Liberation Serif"/>
                <a:cs typeface="Liberation Serif"/>
              </a:rPr>
              <a:t>Measurement</a:t>
            </a:r>
            <a:r>
              <a:rPr sz="2000" b="1" spc="185" dirty="0">
                <a:latin typeface="Liberation Serif"/>
                <a:cs typeface="Liberation Serif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114" dirty="0">
                <a:latin typeface="DejaVu Serif Condensed"/>
                <a:cs typeface="DejaVu Serif Condensed"/>
              </a:rPr>
              <a:t>  </a:t>
            </a:r>
            <a:r>
              <a:rPr sz="2000" spc="-25" dirty="0">
                <a:latin typeface="DejaVu Serif Condensed"/>
                <a:cs typeface="DejaVu Serif Condensed"/>
              </a:rPr>
              <a:t>the </a:t>
            </a:r>
            <a:r>
              <a:rPr sz="2000" dirty="0">
                <a:latin typeface="DejaVu Serif Condensed"/>
                <a:cs typeface="DejaVu Serif Condensed"/>
              </a:rPr>
              <a:t>process</a:t>
            </a:r>
            <a:r>
              <a:rPr sz="2000" spc="44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44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experimentally</a:t>
            </a:r>
            <a:r>
              <a:rPr sz="2000" spc="44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obtaining</a:t>
            </a:r>
            <a:r>
              <a:rPr sz="2000" spc="45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quantity</a:t>
            </a:r>
            <a:r>
              <a:rPr sz="2000" spc="45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values</a:t>
            </a:r>
            <a:r>
              <a:rPr sz="2000" spc="45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that</a:t>
            </a:r>
            <a:r>
              <a:rPr sz="2000" spc="450" dirty="0">
                <a:latin typeface="DejaVu Serif Condensed"/>
                <a:cs typeface="DejaVu Serif Condensed"/>
              </a:rPr>
              <a:t>  </a:t>
            </a:r>
            <a:r>
              <a:rPr sz="2000" spc="-25" dirty="0">
                <a:latin typeface="DejaVu Serif Condensed"/>
                <a:cs typeface="DejaVu Serif Condensed"/>
              </a:rPr>
              <a:t>can </a:t>
            </a:r>
            <a:r>
              <a:rPr sz="2000" dirty="0">
                <a:latin typeface="DejaVu Serif Condensed"/>
                <a:cs typeface="DejaVu Serif Condensed"/>
              </a:rPr>
              <a:t>reasonably</a:t>
            </a:r>
            <a:r>
              <a:rPr sz="2000" spc="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be</a:t>
            </a:r>
            <a:r>
              <a:rPr sz="2000" spc="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attributed</a:t>
            </a:r>
            <a:r>
              <a:rPr sz="2000" spc="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to</a:t>
            </a:r>
            <a:r>
              <a:rPr sz="2000" spc="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property</a:t>
            </a:r>
            <a:r>
              <a:rPr sz="2000" spc="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4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body</a:t>
            </a:r>
            <a:r>
              <a:rPr sz="2000" spc="10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or</a:t>
            </a:r>
            <a:r>
              <a:rPr sz="2000" spc="3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substance.</a:t>
            </a:r>
            <a:endParaRPr sz="2000">
              <a:latin typeface="DejaVu Serif Condensed"/>
              <a:cs typeface="DejaVu Serif Condensed"/>
            </a:endParaRPr>
          </a:p>
          <a:p>
            <a:pPr marL="505459" indent="-226695" algn="just">
              <a:lnSpc>
                <a:spcPct val="100000"/>
              </a:lnSpc>
              <a:spcBef>
                <a:spcPts val="1265"/>
              </a:spcBef>
              <a:buFont typeface="Symbol"/>
              <a:buChar char=""/>
              <a:tabLst>
                <a:tab pos="505459" algn="l"/>
              </a:tabLst>
            </a:pPr>
            <a:r>
              <a:rPr sz="2000" b="1" spc="210" dirty="0">
                <a:latin typeface="Liberation Serif"/>
                <a:cs typeface="Liberation Serif"/>
              </a:rPr>
              <a:t>Metrology</a:t>
            </a:r>
            <a:r>
              <a:rPr sz="2000" b="1" spc="-5" dirty="0">
                <a:latin typeface="Liberation Serif"/>
                <a:cs typeface="Liberation Serif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is</a:t>
            </a:r>
            <a:r>
              <a:rPr sz="2000" spc="-7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-75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science</a:t>
            </a:r>
            <a:r>
              <a:rPr sz="2000" spc="-65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of</a:t>
            </a:r>
            <a:r>
              <a:rPr sz="2000" spc="-75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measurement.</a:t>
            </a:r>
            <a:endParaRPr sz="2000">
              <a:latin typeface="DejaVu Serif Condensed"/>
              <a:cs typeface="DejaVu Serif Condensed"/>
            </a:endParaRPr>
          </a:p>
          <a:p>
            <a:pPr marL="507365" marR="13335" indent="-228600" algn="just">
              <a:lnSpc>
                <a:spcPts val="3460"/>
              </a:lnSpc>
              <a:buFont typeface="Symbol"/>
              <a:buChar char=""/>
              <a:tabLst>
                <a:tab pos="507365" algn="l"/>
              </a:tabLst>
            </a:pPr>
            <a:r>
              <a:rPr sz="2000" spc="65" dirty="0">
                <a:latin typeface="DejaVu Serif Condensed"/>
                <a:cs typeface="DejaVu Serif Condensed"/>
              </a:rPr>
              <a:t>Metrology</a:t>
            </a:r>
            <a:r>
              <a:rPr sz="2000" spc="19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is</a:t>
            </a:r>
            <a:r>
              <a:rPr sz="2000" spc="19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also</a:t>
            </a:r>
            <a:r>
              <a:rPr sz="2000" spc="20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204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fine</a:t>
            </a:r>
            <a:r>
              <a:rPr sz="2000" spc="220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avenue</a:t>
            </a:r>
            <a:r>
              <a:rPr sz="2000" spc="21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for</a:t>
            </a:r>
            <a:r>
              <a:rPr sz="2000" spc="215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discussing</a:t>
            </a:r>
            <a:r>
              <a:rPr sz="2000" spc="20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accuracy,</a:t>
            </a:r>
            <a:r>
              <a:rPr sz="2000" spc="195" dirty="0">
                <a:latin typeface="DejaVu Serif Condensed"/>
                <a:cs typeface="DejaVu Serif Condensed"/>
              </a:rPr>
              <a:t> </a:t>
            </a:r>
            <a:r>
              <a:rPr sz="2000" spc="40" dirty="0">
                <a:latin typeface="DejaVu Serif Condensed"/>
                <a:cs typeface="DejaVu Serif Condensed"/>
              </a:rPr>
              <a:t>error, </a:t>
            </a:r>
            <a:r>
              <a:rPr sz="2000" spc="90" dirty="0">
                <a:latin typeface="DejaVu Serif Condensed"/>
                <a:cs typeface="DejaVu Serif Condensed"/>
              </a:rPr>
              <a:t>and</a:t>
            </a:r>
            <a:r>
              <a:rPr sz="2000" spc="-55" dirty="0">
                <a:latin typeface="DejaVu Serif Condensed"/>
                <a:cs typeface="DejaVu Serif Condensed"/>
              </a:rPr>
              <a:t> </a:t>
            </a:r>
            <a:r>
              <a:rPr sz="2000" spc="40" dirty="0">
                <a:latin typeface="DejaVu Serif Condensed"/>
                <a:cs typeface="DejaVu Serif Condensed"/>
              </a:rPr>
              <a:t>calibration</a:t>
            </a:r>
            <a:endParaRPr sz="2000">
              <a:latin typeface="DejaVu Serif Condensed"/>
              <a:cs typeface="DejaVu Serif Condensed"/>
            </a:endParaRPr>
          </a:p>
          <a:p>
            <a:pPr marL="12700" algn="just">
              <a:lnSpc>
                <a:spcPct val="100000"/>
              </a:lnSpc>
              <a:spcBef>
                <a:spcPts val="770"/>
              </a:spcBef>
            </a:pPr>
            <a:r>
              <a:rPr sz="2000" b="1" spc="165" dirty="0">
                <a:latin typeface="Liberation Serif"/>
                <a:cs typeface="Liberation Serif"/>
              </a:rPr>
              <a:t>Testing</a:t>
            </a:r>
            <a:r>
              <a:rPr sz="2000" b="1" spc="295" dirty="0">
                <a:latin typeface="Liberation Serif"/>
                <a:cs typeface="Liberation Serif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2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2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technical</a:t>
            </a:r>
            <a:r>
              <a:rPr sz="2000" spc="2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procedure</a:t>
            </a:r>
            <a:r>
              <a:rPr sz="2000" spc="2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consisting</a:t>
            </a:r>
            <a:r>
              <a:rPr sz="2000" spc="229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2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2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determination</a:t>
            </a:r>
            <a:r>
              <a:rPr sz="2000" spc="204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of</a:t>
            </a:r>
            <a:endParaRPr sz="2000">
              <a:latin typeface="DejaVu Serif Condensed"/>
              <a:cs typeface="DejaVu Serif Condensed"/>
            </a:endParaRPr>
          </a:p>
          <a:p>
            <a:pPr marL="12700" algn="just">
              <a:lnSpc>
                <a:spcPct val="100000"/>
              </a:lnSpc>
              <a:spcBef>
                <a:spcPts val="1120"/>
              </a:spcBef>
            </a:pPr>
            <a:r>
              <a:rPr sz="2000" dirty="0">
                <a:latin typeface="DejaVu Serif Condensed"/>
                <a:cs typeface="DejaVu Serif Condensed"/>
              </a:rPr>
              <a:t>characteristics  of  a  given</a:t>
            </a:r>
            <a:r>
              <a:rPr sz="2000" spc="-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object  </a:t>
            </a:r>
            <a:r>
              <a:rPr sz="2000" spc="60" dirty="0">
                <a:latin typeface="DejaVu Serif Condensed"/>
                <a:cs typeface="DejaVu Serif Condensed"/>
              </a:rPr>
              <a:t>or</a:t>
            </a:r>
            <a:r>
              <a:rPr sz="2000" spc="-1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process,  in  accordance</a:t>
            </a:r>
            <a:r>
              <a:rPr sz="2000" spc="-5" dirty="0">
                <a:latin typeface="DejaVu Serif Condensed"/>
                <a:cs typeface="DejaVu Serif Condensed"/>
              </a:rPr>
              <a:t>  </a:t>
            </a:r>
            <a:r>
              <a:rPr sz="2000" spc="60" dirty="0">
                <a:latin typeface="DejaVu Serif Condensed"/>
                <a:cs typeface="DejaVu Serif Condensed"/>
              </a:rPr>
              <a:t>with</a:t>
            </a:r>
            <a:r>
              <a:rPr sz="2000" spc="-10" dirty="0">
                <a:latin typeface="DejaVu Serif Condensed"/>
                <a:cs typeface="DejaVu Serif Condensed"/>
              </a:rPr>
              <a:t>  </a:t>
            </a:r>
            <a:r>
              <a:rPr sz="2000" spc="-50" dirty="0">
                <a:latin typeface="DejaVu Serif Condensed"/>
                <a:cs typeface="DejaVu Serif Condensed"/>
              </a:rPr>
              <a:t>a</a:t>
            </a:r>
            <a:endParaRPr sz="2000">
              <a:latin typeface="DejaVu Serif Condensed"/>
              <a:cs typeface="DejaVu Serif Condensed"/>
            </a:endParaRPr>
          </a:p>
          <a:p>
            <a:pPr marL="12700" marR="8255" algn="just">
              <a:lnSpc>
                <a:spcPct val="146500"/>
              </a:lnSpc>
              <a:spcBef>
                <a:spcPts val="10"/>
              </a:spcBef>
            </a:pPr>
            <a:r>
              <a:rPr sz="2000" dirty="0">
                <a:latin typeface="DejaVu Serif Condensed"/>
                <a:cs typeface="DejaVu Serif Condensed"/>
              </a:rPr>
              <a:t>specified</a:t>
            </a:r>
            <a:r>
              <a:rPr sz="2000" spc="40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method</a:t>
            </a:r>
            <a:r>
              <a:rPr sz="2000" spc="14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In</a:t>
            </a:r>
            <a:r>
              <a:rPr sz="2000" spc="170" dirty="0">
                <a:latin typeface="DejaVu Serif Condensed"/>
                <a:cs typeface="DejaVu Serif Condensed"/>
              </a:rPr>
              <a:t> 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DejaVu Serif Condensed"/>
                <a:cs typeface="DejaVu Serif Condensed"/>
                <a:hlinkClick r:id="rId2"/>
              </a:rPr>
              <a:t>metrology</a:t>
            </a:r>
            <a:r>
              <a:rPr sz="2000" u="none" spc="180" dirty="0">
                <a:latin typeface="DejaVu Serif Condensed"/>
                <a:cs typeface="DejaVu Serif Condensed"/>
              </a:rPr>
              <a:t>  </a:t>
            </a:r>
            <a:r>
              <a:rPr sz="2000" u="none" dirty="0">
                <a:latin typeface="DejaVu Serif Condensed"/>
                <a:cs typeface="DejaVu Serif Condensed"/>
              </a:rPr>
              <a:t>(the</a:t>
            </a:r>
            <a:r>
              <a:rPr sz="2000" u="none" spc="175" dirty="0">
                <a:latin typeface="DejaVu Serif Condensed"/>
                <a:cs typeface="DejaVu Serif Condensed"/>
              </a:rPr>
              <a:t>  </a:t>
            </a:r>
            <a:r>
              <a:rPr sz="2000" u="none" dirty="0">
                <a:latin typeface="DejaVu Serif Condensed"/>
                <a:cs typeface="DejaVu Serif Condensed"/>
              </a:rPr>
              <a:t>science</a:t>
            </a:r>
            <a:r>
              <a:rPr sz="2000" u="none" spc="204" dirty="0">
                <a:latin typeface="DejaVu Serif Condensed"/>
                <a:cs typeface="DejaVu Serif Condensed"/>
              </a:rPr>
              <a:t>  </a:t>
            </a:r>
            <a:r>
              <a:rPr sz="2000" u="none" dirty="0">
                <a:latin typeface="DejaVu Serif Condensed"/>
                <a:cs typeface="DejaVu Serif Condensed"/>
              </a:rPr>
              <a:t>of</a:t>
            </a:r>
            <a:r>
              <a:rPr sz="2000" u="none" spc="175" dirty="0">
                <a:latin typeface="DejaVu Serif Condensed"/>
                <a:cs typeface="DejaVu Serif Condensed"/>
              </a:rPr>
              <a:t>  </a:t>
            </a:r>
            <a:r>
              <a:rPr sz="2000" u="none" dirty="0">
                <a:latin typeface="DejaVu Serif Condensed"/>
                <a:cs typeface="DejaVu Serif Condensed"/>
              </a:rPr>
              <a:t>measurement),</a:t>
            </a:r>
            <a:r>
              <a:rPr sz="2000" u="none" spc="170" dirty="0">
                <a:latin typeface="DejaVu Serif Condensed"/>
                <a:cs typeface="DejaVu Serif Condensed"/>
              </a:rPr>
              <a:t>  </a:t>
            </a:r>
            <a:r>
              <a:rPr sz="2000" u="none" spc="-50" dirty="0">
                <a:latin typeface="DejaVu Serif Condensed"/>
                <a:cs typeface="DejaVu Serif Condensed"/>
              </a:rPr>
              <a:t>a </a:t>
            </a:r>
            <a:r>
              <a:rPr sz="2000" u="none" dirty="0">
                <a:latin typeface="DejaVu Serif Condensed"/>
                <a:cs typeface="DejaVu Serif Condensed"/>
              </a:rPr>
              <a:t>standard</a:t>
            </a:r>
            <a:r>
              <a:rPr sz="2000" u="none" spc="-5" dirty="0">
                <a:latin typeface="DejaVu Serif Condensed"/>
                <a:cs typeface="DejaVu Serif Condensed"/>
              </a:rPr>
              <a:t>  </a:t>
            </a:r>
            <a:r>
              <a:rPr sz="2000" u="none" dirty="0">
                <a:latin typeface="DejaVu Serif Condensed"/>
                <a:cs typeface="DejaVu Serif Condensed"/>
              </a:rPr>
              <a:t>is</a:t>
            </a:r>
            <a:r>
              <a:rPr sz="2000" u="none" spc="-5" dirty="0">
                <a:latin typeface="DejaVu Serif Condensed"/>
                <a:cs typeface="DejaVu Serif Condensed"/>
              </a:rPr>
              <a:t>  </a:t>
            </a:r>
            <a:r>
              <a:rPr sz="2000" u="none" dirty="0">
                <a:latin typeface="DejaVu Serif Condensed"/>
                <a:cs typeface="DejaVu Serif Condensed"/>
              </a:rPr>
              <a:t>an 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DejaVu Serif Condensed"/>
                <a:cs typeface="DejaVu Serif Condensed"/>
                <a:hlinkClick r:id="rId3"/>
              </a:rPr>
              <a:t>object</a:t>
            </a:r>
            <a:r>
              <a:rPr sz="2000" u="none" dirty="0">
                <a:latin typeface="DejaVu Serif Condensed"/>
                <a:cs typeface="DejaVu Serif Condensed"/>
              </a:rPr>
              <a:t>,</a:t>
            </a:r>
            <a:r>
              <a:rPr sz="2000" u="none" spc="-10" dirty="0">
                <a:latin typeface="DejaVu Serif Condensed"/>
                <a:cs typeface="DejaVu Serif Condensed"/>
              </a:rPr>
              <a:t>  </a:t>
            </a:r>
            <a:r>
              <a:rPr sz="2000" u="none" dirty="0">
                <a:latin typeface="DejaVu Serif Condensed"/>
                <a:cs typeface="DejaVu Serif Condensed"/>
              </a:rPr>
              <a:t>system,</a:t>
            </a:r>
            <a:r>
              <a:rPr sz="2000" u="none" spc="-15" dirty="0">
                <a:latin typeface="DejaVu Serif Condensed"/>
                <a:cs typeface="DejaVu Serif Condensed"/>
              </a:rPr>
              <a:t>  </a:t>
            </a:r>
            <a:r>
              <a:rPr sz="2000" u="none" spc="60" dirty="0">
                <a:latin typeface="DejaVu Serif Condensed"/>
                <a:cs typeface="DejaVu Serif Condensed"/>
              </a:rPr>
              <a:t>or</a:t>
            </a:r>
            <a:r>
              <a:rPr sz="2000" u="none" spc="-15" dirty="0">
                <a:latin typeface="DejaVu Serif Condensed"/>
                <a:cs typeface="DejaVu Serif Condensed"/>
              </a:rPr>
              <a:t>  </a:t>
            </a:r>
            <a:r>
              <a:rPr sz="2000" u="none" dirty="0">
                <a:latin typeface="DejaVu Serif Condensed"/>
                <a:cs typeface="DejaVu Serif Condensed"/>
              </a:rPr>
              <a:t>experiment</a:t>
            </a:r>
            <a:r>
              <a:rPr sz="2000" u="none" spc="-10" dirty="0">
                <a:latin typeface="DejaVu Serif Condensed"/>
                <a:cs typeface="DejaVu Serif Condensed"/>
              </a:rPr>
              <a:t>  </a:t>
            </a:r>
            <a:r>
              <a:rPr sz="2000" u="none" dirty="0">
                <a:latin typeface="DejaVu Serif Condensed"/>
                <a:cs typeface="DejaVu Serif Condensed"/>
              </a:rPr>
              <a:t>that</a:t>
            </a:r>
            <a:r>
              <a:rPr sz="2000" u="none" spc="-5" dirty="0">
                <a:latin typeface="DejaVu Serif Condensed"/>
                <a:cs typeface="DejaVu Serif Condensed"/>
              </a:rPr>
              <a:t>  </a:t>
            </a:r>
            <a:r>
              <a:rPr sz="2000" u="none" dirty="0">
                <a:latin typeface="DejaVu Serif Condensed"/>
                <a:cs typeface="DejaVu Serif Condensed"/>
              </a:rPr>
              <a:t>bears</a:t>
            </a:r>
            <a:r>
              <a:rPr sz="2000" u="none" spc="-5" dirty="0">
                <a:latin typeface="DejaVu Serif Condensed"/>
                <a:cs typeface="DejaVu Serif Condensed"/>
              </a:rPr>
              <a:t>  </a:t>
            </a:r>
            <a:r>
              <a:rPr sz="2000" u="none" dirty="0">
                <a:latin typeface="DejaVu Serif Condensed"/>
                <a:cs typeface="DejaVu Serif Condensed"/>
              </a:rPr>
              <a:t>a</a:t>
            </a:r>
            <a:r>
              <a:rPr sz="2000" u="none" spc="-10" dirty="0">
                <a:latin typeface="DejaVu Serif Condensed"/>
                <a:cs typeface="DejaVu Serif Condensed"/>
              </a:rPr>
              <a:t>  defined </a:t>
            </a:r>
            <a:r>
              <a:rPr sz="2000" u="none" dirty="0">
                <a:latin typeface="DejaVu Serif Condensed"/>
                <a:cs typeface="DejaVu Serif Condensed"/>
              </a:rPr>
              <a:t>relationship</a:t>
            </a:r>
            <a:r>
              <a:rPr sz="2000" u="none" spc="55" dirty="0">
                <a:latin typeface="DejaVu Serif Condensed"/>
                <a:cs typeface="DejaVu Serif Condensed"/>
              </a:rPr>
              <a:t> </a:t>
            </a:r>
            <a:r>
              <a:rPr sz="2000" u="none" dirty="0">
                <a:latin typeface="DejaVu Serif Condensed"/>
                <a:cs typeface="DejaVu Serif Condensed"/>
              </a:rPr>
              <a:t>to</a:t>
            </a:r>
            <a:r>
              <a:rPr sz="2000" u="none" spc="65" dirty="0">
                <a:latin typeface="DejaVu Serif Condensed"/>
                <a:cs typeface="DejaVu Serif Condensed"/>
              </a:rPr>
              <a:t> </a:t>
            </a:r>
            <a:r>
              <a:rPr sz="2000" u="none" dirty="0">
                <a:latin typeface="DejaVu Serif Condensed"/>
                <a:cs typeface="DejaVu Serif Condensed"/>
              </a:rPr>
              <a:t>a</a:t>
            </a:r>
            <a:r>
              <a:rPr sz="2000" u="none" spc="70" dirty="0">
                <a:latin typeface="DejaVu Serif Condensed"/>
                <a:cs typeface="DejaVu Serif Condensed"/>
              </a:rPr>
              <a:t> </a:t>
            </a:r>
            <a:r>
              <a:rPr sz="2000" u="none" dirty="0">
                <a:latin typeface="DejaVu Serif Condensed"/>
                <a:cs typeface="DejaVu Serif Condensed"/>
              </a:rPr>
              <a:t>unit</a:t>
            </a:r>
            <a:r>
              <a:rPr sz="2000" u="none" spc="60" dirty="0">
                <a:latin typeface="DejaVu Serif Condensed"/>
                <a:cs typeface="DejaVu Serif Condensed"/>
              </a:rPr>
              <a:t> </a:t>
            </a:r>
            <a:r>
              <a:rPr sz="2000" u="none" dirty="0">
                <a:latin typeface="DejaVu Serif Condensed"/>
                <a:cs typeface="DejaVu Serif Condensed"/>
              </a:rPr>
              <a:t>of</a:t>
            </a:r>
            <a:r>
              <a:rPr sz="2000" u="none" spc="60" dirty="0">
                <a:latin typeface="DejaVu Serif Condensed"/>
                <a:cs typeface="DejaVu Serif Condensed"/>
              </a:rPr>
              <a:t> </a:t>
            </a:r>
            <a:r>
              <a:rPr sz="2000" u="none" dirty="0">
                <a:latin typeface="DejaVu Serif Condensed"/>
                <a:cs typeface="DejaVu Serif Condensed"/>
              </a:rPr>
              <a:t>measurement</a:t>
            </a:r>
            <a:r>
              <a:rPr sz="2000" u="none" spc="60" dirty="0">
                <a:latin typeface="DejaVu Serif Condensed"/>
                <a:cs typeface="DejaVu Serif Condensed"/>
              </a:rPr>
              <a:t> </a:t>
            </a:r>
            <a:r>
              <a:rPr sz="2000" u="none" dirty="0">
                <a:latin typeface="DejaVu Serif Condensed"/>
                <a:cs typeface="DejaVu Serif Condensed"/>
              </a:rPr>
              <a:t>of</a:t>
            </a:r>
            <a:r>
              <a:rPr sz="2000" u="none" spc="60" dirty="0">
                <a:latin typeface="DejaVu Serif Condensed"/>
                <a:cs typeface="DejaVu Serif Condensed"/>
              </a:rPr>
              <a:t> </a:t>
            </a:r>
            <a:r>
              <a:rPr sz="2000" u="none" dirty="0">
                <a:latin typeface="DejaVu Serif Condensed"/>
                <a:cs typeface="DejaVu Serif Condensed"/>
              </a:rPr>
              <a:t>a</a:t>
            </a:r>
            <a:r>
              <a:rPr sz="2000" u="none" spc="55" dirty="0">
                <a:latin typeface="DejaVu Serif Condensed"/>
                <a:cs typeface="DejaVu Serif Condensed"/>
              </a:rPr>
              <a:t> </a:t>
            </a:r>
            <a:r>
              <a:rPr sz="2000" u="none" dirty="0">
                <a:latin typeface="DejaVu Serif Condensed"/>
                <a:cs typeface="DejaVu Serif Condensed"/>
              </a:rPr>
              <a:t>physical</a:t>
            </a:r>
            <a:r>
              <a:rPr sz="2000" u="none" spc="50" dirty="0">
                <a:latin typeface="DejaVu Serif Condensed"/>
                <a:cs typeface="DejaVu Serif Condensed"/>
              </a:rPr>
              <a:t> </a:t>
            </a:r>
            <a:r>
              <a:rPr sz="2000" u="none" spc="-10" dirty="0">
                <a:latin typeface="DejaVu Serif Condensed"/>
                <a:cs typeface="DejaVu Serif Condensed"/>
              </a:rPr>
              <a:t>quantity.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4884" y="927861"/>
            <a:ext cx="14814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sng" spc="-10" dirty="0">
                <a:uFill>
                  <a:solidFill>
                    <a:srgbClr val="000000"/>
                  </a:solidFill>
                </a:uFill>
              </a:rPr>
              <a:t>THEORY</a:t>
            </a:r>
            <a:r>
              <a:rPr u="none" spc="-10" dirty="0"/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4884" y="1735048"/>
            <a:ext cx="8413750" cy="4493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525" algn="just">
              <a:lnSpc>
                <a:spcPct val="146500"/>
              </a:lnSpc>
              <a:spcBef>
                <a:spcPts val="100"/>
              </a:spcBef>
            </a:pPr>
            <a:r>
              <a:rPr sz="2000" spc="105" dirty="0">
                <a:latin typeface="DejaVu Serif Condensed"/>
                <a:cs typeface="DejaVu Serif Condensed"/>
              </a:rPr>
              <a:t>Auto-</a:t>
            </a:r>
            <a:r>
              <a:rPr sz="2000" spc="75" dirty="0">
                <a:latin typeface="DejaVu Serif Condensed"/>
                <a:cs typeface="DejaVu Serif Condensed"/>
              </a:rPr>
              <a:t>collimator</a:t>
            </a:r>
            <a:r>
              <a:rPr sz="2000" spc="42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is</a:t>
            </a:r>
            <a:r>
              <a:rPr sz="2000" spc="420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basically</a:t>
            </a:r>
            <a:r>
              <a:rPr sz="2000" spc="4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42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telescope</a:t>
            </a:r>
            <a:r>
              <a:rPr sz="2000" spc="430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permanently</a:t>
            </a:r>
            <a:r>
              <a:rPr sz="2000" spc="42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focused</a:t>
            </a:r>
            <a:r>
              <a:rPr sz="2000" spc="434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for infinity.</a:t>
            </a:r>
            <a:r>
              <a:rPr sz="2000" spc="320" dirty="0">
                <a:latin typeface="DejaVu Serif Condensed"/>
                <a:cs typeface="DejaVu Serif Condensed"/>
              </a:rPr>
              <a:t> </a:t>
            </a:r>
            <a:r>
              <a:rPr sz="2000" spc="95" dirty="0">
                <a:latin typeface="DejaVu Serif Condensed"/>
                <a:cs typeface="DejaVu Serif Condensed"/>
              </a:rPr>
              <a:t>This</a:t>
            </a:r>
            <a:r>
              <a:rPr sz="2000" spc="31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is</a:t>
            </a:r>
            <a:r>
              <a:rPr sz="2000" spc="3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32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sensitive</a:t>
            </a:r>
            <a:r>
              <a:rPr sz="2000" spc="325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extremely</a:t>
            </a:r>
            <a:r>
              <a:rPr sz="2000" spc="3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accurate</a:t>
            </a:r>
            <a:r>
              <a:rPr sz="2000" spc="32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optical</a:t>
            </a:r>
            <a:r>
              <a:rPr sz="2000" spc="315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instrument </a:t>
            </a:r>
            <a:r>
              <a:rPr sz="2000" spc="90" dirty="0">
                <a:latin typeface="DejaVu Serif Condensed"/>
                <a:cs typeface="DejaVu Serif Condensed"/>
              </a:rPr>
              <a:t>which</a:t>
            </a:r>
            <a:r>
              <a:rPr sz="2000" spc="-3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is</a:t>
            </a:r>
            <a:r>
              <a:rPr sz="2000" spc="-15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used</a:t>
            </a:r>
            <a:r>
              <a:rPr sz="2000" spc="-15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in</a:t>
            </a:r>
            <a:r>
              <a:rPr sz="2000" spc="-20" dirty="0">
                <a:latin typeface="DejaVu Serif Condensed"/>
                <a:cs typeface="DejaVu Serif Condensed"/>
              </a:rPr>
              <a:t> </a:t>
            </a:r>
            <a:r>
              <a:rPr sz="2000" spc="105" dirty="0">
                <a:latin typeface="DejaVu Serif Condensed"/>
                <a:cs typeface="DejaVu Serif Condensed"/>
              </a:rPr>
              <a:t>workshops</a:t>
            </a:r>
            <a:r>
              <a:rPr sz="2000" spc="-2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for</a:t>
            </a:r>
            <a:r>
              <a:rPr sz="2000" spc="-20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inspecting</a:t>
            </a:r>
            <a:r>
              <a:rPr sz="2000" spc="-15" dirty="0">
                <a:latin typeface="DejaVu Serif Condensed"/>
                <a:cs typeface="DejaVu Serif Condensed"/>
              </a:rPr>
              <a:t> </a:t>
            </a:r>
            <a:r>
              <a:rPr sz="2000" spc="45" dirty="0">
                <a:latin typeface="DejaVu Serif Condensed"/>
                <a:cs typeface="DejaVu Serif Condensed"/>
              </a:rPr>
              <a:t>straightness,</a:t>
            </a:r>
            <a:r>
              <a:rPr sz="2000" spc="-2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squareness </a:t>
            </a:r>
            <a:r>
              <a:rPr sz="2000" spc="90" dirty="0">
                <a:latin typeface="DejaVu Serif Condensed"/>
                <a:cs typeface="DejaVu Serif Condensed"/>
              </a:rPr>
              <a:t>and</a:t>
            </a:r>
            <a:r>
              <a:rPr sz="2000" spc="250" dirty="0">
                <a:latin typeface="DejaVu Serif Condensed"/>
                <a:cs typeface="DejaVu Serif Condensed"/>
              </a:rPr>
              <a:t>  </a:t>
            </a:r>
            <a:r>
              <a:rPr sz="2000" spc="50" dirty="0">
                <a:latin typeface="DejaVu Serif Condensed"/>
                <a:cs typeface="DejaVu Serif Condensed"/>
              </a:rPr>
              <a:t>parallelism.</a:t>
            </a:r>
            <a:r>
              <a:rPr sz="2000" spc="254" dirty="0">
                <a:latin typeface="DejaVu Serif Condensed"/>
                <a:cs typeface="DejaVu Serif Condensed"/>
              </a:rPr>
              <a:t>  </a:t>
            </a:r>
            <a:r>
              <a:rPr sz="2000" spc="95" dirty="0">
                <a:latin typeface="DejaVu Serif Condensed"/>
                <a:cs typeface="DejaVu Serif Condensed"/>
              </a:rPr>
              <a:t>The</a:t>
            </a:r>
            <a:r>
              <a:rPr sz="2000" spc="260" dirty="0">
                <a:latin typeface="DejaVu Serif Condensed"/>
                <a:cs typeface="DejaVu Serif Condensed"/>
              </a:rPr>
              <a:t>  </a:t>
            </a:r>
            <a:r>
              <a:rPr sz="2000" spc="90" dirty="0">
                <a:latin typeface="DejaVu Serif Condensed"/>
                <a:cs typeface="DejaVu Serif Condensed"/>
              </a:rPr>
              <a:t>instrument</a:t>
            </a:r>
            <a:r>
              <a:rPr sz="2000" spc="250" dirty="0">
                <a:latin typeface="DejaVu Serif Condensed"/>
                <a:cs typeface="DejaVu Serif Condensed"/>
              </a:rPr>
              <a:t>  </a:t>
            </a:r>
            <a:r>
              <a:rPr sz="2000" spc="65" dirty="0">
                <a:latin typeface="DejaVu Serif Condensed"/>
                <a:cs typeface="DejaVu Serif Condensed"/>
              </a:rPr>
              <a:t>uses</a:t>
            </a:r>
            <a:r>
              <a:rPr sz="2000" spc="254" dirty="0">
                <a:latin typeface="DejaVu Serif Condensed"/>
                <a:cs typeface="DejaVu Serif Condensed"/>
              </a:rPr>
              <a:t> 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254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basic</a:t>
            </a:r>
            <a:r>
              <a:rPr sz="2000" spc="250" dirty="0">
                <a:latin typeface="DejaVu Serif Condensed"/>
                <a:cs typeface="DejaVu Serif Condensed"/>
              </a:rPr>
              <a:t>  </a:t>
            </a:r>
            <a:r>
              <a:rPr sz="2000" spc="70" dirty="0">
                <a:latin typeface="DejaVu Serif Condensed"/>
                <a:cs typeface="DejaVu Serif Condensed"/>
              </a:rPr>
              <a:t>principle</a:t>
            </a:r>
            <a:r>
              <a:rPr sz="2000" spc="250" dirty="0">
                <a:latin typeface="DejaVu Serif Condensed"/>
                <a:cs typeface="DejaVu Serif Condensed"/>
              </a:rPr>
              <a:t>  </a:t>
            </a:r>
            <a:r>
              <a:rPr sz="2000" spc="45" dirty="0">
                <a:latin typeface="DejaVu Serif Condensed"/>
                <a:cs typeface="DejaVu Serif Condensed"/>
              </a:rPr>
              <a:t>of </a:t>
            </a:r>
            <a:r>
              <a:rPr sz="2000" spc="-10" dirty="0">
                <a:latin typeface="DejaVu Serif Condensed"/>
                <a:cs typeface="DejaVu Serif Condensed"/>
              </a:rPr>
              <a:t>reflection.</a:t>
            </a:r>
            <a:endParaRPr sz="2000">
              <a:latin typeface="DejaVu Serif Condensed"/>
              <a:cs typeface="DejaVu Serif Condensed"/>
            </a:endParaRPr>
          </a:p>
          <a:p>
            <a:pPr marL="12700" marR="5080" algn="just">
              <a:lnSpc>
                <a:spcPct val="146500"/>
              </a:lnSpc>
              <a:spcBef>
                <a:spcPts val="10"/>
              </a:spcBef>
            </a:pPr>
            <a:r>
              <a:rPr sz="2000" spc="130" dirty="0">
                <a:latin typeface="DejaVu Serif Condensed"/>
                <a:cs typeface="DejaVu Serif Condensed"/>
              </a:rPr>
              <a:t>A</a:t>
            </a:r>
            <a:r>
              <a:rPr sz="2000" spc="385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plane</a:t>
            </a:r>
            <a:r>
              <a:rPr sz="2000" spc="385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parallel</a:t>
            </a:r>
            <a:r>
              <a:rPr sz="2000" spc="385" dirty="0">
                <a:latin typeface="DejaVu Serif Condensed"/>
                <a:cs typeface="DejaVu Serif Condensed"/>
              </a:rPr>
              <a:t> </a:t>
            </a:r>
            <a:r>
              <a:rPr sz="2000" spc="95" dirty="0">
                <a:latin typeface="DejaVu Serif Condensed"/>
                <a:cs typeface="DejaVu Serif Condensed"/>
              </a:rPr>
              <a:t>beam</a:t>
            </a:r>
            <a:r>
              <a:rPr sz="2000" spc="37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of</a:t>
            </a:r>
            <a:r>
              <a:rPr sz="2000" spc="3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light</a:t>
            </a:r>
            <a:r>
              <a:rPr sz="2000" spc="385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projected</a:t>
            </a:r>
            <a:r>
              <a:rPr sz="2000" spc="385" dirty="0">
                <a:latin typeface="DejaVu Serif Condensed"/>
                <a:cs typeface="DejaVu Serif Condensed"/>
              </a:rPr>
              <a:t> </a:t>
            </a:r>
            <a:r>
              <a:rPr sz="2000" spc="120" dirty="0">
                <a:latin typeface="DejaVu Serif Condensed"/>
                <a:cs typeface="DejaVu Serif Condensed"/>
              </a:rPr>
              <a:t>on</a:t>
            </a:r>
            <a:r>
              <a:rPr sz="2000" spc="390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to</a:t>
            </a:r>
            <a:r>
              <a:rPr sz="2000" spc="3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380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plane</a:t>
            </a:r>
            <a:r>
              <a:rPr sz="2000" spc="38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reflecting </a:t>
            </a:r>
            <a:r>
              <a:rPr sz="2000" spc="50" dirty="0">
                <a:latin typeface="DejaVu Serif Condensed"/>
                <a:cs typeface="DejaVu Serif Condensed"/>
              </a:rPr>
              <a:t>surface</a:t>
            </a:r>
            <a:r>
              <a:rPr sz="2000" spc="47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placed</a:t>
            </a:r>
            <a:r>
              <a:rPr sz="2000" spc="484" dirty="0">
                <a:latin typeface="DejaVu Serif Condensed"/>
                <a:cs typeface="DejaVu Serif Condensed"/>
              </a:rPr>
              <a:t> </a:t>
            </a:r>
            <a:r>
              <a:rPr sz="2000" spc="100" dirty="0">
                <a:latin typeface="DejaVu Serif Condensed"/>
                <a:cs typeface="DejaVu Serif Condensed"/>
              </a:rPr>
              <a:t>normal</a:t>
            </a:r>
            <a:r>
              <a:rPr sz="2000" spc="20" dirty="0">
                <a:latin typeface="DejaVu Serif Condensed"/>
                <a:cs typeface="DejaVu Serif Condensed"/>
              </a:rPr>
              <a:t>  </a:t>
            </a:r>
            <a:r>
              <a:rPr sz="2000" spc="90" dirty="0">
                <a:latin typeface="DejaVu Serif Condensed"/>
                <a:cs typeface="DejaVu Serif Condensed"/>
              </a:rPr>
              <a:t>to</a:t>
            </a:r>
            <a:r>
              <a:rPr sz="2000" spc="10" dirty="0">
                <a:latin typeface="DejaVu Serif Condensed"/>
                <a:cs typeface="DejaVu Serif Condensed"/>
              </a:rPr>
              <a:t> 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10" dirty="0">
                <a:latin typeface="DejaVu Serif Condensed"/>
                <a:cs typeface="DejaVu Serif Condensed"/>
              </a:rPr>
              <a:t>  </a:t>
            </a:r>
            <a:r>
              <a:rPr sz="2000" spc="95" dirty="0">
                <a:latin typeface="DejaVu Serif Condensed"/>
                <a:cs typeface="DejaVu Serif Condensed"/>
              </a:rPr>
              <a:t>beam</a:t>
            </a:r>
            <a:r>
              <a:rPr sz="2000" spc="5" dirty="0">
                <a:latin typeface="DejaVu Serif Condensed"/>
                <a:cs typeface="DejaVu Serif Condensed"/>
              </a:rPr>
              <a:t>  </a:t>
            </a:r>
            <a:r>
              <a:rPr sz="2000" spc="55" dirty="0">
                <a:latin typeface="DejaVu Serif Condensed"/>
                <a:cs typeface="DejaVu Serif Condensed"/>
              </a:rPr>
              <a:t>is</a:t>
            </a:r>
            <a:r>
              <a:rPr sz="2000" spc="5" dirty="0">
                <a:latin typeface="DejaVu Serif Condensed"/>
                <a:cs typeface="DejaVu Serif Condensed"/>
              </a:rPr>
              <a:t>  </a:t>
            </a:r>
            <a:r>
              <a:rPr sz="2000" spc="50" dirty="0">
                <a:latin typeface="DejaVu Serif Condensed"/>
                <a:cs typeface="DejaVu Serif Condensed"/>
              </a:rPr>
              <a:t>reflected</a:t>
            </a:r>
            <a:r>
              <a:rPr sz="2000" spc="20" dirty="0">
                <a:latin typeface="DejaVu Serif Condensed"/>
                <a:cs typeface="DejaVu Serif Condensed"/>
              </a:rPr>
              <a:t>  </a:t>
            </a:r>
            <a:r>
              <a:rPr sz="2000" spc="55" dirty="0">
                <a:latin typeface="DejaVu Serif Condensed"/>
                <a:cs typeface="DejaVu Serif Condensed"/>
              </a:rPr>
              <a:t>back</a:t>
            </a:r>
            <a:r>
              <a:rPr sz="2000" spc="10" dirty="0">
                <a:latin typeface="DejaVu Serif Condensed"/>
                <a:cs typeface="DejaVu Serif Condensed"/>
              </a:rPr>
              <a:t>  </a:t>
            </a:r>
            <a:r>
              <a:rPr sz="2000" spc="60" dirty="0">
                <a:latin typeface="DejaVu Serif Condensed"/>
                <a:cs typeface="DejaVu Serif Condensed"/>
              </a:rPr>
              <a:t>along</a:t>
            </a:r>
            <a:r>
              <a:rPr sz="2000" spc="10" dirty="0">
                <a:latin typeface="DejaVu Serif Condensed"/>
                <a:cs typeface="DejaVu Serif Condensed"/>
              </a:rPr>
              <a:t>  </a:t>
            </a:r>
            <a:r>
              <a:rPr sz="2000" spc="35" dirty="0">
                <a:latin typeface="DejaVu Serif Condensed"/>
                <a:cs typeface="DejaVu Serif Condensed"/>
              </a:rPr>
              <a:t>the </a:t>
            </a:r>
            <a:r>
              <a:rPr sz="2000" spc="80" dirty="0">
                <a:latin typeface="DejaVu Serif Condensed"/>
                <a:cs typeface="DejaVu Serif Condensed"/>
              </a:rPr>
              <a:t>same</a:t>
            </a:r>
            <a:r>
              <a:rPr sz="2000" spc="3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path.</a:t>
            </a:r>
            <a:r>
              <a:rPr sz="2000" spc="375" dirty="0">
                <a:latin typeface="DejaVu Serif Condensed"/>
                <a:cs typeface="DejaVu Serif Condensed"/>
              </a:rPr>
              <a:t> </a:t>
            </a:r>
            <a:r>
              <a:rPr sz="2000" spc="130" dirty="0">
                <a:latin typeface="DejaVu Serif Condensed"/>
                <a:cs typeface="DejaVu Serif Condensed"/>
              </a:rPr>
              <a:t>When</a:t>
            </a:r>
            <a:r>
              <a:rPr sz="2000" spc="39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395" dirty="0">
                <a:latin typeface="DejaVu Serif Condensed"/>
                <a:cs typeface="DejaVu Serif Condensed"/>
              </a:rPr>
              <a:t> </a:t>
            </a:r>
            <a:r>
              <a:rPr sz="2000" spc="45" dirty="0">
                <a:latin typeface="DejaVu Serif Condensed"/>
                <a:cs typeface="DejaVu Serif Condensed"/>
              </a:rPr>
              <a:t>surface</a:t>
            </a:r>
            <a:r>
              <a:rPr sz="2000" spc="26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is</a:t>
            </a:r>
            <a:r>
              <a:rPr sz="2000" spc="25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slightly</a:t>
            </a:r>
            <a:r>
              <a:rPr sz="2000" spc="26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tilted</a:t>
            </a:r>
            <a:r>
              <a:rPr sz="2000" spc="26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265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reflected</a:t>
            </a:r>
            <a:r>
              <a:rPr sz="2000" spc="26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beam returns</a:t>
            </a:r>
            <a:r>
              <a:rPr sz="2000" spc="30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but</a:t>
            </a:r>
            <a:r>
              <a:rPr sz="2000" spc="305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in</a:t>
            </a:r>
            <a:r>
              <a:rPr sz="2000" spc="29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deviated</a:t>
            </a:r>
            <a:r>
              <a:rPr sz="2000" spc="28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path.</a:t>
            </a:r>
            <a:r>
              <a:rPr sz="2000" spc="290" dirty="0">
                <a:latin typeface="DejaVu Serif Condensed"/>
                <a:cs typeface="DejaVu Serif Condensed"/>
              </a:rPr>
              <a:t> </a:t>
            </a:r>
            <a:r>
              <a:rPr sz="2000" spc="100" dirty="0">
                <a:latin typeface="DejaVu Serif Condensed"/>
                <a:cs typeface="DejaVu Serif Condensed"/>
              </a:rPr>
              <a:t>The</a:t>
            </a:r>
            <a:r>
              <a:rPr sz="2000" spc="30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angle</a:t>
            </a:r>
            <a:r>
              <a:rPr sz="2000" spc="29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of</a:t>
            </a:r>
            <a:r>
              <a:rPr sz="2000" spc="350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direction</a:t>
            </a:r>
            <a:r>
              <a:rPr sz="2000" spc="29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is</a:t>
            </a:r>
            <a:r>
              <a:rPr sz="2000" spc="29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taken</a:t>
            </a:r>
            <a:r>
              <a:rPr sz="2000" spc="2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as</a:t>
            </a:r>
            <a:r>
              <a:rPr sz="2000" spc="280" dirty="0">
                <a:latin typeface="DejaVu Serif Condensed"/>
                <a:cs typeface="DejaVu Serif Condensed"/>
              </a:rPr>
              <a:t> </a:t>
            </a:r>
            <a:r>
              <a:rPr sz="2000" spc="-50" dirty="0">
                <a:latin typeface="DejaVu Serif Condensed"/>
                <a:cs typeface="DejaVu Serif Condensed"/>
              </a:rPr>
              <a:t>a </a:t>
            </a:r>
            <a:r>
              <a:rPr sz="2000" spc="80" dirty="0">
                <a:latin typeface="DejaVu Serif Condensed"/>
                <a:cs typeface="DejaVu Serif Condensed"/>
              </a:rPr>
              <a:t>measure</a:t>
            </a:r>
            <a:r>
              <a:rPr sz="2000" spc="-10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to</a:t>
            </a:r>
            <a:r>
              <a:rPr sz="2000" spc="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check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-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straightness.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4884" y="961390"/>
            <a:ext cx="5010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sng" dirty="0">
                <a:uFill>
                  <a:solidFill>
                    <a:srgbClr val="000000"/>
                  </a:solidFill>
                </a:uFill>
              </a:rPr>
              <a:t>PRINCIPLE</a:t>
            </a:r>
            <a:r>
              <a:rPr u="sng" spc="33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55" dirty="0">
                <a:uFill>
                  <a:solidFill>
                    <a:srgbClr val="000000"/>
                  </a:solidFill>
                </a:uFill>
              </a:rPr>
              <a:t>OF</a:t>
            </a:r>
            <a:r>
              <a:rPr u="sng" spc="36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-10" dirty="0">
                <a:uFill>
                  <a:solidFill>
                    <a:srgbClr val="000000"/>
                  </a:solidFill>
                </a:uFill>
              </a:rPr>
              <a:t>MEASUREMENT</a:t>
            </a:r>
            <a:r>
              <a:rPr u="none" spc="-10" dirty="0"/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4884" y="1293850"/>
            <a:ext cx="8418830" cy="3600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46600"/>
              </a:lnSpc>
              <a:spcBef>
                <a:spcPts val="100"/>
              </a:spcBef>
            </a:pP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459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optical</a:t>
            </a:r>
            <a:r>
              <a:rPr sz="2000" spc="459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arrangement</a:t>
            </a:r>
            <a:r>
              <a:rPr sz="2000" spc="4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adopted</a:t>
            </a:r>
            <a:r>
              <a:rPr sz="2000" spc="4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for</a:t>
            </a:r>
            <a:r>
              <a:rPr sz="2000" spc="45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autocollimator</a:t>
            </a:r>
            <a:r>
              <a:rPr sz="2000" spc="4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4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as</a:t>
            </a:r>
            <a:r>
              <a:rPr sz="2000" spc="47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shown</a:t>
            </a:r>
            <a:r>
              <a:rPr sz="2000" spc="459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in </a:t>
            </a:r>
            <a:r>
              <a:rPr sz="2000" dirty="0">
                <a:latin typeface="DejaVu Serif Condensed"/>
                <a:cs typeface="DejaVu Serif Condensed"/>
              </a:rPr>
              <a:t>fig.</a:t>
            </a:r>
            <a:r>
              <a:rPr sz="2000" spc="3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Light</a:t>
            </a:r>
            <a:r>
              <a:rPr sz="2000" spc="1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rays</a:t>
            </a:r>
            <a:r>
              <a:rPr sz="2000" spc="38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from</a:t>
            </a:r>
            <a:r>
              <a:rPr sz="2000" spc="35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3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light</a:t>
            </a:r>
            <a:r>
              <a:rPr sz="2000" spc="38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source</a:t>
            </a:r>
            <a:r>
              <a:rPr sz="2000" spc="375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will</a:t>
            </a:r>
            <a:r>
              <a:rPr sz="2000" spc="3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be</a:t>
            </a:r>
            <a:r>
              <a:rPr sz="2000" spc="3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reflected</a:t>
            </a:r>
            <a:r>
              <a:rPr sz="2000" spc="3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partially</a:t>
            </a:r>
            <a:r>
              <a:rPr sz="2000" spc="3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in</a:t>
            </a:r>
            <a:r>
              <a:rPr sz="2000" spc="380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to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2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optical</a:t>
            </a:r>
            <a:r>
              <a:rPr sz="2000" spc="2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axis</a:t>
            </a:r>
            <a:r>
              <a:rPr sz="2000" spc="30" dirty="0">
                <a:latin typeface="DejaVu Serif Condensed"/>
                <a:cs typeface="DejaVu Serif Condensed"/>
              </a:rPr>
              <a:t>  </a:t>
            </a:r>
            <a:r>
              <a:rPr sz="2000" spc="60" dirty="0">
                <a:latin typeface="DejaVu Serif Condensed"/>
                <a:cs typeface="DejaVu Serif Condensed"/>
              </a:rPr>
              <a:t>by</a:t>
            </a:r>
            <a:r>
              <a:rPr sz="2000" spc="40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half-reflecting</a:t>
            </a:r>
            <a:r>
              <a:rPr sz="2000" spc="409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layer</a:t>
            </a:r>
            <a:r>
              <a:rPr sz="2000" spc="4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in</a:t>
            </a:r>
            <a:r>
              <a:rPr sz="2000" spc="40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409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prism.</a:t>
            </a:r>
            <a:r>
              <a:rPr sz="2000" spc="40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Then,</a:t>
            </a:r>
            <a:r>
              <a:rPr sz="2000" spc="39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passing </a:t>
            </a:r>
            <a:r>
              <a:rPr sz="2000" dirty="0">
                <a:latin typeface="DejaVu Serif Condensed"/>
                <a:cs typeface="DejaVu Serif Condensed"/>
              </a:rPr>
              <a:t>through</a:t>
            </a:r>
            <a:r>
              <a:rPr sz="2000" spc="35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3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objective</a:t>
            </a:r>
            <a:r>
              <a:rPr sz="2000" spc="35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3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light</a:t>
            </a:r>
            <a:r>
              <a:rPr sz="2000" spc="38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rays</a:t>
            </a:r>
            <a:r>
              <a:rPr sz="2000" spc="2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become</a:t>
            </a:r>
            <a:r>
              <a:rPr sz="2000" spc="1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parallel</a:t>
            </a:r>
            <a:r>
              <a:rPr sz="2000" spc="2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and</a:t>
            </a:r>
            <a:r>
              <a:rPr sz="2000" spc="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reach</a:t>
            </a:r>
            <a:r>
              <a:rPr sz="2000" spc="15" dirty="0">
                <a:latin typeface="DejaVu Serif Condensed"/>
                <a:cs typeface="DejaVu Serif Condensed"/>
              </a:rPr>
              <a:t>  </a:t>
            </a:r>
            <a:r>
              <a:rPr sz="2000" spc="-25" dirty="0">
                <a:latin typeface="DejaVu Serif Condensed"/>
                <a:cs typeface="DejaVu Serif Condensed"/>
              </a:rPr>
              <a:t>the </a:t>
            </a:r>
            <a:r>
              <a:rPr sz="2000" spc="60" dirty="0">
                <a:latin typeface="DejaVu Serif Condensed"/>
                <a:cs typeface="DejaVu Serif Condensed"/>
              </a:rPr>
              <a:t>mirror</a:t>
            </a:r>
            <a:r>
              <a:rPr sz="2000" spc="45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‗M‘</a:t>
            </a:r>
            <a:r>
              <a:rPr sz="2000" spc="45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placed</a:t>
            </a:r>
            <a:r>
              <a:rPr sz="2000" spc="45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at</a:t>
            </a:r>
            <a:r>
              <a:rPr sz="2000" spc="4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4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distance</a:t>
            </a:r>
            <a:r>
              <a:rPr sz="2000" spc="45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in</a:t>
            </a:r>
            <a:r>
              <a:rPr sz="2000" spc="4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front</a:t>
            </a:r>
            <a:r>
              <a:rPr sz="2000" spc="45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229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4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objective.</a:t>
            </a:r>
            <a:r>
              <a:rPr sz="2000" spc="4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47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light </a:t>
            </a:r>
            <a:r>
              <a:rPr sz="2000" dirty="0">
                <a:latin typeface="DejaVu Serif Condensed"/>
                <a:cs typeface="DejaVu Serif Condensed"/>
              </a:rPr>
              <a:t>beam</a:t>
            </a:r>
            <a:r>
              <a:rPr sz="2000" spc="4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thus,</a:t>
            </a:r>
            <a:r>
              <a:rPr sz="2000" spc="4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reflected</a:t>
            </a:r>
            <a:r>
              <a:rPr sz="2000" spc="48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back</a:t>
            </a:r>
            <a:r>
              <a:rPr sz="2000" spc="49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by</a:t>
            </a:r>
            <a:r>
              <a:rPr sz="2000" spc="4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48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mirror</a:t>
            </a:r>
            <a:r>
              <a:rPr sz="2000" spc="49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surface</a:t>
            </a:r>
            <a:r>
              <a:rPr sz="2000" spc="50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will</a:t>
            </a:r>
            <a:r>
              <a:rPr sz="2000" spc="2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pass</a:t>
            </a:r>
            <a:r>
              <a:rPr sz="2000" spc="49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through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-1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objective  again</a:t>
            </a:r>
            <a:r>
              <a:rPr sz="2000" spc="-1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and</a:t>
            </a:r>
            <a:r>
              <a:rPr sz="2000" spc="-1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further</a:t>
            </a:r>
            <a:r>
              <a:rPr sz="2000" spc="-1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through</a:t>
            </a:r>
            <a:r>
              <a:rPr sz="2000" spc="-1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-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half-reflecting  layer</a:t>
            </a:r>
            <a:r>
              <a:rPr sz="2000" spc="340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in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prism,</a:t>
            </a:r>
            <a:r>
              <a:rPr sz="2000" spc="1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forming</a:t>
            </a:r>
            <a:r>
              <a:rPr sz="2000" spc="19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</a:t>
            </a:r>
            <a:r>
              <a:rPr sz="2000" spc="1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image</a:t>
            </a:r>
            <a:r>
              <a:rPr sz="2000" spc="19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S1</a:t>
            </a:r>
            <a:r>
              <a:rPr sz="2000" spc="1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1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crosshair</a:t>
            </a:r>
            <a:r>
              <a:rPr sz="2000" spc="1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</a:t>
            </a:r>
            <a:r>
              <a:rPr sz="2000" spc="165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on</a:t>
            </a:r>
            <a:r>
              <a:rPr sz="2000" spc="1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7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rectile.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884" y="818743"/>
            <a:ext cx="8538845" cy="5824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29539" algn="just">
              <a:lnSpc>
                <a:spcPct val="146700"/>
              </a:lnSpc>
              <a:spcBef>
                <a:spcPts val="105"/>
              </a:spcBef>
            </a:pPr>
            <a:r>
              <a:rPr sz="2000" dirty="0">
                <a:latin typeface="DejaVu Serif Condensed"/>
                <a:cs typeface="DejaVu Serif Condensed"/>
              </a:rPr>
              <a:t>If</a:t>
            </a:r>
            <a:r>
              <a:rPr sz="2000" spc="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60" dirty="0">
                <a:latin typeface="DejaVu Serif Condensed"/>
                <a:cs typeface="DejaVu Serif Condensed"/>
              </a:rPr>
              <a:t> mirror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tilted</a:t>
            </a:r>
            <a:r>
              <a:rPr sz="2000" spc="6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by</a:t>
            </a:r>
            <a:r>
              <a:rPr sz="2000" spc="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minute</a:t>
            </a:r>
            <a:r>
              <a:rPr sz="2000" spc="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angle</a:t>
            </a:r>
            <a:r>
              <a:rPr sz="2000" spc="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65" dirty="0">
                <a:latin typeface="DejaVu Serif Condensed"/>
                <a:cs typeface="DejaVu Serif Condensed"/>
              </a:rPr>
              <a:t> </a:t>
            </a:r>
            <a:r>
              <a:rPr sz="2000" spc="95" dirty="0">
                <a:latin typeface="DejaVu Serif Condensed"/>
                <a:cs typeface="DejaVu Serif Condensed"/>
              </a:rPr>
              <a:t>θº</a:t>
            </a:r>
            <a:r>
              <a:rPr sz="2000" spc="6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from</a:t>
            </a:r>
            <a:r>
              <a:rPr sz="2000" spc="5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position</a:t>
            </a:r>
            <a:r>
              <a:rPr sz="2000" spc="7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A</a:t>
            </a:r>
            <a:r>
              <a:rPr sz="2000" spc="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to</a:t>
            </a:r>
            <a:r>
              <a:rPr sz="2000" spc="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B,</a:t>
            </a:r>
            <a:r>
              <a:rPr sz="2000" spc="55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the </a:t>
            </a:r>
            <a:r>
              <a:rPr sz="2000" dirty="0">
                <a:latin typeface="DejaVu Serif Condensed"/>
                <a:cs typeface="DejaVu Serif Condensed"/>
              </a:rPr>
              <a:t>reflected</a:t>
            </a:r>
            <a:r>
              <a:rPr sz="2000" spc="1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light</a:t>
            </a:r>
            <a:r>
              <a:rPr sz="2000" spc="1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beam,</a:t>
            </a:r>
            <a:r>
              <a:rPr sz="2000" spc="10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being</a:t>
            </a:r>
            <a:r>
              <a:rPr sz="2000" spc="11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inclined</a:t>
            </a:r>
            <a:r>
              <a:rPr sz="2000" spc="1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at</a:t>
            </a:r>
            <a:r>
              <a:rPr sz="2000" spc="11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20º,</a:t>
            </a:r>
            <a:r>
              <a:rPr sz="2000" spc="10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will</a:t>
            </a:r>
            <a:r>
              <a:rPr sz="2000" spc="10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re-</a:t>
            </a:r>
            <a:r>
              <a:rPr sz="2000" dirty="0">
                <a:latin typeface="DejaVu Serif Condensed"/>
                <a:cs typeface="DejaVu Serif Condensed"/>
              </a:rPr>
              <a:t>enter</a:t>
            </a:r>
            <a:r>
              <a:rPr sz="2000" spc="9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1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objective, </a:t>
            </a:r>
            <a:r>
              <a:rPr sz="2000" dirty="0">
                <a:latin typeface="DejaVu Serif Condensed"/>
                <a:cs typeface="DejaVu Serif Condensed"/>
              </a:rPr>
              <a:t>causing</a:t>
            </a:r>
            <a:r>
              <a:rPr sz="2000" spc="1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displacement</a:t>
            </a:r>
            <a:r>
              <a:rPr sz="2000" spc="1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1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‗d‘</a:t>
            </a:r>
            <a:r>
              <a:rPr sz="2000" spc="1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to</a:t>
            </a:r>
            <a:r>
              <a:rPr sz="2000" spc="1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image</a:t>
            </a:r>
            <a:r>
              <a:rPr sz="2000" spc="1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3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crosshair.</a:t>
            </a:r>
            <a:r>
              <a:rPr sz="2000" spc="10" dirty="0">
                <a:latin typeface="DejaVu Serif Condensed"/>
                <a:cs typeface="DejaVu Serif Condensed"/>
              </a:rPr>
              <a:t>  </a:t>
            </a:r>
            <a:r>
              <a:rPr sz="2000" spc="-20" dirty="0">
                <a:latin typeface="DejaVu Serif Condensed"/>
                <a:cs typeface="DejaVu Serif Condensed"/>
              </a:rPr>
              <a:t>This </a:t>
            </a:r>
            <a:r>
              <a:rPr sz="2000" dirty="0">
                <a:latin typeface="DejaVu Serif Condensed"/>
                <a:cs typeface="DejaVu Serif Condensed"/>
              </a:rPr>
              <a:t>interrelation</a:t>
            </a:r>
            <a:r>
              <a:rPr sz="2000" spc="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can</a:t>
            </a:r>
            <a:r>
              <a:rPr sz="2000" spc="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be</a:t>
            </a:r>
            <a:r>
              <a:rPr sz="2000" spc="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expressed</a:t>
            </a:r>
            <a:r>
              <a:rPr sz="2000" spc="4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by</a:t>
            </a:r>
            <a:r>
              <a:rPr sz="2000" spc="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3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formula,</a:t>
            </a:r>
            <a:endParaRPr sz="2000">
              <a:latin typeface="DejaVu Serif Condensed"/>
              <a:cs typeface="DejaVu Serif Condensed"/>
            </a:endParaRPr>
          </a:p>
          <a:p>
            <a:pPr marR="111760" algn="ctr">
              <a:lnSpc>
                <a:spcPct val="100000"/>
              </a:lnSpc>
              <a:spcBef>
                <a:spcPts val="1165"/>
              </a:spcBef>
            </a:pPr>
            <a:r>
              <a:rPr sz="2000" spc="105" dirty="0">
                <a:latin typeface="Noto Sans Math"/>
                <a:cs typeface="Noto Sans Math"/>
              </a:rPr>
              <a:t>𝑑</a:t>
            </a:r>
            <a:r>
              <a:rPr sz="2000" spc="20" dirty="0">
                <a:latin typeface="Noto Sans Math"/>
                <a:cs typeface="Noto Sans Math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=</a:t>
            </a:r>
            <a:r>
              <a:rPr sz="2000" spc="-90" dirty="0">
                <a:latin typeface="DejaVu Serif Condensed"/>
                <a:cs typeface="DejaVu Serif Condensed"/>
              </a:rPr>
              <a:t> </a:t>
            </a:r>
            <a:r>
              <a:rPr sz="2000" spc="509" dirty="0">
                <a:latin typeface="Noto Sans Math"/>
                <a:cs typeface="Noto Sans Math"/>
              </a:rPr>
              <a:t>𝑓</a:t>
            </a:r>
            <a:r>
              <a:rPr sz="2000" spc="-60" dirty="0">
                <a:latin typeface="Noto Sans Math"/>
                <a:cs typeface="Noto Sans Math"/>
              </a:rPr>
              <a:t> </a:t>
            </a:r>
            <a:r>
              <a:rPr sz="2000" spc="50" dirty="0">
                <a:latin typeface="Noto Sans Math"/>
                <a:cs typeface="Noto Sans Math"/>
              </a:rPr>
              <a:t>∗</a:t>
            </a:r>
            <a:r>
              <a:rPr sz="2000" spc="-85" dirty="0">
                <a:latin typeface="Noto Sans Math"/>
                <a:cs typeface="Noto Sans Math"/>
              </a:rPr>
              <a:t> </a:t>
            </a:r>
            <a:r>
              <a:rPr sz="2000" spc="-20" dirty="0">
                <a:latin typeface="DejaVu Serif Condensed"/>
                <a:cs typeface="DejaVu Serif Condensed"/>
              </a:rPr>
              <a:t>tan</a:t>
            </a:r>
            <a:r>
              <a:rPr sz="3000" spc="-30" baseline="1388" dirty="0">
                <a:latin typeface="DejaVu Serif Condensed"/>
                <a:cs typeface="DejaVu Serif Condensed"/>
              </a:rPr>
              <a:t>(</a:t>
            </a:r>
            <a:r>
              <a:rPr sz="2000" spc="-20" dirty="0">
                <a:latin typeface="DejaVu Serif Condensed"/>
                <a:cs typeface="DejaVu Serif Condensed"/>
              </a:rPr>
              <a:t>2</a:t>
            </a:r>
            <a:r>
              <a:rPr sz="2000" spc="-20" dirty="0">
                <a:latin typeface="Noto Sans Math"/>
                <a:cs typeface="Noto Sans Math"/>
              </a:rPr>
              <a:t>𝜃</a:t>
            </a:r>
            <a:r>
              <a:rPr sz="3000" spc="-30" baseline="1388" dirty="0">
                <a:latin typeface="DejaVu Serif Condensed"/>
                <a:cs typeface="DejaVu Serif Condensed"/>
              </a:rPr>
              <a:t>)</a:t>
            </a:r>
            <a:r>
              <a:rPr sz="3000" spc="-97" baseline="1388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=</a:t>
            </a:r>
            <a:r>
              <a:rPr sz="2000" spc="-75" dirty="0">
                <a:latin typeface="DejaVu Serif Condensed"/>
                <a:cs typeface="DejaVu Serif Condensed"/>
              </a:rPr>
              <a:t> </a:t>
            </a:r>
            <a:r>
              <a:rPr sz="2000" spc="225" dirty="0">
                <a:latin typeface="DejaVu Serif Condensed"/>
                <a:cs typeface="DejaVu Serif Condensed"/>
              </a:rPr>
              <a:t>2</a:t>
            </a:r>
            <a:r>
              <a:rPr sz="2000" spc="225" dirty="0">
                <a:latin typeface="Noto Sans Math"/>
                <a:cs typeface="Noto Sans Math"/>
              </a:rPr>
              <a:t>𝑓</a:t>
            </a:r>
            <a:r>
              <a:rPr sz="2000" spc="-50" dirty="0">
                <a:latin typeface="Noto Sans Math"/>
                <a:cs typeface="Noto Sans Math"/>
              </a:rPr>
              <a:t> </a:t>
            </a:r>
            <a:r>
              <a:rPr sz="2000" spc="50" dirty="0">
                <a:latin typeface="Noto Sans Math"/>
                <a:cs typeface="Noto Sans Math"/>
              </a:rPr>
              <a:t>∗</a:t>
            </a:r>
            <a:r>
              <a:rPr sz="2000" spc="-80" dirty="0">
                <a:latin typeface="Noto Sans Math"/>
                <a:cs typeface="Noto Sans Math"/>
              </a:rPr>
              <a:t> </a:t>
            </a:r>
            <a:r>
              <a:rPr sz="2000" spc="-50" dirty="0">
                <a:latin typeface="Noto Sans Math"/>
                <a:cs typeface="Noto Sans Math"/>
              </a:rPr>
              <a:t>𝜃</a:t>
            </a:r>
            <a:endParaRPr sz="2000">
              <a:latin typeface="Noto Sans Math"/>
              <a:cs typeface="Noto Sans Math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2000" spc="-10" dirty="0">
                <a:latin typeface="DejaVu Serif Condensed"/>
                <a:cs typeface="DejaVu Serif Condensed"/>
              </a:rPr>
              <a:t>where,</a:t>
            </a:r>
            <a:endParaRPr sz="2000">
              <a:latin typeface="DejaVu Serif Condensed"/>
              <a:cs typeface="DejaVu Serif Condensed"/>
            </a:endParaRPr>
          </a:p>
          <a:p>
            <a:pPr marL="12700" marR="5080">
              <a:lnSpc>
                <a:spcPts val="3520"/>
              </a:lnSpc>
              <a:spcBef>
                <a:spcPts val="35"/>
              </a:spcBef>
            </a:pPr>
            <a:r>
              <a:rPr sz="2000" dirty="0">
                <a:latin typeface="DejaVu Serif Condensed"/>
                <a:cs typeface="DejaVu Serif Condensed"/>
              </a:rPr>
              <a:t>f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10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0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focal</a:t>
            </a:r>
            <a:r>
              <a:rPr sz="2000" spc="10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length</a:t>
            </a:r>
            <a:r>
              <a:rPr sz="2000" spc="1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10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0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objective.</a:t>
            </a:r>
            <a:r>
              <a:rPr sz="2000" spc="1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By</a:t>
            </a:r>
            <a:r>
              <a:rPr sz="2000" spc="11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reading</a:t>
            </a:r>
            <a:r>
              <a:rPr sz="2000" spc="11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value</a:t>
            </a:r>
            <a:r>
              <a:rPr sz="2000" spc="1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12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d</a:t>
            </a:r>
            <a:r>
              <a:rPr sz="2000" spc="10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with</a:t>
            </a:r>
            <a:r>
              <a:rPr sz="2000" spc="110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the </a:t>
            </a:r>
            <a:r>
              <a:rPr sz="2000" dirty="0">
                <a:latin typeface="DejaVu Serif Condensed"/>
                <a:cs typeface="DejaVu Serif Condensed"/>
              </a:rPr>
              <a:t>scale</a:t>
            </a:r>
            <a:r>
              <a:rPr sz="2000" spc="-6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provided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on</a:t>
            </a:r>
            <a:r>
              <a:rPr sz="2000" spc="11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article</a:t>
            </a:r>
            <a:r>
              <a:rPr sz="2000" spc="1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tilt</a:t>
            </a:r>
            <a:r>
              <a:rPr sz="2000" spc="1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angle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1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1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mirror</a:t>
            </a:r>
            <a:r>
              <a:rPr sz="2000" spc="1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can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be </a:t>
            </a:r>
            <a:r>
              <a:rPr sz="2000" spc="-10" dirty="0">
                <a:latin typeface="DejaVu Serif Condensed"/>
                <a:cs typeface="DejaVu Serif Condensed"/>
              </a:rPr>
              <a:t>determined.</a:t>
            </a:r>
            <a:endParaRPr sz="2000">
              <a:latin typeface="DejaVu Serif Condensed"/>
              <a:cs typeface="DejaVu Serif Condensed"/>
            </a:endParaRPr>
          </a:p>
          <a:p>
            <a:pPr marL="12700" marR="133350" indent="485775" algn="just">
              <a:lnSpc>
                <a:spcPct val="146500"/>
              </a:lnSpc>
              <a:spcBef>
                <a:spcPts val="100"/>
              </a:spcBef>
            </a:pPr>
            <a:r>
              <a:rPr sz="2000" dirty="0">
                <a:latin typeface="DejaVu Serif Condensed"/>
                <a:cs typeface="DejaVu Serif Condensed"/>
              </a:rPr>
              <a:t>In</a:t>
            </a:r>
            <a:r>
              <a:rPr sz="2000" spc="9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9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auto</a:t>
            </a:r>
            <a:r>
              <a:rPr sz="2000" spc="10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collimator</a:t>
            </a:r>
            <a:r>
              <a:rPr sz="2000" spc="8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Model-6D,</a:t>
            </a:r>
            <a:r>
              <a:rPr sz="2000" spc="90" dirty="0">
                <a:latin typeface="DejaVu Serif Condensed"/>
                <a:cs typeface="DejaVu Serif Condensed"/>
              </a:rPr>
              <a:t>  </a:t>
            </a:r>
            <a:r>
              <a:rPr sz="2000" spc="75" dirty="0">
                <a:latin typeface="DejaVu Serif Condensed"/>
                <a:cs typeface="DejaVu Serif Condensed"/>
              </a:rPr>
              <a:t>two</a:t>
            </a:r>
            <a:r>
              <a:rPr sz="2000" spc="10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vertical</a:t>
            </a:r>
            <a:r>
              <a:rPr sz="2000" spc="10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and</a:t>
            </a:r>
            <a:r>
              <a:rPr sz="2000" spc="90" dirty="0">
                <a:latin typeface="DejaVu Serif Condensed"/>
                <a:cs typeface="DejaVu Serif Condensed"/>
              </a:rPr>
              <a:t>  </a:t>
            </a:r>
            <a:r>
              <a:rPr sz="2000" spc="-10" dirty="0">
                <a:latin typeface="DejaVu Serif Condensed"/>
                <a:cs typeface="DejaVu Serif Condensed"/>
              </a:rPr>
              <a:t>horizontal </a:t>
            </a:r>
            <a:r>
              <a:rPr sz="2000" dirty="0">
                <a:latin typeface="DejaVu Serif Condensed"/>
                <a:cs typeface="DejaVu Serif Condensed"/>
              </a:rPr>
              <a:t>scales</a:t>
            </a:r>
            <a:r>
              <a:rPr sz="2000" spc="-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are</a:t>
            </a:r>
            <a:r>
              <a:rPr sz="2000" spc="-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engraved</a:t>
            </a:r>
            <a:r>
              <a:rPr sz="2000" spc="-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at</a:t>
            </a:r>
            <a:r>
              <a:rPr sz="2000" spc="-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right</a:t>
            </a:r>
            <a:r>
              <a:rPr sz="2000" spc="-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angles</a:t>
            </a:r>
            <a:r>
              <a:rPr sz="2000" spc="-1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on</a:t>
            </a:r>
            <a:r>
              <a:rPr sz="2000" spc="-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-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reticle</a:t>
            </a:r>
            <a:r>
              <a:rPr sz="2000" spc="-10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with</a:t>
            </a:r>
            <a:r>
              <a:rPr sz="2000" spc="-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one</a:t>
            </a:r>
            <a:r>
              <a:rPr sz="2000" spc="-20" dirty="0">
                <a:latin typeface="DejaVu Serif Condensed"/>
                <a:cs typeface="DejaVu Serif Condensed"/>
              </a:rPr>
              <a:t> </a:t>
            </a:r>
            <a:r>
              <a:rPr sz="2000" spc="45" dirty="0">
                <a:latin typeface="DejaVu Serif Condensed"/>
                <a:cs typeface="DejaVu Serif Condensed"/>
              </a:rPr>
              <a:t>division</a:t>
            </a:r>
            <a:r>
              <a:rPr sz="2000" spc="-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 </a:t>
            </a:r>
            <a:r>
              <a:rPr sz="2000" spc="-25" dirty="0">
                <a:latin typeface="DejaVu Serif Condensed"/>
                <a:cs typeface="DejaVu Serif Condensed"/>
              </a:rPr>
              <a:t>l‘ </a:t>
            </a:r>
            <a:r>
              <a:rPr sz="2000" dirty="0">
                <a:latin typeface="DejaVu Serif Condensed"/>
                <a:cs typeface="DejaVu Serif Condensed"/>
              </a:rPr>
              <a:t>and</a:t>
            </a:r>
            <a:r>
              <a:rPr sz="2000" spc="10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fractional</a:t>
            </a:r>
            <a:r>
              <a:rPr sz="2000" spc="1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value</a:t>
            </a:r>
            <a:r>
              <a:rPr sz="2000" spc="1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1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l‘</a:t>
            </a:r>
            <a:r>
              <a:rPr sz="2000" spc="11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can</a:t>
            </a:r>
            <a:r>
              <a:rPr sz="2000" spc="11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be</a:t>
            </a:r>
            <a:r>
              <a:rPr sz="2000" spc="11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read</a:t>
            </a:r>
            <a:r>
              <a:rPr sz="2000" spc="110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down</a:t>
            </a:r>
            <a:r>
              <a:rPr sz="2000" spc="9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to</a:t>
            </a:r>
            <a:r>
              <a:rPr sz="2000" spc="10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0.6‖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by</a:t>
            </a:r>
            <a:r>
              <a:rPr sz="2000" spc="11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moving</a:t>
            </a:r>
            <a:r>
              <a:rPr sz="2000" spc="125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the </a:t>
            </a:r>
            <a:r>
              <a:rPr sz="2000" dirty="0">
                <a:latin typeface="DejaVu Serif Condensed"/>
                <a:cs typeface="DejaVu Serif Condensed"/>
              </a:rPr>
              <a:t>reticle precisely</a:t>
            </a:r>
            <a:r>
              <a:rPr sz="2000" spc="-1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with</a:t>
            </a:r>
            <a:r>
              <a:rPr sz="2000" spc="-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2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micrometer.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4884" y="1455165"/>
            <a:ext cx="2592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sng" spc="45" dirty="0">
                <a:uFill>
                  <a:solidFill>
                    <a:srgbClr val="000000"/>
                  </a:solidFill>
                </a:uFill>
              </a:rPr>
              <a:t>INITIAL</a:t>
            </a:r>
            <a:r>
              <a:rPr u="sng" spc="6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60" dirty="0">
                <a:uFill>
                  <a:solidFill>
                    <a:srgbClr val="000000"/>
                  </a:solidFill>
                </a:uFill>
              </a:rPr>
              <a:t>SET</a:t>
            </a:r>
            <a:r>
              <a:rPr u="sng" spc="7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60" dirty="0">
                <a:uFill>
                  <a:solidFill>
                    <a:srgbClr val="000000"/>
                  </a:solidFill>
                </a:uFill>
              </a:rPr>
              <a:t>UP</a:t>
            </a:r>
            <a:r>
              <a:rPr u="none" spc="60" dirty="0"/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3433" y="1853920"/>
            <a:ext cx="8147684" cy="297497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37490" indent="-224790">
              <a:lnSpc>
                <a:spcPct val="100000"/>
              </a:lnSpc>
              <a:spcBef>
                <a:spcPts val="745"/>
              </a:spcBef>
              <a:buSzPct val="60000"/>
              <a:buAutoNum type="arabicPeriod"/>
              <a:tabLst>
                <a:tab pos="237490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Set</a:t>
            </a:r>
            <a:r>
              <a:rPr sz="2000" spc="-6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the</a:t>
            </a:r>
            <a:r>
              <a:rPr sz="2000" spc="-55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compensator</a:t>
            </a:r>
            <a:r>
              <a:rPr sz="2000" spc="-45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ring</a:t>
            </a:r>
            <a:r>
              <a:rPr sz="2000" spc="-60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to</a:t>
            </a:r>
            <a:r>
              <a:rPr sz="2000" spc="-50" dirty="0">
                <a:latin typeface="DejaVu Serif Condensed"/>
                <a:cs typeface="DejaVu Serif Condensed"/>
              </a:rPr>
              <a:t> </a:t>
            </a:r>
            <a:r>
              <a:rPr sz="2000" spc="-20" dirty="0">
                <a:latin typeface="DejaVu Serif Condensed"/>
                <a:cs typeface="DejaVu Serif Condensed"/>
              </a:rPr>
              <a:t>100.</a:t>
            </a:r>
            <a:endParaRPr sz="2000">
              <a:latin typeface="DejaVu Serif Condensed"/>
              <a:cs typeface="DejaVu Serif Condensed"/>
            </a:endParaRPr>
          </a:p>
          <a:p>
            <a:pPr marL="237490" indent="-224790">
              <a:lnSpc>
                <a:spcPct val="100000"/>
              </a:lnSpc>
              <a:spcBef>
                <a:spcPts val="650"/>
              </a:spcBef>
              <a:buSzPct val="60000"/>
              <a:buAutoNum type="arabicPeriod"/>
              <a:tabLst>
                <a:tab pos="237490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Set</a:t>
            </a:r>
            <a:r>
              <a:rPr sz="2000" spc="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0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reading</a:t>
            </a:r>
            <a:r>
              <a:rPr sz="2000" spc="10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0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micrometer</a:t>
            </a:r>
            <a:r>
              <a:rPr sz="2000" spc="95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to</a:t>
            </a:r>
            <a:r>
              <a:rPr sz="2000" spc="9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‗zero‘.</a:t>
            </a:r>
            <a:endParaRPr sz="2000">
              <a:latin typeface="DejaVu Serif Condensed"/>
              <a:cs typeface="DejaVu Serif Condensed"/>
            </a:endParaRPr>
          </a:p>
          <a:p>
            <a:pPr marL="238760" indent="-226060">
              <a:lnSpc>
                <a:spcPct val="100000"/>
              </a:lnSpc>
              <a:spcBef>
                <a:spcPts val="645"/>
              </a:spcBef>
              <a:buSzPct val="60000"/>
              <a:buAutoNum type="arabicPeriod"/>
              <a:tabLst>
                <a:tab pos="238760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Place</a:t>
            </a:r>
            <a:r>
              <a:rPr sz="2000" spc="1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reflecting</a:t>
            </a:r>
            <a:r>
              <a:rPr sz="2000" spc="17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mirror</a:t>
            </a:r>
            <a:r>
              <a:rPr sz="2000" spc="155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on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6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work</a:t>
            </a:r>
            <a:r>
              <a:rPr sz="2000" spc="1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piece</a:t>
            </a:r>
            <a:r>
              <a:rPr sz="2000" spc="1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to</a:t>
            </a:r>
            <a:r>
              <a:rPr sz="2000" spc="1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be</a:t>
            </a:r>
            <a:r>
              <a:rPr sz="2000" spc="15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tested</a:t>
            </a:r>
            <a:r>
              <a:rPr sz="2000" spc="1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at</a:t>
            </a:r>
            <a:r>
              <a:rPr sz="2000" spc="145" dirty="0">
                <a:latin typeface="DejaVu Serif Condensed"/>
                <a:cs typeface="DejaVu Serif Condensed"/>
              </a:rPr>
              <a:t> </a:t>
            </a:r>
            <a:r>
              <a:rPr sz="2000" spc="-50" dirty="0">
                <a:latin typeface="DejaVu Serif Condensed"/>
                <a:cs typeface="DejaVu Serif Condensed"/>
              </a:rPr>
              <a:t>a</a:t>
            </a:r>
            <a:endParaRPr sz="2000">
              <a:latin typeface="DejaVu Serif Condensed"/>
              <a:cs typeface="DejaVu Serif Condensed"/>
            </a:endParaRPr>
          </a:p>
          <a:p>
            <a:pPr marL="241300">
              <a:lnSpc>
                <a:spcPct val="100000"/>
              </a:lnSpc>
              <a:spcBef>
                <a:spcPts val="1120"/>
              </a:spcBef>
            </a:pPr>
            <a:r>
              <a:rPr sz="2000" dirty="0">
                <a:latin typeface="DejaVu Serif Condensed"/>
                <a:cs typeface="DejaVu Serif Condensed"/>
              </a:rPr>
              <a:t>distance</a:t>
            </a:r>
            <a:r>
              <a:rPr sz="2000" spc="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between 0.9</a:t>
            </a:r>
            <a:r>
              <a:rPr sz="2000" spc="-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to 1.4</a:t>
            </a:r>
            <a:r>
              <a:rPr sz="2000" spc="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meters.</a:t>
            </a:r>
            <a:endParaRPr sz="2000">
              <a:latin typeface="DejaVu Serif Condensed"/>
              <a:cs typeface="DejaVu Serif Condensed"/>
            </a:endParaRPr>
          </a:p>
          <a:p>
            <a:pPr marL="238760" marR="5080" indent="-226060">
              <a:lnSpc>
                <a:spcPct val="146500"/>
              </a:lnSpc>
              <a:spcBef>
                <a:spcPts val="10"/>
              </a:spcBef>
              <a:buSzPct val="60000"/>
              <a:buAutoNum type="arabicPeriod" startAt="4"/>
              <a:tabLst>
                <a:tab pos="241300" algn="l"/>
              </a:tabLst>
            </a:pPr>
            <a:r>
              <a:rPr sz="2000" spc="45" dirty="0">
                <a:latin typeface="DejaVu Serif Condensed"/>
                <a:cs typeface="DejaVu Serif Condensed"/>
              </a:rPr>
              <a:t>Approximately</a:t>
            </a:r>
            <a:r>
              <a:rPr sz="2000" spc="19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align</a:t>
            </a:r>
            <a:r>
              <a:rPr sz="2000" spc="1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collimator</a:t>
            </a:r>
            <a:r>
              <a:rPr sz="2000" spc="19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such</a:t>
            </a:r>
            <a:r>
              <a:rPr sz="2000" spc="18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that</a:t>
            </a:r>
            <a:r>
              <a:rPr sz="2000" spc="1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green</a:t>
            </a:r>
            <a:r>
              <a:rPr sz="2000" spc="19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light</a:t>
            </a:r>
            <a:r>
              <a:rPr sz="2000" spc="210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is 	</a:t>
            </a:r>
            <a:r>
              <a:rPr sz="2000" dirty="0">
                <a:latin typeface="DejaVu Serif Condensed"/>
                <a:cs typeface="DejaVu Serif Condensed"/>
              </a:rPr>
              <a:t>visible</a:t>
            </a:r>
            <a:r>
              <a:rPr sz="2000" spc="1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in</a:t>
            </a:r>
            <a:r>
              <a:rPr sz="2000" spc="-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5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reflecting</a:t>
            </a:r>
            <a:r>
              <a:rPr sz="2000" spc="16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mirror</a:t>
            </a:r>
            <a:r>
              <a:rPr sz="2000" spc="16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when</a:t>
            </a:r>
            <a:r>
              <a:rPr sz="2000" spc="155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viewed</a:t>
            </a:r>
            <a:r>
              <a:rPr sz="2000" spc="165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from</a:t>
            </a:r>
            <a:r>
              <a:rPr sz="2000" spc="1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one</a:t>
            </a:r>
            <a:r>
              <a:rPr sz="2000" spc="1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side</a:t>
            </a:r>
            <a:r>
              <a:rPr sz="2000" spc="15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150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the 	</a:t>
            </a:r>
            <a:r>
              <a:rPr sz="2000" dirty="0">
                <a:latin typeface="DejaVu Serif Condensed"/>
                <a:cs typeface="DejaVu Serif Condensed"/>
              </a:rPr>
              <a:t>collimator</a:t>
            </a:r>
            <a:r>
              <a:rPr sz="2000" spc="42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tube.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3433" y="820267"/>
            <a:ext cx="8189595" cy="4496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760" marR="1312545" indent="-226060" algn="just">
              <a:lnSpc>
                <a:spcPct val="146500"/>
              </a:lnSpc>
              <a:spcBef>
                <a:spcPts val="100"/>
              </a:spcBef>
              <a:buSzPct val="60000"/>
              <a:buAutoNum type="arabicPeriod" startAt="5"/>
              <a:tabLst>
                <a:tab pos="241300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Get</a:t>
            </a:r>
            <a:r>
              <a:rPr sz="2000" spc="1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cross</a:t>
            </a:r>
            <a:r>
              <a:rPr sz="2000" spc="185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wire</a:t>
            </a:r>
            <a:r>
              <a:rPr sz="2000" spc="1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in</a:t>
            </a:r>
            <a:r>
              <a:rPr sz="2000" spc="1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field</a:t>
            </a:r>
            <a:r>
              <a:rPr sz="2000" spc="15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17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view</a:t>
            </a:r>
            <a:r>
              <a:rPr sz="2000" spc="18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by</a:t>
            </a:r>
            <a:r>
              <a:rPr sz="2000" spc="1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swinging</a:t>
            </a:r>
            <a:r>
              <a:rPr sz="2000" spc="175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the 	</a:t>
            </a:r>
            <a:r>
              <a:rPr sz="2000" dirty="0">
                <a:latin typeface="DejaVu Serif Condensed"/>
                <a:cs typeface="DejaVu Serif Condensed"/>
              </a:rPr>
              <a:t>collimator</a:t>
            </a:r>
            <a:r>
              <a:rPr sz="2000" spc="35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tube</a:t>
            </a:r>
            <a:r>
              <a:rPr sz="2000" spc="10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along</a:t>
            </a:r>
            <a:r>
              <a:rPr sz="2000" spc="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vertical</a:t>
            </a:r>
            <a:r>
              <a:rPr sz="2000" spc="8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and</a:t>
            </a:r>
            <a:r>
              <a:rPr sz="2000" spc="8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horizontal</a:t>
            </a:r>
            <a:r>
              <a:rPr sz="2000" spc="8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axis.</a:t>
            </a:r>
            <a:endParaRPr sz="2000">
              <a:latin typeface="DejaVu Serif Condensed"/>
              <a:cs typeface="DejaVu Serif Condensed"/>
            </a:endParaRPr>
          </a:p>
          <a:p>
            <a:pPr marL="241300" marR="5080" algn="just">
              <a:lnSpc>
                <a:spcPct val="146500"/>
              </a:lnSpc>
              <a:spcBef>
                <a:spcPts val="15"/>
              </a:spcBef>
            </a:pPr>
            <a:r>
              <a:rPr sz="2000" dirty="0">
                <a:latin typeface="DejaVu Serif Condensed"/>
                <a:cs typeface="DejaVu Serif Condensed"/>
              </a:rPr>
              <a:t>NOTE:</a:t>
            </a:r>
            <a:r>
              <a:rPr sz="2000" spc="5" dirty="0">
                <a:latin typeface="DejaVu Serif Condensed"/>
                <a:cs typeface="DejaVu Serif Condensed"/>
              </a:rPr>
              <a:t>  </a:t>
            </a:r>
            <a:r>
              <a:rPr sz="2000" spc="55" dirty="0">
                <a:latin typeface="DejaVu Serif Condensed"/>
                <a:cs typeface="DejaVu Serif Condensed"/>
              </a:rPr>
              <a:t>While</a:t>
            </a:r>
            <a:r>
              <a:rPr sz="2000" spc="20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swinging</a:t>
            </a:r>
            <a:r>
              <a:rPr sz="2000" spc="19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collimator</a:t>
            </a:r>
            <a:r>
              <a:rPr sz="2000" spc="1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tube,</a:t>
            </a:r>
            <a:r>
              <a:rPr sz="2000" spc="1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at</a:t>
            </a:r>
            <a:r>
              <a:rPr sz="2000" spc="20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most</a:t>
            </a:r>
            <a:r>
              <a:rPr sz="2000" spc="20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care</a:t>
            </a:r>
            <a:r>
              <a:rPr sz="2000" spc="18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must</a:t>
            </a:r>
            <a:r>
              <a:rPr sz="2000" spc="200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be </a:t>
            </a:r>
            <a:r>
              <a:rPr sz="2000" dirty="0">
                <a:latin typeface="DejaVu Serif Condensed"/>
                <a:cs typeface="DejaVu Serif Condensed"/>
              </a:rPr>
              <a:t>taken,</a:t>
            </a:r>
            <a:r>
              <a:rPr sz="2000" spc="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as</a:t>
            </a:r>
            <a:r>
              <a:rPr sz="2000" spc="2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these</a:t>
            </a:r>
            <a:r>
              <a:rPr sz="2000" spc="2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are</a:t>
            </a:r>
            <a:r>
              <a:rPr sz="2000" spc="2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chances</a:t>
            </a:r>
            <a:r>
              <a:rPr sz="2000" spc="2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2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collimator</a:t>
            </a:r>
            <a:r>
              <a:rPr sz="2000" spc="2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tube</a:t>
            </a:r>
            <a:r>
              <a:rPr sz="2000" spc="2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hitting</a:t>
            </a:r>
            <a:r>
              <a:rPr sz="2000" spc="2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26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surface </a:t>
            </a:r>
            <a:r>
              <a:rPr sz="2000" dirty="0">
                <a:latin typeface="DejaVu Serif Condensed"/>
                <a:cs typeface="DejaVu Serif Condensed"/>
              </a:rPr>
              <a:t>plate</a:t>
            </a:r>
            <a:r>
              <a:rPr sz="2000" spc="2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and</a:t>
            </a:r>
            <a:r>
              <a:rPr sz="2000" spc="22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may</a:t>
            </a:r>
            <a:r>
              <a:rPr sz="2000" spc="19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cause</a:t>
            </a:r>
            <a:r>
              <a:rPr sz="2000" spc="1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damage.</a:t>
            </a:r>
            <a:r>
              <a:rPr sz="2000" spc="1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After</a:t>
            </a:r>
            <a:r>
              <a:rPr sz="2000" spc="1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getting</a:t>
            </a:r>
            <a:r>
              <a:rPr sz="2000" spc="1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20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cross</a:t>
            </a:r>
            <a:r>
              <a:rPr sz="2000" spc="1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wires</a:t>
            </a:r>
            <a:r>
              <a:rPr sz="2000" spc="1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in</a:t>
            </a:r>
            <a:r>
              <a:rPr sz="2000" spc="185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the </a:t>
            </a:r>
            <a:r>
              <a:rPr sz="2000" dirty="0">
                <a:latin typeface="DejaVu Serif Condensed"/>
                <a:cs typeface="DejaVu Serif Condensed"/>
              </a:rPr>
              <a:t>field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15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view</a:t>
            </a:r>
            <a:r>
              <a:rPr sz="2000" spc="1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lock</a:t>
            </a:r>
            <a:r>
              <a:rPr sz="2000" spc="-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all</a:t>
            </a:r>
            <a:r>
              <a:rPr sz="2000" spc="-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-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locking</a:t>
            </a:r>
            <a:r>
              <a:rPr sz="2000" spc="-2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knobs</a:t>
            </a:r>
            <a:r>
              <a:rPr sz="2000" spc="-3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firmly.</a:t>
            </a:r>
            <a:endParaRPr sz="2000">
              <a:latin typeface="DejaVu Serif Condensed"/>
              <a:cs typeface="DejaVu Serif Condensed"/>
            </a:endParaRPr>
          </a:p>
          <a:p>
            <a:pPr marL="238760" marR="15240" indent="-226060" algn="just">
              <a:lnSpc>
                <a:spcPct val="146500"/>
              </a:lnSpc>
              <a:spcBef>
                <a:spcPts val="25"/>
              </a:spcBef>
              <a:buSzPct val="60000"/>
              <a:buAutoNum type="arabicPeriod" startAt="6"/>
              <a:tabLst>
                <a:tab pos="241300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Using</a:t>
            </a:r>
            <a:r>
              <a:rPr sz="2000" spc="114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12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fine</a:t>
            </a:r>
            <a:r>
              <a:rPr sz="2000" spc="125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adjustment</a:t>
            </a:r>
            <a:r>
              <a:rPr sz="2000" spc="114" dirty="0">
                <a:latin typeface="DejaVu Serif Condensed"/>
                <a:cs typeface="DejaVu Serif Condensed"/>
              </a:rPr>
              <a:t> </a:t>
            </a:r>
            <a:r>
              <a:rPr sz="2000" spc="100" dirty="0">
                <a:latin typeface="DejaVu Serif Condensed"/>
                <a:cs typeface="DejaVu Serif Condensed"/>
              </a:rPr>
              <a:t>knobs</a:t>
            </a:r>
            <a:r>
              <a:rPr sz="2000" spc="114" dirty="0">
                <a:latin typeface="DejaVu Serif Condensed"/>
                <a:cs typeface="DejaVu Serif Condensed"/>
              </a:rPr>
              <a:t> </a:t>
            </a:r>
            <a:r>
              <a:rPr sz="2000" spc="105" dirty="0">
                <a:latin typeface="DejaVu Serif Condensed"/>
                <a:cs typeface="DejaVu Serif Condensed"/>
              </a:rPr>
              <a:t>provided</a:t>
            </a:r>
            <a:r>
              <a:rPr sz="2000" spc="1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at</a:t>
            </a:r>
            <a:r>
              <a:rPr sz="2000" spc="11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120" dirty="0">
                <a:latin typeface="DejaVu Serif Condensed"/>
                <a:cs typeface="DejaVu Serif Condensed"/>
              </a:rPr>
              <a:t> </a:t>
            </a:r>
            <a:r>
              <a:rPr sz="2000" spc="110" dirty="0">
                <a:latin typeface="DejaVu Serif Condensed"/>
                <a:cs typeface="DejaVu Serif Condensed"/>
              </a:rPr>
              <a:t>bottom</a:t>
            </a:r>
            <a:r>
              <a:rPr sz="2000" spc="114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of</a:t>
            </a:r>
            <a:r>
              <a:rPr sz="2000" spc="135" dirty="0">
                <a:latin typeface="DejaVu Serif Condensed"/>
                <a:cs typeface="DejaVu Serif Condensed"/>
              </a:rPr>
              <a:t> </a:t>
            </a:r>
            <a:r>
              <a:rPr sz="2000" spc="35" dirty="0">
                <a:latin typeface="DejaVu Serif Condensed"/>
                <a:cs typeface="DejaVu Serif Condensed"/>
              </a:rPr>
              <a:t>the 	</a:t>
            </a:r>
            <a:r>
              <a:rPr sz="2000" spc="75" dirty="0">
                <a:latin typeface="DejaVu Serif Condensed"/>
                <a:cs typeface="DejaVu Serif Condensed"/>
              </a:rPr>
              <a:t>collimator</a:t>
            </a:r>
            <a:r>
              <a:rPr sz="2000" spc="2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bracket,</a:t>
            </a:r>
            <a:r>
              <a:rPr sz="2000" spc="21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bring</a:t>
            </a:r>
            <a:r>
              <a:rPr sz="2000" spc="22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225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cross</a:t>
            </a:r>
            <a:r>
              <a:rPr sz="2000" spc="210" dirty="0">
                <a:latin typeface="DejaVu Serif Condensed"/>
                <a:cs typeface="DejaVu Serif Condensed"/>
              </a:rPr>
              <a:t> </a:t>
            </a:r>
            <a:r>
              <a:rPr sz="2000" spc="95" dirty="0">
                <a:latin typeface="DejaVu Serif Condensed"/>
                <a:cs typeface="DejaVu Serif Condensed"/>
              </a:rPr>
              <a:t>wires</a:t>
            </a:r>
            <a:r>
              <a:rPr sz="2000" spc="220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to</a:t>
            </a:r>
            <a:r>
              <a:rPr sz="2000" spc="2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align</a:t>
            </a:r>
            <a:r>
              <a:rPr sz="2000" spc="2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at</a:t>
            </a:r>
            <a:r>
              <a:rPr sz="2000" spc="22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204" dirty="0">
                <a:latin typeface="DejaVu Serif Condensed"/>
                <a:cs typeface="DejaVu Serif Condensed"/>
              </a:rPr>
              <a:t> </a:t>
            </a:r>
            <a:r>
              <a:rPr sz="2000" spc="45" dirty="0">
                <a:latin typeface="DejaVu Serif Condensed"/>
                <a:cs typeface="DejaVu Serif Condensed"/>
              </a:rPr>
              <a:t>center 	</a:t>
            </a:r>
            <a:r>
              <a:rPr sz="2000" spc="75" dirty="0">
                <a:latin typeface="DejaVu Serif Condensed"/>
                <a:cs typeface="DejaVu Serif Condensed"/>
              </a:rPr>
              <a:t>of</a:t>
            </a:r>
            <a:r>
              <a:rPr sz="2000" spc="45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4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scale.</a:t>
            </a:r>
            <a:r>
              <a:rPr sz="2000" spc="440" dirty="0">
                <a:latin typeface="DejaVu Serif Condensed"/>
                <a:cs typeface="DejaVu Serif Condensed"/>
              </a:rPr>
              <a:t> </a:t>
            </a:r>
            <a:r>
              <a:rPr sz="2000" spc="95" dirty="0">
                <a:latin typeface="DejaVu Serif Condensed"/>
                <a:cs typeface="DejaVu Serif Condensed"/>
              </a:rPr>
              <a:t>Then</a:t>
            </a:r>
            <a:r>
              <a:rPr sz="2000" spc="45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459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measurements</a:t>
            </a:r>
            <a:r>
              <a:rPr sz="2000" spc="440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are</a:t>
            </a:r>
            <a:r>
              <a:rPr sz="2000" spc="450" dirty="0">
                <a:latin typeface="DejaVu Serif Condensed"/>
                <a:cs typeface="DejaVu Serif Condensed"/>
              </a:rPr>
              <a:t> </a:t>
            </a:r>
            <a:r>
              <a:rPr sz="2000" spc="105" dirty="0">
                <a:latin typeface="DejaVu Serif Condensed"/>
                <a:cs typeface="DejaVu Serif Condensed"/>
              </a:rPr>
              <a:t>made</a:t>
            </a:r>
            <a:r>
              <a:rPr sz="2000" spc="4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as</a:t>
            </a:r>
            <a:r>
              <a:rPr sz="2000" spc="44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explained 	</a:t>
            </a:r>
            <a:r>
              <a:rPr sz="2000" spc="60" dirty="0">
                <a:latin typeface="DejaVu Serif Condensed"/>
                <a:cs typeface="DejaVu Serif Condensed"/>
              </a:rPr>
              <a:t>below.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4884" y="810514"/>
            <a:ext cx="81006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sng" dirty="0">
                <a:uFill>
                  <a:solidFill>
                    <a:srgbClr val="000000"/>
                  </a:solidFill>
                </a:uFill>
              </a:rPr>
              <a:t>READING</a:t>
            </a:r>
            <a:r>
              <a:rPr u="sng" spc="22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50" dirty="0">
                <a:uFill>
                  <a:solidFill>
                    <a:srgbClr val="000000"/>
                  </a:solidFill>
                </a:uFill>
              </a:rPr>
              <a:t>AND</a:t>
            </a:r>
            <a:r>
              <a:rPr u="sng" spc="229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-50" dirty="0">
                <a:uFill>
                  <a:solidFill>
                    <a:srgbClr val="000000"/>
                  </a:solidFill>
                </a:uFill>
              </a:rPr>
              <a:t>CALCULATIONS</a:t>
            </a:r>
            <a:r>
              <a:rPr sz="1200" b="0" u="none" spc="-50" dirty="0">
                <a:latin typeface="DejaVu Serif Condensed"/>
                <a:cs typeface="DejaVu Serif Condensed"/>
              </a:rPr>
              <a:t>:</a:t>
            </a:r>
            <a:r>
              <a:rPr sz="1200" b="0" u="none" spc="180" dirty="0">
                <a:latin typeface="DejaVu Serif Condensed"/>
                <a:cs typeface="DejaVu Serif Condensed"/>
              </a:rPr>
              <a:t> </a:t>
            </a:r>
            <a:r>
              <a:rPr sz="1600" b="0" u="none" dirty="0">
                <a:latin typeface="DejaVu Serif Condensed"/>
                <a:cs typeface="DejaVu Serif Condensed"/>
              </a:rPr>
              <a:t>(For</a:t>
            </a:r>
            <a:r>
              <a:rPr sz="1600" b="0" u="none" spc="160" dirty="0">
                <a:latin typeface="DejaVu Serif Condensed"/>
                <a:cs typeface="DejaVu Serif Condensed"/>
              </a:rPr>
              <a:t> </a:t>
            </a:r>
            <a:r>
              <a:rPr sz="1600" b="0" u="none" dirty="0">
                <a:latin typeface="DejaVu Serif Condensed"/>
                <a:cs typeface="DejaVu Serif Condensed"/>
              </a:rPr>
              <a:t>Straightness</a:t>
            </a:r>
            <a:r>
              <a:rPr sz="1600" b="0" u="none" spc="180" dirty="0">
                <a:latin typeface="DejaVu Serif Condensed"/>
                <a:cs typeface="DejaVu Serif Condensed"/>
              </a:rPr>
              <a:t> </a:t>
            </a:r>
            <a:r>
              <a:rPr sz="1600" b="0" u="none" spc="-10" dirty="0">
                <a:latin typeface="DejaVu Serif Condensed"/>
                <a:cs typeface="DejaVu Serif Condensed"/>
              </a:rPr>
              <a:t>Measurements)</a:t>
            </a:r>
            <a:endParaRPr sz="1600">
              <a:latin typeface="DejaVu Serif Condensed"/>
              <a:cs typeface="DejaVu Serif Condense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3433" y="1250035"/>
            <a:ext cx="8183880" cy="5354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15875" indent="-228600" algn="just">
              <a:lnSpc>
                <a:spcPct val="112500"/>
              </a:lnSpc>
              <a:spcBef>
                <a:spcPts val="100"/>
              </a:spcBef>
              <a:buSzPct val="60000"/>
              <a:buFont typeface="Symbol"/>
              <a:buChar char=""/>
              <a:tabLst>
                <a:tab pos="241300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Set</a:t>
            </a:r>
            <a:r>
              <a:rPr sz="2000" spc="27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27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successive</a:t>
            </a:r>
            <a:r>
              <a:rPr sz="2000" spc="280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measuring</a:t>
            </a:r>
            <a:r>
              <a:rPr sz="2000" spc="275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points</a:t>
            </a:r>
            <a:r>
              <a:rPr sz="2000" spc="2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at</a:t>
            </a:r>
            <a:r>
              <a:rPr sz="2000" spc="280" dirty="0">
                <a:latin typeface="DejaVu Serif Condensed"/>
                <a:cs typeface="DejaVu Serif Condensed"/>
              </a:rPr>
              <a:t> </a:t>
            </a:r>
            <a:r>
              <a:rPr sz="2000" spc="105" dirty="0">
                <a:latin typeface="DejaVu Serif Condensed"/>
                <a:cs typeface="DejaVu Serif Condensed"/>
              </a:rPr>
              <a:t>some</a:t>
            </a:r>
            <a:r>
              <a:rPr sz="2000" spc="270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interval</a:t>
            </a:r>
            <a:r>
              <a:rPr sz="2000" spc="265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and</a:t>
            </a:r>
            <a:r>
              <a:rPr sz="2000" spc="265" dirty="0">
                <a:latin typeface="DejaVu Serif Condensed"/>
                <a:cs typeface="DejaVu Serif Condensed"/>
              </a:rPr>
              <a:t> </a:t>
            </a:r>
            <a:r>
              <a:rPr sz="2000" spc="-20" dirty="0">
                <a:latin typeface="DejaVu Serif Condensed"/>
                <a:cs typeface="DejaVu Serif Condensed"/>
              </a:rPr>
              <a:t>call </a:t>
            </a:r>
            <a:r>
              <a:rPr sz="2000" spc="55" dirty="0">
                <a:latin typeface="DejaVu Serif Condensed"/>
                <a:cs typeface="DejaVu Serif Condensed"/>
              </a:rPr>
              <a:t>such</a:t>
            </a:r>
            <a:r>
              <a:rPr sz="2000" spc="-60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points</a:t>
            </a:r>
            <a:r>
              <a:rPr sz="2000" spc="-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as</a:t>
            </a:r>
            <a:r>
              <a:rPr sz="2000" spc="-55" dirty="0">
                <a:latin typeface="DejaVu Serif Condensed"/>
                <a:cs typeface="DejaVu Serif Condensed"/>
              </a:rPr>
              <a:t> </a:t>
            </a:r>
            <a:r>
              <a:rPr sz="2000" spc="-100" dirty="0">
                <a:latin typeface="DejaVu Serif Condensed"/>
                <a:cs typeface="DejaVu Serif Condensed"/>
              </a:rPr>
              <a:t>C,</a:t>
            </a:r>
            <a:r>
              <a:rPr sz="2000" spc="-50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D</a:t>
            </a:r>
            <a:r>
              <a:rPr sz="2000" spc="-55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in</a:t>
            </a:r>
            <a:r>
              <a:rPr sz="2000" spc="-55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the</a:t>
            </a:r>
            <a:r>
              <a:rPr sz="2000" spc="-45" dirty="0">
                <a:latin typeface="DejaVu Serif Condensed"/>
                <a:cs typeface="DejaVu Serif Condensed"/>
              </a:rPr>
              <a:t> </a:t>
            </a:r>
            <a:r>
              <a:rPr sz="2000" spc="95" dirty="0">
                <a:latin typeface="DejaVu Serif Condensed"/>
                <a:cs typeface="DejaVu Serif Condensed"/>
              </a:rPr>
              <a:t>order</a:t>
            </a:r>
            <a:r>
              <a:rPr sz="2000" spc="-50" dirty="0">
                <a:latin typeface="DejaVu Serif Condensed"/>
                <a:cs typeface="DejaVu Serif Condensed"/>
              </a:rPr>
              <a:t> </a:t>
            </a:r>
            <a:r>
              <a:rPr sz="2000" spc="105" dirty="0">
                <a:latin typeface="DejaVu Serif Condensed"/>
                <a:cs typeface="DejaVu Serif Condensed"/>
              </a:rPr>
              <a:t>from</a:t>
            </a:r>
            <a:r>
              <a:rPr sz="2000" spc="-5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-55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autocollimator.</a:t>
            </a:r>
            <a:endParaRPr sz="2000">
              <a:latin typeface="DejaVu Serif Condensed"/>
              <a:cs typeface="DejaVu Serif Condensed"/>
            </a:endParaRPr>
          </a:p>
          <a:p>
            <a:pPr marL="241300" marR="5080" indent="-228600" algn="just">
              <a:lnSpc>
                <a:spcPct val="112300"/>
              </a:lnSpc>
              <a:spcBef>
                <a:spcPts val="5"/>
              </a:spcBef>
              <a:buSzPct val="60000"/>
              <a:buFont typeface="Symbol"/>
              <a:buChar char=""/>
              <a:tabLst>
                <a:tab pos="241300" algn="l"/>
              </a:tabLst>
            </a:pPr>
            <a:r>
              <a:rPr sz="2000" spc="85" dirty="0">
                <a:latin typeface="DejaVu Serif Condensed"/>
                <a:cs typeface="DejaVu Serif Condensed"/>
              </a:rPr>
              <a:t>Move</a:t>
            </a:r>
            <a:r>
              <a:rPr sz="2000" spc="165" dirty="0">
                <a:latin typeface="DejaVu Serif Condensed"/>
                <a:cs typeface="DejaVu Serif Condensed"/>
              </a:rPr>
              <a:t>  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170" dirty="0">
                <a:latin typeface="DejaVu Serif Condensed"/>
                <a:cs typeface="DejaVu Serif Condensed"/>
              </a:rPr>
              <a:t>   </a:t>
            </a:r>
            <a:r>
              <a:rPr sz="2000" spc="105" dirty="0">
                <a:latin typeface="DejaVu Serif Condensed"/>
                <a:cs typeface="DejaVu Serif Condensed"/>
              </a:rPr>
              <a:t>mirror</a:t>
            </a:r>
            <a:r>
              <a:rPr sz="2000" spc="165" dirty="0">
                <a:latin typeface="DejaVu Serif Condensed"/>
                <a:cs typeface="DejaVu Serif Condensed"/>
              </a:rPr>
              <a:t>   </a:t>
            </a:r>
            <a:r>
              <a:rPr sz="2000" spc="55" dirty="0">
                <a:latin typeface="DejaVu Serif Condensed"/>
                <a:cs typeface="DejaVu Serif Condensed"/>
              </a:rPr>
              <a:t>across</a:t>
            </a:r>
            <a:r>
              <a:rPr sz="2000" spc="165" dirty="0">
                <a:latin typeface="DejaVu Serif Condensed"/>
                <a:cs typeface="DejaVu Serif Condensed"/>
              </a:rPr>
              <a:t>   </a:t>
            </a:r>
            <a:r>
              <a:rPr sz="2000" spc="85" dirty="0">
                <a:latin typeface="DejaVu Serif Condensed"/>
                <a:cs typeface="DejaVu Serif Condensed"/>
              </a:rPr>
              <a:t>various</a:t>
            </a:r>
            <a:r>
              <a:rPr sz="2000" spc="165" dirty="0">
                <a:latin typeface="DejaVu Serif Condensed"/>
                <a:cs typeface="DejaVu Serif Condensed"/>
              </a:rPr>
              <a:t>   </a:t>
            </a:r>
            <a:r>
              <a:rPr sz="2000" spc="55" dirty="0">
                <a:latin typeface="DejaVu Serif Condensed"/>
                <a:cs typeface="DejaVu Serif Condensed"/>
              </a:rPr>
              <a:t>distances</a:t>
            </a:r>
            <a:r>
              <a:rPr sz="2000" spc="165" dirty="0">
                <a:latin typeface="DejaVu Serif Condensed"/>
                <a:cs typeface="DejaVu Serif Condensed"/>
              </a:rPr>
              <a:t>   </a:t>
            </a:r>
            <a:r>
              <a:rPr sz="2000" spc="85" dirty="0">
                <a:latin typeface="DejaVu Serif Condensed"/>
                <a:cs typeface="DejaVu Serif Condensed"/>
              </a:rPr>
              <a:t>and</a:t>
            </a:r>
            <a:r>
              <a:rPr sz="2000" spc="160" dirty="0">
                <a:latin typeface="DejaVu Serif Condensed"/>
                <a:cs typeface="DejaVu Serif Condensed"/>
              </a:rPr>
              <a:t>   </a:t>
            </a:r>
            <a:r>
              <a:rPr sz="2000" spc="80" dirty="0">
                <a:latin typeface="DejaVu Serif Condensed"/>
                <a:cs typeface="DejaVu Serif Condensed"/>
              </a:rPr>
              <a:t>make </a:t>
            </a:r>
            <a:r>
              <a:rPr sz="2000" spc="75" dirty="0">
                <a:latin typeface="DejaVu Serif Condensed"/>
                <a:cs typeface="DejaVu Serif Condensed"/>
              </a:rPr>
              <a:t>autocollimations</a:t>
            </a:r>
            <a:r>
              <a:rPr sz="2000" spc="-1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at</a:t>
            </a:r>
            <a:r>
              <a:rPr sz="2000" spc="-10" dirty="0">
                <a:latin typeface="DejaVu Serif Condensed"/>
                <a:cs typeface="DejaVu Serif Condensed"/>
              </a:rPr>
              <a:t>  </a:t>
            </a:r>
            <a:r>
              <a:rPr sz="2000" spc="65" dirty="0">
                <a:latin typeface="DejaVu Serif Condensed"/>
                <a:cs typeface="DejaVu Serif Condensed"/>
              </a:rPr>
              <a:t>respective</a:t>
            </a:r>
            <a:r>
              <a:rPr sz="2000" spc="-15" dirty="0">
                <a:latin typeface="DejaVu Serif Condensed"/>
                <a:cs typeface="DejaVu Serif Condensed"/>
              </a:rPr>
              <a:t>  </a:t>
            </a:r>
            <a:r>
              <a:rPr sz="2000" spc="85" dirty="0">
                <a:latin typeface="DejaVu Serif Condensed"/>
                <a:cs typeface="DejaVu Serif Condensed"/>
              </a:rPr>
              <a:t>points</a:t>
            </a:r>
            <a:r>
              <a:rPr sz="2000" spc="-15" dirty="0">
                <a:latin typeface="DejaVu Serif Condensed"/>
                <a:cs typeface="DejaVu Serif Condensed"/>
              </a:rPr>
              <a:t>  </a:t>
            </a:r>
            <a:r>
              <a:rPr sz="2000" spc="80" dirty="0">
                <a:latin typeface="DejaVu Serif Condensed"/>
                <a:cs typeface="DejaVu Serif Condensed"/>
              </a:rPr>
              <a:t>in</a:t>
            </a:r>
            <a:r>
              <a:rPr sz="2000" spc="-5" dirty="0">
                <a:latin typeface="DejaVu Serif Condensed"/>
                <a:cs typeface="DejaVu Serif Condensed"/>
              </a:rPr>
              <a:t> 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-10" dirty="0">
                <a:latin typeface="DejaVu Serif Condensed"/>
                <a:cs typeface="DejaVu Serif Condensed"/>
              </a:rPr>
              <a:t>  </a:t>
            </a:r>
            <a:r>
              <a:rPr sz="2000" spc="60" dirty="0">
                <a:latin typeface="DejaVu Serif Condensed"/>
                <a:cs typeface="DejaVu Serif Condensed"/>
              </a:rPr>
              <a:t>tabular</a:t>
            </a:r>
            <a:r>
              <a:rPr sz="2000" spc="25" dirty="0">
                <a:latin typeface="DejaVu Serif Condensed"/>
                <a:cs typeface="DejaVu Serif Condensed"/>
              </a:rPr>
              <a:t>  </a:t>
            </a:r>
            <a:r>
              <a:rPr sz="2000" spc="55" dirty="0">
                <a:latin typeface="DejaVu Serif Condensed"/>
                <a:cs typeface="DejaVu Serif Condensed"/>
              </a:rPr>
              <a:t>column, </a:t>
            </a:r>
            <a:r>
              <a:rPr sz="2000" spc="110" dirty="0">
                <a:latin typeface="DejaVu Serif Condensed"/>
                <a:cs typeface="DejaVu Serif Condensed"/>
              </a:rPr>
              <a:t>with</a:t>
            </a:r>
            <a:r>
              <a:rPr sz="2000" spc="24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25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help</a:t>
            </a:r>
            <a:r>
              <a:rPr sz="2000" spc="254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of</a:t>
            </a:r>
            <a:r>
              <a:rPr sz="2000" spc="25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25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autocollimator</a:t>
            </a:r>
            <a:r>
              <a:rPr sz="2000" spc="2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scale</a:t>
            </a:r>
            <a:r>
              <a:rPr sz="2000" spc="240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and</a:t>
            </a:r>
            <a:r>
              <a:rPr sz="2000" spc="24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25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micrometer. </a:t>
            </a:r>
            <a:r>
              <a:rPr sz="2000" spc="95" dirty="0">
                <a:latin typeface="DejaVu Serif Condensed"/>
                <a:cs typeface="DejaVu Serif Condensed"/>
              </a:rPr>
              <a:t>This</a:t>
            </a:r>
            <a:r>
              <a:rPr sz="2000" spc="390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represents</a:t>
            </a:r>
            <a:r>
              <a:rPr sz="2000" spc="39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405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differences</a:t>
            </a:r>
            <a:r>
              <a:rPr sz="2000" spc="400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in</a:t>
            </a:r>
            <a:r>
              <a:rPr sz="2000" spc="40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‗θ‘</a:t>
            </a:r>
            <a:r>
              <a:rPr sz="2000" spc="395" dirty="0">
                <a:latin typeface="DejaVu Serif Condensed"/>
                <a:cs typeface="DejaVu Serif Condensed"/>
              </a:rPr>
              <a:t> </a:t>
            </a:r>
            <a:r>
              <a:rPr sz="2000" spc="105" dirty="0">
                <a:latin typeface="DejaVu Serif Condensed"/>
                <a:cs typeface="DejaVu Serif Condensed"/>
              </a:rPr>
              <a:t>from</a:t>
            </a:r>
            <a:r>
              <a:rPr sz="2000" spc="39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405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zero</a:t>
            </a:r>
            <a:r>
              <a:rPr sz="2000" spc="400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position </a:t>
            </a:r>
            <a:r>
              <a:rPr sz="2000" spc="110" dirty="0">
                <a:latin typeface="DejaVu Serif Condensed"/>
                <a:cs typeface="DejaVu Serif Condensed"/>
              </a:rPr>
              <a:t>with</a:t>
            </a:r>
            <a:r>
              <a:rPr sz="2000" spc="39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‗±‘</a:t>
            </a:r>
            <a:r>
              <a:rPr sz="2000" spc="39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sign</a:t>
            </a:r>
            <a:r>
              <a:rPr sz="2000" spc="395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according</a:t>
            </a:r>
            <a:r>
              <a:rPr sz="2000" spc="385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to</a:t>
            </a:r>
            <a:r>
              <a:rPr sz="2000" spc="40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400" dirty="0">
                <a:latin typeface="DejaVu Serif Condensed"/>
                <a:cs typeface="DejaVu Serif Condensed"/>
              </a:rPr>
              <a:t> </a:t>
            </a:r>
            <a:r>
              <a:rPr sz="2000" spc="95" dirty="0">
                <a:latin typeface="DejaVu Serif Condensed"/>
                <a:cs typeface="DejaVu Serif Condensed"/>
              </a:rPr>
              <a:t>moving</a:t>
            </a:r>
            <a:r>
              <a:rPr sz="2000" spc="400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direction</a:t>
            </a:r>
            <a:r>
              <a:rPr sz="2000" spc="40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of</a:t>
            </a:r>
            <a:r>
              <a:rPr sz="2000" spc="40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40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cross </a:t>
            </a:r>
            <a:r>
              <a:rPr sz="2000" spc="110" dirty="0">
                <a:latin typeface="DejaVu Serif Condensed"/>
                <a:cs typeface="DejaVu Serif Condensed"/>
              </a:rPr>
              <a:t>wire</a:t>
            </a:r>
            <a:r>
              <a:rPr sz="2000" spc="-65" dirty="0">
                <a:latin typeface="DejaVu Serif Condensed"/>
                <a:cs typeface="DejaVu Serif Condensed"/>
              </a:rPr>
              <a:t> </a:t>
            </a:r>
            <a:r>
              <a:rPr sz="2000" spc="100" dirty="0">
                <a:latin typeface="DejaVu Serif Condensed"/>
                <a:cs typeface="DejaVu Serif Condensed"/>
              </a:rPr>
              <a:t>from</a:t>
            </a:r>
            <a:r>
              <a:rPr sz="2000" spc="-6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-55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zero</a:t>
            </a:r>
            <a:r>
              <a:rPr sz="2000" spc="-5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position.</a:t>
            </a:r>
            <a:endParaRPr sz="2000">
              <a:latin typeface="DejaVu Serif Condensed"/>
              <a:cs typeface="DejaVu Serif Condensed"/>
            </a:endParaRPr>
          </a:p>
          <a:p>
            <a:pPr marL="241300" marR="10795" indent="-228600" algn="just">
              <a:lnSpc>
                <a:spcPct val="112500"/>
              </a:lnSpc>
              <a:spcBef>
                <a:spcPts val="15"/>
              </a:spcBef>
              <a:buSzPct val="60000"/>
              <a:buFont typeface="Symbol"/>
              <a:buChar char=""/>
              <a:tabLst>
                <a:tab pos="241300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Find</a:t>
            </a:r>
            <a:r>
              <a:rPr sz="2000" spc="2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2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amount</a:t>
            </a:r>
            <a:r>
              <a:rPr sz="2000" spc="2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2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linear</a:t>
            </a:r>
            <a:r>
              <a:rPr sz="2000" spc="2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variation</a:t>
            </a:r>
            <a:r>
              <a:rPr sz="2000" spc="2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corresponding</a:t>
            </a:r>
            <a:r>
              <a:rPr sz="2000" spc="2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to</a:t>
            </a:r>
            <a:r>
              <a:rPr sz="2000" spc="2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27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angular </a:t>
            </a:r>
            <a:r>
              <a:rPr sz="2000" dirty="0">
                <a:latin typeface="DejaVu Serif Condensed"/>
                <a:cs typeface="DejaVu Serif Condensed"/>
              </a:rPr>
              <a:t>values</a:t>
            </a:r>
            <a:r>
              <a:rPr sz="2000" spc="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using</a:t>
            </a:r>
            <a:r>
              <a:rPr sz="2000" spc="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relation,</a:t>
            </a:r>
            <a:endParaRPr sz="2000">
              <a:latin typeface="DejaVu Serif Condensed"/>
              <a:cs typeface="DejaVu Serif Condensed"/>
            </a:endParaRPr>
          </a:p>
          <a:p>
            <a:pPr marL="3621404" algn="just">
              <a:lnSpc>
                <a:spcPct val="100000"/>
              </a:lnSpc>
              <a:spcBef>
                <a:spcPts val="315"/>
              </a:spcBef>
            </a:pPr>
            <a:r>
              <a:rPr sz="2000" spc="-210" dirty="0">
                <a:latin typeface="DejaVu Serif Condensed"/>
                <a:cs typeface="DejaVu Serif Condensed"/>
              </a:rPr>
              <a:t>H</a:t>
            </a:r>
            <a:r>
              <a:rPr sz="2000" spc="-114" dirty="0">
                <a:latin typeface="DejaVu Serif Condensed"/>
                <a:cs typeface="DejaVu Serif Condensed"/>
              </a:rPr>
              <a:t> </a:t>
            </a:r>
            <a:r>
              <a:rPr sz="2000" spc="-40" dirty="0">
                <a:latin typeface="DejaVu Serif Condensed"/>
                <a:cs typeface="DejaVu Serif Condensed"/>
              </a:rPr>
              <a:t>=</a:t>
            </a:r>
            <a:r>
              <a:rPr sz="2000" spc="-125" dirty="0">
                <a:latin typeface="DejaVu Serif Condensed"/>
                <a:cs typeface="DejaVu Serif Condensed"/>
              </a:rPr>
              <a:t> </a:t>
            </a:r>
            <a:r>
              <a:rPr sz="2000" spc="-285" dirty="0">
                <a:latin typeface="Noto Sans Math"/>
                <a:cs typeface="Noto Sans Math"/>
              </a:rPr>
              <a:t>𝐿</a:t>
            </a:r>
            <a:r>
              <a:rPr sz="2000" spc="-140" dirty="0">
                <a:latin typeface="Noto Sans Math"/>
                <a:cs typeface="Noto Sans Math"/>
              </a:rPr>
              <a:t> </a:t>
            </a:r>
            <a:r>
              <a:rPr sz="2000" spc="-55" dirty="0">
                <a:latin typeface="DejaVu Serif Condensed"/>
                <a:cs typeface="DejaVu Serif Condensed"/>
              </a:rPr>
              <a:t>sin</a:t>
            </a:r>
            <a:r>
              <a:rPr sz="2000" spc="-195" dirty="0">
                <a:latin typeface="DejaVu Serif Condensed"/>
                <a:cs typeface="DejaVu Serif Condensed"/>
              </a:rPr>
              <a:t> </a:t>
            </a:r>
            <a:r>
              <a:rPr sz="2000" spc="-50" dirty="0">
                <a:latin typeface="Noto Sans Math"/>
                <a:cs typeface="Noto Sans Math"/>
              </a:rPr>
              <a:t>𝜃</a:t>
            </a:r>
            <a:endParaRPr sz="2000">
              <a:latin typeface="Noto Sans Math"/>
              <a:cs typeface="Noto Sans Math"/>
            </a:endParaRPr>
          </a:p>
          <a:p>
            <a:pPr marL="241300">
              <a:lnSpc>
                <a:spcPct val="100000"/>
              </a:lnSpc>
              <a:spcBef>
                <a:spcPts val="45"/>
              </a:spcBef>
            </a:pPr>
            <a:r>
              <a:rPr sz="2000" spc="-10" dirty="0">
                <a:latin typeface="DejaVu Serif Condensed"/>
                <a:cs typeface="DejaVu Serif Condensed"/>
              </a:rPr>
              <a:t>Where</a:t>
            </a:r>
            <a:endParaRPr sz="2000">
              <a:latin typeface="DejaVu Serif Condensed"/>
              <a:cs typeface="DejaVu Serif Condensed"/>
            </a:endParaRPr>
          </a:p>
          <a:p>
            <a:pPr marL="241300" marR="1427480">
              <a:lnSpc>
                <a:spcPts val="2460"/>
              </a:lnSpc>
              <a:spcBef>
                <a:spcPts val="80"/>
              </a:spcBef>
            </a:pPr>
            <a:r>
              <a:rPr sz="2000" dirty="0">
                <a:latin typeface="DejaVu Serif Condensed"/>
                <a:cs typeface="DejaVu Serif Condensed"/>
              </a:rPr>
              <a:t>h</a:t>
            </a:r>
            <a:r>
              <a:rPr sz="2000" spc="-65" dirty="0">
                <a:latin typeface="DejaVu Serif Condensed"/>
                <a:cs typeface="DejaVu Serif Condensed"/>
              </a:rPr>
              <a:t> </a:t>
            </a:r>
            <a:r>
              <a:rPr sz="2000" spc="-305" dirty="0">
                <a:latin typeface="DejaVu Serif Condensed"/>
                <a:cs typeface="DejaVu Serif Condensed"/>
              </a:rPr>
              <a:t>=</a:t>
            </a:r>
            <a:r>
              <a:rPr sz="2000" spc="-5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Difference</a:t>
            </a:r>
            <a:r>
              <a:rPr sz="2000" spc="-5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in</a:t>
            </a:r>
            <a:r>
              <a:rPr sz="2000" spc="-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height</a:t>
            </a:r>
            <a:r>
              <a:rPr sz="2000" spc="-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between</a:t>
            </a:r>
            <a:r>
              <a:rPr sz="2000" spc="-85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two</a:t>
            </a:r>
            <a:r>
              <a:rPr sz="2000" spc="-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successive</a:t>
            </a:r>
            <a:r>
              <a:rPr sz="2000" spc="-5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points. </a:t>
            </a:r>
            <a:r>
              <a:rPr sz="2000" dirty="0">
                <a:latin typeface="DejaVu Serif Condensed"/>
                <a:cs typeface="DejaVu Serif Condensed"/>
              </a:rPr>
              <a:t>L</a:t>
            </a:r>
            <a:r>
              <a:rPr sz="2000" spc="-70" dirty="0">
                <a:latin typeface="DejaVu Serif Condensed"/>
                <a:cs typeface="DejaVu Serif Condensed"/>
              </a:rPr>
              <a:t> </a:t>
            </a:r>
            <a:r>
              <a:rPr sz="2000" spc="-305" dirty="0">
                <a:latin typeface="DejaVu Serif Condensed"/>
                <a:cs typeface="DejaVu Serif Condensed"/>
              </a:rPr>
              <a:t>=</a:t>
            </a:r>
            <a:r>
              <a:rPr sz="2000" spc="-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Length</a:t>
            </a:r>
            <a:r>
              <a:rPr sz="2000" spc="-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-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successive</a:t>
            </a:r>
            <a:r>
              <a:rPr sz="2000" spc="-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measuring</a:t>
            </a:r>
            <a:r>
              <a:rPr sz="2000" spc="-7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points.</a:t>
            </a:r>
            <a:endParaRPr sz="2000">
              <a:latin typeface="DejaVu Serif Condensed"/>
              <a:cs typeface="DejaVu Serif Condensed"/>
            </a:endParaRPr>
          </a:p>
          <a:p>
            <a:pPr marL="241300">
              <a:lnSpc>
                <a:spcPts val="2355"/>
              </a:lnSpc>
            </a:pPr>
            <a:r>
              <a:rPr sz="2000" spc="105" dirty="0">
                <a:latin typeface="DejaVu Serif Condensed"/>
                <a:cs typeface="DejaVu Serif Condensed"/>
              </a:rPr>
              <a:t>θ</a:t>
            </a:r>
            <a:r>
              <a:rPr sz="2000" spc="-45" dirty="0">
                <a:latin typeface="DejaVu Serif Condensed"/>
                <a:cs typeface="DejaVu Serif Condensed"/>
              </a:rPr>
              <a:t> </a:t>
            </a:r>
            <a:r>
              <a:rPr sz="2000" spc="-305" dirty="0">
                <a:latin typeface="DejaVu Serif Condensed"/>
                <a:cs typeface="DejaVu Serif Condensed"/>
              </a:rPr>
              <a:t>=</a:t>
            </a:r>
            <a:r>
              <a:rPr sz="2000" spc="-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Angle</a:t>
            </a:r>
            <a:r>
              <a:rPr sz="2000" spc="-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noted</a:t>
            </a:r>
            <a:r>
              <a:rPr sz="2000" spc="-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between</a:t>
            </a:r>
            <a:r>
              <a:rPr sz="2000" spc="-60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two</a:t>
            </a:r>
            <a:r>
              <a:rPr sz="2000" spc="-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successive</a:t>
            </a:r>
            <a:r>
              <a:rPr sz="2000" spc="-3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points.</a:t>
            </a:r>
            <a:endParaRPr sz="2000">
              <a:latin typeface="DejaVu Serif Condensed"/>
              <a:cs typeface="DejaVu Serif Condensed"/>
            </a:endParaRPr>
          </a:p>
          <a:p>
            <a:pPr marL="301625">
              <a:lnSpc>
                <a:spcPct val="100000"/>
              </a:lnSpc>
              <a:spcBef>
                <a:spcPts val="50"/>
              </a:spcBef>
            </a:pPr>
            <a:r>
              <a:rPr sz="2000" dirty="0">
                <a:latin typeface="DejaVu Serif Condensed"/>
                <a:cs typeface="DejaVu Serif Condensed"/>
              </a:rPr>
              <a:t>Then</a:t>
            </a:r>
            <a:r>
              <a:rPr sz="2000" spc="-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tabulate</a:t>
            </a:r>
            <a:r>
              <a:rPr sz="2000" spc="-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-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reading</a:t>
            </a:r>
            <a:r>
              <a:rPr sz="2000" spc="-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-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h</a:t>
            </a:r>
            <a:r>
              <a:rPr sz="2000" spc="-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in</a:t>
            </a:r>
            <a:r>
              <a:rPr sz="2000" spc="-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-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tabular</a:t>
            </a:r>
            <a:r>
              <a:rPr sz="2000" spc="-3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column.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3433" y="1176884"/>
            <a:ext cx="8188325" cy="27647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marR="11430" indent="-228600" algn="just">
              <a:lnSpc>
                <a:spcPct val="112300"/>
              </a:lnSpc>
              <a:spcBef>
                <a:spcPts val="90"/>
              </a:spcBef>
              <a:buSzPct val="60000"/>
              <a:buFont typeface="Symbol"/>
              <a:buChar char=""/>
              <a:tabLst>
                <a:tab pos="241300" algn="l"/>
              </a:tabLst>
            </a:pPr>
            <a:r>
              <a:rPr sz="2000" spc="95" dirty="0">
                <a:latin typeface="DejaVu Serif Condensed"/>
                <a:cs typeface="DejaVu Serif Condensed"/>
              </a:rPr>
              <a:t>Write</a:t>
            </a:r>
            <a:r>
              <a:rPr sz="2000" spc="8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8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accumulated</a:t>
            </a:r>
            <a:r>
              <a:rPr sz="2000" spc="8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values</a:t>
            </a:r>
            <a:r>
              <a:rPr sz="2000" spc="80" dirty="0">
                <a:latin typeface="DejaVu Serif Condensed"/>
                <a:cs typeface="DejaVu Serif Condensed"/>
              </a:rPr>
              <a:t> in</a:t>
            </a:r>
            <a:r>
              <a:rPr sz="2000" spc="8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8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next</a:t>
            </a:r>
            <a:r>
              <a:rPr sz="2000" spc="80" dirty="0">
                <a:latin typeface="DejaVu Serif Condensed"/>
                <a:cs typeface="DejaVu Serif Condensed"/>
              </a:rPr>
              <a:t> </a:t>
            </a:r>
            <a:r>
              <a:rPr sz="2000" spc="145" dirty="0">
                <a:latin typeface="DejaVu Serif Condensed"/>
                <a:cs typeface="DejaVu Serif Condensed"/>
              </a:rPr>
              <a:t>row</a:t>
            </a:r>
            <a:r>
              <a:rPr sz="2000" spc="7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an </a:t>
            </a:r>
            <a:r>
              <a:rPr sz="2000" spc="110" dirty="0">
                <a:latin typeface="DejaVu Serif Condensed"/>
                <a:cs typeface="DejaVu Serif Condensed"/>
              </a:rPr>
              <a:t>draw</a:t>
            </a:r>
            <a:r>
              <a:rPr sz="2000" spc="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8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graph </a:t>
            </a:r>
            <a:r>
              <a:rPr sz="2000" spc="90" dirty="0">
                <a:latin typeface="DejaVu Serif Condensed"/>
                <a:cs typeface="DejaVu Serif Condensed"/>
              </a:rPr>
              <a:t>will</a:t>
            </a:r>
            <a:r>
              <a:rPr sz="2000" spc="95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successive</a:t>
            </a:r>
            <a:r>
              <a:rPr sz="2000" spc="90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lengths</a:t>
            </a:r>
            <a:r>
              <a:rPr sz="2000" spc="100" dirty="0">
                <a:latin typeface="DejaVu Serif Condensed"/>
                <a:cs typeface="DejaVu Serif Condensed"/>
              </a:rPr>
              <a:t> </a:t>
            </a:r>
            <a:r>
              <a:rPr sz="2000" spc="120" dirty="0">
                <a:latin typeface="DejaVu Serif Condensed"/>
                <a:cs typeface="DejaVu Serif Condensed"/>
              </a:rPr>
              <a:t>on</a:t>
            </a:r>
            <a:r>
              <a:rPr sz="2000" spc="90" dirty="0">
                <a:latin typeface="DejaVu Serif Condensed"/>
                <a:cs typeface="DejaVu Serif Condensed"/>
              </a:rPr>
              <a:t> X-</a:t>
            </a:r>
            <a:r>
              <a:rPr sz="2000" spc="60" dirty="0">
                <a:latin typeface="DejaVu Serif Condensed"/>
                <a:cs typeface="DejaVu Serif Condensed"/>
              </a:rPr>
              <a:t>axis</a:t>
            </a:r>
            <a:r>
              <a:rPr sz="2000" spc="8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an</a:t>
            </a:r>
            <a:r>
              <a:rPr sz="2000" spc="95" dirty="0">
                <a:latin typeface="DejaVu Serif Condensed"/>
                <a:cs typeface="DejaVu Serif Condensed"/>
              </a:rPr>
              <a:t> </a:t>
            </a:r>
            <a:r>
              <a:rPr sz="2000" spc="114" dirty="0">
                <a:latin typeface="DejaVu Serif Condensed"/>
                <a:cs typeface="DejaVu Serif Condensed"/>
              </a:rPr>
              <a:t>d</a:t>
            </a:r>
            <a:r>
              <a:rPr sz="2000" spc="12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9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accumulated</a:t>
            </a:r>
            <a:r>
              <a:rPr sz="2000" spc="95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reading </a:t>
            </a:r>
            <a:r>
              <a:rPr sz="2000" dirty="0">
                <a:latin typeface="DejaVu Serif Condensed"/>
                <a:cs typeface="DejaVu Serif Condensed"/>
              </a:rPr>
              <a:t>at</a:t>
            </a:r>
            <a:r>
              <a:rPr sz="2000" spc="-3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different</a:t>
            </a:r>
            <a:r>
              <a:rPr sz="2000" spc="-30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points</a:t>
            </a:r>
            <a:r>
              <a:rPr sz="2000" spc="-30" dirty="0">
                <a:latin typeface="DejaVu Serif Condensed"/>
                <a:cs typeface="DejaVu Serif Condensed"/>
              </a:rPr>
              <a:t> </a:t>
            </a:r>
            <a:r>
              <a:rPr sz="2000" spc="120" dirty="0">
                <a:latin typeface="DejaVu Serif Condensed"/>
                <a:cs typeface="DejaVu Serif Condensed"/>
              </a:rPr>
              <a:t>on</a:t>
            </a:r>
            <a:r>
              <a:rPr sz="2000" spc="-30" dirty="0">
                <a:latin typeface="DejaVu Serif Condensed"/>
                <a:cs typeface="DejaVu Serif Condensed"/>
              </a:rPr>
              <a:t> </a:t>
            </a:r>
            <a:r>
              <a:rPr sz="2000" spc="140" dirty="0">
                <a:latin typeface="DejaVu Serif Condensed"/>
                <a:cs typeface="DejaVu Serif Condensed"/>
              </a:rPr>
              <a:t>Y-</a:t>
            </a:r>
            <a:r>
              <a:rPr sz="2000" spc="-20" dirty="0">
                <a:latin typeface="DejaVu Serif Condensed"/>
                <a:cs typeface="DejaVu Serif Condensed"/>
              </a:rPr>
              <a:t>axis.</a:t>
            </a:r>
            <a:endParaRPr sz="2000">
              <a:latin typeface="DejaVu Serif Condensed"/>
              <a:cs typeface="DejaVu Serif Condensed"/>
            </a:endParaRPr>
          </a:p>
          <a:p>
            <a:pPr marL="241300" marR="5080" indent="-228600" algn="just">
              <a:lnSpc>
                <a:spcPct val="112400"/>
              </a:lnSpc>
              <a:spcBef>
                <a:spcPts val="5"/>
              </a:spcBef>
              <a:buSzPct val="60000"/>
              <a:buFont typeface="Symbol"/>
              <a:buChar char=""/>
              <a:tabLst>
                <a:tab pos="241300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Join</a:t>
            </a:r>
            <a:r>
              <a:rPr sz="2000" spc="30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30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end</a:t>
            </a:r>
            <a:r>
              <a:rPr sz="2000" spc="3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points</a:t>
            </a:r>
            <a:r>
              <a:rPr sz="2000" spc="32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by</a:t>
            </a:r>
            <a:r>
              <a:rPr sz="2000" spc="2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30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straight</a:t>
            </a:r>
            <a:r>
              <a:rPr sz="2000" spc="3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line</a:t>
            </a:r>
            <a:r>
              <a:rPr sz="2000" spc="3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and</a:t>
            </a:r>
            <a:r>
              <a:rPr sz="2000" spc="30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tile</a:t>
            </a:r>
            <a:r>
              <a:rPr sz="2000" spc="3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this</a:t>
            </a:r>
            <a:r>
              <a:rPr sz="2000" spc="3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line</a:t>
            </a:r>
            <a:r>
              <a:rPr sz="2000" spc="3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such</a:t>
            </a:r>
            <a:r>
              <a:rPr sz="2000" spc="300" dirty="0">
                <a:latin typeface="DejaVu Serif Condensed"/>
                <a:cs typeface="DejaVu Serif Condensed"/>
              </a:rPr>
              <a:t> </a:t>
            </a:r>
            <a:r>
              <a:rPr sz="2000" spc="-20" dirty="0">
                <a:latin typeface="DejaVu Serif Condensed"/>
                <a:cs typeface="DejaVu Serif Condensed"/>
              </a:rPr>
              <a:t>that </a:t>
            </a:r>
            <a:r>
              <a:rPr sz="2000" dirty="0">
                <a:latin typeface="DejaVu Serif Condensed"/>
                <a:cs typeface="DejaVu Serif Condensed"/>
              </a:rPr>
              <a:t>it</a:t>
            </a:r>
            <a:r>
              <a:rPr sz="2000" spc="1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becomes</a:t>
            </a:r>
            <a:r>
              <a:rPr sz="2000" spc="1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parallel</a:t>
            </a:r>
            <a:r>
              <a:rPr sz="2000" spc="125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to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35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X-</a:t>
            </a:r>
            <a:r>
              <a:rPr sz="2000" spc="1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axis.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Now</a:t>
            </a:r>
            <a:r>
              <a:rPr sz="2000" spc="1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transfer</a:t>
            </a:r>
            <a:r>
              <a:rPr sz="2000" spc="1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4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perpendicular </a:t>
            </a:r>
            <a:r>
              <a:rPr sz="2000" dirty="0">
                <a:latin typeface="DejaVu Serif Condensed"/>
                <a:cs typeface="DejaVu Serif Condensed"/>
              </a:rPr>
              <a:t>heights</a:t>
            </a:r>
            <a:r>
              <a:rPr sz="2000" spc="27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from</a:t>
            </a:r>
            <a:r>
              <a:rPr sz="2000" spc="2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this</a:t>
            </a:r>
            <a:r>
              <a:rPr sz="2000" spc="28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line</a:t>
            </a:r>
            <a:r>
              <a:rPr sz="2000" spc="2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to</a:t>
            </a:r>
            <a:r>
              <a:rPr sz="2000" spc="2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get</a:t>
            </a:r>
            <a:r>
              <a:rPr sz="2000" spc="2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2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total</a:t>
            </a:r>
            <a:r>
              <a:rPr sz="2000" spc="2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deviation</a:t>
            </a:r>
            <a:r>
              <a:rPr sz="2000" spc="28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p</a:t>
            </a:r>
            <a:r>
              <a:rPr sz="2000" spc="2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present</a:t>
            </a:r>
            <a:r>
              <a:rPr sz="2000" spc="28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on</a:t>
            </a:r>
            <a:r>
              <a:rPr sz="2000" spc="245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the </a:t>
            </a:r>
            <a:r>
              <a:rPr sz="2000" dirty="0">
                <a:latin typeface="DejaVu Serif Condensed"/>
                <a:cs typeface="DejaVu Serif Condensed"/>
              </a:rPr>
              <a:t>component.</a:t>
            </a:r>
            <a:r>
              <a:rPr sz="2000" spc="8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0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height</a:t>
            </a:r>
            <a:r>
              <a:rPr sz="2000" spc="3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between</a:t>
            </a:r>
            <a:r>
              <a:rPr sz="2000" spc="3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3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peak</a:t>
            </a:r>
            <a:r>
              <a:rPr sz="2000" spc="3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points</a:t>
            </a:r>
            <a:r>
              <a:rPr sz="2000" spc="335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on</a:t>
            </a:r>
            <a:r>
              <a:rPr sz="2000" spc="3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335" dirty="0">
                <a:latin typeface="DejaVu Serif Condensed"/>
                <a:cs typeface="DejaVu Serif Condensed"/>
              </a:rPr>
              <a:t>  </a:t>
            </a:r>
            <a:r>
              <a:rPr sz="2000" spc="-10" dirty="0">
                <a:latin typeface="DejaVu Serif Condensed"/>
                <a:cs typeface="DejaVu Serif Condensed"/>
              </a:rPr>
              <a:t>positive </a:t>
            </a:r>
            <a:r>
              <a:rPr sz="2000" dirty="0">
                <a:latin typeface="DejaVu Serif Condensed"/>
                <a:cs typeface="DejaVu Serif Condensed"/>
              </a:rPr>
              <a:t>and</a:t>
            </a:r>
            <a:r>
              <a:rPr sz="2000" spc="2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negative</a:t>
            </a:r>
            <a:r>
              <a:rPr sz="2000" spc="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coordinates</a:t>
            </a:r>
            <a:r>
              <a:rPr sz="2000" spc="24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will</a:t>
            </a:r>
            <a:r>
              <a:rPr sz="2000" spc="2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indicate</a:t>
            </a:r>
            <a:r>
              <a:rPr sz="2000" spc="229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2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error</a:t>
            </a:r>
            <a:r>
              <a:rPr sz="2000" spc="229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24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straightness.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4884" y="984250"/>
            <a:ext cx="21805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sng" spc="-10" dirty="0">
                <a:uFill>
                  <a:solidFill>
                    <a:srgbClr val="000000"/>
                  </a:solidFill>
                </a:uFill>
              </a:rPr>
              <a:t>TABULATION</a:t>
            </a:r>
            <a:r>
              <a:rPr u="none" spc="-10" dirty="0"/>
              <a:t>: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25956" y="1483105"/>
          <a:ext cx="9234800" cy="42087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6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4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53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59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12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63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10895">
                <a:tc>
                  <a:txBody>
                    <a:bodyPr/>
                    <a:lstStyle/>
                    <a:p>
                      <a:pPr marL="71120">
                        <a:lnSpc>
                          <a:spcPts val="2320"/>
                        </a:lnSpc>
                      </a:pPr>
                      <a:r>
                        <a:rPr sz="2000" spc="-25" dirty="0">
                          <a:latin typeface="DejaVu Serif Condensed"/>
                          <a:cs typeface="DejaVu Serif Condensed"/>
                        </a:rPr>
                        <a:t>SL.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0" spc="-25" dirty="0">
                          <a:latin typeface="DejaVu Serif Condensed"/>
                          <a:cs typeface="DejaVu Serif Condensed"/>
                        </a:rPr>
                        <a:t>NO.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2320"/>
                        </a:lnSpc>
                      </a:pPr>
                      <a:r>
                        <a:rPr sz="2000" spc="-10" dirty="0">
                          <a:latin typeface="DejaVu Serif Condensed"/>
                          <a:cs typeface="DejaVu Serif Condensed"/>
                        </a:rPr>
                        <a:t>DETAILS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7">
                  <a:txBody>
                    <a:bodyPr/>
                    <a:lstStyle/>
                    <a:p>
                      <a:pPr marL="68580">
                        <a:lnSpc>
                          <a:spcPts val="2320"/>
                        </a:lnSpc>
                      </a:pP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MEASURING</a:t>
                      </a:r>
                      <a:r>
                        <a:rPr sz="2000" spc="220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spc="-10" dirty="0">
                          <a:latin typeface="DejaVu Serif Condensed"/>
                          <a:cs typeface="DejaVu Serif Condensed"/>
                        </a:rPr>
                        <a:t>POINTS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6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90"/>
                        </a:lnSpc>
                      </a:pPr>
                      <a:r>
                        <a:rPr sz="2000" spc="15" dirty="0">
                          <a:latin typeface="DejaVu Serif Condensed"/>
                          <a:cs typeface="DejaVu Serif Condensed"/>
                        </a:rPr>
                        <a:t>A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2390"/>
                        </a:lnSpc>
                      </a:pPr>
                      <a:r>
                        <a:rPr sz="2000" spc="80" dirty="0">
                          <a:latin typeface="DejaVu Serif Condensed"/>
                          <a:cs typeface="DejaVu Serif Condensed"/>
                        </a:rPr>
                        <a:t>B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2390"/>
                        </a:lnSpc>
                      </a:pPr>
                      <a:r>
                        <a:rPr sz="2000" spc="15" dirty="0">
                          <a:latin typeface="DejaVu Serif Condensed"/>
                          <a:cs typeface="DejaVu Serif Condensed"/>
                        </a:rPr>
                        <a:t>C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ts val="2390"/>
                        </a:lnSpc>
                      </a:pPr>
                      <a:r>
                        <a:rPr sz="2000" spc="90" dirty="0">
                          <a:latin typeface="DejaVu Serif Condensed"/>
                          <a:cs typeface="DejaVu Serif Condensed"/>
                        </a:rPr>
                        <a:t>D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2390"/>
                        </a:lnSpc>
                      </a:pPr>
                      <a:r>
                        <a:rPr sz="2000" spc="65" dirty="0">
                          <a:latin typeface="DejaVu Serif Condensed"/>
                          <a:cs typeface="DejaVu Serif Condensed"/>
                        </a:rPr>
                        <a:t>E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0785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2000" spc="35" dirty="0">
                          <a:latin typeface="DejaVu Serif Condensed"/>
                          <a:cs typeface="DejaVu Serif Condensed"/>
                        </a:rPr>
                        <a:t>1.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 marR="60325" algn="just">
                        <a:lnSpc>
                          <a:spcPct val="97500"/>
                        </a:lnSpc>
                        <a:spcBef>
                          <a:spcPts val="85"/>
                        </a:spcBef>
                      </a:pP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Read</a:t>
                      </a:r>
                      <a:r>
                        <a:rPr sz="2000" spc="229" dirty="0">
                          <a:latin typeface="DejaVu Serif Condensed"/>
                          <a:cs typeface="DejaVu Serif Condensed"/>
                        </a:rPr>
                        <a:t>   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out</a:t>
                      </a:r>
                      <a:r>
                        <a:rPr sz="2000" spc="245" dirty="0">
                          <a:latin typeface="DejaVu Serif Condensed"/>
                          <a:cs typeface="DejaVu Serif Condensed"/>
                        </a:rPr>
                        <a:t>   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angles</a:t>
                      </a:r>
                      <a:r>
                        <a:rPr sz="2000" spc="240" dirty="0">
                          <a:latin typeface="DejaVu Serif Condensed"/>
                          <a:cs typeface="DejaVu Serif Condensed"/>
                        </a:rPr>
                        <a:t>   </a:t>
                      </a:r>
                      <a:r>
                        <a:rPr sz="2000" spc="55" dirty="0">
                          <a:latin typeface="DejaVu Serif Condensed"/>
                          <a:cs typeface="DejaVu Serif Condensed"/>
                        </a:rPr>
                        <a:t>by</a:t>
                      </a:r>
                      <a:r>
                        <a:rPr sz="2000" spc="240" dirty="0">
                          <a:latin typeface="DejaVu Serif Condensed"/>
                          <a:cs typeface="DejaVu Serif Condensed"/>
                        </a:rPr>
                        <a:t>   </a:t>
                      </a:r>
                      <a:r>
                        <a:rPr sz="2000" spc="-20" dirty="0">
                          <a:latin typeface="DejaVu Serif Condensed"/>
                          <a:cs typeface="DejaVu Serif Condensed"/>
                        </a:rPr>
                        <a:t>auto 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collimator</a:t>
                      </a:r>
                      <a:r>
                        <a:rPr sz="2000" spc="365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(difference</a:t>
                      </a:r>
                      <a:r>
                        <a:rPr sz="2000" spc="370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spc="50" dirty="0">
                          <a:latin typeface="DejaVu Serif Condensed"/>
                          <a:cs typeface="DejaVu Serif Condensed"/>
                        </a:rPr>
                        <a:t>from</a:t>
                      </a:r>
                      <a:r>
                        <a:rPr sz="2000" spc="365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spc="-25" dirty="0">
                          <a:latin typeface="DejaVu Serif Condensed"/>
                          <a:cs typeface="DejaVu Serif Condensed"/>
                        </a:rPr>
                        <a:t>the 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read-out</a:t>
                      </a:r>
                      <a:r>
                        <a:rPr sz="2000" spc="265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spc="-10" dirty="0">
                          <a:latin typeface="DejaVu Serif Condensed"/>
                          <a:cs typeface="DejaVu Serif Condensed"/>
                        </a:rPr>
                        <a:t>angle)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065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000" spc="35" dirty="0">
                          <a:latin typeface="DejaVu Serif Condensed"/>
                          <a:cs typeface="DejaVu Serif Condensed"/>
                        </a:rPr>
                        <a:t>2.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(Deviations</a:t>
                      </a:r>
                      <a:r>
                        <a:rPr sz="2000" spc="155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for</a:t>
                      </a:r>
                      <a:r>
                        <a:rPr sz="2000" spc="145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each</a:t>
                      </a:r>
                      <a:r>
                        <a:rPr sz="2000" spc="155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spc="55" dirty="0">
                          <a:latin typeface="DejaVu Serif Condensed"/>
                          <a:cs typeface="DejaVu Serif Condensed"/>
                        </a:rPr>
                        <a:t>100</a:t>
                      </a:r>
                      <a:r>
                        <a:rPr sz="2000" spc="135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spc="65" dirty="0">
                          <a:latin typeface="DejaVu Serif Condensed"/>
                          <a:cs typeface="DejaVu Serif Condensed"/>
                        </a:rPr>
                        <a:t>mm)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71120">
                        <a:lnSpc>
                          <a:spcPts val="2370"/>
                        </a:lnSpc>
                      </a:pPr>
                      <a:r>
                        <a:rPr sz="2000" spc="35" dirty="0">
                          <a:latin typeface="DejaVu Serif Condensed"/>
                          <a:cs typeface="DejaVu Serif Condensed"/>
                        </a:rPr>
                        <a:t>3.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2370"/>
                        </a:lnSpc>
                      </a:pPr>
                      <a:r>
                        <a:rPr sz="2000" spc="70" dirty="0">
                          <a:latin typeface="DejaVu Serif Condensed"/>
                          <a:cs typeface="DejaVu Serif Condensed"/>
                        </a:rPr>
                        <a:t>Accumulated</a:t>
                      </a:r>
                      <a:r>
                        <a:rPr sz="2000" spc="20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spc="50" dirty="0">
                          <a:latin typeface="DejaVu Serif Condensed"/>
                          <a:cs typeface="DejaVu Serif Condensed"/>
                        </a:rPr>
                        <a:t>values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3391" y="690118"/>
            <a:ext cx="47948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sng" dirty="0">
                <a:uFill>
                  <a:solidFill>
                    <a:srgbClr val="000000"/>
                  </a:solidFill>
                </a:uFill>
              </a:rPr>
              <a:t>PRINCIPLE</a:t>
            </a:r>
            <a:r>
              <a:rPr u="sng" spc="35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55" dirty="0">
                <a:uFill>
                  <a:solidFill>
                    <a:srgbClr val="000000"/>
                  </a:solidFill>
                </a:uFill>
              </a:rPr>
              <a:t>OF</a:t>
            </a:r>
            <a:r>
              <a:rPr u="sng" spc="40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-10" dirty="0">
                <a:uFill>
                  <a:solidFill>
                    <a:srgbClr val="000000"/>
                  </a:solidFill>
                </a:uFill>
              </a:rPr>
              <a:t>AUTOCOLLIMA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3391" y="4001747"/>
            <a:ext cx="8476615" cy="1519555"/>
          </a:xfrm>
          <a:prstGeom prst="rect">
            <a:avLst/>
          </a:prstGeom>
        </p:spPr>
        <p:txBody>
          <a:bodyPr vert="horz" wrap="square" lIns="0" tIns="217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10"/>
              </a:spcBef>
            </a:pPr>
            <a:r>
              <a:rPr sz="2400" b="1" spc="215" dirty="0">
                <a:latin typeface="Liberation Serif"/>
                <a:cs typeface="Liberation Serif"/>
              </a:rPr>
              <a:t>Results:</a:t>
            </a:r>
            <a:endParaRPr sz="2400">
              <a:latin typeface="Liberation Serif"/>
              <a:cs typeface="Liberation Serif"/>
            </a:endParaRPr>
          </a:p>
          <a:p>
            <a:pPr marL="12700" marR="5080">
              <a:lnSpc>
                <a:spcPct val="146500"/>
              </a:lnSpc>
              <a:spcBef>
                <a:spcPts val="235"/>
              </a:spcBef>
            </a:pPr>
            <a:r>
              <a:rPr sz="2000" spc="60" dirty="0">
                <a:latin typeface="DejaVu Serif Condensed"/>
                <a:cs typeface="DejaVu Serif Condensed"/>
              </a:rPr>
              <a:t>Measured</a:t>
            </a:r>
            <a:r>
              <a:rPr sz="2000" spc="3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10" dirty="0">
                <a:latin typeface="DejaVu Serif Condensed"/>
                <a:cs typeface="DejaVu Serif Condensed"/>
              </a:rPr>
              <a:t> Straightness </a:t>
            </a:r>
            <a:r>
              <a:rPr sz="2000" spc="90" dirty="0">
                <a:latin typeface="DejaVu Serif Condensed"/>
                <a:cs typeface="DejaVu Serif Condensed"/>
              </a:rPr>
              <a:t>and</a:t>
            </a:r>
            <a:r>
              <a:rPr sz="2000" spc="30" dirty="0">
                <a:latin typeface="DejaVu Serif Condensed"/>
                <a:cs typeface="DejaVu Serif Condensed"/>
              </a:rPr>
              <a:t> </a:t>
            </a:r>
            <a:r>
              <a:rPr sz="2000" spc="10" dirty="0">
                <a:latin typeface="DejaVu Serif Condensed"/>
                <a:cs typeface="DejaVu Serif Condensed"/>
              </a:rPr>
              <a:t>Flatness</a:t>
            </a:r>
            <a:r>
              <a:rPr sz="2000" spc="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of</a:t>
            </a:r>
            <a:r>
              <a:rPr sz="2000" spc="1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the</a:t>
            </a:r>
            <a:r>
              <a:rPr sz="2000" spc="15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given</a:t>
            </a:r>
            <a:r>
              <a:rPr sz="2000" spc="1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specimen</a:t>
            </a:r>
            <a:r>
              <a:rPr sz="2000" spc="10" dirty="0">
                <a:latin typeface="DejaVu Serif Condensed"/>
                <a:cs typeface="DejaVu Serif Condensed"/>
              </a:rPr>
              <a:t> </a:t>
            </a:r>
            <a:r>
              <a:rPr sz="2000" spc="45" dirty="0">
                <a:latin typeface="DejaVu Serif Condensed"/>
                <a:cs typeface="DejaVu Serif Condensed"/>
              </a:rPr>
              <a:t>using </a:t>
            </a:r>
            <a:r>
              <a:rPr sz="2000" spc="95" dirty="0">
                <a:latin typeface="DejaVu Serif Condensed"/>
                <a:cs typeface="DejaVu Serif Condensed"/>
              </a:rPr>
              <a:t>Auto</a:t>
            </a:r>
            <a:r>
              <a:rPr sz="2000" spc="-55" dirty="0">
                <a:latin typeface="DejaVu Serif Condensed"/>
                <a:cs typeface="DejaVu Serif Condensed"/>
              </a:rPr>
              <a:t> </a:t>
            </a:r>
            <a:r>
              <a:rPr sz="2000" spc="45" dirty="0">
                <a:latin typeface="DejaVu Serif Condensed"/>
                <a:cs typeface="DejaVu Serif Condensed"/>
              </a:rPr>
              <a:t>Collimat</a:t>
            </a:r>
            <a:endParaRPr sz="2000">
              <a:latin typeface="DejaVu Serif Condensed"/>
              <a:cs typeface="DejaVu Serif Condensed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4780" y="1082039"/>
            <a:ext cx="4866640" cy="2933573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9938" y="787654"/>
            <a:ext cx="4374515" cy="842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62940">
              <a:lnSpc>
                <a:spcPct val="111700"/>
              </a:lnSpc>
              <a:spcBef>
                <a:spcPts val="100"/>
              </a:spcBef>
            </a:pPr>
            <a:r>
              <a:rPr spc="50" dirty="0"/>
              <a:t>EXPERIMENT</a:t>
            </a:r>
            <a:r>
              <a:rPr spc="155" dirty="0"/>
              <a:t> </a:t>
            </a:r>
            <a:r>
              <a:rPr spc="70" dirty="0"/>
              <a:t>NO.</a:t>
            </a:r>
            <a:r>
              <a:rPr spc="155" dirty="0"/>
              <a:t> </a:t>
            </a:r>
            <a:r>
              <a:rPr spc="380" dirty="0"/>
              <a:t>6 </a:t>
            </a:r>
            <a:r>
              <a:rPr spc="50" dirty="0"/>
              <a:t>LATHE</a:t>
            </a:r>
            <a:r>
              <a:rPr spc="120" dirty="0"/>
              <a:t> </a:t>
            </a:r>
            <a:r>
              <a:rPr dirty="0"/>
              <a:t>TOOL</a:t>
            </a:r>
            <a:r>
              <a:rPr spc="135" dirty="0"/>
              <a:t> </a:t>
            </a:r>
            <a:r>
              <a:rPr spc="45" dirty="0"/>
              <a:t>DYNAMOMET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4884" y="1825878"/>
            <a:ext cx="8414385" cy="4969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sng" spc="-20" dirty="0">
                <a:uFill>
                  <a:solidFill>
                    <a:srgbClr val="000000"/>
                  </a:solidFill>
                </a:uFill>
                <a:latin typeface="Liberation Serif"/>
                <a:cs typeface="Liberation Serif"/>
              </a:rPr>
              <a:t>AIM</a:t>
            </a:r>
            <a:r>
              <a:rPr sz="2400" b="1" u="none" spc="-20" dirty="0">
                <a:latin typeface="Liberation Serif"/>
                <a:cs typeface="Liberation Serif"/>
              </a:rPr>
              <a:t>:</a:t>
            </a:r>
            <a:endParaRPr sz="2400">
              <a:latin typeface="Liberation Serif"/>
              <a:cs typeface="Liberation Serif"/>
            </a:endParaRPr>
          </a:p>
          <a:p>
            <a:pPr marL="12700" marR="93345" algn="just">
              <a:lnSpc>
                <a:spcPct val="146500"/>
              </a:lnSpc>
              <a:spcBef>
                <a:spcPts val="625"/>
              </a:spcBef>
            </a:pPr>
            <a:r>
              <a:rPr sz="2000" spc="80" dirty="0">
                <a:latin typeface="DejaVu Serif Condensed"/>
                <a:cs typeface="DejaVu Serif Condensed"/>
              </a:rPr>
              <a:t>To</a:t>
            </a:r>
            <a:r>
              <a:rPr sz="2000" spc="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determine</a:t>
            </a:r>
            <a:r>
              <a:rPr sz="2000" spc="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cutting</a:t>
            </a:r>
            <a:r>
              <a:rPr sz="2000" spc="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force</a:t>
            </a:r>
            <a:r>
              <a:rPr sz="2000" spc="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and</a:t>
            </a:r>
            <a:r>
              <a:rPr sz="2000" spc="5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power</a:t>
            </a:r>
            <a:r>
              <a:rPr sz="2000" spc="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absorbed</a:t>
            </a:r>
            <a:r>
              <a:rPr sz="2000" spc="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in</a:t>
            </a:r>
            <a:r>
              <a:rPr sz="2000" spc="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turning</a:t>
            </a:r>
            <a:r>
              <a:rPr sz="2000" spc="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process</a:t>
            </a:r>
            <a:r>
              <a:rPr sz="2000" spc="30" dirty="0">
                <a:latin typeface="DejaVu Serif Condensed"/>
                <a:cs typeface="DejaVu Serif Condensed"/>
              </a:rPr>
              <a:t> </a:t>
            </a:r>
            <a:r>
              <a:rPr sz="2000" spc="35" dirty="0">
                <a:latin typeface="DejaVu Serif Condensed"/>
                <a:cs typeface="DejaVu Serif Condensed"/>
              </a:rPr>
              <a:t>on </a:t>
            </a:r>
            <a:r>
              <a:rPr sz="2000" spc="-10" dirty="0">
                <a:latin typeface="DejaVu Serif Condensed"/>
                <a:cs typeface="DejaVu Serif Condensed"/>
              </a:rPr>
              <a:t>lathe.</a:t>
            </a:r>
            <a:endParaRPr sz="2000">
              <a:latin typeface="DejaVu Serif Condensed"/>
              <a:cs typeface="DejaVu Serif Condensed"/>
            </a:endParaRPr>
          </a:p>
          <a:p>
            <a:pPr marL="12700">
              <a:lnSpc>
                <a:spcPts val="2850"/>
              </a:lnSpc>
              <a:spcBef>
                <a:spcPts val="1115"/>
              </a:spcBef>
            </a:pPr>
            <a:r>
              <a:rPr sz="2400" b="1" u="sng" spc="100" dirty="0">
                <a:uFill>
                  <a:solidFill>
                    <a:srgbClr val="000000"/>
                  </a:solidFill>
                </a:uFill>
                <a:latin typeface="Liberation Serif"/>
                <a:cs typeface="Liberation Serif"/>
              </a:rPr>
              <a:t>APPARATUS</a:t>
            </a:r>
            <a:r>
              <a:rPr sz="2400" b="1" u="sng" spc="60" dirty="0">
                <a:uFill>
                  <a:solidFill>
                    <a:srgbClr val="000000"/>
                  </a:solidFill>
                </a:uFill>
                <a:latin typeface="Liberation Serif"/>
                <a:cs typeface="Liberation Serif"/>
              </a:rPr>
              <a:t> </a:t>
            </a:r>
            <a:r>
              <a:rPr sz="2400" b="1" u="sng" spc="40" dirty="0">
                <a:uFill>
                  <a:solidFill>
                    <a:srgbClr val="000000"/>
                  </a:solidFill>
                </a:uFill>
                <a:latin typeface="Liberation Serif"/>
                <a:cs typeface="Liberation Serif"/>
              </a:rPr>
              <a:t>REQUIRED</a:t>
            </a:r>
            <a:r>
              <a:rPr sz="2400" b="1" u="none" spc="40" dirty="0">
                <a:latin typeface="Liberation Serif"/>
                <a:cs typeface="Liberation Serif"/>
              </a:rPr>
              <a:t>:</a:t>
            </a:r>
            <a:endParaRPr sz="2400">
              <a:latin typeface="Liberation Serif"/>
              <a:cs typeface="Liberation Serif"/>
            </a:endParaRPr>
          </a:p>
          <a:p>
            <a:pPr marL="12700" algn="just">
              <a:lnSpc>
                <a:spcPts val="2370"/>
              </a:lnSpc>
            </a:pPr>
            <a:r>
              <a:rPr sz="2000" spc="50" dirty="0">
                <a:latin typeface="DejaVu Serif Condensed"/>
                <a:cs typeface="DejaVu Serif Condensed"/>
              </a:rPr>
              <a:t>Lathe</a:t>
            </a:r>
            <a:r>
              <a:rPr sz="2000" spc="-70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tool</a:t>
            </a:r>
            <a:r>
              <a:rPr sz="2000" spc="-6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Dynamometer.</a:t>
            </a:r>
            <a:endParaRPr sz="2000">
              <a:latin typeface="DejaVu Serif Condensed"/>
              <a:cs typeface="DejaVu Serif Condensed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2400" b="1" u="sng" spc="100" dirty="0">
                <a:uFill>
                  <a:solidFill>
                    <a:srgbClr val="000000"/>
                  </a:solidFill>
                </a:uFill>
                <a:latin typeface="Liberation Serif"/>
                <a:cs typeface="Liberation Serif"/>
              </a:rPr>
              <a:t>APPARATUS</a:t>
            </a:r>
            <a:r>
              <a:rPr sz="2400" b="1" u="sng" spc="45" dirty="0">
                <a:uFill>
                  <a:solidFill>
                    <a:srgbClr val="000000"/>
                  </a:solidFill>
                </a:uFill>
                <a:latin typeface="Liberation Serif"/>
                <a:cs typeface="Liberation Serif"/>
              </a:rPr>
              <a:t> </a:t>
            </a:r>
            <a:r>
              <a:rPr sz="2400" b="1" u="sng" spc="50" dirty="0">
                <a:uFill>
                  <a:solidFill>
                    <a:srgbClr val="000000"/>
                  </a:solidFill>
                </a:uFill>
                <a:latin typeface="Liberation Serif"/>
                <a:cs typeface="Liberation Serif"/>
              </a:rPr>
              <a:t>DESCRIPTION</a:t>
            </a:r>
            <a:r>
              <a:rPr sz="2400" b="1" u="none" spc="50" dirty="0">
                <a:latin typeface="Liberation Serif"/>
                <a:cs typeface="Liberation Serif"/>
              </a:rPr>
              <a:t>:</a:t>
            </a:r>
            <a:endParaRPr sz="2400">
              <a:latin typeface="Liberation Serif"/>
              <a:cs typeface="Liberation Serif"/>
            </a:endParaRPr>
          </a:p>
          <a:p>
            <a:pPr marL="12700" marR="5080" algn="just">
              <a:lnSpc>
                <a:spcPct val="146600"/>
              </a:lnSpc>
              <a:spcBef>
                <a:spcPts val="944"/>
              </a:spcBef>
            </a:pPr>
            <a:r>
              <a:rPr sz="2000" spc="95" dirty="0">
                <a:latin typeface="DejaVu Serif Condensed"/>
                <a:cs typeface="DejaVu Serif Condensed"/>
              </a:rPr>
              <a:t>The</a:t>
            </a:r>
            <a:r>
              <a:rPr sz="2000" spc="365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instrument</a:t>
            </a:r>
            <a:r>
              <a:rPr sz="2000" spc="370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comprises</a:t>
            </a:r>
            <a:r>
              <a:rPr sz="2000" spc="36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of</a:t>
            </a:r>
            <a:r>
              <a:rPr sz="2000" spc="37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digital</a:t>
            </a:r>
            <a:r>
              <a:rPr sz="2000" spc="365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display</a:t>
            </a:r>
            <a:r>
              <a:rPr sz="2000" spc="36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calibrated</a:t>
            </a:r>
            <a:r>
              <a:rPr sz="2000" spc="375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to</a:t>
            </a:r>
            <a:r>
              <a:rPr sz="2000" spc="370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read</a:t>
            </a:r>
            <a:r>
              <a:rPr sz="2000" spc="35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3 </a:t>
            </a:r>
            <a:r>
              <a:rPr sz="2000" spc="55" dirty="0">
                <a:latin typeface="DejaVu Serif Condensed"/>
                <a:cs typeface="DejaVu Serif Condensed"/>
              </a:rPr>
              <a:t>forces</a:t>
            </a:r>
            <a:r>
              <a:rPr sz="2000" spc="1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at</a:t>
            </a:r>
            <a:r>
              <a:rPr sz="2000" spc="1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20" dirty="0">
                <a:latin typeface="DejaVu Serif Condensed"/>
                <a:cs typeface="DejaVu Serif Condensed"/>
              </a:rPr>
              <a:t>  </a:t>
            </a:r>
            <a:r>
              <a:rPr sz="2000" spc="90" dirty="0">
                <a:latin typeface="DejaVu Serif Condensed"/>
                <a:cs typeface="DejaVu Serif Condensed"/>
              </a:rPr>
              <a:t>time</a:t>
            </a:r>
            <a:r>
              <a:rPr sz="2000" spc="20" dirty="0">
                <a:latin typeface="DejaVu Serif Condensed"/>
                <a:cs typeface="DejaVu Serif Condensed"/>
              </a:rPr>
              <a:t>  </a:t>
            </a:r>
            <a:r>
              <a:rPr sz="2000" spc="55" dirty="0">
                <a:latin typeface="DejaVu Serif Condensed"/>
                <a:cs typeface="DejaVu Serif Condensed"/>
              </a:rPr>
              <a:t>along</a:t>
            </a:r>
            <a:r>
              <a:rPr sz="2000" spc="2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X,</a:t>
            </a:r>
            <a:r>
              <a:rPr sz="2000" spc="2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Y,</a:t>
            </a:r>
            <a:r>
              <a:rPr sz="2000" spc="1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Z</a:t>
            </a:r>
            <a:r>
              <a:rPr sz="2000" spc="20" dirty="0">
                <a:latin typeface="DejaVu Serif Condensed"/>
                <a:cs typeface="DejaVu Serif Condensed"/>
              </a:rPr>
              <a:t>  </a:t>
            </a:r>
            <a:r>
              <a:rPr sz="2000" spc="55" dirty="0">
                <a:latin typeface="DejaVu Serif Condensed"/>
                <a:cs typeface="DejaVu Serif Condensed"/>
              </a:rPr>
              <a:t>directions.</a:t>
            </a:r>
            <a:r>
              <a:rPr sz="2000" spc="2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It</a:t>
            </a:r>
            <a:r>
              <a:rPr sz="2000" spc="20" dirty="0">
                <a:latin typeface="DejaVu Serif Condensed"/>
                <a:cs typeface="DejaVu Serif Condensed"/>
              </a:rPr>
              <a:t>  </a:t>
            </a:r>
            <a:r>
              <a:rPr sz="2000" spc="60" dirty="0">
                <a:latin typeface="DejaVu Serif Condensed"/>
                <a:cs typeface="DejaVu Serif Condensed"/>
              </a:rPr>
              <a:t>has</a:t>
            </a:r>
            <a:r>
              <a:rPr sz="2000" spc="20" dirty="0">
                <a:latin typeface="DejaVu Serif Condensed"/>
                <a:cs typeface="DejaVu Serif Condensed"/>
              </a:rPr>
              <a:t>  </a:t>
            </a:r>
            <a:r>
              <a:rPr sz="2000" spc="80" dirty="0">
                <a:latin typeface="DejaVu Serif Condensed"/>
                <a:cs typeface="DejaVu Serif Condensed"/>
              </a:rPr>
              <a:t>been</a:t>
            </a:r>
            <a:r>
              <a:rPr sz="2000" spc="55" dirty="0">
                <a:latin typeface="DejaVu Serif Condensed"/>
                <a:cs typeface="DejaVu Serif Condensed"/>
              </a:rPr>
              <a:t>  </a:t>
            </a:r>
            <a:r>
              <a:rPr sz="2000" spc="60" dirty="0">
                <a:latin typeface="DejaVu Serif Condensed"/>
                <a:cs typeface="DejaVu Serif Condensed"/>
              </a:rPr>
              <a:t>built</a:t>
            </a:r>
            <a:r>
              <a:rPr sz="2000" spc="300" dirty="0">
                <a:latin typeface="DejaVu Serif Condensed"/>
                <a:cs typeface="DejaVu Serif Condensed"/>
              </a:rPr>
              <a:t>  </a:t>
            </a:r>
            <a:r>
              <a:rPr sz="2000" spc="55" dirty="0">
                <a:latin typeface="DejaVu Serif Condensed"/>
                <a:cs typeface="DejaVu Serif Condensed"/>
              </a:rPr>
              <a:t>in </a:t>
            </a:r>
            <a:r>
              <a:rPr sz="2000" spc="60" dirty="0">
                <a:latin typeface="DejaVu Serif Condensed"/>
                <a:cs typeface="DejaVu Serif Condensed"/>
              </a:rPr>
              <a:t>excitation</a:t>
            </a:r>
            <a:r>
              <a:rPr sz="2000" spc="370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supply</a:t>
            </a:r>
            <a:r>
              <a:rPr sz="2000" spc="365" dirty="0">
                <a:latin typeface="DejaVu Serif Condensed"/>
                <a:cs typeface="DejaVu Serif Condensed"/>
              </a:rPr>
              <a:t> </a:t>
            </a:r>
            <a:r>
              <a:rPr sz="2000" spc="105" dirty="0">
                <a:latin typeface="DejaVu Serif Condensed"/>
                <a:cs typeface="DejaVu Serif Condensed"/>
              </a:rPr>
              <a:t>with</a:t>
            </a:r>
            <a:r>
              <a:rPr sz="2000" spc="390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independent</a:t>
            </a:r>
            <a:r>
              <a:rPr sz="2000" spc="370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null</a:t>
            </a:r>
            <a:r>
              <a:rPr sz="2000" spc="38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balancing</a:t>
            </a:r>
            <a:r>
              <a:rPr sz="2000" spc="37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for</a:t>
            </a:r>
            <a:r>
              <a:rPr sz="2000" spc="37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respective </a:t>
            </a:r>
            <a:r>
              <a:rPr sz="2000" spc="65" dirty="0">
                <a:latin typeface="DejaVu Serif Condensed"/>
                <a:cs typeface="DejaVu Serif Condensed"/>
              </a:rPr>
              <a:t>strain</a:t>
            </a:r>
            <a:r>
              <a:rPr sz="2000" spc="26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gauge</a:t>
            </a:r>
            <a:r>
              <a:rPr sz="2000" spc="26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bridge.</a:t>
            </a:r>
            <a:r>
              <a:rPr sz="2000" spc="265" dirty="0">
                <a:latin typeface="DejaVu Serif Condensed"/>
                <a:cs typeface="DejaVu Serif Condensed"/>
              </a:rPr>
              <a:t>  </a:t>
            </a:r>
            <a:r>
              <a:rPr sz="2000" spc="100" dirty="0">
                <a:latin typeface="DejaVu Serif Condensed"/>
                <a:cs typeface="DejaVu Serif Condensed"/>
              </a:rPr>
              <a:t>Within</a:t>
            </a:r>
            <a:r>
              <a:rPr sz="2000" spc="265" dirty="0">
                <a:latin typeface="DejaVu Serif Condensed"/>
                <a:cs typeface="DejaVu Serif Condensed"/>
              </a:rPr>
              <a:t> 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270" dirty="0">
                <a:latin typeface="DejaVu Serif Condensed"/>
                <a:cs typeface="DejaVu Serif Condensed"/>
              </a:rPr>
              <a:t>  </a:t>
            </a:r>
            <a:r>
              <a:rPr sz="2000" spc="65" dirty="0">
                <a:latin typeface="DejaVu Serif Condensed"/>
                <a:cs typeface="DejaVu Serif Condensed"/>
              </a:rPr>
              <a:t>given</a:t>
            </a:r>
            <a:r>
              <a:rPr sz="2000" spc="27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range,</a:t>
            </a:r>
            <a:r>
              <a:rPr sz="2000" spc="265" dirty="0">
                <a:latin typeface="DejaVu Serif Condensed"/>
                <a:cs typeface="DejaVu Serif Condensed"/>
              </a:rPr>
              <a:t> 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265" dirty="0">
                <a:latin typeface="DejaVu Serif Condensed"/>
                <a:cs typeface="DejaVu Serif Condensed"/>
              </a:rPr>
              <a:t>  </a:t>
            </a:r>
            <a:r>
              <a:rPr sz="2000" spc="80" dirty="0">
                <a:latin typeface="DejaVu Serif Condensed"/>
                <a:cs typeface="DejaVu Serif Condensed"/>
              </a:rPr>
              <a:t>display</a:t>
            </a:r>
            <a:r>
              <a:rPr sz="2000" spc="265" dirty="0">
                <a:latin typeface="DejaVu Serif Condensed"/>
                <a:cs typeface="DejaVu Serif Condensed"/>
              </a:rPr>
              <a:t>  </a:t>
            </a:r>
            <a:r>
              <a:rPr sz="2000" spc="35" dirty="0">
                <a:latin typeface="DejaVu Serif Condensed"/>
                <a:cs typeface="DejaVu Serif Condensed"/>
              </a:rPr>
              <a:t>is </a:t>
            </a:r>
            <a:r>
              <a:rPr sz="2000" spc="50" dirty="0">
                <a:latin typeface="DejaVu Serif Condensed"/>
                <a:cs typeface="DejaVu Serif Condensed"/>
              </a:rPr>
              <a:t>calibrated</a:t>
            </a:r>
            <a:r>
              <a:rPr sz="2000" spc="-4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for</a:t>
            </a:r>
            <a:r>
              <a:rPr sz="2000" spc="-5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respective</a:t>
            </a:r>
            <a:r>
              <a:rPr sz="2000" spc="-10" dirty="0">
                <a:latin typeface="DejaVu Serif Condensed"/>
                <a:cs typeface="DejaVu Serif Condensed"/>
              </a:rPr>
              <a:t> force.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4884" y="513333"/>
            <a:ext cx="4171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DejaVu Serif Condensed"/>
                <a:cs typeface="DejaVu Serif Condensed"/>
              </a:rPr>
              <a:t>NEED</a:t>
            </a:r>
            <a:r>
              <a:rPr b="0" spc="105" dirty="0">
                <a:latin typeface="DejaVu Serif Condensed"/>
                <a:cs typeface="DejaVu Serif Condensed"/>
              </a:rPr>
              <a:t> </a:t>
            </a:r>
            <a:r>
              <a:rPr b="0" dirty="0">
                <a:latin typeface="DejaVu Serif Condensed"/>
                <a:cs typeface="DejaVu Serif Condensed"/>
              </a:rPr>
              <a:t>FOR</a:t>
            </a:r>
            <a:r>
              <a:rPr b="0" spc="114" dirty="0">
                <a:latin typeface="DejaVu Serif Condensed"/>
                <a:cs typeface="DejaVu Serif Condensed"/>
              </a:rPr>
              <a:t> </a:t>
            </a:r>
            <a:r>
              <a:rPr b="0" spc="-10" dirty="0">
                <a:latin typeface="DejaVu Serif Condensed"/>
                <a:cs typeface="DejaVu Serif Condensed"/>
              </a:rPr>
              <a:t>MEASUREMENT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3433" y="1058011"/>
            <a:ext cx="7953375" cy="566420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37185" indent="-324485">
              <a:lnSpc>
                <a:spcPct val="100000"/>
              </a:lnSpc>
              <a:spcBef>
                <a:spcPts val="865"/>
              </a:spcBef>
              <a:buFont typeface="Symbol"/>
              <a:buChar char=""/>
              <a:tabLst>
                <a:tab pos="337185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◻To</a:t>
            </a:r>
            <a:r>
              <a:rPr sz="2000" spc="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determine</a:t>
            </a:r>
            <a:r>
              <a:rPr sz="2000" spc="10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true</a:t>
            </a:r>
            <a:r>
              <a:rPr sz="2000" spc="95" dirty="0">
                <a:latin typeface="DejaVu Serif Condensed"/>
                <a:cs typeface="DejaVu Serif Condensed"/>
              </a:rPr>
              <a:t> </a:t>
            </a:r>
            <a:r>
              <a:rPr sz="2000" spc="45" dirty="0">
                <a:latin typeface="DejaVu Serif Condensed"/>
                <a:cs typeface="DejaVu Serif Condensed"/>
              </a:rPr>
              <a:t>dimensions</a:t>
            </a:r>
            <a:r>
              <a:rPr sz="2000" spc="1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9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10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part.</a:t>
            </a:r>
            <a:endParaRPr sz="2000">
              <a:latin typeface="DejaVu Serif Condensed"/>
              <a:cs typeface="DejaVu Serif Condensed"/>
            </a:endParaRPr>
          </a:p>
          <a:p>
            <a:pPr marL="337185" indent="-324485">
              <a:lnSpc>
                <a:spcPct val="100000"/>
              </a:lnSpc>
              <a:spcBef>
                <a:spcPts val="770"/>
              </a:spcBef>
              <a:buFont typeface="Symbol"/>
              <a:buChar char=""/>
              <a:tabLst>
                <a:tab pos="337185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◻To</a:t>
            </a:r>
            <a:r>
              <a:rPr sz="2000" spc="1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increase</a:t>
            </a:r>
            <a:r>
              <a:rPr sz="2000" spc="185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our</a:t>
            </a:r>
            <a:r>
              <a:rPr sz="2000" spc="15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knowledge</a:t>
            </a:r>
            <a:r>
              <a:rPr sz="2000" spc="1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and</a:t>
            </a:r>
            <a:r>
              <a:rPr sz="2000" spc="1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understanding</a:t>
            </a:r>
            <a:r>
              <a:rPr sz="2000" spc="1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1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8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world.</a:t>
            </a:r>
            <a:endParaRPr sz="2000">
              <a:latin typeface="DejaVu Serif Condensed"/>
              <a:cs typeface="DejaVu Serif Condensed"/>
            </a:endParaRPr>
          </a:p>
          <a:p>
            <a:pPr marL="337185" indent="-324485">
              <a:lnSpc>
                <a:spcPct val="100000"/>
              </a:lnSpc>
              <a:spcBef>
                <a:spcPts val="770"/>
              </a:spcBef>
              <a:buFont typeface="Symbol"/>
              <a:buChar char=""/>
              <a:tabLst>
                <a:tab pos="337185" algn="l"/>
              </a:tabLst>
            </a:pPr>
            <a:r>
              <a:rPr sz="2000" spc="55" dirty="0">
                <a:latin typeface="DejaVu Serif Condensed"/>
                <a:cs typeface="DejaVu Serif Condensed"/>
              </a:rPr>
              <a:t>◻Needed</a:t>
            </a:r>
            <a:r>
              <a:rPr sz="2000" spc="-8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for</a:t>
            </a:r>
            <a:r>
              <a:rPr sz="2000" spc="-9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ensuring</a:t>
            </a:r>
            <a:r>
              <a:rPr sz="2000" spc="-7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public</a:t>
            </a:r>
            <a:r>
              <a:rPr sz="2000" spc="-8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health</a:t>
            </a:r>
            <a:r>
              <a:rPr sz="2000" spc="-70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and</a:t>
            </a:r>
            <a:r>
              <a:rPr sz="2000" spc="-65" dirty="0">
                <a:latin typeface="DejaVu Serif Condensed"/>
                <a:cs typeface="DejaVu Serif Condensed"/>
              </a:rPr>
              <a:t> </a:t>
            </a:r>
            <a:r>
              <a:rPr sz="2000" spc="105" dirty="0">
                <a:latin typeface="DejaVu Serif Condensed"/>
                <a:cs typeface="DejaVu Serif Condensed"/>
              </a:rPr>
              <a:t>human</a:t>
            </a:r>
            <a:r>
              <a:rPr sz="2000" spc="-7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safety.</a:t>
            </a:r>
            <a:endParaRPr sz="2000">
              <a:latin typeface="DejaVu Serif Condensed"/>
              <a:cs typeface="DejaVu Serif Condensed"/>
            </a:endParaRPr>
          </a:p>
          <a:p>
            <a:pPr marL="337185" indent="-324485">
              <a:lnSpc>
                <a:spcPct val="100000"/>
              </a:lnSpc>
              <a:spcBef>
                <a:spcPts val="770"/>
              </a:spcBef>
              <a:buFont typeface="Symbol"/>
              <a:buChar char=""/>
              <a:tabLst>
                <a:tab pos="337185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◻To</a:t>
            </a:r>
            <a:r>
              <a:rPr sz="2000" spc="2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convert</a:t>
            </a:r>
            <a:r>
              <a:rPr sz="2000" spc="2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physical</a:t>
            </a:r>
            <a:r>
              <a:rPr sz="2000" spc="2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parameters</a:t>
            </a:r>
            <a:r>
              <a:rPr sz="2000" spc="2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into</a:t>
            </a:r>
            <a:r>
              <a:rPr sz="2000" spc="229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meaningful</a:t>
            </a:r>
            <a:r>
              <a:rPr sz="2000" spc="23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numbers.</a:t>
            </a:r>
            <a:endParaRPr sz="2000">
              <a:latin typeface="DejaVu Serif Condensed"/>
              <a:cs typeface="DejaVu Serif Condensed"/>
            </a:endParaRPr>
          </a:p>
          <a:p>
            <a:pPr marL="337185" indent="-324485">
              <a:lnSpc>
                <a:spcPct val="100000"/>
              </a:lnSpc>
              <a:spcBef>
                <a:spcPts val="780"/>
              </a:spcBef>
              <a:buFont typeface="Symbol"/>
              <a:buChar char=""/>
              <a:tabLst>
                <a:tab pos="337185" algn="l"/>
              </a:tabLst>
            </a:pPr>
            <a:r>
              <a:rPr sz="2000" spc="85" dirty="0">
                <a:latin typeface="DejaVu Serif Condensed"/>
                <a:cs typeface="DejaVu Serif Condensed"/>
              </a:rPr>
              <a:t>◻To</a:t>
            </a:r>
            <a:r>
              <a:rPr sz="2000" spc="12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test</a:t>
            </a:r>
            <a:r>
              <a:rPr sz="2000" spc="1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if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elements</a:t>
            </a:r>
            <a:r>
              <a:rPr sz="2000" spc="12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that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constitute</a:t>
            </a:r>
            <a:r>
              <a:rPr sz="2000" spc="14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system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function</a:t>
            </a:r>
            <a:endParaRPr sz="2000">
              <a:latin typeface="DejaVu Serif Condensed"/>
              <a:cs typeface="DejaVu Serif Condensed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2000" spc="50" dirty="0">
                <a:latin typeface="DejaVu Serif Condensed"/>
                <a:cs typeface="DejaVu Serif Condensed"/>
              </a:rPr>
              <a:t>as</a:t>
            </a:r>
            <a:r>
              <a:rPr sz="2000" spc="100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per</a:t>
            </a:r>
            <a:r>
              <a:rPr sz="2000" spc="10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-6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design.</a:t>
            </a:r>
            <a:endParaRPr sz="2000">
              <a:latin typeface="DejaVu Serif Condensed"/>
              <a:cs typeface="DejaVu Serif Condensed"/>
            </a:endParaRPr>
          </a:p>
          <a:p>
            <a:pPr marL="337185" indent="-324485">
              <a:lnSpc>
                <a:spcPct val="100000"/>
              </a:lnSpc>
              <a:spcBef>
                <a:spcPts val="1200"/>
              </a:spcBef>
              <a:buFont typeface="Symbol"/>
              <a:buChar char=""/>
              <a:tabLst>
                <a:tab pos="337185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◻For</a:t>
            </a:r>
            <a:r>
              <a:rPr sz="2000" spc="11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evaluating</a:t>
            </a:r>
            <a:r>
              <a:rPr sz="2000" spc="1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1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performance</a:t>
            </a:r>
            <a:r>
              <a:rPr sz="2000" spc="1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9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system.</a:t>
            </a:r>
            <a:endParaRPr sz="2000">
              <a:latin typeface="DejaVu Serif Condensed"/>
              <a:cs typeface="DejaVu Serif Condensed"/>
            </a:endParaRPr>
          </a:p>
          <a:p>
            <a:pPr marL="337185" indent="-324485">
              <a:lnSpc>
                <a:spcPct val="100000"/>
              </a:lnSpc>
              <a:spcBef>
                <a:spcPts val="770"/>
              </a:spcBef>
              <a:buFont typeface="Symbol"/>
              <a:buChar char=""/>
              <a:tabLst>
                <a:tab pos="337185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◻For</a:t>
            </a:r>
            <a:r>
              <a:rPr sz="2000" spc="-45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studying</a:t>
            </a:r>
            <a:r>
              <a:rPr sz="2000" spc="-5" dirty="0">
                <a:latin typeface="DejaVu Serif Condensed"/>
                <a:cs typeface="DejaVu Serif Condensed"/>
              </a:rPr>
              <a:t> </a:t>
            </a:r>
            <a:r>
              <a:rPr sz="2000" spc="105" dirty="0">
                <a:latin typeface="DejaVu Serif Condensed"/>
                <a:cs typeface="DejaVu Serif Condensed"/>
              </a:rPr>
              <a:t>some</a:t>
            </a:r>
            <a:r>
              <a:rPr sz="2000" spc="-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basic</a:t>
            </a:r>
            <a:r>
              <a:rPr sz="2000" spc="-20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laws</a:t>
            </a:r>
            <a:r>
              <a:rPr sz="2000" spc="-40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of</a:t>
            </a:r>
            <a:r>
              <a:rPr sz="2000" spc="-2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nature.</a:t>
            </a:r>
            <a:endParaRPr sz="2000">
              <a:latin typeface="DejaVu Serif Condensed"/>
              <a:cs typeface="DejaVu Serif Condensed"/>
            </a:endParaRPr>
          </a:p>
          <a:p>
            <a:pPr marL="125095" marR="158115" indent="-113030">
              <a:lnSpc>
                <a:spcPts val="2340"/>
              </a:lnSpc>
              <a:spcBef>
                <a:spcPts val="894"/>
              </a:spcBef>
              <a:buFont typeface="Symbol"/>
              <a:buChar char=""/>
              <a:tabLst>
                <a:tab pos="125095" algn="l"/>
                <a:tab pos="337185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	◻To</a:t>
            </a:r>
            <a:r>
              <a:rPr sz="2000" spc="1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ensure</a:t>
            </a:r>
            <a:r>
              <a:rPr sz="2000" spc="1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interchangeability</a:t>
            </a:r>
            <a:r>
              <a:rPr sz="2000" spc="16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with</a:t>
            </a:r>
            <a:r>
              <a:rPr sz="2000" spc="1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12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view</a:t>
            </a:r>
            <a:r>
              <a:rPr sz="2000" spc="1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to</a:t>
            </a:r>
            <a:r>
              <a:rPr sz="2000" spc="1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promoting</a:t>
            </a:r>
            <a:r>
              <a:rPr sz="2000" spc="155" dirty="0">
                <a:latin typeface="DejaVu Serif Condensed"/>
                <a:cs typeface="DejaVu Serif Condensed"/>
              </a:rPr>
              <a:t> </a:t>
            </a:r>
            <a:r>
              <a:rPr sz="2000" spc="-20" dirty="0">
                <a:latin typeface="DejaVu Serif Condensed"/>
                <a:cs typeface="DejaVu Serif Condensed"/>
              </a:rPr>
              <a:t>mass </a:t>
            </a:r>
            <a:r>
              <a:rPr sz="2000" spc="-10" dirty="0">
                <a:latin typeface="DejaVu Serif Condensed"/>
                <a:cs typeface="DejaVu Serif Condensed"/>
              </a:rPr>
              <a:t>production.</a:t>
            </a:r>
            <a:endParaRPr sz="2000">
              <a:latin typeface="DejaVu Serif Condensed"/>
              <a:cs typeface="DejaVu Serif Condensed"/>
            </a:endParaRPr>
          </a:p>
          <a:p>
            <a:pPr marL="337185" indent="-324485">
              <a:lnSpc>
                <a:spcPct val="100000"/>
              </a:lnSpc>
              <a:spcBef>
                <a:spcPts val="715"/>
              </a:spcBef>
              <a:buFont typeface="Symbol"/>
              <a:buChar char=""/>
              <a:tabLst>
                <a:tab pos="337185" algn="l"/>
              </a:tabLst>
            </a:pPr>
            <a:r>
              <a:rPr sz="2000" spc="85" dirty="0">
                <a:latin typeface="DejaVu Serif Condensed"/>
                <a:cs typeface="DejaVu Serif Condensed"/>
              </a:rPr>
              <a:t>◻To</a:t>
            </a:r>
            <a:r>
              <a:rPr sz="2000" spc="-8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evaluate</a:t>
            </a:r>
            <a:r>
              <a:rPr sz="2000" spc="-6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-85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response</a:t>
            </a:r>
            <a:r>
              <a:rPr sz="2000" spc="-70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of</a:t>
            </a:r>
            <a:r>
              <a:rPr sz="2000" spc="-7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-70" dirty="0">
                <a:latin typeface="DejaVu Serif Condensed"/>
                <a:cs typeface="DejaVu Serif Condensed"/>
              </a:rPr>
              <a:t> </a:t>
            </a:r>
            <a:r>
              <a:rPr sz="2000" spc="95" dirty="0">
                <a:latin typeface="DejaVu Serif Condensed"/>
                <a:cs typeface="DejaVu Serif Condensed"/>
              </a:rPr>
              <a:t>system</a:t>
            </a:r>
            <a:r>
              <a:rPr sz="2000" spc="-90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to</a:t>
            </a:r>
            <a:r>
              <a:rPr sz="2000" spc="-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-8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particular</a:t>
            </a:r>
            <a:r>
              <a:rPr sz="2000" spc="-70" dirty="0">
                <a:latin typeface="DejaVu Serif Condensed"/>
                <a:cs typeface="DejaVu Serif Condensed"/>
              </a:rPr>
              <a:t> </a:t>
            </a:r>
            <a:r>
              <a:rPr sz="2000" spc="40" dirty="0">
                <a:latin typeface="DejaVu Serif Condensed"/>
                <a:cs typeface="DejaVu Serif Condensed"/>
              </a:rPr>
              <a:t>point.</a:t>
            </a:r>
            <a:endParaRPr sz="2000">
              <a:latin typeface="DejaVu Serif Condensed"/>
              <a:cs typeface="DejaVu Serif Condensed"/>
            </a:endParaRPr>
          </a:p>
          <a:p>
            <a:pPr marL="337185" indent="-324485">
              <a:lnSpc>
                <a:spcPct val="100000"/>
              </a:lnSpc>
              <a:spcBef>
                <a:spcPts val="770"/>
              </a:spcBef>
              <a:buFont typeface="Symbol"/>
              <a:buChar char=""/>
              <a:tabLst>
                <a:tab pos="337185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◻Check</a:t>
            </a:r>
            <a:r>
              <a:rPr sz="2000" spc="1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limitations</a:t>
            </a:r>
            <a:r>
              <a:rPr sz="2000" spc="1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15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theory</a:t>
            </a:r>
            <a:r>
              <a:rPr sz="2000" spc="1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in</a:t>
            </a:r>
            <a:r>
              <a:rPr sz="2000" spc="1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actual</a:t>
            </a:r>
            <a:r>
              <a:rPr sz="2000" spc="17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situation.</a:t>
            </a:r>
            <a:endParaRPr sz="2000">
              <a:latin typeface="DejaVu Serif Condensed"/>
              <a:cs typeface="DejaVu Serif Condensed"/>
            </a:endParaRPr>
          </a:p>
          <a:p>
            <a:pPr marL="12700" marR="26034" indent="324485">
              <a:lnSpc>
                <a:spcPts val="3240"/>
              </a:lnSpc>
              <a:spcBef>
                <a:spcPts val="40"/>
              </a:spcBef>
              <a:buFont typeface="Symbol"/>
              <a:buChar char=""/>
              <a:tabLst>
                <a:tab pos="337185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◻To</a:t>
            </a:r>
            <a:r>
              <a:rPr sz="2000" spc="35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establish</a:t>
            </a:r>
            <a:r>
              <a:rPr sz="2000" spc="39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3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validity</a:t>
            </a:r>
            <a:r>
              <a:rPr sz="2000" spc="3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3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design</a:t>
            </a:r>
            <a:r>
              <a:rPr sz="2000" spc="3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and</a:t>
            </a:r>
            <a:r>
              <a:rPr sz="2000" spc="3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for</a:t>
            </a:r>
            <a:r>
              <a:rPr sz="2000" spc="3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finding</a:t>
            </a:r>
            <a:r>
              <a:rPr sz="2000" spc="395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new</a:t>
            </a:r>
            <a:r>
              <a:rPr sz="2000" spc="370" dirty="0">
                <a:latin typeface="DejaVu Serif Condensed"/>
                <a:cs typeface="DejaVu Serif Condensed"/>
              </a:rPr>
              <a:t> </a:t>
            </a:r>
            <a:r>
              <a:rPr sz="2000" spc="-20" dirty="0">
                <a:latin typeface="DejaVu Serif Condensed"/>
                <a:cs typeface="DejaVu Serif Condensed"/>
              </a:rPr>
              <a:t>data </a:t>
            </a:r>
            <a:r>
              <a:rPr sz="2000" dirty="0">
                <a:latin typeface="DejaVu Serif Condensed"/>
                <a:cs typeface="DejaVu Serif Condensed"/>
              </a:rPr>
              <a:t>and</a:t>
            </a:r>
            <a:r>
              <a:rPr sz="2000" spc="325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new</a:t>
            </a:r>
            <a:r>
              <a:rPr sz="2000" spc="-4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designs.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4884" y="784605"/>
            <a:ext cx="2600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sng" spc="-10" dirty="0">
                <a:uFill>
                  <a:solidFill>
                    <a:srgbClr val="000000"/>
                  </a:solidFill>
                </a:uFill>
              </a:rPr>
              <a:t>SPECIFICATION</a:t>
            </a:r>
            <a:r>
              <a:rPr u="none" spc="-10" dirty="0"/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4884" y="1093063"/>
            <a:ext cx="8409305" cy="4729480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50" dirty="0">
                <a:latin typeface="DejaVu Serif Condensed"/>
                <a:cs typeface="DejaVu Serif Condensed"/>
              </a:rPr>
              <a:t>Range</a:t>
            </a:r>
            <a:r>
              <a:rPr sz="2000" spc="-2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of</a:t>
            </a:r>
            <a:r>
              <a:rPr sz="2000" spc="-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force:</a:t>
            </a:r>
            <a:r>
              <a:rPr sz="2000" spc="-3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500kgf</a:t>
            </a:r>
            <a:r>
              <a:rPr sz="2000" spc="-30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in</a:t>
            </a:r>
            <a:r>
              <a:rPr sz="2000" spc="-2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X,Y,Z</a:t>
            </a:r>
            <a:r>
              <a:rPr sz="2000" spc="-25" dirty="0">
                <a:latin typeface="DejaVu Serif Condensed"/>
                <a:cs typeface="DejaVu Serif Condensed"/>
              </a:rPr>
              <a:t> </a:t>
            </a:r>
            <a:r>
              <a:rPr sz="2000" spc="40" dirty="0">
                <a:latin typeface="DejaVu Serif Condensed"/>
                <a:cs typeface="DejaVu Serif Condensed"/>
              </a:rPr>
              <a:t>directions.</a:t>
            </a:r>
            <a:endParaRPr sz="2000">
              <a:latin typeface="DejaVu Serif Condensed"/>
              <a:cs typeface="DejaVu Serif Condensed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2000" spc="55" dirty="0">
                <a:latin typeface="DejaVu Serif Condensed"/>
                <a:cs typeface="DejaVu Serif Condensed"/>
              </a:rPr>
              <a:t>Bridge</a:t>
            </a:r>
            <a:r>
              <a:rPr sz="2000" spc="150" dirty="0">
                <a:latin typeface="DejaVu Serif Condensed"/>
                <a:cs typeface="DejaVu Serif Condensed"/>
              </a:rPr>
              <a:t> </a:t>
            </a:r>
            <a:r>
              <a:rPr sz="2000" spc="10" dirty="0">
                <a:latin typeface="DejaVu Serif Condensed"/>
                <a:cs typeface="DejaVu Serif Condensed"/>
              </a:rPr>
              <a:t>Resistance:</a:t>
            </a:r>
            <a:r>
              <a:rPr sz="2000" spc="145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350Ω</a:t>
            </a:r>
            <a:endParaRPr sz="2000">
              <a:latin typeface="DejaVu Serif Condensed"/>
              <a:cs typeface="DejaVu Serif Condensed"/>
            </a:endParaRPr>
          </a:p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sz="2000" spc="55" dirty="0">
                <a:latin typeface="DejaVu Serif Condensed"/>
                <a:cs typeface="DejaVu Serif Condensed"/>
              </a:rPr>
              <a:t>Bridge</a:t>
            </a:r>
            <a:r>
              <a:rPr sz="2000" spc="1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Voltage:</a:t>
            </a:r>
            <a:r>
              <a:rPr sz="2000" spc="140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J2V</a:t>
            </a:r>
            <a:r>
              <a:rPr sz="2000" spc="145" dirty="0">
                <a:latin typeface="DejaVu Serif Condensed"/>
                <a:cs typeface="DejaVu Serif Condensed"/>
              </a:rPr>
              <a:t> </a:t>
            </a:r>
            <a:r>
              <a:rPr sz="2000" spc="-20" dirty="0">
                <a:latin typeface="DejaVu Serif Condensed"/>
                <a:cs typeface="DejaVu Serif Condensed"/>
              </a:rPr>
              <a:t>Max.</a:t>
            </a:r>
            <a:endParaRPr sz="2000">
              <a:latin typeface="DejaVu Serif Condensed"/>
              <a:cs typeface="DejaVu Serif Condensed"/>
            </a:endParaRPr>
          </a:p>
          <a:p>
            <a:pPr>
              <a:lnSpc>
                <a:spcPct val="100000"/>
              </a:lnSpc>
              <a:spcBef>
                <a:spcPts val="645"/>
              </a:spcBef>
            </a:pPr>
            <a:endParaRPr sz="2000">
              <a:latin typeface="DejaVu Serif Condensed"/>
              <a:cs typeface="DejaVu Serif Condensed"/>
            </a:endParaRPr>
          </a:p>
          <a:p>
            <a:pPr marL="12700">
              <a:lnSpc>
                <a:spcPct val="100000"/>
              </a:lnSpc>
            </a:pPr>
            <a:r>
              <a:rPr sz="2400" b="1" u="sng" dirty="0">
                <a:uFill>
                  <a:solidFill>
                    <a:srgbClr val="000000"/>
                  </a:solidFill>
                </a:uFill>
                <a:latin typeface="Liberation Serif"/>
                <a:cs typeface="Liberation Serif"/>
              </a:rPr>
              <a:t>THEORY</a:t>
            </a:r>
            <a:r>
              <a:rPr sz="2400" b="1" u="none" spc="385" dirty="0">
                <a:latin typeface="Liberation Serif"/>
                <a:cs typeface="Liberation Serif"/>
              </a:rPr>
              <a:t> </a:t>
            </a:r>
            <a:r>
              <a:rPr sz="2400" b="1" u="none" spc="-50" dirty="0">
                <a:latin typeface="Liberation Serif"/>
                <a:cs typeface="Liberation Serif"/>
              </a:rPr>
              <a:t>:</a:t>
            </a:r>
            <a:endParaRPr sz="2400">
              <a:latin typeface="Liberation Serif"/>
              <a:cs typeface="Liberation Serif"/>
            </a:endParaRPr>
          </a:p>
          <a:p>
            <a:pPr marL="12700" algn="just">
              <a:lnSpc>
                <a:spcPct val="100000"/>
              </a:lnSpc>
              <a:spcBef>
                <a:spcPts val="665"/>
              </a:spcBef>
            </a:pPr>
            <a:r>
              <a:rPr sz="2000" spc="70" dirty="0">
                <a:latin typeface="DejaVu Serif Condensed"/>
                <a:cs typeface="DejaVu Serif Condensed"/>
              </a:rPr>
              <a:t>In</a:t>
            </a:r>
            <a:r>
              <a:rPr sz="2000" spc="120" dirty="0">
                <a:latin typeface="DejaVu Serif Condensed"/>
                <a:cs typeface="DejaVu Serif Condensed"/>
              </a:rPr>
              <a:t>  </a:t>
            </a:r>
            <a:r>
              <a:rPr sz="2000" spc="70" dirty="0">
                <a:latin typeface="DejaVu Serif Condensed"/>
                <a:cs typeface="DejaVu Serif Condensed"/>
              </a:rPr>
              <a:t>machining</a:t>
            </a:r>
            <a:r>
              <a:rPr sz="2000" spc="130" dirty="0">
                <a:latin typeface="DejaVu Serif Condensed"/>
                <a:cs typeface="DejaVu Serif Condensed"/>
              </a:rPr>
              <a:t>  </a:t>
            </a:r>
            <a:r>
              <a:rPr sz="2000" spc="105" dirty="0">
                <a:latin typeface="DejaVu Serif Condensed"/>
                <a:cs typeface="DejaVu Serif Condensed"/>
              </a:rPr>
              <a:t>or</a:t>
            </a:r>
            <a:r>
              <a:rPr sz="2000" spc="125" dirty="0">
                <a:latin typeface="DejaVu Serif Condensed"/>
                <a:cs typeface="DejaVu Serif Condensed"/>
              </a:rPr>
              <a:t>  </a:t>
            </a:r>
            <a:r>
              <a:rPr sz="2000" spc="75" dirty="0">
                <a:latin typeface="DejaVu Serif Condensed"/>
                <a:cs typeface="DejaVu Serif Condensed"/>
              </a:rPr>
              <a:t>metal</a:t>
            </a:r>
            <a:r>
              <a:rPr sz="2000" spc="125" dirty="0">
                <a:latin typeface="DejaVu Serif Condensed"/>
                <a:cs typeface="DejaVu Serif Condensed"/>
              </a:rPr>
              <a:t>  </a:t>
            </a:r>
            <a:r>
              <a:rPr sz="2000" spc="45" dirty="0">
                <a:latin typeface="DejaVu Serif Condensed"/>
                <a:cs typeface="DejaVu Serif Condensed"/>
              </a:rPr>
              <a:t>cutting</a:t>
            </a:r>
            <a:r>
              <a:rPr sz="2000" spc="125" dirty="0">
                <a:latin typeface="DejaVu Serif Condensed"/>
                <a:cs typeface="DejaVu Serif Condensed"/>
              </a:rPr>
              <a:t>  </a:t>
            </a:r>
            <a:r>
              <a:rPr sz="2000" spc="80" dirty="0">
                <a:latin typeface="DejaVu Serif Condensed"/>
                <a:cs typeface="DejaVu Serif Condensed"/>
              </a:rPr>
              <a:t>operation</a:t>
            </a:r>
            <a:r>
              <a:rPr sz="2000" spc="125" dirty="0">
                <a:latin typeface="DejaVu Serif Condensed"/>
                <a:cs typeface="DejaVu Serif Condensed"/>
              </a:rPr>
              <a:t> 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125" dirty="0">
                <a:latin typeface="DejaVu Serif Condensed"/>
                <a:cs typeface="DejaVu Serif Condensed"/>
              </a:rPr>
              <a:t>  </a:t>
            </a:r>
            <a:r>
              <a:rPr sz="2000" spc="65" dirty="0">
                <a:latin typeface="DejaVu Serif Condensed"/>
                <a:cs typeface="DejaVu Serif Condensed"/>
              </a:rPr>
              <a:t>device</a:t>
            </a:r>
            <a:r>
              <a:rPr sz="2000" spc="130" dirty="0">
                <a:latin typeface="DejaVu Serif Condensed"/>
                <a:cs typeface="DejaVu Serif Condensed"/>
              </a:rPr>
              <a:t>  </a:t>
            </a:r>
            <a:r>
              <a:rPr sz="2000" spc="75" dirty="0">
                <a:latin typeface="DejaVu Serif Condensed"/>
                <a:cs typeface="DejaVu Serif Condensed"/>
              </a:rPr>
              <a:t>used</a:t>
            </a:r>
            <a:r>
              <a:rPr sz="2000" spc="130" dirty="0">
                <a:latin typeface="DejaVu Serif Condensed"/>
                <a:cs typeface="DejaVu Serif Condensed"/>
              </a:rPr>
              <a:t>  </a:t>
            </a:r>
            <a:r>
              <a:rPr sz="2000" spc="50" dirty="0">
                <a:latin typeface="DejaVu Serif Condensed"/>
                <a:cs typeface="DejaVu Serif Condensed"/>
              </a:rPr>
              <a:t>for</a:t>
            </a:r>
            <a:endParaRPr sz="2000">
              <a:latin typeface="DejaVu Serif Condensed"/>
              <a:cs typeface="DejaVu Serif Condensed"/>
            </a:endParaRPr>
          </a:p>
          <a:p>
            <a:pPr marL="12700" marR="5080" algn="just">
              <a:lnSpc>
                <a:spcPct val="146500"/>
              </a:lnSpc>
            </a:pPr>
            <a:r>
              <a:rPr sz="2000" spc="80" dirty="0">
                <a:latin typeface="DejaVu Serif Condensed"/>
                <a:cs typeface="DejaVu Serif Condensed"/>
              </a:rPr>
              <a:t>determination</a:t>
            </a:r>
            <a:r>
              <a:rPr sz="2000" spc="22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of</a:t>
            </a:r>
            <a:r>
              <a:rPr sz="2000" spc="229" dirty="0">
                <a:latin typeface="DejaVu Serif Condensed"/>
                <a:cs typeface="DejaVu Serif Condensed"/>
              </a:rPr>
              <a:t> </a:t>
            </a:r>
            <a:r>
              <a:rPr sz="2000" spc="45" dirty="0">
                <a:latin typeface="DejaVu Serif Condensed"/>
                <a:cs typeface="DejaVu Serif Condensed"/>
              </a:rPr>
              <a:t>cutting</a:t>
            </a:r>
            <a:r>
              <a:rPr sz="2000" spc="220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forces</a:t>
            </a:r>
            <a:r>
              <a:rPr sz="2000" spc="22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is</a:t>
            </a:r>
            <a:r>
              <a:rPr sz="2000" spc="210" dirty="0">
                <a:latin typeface="DejaVu Serif Condensed"/>
                <a:cs typeface="DejaVu Serif Condensed"/>
              </a:rPr>
              <a:t> </a:t>
            </a:r>
            <a:r>
              <a:rPr sz="2000" spc="140" dirty="0">
                <a:latin typeface="DejaVu Serif Condensed"/>
                <a:cs typeface="DejaVu Serif Condensed"/>
              </a:rPr>
              <a:t>known</a:t>
            </a:r>
            <a:r>
              <a:rPr sz="2000" spc="2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as</a:t>
            </a:r>
            <a:r>
              <a:rPr sz="2000" spc="2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240" dirty="0">
                <a:latin typeface="DejaVu Serif Condensed"/>
                <a:cs typeface="DejaVu Serif Condensed"/>
              </a:rPr>
              <a:t> </a:t>
            </a:r>
            <a:r>
              <a:rPr sz="2000" spc="100" dirty="0">
                <a:latin typeface="DejaVu Serif Condensed"/>
                <a:cs typeface="DejaVu Serif Condensed"/>
              </a:rPr>
              <a:t>Tool</a:t>
            </a:r>
            <a:r>
              <a:rPr sz="2000" spc="220" dirty="0">
                <a:latin typeface="DejaVu Serif Condensed"/>
                <a:cs typeface="DejaVu Serif Condensed"/>
              </a:rPr>
              <a:t> </a:t>
            </a:r>
            <a:r>
              <a:rPr sz="2000" spc="95" dirty="0">
                <a:latin typeface="DejaVu Serif Condensed"/>
                <a:cs typeface="DejaVu Serif Condensed"/>
              </a:rPr>
              <a:t>Dynamometer </a:t>
            </a:r>
            <a:r>
              <a:rPr sz="2000" spc="105" dirty="0">
                <a:latin typeface="DejaVu Serif Condensed"/>
                <a:cs typeface="DejaVu Serif Condensed"/>
              </a:rPr>
              <a:t>or</a:t>
            </a:r>
            <a:r>
              <a:rPr sz="2000" spc="24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Force</a:t>
            </a:r>
            <a:r>
              <a:rPr sz="2000" spc="240" dirty="0">
                <a:latin typeface="DejaVu Serif Condensed"/>
                <a:cs typeface="DejaVu Serif Condensed"/>
              </a:rPr>
              <a:t>  </a:t>
            </a:r>
            <a:r>
              <a:rPr sz="2000" spc="80" dirty="0">
                <a:latin typeface="DejaVu Serif Condensed"/>
                <a:cs typeface="DejaVu Serif Condensed"/>
              </a:rPr>
              <a:t>Dynamometer.</a:t>
            </a:r>
            <a:r>
              <a:rPr sz="2000" spc="245" dirty="0">
                <a:latin typeface="DejaVu Serif Condensed"/>
                <a:cs typeface="DejaVu Serif Condensed"/>
              </a:rPr>
              <a:t>  </a:t>
            </a:r>
            <a:r>
              <a:rPr sz="2000" spc="70" dirty="0">
                <a:latin typeface="DejaVu Serif Condensed"/>
                <a:cs typeface="DejaVu Serif Condensed"/>
              </a:rPr>
              <a:t>Majority</a:t>
            </a:r>
            <a:r>
              <a:rPr sz="2000" spc="240" dirty="0">
                <a:latin typeface="DejaVu Serif Condensed"/>
                <a:cs typeface="DejaVu Serif Condensed"/>
              </a:rPr>
              <a:t>  </a:t>
            </a:r>
            <a:r>
              <a:rPr sz="2000" spc="75" dirty="0">
                <a:latin typeface="DejaVu Serif Condensed"/>
                <a:cs typeface="DejaVu Serif Condensed"/>
              </a:rPr>
              <a:t>of</a:t>
            </a:r>
            <a:r>
              <a:rPr sz="2000" spc="245" dirty="0">
                <a:latin typeface="DejaVu Serif Condensed"/>
                <a:cs typeface="DejaVu Serif Condensed"/>
              </a:rPr>
              <a:t>  </a:t>
            </a:r>
            <a:r>
              <a:rPr sz="2000" spc="100" dirty="0">
                <a:latin typeface="DejaVu Serif Condensed"/>
                <a:cs typeface="DejaVu Serif Condensed"/>
              </a:rPr>
              <a:t>dynamometers</a:t>
            </a:r>
            <a:r>
              <a:rPr sz="2000" spc="250" dirty="0">
                <a:latin typeface="DejaVu Serif Condensed"/>
                <a:cs typeface="DejaVu Serif Condensed"/>
              </a:rPr>
              <a:t>  </a:t>
            </a:r>
            <a:r>
              <a:rPr sz="2000" spc="75" dirty="0">
                <a:latin typeface="DejaVu Serif Condensed"/>
                <a:cs typeface="DejaVu Serif Condensed"/>
              </a:rPr>
              <a:t>used</a:t>
            </a:r>
            <a:r>
              <a:rPr sz="2000" spc="250" dirty="0">
                <a:latin typeface="DejaVu Serif Condensed"/>
                <a:cs typeface="DejaVu Serif Condensed"/>
              </a:rPr>
              <a:t>  </a:t>
            </a:r>
            <a:r>
              <a:rPr sz="2000" spc="50" dirty="0">
                <a:latin typeface="DejaVu Serif Condensed"/>
                <a:cs typeface="DejaVu Serif Condensed"/>
              </a:rPr>
              <a:t>for </a:t>
            </a:r>
            <a:r>
              <a:rPr sz="2000" spc="70" dirty="0">
                <a:latin typeface="DejaVu Serif Condensed"/>
                <a:cs typeface="DejaVu Serif Condensed"/>
              </a:rPr>
              <a:t>measuring</a:t>
            </a:r>
            <a:r>
              <a:rPr sz="2000" spc="204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215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tool</a:t>
            </a:r>
            <a:r>
              <a:rPr sz="2000" spc="210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forces</a:t>
            </a:r>
            <a:r>
              <a:rPr sz="2000" spc="21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use</a:t>
            </a:r>
            <a:r>
              <a:rPr sz="2000" spc="21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204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deflections</a:t>
            </a:r>
            <a:r>
              <a:rPr sz="2000" spc="210" dirty="0">
                <a:latin typeface="DejaVu Serif Condensed"/>
                <a:cs typeface="DejaVu Serif Condensed"/>
              </a:rPr>
              <a:t> </a:t>
            </a:r>
            <a:r>
              <a:rPr sz="2000" spc="100" dirty="0">
                <a:latin typeface="DejaVu Serif Condensed"/>
                <a:cs typeface="DejaVu Serif Condensed"/>
              </a:rPr>
              <a:t>or</a:t>
            </a:r>
            <a:r>
              <a:rPr sz="2000" spc="204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strains</a:t>
            </a:r>
            <a:r>
              <a:rPr sz="2000" spc="210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caused</a:t>
            </a:r>
            <a:r>
              <a:rPr sz="2000" spc="220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in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200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components,</a:t>
            </a:r>
            <a:r>
              <a:rPr sz="2000" spc="19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supporting</a:t>
            </a:r>
            <a:r>
              <a:rPr sz="2000" spc="204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204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tool</a:t>
            </a:r>
            <a:r>
              <a:rPr sz="2000" spc="204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in</a:t>
            </a:r>
            <a:r>
              <a:rPr sz="2000" spc="19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metal</a:t>
            </a:r>
            <a:r>
              <a:rPr sz="2000" spc="20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cutting,</a:t>
            </a:r>
            <a:r>
              <a:rPr sz="2000" spc="20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as</a:t>
            </a:r>
            <a:r>
              <a:rPr sz="2000" spc="19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204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basis </a:t>
            </a:r>
            <a:r>
              <a:rPr sz="2000" spc="75" dirty="0">
                <a:latin typeface="DejaVu Serif Condensed"/>
                <a:cs typeface="DejaVu Serif Condensed"/>
              </a:rPr>
              <a:t>for</a:t>
            </a:r>
            <a:r>
              <a:rPr sz="2000" spc="-45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determining</a:t>
            </a:r>
            <a:r>
              <a:rPr sz="2000" spc="-40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these</a:t>
            </a:r>
            <a:r>
              <a:rPr sz="2000" spc="-3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forces.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884" y="907135"/>
            <a:ext cx="8630285" cy="5975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5425">
              <a:lnSpc>
                <a:spcPct val="147000"/>
              </a:lnSpc>
              <a:spcBef>
                <a:spcPts val="100"/>
              </a:spcBef>
              <a:tabLst>
                <a:tab pos="2099310" algn="l"/>
              </a:tabLst>
            </a:pPr>
            <a:r>
              <a:rPr sz="2000" spc="70" dirty="0">
                <a:latin typeface="DejaVu Serif Condensed"/>
                <a:cs typeface="DejaVu Serif Condensed"/>
              </a:rPr>
              <a:t>In</a:t>
            </a:r>
            <a:r>
              <a:rPr sz="2000" spc="335" dirty="0">
                <a:latin typeface="DejaVu Serif Condensed"/>
                <a:cs typeface="DejaVu Serif Condensed"/>
              </a:rPr>
              <a:t> </a:t>
            </a:r>
            <a:r>
              <a:rPr sz="2000" spc="95" dirty="0">
                <a:latin typeface="DejaVu Serif Condensed"/>
                <a:cs typeface="DejaVu Serif Condensed"/>
              </a:rPr>
              <a:t>order</a:t>
            </a:r>
            <a:r>
              <a:rPr sz="2000" spc="335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that</a:t>
            </a:r>
            <a:r>
              <a:rPr sz="2000" spc="345" dirty="0">
                <a:latin typeface="DejaVu Serif Condensed"/>
                <a:cs typeface="DejaVu Serif Condensed"/>
              </a:rPr>
              <a:t> </a:t>
            </a:r>
            <a:r>
              <a:rPr sz="2000" spc="-50" dirty="0">
                <a:latin typeface="DejaVu Serif Condensed"/>
                <a:cs typeface="DejaVu Serif Condensed"/>
              </a:rPr>
              <a:t>a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105" dirty="0">
                <a:latin typeface="DejaVu Serif Condensed"/>
                <a:cs typeface="DejaVu Serif Condensed"/>
              </a:rPr>
              <a:t>dynamometer</a:t>
            </a:r>
            <a:r>
              <a:rPr sz="2000" spc="365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gives</a:t>
            </a:r>
            <a:r>
              <a:rPr sz="2000" spc="360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satisfactory</a:t>
            </a:r>
            <a:r>
              <a:rPr sz="2000" spc="365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results</a:t>
            </a:r>
            <a:r>
              <a:rPr sz="2000" spc="3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it</a:t>
            </a:r>
            <a:r>
              <a:rPr sz="2000" spc="37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should possess</a:t>
            </a:r>
            <a:r>
              <a:rPr sz="2000" spc="-5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-35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following</a:t>
            </a:r>
            <a:r>
              <a:rPr sz="2000" spc="-40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important</a:t>
            </a:r>
            <a:r>
              <a:rPr sz="2000" spc="-4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characteristics:</a:t>
            </a:r>
            <a:endParaRPr sz="2000">
              <a:latin typeface="DejaVu Serif Condensed"/>
              <a:cs typeface="DejaVu Serif Condensed"/>
            </a:endParaRPr>
          </a:p>
          <a:p>
            <a:pPr marL="467995" indent="-227329">
              <a:lnSpc>
                <a:spcPct val="100000"/>
              </a:lnSpc>
              <a:spcBef>
                <a:spcPts val="1140"/>
              </a:spcBef>
              <a:buSzPct val="60000"/>
              <a:buFont typeface="Symbol"/>
              <a:buChar char=""/>
              <a:tabLst>
                <a:tab pos="467995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It</a:t>
            </a:r>
            <a:r>
              <a:rPr sz="2000" spc="1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should</a:t>
            </a:r>
            <a:r>
              <a:rPr sz="2000" spc="1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be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sufficiently</a:t>
            </a:r>
            <a:r>
              <a:rPr sz="2000" spc="1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rigid</a:t>
            </a:r>
            <a:r>
              <a:rPr sz="2000" spc="15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to</a:t>
            </a:r>
            <a:r>
              <a:rPr sz="2000" spc="1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prevent</a:t>
            </a:r>
            <a:r>
              <a:rPr sz="2000" spc="16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vibrations.</a:t>
            </a:r>
            <a:endParaRPr sz="2000">
              <a:latin typeface="DejaVu Serif Condensed"/>
              <a:cs typeface="DejaVu Serif Condensed"/>
            </a:endParaRPr>
          </a:p>
          <a:p>
            <a:pPr marL="469265" indent="-228600">
              <a:lnSpc>
                <a:spcPct val="100000"/>
              </a:lnSpc>
              <a:spcBef>
                <a:spcPts val="660"/>
              </a:spcBef>
              <a:buSzPct val="60000"/>
              <a:buFont typeface="Symbol"/>
              <a:buChar char=""/>
              <a:tabLst>
                <a:tab pos="469265" algn="l"/>
                <a:tab pos="917575" algn="l"/>
                <a:tab pos="1484630" algn="l"/>
                <a:tab pos="2289810" algn="l"/>
                <a:tab pos="3068320" algn="l"/>
                <a:tab pos="3418840" algn="l"/>
                <a:tab pos="4408170" algn="l"/>
                <a:tab pos="4876165" algn="l"/>
                <a:tab pos="6116320" algn="l"/>
                <a:tab pos="7182484" algn="l"/>
                <a:tab pos="7607300" algn="l"/>
              </a:tabLst>
            </a:pPr>
            <a:r>
              <a:rPr sz="2000" spc="-25" dirty="0">
                <a:latin typeface="DejaVu Serif Condensed"/>
                <a:cs typeface="DejaVu Serif Condensed"/>
              </a:rPr>
              <a:t>At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5" dirty="0">
                <a:latin typeface="DejaVu Serif Condensed"/>
                <a:cs typeface="DejaVu Serif Condensed"/>
              </a:rPr>
              <a:t>the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0" dirty="0">
                <a:latin typeface="DejaVu Serif Condensed"/>
                <a:cs typeface="DejaVu Serif Condensed"/>
              </a:rPr>
              <a:t>same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0" dirty="0">
                <a:latin typeface="DejaVu Serif Condensed"/>
                <a:cs typeface="DejaVu Serif Condensed"/>
              </a:rPr>
              <a:t>time,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5" dirty="0">
                <a:latin typeface="DejaVu Serif Condensed"/>
                <a:cs typeface="DejaVu Serif Condensed"/>
              </a:rPr>
              <a:t>it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should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5" dirty="0">
                <a:latin typeface="DejaVu Serif Condensed"/>
                <a:cs typeface="DejaVu Serif Condensed"/>
              </a:rPr>
              <a:t>be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sensitive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enough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25" dirty="0">
                <a:latin typeface="DejaVu Serif Condensed"/>
                <a:cs typeface="DejaVu Serif Condensed"/>
              </a:rPr>
              <a:t>to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record</a:t>
            </a:r>
            <a:endParaRPr sz="2000">
              <a:latin typeface="DejaVu Serif Condensed"/>
              <a:cs typeface="DejaVu Serif Condensed"/>
            </a:endParaRPr>
          </a:p>
          <a:p>
            <a:pPr marL="469265">
              <a:lnSpc>
                <a:spcPct val="100000"/>
              </a:lnSpc>
              <a:spcBef>
                <a:spcPts val="1070"/>
              </a:spcBef>
            </a:pPr>
            <a:r>
              <a:rPr sz="2000" dirty="0">
                <a:latin typeface="DejaVu Serif Condensed"/>
                <a:cs typeface="DejaVu Serif Condensed"/>
              </a:rPr>
              <a:t>deflections</a:t>
            </a:r>
            <a:r>
              <a:rPr sz="2000" spc="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and</a:t>
            </a:r>
            <a:r>
              <a:rPr sz="2000" spc="8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strains</a:t>
            </a:r>
            <a:r>
              <a:rPr sz="2000" spc="9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appreciably.</a:t>
            </a:r>
            <a:endParaRPr sz="2000">
              <a:latin typeface="DejaVu Serif Condensed"/>
              <a:cs typeface="DejaVu Serif Condensed"/>
            </a:endParaRPr>
          </a:p>
          <a:p>
            <a:pPr marL="469265" marR="1183640" indent="-228600">
              <a:lnSpc>
                <a:spcPct val="145100"/>
              </a:lnSpc>
              <a:spcBef>
                <a:spcPts val="30"/>
              </a:spcBef>
              <a:buSzPct val="60000"/>
              <a:buFont typeface="Symbol"/>
              <a:buChar char=""/>
              <a:tabLst>
                <a:tab pos="469265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Its</a:t>
            </a:r>
            <a:r>
              <a:rPr sz="2000" spc="180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design</a:t>
            </a:r>
            <a:r>
              <a:rPr sz="2000" spc="195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should</a:t>
            </a:r>
            <a:r>
              <a:rPr sz="2000" spc="204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be</a:t>
            </a:r>
            <a:r>
              <a:rPr sz="2000" spc="19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such</a:t>
            </a:r>
            <a:r>
              <a:rPr sz="2000" spc="18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that</a:t>
            </a:r>
            <a:r>
              <a:rPr sz="2000" spc="1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it</a:t>
            </a:r>
            <a:r>
              <a:rPr sz="2000" spc="18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can</a:t>
            </a:r>
            <a:r>
              <a:rPr sz="2000" spc="185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be</a:t>
            </a:r>
            <a:r>
              <a:rPr sz="2000" spc="19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assembled</a:t>
            </a:r>
            <a:r>
              <a:rPr sz="2000" spc="204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and </a:t>
            </a:r>
            <a:r>
              <a:rPr sz="2000" spc="75" dirty="0">
                <a:latin typeface="DejaVu Serif Condensed"/>
                <a:cs typeface="DejaVu Serif Condensed"/>
              </a:rPr>
              <a:t>disassembled</a:t>
            </a:r>
            <a:r>
              <a:rPr sz="2000" spc="-1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easily.</a:t>
            </a:r>
            <a:endParaRPr sz="2000">
              <a:latin typeface="DejaVu Serif Condensed"/>
              <a:cs typeface="DejaVu Serif Condensed"/>
            </a:endParaRPr>
          </a:p>
          <a:p>
            <a:pPr marL="469265" indent="-228600">
              <a:lnSpc>
                <a:spcPct val="100000"/>
              </a:lnSpc>
              <a:spcBef>
                <a:spcPts val="1105"/>
              </a:spcBef>
              <a:buSzPct val="60000"/>
              <a:buFont typeface="Symbol"/>
              <a:buChar char=""/>
              <a:tabLst>
                <a:tab pos="469265" algn="l"/>
              </a:tabLst>
            </a:pPr>
            <a:r>
              <a:rPr sz="2000" spc="65" dirty="0">
                <a:latin typeface="DejaVu Serif Condensed"/>
                <a:cs typeface="DejaVu Serif Condensed"/>
              </a:rPr>
              <a:t>A</a:t>
            </a:r>
            <a:r>
              <a:rPr sz="2000" spc="1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simpler</a:t>
            </a:r>
            <a:r>
              <a:rPr sz="2000" spc="1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design</a:t>
            </a:r>
            <a:r>
              <a:rPr sz="2000" spc="1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1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always</a:t>
            </a:r>
            <a:r>
              <a:rPr sz="2000" spc="1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preferable</a:t>
            </a:r>
            <a:r>
              <a:rPr sz="2000" spc="1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because</a:t>
            </a:r>
            <a:r>
              <a:rPr sz="2000" spc="1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it</a:t>
            </a:r>
            <a:r>
              <a:rPr sz="2000" spc="1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can</a:t>
            </a:r>
            <a:r>
              <a:rPr sz="2000" spc="15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be</a:t>
            </a:r>
            <a:r>
              <a:rPr sz="2000" spc="1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used</a:t>
            </a:r>
            <a:r>
              <a:rPr sz="2000" spc="14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easily.</a:t>
            </a:r>
            <a:endParaRPr sz="2000">
              <a:latin typeface="DejaVu Serif Condensed"/>
              <a:cs typeface="DejaVu Serif Condensed"/>
            </a:endParaRPr>
          </a:p>
          <a:p>
            <a:pPr marL="469265" indent="-228600">
              <a:lnSpc>
                <a:spcPct val="100000"/>
              </a:lnSpc>
              <a:spcBef>
                <a:spcPts val="660"/>
              </a:spcBef>
              <a:buSzPct val="60000"/>
              <a:buFont typeface="Symbol"/>
              <a:buChar char=""/>
              <a:tabLst>
                <a:tab pos="469265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It</a:t>
            </a:r>
            <a:r>
              <a:rPr sz="2000" spc="-10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should</a:t>
            </a:r>
            <a:r>
              <a:rPr sz="2000" spc="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possess</a:t>
            </a:r>
            <a:r>
              <a:rPr sz="2000" spc="-1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substantial</a:t>
            </a:r>
            <a:r>
              <a:rPr sz="2000" spc="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stability</a:t>
            </a:r>
            <a:r>
              <a:rPr sz="2000" spc="-5" dirty="0">
                <a:latin typeface="DejaVu Serif Condensed"/>
                <a:cs typeface="DejaVu Serif Condensed"/>
              </a:rPr>
              <a:t> </a:t>
            </a:r>
            <a:r>
              <a:rPr sz="2000" spc="45" dirty="0">
                <a:latin typeface="DejaVu Serif Condensed"/>
                <a:cs typeface="DejaVu Serif Condensed"/>
              </a:rPr>
              <a:t>against</a:t>
            </a:r>
            <a:r>
              <a:rPr sz="2000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variations</a:t>
            </a:r>
            <a:r>
              <a:rPr sz="2000" spc="5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in</a:t>
            </a:r>
            <a:r>
              <a:rPr sz="2000" spc="-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time,</a:t>
            </a:r>
            <a:endParaRPr sz="2000">
              <a:latin typeface="DejaVu Serif Condensed"/>
              <a:cs typeface="DejaVu Serif Condensed"/>
            </a:endParaRPr>
          </a:p>
          <a:p>
            <a:pPr marL="469265" indent="-228600">
              <a:lnSpc>
                <a:spcPct val="100000"/>
              </a:lnSpc>
              <a:spcBef>
                <a:spcPts val="665"/>
              </a:spcBef>
              <a:buSzPct val="60000"/>
              <a:buFont typeface="Symbol"/>
              <a:buChar char=""/>
              <a:tabLst>
                <a:tab pos="469265" algn="l"/>
              </a:tabLst>
            </a:pPr>
            <a:r>
              <a:rPr sz="2000" spc="60" dirty="0">
                <a:latin typeface="DejaVu Serif Condensed"/>
                <a:cs typeface="DejaVu Serif Condensed"/>
              </a:rPr>
              <a:t>temperature,</a:t>
            </a:r>
            <a:r>
              <a:rPr sz="2000" spc="-55" dirty="0">
                <a:latin typeface="DejaVu Serif Condensed"/>
                <a:cs typeface="DejaVu Serif Condensed"/>
              </a:rPr>
              <a:t> </a:t>
            </a:r>
            <a:r>
              <a:rPr sz="2000" spc="100" dirty="0">
                <a:latin typeface="DejaVu Serif Condensed"/>
                <a:cs typeface="DejaVu Serif Condensed"/>
              </a:rPr>
              <a:t>humidity</a:t>
            </a:r>
            <a:r>
              <a:rPr sz="2000" spc="-65" dirty="0">
                <a:latin typeface="DejaVu Serif Condensed"/>
                <a:cs typeface="DejaVu Serif Condensed"/>
              </a:rPr>
              <a:t> </a:t>
            </a:r>
            <a:r>
              <a:rPr sz="2000" spc="-20" dirty="0">
                <a:latin typeface="DejaVu Serif Condensed"/>
                <a:cs typeface="DejaVu Serif Condensed"/>
              </a:rPr>
              <a:t>etc.</a:t>
            </a:r>
            <a:endParaRPr sz="2000">
              <a:latin typeface="DejaVu Serif Condensed"/>
              <a:cs typeface="DejaVu Serif Condensed"/>
            </a:endParaRPr>
          </a:p>
          <a:p>
            <a:pPr marL="469265" indent="-228600">
              <a:lnSpc>
                <a:spcPct val="100000"/>
              </a:lnSpc>
              <a:spcBef>
                <a:spcPts val="660"/>
              </a:spcBef>
              <a:buSzPct val="60000"/>
              <a:buFont typeface="Symbol"/>
              <a:buChar char=""/>
              <a:tabLst>
                <a:tab pos="469265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It</a:t>
            </a:r>
            <a:r>
              <a:rPr sz="2000" spc="1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should</a:t>
            </a:r>
            <a:r>
              <a:rPr sz="2000" spc="15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be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perfectly</a:t>
            </a:r>
            <a:r>
              <a:rPr sz="2000" spc="15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reliable.</a:t>
            </a:r>
            <a:endParaRPr sz="2000">
              <a:latin typeface="DejaVu Serif Condensed"/>
              <a:cs typeface="DejaVu Serif Condensed"/>
            </a:endParaRPr>
          </a:p>
          <a:p>
            <a:pPr marL="469265" indent="-228600">
              <a:lnSpc>
                <a:spcPct val="100000"/>
              </a:lnSpc>
              <a:spcBef>
                <a:spcPts val="660"/>
              </a:spcBef>
              <a:buSzPct val="60000"/>
              <a:buFont typeface="Symbol"/>
              <a:buChar char=""/>
              <a:tabLst>
                <a:tab pos="469265" algn="l"/>
                <a:tab pos="7985125" algn="l"/>
              </a:tabLst>
            </a:pPr>
            <a:r>
              <a:rPr sz="2000" spc="95" dirty="0">
                <a:latin typeface="DejaVu Serif Condensed"/>
                <a:cs typeface="DejaVu Serif Condensed"/>
              </a:rPr>
              <a:t>The</a:t>
            </a:r>
            <a:r>
              <a:rPr sz="2000" spc="36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metal</a:t>
            </a:r>
            <a:r>
              <a:rPr sz="2000" spc="350" dirty="0">
                <a:latin typeface="DejaVu Serif Condensed"/>
                <a:cs typeface="DejaVu Serif Condensed"/>
              </a:rPr>
              <a:t> </a:t>
            </a:r>
            <a:r>
              <a:rPr sz="2000" spc="45" dirty="0">
                <a:latin typeface="DejaVu Serif Condensed"/>
                <a:cs typeface="DejaVu Serif Condensed"/>
              </a:rPr>
              <a:t>cutting</a:t>
            </a:r>
            <a:r>
              <a:rPr sz="2000" spc="355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process</a:t>
            </a:r>
            <a:r>
              <a:rPr sz="2000" spc="345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should</a:t>
            </a:r>
            <a:r>
              <a:rPr sz="2000" spc="355" dirty="0">
                <a:latin typeface="DejaVu Serif Condensed"/>
                <a:cs typeface="DejaVu Serif Condensed"/>
              </a:rPr>
              <a:t> </a:t>
            </a:r>
            <a:r>
              <a:rPr sz="2000" spc="100" dirty="0">
                <a:latin typeface="DejaVu Serif Condensed"/>
                <a:cs typeface="DejaVu Serif Condensed"/>
              </a:rPr>
              <a:t>not</a:t>
            </a:r>
            <a:r>
              <a:rPr sz="2000" spc="345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be</a:t>
            </a:r>
            <a:r>
              <a:rPr sz="2000" spc="350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disturbed</a:t>
            </a:r>
            <a:r>
              <a:rPr sz="2000" spc="365" dirty="0">
                <a:latin typeface="DejaVu Serif Condensed"/>
                <a:cs typeface="DejaVu Serif Condensed"/>
              </a:rPr>
              <a:t> </a:t>
            </a:r>
            <a:r>
              <a:rPr sz="2000" spc="114" dirty="0">
                <a:latin typeface="DejaVu Serif Condensed"/>
                <a:cs typeface="DejaVu Serif Condensed"/>
              </a:rPr>
              <a:t>by</a:t>
            </a:r>
            <a:r>
              <a:rPr sz="2000" spc="345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it,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0" dirty="0">
                <a:latin typeface="DejaVu Serif Condensed"/>
                <a:cs typeface="DejaVu Serif Condensed"/>
              </a:rPr>
              <a:t>i.e.</a:t>
            </a:r>
            <a:endParaRPr sz="2000">
              <a:latin typeface="DejaVu Serif Condensed"/>
              <a:cs typeface="DejaVu Serif Condensed"/>
            </a:endParaRPr>
          </a:p>
          <a:p>
            <a:pPr marL="469265">
              <a:lnSpc>
                <a:spcPct val="100000"/>
              </a:lnSpc>
              <a:spcBef>
                <a:spcPts val="1065"/>
              </a:spcBef>
            </a:pPr>
            <a:r>
              <a:rPr sz="2000" spc="120" dirty="0">
                <a:latin typeface="DejaVu Serif Condensed"/>
                <a:cs typeface="DejaVu Serif Condensed"/>
              </a:rPr>
              <a:t>no</a:t>
            </a:r>
            <a:r>
              <a:rPr sz="2000" spc="340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obstruction</a:t>
            </a:r>
            <a:endParaRPr sz="2000">
              <a:latin typeface="DejaVu Serif Condensed"/>
              <a:cs typeface="DejaVu Serif Condensed"/>
            </a:endParaRPr>
          </a:p>
          <a:p>
            <a:pPr marL="469265" indent="-228600">
              <a:lnSpc>
                <a:spcPct val="100000"/>
              </a:lnSpc>
              <a:spcBef>
                <a:spcPts val="1110"/>
              </a:spcBef>
              <a:buSzPct val="60000"/>
              <a:buFont typeface="Symbol"/>
              <a:buChar char=""/>
              <a:tabLst>
                <a:tab pos="469265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should</a:t>
            </a:r>
            <a:r>
              <a:rPr sz="2000" spc="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be</a:t>
            </a:r>
            <a:r>
              <a:rPr sz="2000" spc="85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provided</a:t>
            </a:r>
            <a:r>
              <a:rPr sz="2000" spc="9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by</a:t>
            </a:r>
            <a:r>
              <a:rPr sz="2000" spc="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it</a:t>
            </a:r>
            <a:r>
              <a:rPr sz="2000" spc="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in</a:t>
            </a:r>
            <a:r>
              <a:rPr sz="2000" spc="8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path</a:t>
            </a:r>
            <a:r>
              <a:rPr sz="2000" spc="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chip</a:t>
            </a:r>
            <a:r>
              <a:rPr sz="2000" spc="8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flow</a:t>
            </a:r>
            <a:r>
              <a:rPr sz="2000" spc="75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or</a:t>
            </a:r>
            <a:r>
              <a:rPr sz="2000" spc="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tool</a:t>
            </a:r>
            <a:r>
              <a:rPr sz="2000" spc="8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travel.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4884" y="513333"/>
            <a:ext cx="2124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sng" spc="-10" dirty="0">
                <a:uFill>
                  <a:solidFill>
                    <a:srgbClr val="000000"/>
                  </a:solidFill>
                </a:uFill>
              </a:rPr>
              <a:t>PROCEDURE</a:t>
            </a:r>
            <a:r>
              <a:rPr u="none" spc="-10" dirty="0"/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2033" y="1048867"/>
            <a:ext cx="8313420" cy="5897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marR="360680" indent="-231775" algn="just">
              <a:lnSpc>
                <a:spcPct val="146700"/>
              </a:lnSpc>
              <a:spcBef>
                <a:spcPts val="95"/>
              </a:spcBef>
              <a:buAutoNum type="arabicPeriod"/>
              <a:tabLst>
                <a:tab pos="240665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Fix</a:t>
            </a:r>
            <a:r>
              <a:rPr sz="2000" spc="44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450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lathe</a:t>
            </a:r>
            <a:r>
              <a:rPr sz="2000" spc="445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tool</a:t>
            </a:r>
            <a:r>
              <a:rPr sz="2000" spc="440" dirty="0">
                <a:latin typeface="DejaVu Serif Condensed"/>
                <a:cs typeface="DejaVu Serif Condensed"/>
              </a:rPr>
              <a:t> </a:t>
            </a:r>
            <a:r>
              <a:rPr sz="2000" spc="105" dirty="0">
                <a:latin typeface="DejaVu Serif Condensed"/>
                <a:cs typeface="DejaVu Serif Condensed"/>
              </a:rPr>
              <a:t>dynamometer</a:t>
            </a:r>
            <a:r>
              <a:rPr sz="2000" spc="440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in</a:t>
            </a:r>
            <a:r>
              <a:rPr sz="2000" spc="44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450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tool</a:t>
            </a:r>
            <a:r>
              <a:rPr sz="2000" spc="4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post,</a:t>
            </a:r>
            <a:r>
              <a:rPr sz="2000" spc="445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using</a:t>
            </a:r>
            <a:r>
              <a:rPr sz="2000" spc="455" dirty="0">
                <a:latin typeface="DejaVu Serif Condensed"/>
                <a:cs typeface="DejaVu Serif Condensed"/>
              </a:rPr>
              <a:t> </a:t>
            </a:r>
            <a:r>
              <a:rPr sz="2000" spc="40" dirty="0">
                <a:latin typeface="DejaVu Serif Condensed"/>
                <a:cs typeface="DejaVu Serif Condensed"/>
              </a:rPr>
              <a:t>the </a:t>
            </a:r>
            <a:r>
              <a:rPr sz="2000" spc="50" dirty="0">
                <a:latin typeface="DejaVu Serif Condensed"/>
                <a:cs typeface="DejaVu Serif Condensed"/>
              </a:rPr>
              <a:t>central</a:t>
            </a:r>
            <a:r>
              <a:rPr sz="2000" spc="254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hole</a:t>
            </a:r>
            <a:r>
              <a:rPr sz="2000" spc="260" dirty="0">
                <a:latin typeface="DejaVu Serif Condensed"/>
                <a:cs typeface="DejaVu Serif Condensed"/>
              </a:rPr>
              <a:t> </a:t>
            </a:r>
            <a:r>
              <a:rPr sz="2000" spc="100" dirty="0">
                <a:latin typeface="DejaVu Serif Condensed"/>
                <a:cs typeface="DejaVu Serif Condensed"/>
              </a:rPr>
              <a:t>provided</a:t>
            </a:r>
            <a:r>
              <a:rPr sz="2000" spc="254" dirty="0">
                <a:latin typeface="DejaVu Serif Condensed"/>
                <a:cs typeface="DejaVu Serif Condensed"/>
              </a:rPr>
              <a:t> </a:t>
            </a:r>
            <a:r>
              <a:rPr sz="2000" spc="114" dirty="0">
                <a:latin typeface="DejaVu Serif Condensed"/>
                <a:cs typeface="DejaVu Serif Condensed"/>
              </a:rPr>
              <a:t>on</a:t>
            </a:r>
            <a:r>
              <a:rPr sz="2000" spc="26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300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dynamometer.</a:t>
            </a:r>
            <a:r>
              <a:rPr sz="2000" spc="25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Ensure</a:t>
            </a:r>
            <a:r>
              <a:rPr sz="2000" spc="285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that</a:t>
            </a:r>
            <a:r>
              <a:rPr sz="2000" spc="265" dirty="0">
                <a:latin typeface="DejaVu Serif Condensed"/>
                <a:cs typeface="DejaVu Serif Condensed"/>
              </a:rPr>
              <a:t> </a:t>
            </a:r>
            <a:r>
              <a:rPr sz="2000" spc="40" dirty="0">
                <a:latin typeface="DejaVu Serif Condensed"/>
                <a:cs typeface="DejaVu Serif Condensed"/>
              </a:rPr>
              <a:t>the </a:t>
            </a:r>
            <a:r>
              <a:rPr sz="2000" spc="55" dirty="0">
                <a:latin typeface="DejaVu Serif Condensed"/>
                <a:cs typeface="DejaVu Serif Condensed"/>
              </a:rPr>
              <a:t>object</a:t>
            </a:r>
            <a:r>
              <a:rPr sz="2000" spc="5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being</a:t>
            </a:r>
            <a:r>
              <a:rPr sz="2000" spc="15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turned</a:t>
            </a:r>
            <a:r>
              <a:rPr sz="2000" spc="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as a </a:t>
            </a:r>
            <a:r>
              <a:rPr sz="2000" spc="105" dirty="0">
                <a:latin typeface="DejaVu Serif Condensed"/>
                <a:cs typeface="DejaVu Serif Condensed"/>
              </a:rPr>
              <a:t>smooth</a:t>
            </a:r>
            <a:r>
              <a:rPr sz="200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surface</a:t>
            </a:r>
            <a:r>
              <a:rPr sz="2000" spc="5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and</a:t>
            </a:r>
            <a:r>
              <a:rPr sz="2000" spc="1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tool</a:t>
            </a:r>
            <a:r>
              <a:rPr sz="2000" spc="15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tip</a:t>
            </a:r>
            <a:r>
              <a:rPr sz="200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exact </a:t>
            </a:r>
            <a:r>
              <a:rPr sz="2000" dirty="0">
                <a:latin typeface="DejaVu Serif Condensed"/>
                <a:cs typeface="DejaVu Serif Condensed"/>
              </a:rPr>
              <a:t>at</a:t>
            </a:r>
            <a:r>
              <a:rPr sz="2000" spc="-10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center</a:t>
            </a:r>
            <a:r>
              <a:rPr sz="2000" spc="-10" dirty="0">
                <a:latin typeface="DejaVu Serif Condensed"/>
                <a:cs typeface="DejaVu Serif Condensed"/>
              </a:rPr>
              <a:t> height.</a:t>
            </a:r>
            <a:endParaRPr sz="2000">
              <a:latin typeface="DejaVu Serif Condensed"/>
              <a:cs typeface="DejaVu Serif Condensed"/>
            </a:endParaRPr>
          </a:p>
          <a:p>
            <a:pPr marL="241300" indent="-231775" algn="just">
              <a:lnSpc>
                <a:spcPct val="100000"/>
              </a:lnSpc>
              <a:spcBef>
                <a:spcPts val="1125"/>
              </a:spcBef>
              <a:buAutoNum type="arabicPeriod"/>
              <a:tabLst>
                <a:tab pos="241300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Plug</a:t>
            </a:r>
            <a:r>
              <a:rPr sz="2000" spc="-2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dirty="0">
                <a:latin typeface="DejaVu Serif Condensed"/>
                <a:cs typeface="DejaVu Serif Condensed"/>
              </a:rPr>
              <a:t> </a:t>
            </a:r>
            <a:r>
              <a:rPr sz="2000" spc="114" dirty="0">
                <a:latin typeface="DejaVu Serif Condensed"/>
                <a:cs typeface="DejaVu Serif Condensed"/>
              </a:rPr>
              <a:t>Power</a:t>
            </a:r>
            <a:r>
              <a:rPr sz="2000" spc="-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cable</a:t>
            </a:r>
            <a:r>
              <a:rPr sz="2000" spc="-5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to</a:t>
            </a:r>
            <a:r>
              <a:rPr sz="2000" spc="-1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dirty="0">
                <a:latin typeface="DejaVu Serif Condensed"/>
                <a:cs typeface="DejaVu Serif Condensed"/>
              </a:rPr>
              <a:t> </a:t>
            </a:r>
            <a:r>
              <a:rPr sz="2000" spc="95" dirty="0">
                <a:latin typeface="DejaVu Serif Condensed"/>
                <a:cs typeface="DejaVu Serif Condensed"/>
              </a:rPr>
              <a:t>main</a:t>
            </a:r>
            <a:r>
              <a:rPr sz="2000" spc="5" dirty="0">
                <a:latin typeface="DejaVu Serif Condensed"/>
                <a:cs typeface="DejaVu Serif Condensed"/>
              </a:rPr>
              <a:t> </a:t>
            </a:r>
            <a:r>
              <a:rPr sz="2000" spc="45" dirty="0">
                <a:latin typeface="DejaVu Serif Condensed"/>
                <a:cs typeface="DejaVu Serif Condensed"/>
              </a:rPr>
              <a:t>supply.</a:t>
            </a:r>
            <a:endParaRPr sz="2000">
              <a:latin typeface="DejaVu Serif Condensed"/>
              <a:cs typeface="DejaVu Serif Condensed"/>
            </a:endParaRPr>
          </a:p>
          <a:p>
            <a:pPr marL="241300" indent="-231775" algn="just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241300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Connect</a:t>
            </a:r>
            <a:r>
              <a:rPr sz="2000" spc="3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one</a:t>
            </a:r>
            <a:r>
              <a:rPr sz="2000" spc="3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end</a:t>
            </a:r>
            <a:r>
              <a:rPr sz="2000" spc="3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3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3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interconnecting</a:t>
            </a:r>
            <a:r>
              <a:rPr sz="2000" spc="3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cables</a:t>
            </a:r>
            <a:r>
              <a:rPr sz="2000" spc="3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to</a:t>
            </a:r>
            <a:r>
              <a:rPr sz="2000" spc="350" dirty="0">
                <a:latin typeface="DejaVu Serif Condensed"/>
                <a:cs typeface="DejaVu Serif Condensed"/>
              </a:rPr>
              <a:t> </a:t>
            </a:r>
            <a:r>
              <a:rPr sz="2000" spc="-20" dirty="0">
                <a:latin typeface="DejaVu Serif Condensed"/>
                <a:cs typeface="DejaVu Serif Condensed"/>
              </a:rPr>
              <a:t>X,Y,Z</a:t>
            </a:r>
            <a:r>
              <a:rPr sz="2000" spc="34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output</a:t>
            </a:r>
            <a:endParaRPr sz="2000">
              <a:latin typeface="DejaVu Serif Condensed"/>
              <a:cs typeface="DejaVu Serif Condensed"/>
            </a:endParaRPr>
          </a:p>
          <a:p>
            <a:pPr marL="240665" marR="367030" algn="just">
              <a:lnSpc>
                <a:spcPts val="3520"/>
              </a:lnSpc>
              <a:spcBef>
                <a:spcPts val="290"/>
              </a:spcBef>
            </a:pPr>
            <a:r>
              <a:rPr sz="2000" dirty="0">
                <a:latin typeface="DejaVu Serif Condensed"/>
                <a:cs typeface="DejaVu Serif Condensed"/>
              </a:rPr>
              <a:t>socket</a:t>
            </a:r>
            <a:r>
              <a:rPr sz="2000" spc="6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4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495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dynamometer</a:t>
            </a:r>
            <a:r>
              <a:rPr sz="2000" spc="49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and</a:t>
            </a:r>
            <a:r>
              <a:rPr sz="2000" spc="4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-4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other</a:t>
            </a:r>
            <a:r>
              <a:rPr sz="2000" spc="4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end</a:t>
            </a:r>
            <a:r>
              <a:rPr sz="2000" spc="475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to</a:t>
            </a:r>
            <a:r>
              <a:rPr sz="2000" spc="48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49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sensor </a:t>
            </a:r>
            <a:r>
              <a:rPr sz="2000" dirty="0">
                <a:latin typeface="DejaVu Serif Condensed"/>
                <a:cs typeface="DejaVu Serif Condensed"/>
              </a:rPr>
              <a:t>socket</a:t>
            </a:r>
            <a:r>
              <a:rPr sz="2000" spc="-1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on</a:t>
            </a:r>
            <a:r>
              <a:rPr sz="2000" spc="-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-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front</a:t>
            </a:r>
            <a:r>
              <a:rPr sz="2000" spc="5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panel</a:t>
            </a:r>
            <a:r>
              <a:rPr sz="2000" spc="-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-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-1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instrument.</a:t>
            </a:r>
            <a:endParaRPr sz="2000">
              <a:latin typeface="DejaVu Serif Condensed"/>
              <a:cs typeface="DejaVu Serif Condensed"/>
            </a:endParaRPr>
          </a:p>
          <a:p>
            <a:pPr marL="241300" indent="-231775" algn="just">
              <a:lnSpc>
                <a:spcPct val="100000"/>
              </a:lnSpc>
              <a:spcBef>
                <a:spcPts val="844"/>
              </a:spcBef>
              <a:buAutoNum type="arabicPeriod" startAt="4"/>
              <a:tabLst>
                <a:tab pos="241300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Set</a:t>
            </a:r>
            <a:r>
              <a:rPr sz="2000" spc="7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70" dirty="0">
                <a:latin typeface="DejaVu Serif Condensed"/>
                <a:cs typeface="DejaVu Serif Condensed"/>
              </a:rPr>
              <a:t> RED-</a:t>
            </a:r>
            <a:r>
              <a:rPr sz="2000" dirty="0">
                <a:latin typeface="DejaVu Serif Condensed"/>
                <a:cs typeface="DejaVu Serif Condensed"/>
              </a:rPr>
              <a:t>CAL</a:t>
            </a:r>
            <a:r>
              <a:rPr sz="2000" spc="70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switch</a:t>
            </a:r>
            <a:r>
              <a:rPr sz="2000" spc="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at</a:t>
            </a:r>
            <a:r>
              <a:rPr sz="2000" spc="7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READ</a:t>
            </a:r>
            <a:r>
              <a:rPr sz="2000" spc="70" dirty="0">
                <a:latin typeface="DejaVu Serif Condensed"/>
                <a:cs typeface="DejaVu Serif Condensed"/>
              </a:rPr>
              <a:t> </a:t>
            </a:r>
            <a:r>
              <a:rPr sz="2000" spc="45" dirty="0">
                <a:latin typeface="DejaVu Serif Condensed"/>
                <a:cs typeface="DejaVu Serif Condensed"/>
              </a:rPr>
              <a:t>position.</a:t>
            </a:r>
            <a:endParaRPr sz="2000">
              <a:latin typeface="DejaVu Serif Condensed"/>
              <a:cs typeface="DejaVu Serif Condensed"/>
            </a:endParaRPr>
          </a:p>
          <a:p>
            <a:pPr marL="240665" marR="5080" indent="-231775">
              <a:lnSpc>
                <a:spcPts val="2340"/>
              </a:lnSpc>
              <a:spcBef>
                <a:spcPts val="775"/>
              </a:spcBef>
              <a:buAutoNum type="arabicPeriod" startAt="4"/>
              <a:tabLst>
                <a:tab pos="240665" algn="l"/>
              </a:tabLst>
            </a:pPr>
            <a:r>
              <a:rPr sz="2000" spc="55" dirty="0">
                <a:latin typeface="DejaVu Serif Condensed"/>
                <a:cs typeface="DejaVu Serif Condensed"/>
              </a:rPr>
              <a:t>Switch</a:t>
            </a:r>
            <a:r>
              <a:rPr sz="2000" spc="345" dirty="0">
                <a:latin typeface="DejaVu Serif Condensed"/>
                <a:cs typeface="DejaVu Serif Condensed"/>
              </a:rPr>
              <a:t> </a:t>
            </a:r>
            <a:r>
              <a:rPr sz="2000" spc="120" dirty="0">
                <a:latin typeface="DejaVu Serif Condensed"/>
                <a:cs typeface="DejaVu Serif Condensed"/>
              </a:rPr>
              <a:t>on</a:t>
            </a:r>
            <a:r>
              <a:rPr sz="2000" spc="35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355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instrument</a:t>
            </a:r>
            <a:r>
              <a:rPr sz="2000" spc="360" dirty="0">
                <a:latin typeface="DejaVu Serif Condensed"/>
                <a:cs typeface="DejaVu Serif Condensed"/>
              </a:rPr>
              <a:t> </a:t>
            </a:r>
            <a:r>
              <a:rPr sz="2000" spc="114" dirty="0">
                <a:latin typeface="DejaVu Serif Condensed"/>
                <a:cs typeface="DejaVu Serif Condensed"/>
              </a:rPr>
              <a:t>by</a:t>
            </a:r>
            <a:r>
              <a:rPr sz="2000" spc="355" dirty="0">
                <a:latin typeface="DejaVu Serif Condensed"/>
                <a:cs typeface="DejaVu Serif Condensed"/>
              </a:rPr>
              <a:t> </a:t>
            </a:r>
            <a:r>
              <a:rPr sz="2000" spc="45" dirty="0">
                <a:latin typeface="DejaVu Serif Condensed"/>
                <a:cs typeface="DejaVu Serif Condensed"/>
              </a:rPr>
              <a:t>placing</a:t>
            </a:r>
            <a:r>
              <a:rPr sz="2000" spc="36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350" dirty="0">
                <a:latin typeface="DejaVu Serif Condensed"/>
                <a:cs typeface="DejaVu Serif Condensed"/>
              </a:rPr>
              <a:t> </a:t>
            </a:r>
            <a:r>
              <a:rPr sz="2000" spc="120" dirty="0">
                <a:latin typeface="DejaVu Serif Condensed"/>
                <a:cs typeface="DejaVu Serif Condensed"/>
              </a:rPr>
              <a:t>power</a:t>
            </a:r>
            <a:r>
              <a:rPr sz="2000" spc="350" dirty="0">
                <a:latin typeface="DejaVu Serif Condensed"/>
                <a:cs typeface="DejaVu Serif Condensed"/>
              </a:rPr>
              <a:t> </a:t>
            </a:r>
            <a:r>
              <a:rPr sz="2000" spc="120" dirty="0">
                <a:latin typeface="DejaVu Serif Condensed"/>
                <a:cs typeface="DejaVu Serif Condensed"/>
              </a:rPr>
              <a:t>on</a:t>
            </a:r>
            <a:r>
              <a:rPr sz="2000" spc="36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switch</a:t>
            </a:r>
            <a:r>
              <a:rPr sz="2000" spc="350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ON </a:t>
            </a:r>
            <a:r>
              <a:rPr sz="2000" spc="45" dirty="0">
                <a:latin typeface="DejaVu Serif Condensed"/>
                <a:cs typeface="DejaVu Serif Condensed"/>
              </a:rPr>
              <a:t>position.</a:t>
            </a:r>
            <a:endParaRPr sz="2000">
              <a:latin typeface="DejaVu Serif Condensed"/>
              <a:cs typeface="DejaVu Serif Condensed"/>
            </a:endParaRPr>
          </a:p>
          <a:p>
            <a:pPr marL="241300" indent="-231775" algn="just">
              <a:lnSpc>
                <a:spcPct val="100000"/>
              </a:lnSpc>
              <a:spcBef>
                <a:spcPts val="580"/>
              </a:spcBef>
              <a:buAutoNum type="arabicPeriod" startAt="4"/>
              <a:tabLst>
                <a:tab pos="241300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Adjust</a:t>
            </a:r>
            <a:r>
              <a:rPr sz="2000" spc="25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2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potentiometer</a:t>
            </a:r>
            <a:r>
              <a:rPr sz="2000" spc="2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such</a:t>
            </a:r>
            <a:r>
              <a:rPr sz="2000" spc="2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that</a:t>
            </a:r>
            <a:r>
              <a:rPr sz="2000" spc="2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2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display</a:t>
            </a:r>
            <a:r>
              <a:rPr sz="2000" spc="2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reads</a:t>
            </a:r>
            <a:r>
              <a:rPr sz="2000" spc="26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zero.</a:t>
            </a:r>
            <a:endParaRPr sz="2000">
              <a:latin typeface="DejaVu Serif Condensed"/>
              <a:cs typeface="DejaVu Serif Condensed"/>
            </a:endParaRPr>
          </a:p>
          <a:p>
            <a:pPr marL="241300" indent="-231775" algn="just">
              <a:lnSpc>
                <a:spcPct val="100000"/>
              </a:lnSpc>
              <a:spcBef>
                <a:spcPts val="650"/>
              </a:spcBef>
              <a:buAutoNum type="arabicPeriod" startAt="4"/>
              <a:tabLst>
                <a:tab pos="241300" algn="l"/>
              </a:tabLst>
            </a:pPr>
            <a:r>
              <a:rPr sz="2000" spc="60" dirty="0">
                <a:latin typeface="DejaVu Serif Condensed"/>
                <a:cs typeface="DejaVu Serif Condensed"/>
              </a:rPr>
              <a:t>Turn</a:t>
            </a:r>
            <a:r>
              <a:rPr sz="2000" spc="360" dirty="0">
                <a:latin typeface="DejaVu Serif Condensed"/>
                <a:cs typeface="DejaVu Serif Condensed"/>
              </a:rPr>
              <a:t>  </a:t>
            </a:r>
            <a:r>
              <a:rPr sz="2000" spc="70" dirty="0">
                <a:latin typeface="DejaVu Serif Condensed"/>
                <a:cs typeface="DejaVu Serif Condensed"/>
              </a:rPr>
              <a:t>on</a:t>
            </a:r>
            <a:r>
              <a:rPr sz="2000" spc="35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36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RED-CAL</a:t>
            </a:r>
            <a:r>
              <a:rPr sz="2000" spc="36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switch</a:t>
            </a:r>
            <a:r>
              <a:rPr sz="2000" spc="36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to</a:t>
            </a:r>
            <a:r>
              <a:rPr sz="2000" spc="36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CAL.</a:t>
            </a:r>
            <a:r>
              <a:rPr sz="2000" spc="15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Adjust</a:t>
            </a:r>
            <a:r>
              <a:rPr sz="2000" spc="36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365" dirty="0">
                <a:latin typeface="DejaVu Serif Condensed"/>
                <a:cs typeface="DejaVu Serif Condensed"/>
              </a:rPr>
              <a:t>  </a:t>
            </a:r>
            <a:r>
              <a:rPr sz="2000" spc="-20" dirty="0">
                <a:latin typeface="DejaVu Serif Condensed"/>
                <a:cs typeface="DejaVu Serif Condensed"/>
              </a:rPr>
              <a:t>CAL-</a:t>
            </a:r>
            <a:endParaRPr sz="2000">
              <a:latin typeface="DejaVu Serif Condensed"/>
              <a:cs typeface="DejaVu Serif Condensed"/>
            </a:endParaRPr>
          </a:p>
          <a:p>
            <a:pPr marL="240665" algn="just">
              <a:lnSpc>
                <a:spcPct val="100000"/>
              </a:lnSpc>
              <a:spcBef>
                <a:spcPts val="1120"/>
              </a:spcBef>
            </a:pPr>
            <a:r>
              <a:rPr sz="2000" dirty="0">
                <a:latin typeface="DejaVu Serif Condensed"/>
                <a:cs typeface="DejaVu Serif Condensed"/>
              </a:rPr>
              <a:t>Potentiometer</a:t>
            </a:r>
            <a:r>
              <a:rPr sz="2000" spc="-1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until</a:t>
            </a:r>
            <a:r>
              <a:rPr sz="2000" spc="11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0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display</a:t>
            </a:r>
            <a:r>
              <a:rPr sz="2000" spc="11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reads</a:t>
            </a:r>
            <a:r>
              <a:rPr sz="2000" spc="10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0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range</a:t>
            </a:r>
            <a:r>
              <a:rPr sz="2000" spc="10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10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force.</a:t>
            </a:r>
            <a:r>
              <a:rPr sz="2000" spc="-25" dirty="0">
                <a:latin typeface="DejaVu Serif Condensed"/>
                <a:cs typeface="DejaVu Serif Condensed"/>
              </a:rPr>
              <a:t>  Is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29654" y="5974661"/>
            <a:ext cx="3601720" cy="3175"/>
          </a:xfrm>
          <a:custGeom>
            <a:avLst/>
            <a:gdLst/>
            <a:ahLst/>
            <a:cxnLst/>
            <a:rect l="l" t="t" r="r" b="b"/>
            <a:pathLst>
              <a:path w="3601720" h="3175">
                <a:moveTo>
                  <a:pt x="3601593" y="0"/>
                </a:moveTo>
                <a:lnTo>
                  <a:pt x="0" y="0"/>
                </a:lnTo>
                <a:lnTo>
                  <a:pt x="0" y="2593"/>
                </a:lnTo>
                <a:lnTo>
                  <a:pt x="3601593" y="2593"/>
                </a:lnTo>
                <a:lnTo>
                  <a:pt x="360159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779768" y="4625340"/>
            <a:ext cx="1995170" cy="1682750"/>
            <a:chOff x="6779768" y="4625340"/>
            <a:chExt cx="1995170" cy="16827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79768" y="4727384"/>
              <a:ext cx="1995043" cy="6715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68033" y="4625340"/>
              <a:ext cx="1901698" cy="168275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542033" y="372212"/>
            <a:ext cx="7957184" cy="5389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5080" algn="just">
              <a:lnSpc>
                <a:spcPct val="146500"/>
              </a:lnSpc>
              <a:spcBef>
                <a:spcPts val="100"/>
              </a:spcBef>
            </a:pPr>
            <a:r>
              <a:rPr sz="2000" dirty="0">
                <a:latin typeface="DejaVu Serif Condensed"/>
                <a:cs typeface="DejaVu Serif Condensed"/>
              </a:rPr>
              <a:t>operation</a:t>
            </a:r>
            <a:r>
              <a:rPr sz="2000" spc="2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2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to</a:t>
            </a:r>
            <a:r>
              <a:rPr sz="2000" spc="2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be</a:t>
            </a:r>
            <a:r>
              <a:rPr sz="2000" spc="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conducted</a:t>
            </a:r>
            <a:r>
              <a:rPr sz="2000" spc="28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when</a:t>
            </a:r>
            <a:r>
              <a:rPr sz="2000" spc="26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dynamometer</a:t>
            </a:r>
            <a:r>
              <a:rPr sz="2000" spc="2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28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not</a:t>
            </a:r>
            <a:r>
              <a:rPr sz="2000" spc="27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having </a:t>
            </a:r>
            <a:r>
              <a:rPr sz="2000" dirty="0">
                <a:latin typeface="DejaVu Serif Condensed"/>
                <a:cs typeface="DejaVu Serif Condensed"/>
              </a:rPr>
              <a:t>any</a:t>
            </a:r>
            <a:r>
              <a:rPr sz="2000" spc="2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load</a:t>
            </a:r>
            <a:r>
              <a:rPr sz="2000" spc="2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applied</a:t>
            </a:r>
            <a:r>
              <a:rPr sz="2000" spc="245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on</a:t>
            </a:r>
            <a:r>
              <a:rPr sz="2000" spc="250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it.</a:t>
            </a:r>
            <a:endParaRPr sz="2000">
              <a:latin typeface="DejaVu Serif Condensed"/>
              <a:cs typeface="DejaVu Serif Condensed"/>
            </a:endParaRPr>
          </a:p>
          <a:p>
            <a:pPr marL="240665" marR="5080" indent="-231775" algn="just">
              <a:lnSpc>
                <a:spcPct val="146600"/>
              </a:lnSpc>
              <a:spcBef>
                <a:spcPts val="5"/>
              </a:spcBef>
              <a:buAutoNum type="arabicPeriod" startAt="8"/>
              <a:tabLst>
                <a:tab pos="240665" algn="l"/>
              </a:tabLst>
            </a:pPr>
            <a:r>
              <a:rPr sz="2000" spc="60" dirty="0">
                <a:latin typeface="DejaVu Serif Condensed"/>
                <a:cs typeface="DejaVu Serif Condensed"/>
              </a:rPr>
              <a:t>Turn</a:t>
            </a:r>
            <a:r>
              <a:rPr sz="2000" spc="1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back</a:t>
            </a:r>
            <a:r>
              <a:rPr sz="2000" spc="1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READ-CAL</a:t>
            </a:r>
            <a:r>
              <a:rPr sz="2000" spc="1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switch</a:t>
            </a:r>
            <a:r>
              <a:rPr sz="2000" spc="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to</a:t>
            </a:r>
            <a:r>
              <a:rPr sz="2000" spc="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READ</a:t>
            </a:r>
            <a:r>
              <a:rPr sz="2000" spc="1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position.</a:t>
            </a:r>
            <a:r>
              <a:rPr sz="2000" spc="37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Now</a:t>
            </a:r>
            <a:r>
              <a:rPr sz="2000" spc="10" dirty="0">
                <a:latin typeface="DejaVu Serif Condensed"/>
                <a:cs typeface="DejaVu Serif Condensed"/>
              </a:rPr>
              <a:t>  </a:t>
            </a:r>
            <a:r>
              <a:rPr sz="2000" spc="-25" dirty="0">
                <a:latin typeface="DejaVu Serif Condensed"/>
                <a:cs typeface="DejaVu Serif Condensed"/>
              </a:rPr>
              <a:t>the </a:t>
            </a:r>
            <a:r>
              <a:rPr sz="2000" dirty="0">
                <a:latin typeface="DejaVu Serif Condensed"/>
                <a:cs typeface="DejaVu Serif Condensed"/>
              </a:rPr>
              <a:t>instrument</a:t>
            </a:r>
            <a:r>
              <a:rPr sz="2000" spc="11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calibrated</a:t>
            </a:r>
            <a:r>
              <a:rPr sz="2000" spc="-1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to</a:t>
            </a:r>
            <a:r>
              <a:rPr sz="2000" spc="-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read  force</a:t>
            </a:r>
            <a:r>
              <a:rPr sz="2000" spc="-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value</a:t>
            </a:r>
            <a:r>
              <a:rPr sz="2000" spc="380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up</a:t>
            </a:r>
            <a:r>
              <a:rPr sz="2000" spc="-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to  </a:t>
            </a:r>
            <a:r>
              <a:rPr sz="2000" spc="-10" dirty="0">
                <a:latin typeface="DejaVu Serif Condensed"/>
                <a:cs typeface="DejaVu Serif Condensed"/>
              </a:rPr>
              <a:t>calibrated </a:t>
            </a:r>
            <a:r>
              <a:rPr sz="2000" dirty="0">
                <a:latin typeface="DejaVu Serif Condensed"/>
                <a:cs typeface="DejaVu Serif Condensed"/>
              </a:rPr>
              <a:t>capacity</a:t>
            </a:r>
            <a:r>
              <a:rPr sz="2000" spc="-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-5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-4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dynamometer</a:t>
            </a:r>
            <a:r>
              <a:rPr sz="2000" spc="18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in</a:t>
            </a:r>
            <a:r>
              <a:rPr sz="2000" spc="1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respective</a:t>
            </a:r>
            <a:r>
              <a:rPr sz="2000" spc="190" dirty="0">
                <a:latin typeface="DejaVu Serif Condensed"/>
                <a:cs typeface="DejaVu Serif Condensed"/>
              </a:rPr>
              <a:t> </a:t>
            </a:r>
            <a:r>
              <a:rPr sz="2000" spc="-30" dirty="0">
                <a:latin typeface="DejaVu Serif Condensed"/>
                <a:cs typeface="DejaVu Serif Condensed"/>
              </a:rPr>
              <a:t>X,Y,Z</a:t>
            </a:r>
            <a:r>
              <a:rPr sz="2000" spc="185" dirty="0">
                <a:latin typeface="DejaVu Serif Condensed"/>
                <a:cs typeface="DejaVu Serif Condensed"/>
              </a:rPr>
              <a:t> </a:t>
            </a:r>
            <a:r>
              <a:rPr sz="2000" spc="-20" dirty="0">
                <a:latin typeface="DejaVu Serif Condensed"/>
                <a:cs typeface="DejaVu Serif Condensed"/>
              </a:rPr>
              <a:t>axis.</a:t>
            </a:r>
            <a:endParaRPr sz="2000">
              <a:latin typeface="DejaVu Serif Condensed"/>
              <a:cs typeface="DejaVu Serif Condensed"/>
            </a:endParaRPr>
          </a:p>
          <a:p>
            <a:pPr marL="240665" marR="6350" indent="-231775" algn="just">
              <a:lnSpc>
                <a:spcPct val="146500"/>
              </a:lnSpc>
              <a:spcBef>
                <a:spcPts val="15"/>
              </a:spcBef>
              <a:buAutoNum type="arabicPeriod" startAt="8"/>
              <a:tabLst>
                <a:tab pos="240665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If</a:t>
            </a:r>
            <a:r>
              <a:rPr sz="2000" spc="8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7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recording</a:t>
            </a:r>
            <a:r>
              <a:rPr sz="2000" spc="8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oscilloscope</a:t>
            </a:r>
            <a:r>
              <a:rPr sz="2000" spc="80" dirty="0">
                <a:latin typeface="DejaVu Serif Condensed"/>
                <a:cs typeface="DejaVu Serif Condensed"/>
              </a:rPr>
              <a:t>  </a:t>
            </a:r>
            <a:r>
              <a:rPr sz="2000" spc="55" dirty="0">
                <a:latin typeface="DejaVu Serif Condensed"/>
                <a:cs typeface="DejaVu Serif Condensed"/>
              </a:rPr>
              <a:t>or</a:t>
            </a:r>
            <a:r>
              <a:rPr sz="2000" spc="7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oscilloscope</a:t>
            </a:r>
            <a:r>
              <a:rPr sz="2000" spc="8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7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to</a:t>
            </a:r>
            <a:r>
              <a:rPr sz="2000" spc="8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be</a:t>
            </a:r>
            <a:r>
              <a:rPr sz="2000" spc="8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used</a:t>
            </a:r>
            <a:r>
              <a:rPr sz="2000" spc="75" dirty="0">
                <a:latin typeface="DejaVu Serif Condensed"/>
                <a:cs typeface="DejaVu Serif Condensed"/>
              </a:rPr>
              <a:t>  </a:t>
            </a:r>
            <a:r>
              <a:rPr sz="2000" spc="-25" dirty="0">
                <a:latin typeface="DejaVu Serif Condensed"/>
                <a:cs typeface="DejaVu Serif Condensed"/>
              </a:rPr>
              <a:t>to </a:t>
            </a:r>
            <a:r>
              <a:rPr sz="2000" dirty="0">
                <a:latin typeface="DejaVu Serif Condensed"/>
                <a:cs typeface="DejaVu Serif Condensed"/>
              </a:rPr>
              <a:t>connect</a:t>
            </a:r>
            <a:r>
              <a:rPr sz="2000" spc="2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them</a:t>
            </a:r>
            <a:r>
              <a:rPr sz="2000" spc="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to</a:t>
            </a:r>
            <a:r>
              <a:rPr sz="2000" spc="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recorder</a:t>
            </a:r>
            <a:r>
              <a:rPr sz="2000" spc="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output</a:t>
            </a:r>
            <a:r>
              <a:rPr sz="2000" spc="5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terminals.</a:t>
            </a:r>
            <a:endParaRPr sz="2000">
              <a:latin typeface="DejaVu Serif Condensed"/>
              <a:cs typeface="DejaVu Serif Condensed"/>
            </a:endParaRPr>
          </a:p>
          <a:p>
            <a:pPr marL="240665" marR="7620" indent="-228600" algn="just">
              <a:lnSpc>
                <a:spcPct val="146500"/>
              </a:lnSpc>
              <a:spcBef>
                <a:spcPts val="15"/>
              </a:spcBef>
              <a:buAutoNum type="arabicPeriod" startAt="8"/>
              <a:tabLst>
                <a:tab pos="240665" algn="l"/>
                <a:tab pos="566420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	The</a:t>
            </a:r>
            <a:r>
              <a:rPr sz="2000" spc="20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forces</a:t>
            </a:r>
            <a:r>
              <a:rPr sz="2000" spc="20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applied</a:t>
            </a:r>
            <a:r>
              <a:rPr sz="2000" spc="20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on</a:t>
            </a:r>
            <a:r>
              <a:rPr sz="2000" spc="21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dynamometer</a:t>
            </a:r>
            <a:r>
              <a:rPr sz="2000" spc="18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are</a:t>
            </a:r>
            <a:r>
              <a:rPr sz="2000" spc="19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to</a:t>
            </a:r>
            <a:r>
              <a:rPr sz="2000" spc="2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be</a:t>
            </a:r>
            <a:r>
              <a:rPr sz="2000" spc="2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red</a:t>
            </a:r>
            <a:r>
              <a:rPr sz="2000" spc="19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on</a:t>
            </a:r>
            <a:r>
              <a:rPr sz="2000" spc="24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analog </a:t>
            </a:r>
            <a:r>
              <a:rPr sz="2000" dirty="0">
                <a:latin typeface="DejaVu Serif Condensed"/>
                <a:cs typeface="DejaVu Serif Condensed"/>
              </a:rPr>
              <a:t>meter.</a:t>
            </a:r>
            <a:r>
              <a:rPr sz="2000" spc="2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Connect</a:t>
            </a:r>
            <a:r>
              <a:rPr sz="2000" spc="2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270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6-</a:t>
            </a:r>
            <a:r>
              <a:rPr sz="2000" dirty="0">
                <a:latin typeface="DejaVu Serif Condensed"/>
                <a:cs typeface="DejaVu Serif Condensed"/>
              </a:rPr>
              <a:t>core</a:t>
            </a:r>
            <a:r>
              <a:rPr sz="2000" spc="2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cable</a:t>
            </a:r>
            <a:r>
              <a:rPr sz="2000" spc="285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provided</a:t>
            </a:r>
            <a:r>
              <a:rPr sz="2000" spc="28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with</a:t>
            </a:r>
            <a:r>
              <a:rPr sz="2000" spc="2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31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instrument </a:t>
            </a:r>
            <a:r>
              <a:rPr sz="2000" spc="60" dirty="0">
                <a:latin typeface="DejaVu Serif Condensed"/>
                <a:cs typeface="DejaVu Serif Condensed"/>
              </a:rPr>
              <a:t>from</a:t>
            </a:r>
            <a:r>
              <a:rPr sz="2000" spc="25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back</a:t>
            </a:r>
            <a:r>
              <a:rPr sz="2000" spc="-3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panel</a:t>
            </a:r>
            <a:r>
              <a:rPr sz="2000" spc="-4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4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4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multi</a:t>
            </a:r>
            <a:r>
              <a:rPr sz="2000" spc="27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force</a:t>
            </a:r>
            <a:endParaRPr sz="2000">
              <a:latin typeface="DejaVu Serif Condensed"/>
              <a:cs typeface="DejaVu Serif Condensed"/>
            </a:endParaRPr>
          </a:p>
          <a:p>
            <a:pPr marL="240665" marR="3359785" algn="just">
              <a:lnSpc>
                <a:spcPct val="146500"/>
              </a:lnSpc>
            </a:pPr>
            <a:r>
              <a:rPr sz="2000" dirty="0">
                <a:latin typeface="DejaVu Serif Condensed"/>
                <a:cs typeface="DejaVu Serif Condensed"/>
              </a:rPr>
              <a:t>indicator</a:t>
            </a:r>
            <a:r>
              <a:rPr sz="2000" spc="41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to</a:t>
            </a:r>
            <a:r>
              <a:rPr sz="2000" spc="42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42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back</a:t>
            </a:r>
            <a:r>
              <a:rPr sz="2000" spc="41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panel</a:t>
            </a:r>
            <a:r>
              <a:rPr sz="2000" spc="415" dirty="0">
                <a:latin typeface="DejaVu Serif Condensed"/>
                <a:cs typeface="DejaVu Serif Condensed"/>
              </a:rPr>
              <a:t>  </a:t>
            </a:r>
            <a:r>
              <a:rPr sz="2000" spc="-25" dirty="0">
                <a:latin typeface="DejaVu Serif Condensed"/>
                <a:cs typeface="DejaVu Serif Condensed"/>
              </a:rPr>
              <a:t>of </a:t>
            </a:r>
            <a:r>
              <a:rPr sz="2000" dirty="0">
                <a:latin typeface="DejaVu Serif Condensed"/>
                <a:cs typeface="DejaVu Serif Condensed"/>
              </a:rPr>
              <a:t>analog</a:t>
            </a:r>
            <a:r>
              <a:rPr sz="2000" spc="14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display.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4884" y="690118"/>
            <a:ext cx="2475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sng" spc="35" dirty="0">
                <a:uFill>
                  <a:solidFill>
                    <a:srgbClr val="000000"/>
                  </a:solidFill>
                </a:uFill>
              </a:rPr>
              <a:t>OBSERVATION: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3391" y="1059535"/>
            <a:ext cx="5795010" cy="1804035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827405" indent="-224790">
              <a:lnSpc>
                <a:spcPct val="100000"/>
              </a:lnSpc>
              <a:spcBef>
                <a:spcPts val="1080"/>
              </a:spcBef>
              <a:buSzPct val="60000"/>
              <a:buAutoNum type="arabicPeriod"/>
              <a:tabLst>
                <a:tab pos="827405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Initial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diameter</a:t>
            </a:r>
            <a:r>
              <a:rPr sz="2000" spc="1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specimen(D)=</a:t>
            </a:r>
            <a:r>
              <a:rPr sz="2000" u="sng" spc="480" dirty="0">
                <a:uFill>
                  <a:solidFill>
                    <a:srgbClr val="000000"/>
                  </a:solidFill>
                </a:uFill>
                <a:latin typeface="DejaVu Serif Condensed"/>
                <a:cs typeface="DejaVu Serif Condensed"/>
              </a:rPr>
              <a:t> </a:t>
            </a:r>
            <a:r>
              <a:rPr sz="2000" u="none" spc="60" dirty="0">
                <a:latin typeface="DejaVu Serif Condensed"/>
                <a:cs typeface="DejaVu Serif Condensed"/>
              </a:rPr>
              <a:t>mm</a:t>
            </a:r>
            <a:endParaRPr sz="2000">
              <a:latin typeface="DejaVu Serif Condensed"/>
              <a:cs typeface="DejaVu Serif Condensed"/>
            </a:endParaRPr>
          </a:p>
          <a:p>
            <a:pPr marL="827405" indent="-224790">
              <a:lnSpc>
                <a:spcPct val="100000"/>
              </a:lnSpc>
              <a:spcBef>
                <a:spcPts val="985"/>
              </a:spcBef>
              <a:buSzPct val="60000"/>
              <a:buAutoNum type="arabicPeriod"/>
              <a:tabLst>
                <a:tab pos="827405" algn="l"/>
                <a:tab pos="3175000" algn="l"/>
              </a:tabLst>
            </a:pPr>
            <a:r>
              <a:rPr sz="2000" spc="-10" dirty="0">
                <a:latin typeface="DejaVu Serif Condensed"/>
                <a:cs typeface="DejaVu Serif Condensed"/>
              </a:rPr>
              <a:t>Speed(N)=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DejaVu Serif Condensed"/>
                <a:cs typeface="DejaVu Serif Condensed"/>
              </a:rPr>
              <a:t>	</a:t>
            </a:r>
            <a:r>
              <a:rPr sz="2000" u="none" spc="-25" dirty="0">
                <a:latin typeface="DejaVu Serif Condensed"/>
                <a:cs typeface="DejaVu Serif Condensed"/>
              </a:rPr>
              <a:t>RPM</a:t>
            </a:r>
            <a:endParaRPr sz="2000">
              <a:latin typeface="DejaVu Serif Condensed"/>
              <a:cs typeface="DejaVu Serif Condensed"/>
            </a:endParaRPr>
          </a:p>
          <a:p>
            <a:pPr marL="827405" indent="-224790">
              <a:lnSpc>
                <a:spcPct val="100000"/>
              </a:lnSpc>
              <a:spcBef>
                <a:spcPts val="990"/>
              </a:spcBef>
              <a:buSzPct val="60000"/>
              <a:buAutoNum type="arabicPeriod"/>
              <a:tabLst>
                <a:tab pos="827405" algn="l"/>
              </a:tabLst>
            </a:pPr>
            <a:r>
              <a:rPr sz="2000" spc="80" dirty="0">
                <a:latin typeface="DejaVu Serif Condensed"/>
                <a:cs typeface="DejaVu Serif Condensed"/>
              </a:rPr>
              <a:t>Depth</a:t>
            </a:r>
            <a:r>
              <a:rPr sz="2000" spc="-6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of</a:t>
            </a:r>
            <a:r>
              <a:rPr sz="2000" spc="-55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cut/pass=mm</a:t>
            </a:r>
            <a:endParaRPr sz="2000">
              <a:latin typeface="DejaVu Serif Condensed"/>
              <a:cs typeface="DejaVu Serif Condensed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2400" b="1" u="sng" dirty="0">
                <a:uFill>
                  <a:solidFill>
                    <a:srgbClr val="000000"/>
                  </a:solidFill>
                </a:uFill>
                <a:latin typeface="Liberation Serif"/>
                <a:cs typeface="Liberation Serif"/>
              </a:rPr>
              <a:t>TABULAR</a:t>
            </a:r>
            <a:r>
              <a:rPr sz="2400" b="1" u="sng" spc="160" dirty="0">
                <a:uFill>
                  <a:solidFill>
                    <a:srgbClr val="000000"/>
                  </a:solidFill>
                </a:uFill>
                <a:latin typeface="Liberation Serif"/>
                <a:cs typeface="Liberation Serif"/>
              </a:rPr>
              <a:t> </a:t>
            </a: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Liberation Serif"/>
                <a:cs typeface="Liberation Serif"/>
              </a:rPr>
              <a:t>COLUMN:</a:t>
            </a:r>
            <a:endParaRPr sz="2400">
              <a:latin typeface="Liberation Serif"/>
              <a:cs typeface="Liberation Serif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25956" y="2858134"/>
          <a:ext cx="9347832" cy="2990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1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6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1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28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25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12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53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760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693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34695">
                <a:tc rowSpan="2">
                  <a:txBody>
                    <a:bodyPr/>
                    <a:lstStyle/>
                    <a:p>
                      <a:pPr marL="97155" marR="132080" indent="38100">
                        <a:lnSpc>
                          <a:spcPts val="2350"/>
                        </a:lnSpc>
                        <a:spcBef>
                          <a:spcPts val="1080"/>
                        </a:spcBef>
                      </a:pPr>
                      <a:r>
                        <a:rPr sz="2000" spc="-25" dirty="0">
                          <a:latin typeface="DejaVu Serif Condensed"/>
                          <a:cs typeface="DejaVu Serif Condensed"/>
                        </a:rPr>
                        <a:t>SL </a:t>
                      </a:r>
                      <a:r>
                        <a:rPr sz="2000" spc="-55" dirty="0">
                          <a:latin typeface="DejaVu Serif Condensed"/>
                          <a:cs typeface="DejaVu Serif Condensed"/>
                        </a:rPr>
                        <a:t>NO.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137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375"/>
                        </a:lnSpc>
                        <a:spcBef>
                          <a:spcPts val="960"/>
                        </a:spcBef>
                      </a:pPr>
                      <a:r>
                        <a:rPr sz="2000" spc="50" dirty="0">
                          <a:latin typeface="DejaVu Serif Condensed"/>
                          <a:cs typeface="DejaVu Serif Condensed"/>
                        </a:rPr>
                        <a:t>FORCE</a:t>
                      </a:r>
                      <a:r>
                        <a:rPr sz="2000" spc="65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spc="-25" dirty="0">
                          <a:latin typeface="DejaVu Serif Condensed"/>
                          <a:cs typeface="DejaVu Serif Condensed"/>
                        </a:rPr>
                        <a:t>IN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  <a:p>
                      <a:pPr marL="4445" algn="ctr">
                        <a:lnSpc>
                          <a:spcPts val="2345"/>
                        </a:lnSpc>
                      </a:pPr>
                      <a:r>
                        <a:rPr sz="2000" spc="-25" dirty="0">
                          <a:latin typeface="DejaVu Serif Condensed"/>
                          <a:cs typeface="DejaVu Serif Condensed"/>
                        </a:rPr>
                        <a:t>kgf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1219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56845" marR="142240" indent="2540" algn="ctr">
                        <a:lnSpc>
                          <a:spcPts val="2350"/>
                        </a:lnSpc>
                        <a:spcBef>
                          <a:spcPts val="1080"/>
                        </a:spcBef>
                      </a:pPr>
                      <a:r>
                        <a:rPr sz="2000" spc="40" dirty="0">
                          <a:latin typeface="DejaVu Serif Condensed"/>
                          <a:cs typeface="DejaVu Serif Condensed"/>
                        </a:rPr>
                        <a:t>DEPTH </a:t>
                      </a:r>
                      <a:r>
                        <a:rPr sz="2000" dirty="0">
                          <a:latin typeface="DejaVu Serif Condensed"/>
                          <a:cs typeface="DejaVu Serif Condensed"/>
                        </a:rPr>
                        <a:t>OF</a:t>
                      </a:r>
                      <a:r>
                        <a:rPr sz="2000" spc="40" dirty="0">
                          <a:latin typeface="DejaVu Serif Condensed"/>
                          <a:cs typeface="DejaVu Serif Condensed"/>
                        </a:rPr>
                        <a:t> </a:t>
                      </a:r>
                      <a:r>
                        <a:rPr sz="2000" spc="-25" dirty="0">
                          <a:latin typeface="DejaVu Serif Condensed"/>
                          <a:cs typeface="DejaVu Serif Condensed"/>
                        </a:rPr>
                        <a:t>CUT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  <a:p>
                      <a:pPr marL="8255" algn="ctr">
                        <a:lnSpc>
                          <a:spcPts val="2275"/>
                        </a:lnSpc>
                      </a:pPr>
                      <a:r>
                        <a:rPr sz="2000" spc="-20" dirty="0">
                          <a:latin typeface="DejaVu Serif Condensed"/>
                          <a:cs typeface="DejaVu Serif Condensed"/>
                        </a:rPr>
                        <a:t>(mm)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137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270" algn="ctr">
                        <a:lnSpc>
                          <a:spcPts val="2375"/>
                        </a:lnSpc>
                        <a:spcBef>
                          <a:spcPts val="960"/>
                        </a:spcBef>
                      </a:pPr>
                      <a:r>
                        <a:rPr sz="2000" spc="35" dirty="0">
                          <a:latin typeface="DejaVu Serif Condensed"/>
                          <a:cs typeface="DejaVu Serif Condensed"/>
                        </a:rPr>
                        <a:t>DIAMETER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  <a:p>
                      <a:pPr marL="5080" algn="ctr">
                        <a:lnSpc>
                          <a:spcPts val="2375"/>
                        </a:lnSpc>
                      </a:pPr>
                      <a:r>
                        <a:rPr sz="2000" spc="-20" dirty="0">
                          <a:latin typeface="DejaVu Serif Condensed"/>
                          <a:cs typeface="DejaVu Serif Condensed"/>
                        </a:rPr>
                        <a:t>(mm)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1219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07010" marR="305435" indent="-53340">
                        <a:lnSpc>
                          <a:spcPts val="2340"/>
                        </a:lnSpc>
                        <a:spcBef>
                          <a:spcPts val="925"/>
                        </a:spcBef>
                      </a:pPr>
                      <a:r>
                        <a:rPr sz="2000" spc="-20" dirty="0">
                          <a:latin typeface="DejaVu Serif Condensed"/>
                          <a:cs typeface="DejaVu Serif Condensed"/>
                        </a:rPr>
                        <a:t>RESULTAT </a:t>
                      </a:r>
                      <a:r>
                        <a:rPr sz="2000" spc="-10" dirty="0">
                          <a:latin typeface="DejaVu Serif Condensed"/>
                          <a:cs typeface="DejaVu Serif Condensed"/>
                        </a:rPr>
                        <a:t>FORCE(F)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1174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208279" marR="193675" algn="ctr">
                        <a:lnSpc>
                          <a:spcPct val="98800"/>
                        </a:lnSpc>
                        <a:spcBef>
                          <a:spcPts val="1005"/>
                        </a:spcBef>
                      </a:pPr>
                      <a:r>
                        <a:rPr sz="2000" spc="-10" dirty="0">
                          <a:latin typeface="DejaVu Serif Condensed"/>
                          <a:cs typeface="DejaVu Serif Condensed"/>
                        </a:rPr>
                        <a:t>CUTTIG SPEED </a:t>
                      </a:r>
                      <a:r>
                        <a:rPr sz="3000" spc="-37" baseline="1388" dirty="0">
                          <a:latin typeface="DejaVu Serif Condensed"/>
                          <a:cs typeface="DejaVu Serif Condensed"/>
                        </a:rPr>
                        <a:t>V</a:t>
                      </a:r>
                      <a:r>
                        <a:rPr sz="2000" spc="-25" dirty="0">
                          <a:latin typeface="DejaVu Serif Condensed"/>
                          <a:cs typeface="DejaVu Serif Condensed"/>
                        </a:rPr>
                        <a:t>C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  <a:p>
                      <a:pPr marL="8255" algn="ctr">
                        <a:lnSpc>
                          <a:spcPts val="2350"/>
                        </a:lnSpc>
                      </a:pPr>
                      <a:r>
                        <a:rPr sz="2000" spc="45" dirty="0">
                          <a:latin typeface="DejaVu Serif Condensed"/>
                          <a:cs typeface="DejaVu Serif Condensed"/>
                        </a:rPr>
                        <a:t>(m/s)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127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27635" marR="127000" indent="30480">
                        <a:lnSpc>
                          <a:spcPts val="2350"/>
                        </a:lnSpc>
                        <a:spcBef>
                          <a:spcPts val="1080"/>
                        </a:spcBef>
                      </a:pPr>
                      <a:r>
                        <a:rPr sz="2000" spc="-10" dirty="0">
                          <a:latin typeface="DejaVu Serif Condensed"/>
                          <a:cs typeface="DejaVu Serif Condensed"/>
                        </a:rPr>
                        <a:t>POWER </a:t>
                      </a:r>
                      <a:r>
                        <a:rPr sz="2000" spc="-50" dirty="0">
                          <a:latin typeface="DejaVu Serif Condensed"/>
                          <a:cs typeface="DejaVu Serif Condensed"/>
                        </a:rPr>
                        <a:t>(WATTS)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137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3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7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ts val="2370"/>
                        </a:lnSpc>
                        <a:spcBef>
                          <a:spcPts val="5"/>
                        </a:spcBef>
                      </a:pPr>
                      <a:r>
                        <a:rPr sz="3000" spc="97" baseline="1388" dirty="0">
                          <a:latin typeface="DejaVu Serif Condensed"/>
                          <a:cs typeface="DejaVu Serif Condensed"/>
                        </a:rPr>
                        <a:t>F</a:t>
                      </a:r>
                      <a:r>
                        <a:rPr sz="2000" spc="65" dirty="0">
                          <a:latin typeface="DejaVu Serif Condensed"/>
                          <a:cs typeface="DejaVu Serif Condensed"/>
                        </a:rPr>
                        <a:t>X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355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ts val="2370"/>
                        </a:lnSpc>
                        <a:spcBef>
                          <a:spcPts val="5"/>
                        </a:spcBef>
                      </a:pPr>
                      <a:r>
                        <a:rPr sz="3000" spc="82" baseline="1388" dirty="0">
                          <a:latin typeface="DejaVu Serif Condensed"/>
                          <a:cs typeface="DejaVu Serif Condensed"/>
                        </a:rPr>
                        <a:t>F</a:t>
                      </a:r>
                      <a:r>
                        <a:rPr sz="2000" spc="55" dirty="0">
                          <a:latin typeface="DejaVu Serif Condensed"/>
                          <a:cs typeface="DejaVu Serif Condensed"/>
                        </a:rPr>
                        <a:t>Y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355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ts val="2370"/>
                        </a:lnSpc>
                        <a:spcBef>
                          <a:spcPts val="5"/>
                        </a:spcBef>
                      </a:pPr>
                      <a:r>
                        <a:rPr sz="3000" spc="-37" baseline="1388" dirty="0">
                          <a:latin typeface="DejaVu Serif Condensed"/>
                          <a:cs typeface="DejaVu Serif Condensed"/>
                        </a:rPr>
                        <a:t>F</a:t>
                      </a:r>
                      <a:r>
                        <a:rPr sz="2000" spc="-25" dirty="0">
                          <a:latin typeface="DejaVu Serif Condensed"/>
                          <a:cs typeface="DejaVu Serif Condensed"/>
                        </a:rPr>
                        <a:t>Z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355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7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19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2000" spc="-25" dirty="0">
                          <a:latin typeface="DejaVu Serif Condensed"/>
                          <a:cs typeface="DejaVu Serif Condensed"/>
                        </a:rPr>
                        <a:t>kg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1206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2000" spc="-50" dirty="0">
                          <a:latin typeface="DejaVu Serif Condensed"/>
                          <a:cs typeface="DejaVu Serif Condensed"/>
                        </a:rPr>
                        <a:t>N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1206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7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9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65245" y="2102231"/>
            <a:ext cx="648335" cy="10795"/>
          </a:xfrm>
          <a:custGeom>
            <a:avLst/>
            <a:gdLst/>
            <a:ahLst/>
            <a:cxnLst/>
            <a:rect l="l" t="t" r="r" b="b"/>
            <a:pathLst>
              <a:path w="648335" h="10794">
                <a:moveTo>
                  <a:pt x="648004" y="0"/>
                </a:moveTo>
                <a:lnTo>
                  <a:pt x="0" y="0"/>
                </a:lnTo>
                <a:lnTo>
                  <a:pt x="0" y="10666"/>
                </a:lnTo>
                <a:lnTo>
                  <a:pt x="648004" y="10666"/>
                </a:lnTo>
                <a:lnTo>
                  <a:pt x="6480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09209" y="2102231"/>
            <a:ext cx="131445" cy="10795"/>
          </a:xfrm>
          <a:custGeom>
            <a:avLst/>
            <a:gdLst/>
            <a:ahLst/>
            <a:cxnLst/>
            <a:rect l="l" t="t" r="r" b="b"/>
            <a:pathLst>
              <a:path w="131445" h="10794">
                <a:moveTo>
                  <a:pt x="131063" y="0"/>
                </a:moveTo>
                <a:lnTo>
                  <a:pt x="0" y="0"/>
                </a:lnTo>
                <a:lnTo>
                  <a:pt x="0" y="10666"/>
                </a:lnTo>
                <a:lnTo>
                  <a:pt x="131063" y="10666"/>
                </a:lnTo>
                <a:lnTo>
                  <a:pt x="1310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02175" y="3783329"/>
            <a:ext cx="934085" cy="9525"/>
          </a:xfrm>
          <a:custGeom>
            <a:avLst/>
            <a:gdLst/>
            <a:ahLst/>
            <a:cxnLst/>
            <a:rect l="l" t="t" r="r" b="b"/>
            <a:pathLst>
              <a:path w="934085" h="9525">
                <a:moveTo>
                  <a:pt x="933576" y="0"/>
                </a:moveTo>
                <a:lnTo>
                  <a:pt x="0" y="0"/>
                </a:lnTo>
                <a:lnTo>
                  <a:pt x="0" y="9144"/>
                </a:lnTo>
                <a:lnTo>
                  <a:pt x="933576" y="9144"/>
                </a:lnTo>
                <a:lnTo>
                  <a:pt x="9335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84884" y="513333"/>
            <a:ext cx="2599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sng" spc="-10" dirty="0">
                <a:uFill>
                  <a:solidFill>
                    <a:srgbClr val="000000"/>
                  </a:solidFill>
                </a:uFill>
              </a:rPr>
              <a:t>CALCULATIONS: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21384" y="1004062"/>
            <a:ext cx="8291195" cy="5361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DejaVu Serif Condensed"/>
                <a:cs typeface="DejaVu Serif Condensed"/>
              </a:rPr>
              <a:t>Diameter=Initial</a:t>
            </a:r>
            <a:r>
              <a:rPr sz="2000" spc="1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diameter-</a:t>
            </a:r>
            <a:r>
              <a:rPr sz="2000" spc="45" dirty="0">
                <a:latin typeface="DejaVu Serif Condensed"/>
                <a:cs typeface="DejaVu Serif Condensed"/>
              </a:rPr>
              <a:t>(2*Depth</a:t>
            </a:r>
            <a:r>
              <a:rPr sz="2000" spc="1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1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cut)</a:t>
            </a:r>
            <a:r>
              <a:rPr sz="2000" spc="170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mm.</a:t>
            </a:r>
            <a:endParaRPr sz="2000">
              <a:latin typeface="DejaVu Serif Condensed"/>
              <a:cs typeface="DejaVu Serif Condensed"/>
            </a:endParaRPr>
          </a:p>
          <a:p>
            <a:pPr>
              <a:lnSpc>
                <a:spcPct val="100000"/>
              </a:lnSpc>
              <a:spcBef>
                <a:spcPts val="830"/>
              </a:spcBef>
            </a:pPr>
            <a:endParaRPr sz="2000">
              <a:latin typeface="DejaVu Serif Condensed"/>
              <a:cs typeface="DejaVu Serif Condensed"/>
            </a:endParaRPr>
          </a:p>
          <a:p>
            <a:pPr marL="5055235">
              <a:lnSpc>
                <a:spcPct val="100000"/>
              </a:lnSpc>
              <a:tabLst>
                <a:tab pos="5995670" algn="l"/>
              </a:tabLst>
            </a:pPr>
            <a:r>
              <a:rPr sz="2000" spc="-25" dirty="0">
                <a:latin typeface="Noto Sans Math"/>
                <a:cs typeface="Noto Sans Math"/>
              </a:rPr>
              <a:t>𝜋𝐷𝑁</a:t>
            </a:r>
            <a:r>
              <a:rPr sz="2000" dirty="0">
                <a:latin typeface="Noto Sans Math"/>
                <a:cs typeface="Noto Sans Math"/>
              </a:rPr>
              <a:t>	</a:t>
            </a:r>
            <a:r>
              <a:rPr sz="2000" spc="-50" dirty="0">
                <a:latin typeface="Noto Sans Math"/>
                <a:cs typeface="Noto Sans Math"/>
              </a:rPr>
              <a:t>𝑚</a:t>
            </a:r>
            <a:endParaRPr sz="2000">
              <a:latin typeface="Noto Sans Math"/>
              <a:cs typeface="Noto Sans Math"/>
            </a:endParaRPr>
          </a:p>
          <a:p>
            <a:pPr marL="224154" algn="ctr">
              <a:lnSpc>
                <a:spcPct val="100000"/>
              </a:lnSpc>
              <a:spcBef>
                <a:spcPts val="15"/>
              </a:spcBef>
              <a:tabLst>
                <a:tab pos="3882390" algn="l"/>
              </a:tabLst>
            </a:pPr>
            <a:r>
              <a:rPr sz="2000" spc="155" dirty="0">
                <a:latin typeface="Noto Sans Math"/>
                <a:cs typeface="Noto Sans Math"/>
              </a:rPr>
              <a:t>𝑐𝑢𝑡𝑡𝑖𝑛𝑔</a:t>
            </a:r>
            <a:r>
              <a:rPr sz="2000" spc="-60" dirty="0">
                <a:latin typeface="Noto Sans Math"/>
                <a:cs typeface="Noto Sans Math"/>
              </a:rPr>
              <a:t> </a:t>
            </a:r>
            <a:r>
              <a:rPr sz="2000" spc="125" dirty="0">
                <a:latin typeface="Noto Sans Math"/>
                <a:cs typeface="Noto Sans Math"/>
              </a:rPr>
              <a:t>𝑠𝑝𝑒𝑒𝑑</a:t>
            </a:r>
            <a:r>
              <a:rPr sz="2000" spc="-40" dirty="0">
                <a:latin typeface="Noto Sans Math"/>
                <a:cs typeface="Noto Sans Math"/>
              </a:rPr>
              <a:t> </a:t>
            </a:r>
            <a:r>
              <a:rPr sz="3000" baseline="1388" dirty="0">
                <a:latin typeface="DejaVu Serif Condensed"/>
                <a:cs typeface="DejaVu Serif Condensed"/>
              </a:rPr>
              <a:t>(</a:t>
            </a:r>
            <a:r>
              <a:rPr sz="2000" dirty="0">
                <a:latin typeface="Noto Sans Math"/>
                <a:cs typeface="Noto Sans Math"/>
              </a:rPr>
              <a:t>𝑉</a:t>
            </a:r>
            <a:r>
              <a:rPr sz="1950" baseline="-6410" dirty="0">
                <a:latin typeface="Noto Sans Math"/>
                <a:cs typeface="Noto Sans Math"/>
              </a:rPr>
              <a:t>𝐶</a:t>
            </a:r>
            <a:r>
              <a:rPr sz="3000" baseline="1388" dirty="0">
                <a:latin typeface="DejaVu Serif Condensed"/>
                <a:cs typeface="DejaVu Serif Condensed"/>
              </a:rPr>
              <a:t>)</a:t>
            </a:r>
            <a:r>
              <a:rPr sz="3000" spc="-112" baseline="1388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=</a:t>
            </a:r>
            <a:r>
              <a:rPr sz="2000" spc="-80" dirty="0">
                <a:latin typeface="DejaVu Serif Condensed"/>
                <a:cs typeface="DejaVu Serif Condensed"/>
              </a:rPr>
              <a:t> </a:t>
            </a:r>
            <a:r>
              <a:rPr sz="3000" spc="-82" baseline="-20833" dirty="0">
                <a:latin typeface="DejaVu Serif Condensed"/>
                <a:cs typeface="DejaVu Serif Condensed"/>
              </a:rPr>
              <a:t>1000</a:t>
            </a:r>
            <a:r>
              <a:rPr sz="3000" spc="-195" baseline="-20833" dirty="0">
                <a:latin typeface="DejaVu Serif Condensed"/>
                <a:cs typeface="DejaVu Serif Condensed"/>
              </a:rPr>
              <a:t> </a:t>
            </a:r>
            <a:r>
              <a:rPr sz="3000" spc="75" baseline="-20833" dirty="0">
                <a:latin typeface="Noto Sans Math"/>
                <a:cs typeface="Noto Sans Math"/>
              </a:rPr>
              <a:t>∗</a:t>
            </a:r>
            <a:r>
              <a:rPr sz="3000" spc="-112" baseline="-20833" dirty="0">
                <a:latin typeface="Noto Sans Math"/>
                <a:cs typeface="Noto Sans Math"/>
              </a:rPr>
              <a:t> </a:t>
            </a:r>
            <a:r>
              <a:rPr sz="3000" spc="-52" baseline="-20833" dirty="0">
                <a:latin typeface="DejaVu Serif Condensed"/>
                <a:cs typeface="DejaVu Serif Condensed"/>
              </a:rPr>
              <a:t>60</a:t>
            </a:r>
            <a:r>
              <a:rPr sz="3000" baseline="-20833" dirty="0">
                <a:latin typeface="DejaVu Serif Condensed"/>
                <a:cs typeface="DejaVu Serif Condensed"/>
              </a:rPr>
              <a:t>	</a:t>
            </a:r>
            <a:r>
              <a:rPr sz="3000" spc="195" baseline="-20833" dirty="0">
                <a:latin typeface="Noto Sans Math"/>
                <a:cs typeface="Noto Sans Math"/>
              </a:rPr>
              <a:t>𝑠</a:t>
            </a:r>
            <a:endParaRPr sz="3000" baseline="-20833">
              <a:latin typeface="Noto Sans Math"/>
              <a:cs typeface="Noto Sans Math"/>
            </a:endParaRPr>
          </a:p>
          <a:p>
            <a:pPr marL="989965">
              <a:lnSpc>
                <a:spcPct val="100000"/>
              </a:lnSpc>
              <a:spcBef>
                <a:spcPts val="1850"/>
              </a:spcBef>
            </a:pPr>
            <a:r>
              <a:rPr sz="2000" dirty="0">
                <a:latin typeface="DejaVu Serif Condensed"/>
                <a:cs typeface="DejaVu Serif Condensed"/>
              </a:rPr>
              <a:t>Where</a:t>
            </a:r>
            <a:r>
              <a:rPr sz="2000" spc="440" dirty="0">
                <a:latin typeface="DejaVu Serif Condensed"/>
                <a:cs typeface="DejaVu Serif Condensed"/>
              </a:rPr>
              <a:t> </a:t>
            </a:r>
            <a:r>
              <a:rPr sz="2000" i="1" spc="95" dirty="0">
                <a:latin typeface="Caladea"/>
                <a:cs typeface="Caladea"/>
              </a:rPr>
              <a:t>D=Diameter</a:t>
            </a:r>
            <a:r>
              <a:rPr sz="2000" i="1" spc="145" dirty="0">
                <a:latin typeface="Caladea"/>
                <a:cs typeface="Caladea"/>
              </a:rPr>
              <a:t> </a:t>
            </a:r>
            <a:r>
              <a:rPr sz="2000" i="1" spc="75" dirty="0">
                <a:latin typeface="Caladea"/>
                <a:cs typeface="Caladea"/>
              </a:rPr>
              <a:t>of</a:t>
            </a:r>
            <a:r>
              <a:rPr sz="2000" i="1" spc="195" dirty="0">
                <a:latin typeface="Caladea"/>
                <a:cs typeface="Caladea"/>
              </a:rPr>
              <a:t> </a:t>
            </a:r>
            <a:r>
              <a:rPr sz="2000" i="1" spc="110" dirty="0">
                <a:latin typeface="Caladea"/>
                <a:cs typeface="Caladea"/>
              </a:rPr>
              <a:t>Work</a:t>
            </a:r>
            <a:r>
              <a:rPr sz="2000" i="1" spc="125" dirty="0">
                <a:latin typeface="Caladea"/>
                <a:cs typeface="Caladea"/>
              </a:rPr>
              <a:t> </a:t>
            </a:r>
            <a:r>
              <a:rPr sz="2000" i="1" spc="80" dirty="0">
                <a:latin typeface="Caladea"/>
                <a:cs typeface="Caladea"/>
              </a:rPr>
              <a:t>Piece</a:t>
            </a:r>
            <a:r>
              <a:rPr sz="2000" i="1" spc="170" dirty="0">
                <a:latin typeface="Caladea"/>
                <a:cs typeface="Caladea"/>
              </a:rPr>
              <a:t> </a:t>
            </a:r>
            <a:r>
              <a:rPr sz="2000" i="1" spc="75" dirty="0">
                <a:latin typeface="Caladea"/>
                <a:cs typeface="Caladea"/>
              </a:rPr>
              <a:t>in</a:t>
            </a:r>
            <a:r>
              <a:rPr sz="2000" i="1" spc="170" dirty="0">
                <a:latin typeface="Caladea"/>
                <a:cs typeface="Caladea"/>
              </a:rPr>
              <a:t> </a:t>
            </a:r>
            <a:r>
              <a:rPr sz="2000" i="1" spc="45" dirty="0">
                <a:latin typeface="Caladea"/>
                <a:cs typeface="Caladea"/>
              </a:rPr>
              <a:t>mm.</a:t>
            </a:r>
            <a:endParaRPr sz="2000">
              <a:latin typeface="Caladea"/>
              <a:cs typeface="Caladea"/>
            </a:endParaRPr>
          </a:p>
          <a:p>
            <a:pPr marL="1904364">
              <a:lnSpc>
                <a:spcPct val="100000"/>
              </a:lnSpc>
              <a:spcBef>
                <a:spcPts val="645"/>
              </a:spcBef>
            </a:pPr>
            <a:r>
              <a:rPr sz="2000" i="1" spc="140" dirty="0">
                <a:latin typeface="Caladea"/>
                <a:cs typeface="Caladea"/>
              </a:rPr>
              <a:t>N=RPM.</a:t>
            </a:r>
            <a:endParaRPr sz="2000">
              <a:latin typeface="Caladea"/>
              <a:cs typeface="Caladea"/>
            </a:endParaRPr>
          </a:p>
          <a:p>
            <a:pPr marL="1904364">
              <a:lnSpc>
                <a:spcPct val="100000"/>
              </a:lnSpc>
              <a:spcBef>
                <a:spcPts val="760"/>
              </a:spcBef>
              <a:tabLst>
                <a:tab pos="4287520" algn="l"/>
              </a:tabLst>
            </a:pPr>
            <a:r>
              <a:rPr sz="3000" i="1" spc="202" baseline="2777" dirty="0">
                <a:latin typeface="Caladea"/>
                <a:cs typeface="Caladea"/>
              </a:rPr>
              <a:t>Power=P=Fr</a:t>
            </a:r>
            <a:r>
              <a:rPr sz="3000" i="1" spc="60" baseline="2777" dirty="0">
                <a:latin typeface="Caladea"/>
                <a:cs typeface="Caladea"/>
              </a:rPr>
              <a:t> </a:t>
            </a:r>
            <a:r>
              <a:rPr sz="3000" i="1" spc="187" baseline="2777" dirty="0">
                <a:latin typeface="Caladea"/>
                <a:cs typeface="Caladea"/>
              </a:rPr>
              <a:t>x</a:t>
            </a:r>
            <a:r>
              <a:rPr sz="3000" i="1" spc="37" baseline="2777" dirty="0">
                <a:latin typeface="Caladea"/>
                <a:cs typeface="Caladea"/>
              </a:rPr>
              <a:t> </a:t>
            </a:r>
            <a:r>
              <a:rPr sz="3000" i="1" spc="172" baseline="2777" dirty="0">
                <a:latin typeface="Caladea"/>
                <a:cs typeface="Caladea"/>
              </a:rPr>
              <a:t>V</a:t>
            </a:r>
            <a:r>
              <a:rPr sz="2000" i="1" spc="114" dirty="0">
                <a:latin typeface="Caladea"/>
                <a:cs typeface="Caladea"/>
              </a:rPr>
              <a:t>C</a:t>
            </a:r>
            <a:r>
              <a:rPr sz="2000" i="1" dirty="0">
                <a:latin typeface="Caladea"/>
                <a:cs typeface="Caladea"/>
              </a:rPr>
              <a:t>	</a:t>
            </a:r>
            <a:r>
              <a:rPr sz="3000" i="1" spc="217" baseline="2777" dirty="0">
                <a:latin typeface="Caladea"/>
                <a:cs typeface="Caladea"/>
              </a:rPr>
              <a:t>watts.</a:t>
            </a:r>
            <a:endParaRPr sz="3000" baseline="2777">
              <a:latin typeface="Caladea"/>
              <a:cs typeface="Caladea"/>
            </a:endParaRPr>
          </a:p>
          <a:p>
            <a:pPr>
              <a:lnSpc>
                <a:spcPct val="100000"/>
              </a:lnSpc>
              <a:spcBef>
                <a:spcPts val="1520"/>
              </a:spcBef>
            </a:pPr>
            <a:endParaRPr sz="2000">
              <a:latin typeface="Caladea"/>
              <a:cs typeface="Caladea"/>
            </a:endParaRPr>
          </a:p>
          <a:p>
            <a:pPr marL="1904364" marR="387350">
              <a:lnSpc>
                <a:spcPct val="110000"/>
              </a:lnSpc>
              <a:tabLst>
                <a:tab pos="7707630" algn="l"/>
              </a:tabLst>
            </a:pPr>
            <a:r>
              <a:rPr sz="2000" i="1" spc="105" dirty="0">
                <a:latin typeface="Caladea"/>
                <a:cs typeface="Caladea"/>
              </a:rPr>
              <a:t>Where</a:t>
            </a:r>
            <a:r>
              <a:rPr sz="2000" i="1" spc="-15" dirty="0">
                <a:latin typeface="Caladea"/>
                <a:cs typeface="Caladea"/>
              </a:rPr>
              <a:t> </a:t>
            </a:r>
            <a:r>
              <a:rPr sz="2000" i="1" spc="85" dirty="0">
                <a:latin typeface="Caladea"/>
                <a:cs typeface="Caladea"/>
              </a:rPr>
              <a:t>Fr=Resultant</a:t>
            </a:r>
            <a:r>
              <a:rPr sz="2000" i="1" dirty="0">
                <a:latin typeface="Caladea"/>
                <a:cs typeface="Caladea"/>
              </a:rPr>
              <a:t> </a:t>
            </a:r>
            <a:r>
              <a:rPr sz="2000" i="1" spc="90" dirty="0">
                <a:latin typeface="Caladea"/>
                <a:cs typeface="Caladea"/>
              </a:rPr>
              <a:t>Force</a:t>
            </a:r>
            <a:r>
              <a:rPr sz="2000" i="1" spc="5" dirty="0">
                <a:latin typeface="Caladea"/>
                <a:cs typeface="Caladea"/>
              </a:rPr>
              <a:t> </a:t>
            </a:r>
            <a:r>
              <a:rPr sz="2000" i="1" spc="195" dirty="0">
                <a:latin typeface="Caladea"/>
                <a:cs typeface="Caladea"/>
              </a:rPr>
              <a:t>=</a:t>
            </a:r>
            <a:r>
              <a:rPr sz="2000" spc="195" dirty="0">
                <a:latin typeface="Noto Sans Math"/>
                <a:cs typeface="Noto Sans Math"/>
              </a:rPr>
              <a:t>√𝐹</a:t>
            </a:r>
            <a:r>
              <a:rPr sz="3000" spc="292" baseline="-5555" dirty="0">
                <a:latin typeface="Noto Sans Math"/>
                <a:cs typeface="Noto Sans Math"/>
              </a:rPr>
              <a:t>𝑥</a:t>
            </a:r>
            <a:r>
              <a:rPr sz="3000" spc="-157" baseline="-5555" dirty="0">
                <a:latin typeface="Noto Sans Math"/>
                <a:cs typeface="Noto Sans Math"/>
              </a:rPr>
              <a:t> </a:t>
            </a:r>
            <a:r>
              <a:rPr sz="3000" spc="82" baseline="13888" dirty="0">
                <a:latin typeface="DejaVu Serif Condensed"/>
                <a:cs typeface="DejaVu Serif Condensed"/>
              </a:rPr>
              <a:t>2</a:t>
            </a:r>
            <a:r>
              <a:rPr sz="3000" spc="-142" baseline="13888" dirty="0">
                <a:latin typeface="DejaVu Serif Condensed"/>
                <a:cs typeface="DejaVu Serif Condensed"/>
              </a:rPr>
              <a:t> </a:t>
            </a:r>
            <a:r>
              <a:rPr sz="2000" spc="120" dirty="0">
                <a:latin typeface="DejaVu Serif Condensed"/>
                <a:cs typeface="DejaVu Serif Condensed"/>
              </a:rPr>
              <a:t>+</a:t>
            </a:r>
            <a:r>
              <a:rPr sz="2000" spc="-145" dirty="0">
                <a:latin typeface="DejaVu Serif Condensed"/>
                <a:cs typeface="DejaVu Serif Condensed"/>
              </a:rPr>
              <a:t> </a:t>
            </a:r>
            <a:r>
              <a:rPr sz="2000" spc="265" dirty="0">
                <a:latin typeface="Noto Sans Math"/>
                <a:cs typeface="Noto Sans Math"/>
              </a:rPr>
              <a:t>𝐹</a:t>
            </a:r>
            <a:r>
              <a:rPr sz="3000" spc="397" baseline="-5555" dirty="0">
                <a:latin typeface="Noto Sans Math"/>
                <a:cs typeface="Noto Sans Math"/>
              </a:rPr>
              <a:t>𝑦</a:t>
            </a:r>
            <a:r>
              <a:rPr sz="3000" spc="-150" baseline="-5555" dirty="0">
                <a:latin typeface="Noto Sans Math"/>
                <a:cs typeface="Noto Sans Math"/>
              </a:rPr>
              <a:t> </a:t>
            </a:r>
            <a:r>
              <a:rPr sz="3000" spc="82" baseline="13888" dirty="0">
                <a:latin typeface="DejaVu Serif Condensed"/>
                <a:cs typeface="DejaVu Serif Condensed"/>
              </a:rPr>
              <a:t>2</a:t>
            </a:r>
            <a:r>
              <a:rPr sz="3000" spc="-104" baseline="13888" dirty="0">
                <a:latin typeface="DejaVu Serif Condensed"/>
                <a:cs typeface="DejaVu Serif Condensed"/>
              </a:rPr>
              <a:t> </a:t>
            </a:r>
            <a:r>
              <a:rPr sz="2000" spc="120" dirty="0">
                <a:latin typeface="DejaVu Serif Condensed"/>
                <a:cs typeface="DejaVu Serif Condensed"/>
              </a:rPr>
              <a:t>+</a:t>
            </a:r>
            <a:r>
              <a:rPr sz="2000" spc="-40" dirty="0">
                <a:latin typeface="DejaVu Serif Condensed"/>
                <a:cs typeface="DejaVu Serif Condensed"/>
              </a:rPr>
              <a:t> </a:t>
            </a:r>
            <a:r>
              <a:rPr sz="2000" spc="190" dirty="0">
                <a:latin typeface="Noto Sans Math"/>
                <a:cs typeface="Noto Sans Math"/>
              </a:rPr>
              <a:t>𝐹</a:t>
            </a:r>
            <a:r>
              <a:rPr sz="3000" spc="284" baseline="-5555" dirty="0">
                <a:latin typeface="Noto Sans Math"/>
                <a:cs typeface="Noto Sans Math"/>
              </a:rPr>
              <a:t>𝑧</a:t>
            </a:r>
            <a:r>
              <a:rPr sz="3000" spc="-209" baseline="-5555" dirty="0">
                <a:latin typeface="Noto Sans Math"/>
                <a:cs typeface="Noto Sans Math"/>
              </a:rPr>
              <a:t> </a:t>
            </a:r>
            <a:r>
              <a:rPr sz="3000" spc="7" baseline="13888" dirty="0">
                <a:latin typeface="DejaVu Serif Condensed"/>
                <a:cs typeface="DejaVu Serif Condensed"/>
              </a:rPr>
              <a:t>2</a:t>
            </a:r>
            <a:r>
              <a:rPr sz="3000" baseline="13888" dirty="0">
                <a:latin typeface="DejaVu Serif Condensed"/>
                <a:cs typeface="DejaVu Serif Condensed"/>
              </a:rPr>
              <a:t>	</a:t>
            </a:r>
            <a:r>
              <a:rPr sz="2000" i="1" spc="80" dirty="0">
                <a:latin typeface="Caladea"/>
                <a:cs typeface="Caladea"/>
              </a:rPr>
              <a:t>N </a:t>
            </a:r>
            <a:r>
              <a:rPr sz="3000" i="1" spc="127" baseline="2777" dirty="0">
                <a:latin typeface="Caladea"/>
                <a:cs typeface="Caladea"/>
              </a:rPr>
              <a:t>V</a:t>
            </a:r>
            <a:r>
              <a:rPr sz="2000" i="1" spc="85" dirty="0">
                <a:latin typeface="Caladea"/>
                <a:cs typeface="Caladea"/>
              </a:rPr>
              <a:t>C</a:t>
            </a:r>
            <a:r>
              <a:rPr sz="3000" i="1" spc="127" baseline="2777" dirty="0">
                <a:latin typeface="Caladea"/>
                <a:cs typeface="Caladea"/>
              </a:rPr>
              <a:t>=Cutting</a:t>
            </a:r>
            <a:r>
              <a:rPr sz="3000" i="1" spc="120" baseline="2777" dirty="0">
                <a:latin typeface="Caladea"/>
                <a:cs typeface="Caladea"/>
              </a:rPr>
              <a:t> </a:t>
            </a:r>
            <a:r>
              <a:rPr sz="3000" i="1" spc="135" baseline="2777" dirty="0">
                <a:latin typeface="Caladea"/>
                <a:cs typeface="Caladea"/>
              </a:rPr>
              <a:t>Speed</a:t>
            </a:r>
            <a:r>
              <a:rPr sz="3000" i="1" spc="127" baseline="2777" dirty="0">
                <a:latin typeface="Caladea"/>
                <a:cs typeface="Caladea"/>
              </a:rPr>
              <a:t> </a:t>
            </a:r>
            <a:r>
              <a:rPr sz="3000" i="1" spc="89" baseline="2777" dirty="0">
                <a:latin typeface="Caladea"/>
                <a:cs typeface="Caladea"/>
              </a:rPr>
              <a:t>(m/s).</a:t>
            </a:r>
            <a:endParaRPr sz="3000" baseline="2777">
              <a:latin typeface="Caladea"/>
              <a:cs typeface="Caladea"/>
            </a:endParaRPr>
          </a:p>
          <a:p>
            <a:pPr marL="76200">
              <a:lnSpc>
                <a:spcPct val="100000"/>
              </a:lnSpc>
              <a:spcBef>
                <a:spcPts val="910"/>
              </a:spcBef>
            </a:pP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Liberation Serif"/>
                <a:cs typeface="Liberation Serif"/>
              </a:rPr>
              <a:t>RESULTS</a:t>
            </a:r>
            <a:r>
              <a:rPr sz="2400" b="1" u="none" spc="-10" dirty="0">
                <a:latin typeface="Liberation Serif"/>
                <a:cs typeface="Liberation Serif"/>
              </a:rPr>
              <a:t>:</a:t>
            </a:r>
            <a:endParaRPr sz="2400">
              <a:latin typeface="Liberation Serif"/>
              <a:cs typeface="Liberation Serif"/>
            </a:endParaRPr>
          </a:p>
          <a:p>
            <a:pPr marL="76200" marR="17780">
              <a:lnSpc>
                <a:spcPct val="146000"/>
              </a:lnSpc>
              <a:spcBef>
                <a:spcPts val="1240"/>
              </a:spcBef>
            </a:pP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2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resultant</a:t>
            </a:r>
            <a:r>
              <a:rPr sz="2000" spc="2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forces</a:t>
            </a:r>
            <a:r>
              <a:rPr sz="2000" spc="18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are</a:t>
            </a:r>
            <a:r>
              <a:rPr sz="2000" spc="204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found</a:t>
            </a:r>
            <a:r>
              <a:rPr sz="2000" spc="20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out</a:t>
            </a:r>
            <a:r>
              <a:rPr sz="2000" spc="2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for</a:t>
            </a:r>
            <a:r>
              <a:rPr sz="2000" spc="2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different</a:t>
            </a:r>
            <a:r>
              <a:rPr sz="2000" spc="2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speeds</a:t>
            </a:r>
            <a:r>
              <a:rPr sz="2000" spc="220" dirty="0">
                <a:latin typeface="DejaVu Serif Condensed"/>
                <a:cs typeface="DejaVu Serif Condensed"/>
              </a:rPr>
              <a:t> </a:t>
            </a:r>
            <a:r>
              <a:rPr sz="2000" spc="95" dirty="0">
                <a:latin typeface="DejaVu Serif Condensed"/>
                <a:cs typeface="DejaVu Serif Condensed"/>
              </a:rPr>
              <a:t>(V)</a:t>
            </a:r>
            <a:r>
              <a:rPr sz="2000" spc="20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by</a:t>
            </a:r>
            <a:r>
              <a:rPr sz="2000" spc="21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lathe </a:t>
            </a:r>
            <a:r>
              <a:rPr sz="2000" dirty="0">
                <a:latin typeface="DejaVu Serif Condensed"/>
                <a:cs typeface="DejaVu Serif Condensed"/>
              </a:rPr>
              <a:t>tool</a:t>
            </a:r>
            <a:r>
              <a:rPr sz="2000" spc="100" dirty="0">
                <a:latin typeface="DejaVu Serif Condensed"/>
                <a:cs typeface="DejaVu Serif Condensed"/>
              </a:rPr>
              <a:t> </a:t>
            </a:r>
            <a:r>
              <a:rPr sz="2000" spc="40" dirty="0">
                <a:latin typeface="DejaVu Serif Condensed"/>
                <a:cs typeface="DejaVu Serif Condensed"/>
              </a:rPr>
              <a:t>dynamometer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9454">
              <a:lnSpc>
                <a:spcPct val="100000"/>
              </a:lnSpc>
              <a:spcBef>
                <a:spcPts val="100"/>
              </a:spcBef>
            </a:pPr>
            <a:r>
              <a:rPr spc="50" dirty="0"/>
              <a:t>EXPERIMENT</a:t>
            </a:r>
            <a:r>
              <a:rPr spc="175" dirty="0"/>
              <a:t> </a:t>
            </a:r>
            <a:r>
              <a:rPr spc="125" dirty="0"/>
              <a:t>NO.7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4884" y="1014729"/>
            <a:ext cx="8566150" cy="5411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8165" marR="708025" indent="1905" algn="ctr">
              <a:lnSpc>
                <a:spcPct val="105500"/>
              </a:lnSpc>
              <a:spcBef>
                <a:spcPts val="95"/>
              </a:spcBef>
            </a:pPr>
            <a:r>
              <a:rPr sz="2400" b="1" spc="150" dirty="0">
                <a:latin typeface="Liberation Serif"/>
                <a:cs typeface="Liberation Serif"/>
              </a:rPr>
              <a:t>TWO</a:t>
            </a:r>
            <a:r>
              <a:rPr sz="2400" b="1" spc="15" dirty="0">
                <a:latin typeface="Liberation Serif"/>
                <a:cs typeface="Liberation Serif"/>
              </a:rPr>
              <a:t> </a:t>
            </a:r>
            <a:r>
              <a:rPr sz="2400" b="1" spc="80" dirty="0">
                <a:latin typeface="Liberation Serif"/>
                <a:cs typeface="Liberation Serif"/>
              </a:rPr>
              <a:t>WIRE</a:t>
            </a:r>
            <a:r>
              <a:rPr sz="2400" b="1" spc="15" dirty="0">
                <a:latin typeface="Liberation Serif"/>
                <a:cs typeface="Liberation Serif"/>
              </a:rPr>
              <a:t> </a:t>
            </a:r>
            <a:r>
              <a:rPr sz="2400" b="1" spc="120" dirty="0">
                <a:latin typeface="Liberation Serif"/>
                <a:cs typeface="Liberation Serif"/>
              </a:rPr>
              <a:t>AND</a:t>
            </a:r>
            <a:r>
              <a:rPr sz="2400" b="1" spc="15" dirty="0">
                <a:latin typeface="Liberation Serif"/>
                <a:cs typeface="Liberation Serif"/>
              </a:rPr>
              <a:t> </a:t>
            </a:r>
            <a:r>
              <a:rPr sz="2400" b="1" spc="60" dirty="0">
                <a:latin typeface="Liberation Serif"/>
                <a:cs typeface="Liberation Serif"/>
              </a:rPr>
              <a:t>THREE</a:t>
            </a:r>
            <a:r>
              <a:rPr sz="2400" b="1" spc="15" dirty="0">
                <a:latin typeface="Liberation Serif"/>
                <a:cs typeface="Liberation Serif"/>
              </a:rPr>
              <a:t> </a:t>
            </a:r>
            <a:r>
              <a:rPr sz="2400" b="1" spc="80" dirty="0">
                <a:latin typeface="Liberation Serif"/>
                <a:cs typeface="Liberation Serif"/>
              </a:rPr>
              <a:t>WIRE</a:t>
            </a:r>
            <a:r>
              <a:rPr sz="2400" b="1" spc="15" dirty="0">
                <a:latin typeface="Liberation Serif"/>
                <a:cs typeface="Liberation Serif"/>
              </a:rPr>
              <a:t> </a:t>
            </a:r>
            <a:r>
              <a:rPr sz="2400" b="1" spc="90" dirty="0">
                <a:latin typeface="Liberation Serif"/>
                <a:cs typeface="Liberation Serif"/>
              </a:rPr>
              <a:t>METHOD</a:t>
            </a:r>
            <a:r>
              <a:rPr sz="2400" b="1" spc="15" dirty="0">
                <a:latin typeface="Liberation Serif"/>
                <a:cs typeface="Liberation Serif"/>
              </a:rPr>
              <a:t> </a:t>
            </a:r>
            <a:r>
              <a:rPr sz="2400" b="1" spc="-25" dirty="0">
                <a:latin typeface="Liberation Serif"/>
                <a:cs typeface="Liberation Serif"/>
              </a:rPr>
              <a:t>OF </a:t>
            </a:r>
            <a:r>
              <a:rPr sz="2400" b="1" dirty="0">
                <a:latin typeface="Liberation Serif"/>
                <a:cs typeface="Liberation Serif"/>
              </a:rPr>
              <a:t>EFFECTIVE</a:t>
            </a:r>
            <a:r>
              <a:rPr sz="2400" b="1" spc="35" dirty="0">
                <a:latin typeface="Liberation Serif"/>
                <a:cs typeface="Liberation Serif"/>
              </a:rPr>
              <a:t> </a:t>
            </a:r>
            <a:r>
              <a:rPr sz="2400" b="1" spc="60" dirty="0">
                <a:latin typeface="Liberation Serif"/>
                <a:cs typeface="Liberation Serif"/>
              </a:rPr>
              <a:t>DIAMETER</a:t>
            </a:r>
            <a:r>
              <a:rPr sz="2400" b="1" spc="35" dirty="0">
                <a:latin typeface="Liberation Serif"/>
                <a:cs typeface="Liberation Serif"/>
              </a:rPr>
              <a:t> </a:t>
            </a:r>
            <a:r>
              <a:rPr sz="2400" b="1" spc="65" dirty="0">
                <a:latin typeface="Liberation Serif"/>
                <a:cs typeface="Liberation Serif"/>
              </a:rPr>
              <a:t>MEASUREMENT</a:t>
            </a:r>
            <a:r>
              <a:rPr sz="2400" b="1" spc="40" dirty="0">
                <a:latin typeface="Liberation Serif"/>
                <a:cs typeface="Liberation Serif"/>
              </a:rPr>
              <a:t> </a:t>
            </a:r>
            <a:r>
              <a:rPr sz="2400" b="1" spc="-10" dirty="0">
                <a:latin typeface="Liberation Serif"/>
                <a:cs typeface="Liberation Serif"/>
              </a:rPr>
              <a:t>USING </a:t>
            </a:r>
            <a:r>
              <a:rPr sz="2400" b="1" dirty="0">
                <a:latin typeface="Liberation Serif"/>
                <a:cs typeface="Liberation Serif"/>
              </a:rPr>
              <a:t>FLOATING</a:t>
            </a:r>
            <a:r>
              <a:rPr sz="2400" b="1" spc="90" dirty="0">
                <a:latin typeface="Liberation Serif"/>
                <a:cs typeface="Liberation Serif"/>
              </a:rPr>
              <a:t> </a:t>
            </a:r>
            <a:r>
              <a:rPr sz="2400" b="1" dirty="0">
                <a:latin typeface="Liberation Serif"/>
                <a:cs typeface="Liberation Serif"/>
              </a:rPr>
              <a:t>CARRIAGE</a:t>
            </a:r>
            <a:r>
              <a:rPr sz="2400" b="1" spc="125" dirty="0">
                <a:latin typeface="Liberation Serif"/>
                <a:cs typeface="Liberation Serif"/>
              </a:rPr>
              <a:t> </a:t>
            </a:r>
            <a:r>
              <a:rPr sz="2400" b="1" spc="-10" dirty="0">
                <a:latin typeface="Liberation Serif"/>
                <a:cs typeface="Liberation Serif"/>
              </a:rPr>
              <a:t>MICROMETER.</a:t>
            </a:r>
            <a:endParaRPr sz="2400">
              <a:latin typeface="Liberation Serif"/>
              <a:cs typeface="Liberation Serif"/>
            </a:endParaRPr>
          </a:p>
          <a:p>
            <a:pPr marR="7819390" algn="ctr">
              <a:lnSpc>
                <a:spcPct val="100000"/>
              </a:lnSpc>
              <a:spcBef>
                <a:spcPts val="960"/>
              </a:spcBef>
            </a:pPr>
            <a:r>
              <a:rPr sz="2400" b="1" spc="-20" dirty="0">
                <a:latin typeface="Liberation Serif"/>
                <a:cs typeface="Liberation Serif"/>
              </a:rPr>
              <a:t>AIM:</a:t>
            </a:r>
            <a:endParaRPr sz="2400">
              <a:latin typeface="Liberation Serif"/>
              <a:cs typeface="Liberation Serif"/>
            </a:endParaRPr>
          </a:p>
          <a:p>
            <a:pPr marL="12700" marR="501650">
              <a:lnSpc>
                <a:spcPct val="105500"/>
              </a:lnSpc>
              <a:spcBef>
                <a:spcPts val="880"/>
              </a:spcBef>
              <a:tabLst>
                <a:tab pos="504190" algn="l"/>
                <a:tab pos="1918970" algn="l"/>
                <a:tab pos="2482215" algn="l"/>
                <a:tab pos="3364229" algn="l"/>
                <a:tab pos="3986529" algn="l"/>
                <a:tab pos="5177155" algn="l"/>
                <a:tab pos="6438265" algn="l"/>
                <a:tab pos="6846570" algn="l"/>
                <a:tab pos="7408545" algn="l"/>
              </a:tabLst>
            </a:pPr>
            <a:r>
              <a:rPr sz="2000" spc="55" dirty="0">
                <a:latin typeface="DejaVu Serif Condensed"/>
                <a:cs typeface="DejaVu Serif Condensed"/>
              </a:rPr>
              <a:t>To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determine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5" dirty="0">
                <a:latin typeface="DejaVu Serif Condensed"/>
                <a:cs typeface="DejaVu Serif Condensed"/>
              </a:rPr>
              <a:t>the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0" dirty="0">
                <a:latin typeface="DejaVu Serif Condensed"/>
                <a:cs typeface="DejaVu Serif Condensed"/>
              </a:rPr>
              <a:t>major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5" dirty="0">
                <a:latin typeface="DejaVu Serif Condensed"/>
                <a:cs typeface="DejaVu Serif Condensed"/>
              </a:rPr>
              <a:t>and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effective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diameter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5" dirty="0">
                <a:latin typeface="DejaVu Serif Condensed"/>
                <a:cs typeface="DejaVu Serif Condensed"/>
              </a:rPr>
              <a:t>of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5" dirty="0">
                <a:latin typeface="DejaVu Serif Condensed"/>
                <a:cs typeface="DejaVu Serif Condensed"/>
              </a:rPr>
              <a:t>the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given </a:t>
            </a:r>
            <a:r>
              <a:rPr sz="2000" dirty="0">
                <a:latin typeface="DejaVu Serif Condensed"/>
                <a:cs typeface="DejaVu Serif Condensed"/>
              </a:rPr>
              <a:t>threaded</a:t>
            </a:r>
            <a:r>
              <a:rPr sz="2000" spc="12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component.</a:t>
            </a:r>
            <a:endParaRPr sz="2000">
              <a:latin typeface="DejaVu Serif Condensed"/>
              <a:cs typeface="DejaVu Serif Condensed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2400" b="1" dirty="0">
                <a:latin typeface="Liberation Serif"/>
                <a:cs typeface="Liberation Serif"/>
              </a:rPr>
              <a:t>APPARATUS</a:t>
            </a:r>
            <a:r>
              <a:rPr sz="2400" b="1" spc="525" dirty="0">
                <a:latin typeface="Liberation Serif"/>
                <a:cs typeface="Liberation Serif"/>
              </a:rPr>
              <a:t> </a:t>
            </a:r>
            <a:r>
              <a:rPr sz="2400" b="1" spc="-10" dirty="0">
                <a:latin typeface="Liberation Serif"/>
                <a:cs typeface="Liberation Serif"/>
              </a:rPr>
              <a:t>REQUIRED:</a:t>
            </a:r>
            <a:endParaRPr sz="2400">
              <a:latin typeface="Liberation Serif"/>
              <a:cs typeface="Liberation Serif"/>
            </a:endParaRPr>
          </a:p>
          <a:p>
            <a:pPr marL="240665">
              <a:lnSpc>
                <a:spcPct val="100000"/>
              </a:lnSpc>
              <a:spcBef>
                <a:spcPts val="880"/>
              </a:spcBef>
            </a:pPr>
            <a:r>
              <a:rPr sz="1200" dirty="0">
                <a:latin typeface="DejaVu Serif Condensed"/>
                <a:cs typeface="DejaVu Serif Condensed"/>
              </a:rPr>
              <a:t>1.</a:t>
            </a:r>
            <a:r>
              <a:rPr sz="1200" spc="300" dirty="0">
                <a:latin typeface="DejaVu Serif Condensed"/>
                <a:cs typeface="DejaVu Serif Condensed"/>
              </a:rPr>
              <a:t> </a:t>
            </a:r>
            <a:r>
              <a:rPr sz="2000" spc="45" dirty="0">
                <a:latin typeface="DejaVu Serif Condensed"/>
                <a:cs typeface="DejaVu Serif Condensed"/>
              </a:rPr>
              <a:t>Floating </a:t>
            </a:r>
            <a:r>
              <a:rPr sz="2000" dirty="0">
                <a:latin typeface="DejaVu Serif Condensed"/>
                <a:cs typeface="DejaVu Serif Condensed"/>
              </a:rPr>
              <a:t>carriage</a:t>
            </a:r>
            <a:r>
              <a:rPr sz="2000" spc="3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machine</a:t>
            </a:r>
            <a:r>
              <a:rPr sz="2000" spc="415" dirty="0">
                <a:latin typeface="DejaVu Serif Condensed"/>
                <a:cs typeface="DejaVu Serif Condensed"/>
              </a:rPr>
              <a:t> </a:t>
            </a:r>
            <a:r>
              <a:rPr sz="2000" spc="45" dirty="0">
                <a:latin typeface="DejaVu Serif Condensed"/>
                <a:cs typeface="DejaVu Serif Condensed"/>
              </a:rPr>
              <a:t>2.Standard</a:t>
            </a:r>
            <a:r>
              <a:rPr sz="2000" spc="50" dirty="0">
                <a:latin typeface="DejaVu Serif Condensed"/>
                <a:cs typeface="DejaVu Serif Condensed"/>
              </a:rPr>
              <a:t> </a:t>
            </a:r>
            <a:r>
              <a:rPr sz="2000" spc="95" dirty="0">
                <a:latin typeface="DejaVu Serif Condensed"/>
                <a:cs typeface="DejaVu Serif Condensed"/>
              </a:rPr>
              <a:t>wires</a:t>
            </a:r>
            <a:r>
              <a:rPr sz="2000" spc="400" dirty="0">
                <a:latin typeface="DejaVu Serif Condensed"/>
                <a:cs typeface="DejaVu Serif Condensed"/>
              </a:rPr>
              <a:t> </a:t>
            </a:r>
            <a:r>
              <a:rPr sz="2000" spc="45" dirty="0">
                <a:latin typeface="DejaVu Serif Condensed"/>
                <a:cs typeface="DejaVu Serif Condensed"/>
              </a:rPr>
              <a:t>3.Standard</a:t>
            </a:r>
            <a:r>
              <a:rPr sz="2000" spc="4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cylinder.</a:t>
            </a:r>
            <a:endParaRPr sz="2000">
              <a:latin typeface="DejaVu Serif Condensed"/>
              <a:cs typeface="DejaVu Serif Condensed"/>
            </a:endParaRPr>
          </a:p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sz="2400" b="1" spc="-10" dirty="0">
                <a:latin typeface="Liberation Serif"/>
                <a:cs typeface="Liberation Serif"/>
              </a:rPr>
              <a:t>THEORY:</a:t>
            </a:r>
            <a:endParaRPr sz="24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1100" spc="100" dirty="0">
                <a:latin typeface="DejaVu Serif Condensed"/>
                <a:cs typeface="DejaVu Serif Condensed"/>
              </a:rPr>
              <a:t>1.</a:t>
            </a:r>
            <a:r>
              <a:rPr sz="2000" spc="100" dirty="0">
                <a:latin typeface="DejaVu Serif Condensed"/>
                <a:cs typeface="DejaVu Serif Condensed"/>
              </a:rPr>
              <a:t>Two</a:t>
            </a:r>
            <a:r>
              <a:rPr sz="2000" spc="6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wire</a:t>
            </a:r>
            <a:r>
              <a:rPr sz="2000" spc="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and</a:t>
            </a:r>
            <a:r>
              <a:rPr sz="2000" spc="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three</a:t>
            </a:r>
            <a:r>
              <a:rPr sz="2000" spc="50" dirty="0">
                <a:latin typeface="DejaVu Serif Condensed"/>
                <a:cs typeface="DejaVu Serif Condensed"/>
              </a:rPr>
              <a:t> method</a:t>
            </a:r>
            <a:r>
              <a:rPr sz="2000" spc="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effective</a:t>
            </a:r>
            <a:r>
              <a:rPr sz="2000" spc="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diameter</a:t>
            </a:r>
            <a:r>
              <a:rPr sz="2000" spc="3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measurement.</a:t>
            </a:r>
            <a:endParaRPr sz="2000">
              <a:latin typeface="DejaVu Serif Condensed"/>
              <a:cs typeface="DejaVu Serif Condensed"/>
            </a:endParaRPr>
          </a:p>
          <a:p>
            <a:pPr marL="12700" marR="984250">
              <a:lnSpc>
                <a:spcPct val="105000"/>
              </a:lnSpc>
              <a:spcBef>
                <a:spcPts val="755"/>
              </a:spcBef>
            </a:pPr>
            <a:r>
              <a:rPr sz="1100" dirty="0">
                <a:latin typeface="DejaVu Serif Condensed"/>
                <a:cs typeface="DejaVu Serif Condensed"/>
              </a:rPr>
              <a:t>2.</a:t>
            </a:r>
            <a:r>
              <a:rPr sz="1100" spc="25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Care</a:t>
            </a:r>
            <a:r>
              <a:rPr sz="2000" spc="15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to</a:t>
            </a:r>
            <a:r>
              <a:rPr sz="2000" spc="2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be</a:t>
            </a:r>
            <a:r>
              <a:rPr sz="2000" spc="1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taken</a:t>
            </a:r>
            <a:r>
              <a:rPr sz="2000" spc="15" dirty="0">
                <a:latin typeface="DejaVu Serif Condensed"/>
                <a:cs typeface="DejaVu Serif Condensed"/>
              </a:rPr>
              <a:t> </a:t>
            </a:r>
            <a:r>
              <a:rPr sz="2000" spc="95" dirty="0">
                <a:latin typeface="DejaVu Serif Condensed"/>
                <a:cs typeface="DejaVu Serif Condensed"/>
              </a:rPr>
              <a:t>while</a:t>
            </a:r>
            <a:r>
              <a:rPr sz="2000" spc="30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handling</a:t>
            </a:r>
            <a:r>
              <a:rPr sz="2000" spc="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Floating</a:t>
            </a:r>
            <a:r>
              <a:rPr sz="2000" spc="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Carriage</a:t>
            </a:r>
            <a:r>
              <a:rPr sz="2000" spc="2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Diameter </a:t>
            </a:r>
            <a:r>
              <a:rPr sz="2000" spc="50" dirty="0">
                <a:latin typeface="DejaVu Serif Condensed"/>
                <a:cs typeface="DejaVu Serif Condensed"/>
              </a:rPr>
              <a:t>Measuring</a:t>
            </a:r>
            <a:r>
              <a:rPr sz="2000" spc="-2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Machine.</a:t>
            </a:r>
            <a:endParaRPr sz="2000">
              <a:latin typeface="DejaVu Serif Condensed"/>
              <a:cs typeface="DejaVu Serif Condensed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100" dirty="0">
                <a:latin typeface="DejaVu Serif Condensed"/>
                <a:cs typeface="DejaVu Serif Condensed"/>
              </a:rPr>
              <a:t>3.</a:t>
            </a:r>
            <a:r>
              <a:rPr sz="1100" spc="229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Best</a:t>
            </a:r>
            <a:r>
              <a:rPr sz="2000" spc="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size</a:t>
            </a:r>
            <a:r>
              <a:rPr sz="2000" spc="10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9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wires.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4884" y="926338"/>
            <a:ext cx="57334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5" dirty="0"/>
              <a:t>Floating</a:t>
            </a:r>
            <a:r>
              <a:rPr spc="130" dirty="0"/>
              <a:t> </a:t>
            </a:r>
            <a:r>
              <a:rPr spc="135" dirty="0"/>
              <a:t>Carriage</a:t>
            </a:r>
            <a:r>
              <a:rPr spc="150" dirty="0"/>
              <a:t> </a:t>
            </a:r>
            <a:r>
              <a:rPr spc="195" dirty="0"/>
              <a:t>Micrometer</a:t>
            </a:r>
            <a:r>
              <a:rPr spc="175" dirty="0"/>
              <a:t> </a:t>
            </a:r>
            <a:r>
              <a:rPr spc="-10" dirty="0"/>
              <a:t>(FCM):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4884" y="1234795"/>
            <a:ext cx="8416925" cy="5389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46600"/>
              </a:lnSpc>
              <a:spcBef>
                <a:spcPts val="95"/>
              </a:spcBef>
            </a:pPr>
            <a:r>
              <a:rPr sz="2000" dirty="0">
                <a:latin typeface="DejaVu Serif Condensed"/>
                <a:cs typeface="DejaVu Serif Condensed"/>
              </a:rPr>
              <a:t>Effective</a:t>
            </a:r>
            <a:r>
              <a:rPr sz="2000" spc="145" dirty="0">
                <a:latin typeface="DejaVu Serif Condensed"/>
                <a:cs typeface="DejaVu Serif Condensed"/>
              </a:rPr>
              <a:t>   </a:t>
            </a:r>
            <a:r>
              <a:rPr sz="2000" spc="75" dirty="0">
                <a:latin typeface="DejaVu Serif Condensed"/>
                <a:cs typeface="DejaVu Serif Condensed"/>
              </a:rPr>
              <a:t>Diameter</a:t>
            </a:r>
            <a:r>
              <a:rPr sz="2000" spc="150" dirty="0">
                <a:latin typeface="DejaVu Serif Condensed"/>
                <a:cs typeface="DejaVu Serif Condensed"/>
              </a:rPr>
              <a:t>   </a:t>
            </a:r>
            <a:r>
              <a:rPr sz="2000" spc="50" dirty="0">
                <a:latin typeface="DejaVu Serif Condensed"/>
                <a:cs typeface="DejaVu Serif Condensed"/>
              </a:rPr>
              <a:t>Measuring</a:t>
            </a:r>
            <a:r>
              <a:rPr sz="2000" spc="155" dirty="0">
                <a:latin typeface="DejaVu Serif Condensed"/>
                <a:cs typeface="DejaVu Serif Condensed"/>
              </a:rPr>
              <a:t>   </a:t>
            </a:r>
            <a:r>
              <a:rPr sz="2000" spc="70" dirty="0">
                <a:latin typeface="DejaVu Serif Condensed"/>
                <a:cs typeface="DejaVu Serif Condensed"/>
              </a:rPr>
              <a:t>Micrometer</a:t>
            </a:r>
            <a:r>
              <a:rPr sz="2000" spc="150" dirty="0">
                <a:latin typeface="DejaVu Serif Condensed"/>
                <a:cs typeface="DejaVu Serif Condensed"/>
              </a:rPr>
              <a:t>   </a:t>
            </a:r>
            <a:r>
              <a:rPr sz="2000" spc="75" dirty="0">
                <a:latin typeface="DejaVu Serif Condensed"/>
                <a:cs typeface="DejaVu Serif Condensed"/>
              </a:rPr>
              <a:t>(EDMM)</a:t>
            </a:r>
            <a:r>
              <a:rPr sz="2000" spc="150" dirty="0">
                <a:latin typeface="DejaVu Serif Condensed"/>
                <a:cs typeface="DejaVu Serif Condensed"/>
              </a:rPr>
              <a:t>   </a:t>
            </a:r>
            <a:r>
              <a:rPr sz="2000" spc="55" dirty="0">
                <a:latin typeface="DejaVu Serif Condensed"/>
                <a:cs typeface="DejaVu Serif Condensed"/>
              </a:rPr>
              <a:t>is</a:t>
            </a:r>
            <a:r>
              <a:rPr sz="2000" spc="145" dirty="0">
                <a:latin typeface="DejaVu Serif Condensed"/>
                <a:cs typeface="DejaVu Serif Condensed"/>
              </a:rPr>
              <a:t>   </a:t>
            </a:r>
            <a:r>
              <a:rPr sz="2000" spc="45" dirty="0">
                <a:latin typeface="DejaVu Serif Condensed"/>
                <a:cs typeface="DejaVu Serif Condensed"/>
              </a:rPr>
              <a:t>also </a:t>
            </a:r>
            <a:r>
              <a:rPr sz="2000" spc="110" dirty="0">
                <a:latin typeface="DejaVu Serif Condensed"/>
                <a:cs typeface="DejaVu Serif Condensed"/>
              </a:rPr>
              <a:t>commonly</a:t>
            </a:r>
            <a:r>
              <a:rPr sz="2000" spc="405" dirty="0">
                <a:latin typeface="DejaVu Serif Condensed"/>
                <a:cs typeface="DejaVu Serif Condensed"/>
              </a:rPr>
              <a:t> </a:t>
            </a:r>
            <a:r>
              <a:rPr sz="2000" spc="140" dirty="0">
                <a:latin typeface="DejaVu Serif Condensed"/>
                <a:cs typeface="DejaVu Serif Condensed"/>
              </a:rPr>
              <a:t>known</a:t>
            </a:r>
            <a:r>
              <a:rPr sz="2000" spc="4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as</a:t>
            </a:r>
            <a:r>
              <a:rPr sz="2000" spc="4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FCM</a:t>
            </a:r>
            <a:r>
              <a:rPr sz="2000" spc="470" dirty="0">
                <a:latin typeface="DejaVu Serif Condensed"/>
                <a:cs typeface="DejaVu Serif Condensed"/>
              </a:rPr>
              <a:t> </a:t>
            </a:r>
            <a:r>
              <a:rPr sz="2000" spc="105" dirty="0">
                <a:latin typeface="DejaVu Serif Condensed"/>
                <a:cs typeface="DejaVu Serif Condensed"/>
              </a:rPr>
              <a:t>or</a:t>
            </a:r>
            <a:r>
              <a:rPr sz="2000" spc="4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Floating</a:t>
            </a:r>
            <a:r>
              <a:rPr sz="2000" spc="4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Carriage</a:t>
            </a:r>
            <a:r>
              <a:rPr sz="2000" spc="470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Micrometer.</a:t>
            </a:r>
            <a:r>
              <a:rPr sz="2000" spc="47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This </a:t>
            </a:r>
            <a:r>
              <a:rPr sz="2000" spc="80" dirty="0">
                <a:latin typeface="DejaVu Serif Condensed"/>
                <a:cs typeface="DejaVu Serif Condensed"/>
              </a:rPr>
              <a:t>instrument  </a:t>
            </a:r>
            <a:r>
              <a:rPr sz="2000" spc="60" dirty="0">
                <a:latin typeface="DejaVu Serif Condensed"/>
                <a:cs typeface="DejaVu Serif Condensed"/>
              </a:rPr>
              <a:t>is</a:t>
            </a:r>
            <a:r>
              <a:rPr sz="2000" spc="80" dirty="0">
                <a:latin typeface="DejaVu Serif Condensed"/>
                <a:cs typeface="DejaVu Serif Condensed"/>
              </a:rPr>
              <a:t>  </a:t>
            </a:r>
            <a:r>
              <a:rPr sz="2000" spc="75" dirty="0">
                <a:latin typeface="DejaVu Serif Condensed"/>
                <a:cs typeface="DejaVu Serif Condensed"/>
              </a:rPr>
              <a:t>used</a:t>
            </a:r>
            <a:r>
              <a:rPr sz="2000" spc="85" dirty="0">
                <a:latin typeface="DejaVu Serif Condensed"/>
                <a:cs typeface="DejaVu Serif Condensed"/>
              </a:rPr>
              <a:t>  </a:t>
            </a:r>
            <a:r>
              <a:rPr sz="2000" spc="75" dirty="0">
                <a:latin typeface="DejaVu Serif Condensed"/>
                <a:cs typeface="DejaVu Serif Condensed"/>
              </a:rPr>
              <a:t>for</a:t>
            </a:r>
            <a:r>
              <a:rPr sz="2000" spc="8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accurate</a:t>
            </a:r>
            <a:r>
              <a:rPr sz="2000" spc="75" dirty="0">
                <a:latin typeface="DejaVu Serif Condensed"/>
                <a:cs typeface="DejaVu Serif Condensed"/>
              </a:rPr>
              <a:t>  </a:t>
            </a:r>
            <a:r>
              <a:rPr sz="2000" spc="90" dirty="0">
                <a:latin typeface="DejaVu Serif Condensed"/>
                <a:cs typeface="DejaVu Serif Condensed"/>
              </a:rPr>
              <a:t>measurement</a:t>
            </a:r>
            <a:r>
              <a:rPr sz="2000" spc="80" dirty="0">
                <a:latin typeface="DejaVu Serif Condensed"/>
                <a:cs typeface="DejaVu Serif Condensed"/>
              </a:rPr>
              <a:t>  </a:t>
            </a:r>
            <a:r>
              <a:rPr sz="2000" spc="75" dirty="0">
                <a:latin typeface="DejaVu Serif Condensed"/>
                <a:cs typeface="DejaVu Serif Condensed"/>
              </a:rPr>
              <a:t>of</a:t>
            </a:r>
            <a:r>
              <a:rPr sz="2000" spc="80" dirty="0">
                <a:latin typeface="DejaVu Serif Condensed"/>
                <a:cs typeface="DejaVu Serif Condensed"/>
              </a:rPr>
              <a:t>  'Thread</a:t>
            </a:r>
            <a:r>
              <a:rPr sz="2000" spc="85" dirty="0">
                <a:latin typeface="DejaVu Serif Condensed"/>
                <a:cs typeface="DejaVu Serif Condensed"/>
              </a:rPr>
              <a:t>  </a:t>
            </a:r>
            <a:r>
              <a:rPr sz="2000" spc="-20" dirty="0">
                <a:latin typeface="DejaVu Serif Condensed"/>
                <a:cs typeface="DejaVu Serif Condensed"/>
              </a:rPr>
              <a:t>Plug </a:t>
            </a:r>
            <a:r>
              <a:rPr sz="2000" dirty="0">
                <a:latin typeface="DejaVu Serif Condensed"/>
                <a:cs typeface="DejaVu Serif Condensed"/>
              </a:rPr>
              <a:t>Gauges'.</a:t>
            </a:r>
            <a:r>
              <a:rPr sz="2000" spc="31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Gauge</a:t>
            </a:r>
            <a:r>
              <a:rPr sz="2000" spc="315" dirty="0">
                <a:latin typeface="DejaVu Serif Condensed"/>
                <a:cs typeface="DejaVu Serif Condensed"/>
              </a:rPr>
              <a:t>  </a:t>
            </a:r>
            <a:r>
              <a:rPr sz="2000" spc="85" dirty="0">
                <a:latin typeface="DejaVu Serif Condensed"/>
                <a:cs typeface="DejaVu Serif Condensed"/>
              </a:rPr>
              <a:t>dimensions</a:t>
            </a:r>
            <a:r>
              <a:rPr sz="2000" spc="315" dirty="0">
                <a:latin typeface="DejaVu Serif Condensed"/>
                <a:cs typeface="DejaVu Serif Condensed"/>
              </a:rPr>
              <a:t>  </a:t>
            </a:r>
            <a:r>
              <a:rPr sz="2000" spc="60" dirty="0">
                <a:latin typeface="DejaVu Serif Condensed"/>
                <a:cs typeface="DejaVu Serif Condensed"/>
              </a:rPr>
              <a:t>such</a:t>
            </a:r>
            <a:r>
              <a:rPr sz="2000" spc="31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as</a:t>
            </a:r>
            <a:r>
              <a:rPr sz="2000" spc="315" dirty="0">
                <a:latin typeface="DejaVu Serif Condensed"/>
                <a:cs typeface="DejaVu Serif Condensed"/>
              </a:rPr>
              <a:t>  </a:t>
            </a:r>
            <a:r>
              <a:rPr sz="2000" spc="60" dirty="0">
                <a:latin typeface="DejaVu Serif Condensed"/>
                <a:cs typeface="DejaVu Serif Condensed"/>
              </a:rPr>
              <a:t>Outside</a:t>
            </a:r>
            <a:r>
              <a:rPr sz="2000" spc="305" dirty="0">
                <a:latin typeface="DejaVu Serif Condensed"/>
                <a:cs typeface="DejaVu Serif Condensed"/>
              </a:rPr>
              <a:t>  </a:t>
            </a:r>
            <a:r>
              <a:rPr sz="2000" spc="55" dirty="0">
                <a:latin typeface="DejaVu Serif Condensed"/>
                <a:cs typeface="DejaVu Serif Condensed"/>
              </a:rPr>
              <a:t>diameter,</a:t>
            </a:r>
            <a:r>
              <a:rPr sz="2000" spc="310" dirty="0">
                <a:latin typeface="DejaVu Serif Condensed"/>
                <a:cs typeface="DejaVu Serif Condensed"/>
              </a:rPr>
              <a:t>  </a:t>
            </a:r>
            <a:r>
              <a:rPr sz="2000" spc="35" dirty="0">
                <a:latin typeface="DejaVu Serif Condensed"/>
                <a:cs typeface="DejaVu Serif Condensed"/>
              </a:rPr>
              <a:t>Pitch </a:t>
            </a:r>
            <a:r>
              <a:rPr sz="2000" spc="60" dirty="0">
                <a:latin typeface="DejaVu Serif Condensed"/>
                <a:cs typeface="DejaVu Serif Condensed"/>
              </a:rPr>
              <a:t>diameter,</a:t>
            </a:r>
            <a:r>
              <a:rPr sz="2000" spc="320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and</a:t>
            </a:r>
            <a:r>
              <a:rPr sz="2000" spc="340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Root</a:t>
            </a:r>
            <a:r>
              <a:rPr sz="2000" spc="335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diameter</a:t>
            </a:r>
            <a:r>
              <a:rPr sz="2000" spc="330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are</a:t>
            </a:r>
            <a:r>
              <a:rPr sz="2000" spc="335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measured</a:t>
            </a:r>
            <a:r>
              <a:rPr sz="2000" spc="340" dirty="0">
                <a:latin typeface="DejaVu Serif Condensed"/>
                <a:cs typeface="DejaVu Serif Condensed"/>
              </a:rPr>
              <a:t> </a:t>
            </a:r>
            <a:r>
              <a:rPr sz="2000" spc="110" dirty="0">
                <a:latin typeface="DejaVu Serif Condensed"/>
                <a:cs typeface="DejaVu Serif Condensed"/>
              </a:rPr>
              <a:t>with</a:t>
            </a:r>
            <a:r>
              <a:rPr sz="2000" spc="33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35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help</a:t>
            </a:r>
            <a:r>
              <a:rPr sz="2000" spc="34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of</a:t>
            </a:r>
            <a:r>
              <a:rPr sz="2000" spc="335" dirty="0">
                <a:latin typeface="DejaVu Serif Condensed"/>
                <a:cs typeface="DejaVu Serif Condensed"/>
              </a:rPr>
              <a:t> </a:t>
            </a:r>
            <a:r>
              <a:rPr sz="2000" spc="45" dirty="0">
                <a:latin typeface="DejaVu Serif Condensed"/>
                <a:cs typeface="DejaVu Serif Condensed"/>
              </a:rPr>
              <a:t>this </a:t>
            </a:r>
            <a:r>
              <a:rPr sz="2000" spc="65" dirty="0">
                <a:latin typeface="DejaVu Serif Condensed"/>
                <a:cs typeface="DejaVu Serif Condensed"/>
              </a:rPr>
              <a:t>instrument.</a:t>
            </a:r>
            <a:r>
              <a:rPr sz="2000" spc="-30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In</a:t>
            </a:r>
            <a:r>
              <a:rPr sz="2000" spc="-35" dirty="0">
                <a:latin typeface="DejaVu Serif Condensed"/>
                <a:cs typeface="DejaVu Serif Condensed"/>
              </a:rPr>
              <a:t> </a:t>
            </a:r>
            <a:r>
              <a:rPr sz="2000" spc="95" dirty="0">
                <a:latin typeface="DejaVu Serif Condensed"/>
                <a:cs typeface="DejaVu Serif Condensed"/>
              </a:rPr>
              <a:t>order</a:t>
            </a:r>
            <a:r>
              <a:rPr sz="2000" spc="-45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to</a:t>
            </a:r>
            <a:r>
              <a:rPr sz="2000" spc="-3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ensure</a:t>
            </a:r>
            <a:r>
              <a:rPr sz="2000" spc="-3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-40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manufacture</a:t>
            </a:r>
            <a:r>
              <a:rPr sz="2000" spc="-3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of</a:t>
            </a:r>
            <a:r>
              <a:rPr sz="2000" spc="-40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screw</a:t>
            </a:r>
            <a:r>
              <a:rPr sz="2000" spc="-40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threads</a:t>
            </a:r>
            <a:r>
              <a:rPr sz="2000" spc="-4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to the</a:t>
            </a:r>
            <a:r>
              <a:rPr sz="2000" spc="-30" dirty="0">
                <a:latin typeface="DejaVu Serif Condensed"/>
                <a:cs typeface="DejaVu Serif Condensed"/>
              </a:rPr>
              <a:t>  </a:t>
            </a:r>
            <a:r>
              <a:rPr sz="2000" spc="55" dirty="0">
                <a:latin typeface="DejaVu Serif Condensed"/>
                <a:cs typeface="DejaVu Serif Condensed"/>
              </a:rPr>
              <a:t>specified</a:t>
            </a:r>
            <a:r>
              <a:rPr sz="2000" spc="-20" dirty="0">
                <a:latin typeface="DejaVu Serif Condensed"/>
                <a:cs typeface="DejaVu Serif Condensed"/>
              </a:rPr>
              <a:t>  </a:t>
            </a:r>
            <a:r>
              <a:rPr sz="2000" spc="75" dirty="0">
                <a:latin typeface="DejaVu Serif Condensed"/>
                <a:cs typeface="DejaVu Serif Condensed"/>
              </a:rPr>
              <a:t>limits</a:t>
            </a:r>
            <a:r>
              <a:rPr sz="2000" spc="-30" dirty="0">
                <a:latin typeface="DejaVu Serif Condensed"/>
                <a:cs typeface="DejaVu Serif Condensed"/>
              </a:rPr>
              <a:t>  </a:t>
            </a:r>
            <a:r>
              <a:rPr sz="2000" spc="60" dirty="0">
                <a:latin typeface="DejaVu Serif Condensed"/>
                <a:cs typeface="DejaVu Serif Condensed"/>
              </a:rPr>
              <a:t>laid</a:t>
            </a:r>
            <a:r>
              <a:rPr sz="2000" spc="-30" dirty="0">
                <a:latin typeface="DejaVu Serif Condensed"/>
                <a:cs typeface="DejaVu Serif Condensed"/>
              </a:rPr>
              <a:t>  </a:t>
            </a:r>
            <a:r>
              <a:rPr sz="2000" spc="140" dirty="0">
                <a:latin typeface="DejaVu Serif Condensed"/>
                <a:cs typeface="DejaVu Serif Condensed"/>
              </a:rPr>
              <a:t>down</a:t>
            </a:r>
            <a:r>
              <a:rPr sz="2000" spc="-30" dirty="0">
                <a:latin typeface="DejaVu Serif Condensed"/>
                <a:cs typeface="DejaVu Serif Condensed"/>
              </a:rPr>
              <a:t>  </a:t>
            </a:r>
            <a:r>
              <a:rPr sz="2000" spc="80" dirty="0">
                <a:latin typeface="DejaVu Serif Condensed"/>
                <a:cs typeface="DejaVu Serif Condensed"/>
              </a:rPr>
              <a:t>in</a:t>
            </a:r>
            <a:r>
              <a:rPr sz="2000" spc="-20" dirty="0">
                <a:latin typeface="DejaVu Serif Condensed"/>
                <a:cs typeface="DejaVu Serif Condensed"/>
              </a:rPr>
              <a:t> 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-35" dirty="0">
                <a:latin typeface="DejaVu Serif Condensed"/>
                <a:cs typeface="DejaVu Serif Condensed"/>
              </a:rPr>
              <a:t>  </a:t>
            </a:r>
            <a:r>
              <a:rPr sz="2000" spc="80" dirty="0">
                <a:latin typeface="DejaVu Serif Condensed"/>
                <a:cs typeface="DejaVu Serif Condensed"/>
              </a:rPr>
              <a:t>appropriate</a:t>
            </a:r>
            <a:r>
              <a:rPr sz="2000" spc="-20" dirty="0">
                <a:latin typeface="DejaVu Serif Condensed"/>
                <a:cs typeface="DejaVu Serif Condensed"/>
              </a:rPr>
              <a:t>  </a:t>
            </a:r>
            <a:r>
              <a:rPr sz="2000" spc="75" dirty="0">
                <a:latin typeface="DejaVu Serif Condensed"/>
                <a:cs typeface="DejaVu Serif Condensed"/>
              </a:rPr>
              <a:t>standard</a:t>
            </a:r>
            <a:r>
              <a:rPr sz="2000" spc="-3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it</a:t>
            </a:r>
            <a:r>
              <a:rPr sz="2000" spc="-30" dirty="0">
                <a:latin typeface="DejaVu Serif Condensed"/>
                <a:cs typeface="DejaVu Serif Condensed"/>
              </a:rPr>
              <a:t>  </a:t>
            </a:r>
            <a:r>
              <a:rPr sz="2000" spc="30" dirty="0">
                <a:latin typeface="DejaVu Serif Condensed"/>
                <a:cs typeface="DejaVu Serif Condensed"/>
              </a:rPr>
              <a:t>is </a:t>
            </a:r>
            <a:r>
              <a:rPr sz="2000" spc="55" dirty="0">
                <a:latin typeface="DejaVu Serif Condensed"/>
                <a:cs typeface="DejaVu Serif Condensed"/>
              </a:rPr>
              <a:t>essential</a:t>
            </a:r>
            <a:r>
              <a:rPr sz="2000" spc="355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to</a:t>
            </a:r>
            <a:r>
              <a:rPr sz="2000" spc="330" dirty="0">
                <a:latin typeface="DejaVu Serif Condensed"/>
                <a:cs typeface="DejaVu Serif Condensed"/>
              </a:rPr>
              <a:t> </a:t>
            </a:r>
            <a:r>
              <a:rPr sz="2000" spc="100" dirty="0">
                <a:latin typeface="DejaVu Serif Condensed"/>
                <a:cs typeface="DejaVu Serif Condensed"/>
              </a:rPr>
              <a:t>provide</a:t>
            </a:r>
            <a:r>
              <a:rPr sz="2000" spc="360" dirty="0">
                <a:latin typeface="DejaVu Serif Condensed"/>
                <a:cs typeface="DejaVu Serif Condensed"/>
              </a:rPr>
              <a:t> </a:t>
            </a:r>
            <a:r>
              <a:rPr sz="2000" spc="105" dirty="0">
                <a:latin typeface="DejaVu Serif Condensed"/>
                <a:cs typeface="DejaVu Serif Condensed"/>
              </a:rPr>
              <a:t>some</a:t>
            </a:r>
            <a:r>
              <a:rPr sz="2000" spc="360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means</a:t>
            </a:r>
            <a:r>
              <a:rPr sz="2000" spc="35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of</a:t>
            </a:r>
            <a:r>
              <a:rPr sz="2000" spc="355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inspecting</a:t>
            </a:r>
            <a:r>
              <a:rPr sz="2000" spc="36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355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final</a:t>
            </a:r>
            <a:r>
              <a:rPr sz="2000" spc="35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product. </a:t>
            </a:r>
            <a:r>
              <a:rPr sz="2000" spc="60" dirty="0">
                <a:latin typeface="DejaVu Serif Condensed"/>
                <a:cs typeface="DejaVu Serif Condensed"/>
              </a:rPr>
              <a:t>For</a:t>
            </a:r>
            <a:r>
              <a:rPr sz="2000" spc="-20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measurement</a:t>
            </a:r>
            <a:r>
              <a:rPr sz="2000" spc="-1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of</a:t>
            </a:r>
            <a:r>
              <a:rPr sz="2000" spc="-1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internal</a:t>
            </a:r>
            <a:r>
              <a:rPr sz="2000" spc="-1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threads</a:t>
            </a:r>
            <a:r>
              <a:rPr sz="2000" spc="-20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thread</a:t>
            </a:r>
            <a:r>
              <a:rPr sz="2000" spc="-10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plug</a:t>
            </a:r>
            <a:r>
              <a:rPr sz="2000" spc="-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gauge</a:t>
            </a:r>
            <a:r>
              <a:rPr sz="2000" spc="-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is</a:t>
            </a:r>
            <a:r>
              <a:rPr sz="2000" spc="-1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used</a:t>
            </a:r>
            <a:r>
              <a:rPr sz="2000" spc="-5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and </a:t>
            </a:r>
            <a:r>
              <a:rPr sz="2000" spc="90" dirty="0">
                <a:latin typeface="DejaVu Serif Condensed"/>
                <a:cs typeface="DejaVu Serif Condensed"/>
              </a:rPr>
              <a:t>to</a:t>
            </a:r>
            <a:r>
              <a:rPr sz="2000" spc="38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check</a:t>
            </a:r>
            <a:r>
              <a:rPr sz="2000" spc="380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these</a:t>
            </a:r>
            <a:r>
              <a:rPr sz="2000" spc="385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plug</a:t>
            </a:r>
            <a:r>
              <a:rPr sz="2000" spc="3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gauges</a:t>
            </a:r>
            <a:r>
              <a:rPr sz="2000" spc="375" dirty="0">
                <a:latin typeface="DejaVu Serif Condensed"/>
                <a:cs typeface="DejaVu Serif Condensed"/>
              </a:rPr>
              <a:t> </a:t>
            </a:r>
            <a:r>
              <a:rPr sz="2000" spc="45" dirty="0">
                <a:latin typeface="DejaVu Serif Condensed"/>
                <a:cs typeface="DejaVu Serif Condensed"/>
              </a:rPr>
              <a:t>Floating</a:t>
            </a:r>
            <a:r>
              <a:rPr sz="2000" spc="38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Carriage</a:t>
            </a:r>
            <a:r>
              <a:rPr sz="2000" spc="380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Micrometer</a:t>
            </a:r>
            <a:r>
              <a:rPr sz="2000" spc="38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is</a:t>
            </a:r>
            <a:r>
              <a:rPr sz="2000" spc="395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used </a:t>
            </a:r>
            <a:r>
              <a:rPr sz="2000" spc="75" dirty="0">
                <a:latin typeface="DejaVu Serif Condensed"/>
                <a:cs typeface="DejaVu Serif Condensed"/>
              </a:rPr>
              <a:t>for</a:t>
            </a:r>
            <a:r>
              <a:rPr sz="2000" spc="35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measuring</a:t>
            </a:r>
            <a:r>
              <a:rPr sz="2000" spc="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Major,</a:t>
            </a:r>
            <a:r>
              <a:rPr sz="2000" spc="50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Minor</a:t>
            </a:r>
            <a:r>
              <a:rPr sz="2000" spc="35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and</a:t>
            </a:r>
            <a:r>
              <a:rPr sz="2000" spc="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Effective</a:t>
            </a:r>
            <a:r>
              <a:rPr sz="2000" spc="80" dirty="0">
                <a:latin typeface="DejaVu Serif Condensed"/>
                <a:cs typeface="DejaVu Serif Condensed"/>
              </a:rPr>
              <a:t> </a:t>
            </a:r>
            <a:r>
              <a:rPr sz="2000" spc="40" dirty="0">
                <a:latin typeface="DejaVu Serif Condensed"/>
                <a:cs typeface="DejaVu Serif Condensed"/>
              </a:rPr>
              <a:t>diameter.</a:t>
            </a:r>
            <a:endParaRPr sz="2000">
              <a:latin typeface="DejaVu Serif Condensed"/>
              <a:cs typeface="DejaVu Serif Condensed"/>
            </a:endParaRPr>
          </a:p>
          <a:p>
            <a:pPr marL="12700" algn="just">
              <a:lnSpc>
                <a:spcPct val="100000"/>
              </a:lnSpc>
              <a:spcBef>
                <a:spcPts val="1140"/>
              </a:spcBef>
            </a:pP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48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pitch</a:t>
            </a:r>
            <a:r>
              <a:rPr sz="2000" spc="4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diameter</a:t>
            </a:r>
            <a:r>
              <a:rPr sz="2000" spc="459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4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4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diameter</a:t>
            </a:r>
            <a:r>
              <a:rPr sz="2000" spc="4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4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</a:t>
            </a:r>
            <a:r>
              <a:rPr sz="2000" spc="459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imaginary</a:t>
            </a:r>
            <a:r>
              <a:rPr sz="2000" spc="4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cylinder</a:t>
            </a:r>
            <a:r>
              <a:rPr sz="2000" spc="48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which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884" y="372212"/>
            <a:ext cx="8416925" cy="2707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46600"/>
              </a:lnSpc>
              <a:spcBef>
                <a:spcPts val="95"/>
              </a:spcBef>
            </a:pPr>
            <a:r>
              <a:rPr sz="2000" dirty="0">
                <a:latin typeface="DejaVu Serif Condensed"/>
                <a:cs typeface="DejaVu Serif Condensed"/>
              </a:rPr>
              <a:t>passes</a:t>
            </a:r>
            <a:r>
              <a:rPr sz="2000" spc="15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through</a:t>
            </a:r>
            <a:r>
              <a:rPr sz="2000" spc="5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5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thread</a:t>
            </a:r>
            <a:r>
              <a:rPr sz="2000" spc="5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profile</a:t>
            </a:r>
            <a:r>
              <a:rPr sz="2000" spc="5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at</a:t>
            </a:r>
            <a:r>
              <a:rPr sz="2000" spc="5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such</a:t>
            </a:r>
            <a:r>
              <a:rPr sz="2000" spc="5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points</a:t>
            </a:r>
            <a:r>
              <a:rPr sz="2000" spc="5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as</a:t>
            </a:r>
            <a:r>
              <a:rPr sz="2000" spc="4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to</a:t>
            </a:r>
            <a:r>
              <a:rPr sz="2000" spc="5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make</a:t>
            </a:r>
            <a:r>
              <a:rPr sz="2000" spc="45" dirty="0">
                <a:latin typeface="DejaVu Serif Condensed"/>
                <a:cs typeface="DejaVu Serif Condensed"/>
              </a:rPr>
              <a:t>  </a:t>
            </a:r>
            <a:r>
              <a:rPr sz="2000" spc="-25" dirty="0">
                <a:latin typeface="DejaVu Serif Condensed"/>
                <a:cs typeface="DejaVu Serif Condensed"/>
              </a:rPr>
              <a:t>the </a:t>
            </a:r>
            <a:r>
              <a:rPr sz="2000" spc="50" dirty="0">
                <a:latin typeface="DejaVu Serif Condensed"/>
                <a:cs typeface="DejaVu Serif Condensed"/>
              </a:rPr>
              <a:t>widths</a:t>
            </a:r>
            <a:r>
              <a:rPr sz="2000" spc="4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3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thread</a:t>
            </a:r>
            <a:r>
              <a:rPr sz="2000" spc="43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groove</a:t>
            </a:r>
            <a:r>
              <a:rPr sz="2000" spc="4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and</a:t>
            </a:r>
            <a:r>
              <a:rPr sz="2000" spc="4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thread</a:t>
            </a:r>
            <a:r>
              <a:rPr sz="2000" spc="4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ridge</a:t>
            </a:r>
            <a:r>
              <a:rPr sz="2000" spc="4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equal.</a:t>
            </a:r>
            <a:r>
              <a:rPr sz="2000" spc="4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4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correct</a:t>
            </a:r>
            <a:r>
              <a:rPr sz="2000" spc="45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pitch </a:t>
            </a:r>
            <a:r>
              <a:rPr sz="2000" dirty="0">
                <a:latin typeface="DejaVu Serif Condensed"/>
                <a:cs typeface="DejaVu Serif Condensed"/>
              </a:rPr>
              <a:t>diameter</a:t>
            </a:r>
            <a:r>
              <a:rPr sz="2000" spc="2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assures</a:t>
            </a:r>
            <a:r>
              <a:rPr sz="2000" spc="2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that</a:t>
            </a:r>
            <a:r>
              <a:rPr sz="2000" spc="2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25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threaded</a:t>
            </a:r>
            <a:r>
              <a:rPr sz="2000" spc="2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product</a:t>
            </a:r>
            <a:r>
              <a:rPr sz="2000" spc="26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or</a:t>
            </a:r>
            <a:r>
              <a:rPr sz="2000" spc="2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thread</a:t>
            </a:r>
            <a:r>
              <a:rPr sz="2000" spc="2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gage</a:t>
            </a:r>
            <a:r>
              <a:rPr sz="2000" spc="2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270" dirty="0">
                <a:latin typeface="DejaVu Serif Condensed"/>
                <a:cs typeface="DejaVu Serif Condensed"/>
              </a:rPr>
              <a:t> </a:t>
            </a:r>
            <a:r>
              <a:rPr sz="2000" spc="40" dirty="0">
                <a:latin typeface="DejaVu Serif Condensed"/>
                <a:cs typeface="DejaVu Serif Condensed"/>
              </a:rPr>
              <a:t>within </a:t>
            </a:r>
            <a:r>
              <a:rPr sz="2000" dirty="0">
                <a:latin typeface="DejaVu Serif Condensed"/>
                <a:cs typeface="DejaVu Serif Condensed"/>
              </a:rPr>
              <a:t>required</a:t>
            </a:r>
            <a:r>
              <a:rPr sz="2000" spc="32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limits</a:t>
            </a:r>
            <a:r>
              <a:rPr sz="2000" spc="33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in</a:t>
            </a:r>
            <a:r>
              <a:rPr sz="2000" spc="32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producing</a:t>
            </a:r>
            <a:r>
              <a:rPr sz="2000" spc="33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interchange</a:t>
            </a:r>
            <a:r>
              <a:rPr sz="2000" spc="44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ability</a:t>
            </a:r>
            <a:r>
              <a:rPr sz="2000" spc="44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and</a:t>
            </a:r>
            <a:r>
              <a:rPr sz="2000" spc="420" dirty="0">
                <a:latin typeface="DejaVu Serif Condensed"/>
                <a:cs typeface="DejaVu Serif Condensed"/>
              </a:rPr>
              <a:t>  </a:t>
            </a:r>
            <a:r>
              <a:rPr sz="2000" spc="-10" dirty="0">
                <a:latin typeface="DejaVu Serif Condensed"/>
                <a:cs typeface="DejaVu Serif Condensed"/>
              </a:rPr>
              <a:t>strength. </a:t>
            </a:r>
            <a:r>
              <a:rPr sz="2000" dirty="0">
                <a:latin typeface="DejaVu Serif Condensed"/>
                <a:cs typeface="DejaVu Serif Condensed"/>
              </a:rPr>
              <a:t>Periodic</a:t>
            </a:r>
            <a:r>
              <a:rPr sz="2000" spc="18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measurement</a:t>
            </a:r>
            <a:r>
              <a:rPr sz="2000" spc="18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17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8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pitch</a:t>
            </a:r>
            <a:r>
              <a:rPr sz="2000" spc="17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diameter</a:t>
            </a:r>
            <a:r>
              <a:rPr sz="2000" spc="6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16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recommended</a:t>
            </a:r>
            <a:r>
              <a:rPr sz="2000" spc="160" dirty="0">
                <a:latin typeface="DejaVu Serif Condensed"/>
                <a:cs typeface="DejaVu Serif Condensed"/>
              </a:rPr>
              <a:t>  </a:t>
            </a:r>
            <a:r>
              <a:rPr sz="2000" spc="30" dirty="0">
                <a:latin typeface="DejaVu Serif Condensed"/>
                <a:cs typeface="DejaVu Serif Condensed"/>
              </a:rPr>
              <a:t>to </a:t>
            </a:r>
            <a:r>
              <a:rPr sz="2000" dirty="0">
                <a:latin typeface="DejaVu Serif Condensed"/>
                <a:cs typeface="DejaVu Serif Condensed"/>
              </a:rPr>
              <a:t>determine</a:t>
            </a:r>
            <a:r>
              <a:rPr sz="2000" spc="1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whether</a:t>
            </a:r>
            <a:r>
              <a:rPr sz="2000" spc="1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1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thread</a:t>
            </a:r>
            <a:r>
              <a:rPr sz="2000" spc="1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gage</a:t>
            </a:r>
            <a:r>
              <a:rPr sz="2000" spc="1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165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worn</a:t>
            </a:r>
            <a:r>
              <a:rPr sz="2000" spc="17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below</a:t>
            </a:r>
            <a:r>
              <a:rPr sz="2000" spc="17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tolerance.</a:t>
            </a:r>
            <a:endParaRPr sz="2000">
              <a:latin typeface="DejaVu Serif Condensed"/>
              <a:cs typeface="DejaVu Serif Condense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81627" y="6244844"/>
            <a:ext cx="25615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60" dirty="0">
                <a:latin typeface="Liberation Serif"/>
                <a:cs typeface="Liberation Serif"/>
              </a:rPr>
              <a:t>Fig.</a:t>
            </a:r>
            <a:r>
              <a:rPr sz="1200" b="1" spc="90" dirty="0">
                <a:latin typeface="Liberation Serif"/>
                <a:cs typeface="Liberation Serif"/>
              </a:rPr>
              <a:t> </a:t>
            </a:r>
            <a:r>
              <a:rPr sz="1200" dirty="0">
                <a:latin typeface="DejaVu Serif Condensed"/>
                <a:cs typeface="DejaVu Serif Condensed"/>
              </a:rPr>
              <a:t>Floating</a:t>
            </a:r>
            <a:r>
              <a:rPr sz="1200" spc="170" dirty="0">
                <a:latin typeface="DejaVu Serif Condensed"/>
                <a:cs typeface="DejaVu Serif Condensed"/>
              </a:rPr>
              <a:t> </a:t>
            </a:r>
            <a:r>
              <a:rPr sz="1200" dirty="0">
                <a:latin typeface="DejaVu Serif Condensed"/>
                <a:cs typeface="DejaVu Serif Condensed"/>
              </a:rPr>
              <a:t>Carriage</a:t>
            </a:r>
            <a:r>
              <a:rPr sz="1200" spc="160" dirty="0">
                <a:latin typeface="DejaVu Serif Condensed"/>
                <a:cs typeface="DejaVu Serif Condensed"/>
              </a:rPr>
              <a:t> </a:t>
            </a:r>
            <a:r>
              <a:rPr sz="1200" spc="-10" dirty="0">
                <a:latin typeface="DejaVu Serif Condensed"/>
                <a:cs typeface="DejaVu Serif Condensed"/>
              </a:rPr>
              <a:t>Micrometer</a:t>
            </a:r>
            <a:endParaRPr sz="1200">
              <a:latin typeface="DejaVu Serif Condensed"/>
              <a:cs typeface="DejaVu Serif Condensed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35020" y="3227069"/>
            <a:ext cx="3907789" cy="2877185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09060" y="3365880"/>
            <a:ext cx="5532854" cy="199885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08830" y="920241"/>
            <a:ext cx="23615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55" dirty="0"/>
              <a:t>Two-</a:t>
            </a:r>
            <a:r>
              <a:rPr sz="2200" spc="105" dirty="0"/>
              <a:t>wire</a:t>
            </a:r>
            <a:r>
              <a:rPr sz="2200" spc="335" dirty="0"/>
              <a:t> </a:t>
            </a:r>
            <a:r>
              <a:rPr sz="2200" spc="90" dirty="0"/>
              <a:t>method</a:t>
            </a:r>
            <a:endParaRPr sz="2200"/>
          </a:p>
        </p:txBody>
      </p:sp>
      <p:sp>
        <p:nvSpPr>
          <p:cNvPr id="4" name="object 4"/>
          <p:cNvSpPr txBox="1"/>
          <p:nvPr/>
        </p:nvSpPr>
        <p:spPr>
          <a:xfrm>
            <a:off x="1084884" y="1412722"/>
            <a:ext cx="8406130" cy="5222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indent="-228600" algn="just">
              <a:lnSpc>
                <a:spcPct val="144600"/>
              </a:lnSpc>
              <a:spcBef>
                <a:spcPts val="100"/>
              </a:spcBef>
              <a:buSzPct val="60000"/>
              <a:buFont typeface="Symbol"/>
              <a:buChar char=""/>
              <a:tabLst>
                <a:tab pos="469265" algn="l"/>
              </a:tabLst>
            </a:pPr>
            <a:r>
              <a:rPr sz="2000" spc="95" dirty="0">
                <a:latin typeface="DejaVu Serif Condensed"/>
                <a:cs typeface="DejaVu Serif Condensed"/>
              </a:rPr>
              <a:t>The</a:t>
            </a:r>
            <a:r>
              <a:rPr sz="2000" spc="114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effective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diameter</a:t>
            </a:r>
            <a:r>
              <a:rPr sz="2000" spc="95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cannot</a:t>
            </a:r>
            <a:r>
              <a:rPr sz="2000" spc="110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be</a:t>
            </a:r>
            <a:r>
              <a:rPr sz="2000" spc="110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measured</a:t>
            </a:r>
            <a:r>
              <a:rPr sz="2000" spc="12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directly</a:t>
            </a:r>
            <a:r>
              <a:rPr sz="2000" spc="11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but</a:t>
            </a:r>
            <a:r>
              <a:rPr sz="2000" spc="1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can</a:t>
            </a:r>
            <a:r>
              <a:rPr sz="2000" spc="110" dirty="0">
                <a:latin typeface="DejaVu Serif Condensed"/>
                <a:cs typeface="DejaVu Serif Condensed"/>
              </a:rPr>
              <a:t> </a:t>
            </a:r>
            <a:r>
              <a:rPr sz="2000" spc="45" dirty="0">
                <a:latin typeface="DejaVu Serif Condensed"/>
                <a:cs typeface="DejaVu Serif Condensed"/>
              </a:rPr>
              <a:t>be calculated</a:t>
            </a:r>
            <a:r>
              <a:rPr sz="2000" spc="-25" dirty="0">
                <a:latin typeface="DejaVu Serif Condensed"/>
                <a:cs typeface="DejaVu Serif Condensed"/>
              </a:rPr>
              <a:t> </a:t>
            </a:r>
            <a:r>
              <a:rPr sz="2000" spc="105" dirty="0">
                <a:latin typeface="DejaVu Serif Condensed"/>
                <a:cs typeface="DejaVu Serif Condensed"/>
              </a:rPr>
              <a:t>from</a:t>
            </a:r>
            <a:r>
              <a:rPr sz="2000" spc="-5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-45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measurements</a:t>
            </a:r>
            <a:r>
              <a:rPr sz="2000" spc="-45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made.</a:t>
            </a:r>
            <a:endParaRPr sz="2000">
              <a:latin typeface="DejaVu Serif Condensed"/>
              <a:cs typeface="DejaVu Serif Condensed"/>
            </a:endParaRPr>
          </a:p>
          <a:p>
            <a:pPr marL="469265" marR="6350" indent="-228600" algn="just">
              <a:lnSpc>
                <a:spcPct val="144500"/>
              </a:lnSpc>
              <a:spcBef>
                <a:spcPts val="35"/>
              </a:spcBef>
              <a:buSzPct val="60000"/>
              <a:buFont typeface="Symbol"/>
              <a:buChar char=""/>
              <a:tabLst>
                <a:tab pos="469265" algn="l"/>
              </a:tabLst>
            </a:pPr>
            <a:r>
              <a:rPr sz="2000" spc="95" dirty="0">
                <a:latin typeface="DejaVu Serif Condensed"/>
                <a:cs typeface="DejaVu Serif Condensed"/>
              </a:rPr>
              <a:t>Wires</a:t>
            </a:r>
            <a:r>
              <a:rPr sz="2000" spc="35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of</a:t>
            </a:r>
            <a:r>
              <a:rPr sz="2000" spc="350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exactly</a:t>
            </a:r>
            <a:r>
              <a:rPr sz="2000" spc="345" dirty="0">
                <a:latin typeface="DejaVu Serif Condensed"/>
                <a:cs typeface="DejaVu Serif Condensed"/>
              </a:rPr>
              <a:t> </a:t>
            </a:r>
            <a:r>
              <a:rPr sz="2000" spc="140" dirty="0">
                <a:latin typeface="DejaVu Serif Condensed"/>
                <a:cs typeface="DejaVu Serif Condensed"/>
              </a:rPr>
              <a:t>known</a:t>
            </a:r>
            <a:r>
              <a:rPr sz="2000" spc="345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diameters</a:t>
            </a:r>
            <a:r>
              <a:rPr sz="2000" spc="340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are</a:t>
            </a:r>
            <a:r>
              <a:rPr sz="2000" spc="350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chosen</a:t>
            </a:r>
            <a:r>
              <a:rPr sz="2000" spc="360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such</a:t>
            </a:r>
            <a:r>
              <a:rPr sz="2000" spc="35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that</a:t>
            </a:r>
            <a:r>
              <a:rPr sz="2000" spc="36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they </a:t>
            </a:r>
            <a:r>
              <a:rPr sz="2000" spc="50" dirty="0">
                <a:latin typeface="DejaVu Serif Condensed"/>
                <a:cs typeface="DejaVu Serif Condensed"/>
              </a:rPr>
              <a:t>contact</a:t>
            </a:r>
            <a:r>
              <a:rPr sz="2000" spc="-5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the</a:t>
            </a:r>
            <a:r>
              <a:rPr sz="2000" spc="-3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flanks</a:t>
            </a:r>
            <a:r>
              <a:rPr sz="2000" spc="-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at</a:t>
            </a:r>
            <a:r>
              <a:rPr sz="2000" spc="-45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their</a:t>
            </a:r>
            <a:r>
              <a:rPr sz="2000" spc="-45" dirty="0">
                <a:latin typeface="DejaVu Serif Condensed"/>
                <a:cs typeface="DejaVu Serif Condensed"/>
              </a:rPr>
              <a:t> </a:t>
            </a:r>
            <a:r>
              <a:rPr sz="2000" spc="45" dirty="0">
                <a:latin typeface="DejaVu Serif Condensed"/>
                <a:cs typeface="DejaVu Serif Condensed"/>
              </a:rPr>
              <a:t>straight</a:t>
            </a:r>
            <a:r>
              <a:rPr sz="2000" spc="-50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portions</a:t>
            </a:r>
            <a:endParaRPr sz="2000">
              <a:latin typeface="DejaVu Serif Condensed"/>
              <a:cs typeface="DejaVu Serif Condensed"/>
            </a:endParaRPr>
          </a:p>
          <a:p>
            <a:pPr marL="469265" marR="4909185" indent="-228600" algn="just">
              <a:lnSpc>
                <a:spcPct val="145500"/>
              </a:lnSpc>
              <a:spcBef>
                <a:spcPts val="25"/>
              </a:spcBef>
              <a:buSzPct val="60000"/>
              <a:buFont typeface="Symbol"/>
              <a:buChar char=""/>
              <a:tabLst>
                <a:tab pos="469265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If</a:t>
            </a:r>
            <a:r>
              <a:rPr sz="2000" spc="3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30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size</a:t>
            </a:r>
            <a:r>
              <a:rPr sz="2000" spc="3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2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325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wire</a:t>
            </a:r>
            <a:r>
              <a:rPr sz="2000" spc="315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is </a:t>
            </a:r>
            <a:r>
              <a:rPr sz="2000" dirty="0">
                <a:latin typeface="DejaVu Serif Condensed"/>
                <a:cs typeface="DejaVu Serif Condensed"/>
              </a:rPr>
              <a:t>such</a:t>
            </a:r>
            <a:r>
              <a:rPr sz="2000" spc="3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that</a:t>
            </a:r>
            <a:r>
              <a:rPr sz="2000" spc="3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it</a:t>
            </a:r>
            <a:r>
              <a:rPr sz="2000" spc="3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contacts</a:t>
            </a:r>
            <a:r>
              <a:rPr sz="2000" spc="330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the </a:t>
            </a:r>
            <a:r>
              <a:rPr sz="2000" dirty="0">
                <a:latin typeface="DejaVu Serif Condensed"/>
                <a:cs typeface="DejaVu Serif Condensed"/>
              </a:rPr>
              <a:t>flanks</a:t>
            </a:r>
            <a:r>
              <a:rPr sz="2000" spc="15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at</a:t>
            </a:r>
            <a:r>
              <a:rPr sz="2000" spc="1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pitch</a:t>
            </a:r>
            <a:r>
              <a:rPr sz="2000" spc="1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line,</a:t>
            </a:r>
            <a:r>
              <a:rPr sz="2000" spc="-15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it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3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called</a:t>
            </a:r>
            <a:r>
              <a:rPr sz="2000" spc="3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3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best</a:t>
            </a:r>
            <a:r>
              <a:rPr sz="2000" spc="3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size</a:t>
            </a:r>
            <a:r>
              <a:rPr sz="2000" spc="330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of </a:t>
            </a:r>
            <a:r>
              <a:rPr sz="2000" spc="50" dirty="0">
                <a:latin typeface="DejaVu Serif Condensed"/>
                <a:cs typeface="DejaVu Serif Condensed"/>
              </a:rPr>
              <a:t>wire</a:t>
            </a:r>
            <a:r>
              <a:rPr sz="2000" spc="370" dirty="0">
                <a:latin typeface="DejaVu Serif Condensed"/>
                <a:cs typeface="DejaVu Serif Condensed"/>
              </a:rPr>
              <a:t>   </a:t>
            </a:r>
            <a:r>
              <a:rPr sz="2000" dirty="0">
                <a:latin typeface="DejaVu Serif Condensed"/>
                <a:cs typeface="DejaVu Serif Condensed"/>
              </a:rPr>
              <a:t>which</a:t>
            </a:r>
            <a:r>
              <a:rPr sz="2000" spc="375" dirty="0">
                <a:latin typeface="DejaVu Serif Condensed"/>
                <a:cs typeface="DejaVu Serif Condensed"/>
              </a:rPr>
              <a:t>   </a:t>
            </a:r>
            <a:r>
              <a:rPr sz="2000" dirty="0">
                <a:latin typeface="DejaVu Serif Condensed"/>
                <a:cs typeface="DejaVu Serif Condensed"/>
              </a:rPr>
              <a:t>can</a:t>
            </a:r>
            <a:r>
              <a:rPr sz="2000" spc="365" dirty="0">
                <a:latin typeface="DejaVu Serif Condensed"/>
                <a:cs typeface="DejaVu Serif Condensed"/>
              </a:rPr>
              <a:t>   </a:t>
            </a:r>
            <a:r>
              <a:rPr sz="2000" spc="-25" dirty="0">
                <a:latin typeface="DejaVu Serif Condensed"/>
                <a:cs typeface="DejaVu Serif Condensed"/>
              </a:rPr>
              <a:t>be</a:t>
            </a:r>
            <a:endParaRPr sz="2000">
              <a:latin typeface="DejaVu Serif Condensed"/>
              <a:cs typeface="DejaVu Serif Condensed"/>
            </a:endParaRPr>
          </a:p>
          <a:p>
            <a:pPr marL="469265" algn="just">
              <a:lnSpc>
                <a:spcPct val="100000"/>
              </a:lnSpc>
              <a:spcBef>
                <a:spcPts val="1080"/>
              </a:spcBef>
            </a:pPr>
            <a:r>
              <a:rPr sz="2000" dirty="0">
                <a:latin typeface="DejaVu Serif Condensed"/>
                <a:cs typeface="DejaVu Serif Condensed"/>
              </a:rPr>
              <a:t>determined</a:t>
            </a:r>
            <a:r>
              <a:rPr sz="2000" spc="33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by</a:t>
            </a:r>
            <a:r>
              <a:rPr sz="2000" spc="3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geometry</a:t>
            </a:r>
            <a:r>
              <a:rPr sz="2000" spc="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5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screw</a:t>
            </a:r>
            <a:r>
              <a:rPr sz="2000" spc="4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thread.</a:t>
            </a:r>
            <a:endParaRPr sz="2000">
              <a:latin typeface="DejaVu Serif Condensed"/>
              <a:cs typeface="DejaVu Serif Condensed"/>
            </a:endParaRPr>
          </a:p>
          <a:p>
            <a:pPr marL="12700" marR="74930" algn="just">
              <a:lnSpc>
                <a:spcPct val="105600"/>
              </a:lnSpc>
              <a:spcBef>
                <a:spcPts val="969"/>
              </a:spcBef>
            </a:pPr>
            <a:r>
              <a:rPr sz="2000" spc="95" dirty="0">
                <a:latin typeface="DejaVu Serif Condensed"/>
                <a:cs typeface="DejaVu Serif Condensed"/>
              </a:rPr>
              <a:t>The</a:t>
            </a:r>
            <a:r>
              <a:rPr sz="2000" spc="200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screw</a:t>
            </a:r>
            <a:r>
              <a:rPr sz="2000" spc="195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thread</a:t>
            </a:r>
            <a:r>
              <a:rPr sz="2000" spc="204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is</a:t>
            </a:r>
            <a:r>
              <a:rPr sz="2000" spc="200" dirty="0">
                <a:latin typeface="DejaVu Serif Condensed"/>
                <a:cs typeface="DejaVu Serif Condensed"/>
              </a:rPr>
              <a:t> </a:t>
            </a:r>
            <a:r>
              <a:rPr sz="2000" spc="110" dirty="0">
                <a:latin typeface="DejaVu Serif Condensed"/>
                <a:cs typeface="DejaVu Serif Condensed"/>
              </a:rPr>
              <a:t>mounted</a:t>
            </a:r>
            <a:r>
              <a:rPr sz="2000" spc="204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between</a:t>
            </a:r>
            <a:r>
              <a:rPr sz="2000" spc="19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190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centers</a:t>
            </a:r>
            <a:r>
              <a:rPr sz="2000" spc="190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and</a:t>
            </a:r>
            <a:r>
              <a:rPr sz="2000" spc="200" dirty="0">
                <a:latin typeface="DejaVu Serif Condensed"/>
                <a:cs typeface="DejaVu Serif Condensed"/>
              </a:rPr>
              <a:t> </a:t>
            </a:r>
            <a:r>
              <a:rPr sz="2000" spc="100" dirty="0">
                <a:latin typeface="DejaVu Serif Condensed"/>
                <a:cs typeface="DejaVu Serif Condensed"/>
              </a:rPr>
              <a:t>wires</a:t>
            </a:r>
            <a:r>
              <a:rPr sz="2000" spc="185" dirty="0">
                <a:latin typeface="DejaVu Serif Condensed"/>
                <a:cs typeface="DejaVu Serif Condensed"/>
              </a:rPr>
              <a:t> </a:t>
            </a:r>
            <a:r>
              <a:rPr sz="2000" spc="30" dirty="0">
                <a:latin typeface="DejaVu Serif Condensed"/>
                <a:cs typeface="DejaVu Serif Condensed"/>
              </a:rPr>
              <a:t>are </a:t>
            </a:r>
            <a:r>
              <a:rPr sz="2000" spc="60" dirty="0">
                <a:latin typeface="DejaVu Serif Condensed"/>
                <a:cs typeface="DejaVu Serif Condensed"/>
              </a:rPr>
              <a:t>placed</a:t>
            </a:r>
            <a:r>
              <a:rPr sz="2000" spc="-85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in</a:t>
            </a:r>
            <a:r>
              <a:rPr sz="2000" spc="-9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-55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grooves</a:t>
            </a:r>
            <a:r>
              <a:rPr sz="2000" spc="-65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and</a:t>
            </a:r>
            <a:r>
              <a:rPr sz="2000" spc="-4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reading</a:t>
            </a:r>
            <a:r>
              <a:rPr sz="2000" spc="-6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is</a:t>
            </a:r>
            <a:r>
              <a:rPr sz="2000" spc="-6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taken.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4884" y="871473"/>
            <a:ext cx="48171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0" dirty="0"/>
              <a:t>METHODS</a:t>
            </a:r>
            <a:r>
              <a:rPr spc="155" dirty="0"/>
              <a:t> </a:t>
            </a:r>
            <a:r>
              <a:rPr dirty="0"/>
              <a:t>OF</a:t>
            </a:r>
            <a:r>
              <a:rPr spc="200" dirty="0"/>
              <a:t> </a:t>
            </a:r>
            <a:r>
              <a:rPr spc="35" dirty="0"/>
              <a:t>MEASUREMENT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56105" y="1237843"/>
            <a:ext cx="8225790" cy="351155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04470" indent="-191770">
              <a:lnSpc>
                <a:spcPct val="100000"/>
              </a:lnSpc>
              <a:spcBef>
                <a:spcPts val="745"/>
              </a:spcBef>
              <a:buSzPct val="60000"/>
              <a:buFont typeface="Symbol"/>
              <a:buChar char=""/>
              <a:tabLst>
                <a:tab pos="204470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Direct</a:t>
            </a:r>
            <a:r>
              <a:rPr sz="2000" spc="1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comparison</a:t>
            </a:r>
            <a:r>
              <a:rPr sz="2000" spc="14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with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spc="45" dirty="0">
                <a:latin typeface="DejaVu Serif Condensed"/>
                <a:cs typeface="DejaVu Serif Condensed"/>
              </a:rPr>
              <a:t>Primary</a:t>
            </a:r>
            <a:r>
              <a:rPr sz="2000" spc="14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or</a:t>
            </a:r>
            <a:r>
              <a:rPr sz="2000" spc="1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Secondary</a:t>
            </a:r>
            <a:r>
              <a:rPr sz="2000" spc="14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Standard.</a:t>
            </a:r>
            <a:endParaRPr sz="2000">
              <a:latin typeface="DejaVu Serif Condensed"/>
              <a:cs typeface="DejaVu Serif Condensed"/>
            </a:endParaRPr>
          </a:p>
          <a:p>
            <a:pPr marL="204470" indent="-191770">
              <a:lnSpc>
                <a:spcPct val="100000"/>
              </a:lnSpc>
              <a:spcBef>
                <a:spcPts val="650"/>
              </a:spcBef>
              <a:buSzPct val="60000"/>
              <a:buFont typeface="Symbol"/>
              <a:buChar char=""/>
              <a:tabLst>
                <a:tab pos="204470" algn="l"/>
              </a:tabLst>
            </a:pPr>
            <a:r>
              <a:rPr sz="2000" spc="60" dirty="0">
                <a:latin typeface="DejaVu Serif Condensed"/>
                <a:cs typeface="DejaVu Serif Condensed"/>
              </a:rPr>
              <a:t>Indirect</a:t>
            </a:r>
            <a:r>
              <a:rPr sz="2000" spc="-75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comparison</a:t>
            </a:r>
            <a:r>
              <a:rPr sz="2000" spc="-70" dirty="0">
                <a:latin typeface="DejaVu Serif Condensed"/>
                <a:cs typeface="DejaVu Serif Condensed"/>
              </a:rPr>
              <a:t> </a:t>
            </a:r>
            <a:r>
              <a:rPr sz="2000" spc="105" dirty="0">
                <a:latin typeface="DejaVu Serif Condensed"/>
                <a:cs typeface="DejaVu Serif Condensed"/>
              </a:rPr>
              <a:t>with</a:t>
            </a:r>
            <a:r>
              <a:rPr sz="2000" spc="-8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-6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standard</a:t>
            </a:r>
            <a:r>
              <a:rPr sz="2000" spc="-65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through</a:t>
            </a:r>
            <a:r>
              <a:rPr sz="2000" spc="-8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calibration</a:t>
            </a:r>
            <a:r>
              <a:rPr sz="2000" spc="-45" dirty="0">
                <a:latin typeface="DejaVu Serif Condensed"/>
                <a:cs typeface="DejaVu Serif Condensed"/>
              </a:rPr>
              <a:t> </a:t>
            </a:r>
            <a:r>
              <a:rPr sz="2000" spc="40" dirty="0">
                <a:latin typeface="DejaVu Serif Condensed"/>
                <a:cs typeface="DejaVu Serif Condensed"/>
              </a:rPr>
              <a:t>system.</a:t>
            </a:r>
            <a:endParaRPr sz="2000">
              <a:latin typeface="DejaVu Serif Condensed"/>
              <a:cs typeface="DejaVu Serif Condensed"/>
            </a:endParaRPr>
          </a:p>
          <a:p>
            <a:pPr marL="204470" indent="-191770">
              <a:lnSpc>
                <a:spcPct val="100000"/>
              </a:lnSpc>
              <a:spcBef>
                <a:spcPts val="650"/>
              </a:spcBef>
              <a:buSzPct val="60000"/>
              <a:buFont typeface="Symbol"/>
              <a:buChar char=""/>
              <a:tabLst>
                <a:tab pos="204470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Comparative</a:t>
            </a:r>
            <a:r>
              <a:rPr sz="2000" spc="44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method.</a:t>
            </a:r>
            <a:endParaRPr sz="2000">
              <a:latin typeface="DejaVu Serif Condensed"/>
              <a:cs typeface="DejaVu Serif Condensed"/>
            </a:endParaRPr>
          </a:p>
          <a:p>
            <a:pPr marL="204470" indent="-191770">
              <a:lnSpc>
                <a:spcPct val="100000"/>
              </a:lnSpc>
              <a:spcBef>
                <a:spcPts val="650"/>
              </a:spcBef>
              <a:buSzPct val="60000"/>
              <a:buFont typeface="Symbol"/>
              <a:buChar char=""/>
              <a:tabLst>
                <a:tab pos="204470" algn="l"/>
              </a:tabLst>
            </a:pPr>
            <a:r>
              <a:rPr sz="2000" spc="50" dirty="0">
                <a:latin typeface="DejaVu Serif Condensed"/>
                <a:cs typeface="DejaVu Serif Condensed"/>
              </a:rPr>
              <a:t>Coincidence</a:t>
            </a:r>
            <a:r>
              <a:rPr sz="2000" spc="-45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method</a:t>
            </a:r>
            <a:endParaRPr sz="2000">
              <a:latin typeface="DejaVu Serif Condensed"/>
              <a:cs typeface="DejaVu Serif Condensed"/>
            </a:endParaRPr>
          </a:p>
          <a:p>
            <a:pPr marL="204470" indent="-191770">
              <a:lnSpc>
                <a:spcPct val="100000"/>
              </a:lnSpc>
              <a:spcBef>
                <a:spcPts val="645"/>
              </a:spcBef>
              <a:buSzPct val="60000"/>
              <a:buFont typeface="Symbol"/>
              <a:buChar char=""/>
              <a:tabLst>
                <a:tab pos="204470" algn="l"/>
              </a:tabLst>
            </a:pPr>
            <a:r>
              <a:rPr sz="2000" spc="70" dirty="0">
                <a:latin typeface="DejaVu Serif Condensed"/>
                <a:cs typeface="DejaVu Serif Condensed"/>
              </a:rPr>
              <a:t>Fundamental</a:t>
            </a:r>
            <a:r>
              <a:rPr sz="2000" spc="60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method.</a:t>
            </a:r>
            <a:endParaRPr sz="2000">
              <a:latin typeface="DejaVu Serif Condensed"/>
              <a:cs typeface="DejaVu Serif Condensed"/>
            </a:endParaRPr>
          </a:p>
          <a:p>
            <a:pPr marL="204470" indent="-191770">
              <a:lnSpc>
                <a:spcPct val="100000"/>
              </a:lnSpc>
              <a:spcBef>
                <a:spcPts val="650"/>
              </a:spcBef>
              <a:buSzPct val="60000"/>
              <a:buFont typeface="Symbol"/>
              <a:buChar char=""/>
              <a:tabLst>
                <a:tab pos="204470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Contact</a:t>
            </a:r>
            <a:r>
              <a:rPr sz="2000" spc="365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method.</a:t>
            </a:r>
            <a:endParaRPr sz="2000">
              <a:latin typeface="DejaVu Serif Condensed"/>
              <a:cs typeface="DejaVu Serif Condensed"/>
            </a:endParaRPr>
          </a:p>
          <a:p>
            <a:pPr marL="204470" indent="-191770">
              <a:lnSpc>
                <a:spcPct val="100000"/>
              </a:lnSpc>
              <a:spcBef>
                <a:spcPts val="650"/>
              </a:spcBef>
              <a:buSzPct val="60000"/>
              <a:buFont typeface="Symbol"/>
              <a:buChar char=""/>
              <a:tabLst>
                <a:tab pos="204470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Transposition</a:t>
            </a:r>
            <a:r>
              <a:rPr sz="2000" spc="20" dirty="0">
                <a:latin typeface="DejaVu Serif Condensed"/>
                <a:cs typeface="DejaVu Serif Condensed"/>
              </a:rPr>
              <a:t>  </a:t>
            </a:r>
            <a:r>
              <a:rPr sz="2000" spc="60" dirty="0">
                <a:latin typeface="DejaVu Serif Condensed"/>
                <a:cs typeface="DejaVu Serif Condensed"/>
              </a:rPr>
              <a:t>method.</a:t>
            </a:r>
            <a:endParaRPr sz="2000">
              <a:latin typeface="DejaVu Serif Condensed"/>
              <a:cs typeface="DejaVu Serif Condensed"/>
            </a:endParaRPr>
          </a:p>
          <a:p>
            <a:pPr marL="202565" indent="-189865">
              <a:lnSpc>
                <a:spcPct val="100000"/>
              </a:lnSpc>
              <a:spcBef>
                <a:spcPts val="660"/>
              </a:spcBef>
              <a:buSzPct val="60000"/>
              <a:buFont typeface="Symbol"/>
              <a:buChar char=""/>
              <a:tabLst>
                <a:tab pos="202565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Complementary</a:t>
            </a:r>
            <a:r>
              <a:rPr sz="2000" spc="-5" dirty="0">
                <a:latin typeface="DejaVu Serif Condensed"/>
                <a:cs typeface="DejaVu Serif Condensed"/>
              </a:rPr>
              <a:t>  </a:t>
            </a:r>
            <a:r>
              <a:rPr sz="2000" spc="-10" dirty="0">
                <a:latin typeface="DejaVu Serif Condensed"/>
                <a:cs typeface="DejaVu Serif Condensed"/>
              </a:rPr>
              <a:t>method.</a:t>
            </a:r>
            <a:endParaRPr sz="2000">
              <a:latin typeface="DejaVu Serif Condensed"/>
              <a:cs typeface="DejaVu Serif Condensed"/>
            </a:endParaRPr>
          </a:p>
          <a:p>
            <a:pPr marL="204470" indent="-191770">
              <a:lnSpc>
                <a:spcPct val="100000"/>
              </a:lnSpc>
              <a:spcBef>
                <a:spcPts val="645"/>
              </a:spcBef>
              <a:buSzPct val="60000"/>
              <a:buFont typeface="Symbol"/>
              <a:buChar char=""/>
              <a:tabLst>
                <a:tab pos="204470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Deflection</a:t>
            </a:r>
            <a:r>
              <a:rPr sz="2000" spc="165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method.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4884" y="472185"/>
            <a:ext cx="5006975" cy="839469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pc="-10" dirty="0"/>
              <a:t>PROCEDURE:</a:t>
            </a: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/>
              <a:t>PRINCIPLE</a:t>
            </a:r>
            <a:r>
              <a:rPr spc="345" dirty="0"/>
              <a:t> </a:t>
            </a:r>
            <a:r>
              <a:rPr dirty="0"/>
              <a:t>OF</a:t>
            </a:r>
            <a:r>
              <a:rPr spc="360" dirty="0"/>
              <a:t> </a:t>
            </a:r>
            <a:r>
              <a:rPr spc="-10" dirty="0"/>
              <a:t>MEASUREMENT: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4884" y="1252702"/>
            <a:ext cx="8412480" cy="538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46600"/>
              </a:lnSpc>
              <a:spcBef>
                <a:spcPts val="100"/>
              </a:spcBef>
            </a:pPr>
            <a:r>
              <a:rPr sz="2000" spc="95" dirty="0">
                <a:latin typeface="DejaVu Serif Condensed"/>
                <a:cs typeface="DejaVu Serif Condensed"/>
              </a:rPr>
              <a:t>The</a:t>
            </a:r>
            <a:r>
              <a:rPr sz="2000" spc="35" dirty="0">
                <a:latin typeface="DejaVu Serif Condensed"/>
                <a:cs typeface="DejaVu Serif Condensed"/>
              </a:rPr>
              <a:t>  </a:t>
            </a:r>
            <a:r>
              <a:rPr sz="2000" spc="55" dirty="0">
                <a:latin typeface="DejaVu Serif Condensed"/>
                <a:cs typeface="DejaVu Serif Condensed"/>
              </a:rPr>
              <a:t>floating</a:t>
            </a:r>
            <a:r>
              <a:rPr sz="2000" spc="3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carriage</a:t>
            </a:r>
            <a:r>
              <a:rPr sz="2000" spc="30" dirty="0">
                <a:latin typeface="DejaVu Serif Condensed"/>
                <a:cs typeface="DejaVu Serif Condensed"/>
              </a:rPr>
              <a:t>  </a:t>
            </a:r>
            <a:r>
              <a:rPr sz="2000" spc="80" dirty="0">
                <a:latin typeface="DejaVu Serif Condensed"/>
                <a:cs typeface="DejaVu Serif Condensed"/>
              </a:rPr>
              <a:t>diameter</a:t>
            </a:r>
            <a:r>
              <a:rPr sz="2000" spc="30" dirty="0">
                <a:latin typeface="DejaVu Serif Condensed"/>
                <a:cs typeface="DejaVu Serif Condensed"/>
              </a:rPr>
              <a:t>  </a:t>
            </a:r>
            <a:r>
              <a:rPr sz="2000" spc="70" dirty="0">
                <a:latin typeface="DejaVu Serif Condensed"/>
                <a:cs typeface="DejaVu Serif Condensed"/>
              </a:rPr>
              <a:t>measuring</a:t>
            </a:r>
            <a:r>
              <a:rPr sz="2000" spc="45" dirty="0">
                <a:latin typeface="DejaVu Serif Condensed"/>
                <a:cs typeface="DejaVu Serif Condensed"/>
              </a:rPr>
              <a:t>  </a:t>
            </a:r>
            <a:r>
              <a:rPr sz="2000" spc="75" dirty="0">
                <a:latin typeface="DejaVu Serif Condensed"/>
                <a:cs typeface="DejaVu Serif Condensed"/>
              </a:rPr>
              <a:t>machine</a:t>
            </a:r>
            <a:r>
              <a:rPr sz="2000" spc="35" dirty="0">
                <a:latin typeface="DejaVu Serif Condensed"/>
                <a:cs typeface="DejaVu Serif Condensed"/>
              </a:rPr>
              <a:t>  </a:t>
            </a:r>
            <a:r>
              <a:rPr sz="2000" spc="60" dirty="0">
                <a:latin typeface="DejaVu Serif Condensed"/>
                <a:cs typeface="DejaVu Serif Condensed"/>
              </a:rPr>
              <a:t>is</a:t>
            </a:r>
            <a:r>
              <a:rPr sz="2000" spc="30" dirty="0">
                <a:latin typeface="DejaVu Serif Condensed"/>
                <a:cs typeface="DejaVu Serif Condensed"/>
              </a:rPr>
              <a:t>  </a:t>
            </a:r>
            <a:r>
              <a:rPr sz="2000" spc="80" dirty="0">
                <a:latin typeface="DejaVu Serif Condensed"/>
                <a:cs typeface="DejaVu Serif Condensed"/>
              </a:rPr>
              <a:t>primarily </a:t>
            </a:r>
            <a:r>
              <a:rPr sz="2000" spc="75" dirty="0">
                <a:latin typeface="DejaVu Serif Condensed"/>
                <a:cs typeface="DejaVu Serif Condensed"/>
              </a:rPr>
              <a:t>used</a:t>
            </a:r>
            <a:r>
              <a:rPr sz="2000" spc="125" dirty="0">
                <a:latin typeface="DejaVu Serif Condensed"/>
                <a:cs typeface="DejaVu Serif Condensed"/>
              </a:rPr>
              <a:t>  </a:t>
            </a:r>
            <a:r>
              <a:rPr sz="2000" spc="75" dirty="0">
                <a:latin typeface="DejaVu Serif Condensed"/>
                <a:cs typeface="DejaVu Serif Condensed"/>
              </a:rPr>
              <a:t>for</a:t>
            </a:r>
            <a:r>
              <a:rPr sz="2000" spc="125" dirty="0">
                <a:latin typeface="DejaVu Serif Condensed"/>
                <a:cs typeface="DejaVu Serif Condensed"/>
              </a:rPr>
              <a:t>  </a:t>
            </a:r>
            <a:r>
              <a:rPr sz="2000" spc="50" dirty="0">
                <a:latin typeface="DejaVu Serif Condensed"/>
                <a:cs typeface="DejaVu Serif Condensed"/>
              </a:rPr>
              <a:t>measuring,</a:t>
            </a:r>
            <a:r>
              <a:rPr sz="2000" spc="120" dirty="0">
                <a:latin typeface="DejaVu Serif Condensed"/>
                <a:cs typeface="DejaVu Serif Condensed"/>
              </a:rPr>
              <a:t>  </a:t>
            </a:r>
            <a:r>
              <a:rPr sz="2000" spc="60" dirty="0">
                <a:latin typeface="DejaVu Serif Condensed"/>
                <a:cs typeface="DejaVu Serif Condensed"/>
              </a:rPr>
              <a:t>major,</a:t>
            </a:r>
            <a:r>
              <a:rPr sz="2000" spc="120" dirty="0">
                <a:latin typeface="DejaVu Serif Condensed"/>
                <a:cs typeface="DejaVu Serif Condensed"/>
              </a:rPr>
              <a:t>  </a:t>
            </a:r>
            <a:r>
              <a:rPr sz="2000" spc="90" dirty="0">
                <a:latin typeface="DejaVu Serif Condensed"/>
                <a:cs typeface="DejaVu Serif Condensed"/>
              </a:rPr>
              <a:t>and</a:t>
            </a:r>
            <a:r>
              <a:rPr sz="2000" spc="125" dirty="0">
                <a:latin typeface="DejaVu Serif Condensed"/>
                <a:cs typeface="DejaVu Serif Condensed"/>
              </a:rPr>
              <a:t>  </a:t>
            </a:r>
            <a:r>
              <a:rPr sz="2000" spc="50" dirty="0">
                <a:latin typeface="DejaVu Serif Condensed"/>
                <a:cs typeface="DejaVu Serif Condensed"/>
              </a:rPr>
              <a:t>effective</a:t>
            </a:r>
            <a:r>
              <a:rPr sz="2000" spc="125" dirty="0">
                <a:latin typeface="DejaVu Serif Condensed"/>
                <a:cs typeface="DejaVu Serif Condensed"/>
              </a:rPr>
              <a:t>  </a:t>
            </a:r>
            <a:r>
              <a:rPr sz="2000" spc="75" dirty="0">
                <a:latin typeface="DejaVu Serif Condensed"/>
                <a:cs typeface="DejaVu Serif Condensed"/>
              </a:rPr>
              <a:t>diameters</a:t>
            </a:r>
            <a:r>
              <a:rPr sz="2000" spc="120" dirty="0">
                <a:latin typeface="DejaVu Serif Condensed"/>
                <a:cs typeface="DejaVu Serif Condensed"/>
              </a:rPr>
              <a:t>  </a:t>
            </a:r>
            <a:r>
              <a:rPr sz="2000" spc="75" dirty="0">
                <a:latin typeface="DejaVu Serif Condensed"/>
                <a:cs typeface="DejaVu Serif Condensed"/>
              </a:rPr>
              <a:t>of</a:t>
            </a:r>
            <a:r>
              <a:rPr sz="2000" spc="120" dirty="0">
                <a:latin typeface="DejaVu Serif Condensed"/>
                <a:cs typeface="DejaVu Serif Condensed"/>
              </a:rPr>
              <a:t>  </a:t>
            </a:r>
            <a:r>
              <a:rPr sz="2000" spc="60" dirty="0">
                <a:latin typeface="DejaVu Serif Condensed"/>
                <a:cs typeface="DejaVu Serif Condensed"/>
              </a:rPr>
              <a:t>thread </a:t>
            </a:r>
            <a:r>
              <a:rPr sz="2000" dirty="0">
                <a:latin typeface="DejaVu Serif Condensed"/>
                <a:cs typeface="DejaVu Serif Condensed"/>
              </a:rPr>
              <a:t>gauges</a:t>
            </a:r>
            <a:r>
              <a:rPr sz="2000" spc="170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and</a:t>
            </a:r>
            <a:r>
              <a:rPr sz="2000" spc="170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precision</a:t>
            </a:r>
            <a:r>
              <a:rPr sz="2000" spc="17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threaded</a:t>
            </a:r>
            <a:r>
              <a:rPr sz="2000" spc="17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components.</a:t>
            </a:r>
            <a:r>
              <a:rPr sz="2000" spc="165" dirty="0">
                <a:latin typeface="DejaVu Serif Condensed"/>
                <a:cs typeface="DejaVu Serif Condensed"/>
              </a:rPr>
              <a:t> </a:t>
            </a:r>
            <a:r>
              <a:rPr sz="2000" spc="100" dirty="0">
                <a:latin typeface="DejaVu Serif Condensed"/>
                <a:cs typeface="DejaVu Serif Condensed"/>
              </a:rPr>
              <a:t>The</a:t>
            </a:r>
            <a:r>
              <a:rPr sz="2000" spc="185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instrument</a:t>
            </a:r>
            <a:r>
              <a:rPr sz="2000" spc="17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has</a:t>
            </a:r>
            <a:r>
              <a:rPr sz="2000" spc="170" dirty="0">
                <a:latin typeface="DejaVu Serif Condensed"/>
                <a:cs typeface="DejaVu Serif Condensed"/>
              </a:rPr>
              <a:t> </a:t>
            </a:r>
            <a:r>
              <a:rPr sz="2000" spc="-50" dirty="0">
                <a:latin typeface="DejaVu Serif Condensed"/>
                <a:cs typeface="DejaVu Serif Condensed"/>
              </a:rPr>
              <a:t>a </a:t>
            </a:r>
            <a:r>
              <a:rPr sz="2000" spc="80" dirty="0">
                <a:latin typeface="DejaVu Serif Condensed"/>
                <a:cs typeface="DejaVu Serif Condensed"/>
              </a:rPr>
              <a:t>meaning</a:t>
            </a:r>
            <a:r>
              <a:rPr sz="2000" spc="360" dirty="0">
                <a:latin typeface="DejaVu Serif Condensed"/>
                <a:cs typeface="DejaVu Serif Condensed"/>
              </a:rPr>
              <a:t> </a:t>
            </a:r>
            <a:r>
              <a:rPr sz="2000" spc="45" dirty="0">
                <a:latin typeface="DejaVu Serif Condensed"/>
                <a:cs typeface="DejaVu Serif Condensed"/>
              </a:rPr>
              <a:t>accuracy</a:t>
            </a:r>
            <a:r>
              <a:rPr sz="2000" spc="34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of</a:t>
            </a:r>
            <a:r>
              <a:rPr sz="2000" spc="360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0.0002mm.</a:t>
            </a:r>
            <a:r>
              <a:rPr sz="2000" spc="3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It</a:t>
            </a:r>
            <a:r>
              <a:rPr sz="2000" spc="36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consists</a:t>
            </a:r>
            <a:r>
              <a:rPr sz="2000" spc="37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of</a:t>
            </a:r>
            <a:r>
              <a:rPr sz="2000" spc="3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355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sturdy</a:t>
            </a:r>
            <a:r>
              <a:rPr sz="2000" spc="35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cast-iron </a:t>
            </a:r>
            <a:r>
              <a:rPr sz="2000" dirty="0">
                <a:latin typeface="DejaVu Serif Condensed"/>
                <a:cs typeface="DejaVu Serif Condensed"/>
              </a:rPr>
              <a:t>base,</a:t>
            </a:r>
            <a:r>
              <a:rPr sz="2000" spc="45" dirty="0">
                <a:latin typeface="DejaVu Serif Condensed"/>
                <a:cs typeface="DejaVu Serif Condensed"/>
              </a:rPr>
              <a:t> </a:t>
            </a:r>
            <a:r>
              <a:rPr sz="2000" spc="130" dirty="0">
                <a:latin typeface="DejaVu Serif Condensed"/>
                <a:cs typeface="DejaVu Serif Condensed"/>
              </a:rPr>
              <a:t>two</a:t>
            </a:r>
            <a:r>
              <a:rPr sz="2000" spc="55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accurately</a:t>
            </a:r>
            <a:r>
              <a:rPr sz="2000" spc="40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aligned</a:t>
            </a:r>
            <a:r>
              <a:rPr sz="2000" spc="45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and</a:t>
            </a:r>
            <a:r>
              <a:rPr sz="2000" spc="4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adjustable</a:t>
            </a:r>
            <a:r>
              <a:rPr sz="2000" spc="5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centers.</a:t>
            </a:r>
            <a:r>
              <a:rPr sz="2000" spc="3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At</a:t>
            </a:r>
            <a:r>
              <a:rPr sz="2000" spc="50" dirty="0">
                <a:latin typeface="DejaVu Serif Condensed"/>
                <a:cs typeface="DejaVu Serif Condensed"/>
              </a:rPr>
              <a:t> right </a:t>
            </a:r>
            <a:r>
              <a:rPr sz="2000" spc="-10" dirty="0">
                <a:latin typeface="DejaVu Serif Condensed"/>
                <a:cs typeface="DejaVu Serif Condensed"/>
              </a:rPr>
              <a:t>angles </a:t>
            </a:r>
            <a:r>
              <a:rPr sz="2000" spc="90" dirty="0">
                <a:latin typeface="DejaVu Serif Condensed"/>
                <a:cs typeface="DejaVu Serif Condensed"/>
              </a:rPr>
              <a:t>to</a:t>
            </a:r>
            <a:r>
              <a:rPr sz="2000" spc="18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17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axis</a:t>
            </a:r>
            <a:r>
              <a:rPr sz="2000" spc="18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of</a:t>
            </a:r>
            <a:r>
              <a:rPr sz="2000" spc="1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centers,</a:t>
            </a:r>
            <a:r>
              <a:rPr sz="2000" spc="16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there</a:t>
            </a:r>
            <a:r>
              <a:rPr sz="2000" spc="18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is</a:t>
            </a:r>
            <a:r>
              <a:rPr sz="2000" spc="18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17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freely</a:t>
            </a:r>
            <a:r>
              <a:rPr sz="2000" spc="170" dirty="0">
                <a:latin typeface="DejaVu Serif Condensed"/>
                <a:cs typeface="DejaVu Serif Condensed"/>
              </a:rPr>
              <a:t> </a:t>
            </a:r>
            <a:r>
              <a:rPr sz="2000" spc="100" dirty="0">
                <a:latin typeface="DejaVu Serif Condensed"/>
                <a:cs typeface="DejaVu Serif Condensed"/>
              </a:rPr>
              <a:t>moving</a:t>
            </a:r>
            <a:r>
              <a:rPr sz="2000" spc="190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measuring</a:t>
            </a:r>
            <a:r>
              <a:rPr sz="2000" spc="18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carriage </a:t>
            </a:r>
            <a:r>
              <a:rPr sz="2000" spc="105" dirty="0">
                <a:latin typeface="DejaVu Serif Condensed"/>
                <a:cs typeface="DejaVu Serif Condensed"/>
              </a:rPr>
              <a:t>mounted</a:t>
            </a:r>
            <a:r>
              <a:rPr sz="2000" spc="185" dirty="0">
                <a:latin typeface="DejaVu Serif Condensed"/>
                <a:cs typeface="DejaVu Serif Condensed"/>
              </a:rPr>
              <a:t>  </a:t>
            </a:r>
            <a:r>
              <a:rPr sz="2000" spc="120" dirty="0">
                <a:latin typeface="DejaVu Serif Condensed"/>
                <a:cs typeface="DejaVu Serif Condensed"/>
              </a:rPr>
              <a:t>on</a:t>
            </a:r>
            <a:r>
              <a:rPr sz="2000" spc="18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‗v‘-</a:t>
            </a:r>
            <a:r>
              <a:rPr sz="2000" spc="110" dirty="0">
                <a:latin typeface="DejaVu Serif Condensed"/>
                <a:cs typeface="DejaVu Serif Condensed"/>
              </a:rPr>
              <a:t>ways</a:t>
            </a:r>
            <a:r>
              <a:rPr sz="2000" spc="185" dirty="0">
                <a:latin typeface="DejaVu Serif Condensed"/>
                <a:cs typeface="DejaVu Serif Condensed"/>
              </a:rPr>
              <a:t>  </a:t>
            </a:r>
            <a:r>
              <a:rPr sz="2000" spc="90" dirty="0">
                <a:latin typeface="DejaVu Serif Condensed"/>
                <a:cs typeface="DejaVu Serif Condensed"/>
              </a:rPr>
              <a:t>and</a:t>
            </a:r>
            <a:r>
              <a:rPr sz="2000" spc="190" dirty="0">
                <a:latin typeface="DejaVu Serif Condensed"/>
                <a:cs typeface="DejaVu Serif Condensed"/>
              </a:rPr>
              <a:t>  </a:t>
            </a:r>
            <a:r>
              <a:rPr sz="2000" spc="55" dirty="0">
                <a:latin typeface="DejaVu Serif Condensed"/>
                <a:cs typeface="DejaVu Serif Condensed"/>
              </a:rPr>
              <a:t>carrying</a:t>
            </a:r>
            <a:r>
              <a:rPr sz="2000" spc="19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185" dirty="0">
                <a:latin typeface="DejaVu Serif Condensed"/>
                <a:cs typeface="DejaVu Serif Condensed"/>
              </a:rPr>
              <a:t>  </a:t>
            </a:r>
            <a:r>
              <a:rPr sz="2000" spc="90" dirty="0">
                <a:latin typeface="DejaVu Serif Condensed"/>
                <a:cs typeface="DejaVu Serif Condensed"/>
              </a:rPr>
              <a:t>micrometer</a:t>
            </a:r>
            <a:r>
              <a:rPr sz="2000" spc="180" dirty="0">
                <a:latin typeface="DejaVu Serif Condensed"/>
                <a:cs typeface="DejaVu Serif Condensed"/>
              </a:rPr>
              <a:t>  </a:t>
            </a:r>
            <a:r>
              <a:rPr sz="2000" spc="90" dirty="0">
                <a:latin typeface="DejaVu Serif Condensed"/>
                <a:cs typeface="DejaVu Serif Condensed"/>
              </a:rPr>
              <a:t>and</a:t>
            </a:r>
            <a:r>
              <a:rPr sz="2000" spc="185" dirty="0">
                <a:latin typeface="DejaVu Serif Condensed"/>
                <a:cs typeface="DejaVu Serif Condensed"/>
              </a:rPr>
              <a:t>  </a:t>
            </a:r>
            <a:r>
              <a:rPr sz="2000" spc="60" dirty="0">
                <a:latin typeface="DejaVu Serif Condensed"/>
                <a:cs typeface="DejaVu Serif Condensed"/>
              </a:rPr>
              <a:t>highly </a:t>
            </a:r>
            <a:r>
              <a:rPr sz="2000" spc="70" dirty="0">
                <a:latin typeface="DejaVu Serif Condensed"/>
                <a:cs typeface="DejaVu Serif Condensed"/>
              </a:rPr>
              <a:t>sensitive </a:t>
            </a:r>
            <a:r>
              <a:rPr sz="2000" spc="55" dirty="0">
                <a:latin typeface="DejaVu Serif Condensed"/>
                <a:cs typeface="DejaVu Serif Condensed"/>
              </a:rPr>
              <a:t>fiducial</a:t>
            </a:r>
            <a:r>
              <a:rPr sz="2000" spc="7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indicator.</a:t>
            </a:r>
            <a:r>
              <a:rPr sz="2000" spc="75" dirty="0">
                <a:latin typeface="DejaVu Serif Condensed"/>
                <a:cs typeface="DejaVu Serif Condensed"/>
              </a:rPr>
              <a:t> </a:t>
            </a:r>
            <a:r>
              <a:rPr sz="2000" spc="95" dirty="0">
                <a:latin typeface="DejaVu Serif Condensed"/>
                <a:cs typeface="DejaVu Serif Condensed"/>
              </a:rPr>
              <a:t>This</a:t>
            </a:r>
            <a:r>
              <a:rPr sz="2000" spc="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carriage</a:t>
            </a:r>
            <a:r>
              <a:rPr sz="2000" spc="75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permits</a:t>
            </a:r>
            <a:r>
              <a:rPr sz="2000" spc="60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measurements</a:t>
            </a:r>
            <a:r>
              <a:rPr sz="2000" spc="6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to </a:t>
            </a:r>
            <a:r>
              <a:rPr sz="2000" spc="70" dirty="0">
                <a:latin typeface="DejaVu Serif Condensed"/>
                <a:cs typeface="DejaVu Serif Condensed"/>
              </a:rPr>
              <a:t>be</a:t>
            </a:r>
            <a:r>
              <a:rPr sz="2000" spc="21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taken</a:t>
            </a:r>
            <a:r>
              <a:rPr sz="2000" spc="215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along</a:t>
            </a:r>
            <a:r>
              <a:rPr sz="2000" spc="22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215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center</a:t>
            </a:r>
            <a:r>
              <a:rPr sz="2000" spc="21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line</a:t>
            </a:r>
            <a:r>
              <a:rPr sz="2000" spc="225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and</a:t>
            </a:r>
            <a:r>
              <a:rPr sz="2000" spc="2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at</a:t>
            </a:r>
            <a:r>
              <a:rPr sz="2000" spc="2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right</a:t>
            </a:r>
            <a:r>
              <a:rPr sz="2000" spc="2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angles</a:t>
            </a:r>
            <a:r>
              <a:rPr sz="2000" spc="210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to</a:t>
            </a:r>
            <a:r>
              <a:rPr sz="2000" spc="22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215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work.</a:t>
            </a:r>
            <a:r>
              <a:rPr sz="2000" spc="215" dirty="0">
                <a:latin typeface="DejaVu Serif Condensed"/>
                <a:cs typeface="DejaVu Serif Condensed"/>
              </a:rPr>
              <a:t> </a:t>
            </a:r>
            <a:r>
              <a:rPr sz="2000" spc="40" dirty="0">
                <a:latin typeface="DejaVu Serif Condensed"/>
                <a:cs typeface="DejaVu Serif Condensed"/>
              </a:rPr>
              <a:t>All </a:t>
            </a:r>
            <a:r>
              <a:rPr sz="2000" spc="85" dirty="0">
                <a:latin typeface="DejaVu Serif Condensed"/>
                <a:cs typeface="DejaVu Serif Condensed"/>
              </a:rPr>
              <a:t>measurements</a:t>
            </a:r>
            <a:r>
              <a:rPr sz="2000" spc="345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are</a:t>
            </a:r>
            <a:r>
              <a:rPr sz="2000" spc="360" dirty="0">
                <a:latin typeface="DejaVu Serif Condensed"/>
                <a:cs typeface="DejaVu Serif Condensed"/>
              </a:rPr>
              <a:t> </a:t>
            </a:r>
            <a:r>
              <a:rPr sz="2000" spc="95" dirty="0">
                <a:latin typeface="DejaVu Serif Condensed"/>
                <a:cs typeface="DejaVu Serif Condensed"/>
              </a:rPr>
              <a:t>made</a:t>
            </a:r>
            <a:r>
              <a:rPr sz="2000" spc="36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relative</a:t>
            </a:r>
            <a:r>
              <a:rPr sz="2000" spc="345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to</a:t>
            </a:r>
            <a:r>
              <a:rPr sz="2000" spc="3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360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reference</a:t>
            </a:r>
            <a:r>
              <a:rPr sz="2000" spc="365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master</a:t>
            </a:r>
            <a:r>
              <a:rPr sz="2000" spc="3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gauge</a:t>
            </a:r>
            <a:r>
              <a:rPr sz="2000" spc="36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or plain</a:t>
            </a:r>
            <a:r>
              <a:rPr sz="2000" spc="34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cylinder</a:t>
            </a:r>
            <a:r>
              <a:rPr sz="2000" spc="340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standard.</a:t>
            </a:r>
            <a:r>
              <a:rPr sz="2000" spc="335" dirty="0">
                <a:latin typeface="DejaVu Serif Condensed"/>
                <a:cs typeface="DejaVu Serif Condensed"/>
              </a:rPr>
              <a:t> </a:t>
            </a:r>
            <a:r>
              <a:rPr sz="2000" spc="100" dirty="0">
                <a:latin typeface="DejaVu Serif Condensed"/>
                <a:cs typeface="DejaVu Serif Condensed"/>
              </a:rPr>
              <a:t>The</a:t>
            </a:r>
            <a:r>
              <a:rPr sz="2000" spc="350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diameter</a:t>
            </a:r>
            <a:r>
              <a:rPr sz="2000" spc="34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of</a:t>
            </a:r>
            <a:r>
              <a:rPr sz="2000" spc="35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36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standard</a:t>
            </a:r>
            <a:r>
              <a:rPr sz="2000" spc="350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should</a:t>
            </a:r>
            <a:r>
              <a:rPr sz="2000" spc="365" dirty="0">
                <a:latin typeface="DejaVu Serif Condensed"/>
                <a:cs typeface="DejaVu Serif Condensed"/>
              </a:rPr>
              <a:t> </a:t>
            </a:r>
            <a:r>
              <a:rPr sz="2000" spc="45" dirty="0">
                <a:latin typeface="DejaVu Serif Condensed"/>
                <a:cs typeface="DejaVu Serif Condensed"/>
              </a:rPr>
              <a:t>be </a:t>
            </a:r>
            <a:r>
              <a:rPr sz="2000" spc="100" dirty="0">
                <a:latin typeface="DejaVu Serif Condensed"/>
                <a:cs typeface="DejaVu Serif Condensed"/>
              </a:rPr>
              <a:t>within</a:t>
            </a:r>
            <a:r>
              <a:rPr sz="2000" spc="-65" dirty="0">
                <a:latin typeface="DejaVu Serif Condensed"/>
                <a:cs typeface="DejaVu Serif Condensed"/>
              </a:rPr>
              <a:t> </a:t>
            </a:r>
            <a:r>
              <a:rPr sz="2000" spc="105" dirty="0">
                <a:latin typeface="DejaVu Serif Condensed"/>
                <a:cs typeface="DejaVu Serif Condensed"/>
              </a:rPr>
              <a:t>2.5mm</a:t>
            </a:r>
            <a:r>
              <a:rPr sz="2000" spc="-6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of</a:t>
            </a:r>
            <a:r>
              <a:rPr sz="2000" spc="-6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-55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effective</a:t>
            </a:r>
            <a:r>
              <a:rPr sz="2000" spc="-55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diameter</a:t>
            </a:r>
            <a:r>
              <a:rPr sz="2000" spc="-6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of</a:t>
            </a:r>
            <a:r>
              <a:rPr sz="2000" spc="-6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-60" dirty="0">
                <a:latin typeface="DejaVu Serif Condensed"/>
                <a:cs typeface="DejaVu Serif Condensed"/>
              </a:rPr>
              <a:t> </a:t>
            </a:r>
            <a:r>
              <a:rPr sz="2000" spc="140" dirty="0">
                <a:latin typeface="DejaVu Serif Condensed"/>
                <a:cs typeface="DejaVu Serif Condensed"/>
              </a:rPr>
              <a:t>work</a:t>
            </a:r>
            <a:r>
              <a:rPr sz="2000" spc="-65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to</a:t>
            </a:r>
            <a:r>
              <a:rPr sz="2000" spc="-6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be</a:t>
            </a:r>
            <a:r>
              <a:rPr sz="2000" spc="-60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measured.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4884" y="372212"/>
            <a:ext cx="8406765" cy="18122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46500"/>
              </a:lnSpc>
              <a:spcBef>
                <a:spcPts val="100"/>
              </a:spcBef>
            </a:pPr>
            <a:r>
              <a:rPr sz="2000" b="0" spc="95" dirty="0">
                <a:latin typeface="DejaVu Serif Condensed"/>
                <a:cs typeface="DejaVu Serif Condensed"/>
              </a:rPr>
              <a:t>The</a:t>
            </a:r>
            <a:r>
              <a:rPr sz="2000" b="0" spc="40" dirty="0">
                <a:latin typeface="DejaVu Serif Condensed"/>
                <a:cs typeface="DejaVu Serif Condensed"/>
              </a:rPr>
              <a:t>  </a:t>
            </a:r>
            <a:r>
              <a:rPr sz="2000" b="0" spc="60" dirty="0">
                <a:latin typeface="DejaVu Serif Condensed"/>
                <a:cs typeface="DejaVu Serif Condensed"/>
              </a:rPr>
              <a:t>reading</a:t>
            </a:r>
            <a:r>
              <a:rPr sz="2000" b="0" spc="40" dirty="0">
                <a:latin typeface="DejaVu Serif Condensed"/>
                <a:cs typeface="DejaVu Serif Condensed"/>
              </a:rPr>
              <a:t>  </a:t>
            </a:r>
            <a:r>
              <a:rPr sz="2000" b="0" spc="60" dirty="0">
                <a:latin typeface="DejaVu Serif Condensed"/>
                <a:cs typeface="DejaVu Serif Condensed"/>
              </a:rPr>
              <a:t>is</a:t>
            </a:r>
            <a:r>
              <a:rPr sz="2000" b="0" spc="35" dirty="0">
                <a:latin typeface="DejaVu Serif Condensed"/>
                <a:cs typeface="DejaVu Serif Condensed"/>
              </a:rPr>
              <a:t>  </a:t>
            </a:r>
            <a:r>
              <a:rPr sz="2000" b="0" spc="75" dirty="0">
                <a:latin typeface="DejaVu Serif Condensed"/>
                <a:cs typeface="DejaVu Serif Condensed"/>
              </a:rPr>
              <a:t>taken</a:t>
            </a:r>
            <a:r>
              <a:rPr sz="2000" b="0" spc="30" dirty="0">
                <a:latin typeface="DejaVu Serif Condensed"/>
                <a:cs typeface="DejaVu Serif Condensed"/>
              </a:rPr>
              <a:t>  </a:t>
            </a:r>
            <a:r>
              <a:rPr sz="2000" b="0" spc="120" dirty="0">
                <a:latin typeface="DejaVu Serif Condensed"/>
                <a:cs typeface="DejaVu Serif Condensed"/>
              </a:rPr>
              <a:t>on</a:t>
            </a:r>
            <a:r>
              <a:rPr sz="2000" b="0" spc="40" dirty="0">
                <a:latin typeface="DejaVu Serif Condensed"/>
                <a:cs typeface="DejaVu Serif Condensed"/>
              </a:rPr>
              <a:t>  </a:t>
            </a:r>
            <a:r>
              <a:rPr sz="2000" b="0" spc="65" dirty="0">
                <a:latin typeface="DejaVu Serif Condensed"/>
                <a:cs typeface="DejaVu Serif Condensed"/>
              </a:rPr>
              <a:t>the</a:t>
            </a:r>
            <a:r>
              <a:rPr sz="2000" b="0" spc="40" dirty="0">
                <a:latin typeface="DejaVu Serif Condensed"/>
                <a:cs typeface="DejaVu Serif Condensed"/>
              </a:rPr>
              <a:t>  </a:t>
            </a:r>
            <a:r>
              <a:rPr sz="2000" b="0" spc="80" dirty="0">
                <a:latin typeface="DejaVu Serif Condensed"/>
                <a:cs typeface="DejaVu Serif Condensed"/>
              </a:rPr>
              <a:t>diameter</a:t>
            </a:r>
            <a:r>
              <a:rPr sz="2000" b="0" spc="40" dirty="0">
                <a:latin typeface="DejaVu Serif Condensed"/>
                <a:cs typeface="DejaVu Serif Condensed"/>
              </a:rPr>
              <a:t>  </a:t>
            </a:r>
            <a:r>
              <a:rPr sz="2000" b="0" spc="100" dirty="0">
                <a:latin typeface="DejaVu Serif Condensed"/>
                <a:cs typeface="DejaVu Serif Condensed"/>
              </a:rPr>
              <a:t>over</a:t>
            </a:r>
            <a:r>
              <a:rPr sz="2000" b="0" spc="35" dirty="0">
                <a:latin typeface="DejaVu Serif Condensed"/>
                <a:cs typeface="DejaVu Serif Condensed"/>
              </a:rPr>
              <a:t>  </a:t>
            </a:r>
            <a:r>
              <a:rPr sz="2000" b="0" spc="65" dirty="0">
                <a:latin typeface="DejaVu Serif Condensed"/>
                <a:cs typeface="DejaVu Serif Condensed"/>
              </a:rPr>
              <a:t>the</a:t>
            </a:r>
            <a:r>
              <a:rPr sz="2000" b="0" spc="40" dirty="0">
                <a:latin typeface="DejaVu Serif Condensed"/>
                <a:cs typeface="DejaVu Serif Condensed"/>
              </a:rPr>
              <a:t>  </a:t>
            </a:r>
            <a:r>
              <a:rPr sz="2000" b="0" spc="75" dirty="0">
                <a:latin typeface="DejaVu Serif Condensed"/>
                <a:cs typeface="DejaVu Serif Condensed"/>
              </a:rPr>
              <a:t>standard</a:t>
            </a:r>
            <a:r>
              <a:rPr sz="2000" b="0" spc="40" dirty="0">
                <a:latin typeface="DejaVu Serif Condensed"/>
                <a:cs typeface="DejaVu Serif Condensed"/>
              </a:rPr>
              <a:t>  </a:t>
            </a:r>
            <a:r>
              <a:rPr sz="2000" b="0" spc="90" dirty="0">
                <a:latin typeface="DejaVu Serif Condensed"/>
                <a:cs typeface="DejaVu Serif Condensed"/>
              </a:rPr>
              <a:t>with </a:t>
            </a:r>
            <a:r>
              <a:rPr sz="2000" b="0" spc="105" dirty="0">
                <a:latin typeface="DejaVu Serif Condensed"/>
                <a:cs typeface="DejaVu Serif Condensed"/>
              </a:rPr>
              <a:t>cylinders/prisms</a:t>
            </a:r>
            <a:r>
              <a:rPr sz="2000" b="0" spc="300" dirty="0">
                <a:latin typeface="DejaVu Serif Condensed"/>
                <a:cs typeface="DejaVu Serif Condensed"/>
              </a:rPr>
              <a:t> </a:t>
            </a:r>
            <a:r>
              <a:rPr sz="2000" b="0" spc="80" dirty="0">
                <a:latin typeface="DejaVu Serif Condensed"/>
                <a:cs typeface="DejaVu Serif Condensed"/>
              </a:rPr>
              <a:t>in</a:t>
            </a:r>
            <a:r>
              <a:rPr sz="2000" b="0" spc="315" dirty="0">
                <a:latin typeface="DejaVu Serif Condensed"/>
                <a:cs typeface="DejaVu Serif Condensed"/>
              </a:rPr>
              <a:t> </a:t>
            </a:r>
            <a:r>
              <a:rPr sz="2000" b="0" spc="85" dirty="0">
                <a:latin typeface="DejaVu Serif Condensed"/>
                <a:cs typeface="DejaVu Serif Condensed"/>
              </a:rPr>
              <a:t>position</a:t>
            </a:r>
            <a:r>
              <a:rPr sz="2000" b="0" spc="305" dirty="0">
                <a:latin typeface="DejaVu Serif Condensed"/>
                <a:cs typeface="DejaVu Serif Condensed"/>
              </a:rPr>
              <a:t> </a:t>
            </a:r>
            <a:r>
              <a:rPr sz="2000" b="0" spc="75" dirty="0">
                <a:latin typeface="DejaVu Serif Condensed"/>
                <a:cs typeface="DejaVu Serif Condensed"/>
              </a:rPr>
              <a:t>depending</a:t>
            </a:r>
            <a:r>
              <a:rPr sz="2000" b="0" spc="305" dirty="0">
                <a:latin typeface="DejaVu Serif Condensed"/>
                <a:cs typeface="DejaVu Serif Condensed"/>
              </a:rPr>
              <a:t> </a:t>
            </a:r>
            <a:r>
              <a:rPr sz="2000" b="0" spc="114" dirty="0">
                <a:latin typeface="DejaVu Serif Condensed"/>
                <a:cs typeface="DejaVu Serif Condensed"/>
              </a:rPr>
              <a:t>upon</a:t>
            </a:r>
            <a:r>
              <a:rPr sz="2000" b="0" spc="305" dirty="0">
                <a:latin typeface="DejaVu Serif Condensed"/>
                <a:cs typeface="DejaVu Serif Condensed"/>
              </a:rPr>
              <a:t> </a:t>
            </a:r>
            <a:r>
              <a:rPr sz="2000" b="0" spc="65" dirty="0">
                <a:latin typeface="DejaVu Serif Condensed"/>
                <a:cs typeface="DejaVu Serif Condensed"/>
              </a:rPr>
              <a:t>the</a:t>
            </a:r>
            <a:r>
              <a:rPr sz="2000" b="0" spc="305" dirty="0">
                <a:latin typeface="DejaVu Serif Condensed"/>
                <a:cs typeface="DejaVu Serif Condensed"/>
              </a:rPr>
              <a:t> </a:t>
            </a:r>
            <a:r>
              <a:rPr sz="2000" b="0" spc="70" dirty="0">
                <a:latin typeface="DejaVu Serif Condensed"/>
                <a:cs typeface="DejaVu Serif Condensed"/>
              </a:rPr>
              <a:t>thread</a:t>
            </a:r>
            <a:r>
              <a:rPr sz="2000" b="0" spc="310" dirty="0">
                <a:latin typeface="DejaVu Serif Condensed"/>
                <a:cs typeface="DejaVu Serif Condensed"/>
              </a:rPr>
              <a:t> </a:t>
            </a:r>
            <a:r>
              <a:rPr sz="2000" b="0" spc="70" dirty="0">
                <a:latin typeface="DejaVu Serif Condensed"/>
                <a:cs typeface="DejaVu Serif Condensed"/>
              </a:rPr>
              <a:t>element </a:t>
            </a:r>
            <a:r>
              <a:rPr sz="2000" b="0" spc="90" dirty="0">
                <a:latin typeface="DejaVu Serif Condensed"/>
                <a:cs typeface="DejaVu Serif Condensed"/>
              </a:rPr>
              <a:t>to</a:t>
            </a:r>
            <a:r>
              <a:rPr sz="2000" b="0" spc="270" dirty="0">
                <a:latin typeface="DejaVu Serif Condensed"/>
                <a:cs typeface="DejaVu Serif Condensed"/>
              </a:rPr>
              <a:t> </a:t>
            </a:r>
            <a:r>
              <a:rPr sz="2000" b="0" spc="70" dirty="0">
                <a:latin typeface="DejaVu Serif Condensed"/>
                <a:cs typeface="DejaVu Serif Condensed"/>
              </a:rPr>
              <a:t>be</a:t>
            </a:r>
            <a:r>
              <a:rPr sz="2000" b="0" spc="280" dirty="0">
                <a:latin typeface="DejaVu Serif Condensed"/>
                <a:cs typeface="DejaVu Serif Condensed"/>
              </a:rPr>
              <a:t> </a:t>
            </a:r>
            <a:r>
              <a:rPr sz="2000" b="0" spc="60" dirty="0">
                <a:latin typeface="DejaVu Serif Condensed"/>
                <a:cs typeface="DejaVu Serif Condensed"/>
              </a:rPr>
              <a:t>measured.</a:t>
            </a:r>
            <a:r>
              <a:rPr sz="2000" b="0" spc="275" dirty="0">
                <a:latin typeface="DejaVu Serif Condensed"/>
                <a:cs typeface="DejaVu Serif Condensed"/>
              </a:rPr>
              <a:t> </a:t>
            </a:r>
            <a:r>
              <a:rPr sz="2000" b="0" spc="95" dirty="0">
                <a:latin typeface="DejaVu Serif Condensed"/>
                <a:cs typeface="DejaVu Serif Condensed"/>
              </a:rPr>
              <a:t>The</a:t>
            </a:r>
            <a:r>
              <a:rPr sz="2000" b="0" spc="280" dirty="0">
                <a:latin typeface="DejaVu Serif Condensed"/>
                <a:cs typeface="DejaVu Serif Condensed"/>
              </a:rPr>
              <a:t> </a:t>
            </a:r>
            <a:r>
              <a:rPr sz="2000" b="0" spc="75" dirty="0">
                <a:latin typeface="DejaVu Serif Condensed"/>
                <a:cs typeface="DejaVu Serif Condensed"/>
              </a:rPr>
              <a:t>standard</a:t>
            </a:r>
            <a:r>
              <a:rPr sz="2000" b="0" spc="270" dirty="0">
                <a:latin typeface="DejaVu Serif Condensed"/>
                <a:cs typeface="DejaVu Serif Condensed"/>
              </a:rPr>
              <a:t> </a:t>
            </a:r>
            <a:r>
              <a:rPr sz="2000" b="0" spc="60" dirty="0">
                <a:latin typeface="DejaVu Serif Condensed"/>
                <a:cs typeface="DejaVu Serif Condensed"/>
              </a:rPr>
              <a:t>is</a:t>
            </a:r>
            <a:r>
              <a:rPr sz="2000" b="0" spc="260" dirty="0">
                <a:latin typeface="DejaVu Serif Condensed"/>
                <a:cs typeface="DejaVu Serif Condensed"/>
              </a:rPr>
              <a:t> </a:t>
            </a:r>
            <a:r>
              <a:rPr sz="2000" b="0" spc="75" dirty="0">
                <a:latin typeface="DejaVu Serif Condensed"/>
                <a:cs typeface="DejaVu Serif Condensed"/>
              </a:rPr>
              <a:t>then</a:t>
            </a:r>
            <a:r>
              <a:rPr sz="2000" b="0" spc="265" dirty="0">
                <a:latin typeface="DejaVu Serif Condensed"/>
                <a:cs typeface="DejaVu Serif Condensed"/>
              </a:rPr>
              <a:t> </a:t>
            </a:r>
            <a:r>
              <a:rPr sz="2000" b="0" spc="60" dirty="0">
                <a:latin typeface="DejaVu Serif Condensed"/>
                <a:cs typeface="DejaVu Serif Condensed"/>
              </a:rPr>
              <a:t>replaced</a:t>
            </a:r>
            <a:r>
              <a:rPr sz="2000" b="0" spc="275" dirty="0">
                <a:latin typeface="DejaVu Serif Condensed"/>
                <a:cs typeface="DejaVu Serif Condensed"/>
              </a:rPr>
              <a:t> </a:t>
            </a:r>
            <a:r>
              <a:rPr sz="2000" b="0" spc="114" dirty="0">
                <a:latin typeface="DejaVu Serif Condensed"/>
                <a:cs typeface="DejaVu Serif Condensed"/>
              </a:rPr>
              <a:t>by</a:t>
            </a:r>
            <a:r>
              <a:rPr sz="2000" b="0" spc="270" dirty="0">
                <a:latin typeface="DejaVu Serif Condensed"/>
                <a:cs typeface="DejaVu Serif Condensed"/>
              </a:rPr>
              <a:t> </a:t>
            </a:r>
            <a:r>
              <a:rPr sz="2000" b="0" spc="65" dirty="0">
                <a:latin typeface="DejaVu Serif Condensed"/>
                <a:cs typeface="DejaVu Serif Condensed"/>
              </a:rPr>
              <a:t>the</a:t>
            </a:r>
            <a:r>
              <a:rPr sz="2000" b="0" spc="270" dirty="0">
                <a:latin typeface="DejaVu Serif Condensed"/>
                <a:cs typeface="DejaVu Serif Condensed"/>
              </a:rPr>
              <a:t> </a:t>
            </a:r>
            <a:r>
              <a:rPr sz="2000" b="0" spc="80" dirty="0">
                <a:latin typeface="DejaVu Serif Condensed"/>
                <a:cs typeface="DejaVu Serif Condensed"/>
              </a:rPr>
              <a:t>workpiece </a:t>
            </a:r>
            <a:r>
              <a:rPr sz="2000" b="0" spc="90" dirty="0">
                <a:latin typeface="DejaVu Serif Condensed"/>
                <a:cs typeface="DejaVu Serif Condensed"/>
              </a:rPr>
              <a:t>and</a:t>
            </a:r>
            <a:r>
              <a:rPr sz="2000" b="0" spc="-45" dirty="0">
                <a:latin typeface="DejaVu Serif Condensed"/>
                <a:cs typeface="DejaVu Serif Condensed"/>
              </a:rPr>
              <a:t> </a:t>
            </a:r>
            <a:r>
              <a:rPr sz="2000" b="0" spc="65" dirty="0">
                <a:latin typeface="DejaVu Serif Condensed"/>
                <a:cs typeface="DejaVu Serif Condensed"/>
              </a:rPr>
              <a:t>the</a:t>
            </a:r>
            <a:r>
              <a:rPr sz="2000" b="0" spc="-55" dirty="0">
                <a:latin typeface="DejaVu Serif Condensed"/>
                <a:cs typeface="DejaVu Serif Condensed"/>
              </a:rPr>
              <a:t> </a:t>
            </a:r>
            <a:r>
              <a:rPr sz="2000" b="0" spc="85" dirty="0">
                <a:latin typeface="DejaVu Serif Condensed"/>
                <a:cs typeface="DejaVu Serif Condensed"/>
              </a:rPr>
              <a:t>measurements</a:t>
            </a:r>
            <a:r>
              <a:rPr sz="2000" b="0" spc="-60" dirty="0">
                <a:latin typeface="DejaVu Serif Condensed"/>
                <a:cs typeface="DejaVu Serif Condensed"/>
              </a:rPr>
              <a:t> </a:t>
            </a:r>
            <a:r>
              <a:rPr sz="2000" b="0" spc="55" dirty="0">
                <a:latin typeface="DejaVu Serif Condensed"/>
                <a:cs typeface="DejaVu Serif Condensed"/>
              </a:rPr>
              <a:t>are</a:t>
            </a:r>
            <a:r>
              <a:rPr sz="2000" b="0" spc="-55" dirty="0">
                <a:latin typeface="DejaVu Serif Condensed"/>
                <a:cs typeface="DejaVu Serif Condensed"/>
              </a:rPr>
              <a:t> </a:t>
            </a:r>
            <a:r>
              <a:rPr sz="2000" b="0" spc="-10" dirty="0">
                <a:latin typeface="DejaVu Serif Condensed"/>
                <a:cs typeface="DejaVu Serif Condensed"/>
              </a:rPr>
              <a:t>taken.</a:t>
            </a:r>
            <a:endParaRPr sz="2000">
              <a:latin typeface="DejaVu Serif Condensed"/>
              <a:cs typeface="DejaVu Serif Condense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4884" y="2173004"/>
            <a:ext cx="8409305" cy="4335780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35"/>
              </a:spcBef>
            </a:pPr>
            <a:r>
              <a:rPr sz="2400" b="1" dirty="0">
                <a:latin typeface="Liberation Serif"/>
                <a:cs typeface="Liberation Serif"/>
              </a:rPr>
              <a:t>MAJOR</a:t>
            </a:r>
            <a:r>
              <a:rPr sz="2400" b="1" spc="180" dirty="0">
                <a:latin typeface="Liberation Serif"/>
                <a:cs typeface="Liberation Serif"/>
              </a:rPr>
              <a:t> </a:t>
            </a:r>
            <a:r>
              <a:rPr sz="2400" b="1" spc="65" dirty="0">
                <a:latin typeface="Liberation Serif"/>
                <a:cs typeface="Liberation Serif"/>
              </a:rPr>
              <a:t>DIAMETER</a:t>
            </a:r>
            <a:r>
              <a:rPr sz="2400" b="1" spc="210" dirty="0">
                <a:latin typeface="Liberation Serif"/>
                <a:cs typeface="Liberation Serif"/>
              </a:rPr>
              <a:t> </a:t>
            </a:r>
            <a:r>
              <a:rPr sz="2400" b="1" spc="-10" dirty="0">
                <a:latin typeface="Liberation Serif"/>
                <a:cs typeface="Liberation Serif"/>
              </a:rPr>
              <a:t>MEASUREMENT:</a:t>
            </a:r>
            <a:endParaRPr sz="2400">
              <a:latin typeface="Liberation Serif"/>
              <a:cs typeface="Liberation Serif"/>
            </a:endParaRPr>
          </a:p>
          <a:p>
            <a:pPr marL="12700" algn="just">
              <a:lnSpc>
                <a:spcPct val="100000"/>
              </a:lnSpc>
              <a:spcBef>
                <a:spcPts val="865"/>
              </a:spcBef>
            </a:pPr>
            <a:r>
              <a:rPr sz="2000" spc="95" dirty="0">
                <a:latin typeface="DejaVu Serif Condensed"/>
                <a:cs typeface="DejaVu Serif Condensed"/>
              </a:rPr>
              <a:t>The</a:t>
            </a:r>
            <a:r>
              <a:rPr sz="2000" spc="-20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instrument</a:t>
            </a:r>
            <a:r>
              <a:rPr sz="2000" spc="-3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is</a:t>
            </a:r>
            <a:r>
              <a:rPr sz="2000" spc="-5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first</a:t>
            </a:r>
            <a:r>
              <a:rPr sz="2000" spc="-4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present</a:t>
            </a:r>
            <a:r>
              <a:rPr sz="2000" spc="-30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using</a:t>
            </a:r>
            <a:r>
              <a:rPr sz="2000" spc="-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-3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suitable</a:t>
            </a:r>
            <a:r>
              <a:rPr sz="2000" spc="-3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cylindrical</a:t>
            </a:r>
            <a:r>
              <a:rPr sz="2000" spc="-3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standard</a:t>
            </a:r>
            <a:endParaRPr sz="2000">
              <a:latin typeface="DejaVu Serif Condensed"/>
              <a:cs typeface="DejaVu Serif Condensed"/>
            </a:endParaRPr>
          </a:p>
          <a:p>
            <a:pPr marL="12700" marR="5080" algn="just">
              <a:lnSpc>
                <a:spcPct val="146500"/>
              </a:lnSpc>
              <a:spcBef>
                <a:spcPts val="15"/>
              </a:spcBef>
            </a:pPr>
            <a:r>
              <a:rPr sz="2000" spc="90" dirty="0">
                <a:latin typeface="DejaVu Serif Condensed"/>
                <a:cs typeface="DejaVu Serif Condensed"/>
              </a:rPr>
              <a:t>and</a:t>
            </a:r>
            <a:r>
              <a:rPr sz="2000" spc="34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33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reading</a:t>
            </a:r>
            <a:r>
              <a:rPr sz="2000" spc="335" dirty="0">
                <a:latin typeface="DejaVu Serif Condensed"/>
                <a:cs typeface="DejaVu Serif Condensed"/>
              </a:rPr>
              <a:t> </a:t>
            </a:r>
            <a:r>
              <a:rPr sz="2000" spc="135" dirty="0">
                <a:latin typeface="DejaVu Serif Condensed"/>
                <a:cs typeface="DejaVu Serif Condensed"/>
              </a:rPr>
              <a:t>(R)</a:t>
            </a:r>
            <a:r>
              <a:rPr sz="2000" spc="32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of</a:t>
            </a:r>
            <a:r>
              <a:rPr sz="2000" spc="34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330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micrometer</a:t>
            </a:r>
            <a:r>
              <a:rPr sz="2000" spc="33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is</a:t>
            </a:r>
            <a:r>
              <a:rPr sz="2000" spc="32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noted.</a:t>
            </a:r>
            <a:r>
              <a:rPr sz="2000" spc="325" dirty="0">
                <a:latin typeface="DejaVu Serif Condensed"/>
                <a:cs typeface="DejaVu Serif Condensed"/>
              </a:rPr>
              <a:t> </a:t>
            </a:r>
            <a:r>
              <a:rPr sz="2000" spc="95" dirty="0">
                <a:latin typeface="DejaVu Serif Condensed"/>
                <a:cs typeface="DejaVu Serif Condensed"/>
              </a:rPr>
              <a:t>The</a:t>
            </a:r>
            <a:r>
              <a:rPr sz="2000" spc="34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standard</a:t>
            </a:r>
            <a:r>
              <a:rPr sz="2000" spc="335" dirty="0">
                <a:latin typeface="DejaVu Serif Condensed"/>
                <a:cs typeface="DejaVu Serif Condensed"/>
              </a:rPr>
              <a:t> </a:t>
            </a:r>
            <a:r>
              <a:rPr sz="2000" spc="35" dirty="0">
                <a:latin typeface="DejaVu Serif Condensed"/>
                <a:cs typeface="DejaVu Serif Condensed"/>
              </a:rPr>
              <a:t>is </a:t>
            </a:r>
            <a:r>
              <a:rPr sz="2000" spc="75" dirty="0">
                <a:latin typeface="DejaVu Serif Condensed"/>
                <a:cs typeface="DejaVu Serif Condensed"/>
              </a:rPr>
              <a:t>then</a:t>
            </a:r>
            <a:r>
              <a:rPr sz="2000" spc="22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replaced</a:t>
            </a:r>
            <a:r>
              <a:rPr sz="2000" spc="240" dirty="0">
                <a:latin typeface="DejaVu Serif Condensed"/>
                <a:cs typeface="DejaVu Serif Condensed"/>
              </a:rPr>
              <a:t> </a:t>
            </a:r>
            <a:r>
              <a:rPr sz="2000" spc="114" dirty="0">
                <a:latin typeface="DejaVu Serif Condensed"/>
                <a:cs typeface="DejaVu Serif Condensed"/>
              </a:rPr>
              <a:t>by</a:t>
            </a:r>
            <a:r>
              <a:rPr sz="2000" spc="22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229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workpiece</a:t>
            </a:r>
            <a:r>
              <a:rPr sz="2000" spc="229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and</a:t>
            </a:r>
            <a:r>
              <a:rPr sz="2000" spc="23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second</a:t>
            </a:r>
            <a:r>
              <a:rPr sz="2000" spc="23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reading</a:t>
            </a:r>
            <a:r>
              <a:rPr sz="2000" spc="229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is</a:t>
            </a:r>
            <a:r>
              <a:rPr sz="2000" spc="2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taken.</a:t>
            </a:r>
            <a:r>
              <a:rPr sz="2000" spc="225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The </a:t>
            </a:r>
            <a:r>
              <a:rPr sz="2000" spc="95" dirty="0">
                <a:latin typeface="DejaVu Serif Condensed"/>
                <a:cs typeface="DejaVu Serif Condensed"/>
              </a:rPr>
              <a:t>major</a:t>
            </a:r>
            <a:r>
              <a:rPr sz="2000" spc="5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diameter</a:t>
            </a:r>
            <a:r>
              <a:rPr sz="2000" spc="1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of</a:t>
            </a:r>
            <a:r>
              <a:rPr sz="2000" spc="1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1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given</a:t>
            </a:r>
            <a:r>
              <a:rPr sz="2000" spc="1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specimen</a:t>
            </a:r>
            <a:r>
              <a:rPr sz="2000" spc="15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can</a:t>
            </a:r>
            <a:r>
              <a:rPr sz="2000" spc="15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be</a:t>
            </a:r>
            <a:r>
              <a:rPr sz="2000" spc="15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determined</a:t>
            </a:r>
            <a:r>
              <a:rPr sz="2000" spc="2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using</a:t>
            </a:r>
            <a:r>
              <a:rPr sz="2000" spc="10" dirty="0">
                <a:latin typeface="DejaVu Serif Condensed"/>
                <a:cs typeface="DejaVu Serif Condensed"/>
              </a:rPr>
              <a:t> </a:t>
            </a:r>
            <a:r>
              <a:rPr sz="2000" spc="40" dirty="0">
                <a:latin typeface="DejaVu Serif Condensed"/>
                <a:cs typeface="DejaVu Serif Condensed"/>
              </a:rPr>
              <a:t>the </a:t>
            </a:r>
            <a:r>
              <a:rPr sz="2000" spc="50" dirty="0">
                <a:latin typeface="DejaVu Serif Condensed"/>
                <a:cs typeface="DejaVu Serif Condensed"/>
              </a:rPr>
              <a:t>expression.</a:t>
            </a:r>
            <a:endParaRPr sz="2000">
              <a:latin typeface="DejaVu Serif Condensed"/>
              <a:cs typeface="DejaVu Serif Condensed"/>
            </a:endParaRPr>
          </a:p>
          <a:p>
            <a:pPr marL="12700" algn="just">
              <a:lnSpc>
                <a:spcPct val="100000"/>
              </a:lnSpc>
              <a:spcBef>
                <a:spcPts val="1130"/>
              </a:spcBef>
            </a:pPr>
            <a:r>
              <a:rPr sz="2000" dirty="0">
                <a:latin typeface="DejaVu Serif Condensed"/>
                <a:cs typeface="DejaVu Serif Condensed"/>
              </a:rPr>
              <a:t>F</a:t>
            </a:r>
            <a:r>
              <a:rPr sz="2000" spc="-95" dirty="0">
                <a:latin typeface="DejaVu Serif Condensed"/>
                <a:cs typeface="DejaVu Serif Condensed"/>
              </a:rPr>
              <a:t> </a:t>
            </a:r>
            <a:r>
              <a:rPr sz="2000" spc="-365" dirty="0">
                <a:latin typeface="DejaVu Serif Condensed"/>
                <a:cs typeface="DejaVu Serif Condensed"/>
              </a:rPr>
              <a:t>=</a:t>
            </a:r>
            <a:r>
              <a:rPr sz="2000" spc="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</a:t>
            </a:r>
            <a:r>
              <a:rPr sz="2000" spc="-5" dirty="0">
                <a:latin typeface="DejaVu Serif Condensed"/>
                <a:cs typeface="DejaVu Serif Condensed"/>
              </a:rPr>
              <a:t> </a:t>
            </a:r>
            <a:r>
              <a:rPr sz="2000" spc="-365" dirty="0">
                <a:latin typeface="DejaVu Serif Condensed"/>
                <a:cs typeface="DejaVu Serif Condensed"/>
              </a:rPr>
              <a:t>±</a:t>
            </a:r>
            <a:r>
              <a:rPr sz="2000" spc="5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(R~R1)</a:t>
            </a:r>
            <a:endParaRPr sz="2000">
              <a:latin typeface="DejaVu Serif Condensed"/>
              <a:cs typeface="DejaVu Serif Condensed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2000" spc="60" dirty="0">
                <a:latin typeface="DejaVu Serif Condensed"/>
                <a:cs typeface="DejaVu Serif Condensed"/>
              </a:rPr>
              <a:t>where,</a:t>
            </a:r>
            <a:r>
              <a:rPr sz="2000" spc="-10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F</a:t>
            </a:r>
            <a:r>
              <a:rPr sz="2000" spc="-10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=</a:t>
            </a:r>
            <a:r>
              <a:rPr sz="2000" spc="21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Major</a:t>
            </a:r>
            <a:r>
              <a:rPr sz="2000" spc="-100" dirty="0">
                <a:latin typeface="DejaVu Serif Condensed"/>
                <a:cs typeface="DejaVu Serif Condensed"/>
              </a:rPr>
              <a:t> </a:t>
            </a:r>
            <a:r>
              <a:rPr sz="2000" spc="40" dirty="0">
                <a:latin typeface="DejaVu Serif Condensed"/>
                <a:cs typeface="DejaVu Serif Condensed"/>
              </a:rPr>
              <a:t>diameter.</a:t>
            </a:r>
            <a:endParaRPr sz="2000">
              <a:latin typeface="DejaVu Serif Condensed"/>
              <a:cs typeface="DejaVu Serif Condensed"/>
            </a:endParaRPr>
          </a:p>
          <a:p>
            <a:pPr marL="548640">
              <a:lnSpc>
                <a:spcPct val="100000"/>
              </a:lnSpc>
              <a:spcBef>
                <a:spcPts val="650"/>
              </a:spcBef>
            </a:pPr>
            <a:r>
              <a:rPr sz="2000" dirty="0">
                <a:latin typeface="DejaVu Serif Condensed"/>
                <a:cs typeface="DejaVu Serif Condensed"/>
              </a:rPr>
              <a:t>D</a:t>
            </a:r>
            <a:r>
              <a:rPr sz="2000" spc="200" dirty="0">
                <a:latin typeface="DejaVu Serif Condensed"/>
                <a:cs typeface="DejaVu Serif Condensed"/>
              </a:rPr>
              <a:t> </a:t>
            </a:r>
            <a:r>
              <a:rPr sz="2000" spc="-305" dirty="0">
                <a:latin typeface="DejaVu Serif Condensed"/>
                <a:cs typeface="DejaVu Serif Condensed"/>
              </a:rPr>
              <a:t>=</a:t>
            </a:r>
            <a:r>
              <a:rPr sz="2000" spc="1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Diameter</a:t>
            </a:r>
            <a:r>
              <a:rPr sz="2000" spc="18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18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8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cylindrical</a:t>
            </a:r>
            <a:r>
              <a:rPr sz="2000" spc="1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standard</a:t>
            </a:r>
            <a:r>
              <a:rPr sz="2000" spc="19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used.</a:t>
            </a:r>
            <a:endParaRPr sz="2000">
              <a:latin typeface="DejaVu Serif Condensed"/>
              <a:cs typeface="DejaVu Serif Condensed"/>
            </a:endParaRPr>
          </a:p>
          <a:p>
            <a:pPr marL="548640">
              <a:lnSpc>
                <a:spcPct val="100000"/>
              </a:lnSpc>
              <a:spcBef>
                <a:spcPts val="650"/>
              </a:spcBef>
            </a:pPr>
            <a:r>
              <a:rPr sz="2000" spc="-305" dirty="0">
                <a:latin typeface="DejaVu Serif Condensed"/>
                <a:cs typeface="DejaVu Serif Condensed"/>
              </a:rPr>
              <a:t>±</a:t>
            </a:r>
            <a:r>
              <a:rPr sz="2000" spc="105" dirty="0">
                <a:latin typeface="DejaVu Serif Condensed"/>
                <a:cs typeface="DejaVu Serif Condensed"/>
              </a:rPr>
              <a:t> </a:t>
            </a:r>
            <a:r>
              <a:rPr sz="2000" spc="-305" dirty="0">
                <a:latin typeface="DejaVu Serif Condensed"/>
                <a:cs typeface="DejaVu Serif Condensed"/>
              </a:rPr>
              <a:t>=</a:t>
            </a:r>
            <a:r>
              <a:rPr sz="2000" spc="11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10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determined</a:t>
            </a:r>
            <a:r>
              <a:rPr sz="2000" spc="12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by</a:t>
            </a:r>
            <a:r>
              <a:rPr sz="2000" spc="9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relative</a:t>
            </a:r>
            <a:r>
              <a:rPr sz="2000" spc="1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size</a:t>
            </a:r>
            <a:r>
              <a:rPr sz="2000" spc="10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9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0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standard</a:t>
            </a:r>
            <a:r>
              <a:rPr sz="2000" spc="114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workpiece.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4884" y="513333"/>
            <a:ext cx="63792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EFFECTIVE</a:t>
            </a:r>
            <a:r>
              <a:rPr spc="275" dirty="0"/>
              <a:t> </a:t>
            </a:r>
            <a:r>
              <a:rPr spc="60" dirty="0"/>
              <a:t>DIAMETER</a:t>
            </a:r>
            <a:r>
              <a:rPr spc="275" dirty="0"/>
              <a:t> </a:t>
            </a:r>
            <a:r>
              <a:rPr spc="-10" dirty="0"/>
              <a:t>MEASUREMENT: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4884" y="847699"/>
            <a:ext cx="8418195" cy="4540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6985" algn="just">
              <a:lnSpc>
                <a:spcPct val="146400"/>
              </a:lnSpc>
              <a:spcBef>
                <a:spcPts val="90"/>
              </a:spcBef>
            </a:pPr>
            <a:r>
              <a:rPr sz="2000" spc="80" dirty="0">
                <a:latin typeface="DejaVu Serif Condensed"/>
                <a:cs typeface="DejaVu Serif Condensed"/>
              </a:rPr>
              <a:t>To</a:t>
            </a:r>
            <a:r>
              <a:rPr sz="2000" spc="3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determine</a:t>
            </a:r>
            <a:r>
              <a:rPr sz="2000" spc="3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3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effective</a:t>
            </a:r>
            <a:r>
              <a:rPr sz="2000" spc="4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diameter</a:t>
            </a:r>
            <a:r>
              <a:rPr sz="2000" spc="3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2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2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thread,</a:t>
            </a:r>
            <a:r>
              <a:rPr sz="2000" spc="40" dirty="0">
                <a:latin typeface="DejaVu Serif Condensed"/>
                <a:cs typeface="DejaVu Serif Condensed"/>
              </a:rPr>
              <a:t>  </a:t>
            </a:r>
            <a:r>
              <a:rPr sz="2000" spc="-10" dirty="0">
                <a:latin typeface="DejaVu Serif Condensed"/>
                <a:cs typeface="DejaVu Serif Condensed"/>
              </a:rPr>
              <a:t>measurements </a:t>
            </a:r>
            <a:r>
              <a:rPr sz="2000" dirty="0">
                <a:latin typeface="DejaVu Serif Condensed"/>
                <a:cs typeface="DejaVu Serif Condensed"/>
              </a:rPr>
              <a:t>are</a:t>
            </a:r>
            <a:r>
              <a:rPr sz="2000" spc="-2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taken</a:t>
            </a:r>
            <a:r>
              <a:rPr sz="2000" spc="305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over</a:t>
            </a:r>
            <a:r>
              <a:rPr sz="2000" spc="-1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-1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thread</a:t>
            </a:r>
            <a:r>
              <a:rPr sz="2000" spc="-2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measuring</a:t>
            </a:r>
            <a:r>
              <a:rPr sz="2000" spc="-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wires</a:t>
            </a:r>
            <a:r>
              <a:rPr sz="2000" spc="-1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which</a:t>
            </a:r>
            <a:r>
              <a:rPr sz="2000" spc="-10" dirty="0">
                <a:latin typeface="DejaVu Serif Condensed"/>
                <a:cs typeface="DejaVu Serif Condensed"/>
              </a:rPr>
              <a:t>  </a:t>
            </a:r>
            <a:r>
              <a:rPr sz="2000" spc="50" dirty="0">
                <a:latin typeface="DejaVu Serif Condensed"/>
                <a:cs typeface="DejaVu Serif Condensed"/>
              </a:rPr>
              <a:t>will</a:t>
            </a:r>
            <a:r>
              <a:rPr sz="2000" spc="-2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be</a:t>
            </a:r>
            <a:r>
              <a:rPr sz="2000" spc="-15" dirty="0">
                <a:latin typeface="DejaVu Serif Condensed"/>
                <a:cs typeface="DejaVu Serif Condensed"/>
              </a:rPr>
              <a:t>  </a:t>
            </a:r>
            <a:r>
              <a:rPr sz="2000" spc="-10" dirty="0">
                <a:latin typeface="DejaVu Serif Condensed"/>
                <a:cs typeface="DejaVu Serif Condensed"/>
              </a:rPr>
              <a:t>selected </a:t>
            </a:r>
            <a:r>
              <a:rPr sz="2000" dirty="0">
                <a:latin typeface="DejaVu Serif Condensed"/>
                <a:cs typeface="DejaVu Serif Condensed"/>
              </a:rPr>
              <a:t>depending</a:t>
            </a:r>
            <a:r>
              <a:rPr sz="2000" spc="50" dirty="0">
                <a:latin typeface="DejaVu Serif Condensed"/>
                <a:cs typeface="DejaVu Serif Condensed"/>
              </a:rPr>
              <a:t>  </a:t>
            </a:r>
            <a:r>
              <a:rPr sz="2000" spc="55" dirty="0">
                <a:latin typeface="DejaVu Serif Condensed"/>
                <a:cs typeface="DejaVu Serif Condensed"/>
              </a:rPr>
              <a:t>upon 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4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size</a:t>
            </a:r>
            <a:r>
              <a:rPr sz="2000" spc="6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and</a:t>
            </a:r>
            <a:r>
              <a:rPr sz="2000" spc="50" dirty="0">
                <a:latin typeface="DejaVu Serif Condensed"/>
                <a:cs typeface="DejaVu Serif Condensed"/>
              </a:rPr>
              <a:t>  form</a:t>
            </a:r>
            <a:r>
              <a:rPr sz="2000" spc="6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5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thread</a:t>
            </a:r>
            <a:r>
              <a:rPr sz="2000" spc="60" dirty="0">
                <a:latin typeface="DejaVu Serif Condensed"/>
                <a:cs typeface="DejaVu Serif Condensed"/>
              </a:rPr>
              <a:t>  by</a:t>
            </a:r>
            <a:r>
              <a:rPr sz="2000" spc="5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referring</a:t>
            </a:r>
            <a:r>
              <a:rPr sz="2000" spc="55" dirty="0">
                <a:latin typeface="DejaVu Serif Condensed"/>
                <a:cs typeface="DejaVu Serif Condensed"/>
              </a:rPr>
              <a:t>  </a:t>
            </a:r>
            <a:r>
              <a:rPr sz="2000" spc="50" dirty="0">
                <a:latin typeface="DejaVu Serif Condensed"/>
                <a:cs typeface="DejaVu Serif Condensed"/>
              </a:rPr>
              <a:t>to</a:t>
            </a:r>
            <a:r>
              <a:rPr sz="2000" spc="55" dirty="0">
                <a:latin typeface="DejaVu Serif Condensed"/>
                <a:cs typeface="DejaVu Serif Condensed"/>
              </a:rPr>
              <a:t>  </a:t>
            </a:r>
            <a:r>
              <a:rPr sz="2000" spc="-25" dirty="0">
                <a:latin typeface="DejaVu Serif Condensed"/>
                <a:cs typeface="DejaVu Serif Condensed"/>
              </a:rPr>
              <a:t>the </a:t>
            </a:r>
            <a:r>
              <a:rPr sz="2000" dirty="0">
                <a:latin typeface="DejaVu Serif Condensed"/>
                <a:cs typeface="DejaVu Serif Condensed"/>
              </a:rPr>
              <a:t>tables</a:t>
            </a:r>
            <a:r>
              <a:rPr sz="2000" spc="20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supplied.</a:t>
            </a:r>
            <a:endParaRPr sz="2000">
              <a:latin typeface="DejaVu Serif Condensed"/>
              <a:cs typeface="DejaVu Serif Condensed"/>
            </a:endParaRPr>
          </a:p>
          <a:p>
            <a:pPr marL="12700" marR="9525" algn="just">
              <a:lnSpc>
                <a:spcPct val="146500"/>
              </a:lnSpc>
              <a:spcBef>
                <a:spcPts val="10"/>
              </a:spcBef>
            </a:pP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4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instrument</a:t>
            </a:r>
            <a:r>
              <a:rPr sz="2000" spc="-4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4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first</a:t>
            </a:r>
            <a:r>
              <a:rPr sz="2000" spc="4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present</a:t>
            </a:r>
            <a:r>
              <a:rPr sz="2000" spc="48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over</a:t>
            </a:r>
            <a:r>
              <a:rPr sz="2000" spc="48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4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suitable</a:t>
            </a:r>
            <a:r>
              <a:rPr sz="2000" spc="4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cylindrical</a:t>
            </a:r>
            <a:r>
              <a:rPr sz="2000" spc="484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standard </a:t>
            </a:r>
            <a:r>
              <a:rPr sz="2000" dirty="0">
                <a:latin typeface="DejaVu Serif Condensed"/>
                <a:cs typeface="DejaVu Serif Condensed"/>
              </a:rPr>
              <a:t>and</a:t>
            </a:r>
            <a:r>
              <a:rPr sz="2000" spc="409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selected</a:t>
            </a:r>
            <a:r>
              <a:rPr sz="2000" spc="155" dirty="0">
                <a:latin typeface="DejaVu Serif Condensed"/>
                <a:cs typeface="DejaVu Serif Condensed"/>
              </a:rPr>
              <a:t>   </a:t>
            </a:r>
            <a:r>
              <a:rPr sz="2000" dirty="0">
                <a:latin typeface="DejaVu Serif Condensed"/>
                <a:cs typeface="DejaVu Serif Condensed"/>
              </a:rPr>
              <a:t>thread</a:t>
            </a:r>
            <a:r>
              <a:rPr sz="2000" spc="155" dirty="0">
                <a:latin typeface="DejaVu Serif Condensed"/>
                <a:cs typeface="DejaVu Serif Condensed"/>
              </a:rPr>
              <a:t>   </a:t>
            </a:r>
            <a:r>
              <a:rPr sz="2000" dirty="0">
                <a:latin typeface="DejaVu Serif Condensed"/>
                <a:cs typeface="DejaVu Serif Condensed"/>
              </a:rPr>
              <a:t>measuring</a:t>
            </a:r>
            <a:r>
              <a:rPr sz="2000" spc="160" dirty="0">
                <a:latin typeface="DejaVu Serif Condensed"/>
                <a:cs typeface="DejaVu Serif Condensed"/>
              </a:rPr>
              <a:t>   </a:t>
            </a:r>
            <a:r>
              <a:rPr sz="2000" dirty="0">
                <a:latin typeface="DejaVu Serif Condensed"/>
                <a:cs typeface="DejaVu Serif Condensed"/>
              </a:rPr>
              <a:t>wires.</a:t>
            </a:r>
            <a:r>
              <a:rPr sz="2000" spc="160" dirty="0">
                <a:latin typeface="DejaVu Serif Condensed"/>
                <a:cs typeface="DejaVu Serif Condensed"/>
              </a:rPr>
              <a:t>  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60" dirty="0">
                <a:latin typeface="DejaVu Serif Condensed"/>
                <a:cs typeface="DejaVu Serif Condensed"/>
              </a:rPr>
              <a:t>   </a:t>
            </a:r>
            <a:r>
              <a:rPr sz="2000" dirty="0">
                <a:latin typeface="DejaVu Serif Condensed"/>
                <a:cs typeface="DejaVu Serif Condensed"/>
              </a:rPr>
              <a:t>reading</a:t>
            </a:r>
            <a:r>
              <a:rPr sz="2000" spc="165" dirty="0">
                <a:latin typeface="DejaVu Serif Condensed"/>
                <a:cs typeface="DejaVu Serif Condensed"/>
              </a:rPr>
              <a:t>   </a:t>
            </a:r>
            <a:r>
              <a:rPr sz="2000" spc="65" dirty="0">
                <a:latin typeface="DejaVu Serif Condensed"/>
                <a:cs typeface="DejaVu Serif Condensed"/>
              </a:rPr>
              <a:t>(Rs)</a:t>
            </a:r>
            <a:r>
              <a:rPr sz="2000" spc="155" dirty="0">
                <a:latin typeface="DejaVu Serif Condensed"/>
                <a:cs typeface="DejaVu Serif Condensed"/>
              </a:rPr>
              <a:t>   </a:t>
            </a:r>
            <a:r>
              <a:rPr sz="2000" spc="-25" dirty="0">
                <a:latin typeface="DejaVu Serif Condensed"/>
                <a:cs typeface="DejaVu Serif Condensed"/>
              </a:rPr>
              <a:t>of </a:t>
            </a:r>
            <a:r>
              <a:rPr sz="2000" dirty="0">
                <a:latin typeface="DejaVu Serif Condensed"/>
                <a:cs typeface="DejaVu Serif Condensed"/>
              </a:rPr>
              <a:t>micrometer</a:t>
            </a:r>
            <a:r>
              <a:rPr sz="2000" spc="3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34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noted.</a:t>
            </a:r>
            <a:endParaRPr sz="2000">
              <a:latin typeface="DejaVu Serif Condensed"/>
              <a:cs typeface="DejaVu Serif Condensed"/>
            </a:endParaRPr>
          </a:p>
          <a:p>
            <a:pPr marL="12700" marR="5080" algn="just">
              <a:lnSpc>
                <a:spcPct val="146600"/>
              </a:lnSpc>
              <a:spcBef>
                <a:spcPts val="395"/>
              </a:spcBef>
            </a:pPr>
            <a:r>
              <a:rPr sz="2000" spc="50" dirty="0">
                <a:latin typeface="DejaVu Serif Condensed"/>
                <a:cs typeface="DejaVu Serif Condensed"/>
              </a:rPr>
              <a:t>Then</a:t>
            </a:r>
            <a:r>
              <a:rPr sz="2000" spc="9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0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standard</a:t>
            </a:r>
            <a:r>
              <a:rPr sz="2000" spc="10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10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replaced</a:t>
            </a:r>
            <a:r>
              <a:rPr sz="2000" spc="95" dirty="0">
                <a:latin typeface="DejaVu Serif Condensed"/>
                <a:cs typeface="DejaVu Serif Condensed"/>
              </a:rPr>
              <a:t>  </a:t>
            </a:r>
            <a:r>
              <a:rPr sz="2000" spc="60" dirty="0">
                <a:latin typeface="DejaVu Serif Condensed"/>
                <a:cs typeface="DejaVu Serif Condensed"/>
              </a:rPr>
              <a:t>by</a:t>
            </a:r>
            <a:r>
              <a:rPr sz="2000" spc="9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0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workpiece</a:t>
            </a:r>
            <a:r>
              <a:rPr sz="2000" spc="10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along</a:t>
            </a:r>
            <a:r>
              <a:rPr sz="2000" spc="105" dirty="0">
                <a:latin typeface="DejaVu Serif Condensed"/>
                <a:cs typeface="DejaVu Serif Condensed"/>
              </a:rPr>
              <a:t>  </a:t>
            </a:r>
            <a:r>
              <a:rPr sz="2000" spc="60" dirty="0">
                <a:latin typeface="DejaVu Serif Condensed"/>
                <a:cs typeface="DejaVu Serif Condensed"/>
              </a:rPr>
              <a:t>with</a:t>
            </a:r>
            <a:r>
              <a:rPr sz="2000" spc="95" dirty="0">
                <a:latin typeface="DejaVu Serif Condensed"/>
                <a:cs typeface="DejaVu Serif Condensed"/>
              </a:rPr>
              <a:t>  </a:t>
            </a:r>
            <a:r>
              <a:rPr sz="2000" spc="-25" dirty="0">
                <a:latin typeface="DejaVu Serif Condensed"/>
                <a:cs typeface="DejaVu Serif Condensed"/>
              </a:rPr>
              <a:t>the </a:t>
            </a:r>
            <a:r>
              <a:rPr sz="2000" dirty="0">
                <a:latin typeface="DejaVu Serif Condensed"/>
                <a:cs typeface="DejaVu Serif Condensed"/>
              </a:rPr>
              <a:t>wires</a:t>
            </a:r>
            <a:r>
              <a:rPr sz="2000" spc="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introduced  in</a:t>
            </a:r>
            <a:r>
              <a:rPr sz="2000" spc="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-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thread  </a:t>
            </a:r>
            <a:r>
              <a:rPr sz="2000" spc="50" dirty="0">
                <a:latin typeface="DejaVu Serif Condensed"/>
                <a:cs typeface="DejaVu Serif Condensed"/>
              </a:rPr>
              <a:t>form</a:t>
            </a:r>
            <a:r>
              <a:rPr sz="2000" dirty="0">
                <a:latin typeface="DejaVu Serif Condensed"/>
                <a:cs typeface="DejaVu Serif Condensed"/>
              </a:rPr>
              <a:t>  as</a:t>
            </a:r>
            <a:r>
              <a:rPr sz="2000" spc="5" dirty="0">
                <a:latin typeface="DejaVu Serif Condensed"/>
                <a:cs typeface="DejaVu Serif Condensed"/>
              </a:rPr>
              <a:t>  </a:t>
            </a:r>
            <a:r>
              <a:rPr sz="2000" spc="65" dirty="0">
                <a:latin typeface="DejaVu Serif Condensed"/>
                <a:cs typeface="DejaVu Serif Condensed"/>
              </a:rPr>
              <a:t>shown</a:t>
            </a:r>
            <a:r>
              <a:rPr sz="2000" dirty="0">
                <a:latin typeface="DejaVu Serif Condensed"/>
                <a:cs typeface="DejaVu Serif Condensed"/>
              </a:rPr>
              <a:t>  in  fig.  The</a:t>
            </a:r>
            <a:r>
              <a:rPr sz="2000" spc="5" dirty="0">
                <a:latin typeface="DejaVu Serif Condensed"/>
                <a:cs typeface="DejaVu Serif Condensed"/>
              </a:rPr>
              <a:t>  </a:t>
            </a:r>
            <a:r>
              <a:rPr sz="2000" spc="-10" dirty="0">
                <a:latin typeface="DejaVu Serif Condensed"/>
                <a:cs typeface="DejaVu Serif Condensed"/>
              </a:rPr>
              <a:t>second </a:t>
            </a:r>
            <a:r>
              <a:rPr sz="2000" dirty="0">
                <a:latin typeface="DejaVu Serif Condensed"/>
                <a:cs typeface="DejaVu Serif Condensed"/>
              </a:rPr>
              <a:t>reading</a:t>
            </a:r>
            <a:r>
              <a:rPr sz="2000" spc="35" dirty="0">
                <a:latin typeface="DejaVu Serif Condensed"/>
                <a:cs typeface="DejaVu Serif Condensed"/>
              </a:rPr>
              <a:t> </a:t>
            </a:r>
            <a:r>
              <a:rPr sz="2000" spc="100" dirty="0">
                <a:latin typeface="DejaVu Serif Condensed"/>
                <a:cs typeface="DejaVu Serif Condensed"/>
              </a:rPr>
              <a:t>(Rw)</a:t>
            </a:r>
            <a:r>
              <a:rPr sz="2000" spc="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micrometer</a:t>
            </a:r>
            <a:r>
              <a:rPr sz="2000" spc="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3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noted.</a:t>
            </a:r>
            <a:endParaRPr sz="2000">
              <a:latin typeface="DejaVu Serif Condensed"/>
              <a:cs typeface="DejaVu Serif Condense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4884" y="5364327"/>
            <a:ext cx="5619750" cy="1367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6500"/>
              </a:lnSpc>
              <a:spcBef>
                <a:spcPts val="100"/>
              </a:spcBef>
              <a:tabLst>
                <a:tab pos="655955" algn="l"/>
                <a:tab pos="1144905" algn="l"/>
                <a:tab pos="1861185" algn="l"/>
                <a:tab pos="3132455" algn="l"/>
                <a:tab pos="3736340" algn="l"/>
                <a:tab pos="4213225" algn="l"/>
              </a:tabLst>
            </a:pPr>
            <a:r>
              <a:rPr sz="2000" spc="-25" dirty="0">
                <a:latin typeface="DejaVu Serif Condensed"/>
                <a:cs typeface="DejaVu Serif Condensed"/>
              </a:rPr>
              <a:t>The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effective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diameter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5" dirty="0">
                <a:latin typeface="DejaVu Serif Condensed"/>
                <a:cs typeface="DejaVu Serif Condensed"/>
              </a:rPr>
              <a:t>can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5" dirty="0">
                <a:latin typeface="DejaVu Serif Condensed"/>
                <a:cs typeface="DejaVu Serif Condensed"/>
              </a:rPr>
              <a:t>be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determined relation,</a:t>
            </a:r>
            <a:r>
              <a:rPr sz="2000" dirty="0">
                <a:latin typeface="DejaVu Serif Condensed"/>
                <a:cs typeface="DejaVu Serif Condensed"/>
              </a:rPr>
              <a:t>	E</a:t>
            </a:r>
            <a:r>
              <a:rPr sz="2000" spc="-90" dirty="0">
                <a:latin typeface="DejaVu Serif Condensed"/>
                <a:cs typeface="DejaVu Serif Condensed"/>
              </a:rPr>
              <a:t> </a:t>
            </a:r>
            <a:r>
              <a:rPr sz="2000" spc="-305" dirty="0">
                <a:latin typeface="DejaVu Serif Condensed"/>
                <a:cs typeface="DejaVu Serif Condensed"/>
              </a:rPr>
              <a:t>=</a:t>
            </a:r>
            <a:r>
              <a:rPr sz="2000" spc="-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</a:t>
            </a:r>
            <a:r>
              <a:rPr sz="2000" spc="-85" dirty="0">
                <a:latin typeface="DejaVu Serif Condensed"/>
                <a:cs typeface="DejaVu Serif Condensed"/>
              </a:rPr>
              <a:t> </a:t>
            </a:r>
            <a:r>
              <a:rPr sz="2000" spc="-305" dirty="0">
                <a:latin typeface="DejaVu Serif Condensed"/>
                <a:cs typeface="DejaVu Serif Condensed"/>
              </a:rPr>
              <a:t>±</a:t>
            </a:r>
            <a:r>
              <a:rPr sz="2000" spc="-85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[(Rs</a:t>
            </a:r>
            <a:r>
              <a:rPr sz="2000" spc="-80" dirty="0">
                <a:latin typeface="DejaVu Serif Condensed"/>
                <a:cs typeface="DejaVu Serif Condensed"/>
              </a:rPr>
              <a:t> </a:t>
            </a:r>
            <a:r>
              <a:rPr sz="2000" spc="195" dirty="0">
                <a:latin typeface="DejaVu Serif Condensed"/>
                <a:cs typeface="DejaVu Serif Condensed"/>
              </a:rPr>
              <a:t>–</a:t>
            </a:r>
            <a:r>
              <a:rPr sz="2000" spc="-85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P)</a:t>
            </a:r>
            <a:r>
              <a:rPr sz="2000" spc="-9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~</a:t>
            </a:r>
            <a:r>
              <a:rPr sz="2000" spc="-85" dirty="0">
                <a:latin typeface="DejaVu Serif Condensed"/>
                <a:cs typeface="DejaVu Serif Condensed"/>
              </a:rPr>
              <a:t> </a:t>
            </a:r>
            <a:r>
              <a:rPr sz="2000" spc="40" dirty="0">
                <a:latin typeface="DejaVu Serif Condensed"/>
                <a:cs typeface="DejaVu Serif Condensed"/>
              </a:rPr>
              <a:t>Rw]</a:t>
            </a:r>
            <a:endParaRPr sz="2000">
              <a:latin typeface="DejaVu Serif Condensed"/>
              <a:cs typeface="DejaVu Serif Condensed"/>
            </a:endParaRPr>
          </a:p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sz="2000" spc="60" dirty="0">
                <a:latin typeface="DejaVu Serif Condensed"/>
                <a:cs typeface="DejaVu Serif Condensed"/>
              </a:rPr>
              <a:t>where,</a:t>
            </a:r>
            <a:r>
              <a:rPr sz="2000" spc="2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E</a:t>
            </a:r>
            <a:r>
              <a:rPr sz="2000" spc="-85" dirty="0">
                <a:latin typeface="DejaVu Serif Condensed"/>
                <a:cs typeface="DejaVu Serif Condensed"/>
              </a:rPr>
              <a:t> </a:t>
            </a:r>
            <a:r>
              <a:rPr sz="2000" spc="-250" dirty="0">
                <a:latin typeface="DejaVu Serif Condensed"/>
                <a:cs typeface="DejaVu Serif Condensed"/>
              </a:rPr>
              <a:t>=</a:t>
            </a:r>
            <a:r>
              <a:rPr sz="2000" spc="-65" dirty="0">
                <a:latin typeface="DejaVu Serif Condensed"/>
                <a:cs typeface="DejaVu Serif Condensed"/>
              </a:rPr>
              <a:t> </a:t>
            </a:r>
            <a:r>
              <a:rPr sz="2000" spc="95" dirty="0">
                <a:latin typeface="DejaVu Serif Condensed"/>
                <a:cs typeface="DejaVu Serif Condensed"/>
              </a:rPr>
              <a:t>The</a:t>
            </a:r>
            <a:r>
              <a:rPr sz="2000" spc="-7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effective</a:t>
            </a:r>
            <a:r>
              <a:rPr sz="2000" spc="-70" dirty="0">
                <a:latin typeface="DejaVu Serif Condensed"/>
                <a:cs typeface="DejaVu Serif Condensed"/>
              </a:rPr>
              <a:t> </a:t>
            </a:r>
            <a:r>
              <a:rPr sz="2000" spc="40" dirty="0">
                <a:latin typeface="DejaVu Serif Condensed"/>
                <a:cs typeface="DejaVu Serif Condensed"/>
              </a:rPr>
              <a:t>diameter.</a:t>
            </a:r>
            <a:endParaRPr sz="2000">
              <a:latin typeface="DejaVu Serif Condensed"/>
              <a:cs typeface="DejaVu Serif Condense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66599" y="5505450"/>
            <a:ext cx="12452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5819" algn="l"/>
              </a:tabLst>
            </a:pPr>
            <a:r>
              <a:rPr sz="2000" spc="-10" dirty="0">
                <a:latin typeface="DejaVu Serif Condensed"/>
                <a:cs typeface="DejaVu Serif Condensed"/>
              </a:rPr>
              <a:t>using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5" dirty="0">
                <a:latin typeface="DejaVu Serif Condensed"/>
                <a:cs typeface="DejaVu Serif Condensed"/>
              </a:rPr>
              <a:t>the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884" y="428600"/>
            <a:ext cx="8414385" cy="303911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597535">
              <a:lnSpc>
                <a:spcPct val="100000"/>
              </a:lnSpc>
              <a:spcBef>
                <a:spcPts val="770"/>
              </a:spcBef>
            </a:pPr>
            <a:r>
              <a:rPr sz="2000" dirty="0">
                <a:latin typeface="DejaVu Serif Condensed"/>
                <a:cs typeface="DejaVu Serif Condensed"/>
              </a:rPr>
              <a:t>D</a:t>
            </a:r>
            <a:r>
              <a:rPr sz="2000" spc="165" dirty="0">
                <a:latin typeface="DejaVu Serif Condensed"/>
                <a:cs typeface="DejaVu Serif Condensed"/>
              </a:rPr>
              <a:t> </a:t>
            </a:r>
            <a:r>
              <a:rPr sz="2000" spc="-305" dirty="0">
                <a:latin typeface="DejaVu Serif Condensed"/>
                <a:cs typeface="DejaVu Serif Condensed"/>
              </a:rPr>
              <a:t>=</a:t>
            </a:r>
            <a:r>
              <a:rPr sz="2000" spc="15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Diameter</a:t>
            </a:r>
            <a:r>
              <a:rPr sz="2000" spc="1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1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standard</a:t>
            </a:r>
            <a:r>
              <a:rPr sz="2000" spc="18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cylinder.</a:t>
            </a:r>
            <a:endParaRPr sz="2000">
              <a:latin typeface="DejaVu Serif Condensed"/>
              <a:cs typeface="DejaVu Serif Condensed"/>
            </a:endParaRPr>
          </a:p>
          <a:p>
            <a:pPr marL="596265">
              <a:lnSpc>
                <a:spcPct val="100000"/>
              </a:lnSpc>
              <a:spcBef>
                <a:spcPts val="670"/>
              </a:spcBef>
            </a:pPr>
            <a:r>
              <a:rPr sz="2000" dirty="0">
                <a:latin typeface="DejaVu Serif Condensed"/>
                <a:cs typeface="DejaVu Serif Condensed"/>
              </a:rPr>
              <a:t>P</a:t>
            </a:r>
            <a:r>
              <a:rPr sz="2000" spc="235" dirty="0">
                <a:latin typeface="DejaVu Serif Condensed"/>
                <a:cs typeface="DejaVu Serif Condensed"/>
              </a:rPr>
              <a:t> </a:t>
            </a:r>
            <a:r>
              <a:rPr sz="2000" spc="-305" dirty="0">
                <a:latin typeface="DejaVu Serif Condensed"/>
                <a:cs typeface="DejaVu Serif Condensed"/>
              </a:rPr>
              <a:t>=</a:t>
            </a:r>
            <a:r>
              <a:rPr sz="2000" spc="23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A</a:t>
            </a:r>
            <a:r>
              <a:rPr sz="2000" spc="2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constant</a:t>
            </a:r>
            <a:r>
              <a:rPr sz="2000" spc="2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which</a:t>
            </a:r>
            <a:r>
              <a:rPr sz="2000" spc="2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2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dependent</a:t>
            </a:r>
            <a:r>
              <a:rPr sz="2000" spc="24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on</a:t>
            </a:r>
            <a:r>
              <a:rPr sz="2000" spc="2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2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diameter</a:t>
            </a:r>
            <a:r>
              <a:rPr sz="2000" spc="229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23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cylinders</a:t>
            </a:r>
            <a:endParaRPr sz="2000">
              <a:latin typeface="DejaVu Serif Condensed"/>
              <a:cs typeface="DejaVu Serif Condensed"/>
            </a:endParaRPr>
          </a:p>
          <a:p>
            <a:pPr marL="12700" marR="5080">
              <a:lnSpc>
                <a:spcPts val="3520"/>
              </a:lnSpc>
              <a:spcBef>
                <a:spcPts val="290"/>
              </a:spcBef>
              <a:tabLst>
                <a:tab pos="595630" algn="l"/>
                <a:tab pos="1116330" algn="l"/>
                <a:tab pos="1831975" algn="l"/>
                <a:tab pos="2200275" algn="l"/>
                <a:tab pos="2505710" algn="l"/>
                <a:tab pos="3021330" algn="l"/>
                <a:tab pos="3126740" algn="l"/>
                <a:tab pos="3507104" algn="l"/>
                <a:tab pos="3931920" algn="l"/>
                <a:tab pos="4165600" algn="l"/>
                <a:tab pos="5310505" algn="l"/>
                <a:tab pos="5380355" algn="l"/>
                <a:tab pos="5630545" algn="l"/>
                <a:tab pos="5956300" algn="l"/>
                <a:tab pos="6471920" algn="l"/>
                <a:tab pos="6583680" algn="l"/>
                <a:tab pos="7620634" algn="l"/>
                <a:tab pos="7686675" algn="l"/>
                <a:tab pos="8011795" algn="l"/>
              </a:tabLst>
            </a:pPr>
            <a:r>
              <a:rPr sz="2000" spc="-25" dirty="0">
                <a:latin typeface="DejaVu Serif Condensed"/>
                <a:cs typeface="DejaVu Serif Condensed"/>
              </a:rPr>
              <a:t>and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5" dirty="0">
                <a:latin typeface="DejaVu Serif Condensed"/>
                <a:cs typeface="DejaVu Serif Condensed"/>
              </a:rPr>
              <a:t>the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30" dirty="0">
                <a:latin typeface="DejaVu Serif Condensed"/>
                <a:cs typeface="DejaVu Serif Condensed"/>
              </a:rPr>
              <a:t>form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5" dirty="0">
                <a:latin typeface="DejaVu Serif Condensed"/>
                <a:cs typeface="DejaVu Serif Condensed"/>
              </a:rPr>
              <a:t>of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thread</a:t>
            </a:r>
            <a:r>
              <a:rPr sz="2000" dirty="0">
                <a:latin typeface="DejaVu Serif Condensed"/>
                <a:cs typeface="DejaVu Serif Condensed"/>
              </a:rPr>
              <a:t>		</a:t>
            </a:r>
            <a:r>
              <a:rPr sz="2000" spc="25" dirty="0">
                <a:latin typeface="DejaVu Serif Condensed"/>
                <a:cs typeface="DejaVu Serif Condensed"/>
              </a:rPr>
              <a:t>to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5" dirty="0">
                <a:latin typeface="DejaVu Serif Condensed"/>
                <a:cs typeface="DejaVu Serif Condensed"/>
              </a:rPr>
              <a:t>be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measured.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5" dirty="0">
                <a:latin typeface="DejaVu Serif Condensed"/>
                <a:cs typeface="DejaVu Serif Condensed"/>
              </a:rPr>
              <a:t>It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5" dirty="0">
                <a:latin typeface="DejaVu Serif Condensed"/>
                <a:cs typeface="DejaVu Serif Condensed"/>
              </a:rPr>
              <a:t>is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4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also		</a:t>
            </a:r>
            <a:r>
              <a:rPr sz="2000" spc="-10" dirty="0">
                <a:latin typeface="DejaVu Serif Condensed"/>
                <a:cs typeface="DejaVu Serif Condensed"/>
              </a:rPr>
              <a:t>defined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5" dirty="0">
                <a:latin typeface="DejaVu Serif Condensed"/>
                <a:cs typeface="DejaVu Serif Condensed"/>
              </a:rPr>
              <a:t>as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5" dirty="0">
                <a:latin typeface="DejaVu Serif Condensed"/>
                <a:cs typeface="DejaVu Serif Condensed"/>
              </a:rPr>
              <a:t>the </a:t>
            </a:r>
            <a:r>
              <a:rPr sz="2000" dirty="0">
                <a:latin typeface="DejaVu Serif Condensed"/>
                <a:cs typeface="DejaVu Serif Condensed"/>
              </a:rPr>
              <a:t>difference</a:t>
            </a:r>
            <a:r>
              <a:rPr sz="2000" spc="37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between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5" dirty="0">
                <a:latin typeface="DejaVu Serif Condensed"/>
                <a:cs typeface="DejaVu Serif Condensed"/>
              </a:rPr>
              <a:t>the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effective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diameter</a:t>
            </a:r>
            <a:r>
              <a:rPr sz="2000" dirty="0">
                <a:latin typeface="DejaVu Serif Condensed"/>
                <a:cs typeface="DejaVu Serif Condensed"/>
              </a:rPr>
              <a:t>		</a:t>
            </a:r>
            <a:r>
              <a:rPr sz="2000" spc="-25" dirty="0">
                <a:latin typeface="DejaVu Serif Condensed"/>
                <a:cs typeface="DejaVu Serif Condensed"/>
              </a:rPr>
              <a:t>and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5" dirty="0">
                <a:latin typeface="DejaVu Serif Condensed"/>
                <a:cs typeface="DejaVu Serif Condensed"/>
              </a:rPr>
              <a:t>the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diameter</a:t>
            </a:r>
            <a:r>
              <a:rPr sz="2000" dirty="0">
                <a:latin typeface="DejaVu Serif Condensed"/>
                <a:cs typeface="DejaVu Serif Condensed"/>
              </a:rPr>
              <a:t>		</a:t>
            </a:r>
            <a:r>
              <a:rPr sz="2000" spc="-10" dirty="0">
                <a:latin typeface="DejaVu Serif Condensed"/>
                <a:cs typeface="DejaVu Serif Condensed"/>
              </a:rPr>
              <a:t>under</a:t>
            </a:r>
            <a:endParaRPr sz="2000">
              <a:latin typeface="DejaVu Serif Condensed"/>
              <a:cs typeface="DejaVu Serif Condensed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25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standard</a:t>
            </a:r>
            <a:r>
              <a:rPr sz="2000" spc="27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wires.</a:t>
            </a:r>
            <a:endParaRPr sz="2000">
              <a:latin typeface="DejaVu Serif Condensed"/>
              <a:cs typeface="DejaVu Serif Condensed"/>
            </a:endParaRPr>
          </a:p>
          <a:p>
            <a:pPr marL="12700" marR="1167765" indent="583565">
              <a:lnSpc>
                <a:spcPct val="146000"/>
              </a:lnSpc>
              <a:spcBef>
                <a:spcPts val="35"/>
              </a:spcBef>
              <a:tabLst>
                <a:tab pos="1307465" algn="l"/>
                <a:tab pos="2205990" algn="l"/>
                <a:tab pos="2696210" algn="l"/>
                <a:tab pos="3272790" algn="l"/>
                <a:tab pos="3943350" algn="l"/>
                <a:tab pos="4487545" algn="l"/>
                <a:tab pos="5953760" algn="l"/>
                <a:tab pos="6852920" algn="l"/>
              </a:tabLst>
            </a:pPr>
            <a:r>
              <a:rPr sz="2000" spc="-25" dirty="0">
                <a:latin typeface="DejaVu Serif Condensed"/>
                <a:cs typeface="DejaVu Serif Condensed"/>
              </a:rPr>
              <a:t>The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value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5" dirty="0">
                <a:latin typeface="DejaVu Serif Condensed"/>
                <a:cs typeface="DejaVu Serif Condensed"/>
              </a:rPr>
              <a:t>of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5" dirty="0">
                <a:latin typeface="DejaVu Serif Condensed"/>
                <a:cs typeface="DejaVu Serif Condensed"/>
              </a:rPr>
              <a:t>‗p‘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5" dirty="0">
                <a:latin typeface="DejaVu Serif Condensed"/>
                <a:cs typeface="DejaVu Serif Condensed"/>
              </a:rPr>
              <a:t>can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5" dirty="0">
                <a:latin typeface="DejaVu Serif Condensed"/>
                <a:cs typeface="DejaVu Serif Condensed"/>
              </a:rPr>
              <a:t>be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calculated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using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5" dirty="0">
                <a:latin typeface="DejaVu Serif Condensed"/>
                <a:cs typeface="DejaVu Serif Condensed"/>
              </a:rPr>
              <a:t>the </a:t>
            </a:r>
            <a:r>
              <a:rPr sz="2000" dirty="0">
                <a:latin typeface="DejaVu Serif Condensed"/>
                <a:cs typeface="DejaVu Serif Condensed"/>
              </a:rPr>
              <a:t>expression,</a:t>
            </a:r>
            <a:r>
              <a:rPr sz="2000" spc="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</a:t>
            </a:r>
            <a:r>
              <a:rPr sz="2000" spc="85" dirty="0">
                <a:latin typeface="DejaVu Serif Condensed"/>
                <a:cs typeface="DejaVu Serif Condensed"/>
              </a:rPr>
              <a:t> </a:t>
            </a:r>
            <a:r>
              <a:rPr sz="2000" spc="-305" dirty="0">
                <a:latin typeface="DejaVu Serif Condensed"/>
                <a:cs typeface="DejaVu Serif Condensed"/>
              </a:rPr>
              <a:t>=</a:t>
            </a:r>
            <a:r>
              <a:rPr sz="2000" spc="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[(0.86602</a:t>
            </a:r>
            <a:r>
              <a:rPr sz="2000" spc="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*</a:t>
            </a:r>
            <a:r>
              <a:rPr sz="2000" spc="90" dirty="0">
                <a:latin typeface="DejaVu Serif Condensed"/>
                <a:cs typeface="DejaVu Serif Condensed"/>
              </a:rPr>
              <a:t> </a:t>
            </a:r>
            <a:r>
              <a:rPr sz="2000" spc="100" dirty="0">
                <a:latin typeface="DejaVu Serif Condensed"/>
                <a:cs typeface="DejaVu Serif Condensed"/>
              </a:rPr>
              <a:t>p)</a:t>
            </a:r>
            <a:r>
              <a:rPr sz="2000" spc="105" dirty="0">
                <a:latin typeface="DejaVu Serif Condensed"/>
                <a:cs typeface="DejaVu Serif Condensed"/>
              </a:rPr>
              <a:t> </a:t>
            </a:r>
            <a:r>
              <a:rPr sz="2000" spc="195" dirty="0">
                <a:latin typeface="DejaVu Serif Condensed"/>
                <a:cs typeface="DejaVu Serif Condensed"/>
              </a:rPr>
              <a:t>–</a:t>
            </a:r>
            <a:r>
              <a:rPr sz="2000" spc="8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d]</a:t>
            </a:r>
            <a:r>
              <a:rPr sz="2000" spc="9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for</a:t>
            </a:r>
            <a:r>
              <a:rPr sz="2000" spc="90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60</a:t>
            </a:r>
            <a:r>
              <a:rPr sz="2000" spc="8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degree</a:t>
            </a:r>
            <a:r>
              <a:rPr sz="2000" spc="10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metric</a:t>
            </a:r>
            <a:r>
              <a:rPr sz="2000" spc="90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and</a:t>
            </a:r>
            <a:endParaRPr sz="2000">
              <a:latin typeface="DejaVu Serif Condensed"/>
              <a:cs typeface="DejaVu Serif Condense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4884" y="3443706"/>
            <a:ext cx="5260340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6500"/>
              </a:lnSpc>
              <a:spcBef>
                <a:spcPts val="100"/>
              </a:spcBef>
              <a:tabLst>
                <a:tab pos="1089025" algn="l"/>
                <a:tab pos="2237105" algn="l"/>
                <a:tab pos="3315335" algn="l"/>
                <a:tab pos="3732529" algn="l"/>
                <a:tab pos="4149090" algn="l"/>
                <a:tab pos="5014595" algn="l"/>
              </a:tabLst>
            </a:pPr>
            <a:r>
              <a:rPr sz="2000" spc="-10" dirty="0">
                <a:latin typeface="DejaVu Serif Condensed"/>
                <a:cs typeface="DejaVu Serif Condensed"/>
              </a:rPr>
              <a:t>unified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threads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where,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15" dirty="0">
                <a:latin typeface="DejaVu Serif Condensed"/>
                <a:cs typeface="DejaVu Serif Condensed"/>
              </a:rPr>
              <a:t>p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355" dirty="0">
                <a:latin typeface="DejaVu Serif Condensed"/>
                <a:cs typeface="DejaVu Serif Condensed"/>
              </a:rPr>
              <a:t>=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pitch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5" dirty="0">
                <a:latin typeface="DejaVu Serif Condensed"/>
                <a:cs typeface="DejaVu Serif Condensed"/>
              </a:rPr>
              <a:t>of </a:t>
            </a:r>
            <a:r>
              <a:rPr sz="2000" spc="-10" dirty="0">
                <a:latin typeface="DejaVu Serif Condensed"/>
                <a:cs typeface="DejaVu Serif Condensed"/>
              </a:rPr>
              <a:t>component.</a:t>
            </a:r>
            <a:endParaRPr sz="2000">
              <a:latin typeface="DejaVu Serif Condensed"/>
              <a:cs typeface="DejaVu Serif Condensed"/>
            </a:endParaRPr>
          </a:p>
          <a:p>
            <a:pPr marL="548640">
              <a:lnSpc>
                <a:spcPct val="100000"/>
              </a:lnSpc>
              <a:spcBef>
                <a:spcPts val="1125"/>
              </a:spcBef>
            </a:pPr>
            <a:r>
              <a:rPr sz="2000" spc="65" dirty="0">
                <a:latin typeface="DejaVu Serif Condensed"/>
                <a:cs typeface="DejaVu Serif Condensed"/>
              </a:rPr>
              <a:t>d</a:t>
            </a:r>
            <a:r>
              <a:rPr sz="2000" spc="120" dirty="0">
                <a:latin typeface="DejaVu Serif Condensed"/>
                <a:cs typeface="DejaVu Serif Condensed"/>
              </a:rPr>
              <a:t> </a:t>
            </a:r>
            <a:r>
              <a:rPr sz="2000" spc="-305" dirty="0">
                <a:latin typeface="DejaVu Serif Condensed"/>
                <a:cs typeface="DejaVu Serif Condensed"/>
              </a:rPr>
              <a:t>=</a:t>
            </a:r>
            <a:r>
              <a:rPr sz="2000" spc="1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mean</a:t>
            </a:r>
            <a:r>
              <a:rPr sz="2000" spc="11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diameter</a:t>
            </a:r>
            <a:r>
              <a:rPr sz="2000" spc="11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1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1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wires</a:t>
            </a:r>
            <a:r>
              <a:rPr sz="2000" spc="14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used.</a:t>
            </a:r>
            <a:endParaRPr sz="2000">
              <a:latin typeface="DejaVu Serif Condensed"/>
              <a:cs typeface="DejaVu Serif Condense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81013" y="3584828"/>
            <a:ext cx="17545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57225" algn="l"/>
              </a:tabLst>
            </a:pPr>
            <a:r>
              <a:rPr sz="2000" spc="-25" dirty="0">
                <a:latin typeface="DejaVu Serif Condensed"/>
                <a:cs typeface="DejaVu Serif Condensed"/>
              </a:rPr>
              <a:t>the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threaded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85975" y="1673860"/>
            <a:ext cx="3540125" cy="156578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13433" y="1197609"/>
            <a:ext cx="5460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45" dirty="0"/>
              <a:t>1.Measurement</a:t>
            </a:r>
            <a:r>
              <a:rPr spc="95" dirty="0"/>
              <a:t> </a:t>
            </a:r>
            <a:r>
              <a:rPr spc="175" dirty="0"/>
              <a:t>of</a:t>
            </a:r>
            <a:r>
              <a:rPr spc="90" dirty="0"/>
              <a:t> </a:t>
            </a:r>
            <a:r>
              <a:rPr spc="195" dirty="0"/>
              <a:t>major</a:t>
            </a:r>
            <a:r>
              <a:rPr spc="95" dirty="0"/>
              <a:t> </a:t>
            </a:r>
            <a:r>
              <a:rPr spc="185" dirty="0"/>
              <a:t>diameter: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4884" y="3202914"/>
            <a:ext cx="6656070" cy="183007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3000" b="1" spc="-120" baseline="2777" dirty="0">
                <a:latin typeface="Liberation Serif"/>
                <a:cs typeface="Liberation Serif"/>
              </a:rPr>
              <a:t>R</a:t>
            </a:r>
            <a:r>
              <a:rPr sz="2000" b="1" spc="-80" dirty="0">
                <a:latin typeface="Liberation Serif"/>
                <a:cs typeface="Liberation Serif"/>
              </a:rPr>
              <a:t>S</a:t>
            </a:r>
            <a:r>
              <a:rPr sz="3000" spc="-120" baseline="2777" dirty="0">
                <a:latin typeface="DejaVu Serif Condensed"/>
                <a:cs typeface="DejaVu Serif Condensed"/>
              </a:rPr>
              <a:t>=</a:t>
            </a:r>
            <a:r>
              <a:rPr sz="3000" spc="120" baseline="2777" dirty="0">
                <a:latin typeface="DejaVu Serif Condensed"/>
                <a:cs typeface="DejaVu Serif Condensed"/>
              </a:rPr>
              <a:t> </a:t>
            </a:r>
            <a:r>
              <a:rPr sz="3000" baseline="2777" dirty="0">
                <a:latin typeface="DejaVu Serif Condensed"/>
                <a:cs typeface="DejaVu Serif Condensed"/>
              </a:rPr>
              <a:t>Micrometer</a:t>
            </a:r>
            <a:r>
              <a:rPr sz="3000" spc="120" baseline="2777" dirty="0">
                <a:latin typeface="DejaVu Serif Condensed"/>
                <a:cs typeface="DejaVu Serif Condensed"/>
              </a:rPr>
              <a:t> </a:t>
            </a:r>
            <a:r>
              <a:rPr sz="3000" baseline="2777" dirty="0">
                <a:latin typeface="DejaVu Serif Condensed"/>
                <a:cs typeface="DejaVu Serif Condensed"/>
              </a:rPr>
              <a:t>reading</a:t>
            </a:r>
            <a:r>
              <a:rPr sz="3000" spc="120" baseline="2777" dirty="0">
                <a:latin typeface="DejaVu Serif Condensed"/>
                <a:cs typeface="DejaVu Serif Condensed"/>
              </a:rPr>
              <a:t> </a:t>
            </a:r>
            <a:r>
              <a:rPr sz="3000" spc="82" baseline="2777" dirty="0">
                <a:latin typeface="DejaVu Serif Condensed"/>
                <a:cs typeface="DejaVu Serif Condensed"/>
              </a:rPr>
              <a:t>over</a:t>
            </a:r>
            <a:r>
              <a:rPr sz="3000" spc="120" baseline="2777" dirty="0">
                <a:latin typeface="DejaVu Serif Condensed"/>
                <a:cs typeface="DejaVu Serif Condensed"/>
              </a:rPr>
              <a:t> </a:t>
            </a:r>
            <a:r>
              <a:rPr sz="3000" baseline="2777" dirty="0">
                <a:latin typeface="DejaVu Serif Condensed"/>
                <a:cs typeface="DejaVu Serif Condensed"/>
              </a:rPr>
              <a:t>setting</a:t>
            </a:r>
            <a:r>
              <a:rPr sz="3000" spc="150" baseline="2777" dirty="0">
                <a:latin typeface="DejaVu Serif Condensed"/>
                <a:cs typeface="DejaVu Serif Condensed"/>
              </a:rPr>
              <a:t> </a:t>
            </a:r>
            <a:r>
              <a:rPr sz="3000" spc="-15" baseline="2777" dirty="0">
                <a:latin typeface="DejaVu Serif Condensed"/>
                <a:cs typeface="DejaVu Serif Condensed"/>
              </a:rPr>
              <a:t>Master/Standard.</a:t>
            </a:r>
            <a:endParaRPr sz="3000" baseline="2777">
              <a:latin typeface="DejaVu Serif Condensed"/>
              <a:cs typeface="DejaVu Serif Condensed"/>
            </a:endParaRPr>
          </a:p>
          <a:p>
            <a:pPr marL="12700" marR="313055">
              <a:lnSpc>
                <a:spcPts val="2340"/>
              </a:lnSpc>
              <a:spcBef>
                <a:spcPts val="875"/>
              </a:spcBef>
            </a:pPr>
            <a:r>
              <a:rPr sz="3000" b="1" baseline="2777" dirty="0">
                <a:latin typeface="Liberation Serif"/>
                <a:cs typeface="Liberation Serif"/>
              </a:rPr>
              <a:t>R</a:t>
            </a:r>
            <a:r>
              <a:rPr sz="2000" b="1" dirty="0">
                <a:latin typeface="Liberation Serif"/>
                <a:cs typeface="Liberation Serif"/>
              </a:rPr>
              <a:t>W</a:t>
            </a:r>
            <a:r>
              <a:rPr sz="2000" b="1" spc="295" dirty="0">
                <a:latin typeface="Liberation Serif"/>
                <a:cs typeface="Liberation Serif"/>
              </a:rPr>
              <a:t> </a:t>
            </a:r>
            <a:r>
              <a:rPr sz="3000" spc="-457" baseline="2777" dirty="0">
                <a:latin typeface="DejaVu Serif Condensed"/>
                <a:cs typeface="DejaVu Serif Condensed"/>
              </a:rPr>
              <a:t>=</a:t>
            </a:r>
            <a:r>
              <a:rPr sz="3000" spc="22" baseline="2777" dirty="0">
                <a:latin typeface="DejaVu Serif Condensed"/>
                <a:cs typeface="DejaVu Serif Condensed"/>
              </a:rPr>
              <a:t> </a:t>
            </a:r>
            <a:r>
              <a:rPr sz="3000" baseline="2777" dirty="0">
                <a:latin typeface="DejaVu Serif Condensed"/>
                <a:cs typeface="DejaVu Serif Condensed"/>
              </a:rPr>
              <a:t>micrometer</a:t>
            </a:r>
            <a:r>
              <a:rPr sz="3000" spc="30" baseline="2777" dirty="0">
                <a:latin typeface="DejaVu Serif Condensed"/>
                <a:cs typeface="DejaVu Serif Condensed"/>
              </a:rPr>
              <a:t> </a:t>
            </a:r>
            <a:r>
              <a:rPr sz="3000" baseline="2777" dirty="0">
                <a:latin typeface="DejaVu Serif Condensed"/>
                <a:cs typeface="DejaVu Serif Condensed"/>
              </a:rPr>
              <a:t>reading</a:t>
            </a:r>
            <a:r>
              <a:rPr sz="3000" spc="22" baseline="2777" dirty="0">
                <a:latin typeface="DejaVu Serif Condensed"/>
                <a:cs typeface="DejaVu Serif Condensed"/>
              </a:rPr>
              <a:t> </a:t>
            </a:r>
            <a:r>
              <a:rPr sz="3000" spc="82" baseline="2777" dirty="0">
                <a:latin typeface="DejaVu Serif Condensed"/>
                <a:cs typeface="DejaVu Serif Condensed"/>
              </a:rPr>
              <a:t>over</a:t>
            </a:r>
            <a:r>
              <a:rPr sz="3000" spc="22" baseline="2777" dirty="0">
                <a:latin typeface="DejaVu Serif Condensed"/>
                <a:cs typeface="DejaVu Serif Condensed"/>
              </a:rPr>
              <a:t> </a:t>
            </a:r>
            <a:r>
              <a:rPr sz="3000" baseline="2777" dirty="0">
                <a:latin typeface="DejaVu Serif Condensed"/>
                <a:cs typeface="DejaVu Serif Condensed"/>
              </a:rPr>
              <a:t>threaded</a:t>
            </a:r>
            <a:r>
              <a:rPr sz="3000" spc="30" baseline="2777" dirty="0">
                <a:latin typeface="DejaVu Serif Condensed"/>
                <a:cs typeface="DejaVu Serif Condensed"/>
              </a:rPr>
              <a:t> </a:t>
            </a:r>
            <a:r>
              <a:rPr sz="3000" spc="112" baseline="2777" dirty="0">
                <a:latin typeface="DejaVu Serif Condensed"/>
                <a:cs typeface="DejaVu Serif Condensed"/>
              </a:rPr>
              <a:t>work</a:t>
            </a:r>
            <a:r>
              <a:rPr sz="3000" spc="30" baseline="2777" dirty="0">
                <a:latin typeface="DejaVu Serif Condensed"/>
                <a:cs typeface="DejaVu Serif Condensed"/>
              </a:rPr>
              <a:t> </a:t>
            </a:r>
            <a:r>
              <a:rPr sz="3000" spc="-15" baseline="2777" dirty="0">
                <a:latin typeface="DejaVu Serif Condensed"/>
                <a:cs typeface="DejaVu Serif Condensed"/>
              </a:rPr>
              <a:t>piece. </a:t>
            </a:r>
            <a:r>
              <a:rPr sz="2000" dirty="0">
                <a:latin typeface="DejaVu Serif Condensed"/>
                <a:cs typeface="DejaVu Serif Condensed"/>
              </a:rPr>
              <a:t>D</a:t>
            </a:r>
            <a:r>
              <a:rPr sz="2000" spc="-15" dirty="0">
                <a:latin typeface="DejaVu Serif Condensed"/>
                <a:cs typeface="DejaVu Serif Condensed"/>
              </a:rPr>
              <a:t> </a:t>
            </a:r>
            <a:r>
              <a:rPr sz="2000" spc="-305" dirty="0">
                <a:latin typeface="DejaVu Serif Condensed"/>
                <a:cs typeface="DejaVu Serif Condensed"/>
              </a:rPr>
              <a:t>=</a:t>
            </a:r>
            <a:r>
              <a:rPr sz="2000" spc="-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Standard</a:t>
            </a:r>
            <a:r>
              <a:rPr sz="2000" spc="-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cylinder</a:t>
            </a:r>
            <a:r>
              <a:rPr sz="2000" spc="-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diameter</a:t>
            </a:r>
            <a:endParaRPr sz="2000">
              <a:latin typeface="DejaVu Serif Condensed"/>
              <a:cs typeface="DejaVu Serif Condensed"/>
            </a:endParaRPr>
          </a:p>
          <a:p>
            <a:pPr marL="12700">
              <a:lnSpc>
                <a:spcPts val="2380"/>
              </a:lnSpc>
            </a:pPr>
            <a:r>
              <a:rPr sz="3000" b="1" spc="97" baseline="2777" dirty="0">
                <a:latin typeface="Liberation Serif"/>
                <a:cs typeface="Liberation Serif"/>
              </a:rPr>
              <a:t>R</a:t>
            </a:r>
            <a:r>
              <a:rPr sz="2000" b="1" spc="65" dirty="0">
                <a:latin typeface="Liberation Serif"/>
                <a:cs typeface="Liberation Serif"/>
              </a:rPr>
              <a:t>S</a:t>
            </a:r>
            <a:r>
              <a:rPr sz="2000" b="1" spc="175" dirty="0">
                <a:latin typeface="Liberation Serif"/>
                <a:cs typeface="Liberation Serif"/>
              </a:rPr>
              <a:t> </a:t>
            </a:r>
            <a:r>
              <a:rPr sz="3000" spc="-375" baseline="2777" dirty="0">
                <a:latin typeface="DejaVu Serif Condensed"/>
                <a:cs typeface="DejaVu Serif Condensed"/>
              </a:rPr>
              <a:t>=</a:t>
            </a:r>
            <a:r>
              <a:rPr sz="3000" spc="52" baseline="2777" dirty="0">
                <a:latin typeface="DejaVu Serif Condensed"/>
                <a:cs typeface="DejaVu Serif Condensed"/>
              </a:rPr>
              <a:t> </a:t>
            </a:r>
            <a:r>
              <a:rPr sz="3000" baseline="2777" dirty="0">
                <a:latin typeface="DejaVu Serif Condensed"/>
                <a:cs typeface="DejaVu Serif Condensed"/>
              </a:rPr>
              <a:t>MSR</a:t>
            </a:r>
            <a:r>
              <a:rPr sz="3000" spc="22" baseline="2777" dirty="0">
                <a:latin typeface="DejaVu Serif Condensed"/>
                <a:cs typeface="DejaVu Serif Condensed"/>
              </a:rPr>
              <a:t> </a:t>
            </a:r>
            <a:r>
              <a:rPr sz="3000" spc="-375" baseline="2777" dirty="0">
                <a:latin typeface="DejaVu Serif Condensed"/>
                <a:cs typeface="DejaVu Serif Condensed"/>
              </a:rPr>
              <a:t>+</a:t>
            </a:r>
            <a:r>
              <a:rPr sz="3000" spc="22" baseline="2777" dirty="0">
                <a:latin typeface="DejaVu Serif Condensed"/>
                <a:cs typeface="DejaVu Serif Condensed"/>
              </a:rPr>
              <a:t> </a:t>
            </a:r>
            <a:r>
              <a:rPr sz="3000" baseline="2777" dirty="0">
                <a:latin typeface="DejaVu Serif Condensed"/>
                <a:cs typeface="DejaVu Serif Condensed"/>
              </a:rPr>
              <a:t>(HSR</a:t>
            </a:r>
            <a:r>
              <a:rPr sz="3000" spc="37" baseline="2777" dirty="0">
                <a:latin typeface="DejaVu Serif Condensed"/>
                <a:cs typeface="DejaVu Serif Condensed"/>
              </a:rPr>
              <a:t> </a:t>
            </a:r>
            <a:r>
              <a:rPr sz="3000" spc="135" baseline="2777" dirty="0">
                <a:latin typeface="DejaVu Serif Condensed"/>
                <a:cs typeface="DejaVu Serif Condensed"/>
              </a:rPr>
              <a:t>x</a:t>
            </a:r>
            <a:r>
              <a:rPr sz="3000" spc="30" baseline="2777" dirty="0">
                <a:latin typeface="DejaVu Serif Condensed"/>
                <a:cs typeface="DejaVu Serif Condensed"/>
              </a:rPr>
              <a:t> </a:t>
            </a:r>
            <a:r>
              <a:rPr sz="3000" baseline="2777" dirty="0">
                <a:latin typeface="DejaVu Serif Condensed"/>
                <a:cs typeface="DejaVu Serif Condensed"/>
              </a:rPr>
              <a:t>LC)</a:t>
            </a:r>
            <a:r>
              <a:rPr sz="3000" spc="22" baseline="2777" dirty="0">
                <a:latin typeface="DejaVu Serif Condensed"/>
                <a:cs typeface="DejaVu Serif Condensed"/>
              </a:rPr>
              <a:t> </a:t>
            </a:r>
            <a:r>
              <a:rPr sz="3000" spc="-375" baseline="2777" dirty="0">
                <a:latin typeface="DejaVu Serif Condensed"/>
                <a:cs typeface="DejaVu Serif Condensed"/>
              </a:rPr>
              <a:t>+</a:t>
            </a:r>
            <a:r>
              <a:rPr sz="3000" spc="52" baseline="2777" dirty="0">
                <a:latin typeface="DejaVu Serif Condensed"/>
                <a:cs typeface="DejaVu Serif Condensed"/>
              </a:rPr>
              <a:t> </a:t>
            </a:r>
            <a:r>
              <a:rPr sz="3000" spc="89" baseline="2777" dirty="0">
                <a:latin typeface="DejaVu Serif Condensed"/>
                <a:cs typeface="DejaVu Serif Condensed"/>
              </a:rPr>
              <a:t>(CVD</a:t>
            </a:r>
            <a:r>
              <a:rPr sz="3000" spc="37" baseline="2777" dirty="0">
                <a:latin typeface="DejaVu Serif Condensed"/>
                <a:cs typeface="DejaVu Serif Condensed"/>
              </a:rPr>
              <a:t> </a:t>
            </a:r>
            <a:r>
              <a:rPr sz="3000" spc="135" baseline="2777" dirty="0">
                <a:latin typeface="DejaVu Serif Condensed"/>
                <a:cs typeface="DejaVu Serif Condensed"/>
              </a:rPr>
              <a:t>x</a:t>
            </a:r>
            <a:r>
              <a:rPr sz="3000" spc="30" baseline="2777" dirty="0">
                <a:latin typeface="DejaVu Serif Condensed"/>
                <a:cs typeface="DejaVu Serif Condensed"/>
              </a:rPr>
              <a:t> </a:t>
            </a:r>
            <a:r>
              <a:rPr sz="3000" spc="-37" baseline="2777" dirty="0">
                <a:latin typeface="DejaVu Serif Condensed"/>
                <a:cs typeface="DejaVu Serif Condensed"/>
              </a:rPr>
              <a:t>LC)</a:t>
            </a:r>
            <a:endParaRPr sz="3000" baseline="2777">
              <a:latin typeface="DejaVu Serif Condensed"/>
              <a:cs typeface="DejaVu Serif Condensed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3000" b="1" spc="195" baseline="2777" dirty="0">
                <a:latin typeface="Liberation Serif"/>
                <a:cs typeface="Liberation Serif"/>
              </a:rPr>
              <a:t>R</a:t>
            </a:r>
            <a:r>
              <a:rPr sz="2000" b="1" spc="130" dirty="0">
                <a:latin typeface="Liberation Serif"/>
                <a:cs typeface="Liberation Serif"/>
              </a:rPr>
              <a:t>W</a:t>
            </a:r>
            <a:r>
              <a:rPr sz="2000" b="1" spc="150" dirty="0">
                <a:latin typeface="Liberation Serif"/>
                <a:cs typeface="Liberation Serif"/>
              </a:rPr>
              <a:t> </a:t>
            </a:r>
            <a:r>
              <a:rPr sz="3000" spc="-375" baseline="2777" dirty="0">
                <a:latin typeface="DejaVu Serif Condensed"/>
                <a:cs typeface="DejaVu Serif Condensed"/>
              </a:rPr>
              <a:t>=</a:t>
            </a:r>
            <a:r>
              <a:rPr sz="3000" spc="15" baseline="2777" dirty="0">
                <a:latin typeface="DejaVu Serif Condensed"/>
                <a:cs typeface="DejaVu Serif Condensed"/>
              </a:rPr>
              <a:t> </a:t>
            </a:r>
            <a:r>
              <a:rPr sz="3000" baseline="2777" dirty="0">
                <a:latin typeface="DejaVu Serif Condensed"/>
                <a:cs typeface="DejaVu Serif Condensed"/>
              </a:rPr>
              <a:t>MSR</a:t>
            </a:r>
            <a:r>
              <a:rPr sz="3000" spc="-7" baseline="2777" dirty="0">
                <a:latin typeface="DejaVu Serif Condensed"/>
                <a:cs typeface="DejaVu Serif Condensed"/>
              </a:rPr>
              <a:t> </a:t>
            </a:r>
            <a:r>
              <a:rPr sz="3000" spc="-375" baseline="2777" dirty="0">
                <a:latin typeface="DejaVu Serif Condensed"/>
                <a:cs typeface="DejaVu Serif Condensed"/>
              </a:rPr>
              <a:t>+</a:t>
            </a:r>
            <a:r>
              <a:rPr sz="3000" spc="7" baseline="2777" dirty="0">
                <a:latin typeface="DejaVu Serif Condensed"/>
                <a:cs typeface="DejaVu Serif Condensed"/>
              </a:rPr>
              <a:t> </a:t>
            </a:r>
            <a:r>
              <a:rPr sz="3000" baseline="2777" dirty="0">
                <a:latin typeface="DejaVu Serif Condensed"/>
                <a:cs typeface="DejaVu Serif Condensed"/>
              </a:rPr>
              <a:t>(HSR </a:t>
            </a:r>
            <a:r>
              <a:rPr sz="3000" spc="135" baseline="2777" dirty="0">
                <a:latin typeface="DejaVu Serif Condensed"/>
                <a:cs typeface="DejaVu Serif Condensed"/>
              </a:rPr>
              <a:t>x</a:t>
            </a:r>
            <a:r>
              <a:rPr sz="3000" spc="37" baseline="2777" dirty="0">
                <a:latin typeface="DejaVu Serif Condensed"/>
                <a:cs typeface="DejaVu Serif Condensed"/>
              </a:rPr>
              <a:t> </a:t>
            </a:r>
            <a:r>
              <a:rPr sz="3000" baseline="2777" dirty="0">
                <a:latin typeface="DejaVu Serif Condensed"/>
                <a:cs typeface="DejaVu Serif Condensed"/>
              </a:rPr>
              <a:t>LC) </a:t>
            </a:r>
            <a:r>
              <a:rPr sz="3000" spc="-375" baseline="2777" dirty="0">
                <a:latin typeface="DejaVu Serif Condensed"/>
                <a:cs typeface="DejaVu Serif Condensed"/>
              </a:rPr>
              <a:t>+</a:t>
            </a:r>
            <a:r>
              <a:rPr sz="3000" spc="7" baseline="2777" dirty="0">
                <a:latin typeface="DejaVu Serif Condensed"/>
                <a:cs typeface="DejaVu Serif Condensed"/>
              </a:rPr>
              <a:t> </a:t>
            </a:r>
            <a:r>
              <a:rPr sz="3000" spc="89" baseline="2777" dirty="0">
                <a:latin typeface="DejaVu Serif Condensed"/>
                <a:cs typeface="DejaVu Serif Condensed"/>
              </a:rPr>
              <a:t>(CVD</a:t>
            </a:r>
            <a:r>
              <a:rPr sz="3000" spc="15" baseline="2777" dirty="0">
                <a:latin typeface="DejaVu Serif Condensed"/>
                <a:cs typeface="DejaVu Serif Condensed"/>
              </a:rPr>
              <a:t> </a:t>
            </a:r>
            <a:r>
              <a:rPr sz="3000" spc="135" baseline="2777" dirty="0">
                <a:latin typeface="DejaVu Serif Condensed"/>
                <a:cs typeface="DejaVu Serif Condensed"/>
              </a:rPr>
              <a:t>x</a:t>
            </a:r>
            <a:r>
              <a:rPr sz="3000" spc="7" baseline="2777" dirty="0">
                <a:latin typeface="DejaVu Serif Condensed"/>
                <a:cs typeface="DejaVu Serif Condensed"/>
              </a:rPr>
              <a:t> </a:t>
            </a:r>
            <a:r>
              <a:rPr sz="3000" spc="-37" baseline="2777" dirty="0">
                <a:latin typeface="DejaVu Serif Condensed"/>
                <a:cs typeface="DejaVu Serif Condensed"/>
              </a:rPr>
              <a:t>LC)</a:t>
            </a:r>
            <a:endParaRPr sz="3000" baseline="2777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4794" y="1040129"/>
            <a:ext cx="4691380" cy="214934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8830">
              <a:lnSpc>
                <a:spcPct val="100000"/>
              </a:lnSpc>
              <a:spcBef>
                <a:spcPts val="100"/>
              </a:spcBef>
            </a:pPr>
            <a:r>
              <a:rPr spc="245" dirty="0"/>
              <a:t>2.Measurement</a:t>
            </a:r>
            <a:r>
              <a:rPr spc="175" dirty="0"/>
              <a:t> of</a:t>
            </a:r>
            <a:r>
              <a:rPr spc="180" dirty="0"/>
              <a:t> </a:t>
            </a:r>
            <a:r>
              <a:rPr spc="195" dirty="0"/>
              <a:t>effective</a:t>
            </a:r>
            <a:r>
              <a:rPr spc="190" dirty="0"/>
              <a:t> </a:t>
            </a:r>
            <a:r>
              <a:rPr spc="180" dirty="0"/>
              <a:t>diameter: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4884" y="3609714"/>
            <a:ext cx="2543175" cy="195072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926465">
              <a:lnSpc>
                <a:spcPct val="100000"/>
              </a:lnSpc>
              <a:spcBef>
                <a:spcPts val="875"/>
              </a:spcBef>
            </a:pPr>
            <a:r>
              <a:rPr sz="2400" b="1" spc="85" dirty="0">
                <a:latin typeface="Liberation Serif"/>
                <a:cs typeface="Liberation Serif"/>
              </a:rPr>
              <a:t>RESULTS:</a:t>
            </a:r>
            <a:endParaRPr sz="24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2000" dirty="0">
                <a:latin typeface="DejaVu Serif Condensed"/>
                <a:cs typeface="DejaVu Serif Condensed"/>
              </a:rPr>
              <a:t>Major</a:t>
            </a:r>
            <a:r>
              <a:rPr sz="2000" spc="-3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Diameter</a:t>
            </a:r>
            <a:endParaRPr sz="2000">
              <a:latin typeface="DejaVu Serif Condensed"/>
              <a:cs typeface="DejaVu Serif Condensed"/>
            </a:endParaRPr>
          </a:p>
          <a:p>
            <a:pPr marL="12700" marR="290830">
              <a:lnSpc>
                <a:spcPts val="4230"/>
              </a:lnSpc>
              <a:spcBef>
                <a:spcPts val="240"/>
              </a:spcBef>
            </a:pPr>
            <a:r>
              <a:rPr sz="2000" dirty="0">
                <a:latin typeface="DejaVu Serif Condensed"/>
                <a:cs typeface="DejaVu Serif Condensed"/>
              </a:rPr>
              <a:t>Minor</a:t>
            </a:r>
            <a:r>
              <a:rPr sz="2000" spc="8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Diameter </a:t>
            </a:r>
            <a:r>
              <a:rPr sz="2000" dirty="0">
                <a:latin typeface="DejaVu Serif Condensed"/>
                <a:cs typeface="DejaVu Serif Condensed"/>
              </a:rPr>
              <a:t>Effective</a:t>
            </a:r>
            <a:r>
              <a:rPr sz="2000" spc="8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Diameter</a:t>
            </a:r>
            <a:endParaRPr sz="2000">
              <a:latin typeface="DejaVu Serif Condensed"/>
              <a:cs typeface="DejaVu Serif Condense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67454" y="4156328"/>
            <a:ext cx="1150620" cy="1404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73735" algn="l"/>
              </a:tabLst>
            </a:pPr>
            <a:r>
              <a:rPr sz="2000" spc="-305" dirty="0">
                <a:latin typeface="DejaVu Serif Condensed"/>
                <a:cs typeface="DejaVu Serif Condensed"/>
              </a:rPr>
              <a:t>=</a:t>
            </a:r>
            <a:r>
              <a:rPr sz="2000" spc="200" dirty="0">
                <a:latin typeface="DejaVu Serif Condensed"/>
                <a:cs typeface="DejaVu Serif Condensed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DejaVu Serif Condensed"/>
                <a:cs typeface="DejaVu Serif Condensed"/>
              </a:rPr>
              <a:t>	</a:t>
            </a:r>
            <a:r>
              <a:rPr sz="2000" u="none" spc="80" dirty="0">
                <a:latin typeface="DejaVu Serif Condensed"/>
                <a:cs typeface="DejaVu Serif Condensed"/>
              </a:rPr>
              <a:t>mm</a:t>
            </a:r>
            <a:endParaRPr sz="2000">
              <a:latin typeface="DejaVu Serif Condensed"/>
              <a:cs typeface="DejaVu Serif Condensed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  <a:tabLst>
                <a:tab pos="626745" algn="l"/>
              </a:tabLst>
            </a:pPr>
            <a:r>
              <a:rPr sz="2000" spc="-350" dirty="0">
                <a:latin typeface="DejaVu Serif Condensed"/>
                <a:cs typeface="DejaVu Serif Condensed"/>
              </a:rPr>
              <a:t>=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DejaVu Serif Condensed"/>
                <a:cs typeface="DejaVu Serif Condensed"/>
              </a:rPr>
              <a:t>	</a:t>
            </a:r>
            <a:r>
              <a:rPr sz="2000" u="none" spc="75" dirty="0">
                <a:latin typeface="DejaVu Serif Condensed"/>
                <a:cs typeface="DejaVu Serif Condensed"/>
              </a:rPr>
              <a:t>mm</a:t>
            </a:r>
            <a:endParaRPr sz="2000">
              <a:latin typeface="DejaVu Serif Condensed"/>
              <a:cs typeface="DejaVu Serif Condensed"/>
            </a:endParaRPr>
          </a:p>
          <a:p>
            <a:pPr marL="12700">
              <a:lnSpc>
                <a:spcPct val="100000"/>
              </a:lnSpc>
              <a:spcBef>
                <a:spcPts val="1830"/>
              </a:spcBef>
              <a:tabLst>
                <a:tab pos="626745" algn="l"/>
              </a:tabLst>
            </a:pPr>
            <a:r>
              <a:rPr sz="2000" spc="-409" dirty="0">
                <a:latin typeface="DejaVu Serif Condensed"/>
                <a:cs typeface="DejaVu Serif Condensed"/>
              </a:rPr>
              <a:t>=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DejaVu Serif Condensed"/>
                <a:cs typeface="DejaVu Serif Condensed"/>
              </a:rPr>
              <a:t>	</a:t>
            </a:r>
            <a:r>
              <a:rPr sz="2000" u="none" spc="60" dirty="0">
                <a:latin typeface="DejaVu Serif Condensed"/>
                <a:cs typeface="DejaVu Serif Condensed"/>
              </a:rPr>
              <a:t>mm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5495" y="481330"/>
            <a:ext cx="3928745" cy="9188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6405">
              <a:lnSpc>
                <a:spcPct val="122100"/>
              </a:lnSpc>
              <a:spcBef>
                <a:spcPts val="100"/>
              </a:spcBef>
            </a:pPr>
            <a:r>
              <a:rPr u="sng" spc="50" dirty="0">
                <a:uFill>
                  <a:solidFill>
                    <a:srgbClr val="000000"/>
                  </a:solidFill>
                </a:uFill>
              </a:rPr>
              <a:t>EXPERIMENT</a:t>
            </a:r>
            <a:r>
              <a:rPr u="sng" spc="21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125" dirty="0">
                <a:uFill>
                  <a:solidFill>
                    <a:srgbClr val="000000"/>
                  </a:solidFill>
                </a:uFill>
              </a:rPr>
              <a:t>NO.8</a:t>
            </a:r>
            <a:r>
              <a:rPr u="none" spc="125" dirty="0"/>
              <a:t> </a:t>
            </a:r>
            <a:r>
              <a:rPr u="sng" spc="125" dirty="0">
                <a:uFill>
                  <a:solidFill>
                    <a:srgbClr val="000000"/>
                  </a:solidFill>
                </a:uFill>
              </a:rPr>
              <a:t>USE</a:t>
            </a:r>
            <a:r>
              <a:rPr u="sng" spc="10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120" dirty="0">
                <a:uFill>
                  <a:solidFill>
                    <a:srgbClr val="000000"/>
                  </a:solidFill>
                </a:uFill>
              </a:rPr>
              <a:t>OF</a:t>
            </a:r>
            <a:r>
              <a:rPr u="sng" spc="12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114" dirty="0">
                <a:uFill>
                  <a:solidFill>
                    <a:srgbClr val="000000"/>
                  </a:solidFill>
                </a:uFill>
              </a:rPr>
              <a:t>COMPARATORS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4884" y="1487170"/>
            <a:ext cx="8510270" cy="4577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sng" spc="-20" dirty="0">
                <a:uFill>
                  <a:solidFill>
                    <a:srgbClr val="000000"/>
                  </a:solidFill>
                </a:uFill>
                <a:latin typeface="Liberation Serif"/>
                <a:cs typeface="Liberation Serif"/>
              </a:rPr>
              <a:t>AIM:</a:t>
            </a:r>
            <a:r>
              <a:rPr sz="2400" b="1" u="sng" spc="600" dirty="0">
                <a:uFill>
                  <a:solidFill>
                    <a:srgbClr val="000000"/>
                  </a:solidFill>
                </a:uFill>
                <a:latin typeface="Liberation Serif"/>
                <a:cs typeface="Liberation Serif"/>
              </a:rPr>
              <a:t> </a:t>
            </a:r>
            <a:endParaRPr sz="2400">
              <a:latin typeface="Liberation Serif"/>
              <a:cs typeface="Liberation Serif"/>
            </a:endParaRPr>
          </a:p>
          <a:p>
            <a:pPr marL="12700" marR="5080">
              <a:lnSpc>
                <a:spcPct val="146500"/>
              </a:lnSpc>
              <a:spcBef>
                <a:spcPts val="1180"/>
              </a:spcBef>
            </a:pPr>
            <a:r>
              <a:rPr sz="2000" spc="130" dirty="0">
                <a:latin typeface="DejaVu Serif Condensed"/>
                <a:cs typeface="DejaVu Serif Condensed"/>
              </a:rPr>
              <a:t>To</a:t>
            </a:r>
            <a:r>
              <a:rPr sz="2000" spc="340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compare</a:t>
            </a:r>
            <a:r>
              <a:rPr sz="2000" spc="35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345" dirty="0">
                <a:latin typeface="DejaVu Serif Condensed"/>
                <a:cs typeface="DejaVu Serif Condensed"/>
              </a:rPr>
              <a:t> </a:t>
            </a:r>
            <a:r>
              <a:rPr sz="2000" spc="95" dirty="0">
                <a:latin typeface="DejaVu Serif Condensed"/>
                <a:cs typeface="DejaVu Serif Condensed"/>
              </a:rPr>
              <a:t>dimensions</a:t>
            </a:r>
            <a:r>
              <a:rPr sz="2000" spc="345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of</a:t>
            </a:r>
            <a:r>
              <a:rPr sz="2000" spc="33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given</a:t>
            </a:r>
            <a:r>
              <a:rPr sz="2000" spc="35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specimens</a:t>
            </a:r>
            <a:r>
              <a:rPr sz="2000" spc="345" dirty="0">
                <a:latin typeface="DejaVu Serif Condensed"/>
                <a:cs typeface="DejaVu Serif Condensed"/>
              </a:rPr>
              <a:t> </a:t>
            </a:r>
            <a:r>
              <a:rPr sz="2000" spc="105" dirty="0">
                <a:latin typeface="DejaVu Serif Condensed"/>
                <a:cs typeface="DejaVu Serif Condensed"/>
              </a:rPr>
              <a:t>with</a:t>
            </a:r>
            <a:r>
              <a:rPr sz="2000" spc="350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appropriate standards</a:t>
            </a:r>
            <a:r>
              <a:rPr sz="2000" spc="55" dirty="0">
                <a:latin typeface="DejaVu Serif Condensed"/>
                <a:cs typeface="DejaVu Serif Condensed"/>
              </a:rPr>
              <a:t> using </a:t>
            </a:r>
            <a:r>
              <a:rPr sz="2000" spc="10" dirty="0">
                <a:latin typeface="DejaVu Serif Condensed"/>
                <a:cs typeface="DejaVu Serif Condensed"/>
              </a:rPr>
              <a:t>mechanical,</a:t>
            </a:r>
            <a:r>
              <a:rPr sz="2000" spc="60" dirty="0">
                <a:latin typeface="DejaVu Serif Condensed"/>
                <a:cs typeface="DejaVu Serif Condensed"/>
              </a:rPr>
              <a:t> </a:t>
            </a:r>
            <a:r>
              <a:rPr sz="2000" spc="10" dirty="0">
                <a:latin typeface="DejaVu Serif Condensed"/>
                <a:cs typeface="DejaVu Serif Condensed"/>
              </a:rPr>
              <a:t>electrical</a:t>
            </a:r>
            <a:r>
              <a:rPr sz="2000" spc="105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and</a:t>
            </a:r>
            <a:r>
              <a:rPr sz="2000" spc="75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pneumatic</a:t>
            </a:r>
            <a:r>
              <a:rPr sz="2000" spc="55" dirty="0">
                <a:latin typeface="DejaVu Serif Condensed"/>
                <a:cs typeface="DejaVu Serif Condensed"/>
              </a:rPr>
              <a:t> comparators.</a:t>
            </a:r>
            <a:endParaRPr sz="2000">
              <a:latin typeface="DejaVu Serif Condensed"/>
              <a:cs typeface="DejaVu Serif Condensed"/>
            </a:endParaRPr>
          </a:p>
          <a:p>
            <a:pPr>
              <a:lnSpc>
                <a:spcPct val="100000"/>
              </a:lnSpc>
              <a:spcBef>
                <a:spcPts val="1845"/>
              </a:spcBef>
            </a:pPr>
            <a:endParaRPr sz="2000">
              <a:latin typeface="DejaVu Serif Condensed"/>
              <a:cs typeface="DejaVu Serif Condensed"/>
            </a:endParaRPr>
          </a:p>
          <a:p>
            <a:pPr marL="12700">
              <a:lnSpc>
                <a:spcPct val="100000"/>
              </a:lnSpc>
            </a:pPr>
            <a:r>
              <a:rPr sz="2400" b="1" u="sng" dirty="0">
                <a:uFill>
                  <a:solidFill>
                    <a:srgbClr val="000000"/>
                  </a:solidFill>
                </a:uFill>
                <a:latin typeface="Liberation Serif"/>
                <a:cs typeface="Liberation Serif"/>
              </a:rPr>
              <a:t>APPARATUS</a:t>
            </a:r>
            <a:r>
              <a:rPr sz="2400" b="1" u="sng" spc="490" dirty="0">
                <a:uFill>
                  <a:solidFill>
                    <a:srgbClr val="000000"/>
                  </a:solidFill>
                </a:uFill>
                <a:latin typeface="Liberation Serif"/>
                <a:cs typeface="Liberation Serif"/>
              </a:rPr>
              <a:t> </a:t>
            </a: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Liberation Serif"/>
                <a:cs typeface="Liberation Serif"/>
              </a:rPr>
              <a:t>REQUIRED:</a:t>
            </a:r>
            <a:endParaRPr sz="2400">
              <a:latin typeface="Liberation Serif"/>
              <a:cs typeface="Liberation Serif"/>
            </a:endParaRPr>
          </a:p>
          <a:p>
            <a:pPr marL="337185" indent="-231775">
              <a:lnSpc>
                <a:spcPct val="100000"/>
              </a:lnSpc>
              <a:spcBef>
                <a:spcPts val="860"/>
              </a:spcBef>
              <a:buAutoNum type="arabicPeriod"/>
              <a:tabLst>
                <a:tab pos="337185" algn="l"/>
              </a:tabLst>
            </a:pPr>
            <a:r>
              <a:rPr sz="2000" spc="55" dirty="0">
                <a:latin typeface="DejaVu Serif Condensed"/>
                <a:cs typeface="DejaVu Serif Condensed"/>
              </a:rPr>
              <a:t>Dial</a:t>
            </a:r>
            <a:r>
              <a:rPr sz="2000" spc="35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indicator</a:t>
            </a:r>
            <a:endParaRPr sz="2000">
              <a:latin typeface="DejaVu Serif Condensed"/>
              <a:cs typeface="DejaVu Serif Condensed"/>
            </a:endParaRPr>
          </a:p>
          <a:p>
            <a:pPr marL="336550" indent="-231775">
              <a:lnSpc>
                <a:spcPct val="100000"/>
              </a:lnSpc>
              <a:spcBef>
                <a:spcPts val="850"/>
              </a:spcBef>
              <a:buAutoNum type="arabicPeriod"/>
              <a:tabLst>
                <a:tab pos="336550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Dial</a:t>
            </a:r>
            <a:r>
              <a:rPr sz="2000" spc="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mounting</a:t>
            </a:r>
            <a:r>
              <a:rPr sz="2000" spc="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stand</a:t>
            </a:r>
            <a:r>
              <a:rPr sz="2000" spc="3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with</a:t>
            </a:r>
            <a:r>
              <a:rPr sz="2000" spc="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fine</a:t>
            </a:r>
            <a:r>
              <a:rPr sz="2000" spc="6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adjustments.</a:t>
            </a:r>
            <a:endParaRPr sz="2000">
              <a:latin typeface="DejaVu Serif Condensed"/>
              <a:cs typeface="DejaVu Serif Condensed"/>
            </a:endParaRPr>
          </a:p>
          <a:p>
            <a:pPr marL="337185" indent="-231775">
              <a:lnSpc>
                <a:spcPct val="100000"/>
              </a:lnSpc>
              <a:spcBef>
                <a:spcPts val="855"/>
              </a:spcBef>
              <a:buAutoNum type="arabicPeriod"/>
              <a:tabLst>
                <a:tab pos="337185" algn="l"/>
              </a:tabLst>
            </a:pPr>
            <a:r>
              <a:rPr sz="2000" spc="-10" dirty="0">
                <a:latin typeface="DejaVu Serif Condensed"/>
                <a:cs typeface="DejaVu Serif Condensed"/>
              </a:rPr>
              <a:t>Electrical</a:t>
            </a:r>
            <a:r>
              <a:rPr sz="2000" spc="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comparator</a:t>
            </a:r>
            <a:r>
              <a:rPr sz="2000" spc="4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with </a:t>
            </a:r>
            <a:r>
              <a:rPr sz="2000" dirty="0">
                <a:latin typeface="DejaVu Serif Condensed"/>
                <a:cs typeface="DejaVu Serif Condensed"/>
              </a:rPr>
              <a:t>probe</a:t>
            </a:r>
            <a:r>
              <a:rPr sz="2000" spc="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and</a:t>
            </a:r>
            <a:r>
              <a:rPr sz="2000" spc="9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worktable</a:t>
            </a:r>
            <a:endParaRPr sz="2000">
              <a:latin typeface="DejaVu Serif Condensed"/>
              <a:cs typeface="DejaVu Serif Condensed"/>
            </a:endParaRPr>
          </a:p>
          <a:p>
            <a:pPr marL="337185" indent="-231775">
              <a:lnSpc>
                <a:spcPts val="2370"/>
              </a:lnSpc>
              <a:spcBef>
                <a:spcPts val="850"/>
              </a:spcBef>
              <a:buAutoNum type="arabicPeriod"/>
              <a:tabLst>
                <a:tab pos="337185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Pneumatic</a:t>
            </a:r>
            <a:r>
              <a:rPr sz="2000" spc="3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comparator</a:t>
            </a:r>
            <a:r>
              <a:rPr sz="2000" spc="29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with</a:t>
            </a:r>
            <a:r>
              <a:rPr sz="2000" spc="3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measuring</a:t>
            </a:r>
            <a:r>
              <a:rPr sz="2000" spc="32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gauges</a:t>
            </a:r>
            <a:endParaRPr sz="2000">
              <a:latin typeface="DejaVu Serif Condensed"/>
              <a:cs typeface="DejaVu Serif Condensed"/>
            </a:endParaRPr>
          </a:p>
          <a:p>
            <a:pPr marL="335915" indent="-231775">
              <a:lnSpc>
                <a:spcPts val="2340"/>
              </a:lnSpc>
              <a:buAutoNum type="arabicPeriod"/>
              <a:tabLst>
                <a:tab pos="335915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Vernier</a:t>
            </a:r>
            <a:r>
              <a:rPr sz="2000" spc="10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caliper</a:t>
            </a:r>
            <a:endParaRPr sz="2000">
              <a:latin typeface="DejaVu Serif Condensed"/>
              <a:cs typeface="DejaVu Serif Condensed"/>
            </a:endParaRPr>
          </a:p>
          <a:p>
            <a:pPr marL="335915" indent="-231775">
              <a:lnSpc>
                <a:spcPts val="2370"/>
              </a:lnSpc>
              <a:buAutoNum type="arabicPeriod"/>
              <a:tabLst>
                <a:tab pos="335915" algn="l"/>
              </a:tabLst>
            </a:pPr>
            <a:r>
              <a:rPr sz="2000" spc="-10" dirty="0">
                <a:latin typeface="DejaVu Serif Condensed"/>
                <a:cs typeface="DejaVu Serif Condensed"/>
              </a:rPr>
              <a:t>6.Micrometer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4884" y="690118"/>
            <a:ext cx="14706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sng" spc="105" dirty="0">
                <a:uFill>
                  <a:solidFill>
                    <a:srgbClr val="000000"/>
                  </a:solidFill>
                </a:uFill>
              </a:rPr>
              <a:t>TO</a:t>
            </a:r>
            <a:r>
              <a:rPr u="sng" spc="6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55" dirty="0">
                <a:uFill>
                  <a:solidFill>
                    <a:srgbClr val="000000"/>
                  </a:solidFill>
                </a:uFill>
              </a:rPr>
              <a:t>FIND: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3433" y="1059535"/>
            <a:ext cx="8050530" cy="1998345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241300" indent="-231775">
              <a:lnSpc>
                <a:spcPct val="100000"/>
              </a:lnSpc>
              <a:spcBef>
                <a:spcPts val="950"/>
              </a:spcBef>
              <a:buAutoNum type="arabicPeriod"/>
              <a:tabLst>
                <a:tab pos="241300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Average</a:t>
            </a:r>
            <a:r>
              <a:rPr sz="2000" spc="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size</a:t>
            </a:r>
            <a:r>
              <a:rPr sz="2000" spc="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7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component.</a:t>
            </a:r>
            <a:endParaRPr sz="2000">
              <a:latin typeface="DejaVu Serif Condensed"/>
              <a:cs typeface="DejaVu Serif Condensed"/>
            </a:endParaRPr>
          </a:p>
          <a:p>
            <a:pPr marL="241300" indent="-231775">
              <a:lnSpc>
                <a:spcPct val="100000"/>
              </a:lnSpc>
              <a:spcBef>
                <a:spcPts val="850"/>
              </a:spcBef>
              <a:buAutoNum type="arabicPeriod"/>
              <a:tabLst>
                <a:tab pos="241300" algn="l"/>
              </a:tabLst>
            </a:pPr>
            <a:r>
              <a:rPr sz="2000" spc="80" dirty="0">
                <a:latin typeface="DejaVu Serif Condensed"/>
                <a:cs typeface="DejaVu Serif Condensed"/>
              </a:rPr>
              <a:t>To</a:t>
            </a:r>
            <a:r>
              <a:rPr sz="2000" spc="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plot</a:t>
            </a:r>
            <a:r>
              <a:rPr sz="2000" spc="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graph</a:t>
            </a:r>
            <a:r>
              <a:rPr sz="2000" spc="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6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variations.</a:t>
            </a:r>
            <a:endParaRPr sz="2000">
              <a:latin typeface="DejaVu Serif Condensed"/>
              <a:cs typeface="DejaVu Serif Condensed"/>
            </a:endParaRPr>
          </a:p>
          <a:p>
            <a:pPr marL="241300" indent="-231775">
              <a:lnSpc>
                <a:spcPct val="100000"/>
              </a:lnSpc>
              <a:spcBef>
                <a:spcPts val="869"/>
              </a:spcBef>
              <a:buAutoNum type="arabicPeriod"/>
              <a:tabLst>
                <a:tab pos="241300" algn="l"/>
              </a:tabLst>
            </a:pPr>
            <a:r>
              <a:rPr sz="2000" spc="80" dirty="0">
                <a:latin typeface="DejaVu Serif Condensed"/>
                <a:cs typeface="DejaVu Serif Condensed"/>
              </a:rPr>
              <a:t>To</a:t>
            </a:r>
            <a:r>
              <a:rPr sz="2000" spc="10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determine</a:t>
            </a:r>
            <a:r>
              <a:rPr sz="2000" spc="1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0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variation</a:t>
            </a:r>
            <a:r>
              <a:rPr sz="2000" spc="13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with</a:t>
            </a:r>
            <a:r>
              <a:rPr sz="2000" spc="10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respect</a:t>
            </a:r>
            <a:r>
              <a:rPr sz="2000" spc="11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to</a:t>
            </a:r>
            <a:r>
              <a:rPr sz="2000" spc="10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given</a:t>
            </a:r>
            <a:r>
              <a:rPr sz="2000" spc="1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tolerance</a:t>
            </a:r>
            <a:r>
              <a:rPr sz="2000" spc="12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value.</a:t>
            </a:r>
            <a:endParaRPr sz="2000">
              <a:latin typeface="DejaVu Serif Condensed"/>
              <a:cs typeface="DejaVu Serif Condensed"/>
            </a:endParaRPr>
          </a:p>
          <a:p>
            <a:pPr marL="241300" marR="262255" indent="-231775">
              <a:lnSpc>
                <a:spcPct val="104000"/>
              </a:lnSpc>
              <a:spcBef>
                <a:spcPts val="765"/>
              </a:spcBef>
              <a:buAutoNum type="arabicPeriod"/>
              <a:tabLst>
                <a:tab pos="241300" algn="l"/>
              </a:tabLst>
            </a:pPr>
            <a:r>
              <a:rPr sz="2000" spc="80" dirty="0">
                <a:latin typeface="DejaVu Serif Condensed"/>
                <a:cs typeface="DejaVu Serif Condensed"/>
              </a:rPr>
              <a:t>To</a:t>
            </a:r>
            <a:r>
              <a:rPr sz="2000" spc="5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segregate</a:t>
            </a:r>
            <a:r>
              <a:rPr sz="2000" spc="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component</a:t>
            </a:r>
            <a:r>
              <a:rPr sz="2000" spc="5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under</a:t>
            </a:r>
            <a:r>
              <a:rPr sz="2000" spc="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heading</a:t>
            </a:r>
            <a:r>
              <a:rPr sz="2000" spc="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oversize,</a:t>
            </a:r>
            <a:r>
              <a:rPr sz="2000" spc="4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undersize </a:t>
            </a:r>
            <a:r>
              <a:rPr sz="2000" dirty="0">
                <a:latin typeface="DejaVu Serif Condensed"/>
                <a:cs typeface="DejaVu Serif Condensed"/>
              </a:rPr>
              <a:t>and</a:t>
            </a:r>
            <a:r>
              <a:rPr sz="2000" spc="-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correct</a:t>
            </a:r>
            <a:r>
              <a:rPr sz="2000" spc="430" dirty="0">
                <a:latin typeface="DejaVu Serif Condensed"/>
                <a:cs typeface="DejaVu Serif Condensed"/>
              </a:rPr>
              <a:t> </a:t>
            </a:r>
            <a:r>
              <a:rPr sz="2000" spc="-20" dirty="0">
                <a:latin typeface="DejaVu Serif Condensed"/>
                <a:cs typeface="DejaVu Serif Condensed"/>
              </a:rPr>
              <a:t>size.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4884" y="1804542"/>
            <a:ext cx="2125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sng" spc="-10" dirty="0">
                <a:uFill>
                  <a:solidFill>
                    <a:srgbClr val="000000"/>
                  </a:solidFill>
                </a:uFill>
              </a:rPr>
              <a:t>PROCEDURE: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1991" y="2276983"/>
            <a:ext cx="7555230" cy="161163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45415" marR="384175">
              <a:lnSpc>
                <a:spcPts val="2820"/>
              </a:lnSpc>
              <a:spcBef>
                <a:spcPts val="240"/>
              </a:spcBef>
            </a:pPr>
            <a:r>
              <a:rPr sz="2400" b="1" u="sng" spc="60" dirty="0">
                <a:uFill>
                  <a:solidFill>
                    <a:srgbClr val="000000"/>
                  </a:solidFill>
                </a:uFill>
                <a:latin typeface="Liberation Serif"/>
                <a:cs typeface="Liberation Serif"/>
              </a:rPr>
              <a:t>FOR</a:t>
            </a:r>
            <a:r>
              <a:rPr sz="2400" b="1" u="sng" spc="155" dirty="0">
                <a:uFill>
                  <a:solidFill>
                    <a:srgbClr val="000000"/>
                  </a:solidFill>
                </a:uFill>
                <a:latin typeface="Liberation Serif"/>
                <a:cs typeface="Liberation Serif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Liberation Serif"/>
                <a:cs typeface="Liberation Serif"/>
              </a:rPr>
              <a:t>USING</a:t>
            </a:r>
            <a:r>
              <a:rPr sz="2400" b="1" u="sng" spc="160" dirty="0">
                <a:uFill>
                  <a:solidFill>
                    <a:srgbClr val="000000"/>
                  </a:solidFill>
                </a:uFill>
                <a:latin typeface="Liberation Serif"/>
                <a:cs typeface="Liberation Serif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Liberation Serif"/>
                <a:cs typeface="Liberation Serif"/>
              </a:rPr>
              <a:t>MECHANICAL</a:t>
            </a:r>
            <a:r>
              <a:rPr sz="2400" b="1" u="sng" spc="160" dirty="0">
                <a:uFill>
                  <a:solidFill>
                    <a:srgbClr val="000000"/>
                  </a:solidFill>
                </a:uFill>
                <a:latin typeface="Liberation Serif"/>
                <a:cs typeface="Liberation Serif"/>
              </a:rPr>
              <a:t> </a:t>
            </a:r>
            <a:r>
              <a:rPr sz="2400" b="1" u="sng" spc="114" dirty="0">
                <a:uFill>
                  <a:solidFill>
                    <a:srgbClr val="000000"/>
                  </a:solidFill>
                </a:uFill>
                <a:latin typeface="Liberation Serif"/>
                <a:cs typeface="Liberation Serif"/>
              </a:rPr>
              <a:t>AND</a:t>
            </a:r>
            <a:r>
              <a:rPr sz="2400" b="1" u="sng" spc="175" dirty="0">
                <a:uFill>
                  <a:solidFill>
                    <a:srgbClr val="000000"/>
                  </a:solidFill>
                </a:uFill>
                <a:latin typeface="Liberation Serif"/>
                <a:cs typeface="Liberation Serif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Liberation Serif"/>
                <a:cs typeface="Liberation Serif"/>
              </a:rPr>
              <a:t>ELECTRICAL</a:t>
            </a:r>
            <a:r>
              <a:rPr sz="2400" b="1" u="sng" spc="150" dirty="0">
                <a:uFill>
                  <a:solidFill>
                    <a:srgbClr val="000000"/>
                  </a:solidFill>
                </a:uFill>
                <a:latin typeface="Liberation Serif"/>
                <a:cs typeface="Liberation Serif"/>
              </a:rPr>
              <a:t> </a:t>
            </a:r>
            <a:r>
              <a:rPr sz="2400" b="1" u="none" spc="150" dirty="0">
                <a:latin typeface="Liberation Serif"/>
                <a:cs typeface="Liberation Serif"/>
              </a:rPr>
              <a:t> </a:t>
            </a:r>
            <a:r>
              <a:rPr sz="2400" b="1" u="sng" spc="35" dirty="0">
                <a:uFill>
                  <a:solidFill>
                    <a:srgbClr val="000000"/>
                  </a:solidFill>
                </a:uFill>
                <a:latin typeface="Liberation Serif"/>
                <a:cs typeface="Liberation Serif"/>
              </a:rPr>
              <a:t>COMPARATOR:</a:t>
            </a:r>
            <a:endParaRPr sz="24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  <a:tabLst>
                <a:tab pos="1140460" algn="l"/>
                <a:tab pos="2512695" algn="l"/>
                <a:tab pos="3239770" algn="l"/>
                <a:tab pos="4840605" algn="l"/>
                <a:tab pos="5415280" algn="l"/>
                <a:tab pos="6405245" algn="l"/>
              </a:tabLst>
            </a:pPr>
            <a:r>
              <a:rPr sz="2000" spc="-110" dirty="0">
                <a:latin typeface="DejaVu Serif Condensed"/>
                <a:cs typeface="DejaVu Serif Condensed"/>
              </a:rPr>
              <a:t>1.</a:t>
            </a:r>
            <a:r>
              <a:rPr sz="2000" spc="-28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First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measure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5" dirty="0">
                <a:latin typeface="DejaVu Serif Condensed"/>
                <a:cs typeface="DejaVu Serif Condensed"/>
              </a:rPr>
              <a:t>the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40" dirty="0">
                <a:latin typeface="DejaVu Serif Condensed"/>
                <a:cs typeface="DejaVu Serif Condensed"/>
              </a:rPr>
              <a:t>dimension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5" dirty="0">
                <a:latin typeface="DejaVu Serif Condensed"/>
                <a:cs typeface="DejaVu Serif Condensed"/>
              </a:rPr>
              <a:t>of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given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specimen</a:t>
            </a:r>
            <a:endParaRPr sz="2000">
              <a:latin typeface="DejaVu Serif Condensed"/>
              <a:cs typeface="DejaVu Serif Condensed"/>
            </a:endParaRPr>
          </a:p>
          <a:p>
            <a:pPr marL="241300">
              <a:lnSpc>
                <a:spcPct val="100000"/>
              </a:lnSpc>
              <a:spcBef>
                <a:spcPts val="1120"/>
              </a:spcBef>
            </a:pPr>
            <a:r>
              <a:rPr sz="2000" spc="55" dirty="0">
                <a:latin typeface="DejaVu Serif Condensed"/>
                <a:cs typeface="DejaVu Serif Condensed"/>
              </a:rPr>
              <a:t>micrometer/Vernier</a:t>
            </a:r>
            <a:r>
              <a:rPr sz="2000" spc="-2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caliper.</a:t>
            </a:r>
            <a:endParaRPr sz="2000">
              <a:latin typeface="DejaVu Serif Condensed"/>
              <a:cs typeface="DejaVu Serif Condense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24237" y="3110611"/>
            <a:ext cx="6699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DejaVu Serif Condensed"/>
                <a:cs typeface="DejaVu Serif Condensed"/>
              </a:rPr>
              <a:t>using</a:t>
            </a:r>
            <a:endParaRPr sz="2000">
              <a:latin typeface="DejaVu Serif Condensed"/>
              <a:cs typeface="DejaVu Serif Condense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1991" y="3864330"/>
            <a:ext cx="8538210" cy="18122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6985" indent="-232410">
              <a:lnSpc>
                <a:spcPct val="146500"/>
              </a:lnSpc>
              <a:spcBef>
                <a:spcPts val="100"/>
              </a:spcBef>
              <a:buAutoNum type="arabicPeriod" startAt="2"/>
              <a:tabLst>
                <a:tab pos="241300" algn="l"/>
                <a:tab pos="1186815" algn="l"/>
                <a:tab pos="1797685" algn="l"/>
                <a:tab pos="3496310" algn="l"/>
                <a:tab pos="5930265" algn="l"/>
                <a:tab pos="6543040" algn="l"/>
                <a:tab pos="7199630" algn="l"/>
                <a:tab pos="8268970" algn="l"/>
              </a:tabLst>
            </a:pPr>
            <a:r>
              <a:rPr sz="2000" spc="-10" dirty="0">
                <a:latin typeface="DejaVu Serif Condensed"/>
                <a:cs typeface="DejaVu Serif Condensed"/>
              </a:rPr>
              <a:t>Select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40" dirty="0">
                <a:latin typeface="DejaVu Serif Condensed"/>
                <a:cs typeface="DejaVu Serif Condensed"/>
              </a:rPr>
              <a:t>the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70" dirty="0">
                <a:latin typeface="DejaVu Serif Condensed"/>
                <a:cs typeface="DejaVu Serif Condensed"/>
              </a:rPr>
              <a:t>appropriate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95" dirty="0">
                <a:latin typeface="DejaVu Serif Condensed"/>
                <a:cs typeface="DejaVu Serif Condensed"/>
              </a:rPr>
              <a:t>standard/buildup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45" dirty="0">
                <a:latin typeface="DejaVu Serif Condensed"/>
                <a:cs typeface="DejaVu Serif Condensed"/>
              </a:rPr>
              <a:t>the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45" dirty="0">
                <a:latin typeface="DejaVu Serif Condensed"/>
                <a:cs typeface="DejaVu Serif Condensed"/>
              </a:rPr>
              <a:t>slip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gauges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65" dirty="0">
                <a:latin typeface="DejaVu Serif Condensed"/>
                <a:cs typeface="DejaVu Serif Condensed"/>
              </a:rPr>
              <a:t>to </a:t>
            </a:r>
            <a:r>
              <a:rPr sz="2000" spc="75" dirty="0">
                <a:latin typeface="DejaVu Serif Condensed"/>
                <a:cs typeface="DejaVu Serif Condensed"/>
              </a:rPr>
              <a:t>required</a:t>
            </a:r>
            <a:r>
              <a:rPr sz="2000" spc="-3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height</a:t>
            </a:r>
            <a:r>
              <a:rPr sz="2000" spc="-40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and</a:t>
            </a:r>
            <a:r>
              <a:rPr sz="2000" spc="-3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pace</a:t>
            </a:r>
            <a:r>
              <a:rPr sz="2000" spc="-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it</a:t>
            </a:r>
            <a:r>
              <a:rPr sz="2000" spc="-40" dirty="0">
                <a:latin typeface="DejaVu Serif Condensed"/>
                <a:cs typeface="DejaVu Serif Condensed"/>
              </a:rPr>
              <a:t> </a:t>
            </a:r>
            <a:r>
              <a:rPr sz="2000" spc="105" dirty="0">
                <a:latin typeface="DejaVu Serif Condensed"/>
                <a:cs typeface="DejaVu Serif Condensed"/>
              </a:rPr>
              <a:t>below</a:t>
            </a:r>
            <a:r>
              <a:rPr sz="2000" spc="-45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the</a:t>
            </a:r>
            <a:r>
              <a:rPr sz="2000" spc="-3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plunger.</a:t>
            </a:r>
            <a:endParaRPr sz="2000">
              <a:latin typeface="DejaVu Serif Condensed"/>
              <a:cs typeface="DejaVu Serif Condensed"/>
            </a:endParaRPr>
          </a:p>
          <a:p>
            <a:pPr marL="241300" marR="5080" indent="-232410">
              <a:lnSpc>
                <a:spcPct val="146000"/>
              </a:lnSpc>
              <a:spcBef>
                <a:spcPts val="25"/>
              </a:spcBef>
              <a:buAutoNum type="arabicPeriod" startAt="2"/>
              <a:tabLst>
                <a:tab pos="241300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Set</a:t>
            </a:r>
            <a:r>
              <a:rPr sz="2000" spc="38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38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reading</a:t>
            </a:r>
            <a:r>
              <a:rPr sz="2000" spc="38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of</a:t>
            </a:r>
            <a:r>
              <a:rPr sz="2000" spc="39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38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dial</a:t>
            </a:r>
            <a:r>
              <a:rPr sz="2000" spc="38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indicator</a:t>
            </a:r>
            <a:r>
              <a:rPr sz="2000" spc="385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to</a:t>
            </a:r>
            <a:r>
              <a:rPr sz="2000" spc="3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zero.</a:t>
            </a:r>
            <a:r>
              <a:rPr sz="2000" spc="380" dirty="0">
                <a:latin typeface="DejaVu Serif Condensed"/>
                <a:cs typeface="DejaVu Serif Condensed"/>
              </a:rPr>
              <a:t> </a:t>
            </a:r>
            <a:r>
              <a:rPr sz="2000" spc="100" dirty="0">
                <a:latin typeface="DejaVu Serif Condensed"/>
                <a:cs typeface="DejaVu Serif Condensed"/>
              </a:rPr>
              <a:t>Thus</a:t>
            </a:r>
            <a:r>
              <a:rPr sz="2000" spc="38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40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standard </a:t>
            </a:r>
            <a:r>
              <a:rPr sz="2000" spc="90" dirty="0">
                <a:latin typeface="DejaVu Serif Condensed"/>
                <a:cs typeface="DejaVu Serif Condensed"/>
              </a:rPr>
              <a:t>dimension</a:t>
            </a:r>
            <a:r>
              <a:rPr sz="2000" spc="-5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is</a:t>
            </a:r>
            <a:r>
              <a:rPr sz="2000" spc="-7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set</a:t>
            </a:r>
            <a:r>
              <a:rPr sz="2000" spc="-55" dirty="0">
                <a:latin typeface="DejaVu Serif Condensed"/>
                <a:cs typeface="DejaVu Serif Condensed"/>
              </a:rPr>
              <a:t> </a:t>
            </a:r>
            <a:r>
              <a:rPr sz="2000" spc="120" dirty="0">
                <a:latin typeface="DejaVu Serif Condensed"/>
                <a:cs typeface="DejaVu Serif Condensed"/>
              </a:rPr>
              <a:t>on</a:t>
            </a:r>
            <a:r>
              <a:rPr sz="2000" spc="-6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the</a:t>
            </a:r>
            <a:r>
              <a:rPr sz="2000" spc="-5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dial</a:t>
            </a:r>
            <a:r>
              <a:rPr sz="2000" spc="-5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indicator.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1991" y="820267"/>
            <a:ext cx="8548370" cy="3202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32410" algn="just">
              <a:lnSpc>
                <a:spcPct val="146500"/>
              </a:lnSpc>
              <a:spcBef>
                <a:spcPts val="100"/>
              </a:spcBef>
              <a:buAutoNum type="arabicPeriod" startAt="4"/>
              <a:tabLst>
                <a:tab pos="241300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The  standard</a:t>
            </a:r>
            <a:r>
              <a:rPr sz="2000" spc="10" dirty="0">
                <a:latin typeface="DejaVu Serif Condensed"/>
                <a:cs typeface="DejaVu Serif Condensed"/>
              </a:rPr>
              <a:t>  </a:t>
            </a:r>
            <a:r>
              <a:rPr sz="2000" spc="65" dirty="0">
                <a:latin typeface="DejaVu Serif Condensed"/>
                <a:cs typeface="DejaVu Serif Condensed"/>
              </a:rPr>
              <a:t>component/pile</a:t>
            </a:r>
            <a:r>
              <a:rPr sz="2000" spc="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of  slip</a:t>
            </a:r>
            <a:r>
              <a:rPr sz="2000" spc="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gauges</a:t>
            </a:r>
            <a:r>
              <a:rPr sz="2000" spc="1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1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removed,  and  </a:t>
            </a:r>
            <a:r>
              <a:rPr sz="2000" spc="-25" dirty="0">
                <a:latin typeface="DejaVu Serif Condensed"/>
                <a:cs typeface="DejaVu Serif Condensed"/>
              </a:rPr>
              <a:t>the </a:t>
            </a:r>
            <a:r>
              <a:rPr sz="2000" dirty="0">
                <a:latin typeface="DejaVu Serif Condensed"/>
                <a:cs typeface="DejaVu Serif Condensed"/>
              </a:rPr>
              <a:t>given</a:t>
            </a:r>
            <a:r>
              <a:rPr sz="2000" spc="39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specimen</a:t>
            </a:r>
            <a:r>
              <a:rPr sz="2000" spc="29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29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introduced</a:t>
            </a:r>
            <a:r>
              <a:rPr sz="2000" spc="295" dirty="0">
                <a:latin typeface="DejaVu Serif Condensed"/>
                <a:cs typeface="DejaVu Serif Condensed"/>
              </a:rPr>
              <a:t>  </a:t>
            </a:r>
            <a:r>
              <a:rPr sz="2000" spc="60" dirty="0">
                <a:latin typeface="DejaVu Serif Condensed"/>
                <a:cs typeface="DejaVu Serif Condensed"/>
              </a:rPr>
              <a:t>below</a:t>
            </a:r>
            <a:r>
              <a:rPr sz="2000" spc="29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plunger</a:t>
            </a:r>
            <a:r>
              <a:rPr sz="2000" spc="29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in</a:t>
            </a:r>
            <a:r>
              <a:rPr sz="2000" spc="29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place</a:t>
            </a:r>
            <a:r>
              <a:rPr sz="2000" spc="28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285" dirty="0">
                <a:latin typeface="DejaVu Serif Condensed"/>
                <a:cs typeface="DejaVu Serif Condensed"/>
              </a:rPr>
              <a:t>  </a:t>
            </a:r>
            <a:r>
              <a:rPr sz="2000" spc="-25" dirty="0">
                <a:latin typeface="DejaVu Serif Condensed"/>
                <a:cs typeface="DejaVu Serif Condensed"/>
              </a:rPr>
              <a:t>the </a:t>
            </a:r>
            <a:r>
              <a:rPr sz="2000" dirty="0">
                <a:latin typeface="DejaVu Serif Condensed"/>
                <a:cs typeface="DejaVu Serif Condensed"/>
              </a:rPr>
              <a:t>standard.</a:t>
            </a:r>
            <a:r>
              <a:rPr sz="2000" spc="4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Take</a:t>
            </a:r>
            <a:r>
              <a:rPr sz="2000" spc="40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reading</a:t>
            </a:r>
            <a:r>
              <a:rPr sz="2000" spc="1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1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dial</a:t>
            </a:r>
            <a:r>
              <a:rPr sz="2000" spc="1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indicator</a:t>
            </a:r>
            <a:r>
              <a:rPr sz="2000" spc="15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at</a:t>
            </a:r>
            <a:r>
              <a:rPr sz="2000" spc="1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different</a:t>
            </a:r>
            <a:r>
              <a:rPr sz="2000" spc="1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point</a:t>
            </a:r>
            <a:r>
              <a:rPr sz="2000" spc="175" dirty="0">
                <a:latin typeface="DejaVu Serif Condensed"/>
                <a:cs typeface="DejaVu Serif Condensed"/>
              </a:rPr>
              <a:t> </a:t>
            </a:r>
            <a:r>
              <a:rPr sz="2000" spc="40" dirty="0">
                <a:latin typeface="DejaVu Serif Condensed"/>
                <a:cs typeface="DejaVu Serif Condensed"/>
              </a:rPr>
              <a:t>on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4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surface</a:t>
            </a:r>
            <a:r>
              <a:rPr sz="2000" spc="4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4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4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specimen.</a:t>
            </a:r>
            <a:r>
              <a:rPr sz="2000" spc="48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Then</a:t>
            </a:r>
            <a:r>
              <a:rPr sz="2000" spc="28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49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average</a:t>
            </a:r>
            <a:r>
              <a:rPr sz="2000" spc="4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48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all</a:t>
            </a:r>
            <a:r>
              <a:rPr sz="2000" spc="4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deviations</a:t>
            </a:r>
            <a:r>
              <a:rPr sz="2000" spc="484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is </a:t>
            </a:r>
            <a:r>
              <a:rPr sz="2000" spc="-10" dirty="0">
                <a:latin typeface="DejaVu Serif Condensed"/>
                <a:cs typeface="DejaVu Serif Condensed"/>
              </a:rPr>
              <a:t>calculated,</a:t>
            </a:r>
            <a:r>
              <a:rPr sz="2000" spc="-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and</a:t>
            </a:r>
            <a:r>
              <a:rPr sz="2000" spc="-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-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correct size</a:t>
            </a:r>
            <a:r>
              <a:rPr sz="2000" spc="-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-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-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specimen</a:t>
            </a:r>
            <a:r>
              <a:rPr sz="2000" spc="-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is </a:t>
            </a:r>
            <a:r>
              <a:rPr sz="2000" spc="-10" dirty="0">
                <a:latin typeface="DejaVu Serif Condensed"/>
                <a:cs typeface="DejaVu Serif Condensed"/>
              </a:rPr>
              <a:t>determined.</a:t>
            </a:r>
            <a:endParaRPr sz="2000">
              <a:latin typeface="DejaVu Serif Condensed"/>
              <a:cs typeface="DejaVu Serif Condensed"/>
            </a:endParaRPr>
          </a:p>
          <a:p>
            <a:pPr marL="241300" marR="485140" indent="-232410" algn="just">
              <a:lnSpc>
                <a:spcPct val="146600"/>
              </a:lnSpc>
              <a:spcBef>
                <a:spcPts val="390"/>
              </a:spcBef>
              <a:buAutoNum type="arabicPeriod" startAt="4"/>
              <a:tabLst>
                <a:tab pos="241300" algn="l"/>
              </a:tabLst>
            </a:pPr>
            <a:r>
              <a:rPr sz="2000" spc="65" dirty="0">
                <a:latin typeface="DejaVu Serif Condensed"/>
                <a:cs typeface="DejaVu Serif Condensed"/>
              </a:rPr>
              <a:t>A</a:t>
            </a:r>
            <a:r>
              <a:rPr sz="2000" spc="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graph</a:t>
            </a:r>
            <a:r>
              <a:rPr sz="2000" spc="1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1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plotted</a:t>
            </a:r>
            <a:r>
              <a:rPr sz="2000" spc="15" dirty="0">
                <a:latin typeface="DejaVu Serif Condensed"/>
                <a:cs typeface="DejaVu Serif Condensed"/>
              </a:rPr>
              <a:t>  </a:t>
            </a:r>
            <a:r>
              <a:rPr sz="2000" spc="60" dirty="0">
                <a:latin typeface="DejaVu Serif Condensed"/>
                <a:cs typeface="DejaVu Serif Condensed"/>
              </a:rPr>
              <a:t>with</a:t>
            </a:r>
            <a:r>
              <a:rPr sz="2000" spc="1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5" dirty="0">
                <a:latin typeface="DejaVu Serif Condensed"/>
                <a:cs typeface="DejaVu Serif Condensed"/>
              </a:rPr>
              <a:t>  </a:t>
            </a:r>
            <a:r>
              <a:rPr sz="2000" spc="50" dirty="0">
                <a:latin typeface="DejaVu Serif Condensed"/>
                <a:cs typeface="DejaVu Serif Condensed"/>
              </a:rPr>
              <a:t>number</a:t>
            </a:r>
            <a:r>
              <a:rPr sz="2000" spc="1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1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components</a:t>
            </a:r>
            <a:r>
              <a:rPr sz="2000" spc="1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in</a:t>
            </a:r>
            <a:r>
              <a:rPr sz="2000" spc="1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X-</a:t>
            </a:r>
            <a:r>
              <a:rPr sz="2000" spc="-20" dirty="0">
                <a:latin typeface="DejaVu Serif Condensed"/>
                <a:cs typeface="DejaVu Serif Condensed"/>
              </a:rPr>
              <a:t>axis </a:t>
            </a:r>
            <a:r>
              <a:rPr sz="2000" dirty="0">
                <a:latin typeface="DejaVu Serif Condensed"/>
                <a:cs typeface="DejaVu Serif Condensed"/>
              </a:rPr>
              <a:t>and</a:t>
            </a:r>
            <a:r>
              <a:rPr sz="2000" spc="7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deviation </a:t>
            </a:r>
            <a:r>
              <a:rPr sz="2000" spc="65" dirty="0">
                <a:latin typeface="DejaVu Serif Condensed"/>
                <a:cs typeface="DejaVu Serif Condensed"/>
              </a:rPr>
              <a:t>on</a:t>
            </a:r>
            <a:r>
              <a:rPr sz="2000" spc="15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Y-</a:t>
            </a:r>
            <a:r>
              <a:rPr sz="2000" spc="-10" dirty="0">
                <a:latin typeface="DejaVu Serif Condensed"/>
                <a:cs typeface="DejaVu Serif Condensed"/>
              </a:rPr>
              <a:t>axis.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1219" y="372212"/>
            <a:ext cx="8629650" cy="6334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6060" marR="494030" indent="-213995">
              <a:lnSpc>
                <a:spcPct val="146500"/>
              </a:lnSpc>
              <a:spcBef>
                <a:spcPts val="100"/>
              </a:spcBef>
              <a:buSzPct val="60000"/>
              <a:buFont typeface="Verdana"/>
              <a:buChar char="•"/>
              <a:tabLst>
                <a:tab pos="226060" algn="l"/>
              </a:tabLst>
            </a:pPr>
            <a:r>
              <a:rPr sz="2000" b="1" spc="200" dirty="0">
                <a:latin typeface="Liberation Serif"/>
                <a:cs typeface="Liberation Serif"/>
              </a:rPr>
              <a:t>Direct</a:t>
            </a:r>
            <a:r>
              <a:rPr sz="2000" b="1" spc="114" dirty="0">
                <a:latin typeface="Liberation Serif"/>
                <a:cs typeface="Liberation Serif"/>
              </a:rPr>
              <a:t> </a:t>
            </a:r>
            <a:r>
              <a:rPr sz="2000" b="1" spc="235" dirty="0">
                <a:latin typeface="Liberation Serif"/>
                <a:cs typeface="Liberation Serif"/>
              </a:rPr>
              <a:t>method</a:t>
            </a:r>
            <a:r>
              <a:rPr sz="2000" spc="235" dirty="0">
                <a:latin typeface="DejaVu Serif Condensed"/>
                <a:cs typeface="DejaVu Serif Condensed"/>
              </a:rPr>
              <a:t>:</a:t>
            </a:r>
            <a:r>
              <a:rPr sz="2000" spc="-60" dirty="0">
                <a:latin typeface="DejaVu Serif Condensed"/>
                <a:cs typeface="DejaVu Serif Condensed"/>
              </a:rPr>
              <a:t> </a:t>
            </a:r>
            <a:r>
              <a:rPr sz="2000" spc="95" dirty="0">
                <a:latin typeface="DejaVu Serif Condensed"/>
                <a:cs typeface="DejaVu Serif Condensed"/>
              </a:rPr>
              <a:t>The</a:t>
            </a:r>
            <a:r>
              <a:rPr sz="2000" spc="6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value</a:t>
            </a:r>
            <a:r>
              <a:rPr sz="2000" spc="40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to</a:t>
            </a:r>
            <a:r>
              <a:rPr sz="2000" spc="40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be</a:t>
            </a:r>
            <a:r>
              <a:rPr sz="2000" spc="50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measured</a:t>
            </a:r>
            <a:r>
              <a:rPr sz="2000" spc="60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is</a:t>
            </a:r>
            <a:r>
              <a:rPr sz="2000" spc="4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directly</a:t>
            </a:r>
            <a:r>
              <a:rPr sz="2000" spc="45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obtained. </a:t>
            </a:r>
            <a:r>
              <a:rPr sz="2000" spc="65" dirty="0">
                <a:latin typeface="DejaVu Serif Condensed"/>
                <a:cs typeface="DejaVu Serif Condensed"/>
              </a:rPr>
              <a:t>Examples:</a:t>
            </a:r>
            <a:r>
              <a:rPr sz="2000" spc="3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Vernier</a:t>
            </a:r>
            <a:r>
              <a:rPr sz="2000" spc="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calipers,</a:t>
            </a:r>
            <a:r>
              <a:rPr sz="2000" spc="4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Scales.</a:t>
            </a:r>
            <a:endParaRPr sz="2000">
              <a:latin typeface="DejaVu Serif Condensed"/>
              <a:cs typeface="DejaVu Serif Condensed"/>
            </a:endParaRPr>
          </a:p>
          <a:p>
            <a:pPr marL="226060" marR="201930" indent="-213995">
              <a:lnSpc>
                <a:spcPct val="146800"/>
              </a:lnSpc>
              <a:buSzPct val="60000"/>
              <a:buFont typeface="Verdana"/>
              <a:buChar char="•"/>
              <a:tabLst>
                <a:tab pos="226060" algn="l"/>
              </a:tabLst>
            </a:pPr>
            <a:r>
              <a:rPr sz="2000" b="1" spc="145" dirty="0">
                <a:latin typeface="Liberation Serif"/>
                <a:cs typeface="Liberation Serif"/>
              </a:rPr>
              <a:t>Indirect</a:t>
            </a:r>
            <a:r>
              <a:rPr sz="2000" b="1" spc="490" dirty="0">
                <a:latin typeface="Liberation Serif"/>
                <a:cs typeface="Liberation Serif"/>
              </a:rPr>
              <a:t> </a:t>
            </a:r>
            <a:r>
              <a:rPr sz="2000" b="1" spc="175" dirty="0">
                <a:latin typeface="Liberation Serif"/>
                <a:cs typeface="Liberation Serif"/>
              </a:rPr>
              <a:t>method:</a:t>
            </a:r>
            <a:r>
              <a:rPr sz="2000" b="1" spc="55" dirty="0">
                <a:latin typeface="Liberation Serif"/>
                <a:cs typeface="Liberation Serif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4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value</a:t>
            </a:r>
            <a:r>
              <a:rPr sz="2000" spc="4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4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quantity</a:t>
            </a:r>
            <a:r>
              <a:rPr sz="2000" spc="425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to</a:t>
            </a:r>
            <a:r>
              <a:rPr sz="2000" spc="43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be</a:t>
            </a:r>
            <a:r>
              <a:rPr sz="2000" spc="4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measured</a:t>
            </a:r>
            <a:r>
              <a:rPr sz="2000" spc="440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is </a:t>
            </a:r>
            <a:r>
              <a:rPr sz="2000" dirty="0">
                <a:latin typeface="DejaVu Serif Condensed"/>
                <a:cs typeface="DejaVu Serif Condensed"/>
              </a:rPr>
              <a:t>obtained</a:t>
            </a:r>
            <a:r>
              <a:rPr sz="2000" spc="5" dirty="0">
                <a:latin typeface="DejaVu Serif Condensed"/>
                <a:cs typeface="DejaVu Serif Condensed"/>
              </a:rPr>
              <a:t>  </a:t>
            </a:r>
            <a:r>
              <a:rPr sz="2000" spc="60" dirty="0">
                <a:latin typeface="DejaVu Serif Condensed"/>
                <a:cs typeface="DejaVu Serif Condensed"/>
              </a:rPr>
              <a:t>by</a:t>
            </a:r>
            <a:r>
              <a:rPr sz="2000" spc="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measuring</a:t>
            </a:r>
            <a:r>
              <a:rPr sz="2000" spc="3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other</a:t>
            </a:r>
            <a:r>
              <a:rPr sz="2000" spc="3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quantities.</a:t>
            </a:r>
            <a:r>
              <a:rPr sz="2000" spc="3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Diameter</a:t>
            </a:r>
            <a:r>
              <a:rPr sz="2000" spc="3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measurement</a:t>
            </a:r>
            <a:r>
              <a:rPr sz="2000" spc="330" dirty="0">
                <a:latin typeface="DejaVu Serif Condensed"/>
                <a:cs typeface="DejaVu Serif Condensed"/>
              </a:rPr>
              <a:t> </a:t>
            </a:r>
            <a:r>
              <a:rPr sz="2000" spc="30" dirty="0">
                <a:latin typeface="DejaVu Serif Condensed"/>
                <a:cs typeface="DejaVu Serif Condensed"/>
              </a:rPr>
              <a:t>by </a:t>
            </a:r>
            <a:r>
              <a:rPr sz="2000" dirty="0">
                <a:latin typeface="DejaVu Serif Condensed"/>
                <a:cs typeface="DejaVu Serif Condensed"/>
              </a:rPr>
              <a:t>using</a:t>
            </a:r>
            <a:r>
              <a:rPr sz="2000" spc="2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three</a:t>
            </a:r>
            <a:r>
              <a:rPr sz="2000" spc="20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wires.</a:t>
            </a:r>
            <a:endParaRPr sz="2000">
              <a:latin typeface="DejaVu Serif Condensed"/>
              <a:cs typeface="DejaVu Serif Condensed"/>
            </a:endParaRPr>
          </a:p>
          <a:p>
            <a:pPr marL="226060" marR="1080770" indent="-213995">
              <a:lnSpc>
                <a:spcPct val="146300"/>
              </a:lnSpc>
              <a:spcBef>
                <a:spcPts val="20"/>
              </a:spcBef>
              <a:buSzPct val="60000"/>
              <a:buFont typeface="Verdana"/>
              <a:buChar char="•"/>
              <a:tabLst>
                <a:tab pos="226060" algn="l"/>
              </a:tabLst>
            </a:pPr>
            <a:r>
              <a:rPr sz="2000" b="1" spc="204" dirty="0">
                <a:latin typeface="Liberation Serif"/>
                <a:cs typeface="Liberation Serif"/>
              </a:rPr>
              <a:t>Comparative</a:t>
            </a:r>
            <a:r>
              <a:rPr sz="2000" b="1" spc="220" dirty="0">
                <a:latin typeface="Liberation Serif"/>
                <a:cs typeface="Liberation Serif"/>
              </a:rPr>
              <a:t> </a:t>
            </a:r>
            <a:r>
              <a:rPr sz="2000" b="1" spc="235" dirty="0">
                <a:latin typeface="Liberation Serif"/>
                <a:cs typeface="Liberation Serif"/>
              </a:rPr>
              <a:t>method</a:t>
            </a:r>
            <a:r>
              <a:rPr sz="2000" spc="235" dirty="0">
                <a:latin typeface="DejaVu Serif Condensed"/>
                <a:cs typeface="DejaVu Serif Condensed"/>
              </a:rPr>
              <a:t>: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In</a:t>
            </a:r>
            <a:r>
              <a:rPr sz="2000" spc="15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this</a:t>
            </a:r>
            <a:r>
              <a:rPr sz="2000" spc="15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method,</a:t>
            </a:r>
            <a:r>
              <a:rPr sz="2000" spc="15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155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quantity</a:t>
            </a:r>
            <a:r>
              <a:rPr sz="2000" spc="160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to</a:t>
            </a:r>
            <a:r>
              <a:rPr sz="2000" spc="155" dirty="0">
                <a:latin typeface="DejaVu Serif Condensed"/>
                <a:cs typeface="DejaVu Serif Condensed"/>
              </a:rPr>
              <a:t> </a:t>
            </a:r>
            <a:r>
              <a:rPr sz="2000" spc="40" dirty="0">
                <a:latin typeface="DejaVu Serif Condensed"/>
                <a:cs typeface="DejaVu Serif Condensed"/>
              </a:rPr>
              <a:t>be </a:t>
            </a:r>
            <a:r>
              <a:rPr sz="2000" spc="80" dirty="0">
                <a:latin typeface="DejaVu Serif Condensed"/>
                <a:cs typeface="DejaVu Serif Condensed"/>
              </a:rPr>
              <a:t>measured</a:t>
            </a:r>
            <a:r>
              <a:rPr sz="2000" spc="21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is</a:t>
            </a:r>
            <a:r>
              <a:rPr sz="2000" spc="-30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compared</a:t>
            </a:r>
            <a:r>
              <a:rPr sz="2000" spc="-30" dirty="0">
                <a:latin typeface="DejaVu Serif Condensed"/>
                <a:cs typeface="DejaVu Serif Condensed"/>
              </a:rPr>
              <a:t> </a:t>
            </a:r>
            <a:r>
              <a:rPr sz="2000" spc="110" dirty="0">
                <a:latin typeface="DejaVu Serif Condensed"/>
                <a:cs typeface="DejaVu Serif Condensed"/>
              </a:rPr>
              <a:t>with</a:t>
            </a:r>
            <a:r>
              <a:rPr sz="2000" spc="-30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other</a:t>
            </a:r>
            <a:r>
              <a:rPr sz="2000" spc="-25" dirty="0">
                <a:latin typeface="DejaVu Serif Condensed"/>
                <a:cs typeface="DejaVu Serif Condensed"/>
              </a:rPr>
              <a:t> </a:t>
            </a:r>
            <a:r>
              <a:rPr sz="2000" spc="140" dirty="0">
                <a:latin typeface="DejaVu Serif Condensed"/>
                <a:cs typeface="DejaVu Serif Condensed"/>
              </a:rPr>
              <a:t>known</a:t>
            </a:r>
            <a:r>
              <a:rPr sz="2000" spc="-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value.</a:t>
            </a:r>
            <a:r>
              <a:rPr sz="2000" spc="-10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Example: </a:t>
            </a:r>
            <a:r>
              <a:rPr sz="2000" spc="45" dirty="0">
                <a:latin typeface="DejaVu Serif Condensed"/>
                <a:cs typeface="DejaVu Serif Condensed"/>
              </a:rPr>
              <a:t>Comparators.</a:t>
            </a:r>
            <a:endParaRPr sz="2000">
              <a:latin typeface="DejaVu Serif Condensed"/>
              <a:cs typeface="DejaVu Serif Condensed"/>
            </a:endParaRPr>
          </a:p>
          <a:p>
            <a:pPr marL="226060" marR="5080" indent="-213995">
              <a:lnSpc>
                <a:spcPct val="146500"/>
              </a:lnSpc>
              <a:spcBef>
                <a:spcPts val="405"/>
              </a:spcBef>
              <a:buSzPct val="60000"/>
              <a:buFont typeface="Verdana"/>
              <a:buChar char="•"/>
              <a:tabLst>
                <a:tab pos="226060" algn="l"/>
                <a:tab pos="1930400" algn="l"/>
                <a:tab pos="3143250" algn="l"/>
                <a:tab pos="3745865" algn="l"/>
                <a:tab pos="4535805" algn="l"/>
                <a:tab pos="4914265" algn="l"/>
                <a:tab pos="5447030" algn="l"/>
                <a:tab pos="6600190" algn="l"/>
                <a:tab pos="6991350" algn="l"/>
                <a:tab pos="7430770" algn="l"/>
              </a:tabLst>
            </a:pPr>
            <a:r>
              <a:rPr sz="2000" b="1" spc="150" dirty="0">
                <a:latin typeface="Liberation Serif"/>
                <a:cs typeface="Liberation Serif"/>
              </a:rPr>
              <a:t>Coincidence</a:t>
            </a:r>
            <a:r>
              <a:rPr sz="2000" b="1" dirty="0">
                <a:latin typeface="Liberation Serif"/>
                <a:cs typeface="Liberation Serif"/>
              </a:rPr>
              <a:t>	</a:t>
            </a:r>
            <a:r>
              <a:rPr sz="2000" b="1" spc="170" dirty="0">
                <a:latin typeface="Liberation Serif"/>
                <a:cs typeface="Liberation Serif"/>
              </a:rPr>
              <a:t>method</a:t>
            </a:r>
            <a:r>
              <a:rPr sz="2000" spc="170" dirty="0">
                <a:latin typeface="DejaVu Serif Condensed"/>
                <a:cs typeface="DejaVu Serif Condensed"/>
              </a:rPr>
              <a:t>: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5" dirty="0">
                <a:latin typeface="DejaVu Serif Condensed"/>
                <a:cs typeface="DejaVu Serif Condensed"/>
              </a:rPr>
              <a:t>The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value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5" dirty="0">
                <a:latin typeface="DejaVu Serif Condensed"/>
                <a:cs typeface="DejaVu Serif Condensed"/>
              </a:rPr>
              <a:t>of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5" dirty="0">
                <a:latin typeface="DejaVu Serif Condensed"/>
                <a:cs typeface="DejaVu Serif Condensed"/>
              </a:rPr>
              <a:t>the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quantity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5" dirty="0">
                <a:latin typeface="DejaVu Serif Condensed"/>
                <a:cs typeface="DejaVu Serif Condensed"/>
              </a:rPr>
              <a:t>to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5" dirty="0">
                <a:latin typeface="DejaVu Serif Condensed"/>
                <a:cs typeface="DejaVu Serif Condensed"/>
              </a:rPr>
              <a:t>be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measured </a:t>
            </a:r>
            <a:r>
              <a:rPr sz="2000" dirty="0">
                <a:latin typeface="DejaVu Serif Condensed"/>
                <a:cs typeface="DejaVu Serif Condensed"/>
              </a:rPr>
              <a:t>&amp;determined</a:t>
            </a:r>
            <a:r>
              <a:rPr sz="2000" spc="2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2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coincide</a:t>
            </a:r>
            <a:r>
              <a:rPr sz="2000" spc="24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with</a:t>
            </a:r>
            <a:r>
              <a:rPr sz="2000" spc="2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certain</a:t>
            </a:r>
            <a:r>
              <a:rPr sz="2000" spc="2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lines</a:t>
            </a:r>
            <a:r>
              <a:rPr sz="2000" spc="2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and</a:t>
            </a:r>
            <a:r>
              <a:rPr sz="2000" spc="22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signals.</a:t>
            </a:r>
            <a:endParaRPr sz="2000">
              <a:latin typeface="DejaVu Serif Condensed"/>
              <a:cs typeface="DejaVu Serif Condensed"/>
            </a:endParaRPr>
          </a:p>
          <a:p>
            <a:pPr marL="226060" marR="10160" indent="-213995">
              <a:lnSpc>
                <a:spcPct val="146000"/>
              </a:lnSpc>
              <a:spcBef>
                <a:spcPts val="30"/>
              </a:spcBef>
              <a:buSzPct val="60000"/>
              <a:buFont typeface="Verdana"/>
              <a:buChar char="•"/>
              <a:tabLst>
                <a:tab pos="226060" algn="l"/>
              </a:tabLst>
            </a:pPr>
            <a:r>
              <a:rPr sz="2000" b="1" spc="170" dirty="0">
                <a:latin typeface="Liberation Serif"/>
                <a:cs typeface="Liberation Serif"/>
              </a:rPr>
              <a:t>Fundamental</a:t>
            </a:r>
            <a:r>
              <a:rPr sz="2000" b="1" spc="245" dirty="0">
                <a:latin typeface="Liberation Serif"/>
                <a:cs typeface="Liberation Serif"/>
              </a:rPr>
              <a:t> </a:t>
            </a:r>
            <a:r>
              <a:rPr sz="2000" b="1" spc="175" dirty="0">
                <a:latin typeface="Liberation Serif"/>
                <a:cs typeface="Liberation Serif"/>
              </a:rPr>
              <a:t>method:</a:t>
            </a:r>
            <a:r>
              <a:rPr sz="2000" b="1" spc="250" dirty="0">
                <a:latin typeface="Liberation Serif"/>
                <a:cs typeface="Liberation Serif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Measuring</a:t>
            </a:r>
            <a:r>
              <a:rPr sz="2000" spc="19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18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quantity</a:t>
            </a:r>
            <a:r>
              <a:rPr sz="2000" spc="1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directly</a:t>
            </a:r>
            <a:r>
              <a:rPr sz="2000" spc="1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in</a:t>
            </a:r>
            <a:r>
              <a:rPr sz="2000" spc="18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related</a:t>
            </a:r>
            <a:r>
              <a:rPr sz="2000" spc="175" dirty="0">
                <a:latin typeface="DejaVu Serif Condensed"/>
                <a:cs typeface="DejaVu Serif Condensed"/>
              </a:rPr>
              <a:t> </a:t>
            </a:r>
            <a:r>
              <a:rPr sz="2000" spc="40" dirty="0">
                <a:latin typeface="DejaVu Serif Condensed"/>
                <a:cs typeface="DejaVu Serif Condensed"/>
              </a:rPr>
              <a:t>with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definition</a:t>
            </a:r>
            <a:r>
              <a:rPr sz="2000" spc="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that</a:t>
            </a:r>
            <a:r>
              <a:rPr sz="2000" spc="5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quantity</a:t>
            </a:r>
            <a:endParaRPr sz="2000">
              <a:latin typeface="DejaVu Serif Condensed"/>
              <a:cs typeface="DejaVu Serif Condensed"/>
            </a:endParaRPr>
          </a:p>
          <a:p>
            <a:pPr marL="226060" marR="14604" indent="-213995">
              <a:lnSpc>
                <a:spcPct val="146600"/>
              </a:lnSpc>
              <a:spcBef>
                <a:spcPts val="10"/>
              </a:spcBef>
              <a:buSzPct val="60000"/>
              <a:buFont typeface="Verdana"/>
              <a:buChar char="•"/>
              <a:tabLst>
                <a:tab pos="226060" algn="l"/>
                <a:tab pos="1392555" algn="l"/>
                <a:tab pos="1991995" algn="l"/>
                <a:tab pos="2735580" algn="l"/>
                <a:tab pos="3427729" algn="l"/>
                <a:tab pos="4755515" algn="l"/>
                <a:tab pos="6359525" algn="l"/>
                <a:tab pos="6808470" algn="l"/>
                <a:tab pos="7305040" algn="l"/>
              </a:tabLst>
            </a:pPr>
            <a:r>
              <a:rPr sz="2000" b="1" spc="165" dirty="0">
                <a:latin typeface="Liberation Serif"/>
                <a:cs typeface="Liberation Serif"/>
              </a:rPr>
              <a:t>Contact</a:t>
            </a:r>
            <a:r>
              <a:rPr sz="2000" b="1" spc="340" dirty="0">
                <a:latin typeface="Liberation Serif"/>
                <a:cs typeface="Liberation Serif"/>
              </a:rPr>
              <a:t> </a:t>
            </a:r>
            <a:r>
              <a:rPr sz="2000" b="1" spc="235" dirty="0">
                <a:latin typeface="Liberation Serif"/>
                <a:cs typeface="Liberation Serif"/>
              </a:rPr>
              <a:t>method:</a:t>
            </a:r>
            <a:r>
              <a:rPr sz="2000" b="1" spc="345" dirty="0">
                <a:latin typeface="Liberation Serif"/>
                <a:cs typeface="Liberation Serif"/>
              </a:rPr>
              <a:t> </a:t>
            </a:r>
            <a:r>
              <a:rPr sz="2000" spc="95" dirty="0">
                <a:latin typeface="DejaVu Serif Condensed"/>
                <a:cs typeface="DejaVu Serif Condensed"/>
              </a:rPr>
              <a:t>The</a:t>
            </a:r>
            <a:r>
              <a:rPr sz="2000" spc="265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sensor</a:t>
            </a:r>
            <a:r>
              <a:rPr sz="2000" spc="265" dirty="0">
                <a:latin typeface="DejaVu Serif Condensed"/>
                <a:cs typeface="DejaVu Serif Condensed"/>
              </a:rPr>
              <a:t> </a:t>
            </a:r>
            <a:r>
              <a:rPr sz="2000" spc="105" dirty="0">
                <a:latin typeface="DejaVu Serif Condensed"/>
                <a:cs typeface="DejaVu Serif Condensed"/>
              </a:rPr>
              <a:t>or</a:t>
            </a:r>
            <a:r>
              <a:rPr sz="2000" spc="270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measuring</a:t>
            </a:r>
            <a:r>
              <a:rPr sz="2000" spc="265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tip</a:t>
            </a:r>
            <a:r>
              <a:rPr sz="2000" spc="27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of</a:t>
            </a:r>
            <a:r>
              <a:rPr sz="2000" spc="27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26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instrument </a:t>
            </a:r>
            <a:r>
              <a:rPr sz="2000" spc="55" dirty="0">
                <a:latin typeface="DejaVu Serif Condensed"/>
                <a:cs typeface="DejaVu Serif Condensed"/>
              </a:rPr>
              <a:t>touches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45" dirty="0">
                <a:latin typeface="DejaVu Serif Condensed"/>
                <a:cs typeface="DejaVu Serif Condensed"/>
              </a:rPr>
              <a:t>the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30" dirty="0">
                <a:latin typeface="DejaVu Serif Condensed"/>
                <a:cs typeface="DejaVu Serif Condensed"/>
              </a:rPr>
              <a:t>area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110" dirty="0">
                <a:latin typeface="DejaVu Serif Condensed"/>
                <a:cs typeface="DejaVu Serif Condensed"/>
              </a:rPr>
              <a:t>(or)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70" dirty="0">
                <a:latin typeface="DejaVu Serif Condensed"/>
                <a:cs typeface="DejaVu Serif Condensed"/>
              </a:rPr>
              <a:t>diameter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70" dirty="0">
                <a:latin typeface="DejaVu Serif Condensed"/>
                <a:cs typeface="DejaVu Serif Condensed"/>
              </a:rPr>
              <a:t>(or)surface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65" dirty="0">
                <a:latin typeface="DejaVu Serif Condensed"/>
                <a:cs typeface="DejaVu Serif Condensed"/>
              </a:rPr>
              <a:t>to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45" dirty="0">
                <a:latin typeface="DejaVu Serif Condensed"/>
                <a:cs typeface="DejaVu Serif Condensed"/>
              </a:rPr>
              <a:t>be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50" dirty="0">
                <a:latin typeface="DejaVu Serif Condensed"/>
                <a:cs typeface="DejaVu Serif Condensed"/>
              </a:rPr>
              <a:t>measured.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4884" y="959865"/>
            <a:ext cx="5263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sng" spc="55" dirty="0">
                <a:uFill>
                  <a:solidFill>
                    <a:srgbClr val="000000"/>
                  </a:solidFill>
                </a:uFill>
              </a:rPr>
              <a:t>USE</a:t>
            </a:r>
            <a:r>
              <a:rPr u="sng" spc="9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55" dirty="0">
                <a:uFill>
                  <a:solidFill>
                    <a:srgbClr val="000000"/>
                  </a:solidFill>
                </a:uFill>
              </a:rPr>
              <a:t>OF</a:t>
            </a:r>
            <a:r>
              <a:rPr u="sng" spc="10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55" dirty="0">
                <a:uFill>
                  <a:solidFill>
                    <a:srgbClr val="000000"/>
                  </a:solidFill>
                </a:uFill>
              </a:rPr>
              <a:t>PNEUMATIC</a:t>
            </a:r>
            <a:r>
              <a:rPr u="sng" spc="114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40" dirty="0">
                <a:uFill>
                  <a:solidFill>
                    <a:srgbClr val="000000"/>
                  </a:solidFill>
                </a:uFill>
              </a:rPr>
              <a:t>COMPATOR.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4884" y="1266418"/>
            <a:ext cx="8415020" cy="5293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259715" indent="-231775">
              <a:lnSpc>
                <a:spcPct val="146600"/>
              </a:lnSpc>
              <a:spcBef>
                <a:spcPts val="100"/>
              </a:spcBef>
              <a:buAutoNum type="arabicPeriod"/>
              <a:tabLst>
                <a:tab pos="469265" algn="l"/>
              </a:tabLst>
            </a:pPr>
            <a:r>
              <a:rPr sz="2000" spc="65" dirty="0">
                <a:latin typeface="DejaVu Serif Condensed"/>
                <a:cs typeface="DejaVu Serif Condensed"/>
              </a:rPr>
              <a:t>Before</a:t>
            </a:r>
            <a:r>
              <a:rPr sz="2000" spc="355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measurement</a:t>
            </a:r>
            <a:r>
              <a:rPr sz="2000" spc="360" dirty="0">
                <a:latin typeface="DejaVu Serif Condensed"/>
                <a:cs typeface="DejaVu Serif Condensed"/>
              </a:rPr>
              <a:t> </a:t>
            </a:r>
            <a:r>
              <a:rPr sz="2000" spc="100" dirty="0">
                <a:latin typeface="DejaVu Serif Condensed"/>
                <a:cs typeface="DejaVu Serif Condensed"/>
              </a:rPr>
              <a:t>make</a:t>
            </a:r>
            <a:r>
              <a:rPr sz="2000" spc="365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certain</a:t>
            </a:r>
            <a:r>
              <a:rPr sz="2000" spc="36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that</a:t>
            </a:r>
            <a:r>
              <a:rPr sz="2000" spc="36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355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compressed</a:t>
            </a:r>
            <a:r>
              <a:rPr sz="2000" spc="370" dirty="0">
                <a:latin typeface="DejaVu Serif Condensed"/>
                <a:cs typeface="DejaVu Serif Condensed"/>
              </a:rPr>
              <a:t> </a:t>
            </a:r>
            <a:r>
              <a:rPr sz="2000" spc="35" dirty="0">
                <a:latin typeface="DejaVu Serif Condensed"/>
                <a:cs typeface="DejaVu Serif Condensed"/>
              </a:rPr>
              <a:t>air </a:t>
            </a:r>
            <a:r>
              <a:rPr sz="2000" spc="55" dirty="0">
                <a:latin typeface="DejaVu Serif Condensed"/>
                <a:cs typeface="DejaVu Serif Condensed"/>
              </a:rPr>
              <a:t>is</a:t>
            </a:r>
            <a:r>
              <a:rPr sz="2000" spc="33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passed</a:t>
            </a:r>
            <a:r>
              <a:rPr sz="2000" spc="-5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through</a:t>
            </a:r>
            <a:r>
              <a:rPr sz="2000" spc="-6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the</a:t>
            </a:r>
            <a:r>
              <a:rPr sz="2000" spc="-60" dirty="0">
                <a:latin typeface="DejaVu Serif Condensed"/>
                <a:cs typeface="DejaVu Serif Condensed"/>
              </a:rPr>
              <a:t> </a:t>
            </a:r>
            <a:r>
              <a:rPr sz="2000" spc="95" dirty="0">
                <a:latin typeface="DejaVu Serif Condensed"/>
                <a:cs typeface="DejaVu Serif Condensed"/>
              </a:rPr>
              <a:t>system</a:t>
            </a:r>
            <a:r>
              <a:rPr sz="2000" spc="-60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and</a:t>
            </a:r>
            <a:r>
              <a:rPr sz="2000" spc="-5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freely</a:t>
            </a:r>
            <a:r>
              <a:rPr sz="2000" spc="-6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escapes</a:t>
            </a:r>
            <a:r>
              <a:rPr sz="2000" spc="-65" dirty="0">
                <a:latin typeface="DejaVu Serif Condensed"/>
                <a:cs typeface="DejaVu Serif Condensed"/>
              </a:rPr>
              <a:t> </a:t>
            </a:r>
            <a:r>
              <a:rPr sz="2000" spc="100" dirty="0">
                <a:latin typeface="DejaVu Serif Condensed"/>
                <a:cs typeface="DejaVu Serif Condensed"/>
              </a:rPr>
              <a:t>from</a:t>
            </a:r>
            <a:r>
              <a:rPr sz="2000" spc="-65" dirty="0">
                <a:latin typeface="DejaVu Serif Condensed"/>
                <a:cs typeface="DejaVu Serif Condensed"/>
              </a:rPr>
              <a:t> </a:t>
            </a:r>
            <a:r>
              <a:rPr sz="2000" spc="40" dirty="0">
                <a:latin typeface="DejaVu Serif Condensed"/>
                <a:cs typeface="DejaVu Serif Condensed"/>
              </a:rPr>
              <a:t>the </a:t>
            </a:r>
            <a:r>
              <a:rPr sz="2000" dirty="0">
                <a:latin typeface="DejaVu Serif Condensed"/>
                <a:cs typeface="DejaVu Serif Condensed"/>
              </a:rPr>
              <a:t>gauge</a:t>
            </a:r>
            <a:r>
              <a:rPr sz="2000" spc="25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head</a:t>
            </a:r>
            <a:r>
              <a:rPr sz="2000" spc="5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nozzles.</a:t>
            </a:r>
            <a:endParaRPr sz="2000">
              <a:latin typeface="DejaVu Serif Condensed"/>
              <a:cs typeface="DejaVu Serif Condensed"/>
            </a:endParaRPr>
          </a:p>
          <a:p>
            <a:pPr marL="469265" marR="459740" indent="-231775">
              <a:lnSpc>
                <a:spcPct val="146500"/>
              </a:lnSpc>
              <a:spcBef>
                <a:spcPts val="10"/>
              </a:spcBef>
              <a:buAutoNum type="arabicPeriod"/>
              <a:tabLst>
                <a:tab pos="469265" algn="l"/>
                <a:tab pos="1040765" algn="l"/>
                <a:tab pos="2641600" algn="l"/>
                <a:tab pos="3223895" algn="l"/>
                <a:tab pos="3886835" algn="l"/>
                <a:tab pos="5005705" algn="l"/>
                <a:tab pos="5491480" algn="l"/>
                <a:tab pos="6011545" algn="l"/>
                <a:tab pos="7268845" algn="l"/>
              </a:tabLst>
            </a:pPr>
            <a:r>
              <a:rPr sz="2000" spc="-25" dirty="0">
                <a:latin typeface="DejaVu Serif Condensed"/>
                <a:cs typeface="DejaVu Serif Condensed"/>
              </a:rPr>
              <a:t>Use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masterpiece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5" dirty="0">
                <a:latin typeface="DejaVu Serif Condensed"/>
                <a:cs typeface="DejaVu Serif Condensed"/>
              </a:rPr>
              <a:t>and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0" dirty="0">
                <a:latin typeface="DejaVu Serif Condensed"/>
                <a:cs typeface="DejaVu Serif Condensed"/>
              </a:rPr>
              <a:t>zero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adjuster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5" dirty="0">
                <a:latin typeface="DejaVu Serif Condensed"/>
                <a:cs typeface="DejaVu Serif Condensed"/>
              </a:rPr>
              <a:t>set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5" dirty="0">
                <a:latin typeface="DejaVu Serif Condensed"/>
                <a:cs typeface="DejaVu Serif Condensed"/>
              </a:rPr>
              <a:t>the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tolerance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limits </a:t>
            </a:r>
            <a:r>
              <a:rPr sz="2000" spc="-25" dirty="0">
                <a:latin typeface="DejaVu Serif Condensed"/>
                <a:cs typeface="DejaVu Serif Condensed"/>
              </a:rPr>
              <a:t>and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48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initial</a:t>
            </a:r>
            <a:r>
              <a:rPr sz="2000" spc="45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reference</a:t>
            </a:r>
            <a:r>
              <a:rPr sz="2000" spc="-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reading in</a:t>
            </a:r>
            <a:r>
              <a:rPr sz="2000" spc="-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indicator.</a:t>
            </a:r>
            <a:endParaRPr sz="2000">
              <a:latin typeface="DejaVu Serif Condensed"/>
              <a:cs typeface="DejaVu Serif Condensed"/>
            </a:endParaRPr>
          </a:p>
          <a:p>
            <a:pPr marL="469265" marR="827405" indent="-231775">
              <a:lnSpc>
                <a:spcPct val="146500"/>
              </a:lnSpc>
              <a:spcBef>
                <a:spcPts val="15"/>
              </a:spcBef>
              <a:buAutoNum type="arabicPeriod"/>
              <a:tabLst>
                <a:tab pos="469265" algn="l"/>
              </a:tabLst>
            </a:pPr>
            <a:r>
              <a:rPr sz="2000" spc="50" dirty="0">
                <a:latin typeface="DejaVu Serif Condensed"/>
                <a:cs typeface="DejaVu Serif Condensed"/>
              </a:rPr>
              <a:t>Now</a:t>
            </a:r>
            <a:r>
              <a:rPr sz="2000" spc="18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20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standard</a:t>
            </a:r>
            <a:r>
              <a:rPr sz="2000" spc="2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gauge</a:t>
            </a:r>
            <a:r>
              <a:rPr sz="2000" spc="2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2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introduced</a:t>
            </a:r>
            <a:r>
              <a:rPr sz="2000" spc="2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in</a:t>
            </a:r>
            <a:r>
              <a:rPr sz="2000" spc="20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20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bore</a:t>
            </a:r>
            <a:r>
              <a:rPr sz="2000" spc="2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190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the </a:t>
            </a:r>
            <a:r>
              <a:rPr sz="2000" dirty="0">
                <a:latin typeface="DejaVu Serif Condensed"/>
                <a:cs typeface="DejaVu Serif Condensed"/>
              </a:rPr>
              <a:t>component</a:t>
            </a:r>
            <a:r>
              <a:rPr sz="2000" spc="25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to</a:t>
            </a:r>
            <a:r>
              <a:rPr sz="2000" spc="2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be</a:t>
            </a:r>
            <a:r>
              <a:rPr sz="2000" spc="25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compared</a:t>
            </a:r>
            <a:r>
              <a:rPr sz="2000" spc="25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and</a:t>
            </a:r>
            <a:r>
              <a:rPr sz="2000" spc="2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2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reading</a:t>
            </a:r>
            <a:r>
              <a:rPr sz="2000" spc="2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are</a:t>
            </a:r>
            <a:r>
              <a:rPr sz="2000" spc="24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tabulated.</a:t>
            </a:r>
            <a:endParaRPr sz="2000">
              <a:latin typeface="DejaVu Serif Condensed"/>
              <a:cs typeface="DejaVu Serif Condensed"/>
            </a:endParaRPr>
          </a:p>
          <a:p>
            <a:pPr marL="12700" algn="just">
              <a:lnSpc>
                <a:spcPct val="100000"/>
              </a:lnSpc>
              <a:spcBef>
                <a:spcPts val="1125"/>
              </a:spcBef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DejaVu Serif Condensed"/>
                <a:cs typeface="DejaVu Serif Condensed"/>
              </a:rPr>
              <a:t>The</a:t>
            </a:r>
            <a:r>
              <a:rPr sz="2000" u="sng" spc="110" dirty="0">
                <a:uFill>
                  <a:solidFill>
                    <a:srgbClr val="000000"/>
                  </a:solidFill>
                </a:uFill>
                <a:latin typeface="DejaVu Serif Condensed"/>
                <a:cs typeface="DejaVu Serif Condensed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DejaVu Serif Condensed"/>
                <a:cs typeface="DejaVu Serif Condensed"/>
              </a:rPr>
              <a:t>average</a:t>
            </a:r>
            <a:r>
              <a:rPr sz="2000" u="sng" spc="100" dirty="0">
                <a:uFill>
                  <a:solidFill>
                    <a:srgbClr val="000000"/>
                  </a:solidFill>
                </a:uFill>
                <a:latin typeface="DejaVu Serif Condensed"/>
                <a:cs typeface="DejaVu Serif Condensed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DejaVu Serif Condensed"/>
                <a:cs typeface="DejaVu Serif Condensed"/>
              </a:rPr>
              <a:t>size</a:t>
            </a:r>
            <a:r>
              <a:rPr sz="2000" u="sng" spc="125" dirty="0">
                <a:uFill>
                  <a:solidFill>
                    <a:srgbClr val="000000"/>
                  </a:solidFill>
                </a:uFill>
                <a:latin typeface="DejaVu Serif Condensed"/>
                <a:cs typeface="DejaVu Serif Condensed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DejaVu Serif Condensed"/>
                <a:cs typeface="DejaVu Serif Condensed"/>
              </a:rPr>
              <a:t>of</a:t>
            </a:r>
            <a:r>
              <a:rPr sz="2000" u="sng" spc="110" dirty="0">
                <a:uFill>
                  <a:solidFill>
                    <a:srgbClr val="000000"/>
                  </a:solidFill>
                </a:uFill>
                <a:latin typeface="DejaVu Serif Condensed"/>
                <a:cs typeface="DejaVu Serif Condensed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DejaVu Serif Condensed"/>
                <a:cs typeface="DejaVu Serif Condensed"/>
              </a:rPr>
              <a:t>component=standard</a:t>
            </a:r>
            <a:r>
              <a:rPr sz="2000" u="sng" spc="114" dirty="0">
                <a:uFill>
                  <a:solidFill>
                    <a:srgbClr val="000000"/>
                  </a:solidFill>
                </a:uFill>
                <a:latin typeface="DejaVu Serif Condensed"/>
                <a:cs typeface="DejaVu Serif Condensed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DejaVu Serif Condensed"/>
                <a:cs typeface="DejaVu Serif Condensed"/>
              </a:rPr>
              <a:t>size+-</a:t>
            </a:r>
            <a:r>
              <a:rPr sz="2000" u="sng" spc="100" dirty="0">
                <a:uFill>
                  <a:solidFill>
                    <a:srgbClr val="000000"/>
                  </a:solidFill>
                </a:uFill>
                <a:latin typeface="DejaVu Serif Condensed"/>
                <a:cs typeface="DejaVu Serif Condensed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DejaVu Serif Condensed"/>
                <a:cs typeface="DejaVu Serif Condensed"/>
              </a:rPr>
              <a:t>Average</a:t>
            </a:r>
            <a:r>
              <a:rPr sz="2000" u="sng" spc="114" dirty="0">
                <a:uFill>
                  <a:solidFill>
                    <a:srgbClr val="000000"/>
                  </a:solidFill>
                </a:uFill>
                <a:latin typeface="DejaVu Serif Condensed"/>
                <a:cs typeface="DejaVu Serif Condensed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DejaVu Serif Condensed"/>
                <a:cs typeface="DejaVu Serif Condensed"/>
              </a:rPr>
              <a:t>deviation</a:t>
            </a:r>
            <a:endParaRPr sz="2000">
              <a:latin typeface="DejaVu Serif Condensed"/>
              <a:cs typeface="DejaVu Serif Condensed"/>
            </a:endParaRPr>
          </a:p>
          <a:p>
            <a:pPr marL="12700" marR="5080" algn="just">
              <a:lnSpc>
                <a:spcPct val="150600"/>
              </a:lnSpc>
              <a:spcBef>
                <a:spcPts val="1510"/>
              </a:spcBef>
            </a:pPr>
            <a:r>
              <a:rPr sz="2400" b="1" spc="195" dirty="0">
                <a:latin typeface="Liberation Serif"/>
                <a:cs typeface="Liberation Serif"/>
              </a:rPr>
              <a:t>Result:</a:t>
            </a:r>
            <a:r>
              <a:rPr sz="2400" b="1" spc="-150" dirty="0">
                <a:latin typeface="Liberation Serif"/>
                <a:cs typeface="Liberation Serif"/>
              </a:rPr>
              <a:t> </a:t>
            </a:r>
            <a:r>
              <a:rPr sz="2000" spc="105" dirty="0">
                <a:latin typeface="DejaVu Serif Condensed"/>
                <a:cs typeface="DejaVu Serif Condensed"/>
              </a:rPr>
              <a:t>The</a:t>
            </a:r>
            <a:r>
              <a:rPr sz="2000" spc="-4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given</a:t>
            </a:r>
            <a:r>
              <a:rPr sz="2000" spc="2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specimen</a:t>
            </a:r>
            <a:r>
              <a:rPr sz="2000" spc="2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is</a:t>
            </a:r>
            <a:r>
              <a:rPr sz="2000" spc="3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tested</a:t>
            </a:r>
            <a:r>
              <a:rPr sz="2000" spc="3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for</a:t>
            </a:r>
            <a:r>
              <a:rPr sz="2000" spc="25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roughness</a:t>
            </a:r>
            <a:r>
              <a:rPr sz="2000" spc="45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using</a:t>
            </a:r>
            <a:r>
              <a:rPr sz="2000" spc="100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Tal</a:t>
            </a:r>
            <a:r>
              <a:rPr sz="2000" spc="25" dirty="0">
                <a:latin typeface="DejaVu Serif Condensed"/>
                <a:cs typeface="DejaVu Serif Condensed"/>
              </a:rPr>
              <a:t> </a:t>
            </a:r>
            <a:r>
              <a:rPr sz="2000" spc="40" dirty="0">
                <a:latin typeface="DejaVu Serif Condensed"/>
                <a:cs typeface="DejaVu Serif Condensed"/>
              </a:rPr>
              <a:t>surf </a:t>
            </a:r>
            <a:r>
              <a:rPr sz="2000" spc="90" dirty="0">
                <a:latin typeface="DejaVu Serif Condensed"/>
                <a:cs typeface="DejaVu Serif Condensed"/>
              </a:rPr>
              <a:t>and</a:t>
            </a:r>
            <a:r>
              <a:rPr sz="2000" spc="235" dirty="0">
                <a:latin typeface="DejaVu Serif Condensed"/>
                <a:cs typeface="DejaVu Serif Condensed"/>
              </a:rPr>
              <a:t> 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229" dirty="0">
                <a:latin typeface="DejaVu Serif Condensed"/>
                <a:cs typeface="DejaVu Serif Condensed"/>
              </a:rPr>
              <a:t>  </a:t>
            </a:r>
            <a:r>
              <a:rPr sz="3000" spc="89" baseline="2777" dirty="0">
                <a:latin typeface="DejaVu Serif Condensed"/>
                <a:cs typeface="DejaVu Serif Condensed"/>
              </a:rPr>
              <a:t>different</a:t>
            </a:r>
            <a:r>
              <a:rPr sz="3000" spc="345" baseline="2777" dirty="0">
                <a:latin typeface="DejaVu Serif Condensed"/>
                <a:cs typeface="DejaVu Serif Condensed"/>
              </a:rPr>
              <a:t>  </a:t>
            </a:r>
            <a:r>
              <a:rPr sz="3000" spc="104" baseline="2777" dirty="0">
                <a:latin typeface="DejaVu Serif Condensed"/>
                <a:cs typeface="DejaVu Serif Condensed"/>
              </a:rPr>
              <a:t>roughness</a:t>
            </a:r>
            <a:r>
              <a:rPr sz="3000" spc="345" baseline="2777" dirty="0">
                <a:latin typeface="DejaVu Serif Condensed"/>
                <a:cs typeface="DejaVu Serif Condensed"/>
              </a:rPr>
              <a:t>  </a:t>
            </a:r>
            <a:r>
              <a:rPr sz="3000" spc="120" baseline="2777" dirty="0">
                <a:latin typeface="DejaVu Serif Condensed"/>
                <a:cs typeface="DejaVu Serif Condensed"/>
              </a:rPr>
              <a:t>parameters</a:t>
            </a:r>
            <a:r>
              <a:rPr sz="3000" spc="345" baseline="2777" dirty="0">
                <a:latin typeface="DejaVu Serif Condensed"/>
                <a:cs typeface="DejaVu Serif Condensed"/>
              </a:rPr>
              <a:t>  </a:t>
            </a:r>
            <a:r>
              <a:rPr sz="3000" baseline="2777" dirty="0">
                <a:latin typeface="DejaVu Serif Condensed"/>
                <a:cs typeface="DejaVu Serif Condensed"/>
              </a:rPr>
              <a:t>R</a:t>
            </a:r>
            <a:r>
              <a:rPr sz="2000" dirty="0">
                <a:latin typeface="DejaVu Serif Condensed"/>
                <a:cs typeface="DejaVu Serif Condensed"/>
              </a:rPr>
              <a:t>a,</a:t>
            </a:r>
            <a:r>
              <a:rPr sz="2000" spc="229" dirty="0">
                <a:latin typeface="DejaVu Serif Condensed"/>
                <a:cs typeface="DejaVu Serif Condensed"/>
              </a:rPr>
              <a:t>  </a:t>
            </a:r>
            <a:r>
              <a:rPr sz="3000" baseline="2777" dirty="0">
                <a:latin typeface="DejaVu Serif Condensed"/>
                <a:cs typeface="DejaVu Serif Condensed"/>
              </a:rPr>
              <a:t>R</a:t>
            </a:r>
            <a:r>
              <a:rPr sz="2000" dirty="0">
                <a:latin typeface="DejaVu Serif Condensed"/>
                <a:cs typeface="DejaVu Serif Condensed"/>
              </a:rPr>
              <a:t>q,</a:t>
            </a:r>
            <a:r>
              <a:rPr sz="2000" spc="229" dirty="0">
                <a:latin typeface="DejaVu Serif Condensed"/>
                <a:cs typeface="DejaVu Serif Condensed"/>
              </a:rPr>
              <a:t>  </a:t>
            </a:r>
            <a:r>
              <a:rPr sz="3000" baseline="2777" dirty="0">
                <a:latin typeface="DejaVu Serif Condensed"/>
                <a:cs typeface="DejaVu Serif Condensed"/>
              </a:rPr>
              <a:t>R</a:t>
            </a:r>
            <a:r>
              <a:rPr sz="2000" dirty="0">
                <a:latin typeface="DejaVu Serif Condensed"/>
                <a:cs typeface="DejaVu Serif Condensed"/>
              </a:rPr>
              <a:t>y,</a:t>
            </a:r>
            <a:r>
              <a:rPr sz="2000" spc="235" dirty="0">
                <a:latin typeface="DejaVu Serif Condensed"/>
                <a:cs typeface="DejaVu Serif Condensed"/>
              </a:rPr>
              <a:t>  </a:t>
            </a:r>
            <a:r>
              <a:rPr sz="2000" spc="40" dirty="0">
                <a:latin typeface="DejaVu Serif Condensed"/>
                <a:cs typeface="DejaVu Serif Condensed"/>
              </a:rPr>
              <a:t>&amp;</a:t>
            </a:r>
            <a:r>
              <a:rPr sz="3000" spc="60" baseline="2777" dirty="0">
                <a:latin typeface="DejaVu Serif Condensed"/>
                <a:cs typeface="DejaVu Serif Condensed"/>
              </a:rPr>
              <a:t>R</a:t>
            </a:r>
            <a:r>
              <a:rPr sz="2000" spc="40" dirty="0">
                <a:latin typeface="DejaVu Serif Condensed"/>
                <a:cs typeface="DejaVu Serif Condensed"/>
              </a:rPr>
              <a:t>z</a:t>
            </a:r>
            <a:r>
              <a:rPr sz="3000" spc="60" baseline="2777" dirty="0">
                <a:latin typeface="DejaVu Serif Condensed"/>
                <a:cs typeface="DejaVu Serif Condensed"/>
              </a:rPr>
              <a:t>are </a:t>
            </a:r>
            <a:r>
              <a:rPr sz="3000" spc="97" baseline="2777" dirty="0">
                <a:latin typeface="DejaVu Serif Condensed"/>
                <a:cs typeface="DejaVu Serif Condensed"/>
              </a:rPr>
              <a:t>tabulated</a:t>
            </a:r>
            <a:r>
              <a:rPr sz="3000" spc="-75" baseline="2777" dirty="0">
                <a:latin typeface="DejaVu Serif Condensed"/>
                <a:cs typeface="DejaVu Serif Condensed"/>
              </a:rPr>
              <a:t> </a:t>
            </a:r>
            <a:r>
              <a:rPr sz="3000" spc="120" baseline="2777" dirty="0">
                <a:latin typeface="DejaVu Serif Condensed"/>
                <a:cs typeface="DejaVu Serif Condensed"/>
              </a:rPr>
              <a:t>in</a:t>
            </a:r>
            <a:r>
              <a:rPr sz="3000" spc="-89" baseline="2777" dirty="0">
                <a:latin typeface="DejaVu Serif Condensed"/>
                <a:cs typeface="DejaVu Serif Condensed"/>
              </a:rPr>
              <a:t> </a:t>
            </a:r>
            <a:r>
              <a:rPr sz="3000" spc="97" baseline="2777" dirty="0">
                <a:latin typeface="DejaVu Serif Condensed"/>
                <a:cs typeface="DejaVu Serif Condensed"/>
              </a:rPr>
              <a:t>the</a:t>
            </a:r>
            <a:r>
              <a:rPr sz="3000" spc="-82" baseline="2777" dirty="0">
                <a:latin typeface="DejaVu Serif Condensed"/>
                <a:cs typeface="DejaVu Serif Condensed"/>
              </a:rPr>
              <a:t> </a:t>
            </a:r>
            <a:r>
              <a:rPr sz="3000" spc="97" baseline="2777" dirty="0">
                <a:latin typeface="DejaVu Serif Condensed"/>
                <a:cs typeface="DejaVu Serif Condensed"/>
              </a:rPr>
              <a:t>tabular</a:t>
            </a:r>
            <a:r>
              <a:rPr sz="3000" spc="-60" baseline="2777" dirty="0">
                <a:latin typeface="DejaVu Serif Condensed"/>
                <a:cs typeface="DejaVu Serif Condensed"/>
              </a:rPr>
              <a:t> </a:t>
            </a:r>
            <a:r>
              <a:rPr sz="2000" spc="45" dirty="0">
                <a:latin typeface="DejaVu Serif Condensed"/>
                <a:cs typeface="DejaVu Serif Condensed"/>
              </a:rPr>
              <a:t>column.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3201" y="825753"/>
            <a:ext cx="7682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sng" spc="80" dirty="0">
                <a:uFill>
                  <a:solidFill>
                    <a:srgbClr val="000000"/>
                  </a:solidFill>
                </a:uFill>
              </a:rPr>
              <a:t>TABULAR</a:t>
            </a:r>
            <a:r>
              <a:rPr u="sng" spc="10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COLUMN</a:t>
            </a:r>
            <a:r>
              <a:rPr u="sng" spc="14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60" dirty="0">
                <a:uFill>
                  <a:solidFill>
                    <a:srgbClr val="000000"/>
                  </a:solidFill>
                </a:uFill>
              </a:rPr>
              <a:t>FOR</a:t>
            </a:r>
            <a:r>
              <a:rPr u="sng" spc="11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55" dirty="0">
                <a:uFill>
                  <a:solidFill>
                    <a:srgbClr val="000000"/>
                  </a:solidFill>
                </a:uFill>
              </a:rPr>
              <a:t>USE</a:t>
            </a:r>
            <a:r>
              <a:rPr u="sng" spc="10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55" dirty="0">
                <a:uFill>
                  <a:solidFill>
                    <a:srgbClr val="000000"/>
                  </a:solidFill>
                </a:uFill>
              </a:rPr>
              <a:t>OF</a:t>
            </a:r>
            <a:r>
              <a:rPr u="sng" spc="12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45" dirty="0">
                <a:uFill>
                  <a:solidFill>
                    <a:srgbClr val="000000"/>
                  </a:solidFill>
                </a:uFill>
              </a:rPr>
              <a:t>COMPARATORS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92479" y="1504441"/>
          <a:ext cx="8959846" cy="49529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8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3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95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45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931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02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897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105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29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1818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8133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025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80" dirty="0">
                          <a:latin typeface="Liberation Serif"/>
                          <a:cs typeface="Liberation Serif"/>
                        </a:rPr>
                        <a:t>Sl.</a:t>
                      </a:r>
                      <a:r>
                        <a:rPr sz="1100" b="1" spc="110" dirty="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sz="1100" b="1" spc="90" dirty="0">
                          <a:latin typeface="Liberation Serif"/>
                          <a:cs typeface="Liberation Serif"/>
                        </a:rPr>
                        <a:t>No.</a:t>
                      </a:r>
                      <a:endParaRPr sz="1100">
                        <a:latin typeface="Liberation Serif"/>
                        <a:cs typeface="Liberation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100" b="1" spc="100" dirty="0">
                          <a:latin typeface="Liberation Serif"/>
                          <a:cs typeface="Liberation Serif"/>
                        </a:rPr>
                        <a:t>Deviations</a:t>
                      </a:r>
                      <a:endParaRPr sz="1100">
                        <a:latin typeface="Liberation Serif"/>
                        <a:cs typeface="Liberation Serif"/>
                      </a:endParaRPr>
                    </a:p>
                  </a:txBody>
                  <a:tcPr marL="0" marR="0" marT="1009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3670" marR="168275" indent="65405">
                        <a:lnSpc>
                          <a:spcPct val="105500"/>
                        </a:lnSpc>
                      </a:pPr>
                      <a:r>
                        <a:rPr sz="1100" b="1" spc="65" dirty="0">
                          <a:latin typeface="Liberation Serif"/>
                          <a:cs typeface="Liberation Serif"/>
                        </a:rPr>
                        <a:t>Average </a:t>
                      </a:r>
                      <a:r>
                        <a:rPr sz="1100" b="1" spc="70" dirty="0">
                          <a:latin typeface="Liberation Serif"/>
                          <a:cs typeface="Liberation Serif"/>
                        </a:rPr>
                        <a:t>Deviation</a:t>
                      </a:r>
                      <a:endParaRPr sz="1100">
                        <a:latin typeface="Liberation Serif"/>
                        <a:cs typeface="Liberation Serif"/>
                      </a:endParaRPr>
                    </a:p>
                  </a:txBody>
                  <a:tcPr marL="0" marR="0" marT="850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647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80" dirty="0">
                          <a:latin typeface="Liberation Serif"/>
                          <a:cs typeface="Liberation Serif"/>
                        </a:rPr>
                        <a:t>Average</a:t>
                      </a:r>
                      <a:r>
                        <a:rPr sz="1100" b="1" spc="40" dirty="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sz="1100" b="1" spc="75" dirty="0">
                          <a:latin typeface="Liberation Serif"/>
                          <a:cs typeface="Liberation Serif"/>
                        </a:rPr>
                        <a:t>size</a:t>
                      </a:r>
                      <a:endParaRPr sz="1100">
                        <a:latin typeface="Liberation Serif"/>
                        <a:cs typeface="Liberation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9220" marR="81280" indent="50165">
                        <a:lnSpc>
                          <a:spcPct val="104500"/>
                        </a:lnSpc>
                        <a:spcBef>
                          <a:spcPts val="50"/>
                        </a:spcBef>
                      </a:pPr>
                      <a:r>
                        <a:rPr sz="1100" b="1" spc="120" dirty="0">
                          <a:latin typeface="Liberation Serif"/>
                          <a:cs typeface="Liberation Serif"/>
                        </a:rPr>
                        <a:t>Deviation</a:t>
                      </a:r>
                      <a:r>
                        <a:rPr sz="1100" b="1" spc="15" dirty="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sz="1100" b="1" spc="100" dirty="0">
                          <a:latin typeface="Liberation Serif"/>
                          <a:cs typeface="Liberation Serif"/>
                        </a:rPr>
                        <a:t>from Given</a:t>
                      </a:r>
                      <a:r>
                        <a:rPr sz="1100" b="1" spc="-35" dirty="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sz="1100" b="1" spc="80" dirty="0">
                          <a:latin typeface="Liberation Serif"/>
                          <a:cs typeface="Liberation Serif"/>
                        </a:rPr>
                        <a:t>Tol.</a:t>
                      </a:r>
                      <a:r>
                        <a:rPr sz="1100" b="1" spc="-30" dirty="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sz="1100" b="1" spc="80" dirty="0">
                          <a:latin typeface="Liberation Serif"/>
                          <a:cs typeface="Liberation Serif"/>
                        </a:rPr>
                        <a:t>Value</a:t>
                      </a:r>
                      <a:endParaRPr sz="1100">
                        <a:latin typeface="Liberation Serif"/>
                        <a:cs typeface="Liberation Serif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100" b="1" spc="65" dirty="0">
                          <a:latin typeface="Liberation Serif"/>
                          <a:cs typeface="Liberation Serif"/>
                        </a:rPr>
                        <a:t>Given</a:t>
                      </a:r>
                      <a:r>
                        <a:rPr sz="1100" b="1" spc="155" dirty="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sz="1100" b="1" spc="95" dirty="0">
                          <a:latin typeface="Liberation Serif"/>
                          <a:cs typeface="Liberation Serif"/>
                        </a:rPr>
                        <a:t>Tolerance</a:t>
                      </a:r>
                      <a:r>
                        <a:rPr sz="1100" b="1" spc="145" dirty="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sz="1100" b="1" spc="55" dirty="0">
                          <a:latin typeface="Liberation Serif"/>
                          <a:cs typeface="Liberation Serif"/>
                        </a:rPr>
                        <a:t>Value</a:t>
                      </a:r>
                      <a:endParaRPr sz="1100">
                        <a:latin typeface="Liberation Serif"/>
                        <a:cs typeface="Liberation Serif"/>
                      </a:endParaRPr>
                    </a:p>
                  </a:txBody>
                  <a:tcPr marL="0" marR="0" marT="1009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23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100" b="1" spc="105" dirty="0">
                          <a:latin typeface="Liberation Serif"/>
                          <a:cs typeface="Liberation Serif"/>
                        </a:rPr>
                        <a:t>1</a:t>
                      </a:r>
                      <a:endParaRPr sz="1100">
                        <a:latin typeface="Liberation Serif"/>
                        <a:cs typeface="Liberation Serif"/>
                      </a:endParaRPr>
                    </a:p>
                  </a:txBody>
                  <a:tcPr marL="0" marR="0" marT="1028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100" b="1" spc="105" dirty="0">
                          <a:latin typeface="Liberation Serif"/>
                          <a:cs typeface="Liberation Serif"/>
                        </a:rPr>
                        <a:t>2</a:t>
                      </a:r>
                      <a:endParaRPr sz="1100">
                        <a:latin typeface="Liberation Serif"/>
                        <a:cs typeface="Liberation Serif"/>
                      </a:endParaRPr>
                    </a:p>
                  </a:txBody>
                  <a:tcPr marL="0" marR="0" marT="1028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100" b="1" spc="105" dirty="0">
                          <a:latin typeface="Liberation Serif"/>
                          <a:cs typeface="Liberation Serif"/>
                        </a:rPr>
                        <a:t>3</a:t>
                      </a:r>
                      <a:endParaRPr sz="1100">
                        <a:latin typeface="Liberation Serif"/>
                        <a:cs typeface="Liberation Serif"/>
                      </a:endParaRPr>
                    </a:p>
                  </a:txBody>
                  <a:tcPr marL="0" marR="0" marT="1028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100" b="1" spc="105" dirty="0">
                          <a:latin typeface="Liberation Serif"/>
                          <a:cs typeface="Liberation Serif"/>
                        </a:rPr>
                        <a:t>4</a:t>
                      </a:r>
                      <a:endParaRPr sz="1100">
                        <a:latin typeface="Liberation Serif"/>
                        <a:cs typeface="Liberation Serif"/>
                      </a:endParaRPr>
                    </a:p>
                  </a:txBody>
                  <a:tcPr marL="0" marR="0" marT="1028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100" b="1" spc="105" dirty="0">
                          <a:latin typeface="Liberation Serif"/>
                          <a:cs typeface="Liberation Serif"/>
                        </a:rPr>
                        <a:t>5</a:t>
                      </a:r>
                      <a:endParaRPr sz="1100">
                        <a:latin typeface="Liberation Serif"/>
                        <a:cs typeface="Liberation Serif"/>
                      </a:endParaRPr>
                    </a:p>
                  </a:txBody>
                  <a:tcPr marL="0" marR="0" marT="1028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50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100" b="1" spc="65" dirty="0">
                          <a:latin typeface="Liberation Serif"/>
                          <a:cs typeface="Liberation Serif"/>
                        </a:rPr>
                        <a:t>+ve</a:t>
                      </a:r>
                      <a:endParaRPr sz="1100">
                        <a:latin typeface="Liberation Serif"/>
                        <a:cs typeface="Liberation Serif"/>
                      </a:endParaRPr>
                    </a:p>
                  </a:txBody>
                  <a:tcPr marL="0" marR="0" marT="1028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100" b="1" dirty="0">
                          <a:latin typeface="Liberation Serif"/>
                          <a:cs typeface="Liberation Serif"/>
                        </a:rPr>
                        <a:t>-</a:t>
                      </a:r>
                      <a:r>
                        <a:rPr sz="1100" b="1" spc="60" dirty="0">
                          <a:latin typeface="Liberation Serif"/>
                          <a:cs typeface="Liberation Serif"/>
                        </a:rPr>
                        <a:t>ve</a:t>
                      </a:r>
                      <a:endParaRPr sz="1100">
                        <a:latin typeface="Liberation Serif"/>
                        <a:cs typeface="Liberation Serif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395" marR="86360" indent="-29209">
                        <a:lnSpc>
                          <a:spcPct val="104500"/>
                        </a:lnSpc>
                        <a:spcBef>
                          <a:spcPts val="65"/>
                        </a:spcBef>
                      </a:pPr>
                      <a:r>
                        <a:rPr sz="1100" b="1" spc="35" dirty="0">
                          <a:latin typeface="Liberation Serif"/>
                          <a:cs typeface="Liberation Serif"/>
                        </a:rPr>
                        <a:t>Over </a:t>
                      </a:r>
                      <a:r>
                        <a:rPr sz="1100" b="1" spc="70" dirty="0">
                          <a:latin typeface="Liberation Serif"/>
                          <a:cs typeface="Liberation Serif"/>
                        </a:rPr>
                        <a:t>size</a:t>
                      </a:r>
                      <a:endParaRPr sz="1100">
                        <a:latin typeface="Liberation Serif"/>
                        <a:cs typeface="Liberation Serif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8595" marR="79375" indent="-131445">
                        <a:lnSpc>
                          <a:spcPct val="104500"/>
                        </a:lnSpc>
                        <a:spcBef>
                          <a:spcPts val="65"/>
                        </a:spcBef>
                      </a:pPr>
                      <a:r>
                        <a:rPr sz="1100" b="1" spc="40" dirty="0">
                          <a:latin typeface="Liberation Serif"/>
                          <a:cs typeface="Liberation Serif"/>
                        </a:rPr>
                        <a:t>Correct </a:t>
                      </a:r>
                      <a:r>
                        <a:rPr sz="1100" b="1" spc="95" dirty="0">
                          <a:latin typeface="Liberation Serif"/>
                          <a:cs typeface="Liberation Serif"/>
                        </a:rPr>
                        <a:t>size</a:t>
                      </a:r>
                      <a:endParaRPr sz="1100">
                        <a:latin typeface="Liberation Serif"/>
                        <a:cs typeface="Liberation Serif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5425" marR="170180" indent="-76200">
                        <a:lnSpc>
                          <a:spcPct val="104500"/>
                        </a:lnSpc>
                        <a:spcBef>
                          <a:spcPts val="65"/>
                        </a:spcBef>
                      </a:pPr>
                      <a:r>
                        <a:rPr sz="1100" b="1" spc="-10" dirty="0">
                          <a:latin typeface="Liberation Serif"/>
                          <a:cs typeface="Liberation Serif"/>
                        </a:rPr>
                        <a:t>Under </a:t>
                      </a:r>
                      <a:r>
                        <a:rPr sz="1100" b="1" spc="70" dirty="0">
                          <a:latin typeface="Liberation Serif"/>
                          <a:cs typeface="Liberation Serif"/>
                        </a:rPr>
                        <a:t>size</a:t>
                      </a:r>
                      <a:endParaRPr sz="1100">
                        <a:latin typeface="Liberation Serif"/>
                        <a:cs typeface="Liberation Serif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50" dirty="0">
                          <a:latin typeface="DejaVu Serif Condensed"/>
                          <a:cs typeface="DejaVu Serif Condensed"/>
                        </a:rPr>
                        <a:t>1</a:t>
                      </a:r>
                      <a:endParaRPr sz="11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305"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50" dirty="0">
                          <a:latin typeface="DejaVu Serif Condensed"/>
                          <a:cs typeface="DejaVu Serif Condensed"/>
                        </a:rPr>
                        <a:t>2</a:t>
                      </a:r>
                      <a:endParaRPr sz="11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070"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50" dirty="0">
                          <a:latin typeface="DejaVu Serif Condensed"/>
                          <a:cs typeface="DejaVu Serif Condensed"/>
                        </a:rPr>
                        <a:t>3</a:t>
                      </a:r>
                      <a:endParaRPr sz="11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50" dirty="0">
                          <a:latin typeface="DejaVu Serif Condensed"/>
                          <a:cs typeface="DejaVu Serif Condensed"/>
                        </a:rPr>
                        <a:t>4</a:t>
                      </a:r>
                      <a:endParaRPr sz="11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305"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50" dirty="0">
                          <a:latin typeface="DejaVu Serif Condensed"/>
                          <a:cs typeface="DejaVu Serif Condensed"/>
                        </a:rPr>
                        <a:t>5</a:t>
                      </a:r>
                      <a:endParaRPr sz="11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305"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50" dirty="0">
                          <a:latin typeface="DejaVu Serif Condensed"/>
                          <a:cs typeface="DejaVu Serif Condensed"/>
                        </a:rPr>
                        <a:t>6</a:t>
                      </a:r>
                      <a:endParaRPr sz="11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209"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spc="-50" dirty="0">
                          <a:latin typeface="DejaVu Serif Condensed"/>
                          <a:cs typeface="DejaVu Serif Condensed"/>
                        </a:rPr>
                        <a:t>7</a:t>
                      </a:r>
                      <a:endParaRPr sz="11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1460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50" dirty="0">
                          <a:latin typeface="DejaVu Serif Condensed"/>
                          <a:cs typeface="DejaVu Serif Condensed"/>
                        </a:rPr>
                        <a:t>8</a:t>
                      </a:r>
                      <a:endParaRPr sz="11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8305"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50" dirty="0">
                          <a:latin typeface="DejaVu Serif Condensed"/>
                          <a:cs typeface="DejaVu Serif Condensed"/>
                        </a:rPr>
                        <a:t>9</a:t>
                      </a:r>
                      <a:endParaRPr sz="11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0209"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25" dirty="0">
                          <a:latin typeface="DejaVu Serif Condensed"/>
                          <a:cs typeface="DejaVu Serif Condensed"/>
                        </a:rPr>
                        <a:t>10</a:t>
                      </a:r>
                      <a:endParaRPr sz="11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5985" y="1034414"/>
            <a:ext cx="8902065" cy="6350"/>
          </a:xfrm>
          <a:custGeom>
            <a:avLst/>
            <a:gdLst/>
            <a:ahLst/>
            <a:cxnLst/>
            <a:rect l="l" t="t" r="r" b="b"/>
            <a:pathLst>
              <a:path w="8902065" h="6350">
                <a:moveTo>
                  <a:pt x="8901684" y="0"/>
                </a:moveTo>
                <a:lnTo>
                  <a:pt x="0" y="0"/>
                </a:lnTo>
                <a:lnTo>
                  <a:pt x="0" y="6096"/>
                </a:lnTo>
                <a:lnTo>
                  <a:pt x="8901684" y="6096"/>
                </a:lnTo>
                <a:lnTo>
                  <a:pt x="890168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9670" y="984249"/>
            <a:ext cx="5700395" cy="9156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83335">
              <a:lnSpc>
                <a:spcPct val="121700"/>
              </a:lnSpc>
              <a:spcBef>
                <a:spcPts val="100"/>
              </a:spcBef>
            </a:pPr>
            <a:r>
              <a:rPr spc="50" dirty="0"/>
              <a:t>EXPERIMENT</a:t>
            </a:r>
            <a:r>
              <a:rPr spc="155" dirty="0"/>
              <a:t> </a:t>
            </a:r>
            <a:r>
              <a:rPr spc="70" dirty="0"/>
              <a:t>NO.</a:t>
            </a:r>
            <a:r>
              <a:rPr spc="155" dirty="0"/>
              <a:t> </a:t>
            </a:r>
            <a:r>
              <a:rPr spc="380" dirty="0"/>
              <a:t>9 </a:t>
            </a:r>
            <a:r>
              <a:rPr spc="60" dirty="0"/>
              <a:t>MEASURMENT</a:t>
            </a:r>
            <a:r>
              <a:rPr spc="180" dirty="0"/>
              <a:t> </a:t>
            </a:r>
            <a:r>
              <a:rPr dirty="0"/>
              <a:t>OF</a:t>
            </a:r>
            <a:r>
              <a:rPr spc="185" dirty="0"/>
              <a:t> </a:t>
            </a:r>
            <a:r>
              <a:rPr dirty="0"/>
              <a:t>GEAR</a:t>
            </a:r>
            <a:r>
              <a:rPr spc="185" dirty="0"/>
              <a:t> </a:t>
            </a:r>
            <a:r>
              <a:rPr spc="-10" dirty="0"/>
              <a:t>ELEMENTS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4832" y="1988946"/>
            <a:ext cx="8645525" cy="4474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80" dirty="0">
                <a:latin typeface="Liberation Serif"/>
                <a:cs typeface="Liberation Serif"/>
              </a:rPr>
              <a:t>Aim:</a:t>
            </a:r>
            <a:endParaRPr sz="2400">
              <a:latin typeface="Liberation Serif"/>
              <a:cs typeface="Liberation Serif"/>
            </a:endParaRPr>
          </a:p>
          <a:p>
            <a:pPr marL="12700" marR="5080">
              <a:lnSpc>
                <a:spcPct val="146500"/>
              </a:lnSpc>
              <a:spcBef>
                <a:spcPts val="1180"/>
              </a:spcBef>
            </a:pPr>
            <a:r>
              <a:rPr sz="2000" spc="80" dirty="0">
                <a:latin typeface="DejaVu Serif Condensed"/>
                <a:cs typeface="DejaVu Serif Condensed"/>
              </a:rPr>
              <a:t>To</a:t>
            </a:r>
            <a:r>
              <a:rPr sz="2000" spc="1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measure</a:t>
            </a:r>
            <a:r>
              <a:rPr sz="2000" spc="1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gear</a:t>
            </a:r>
            <a:r>
              <a:rPr sz="2000" spc="1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tooth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profile</a:t>
            </a:r>
            <a:r>
              <a:rPr sz="2000" spc="15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for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given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spur</a:t>
            </a:r>
            <a:r>
              <a:rPr sz="2000" spc="1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gear</a:t>
            </a:r>
            <a:r>
              <a:rPr sz="2000" spc="1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using</a:t>
            </a:r>
            <a:r>
              <a:rPr sz="2000" spc="14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Vernier </a:t>
            </a:r>
            <a:r>
              <a:rPr sz="2000" dirty="0">
                <a:latin typeface="DejaVu Serif Condensed"/>
                <a:cs typeface="DejaVu Serif Condensed"/>
              </a:rPr>
              <a:t>gear tooth</a:t>
            </a:r>
            <a:r>
              <a:rPr sz="2000" spc="1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caliper.</a:t>
            </a:r>
            <a:endParaRPr sz="2000">
              <a:latin typeface="DejaVu Serif Condensed"/>
              <a:cs typeface="DejaVu Serif Condensed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2400" b="1" u="sng" spc="180" dirty="0">
                <a:uFill>
                  <a:solidFill>
                    <a:srgbClr val="000000"/>
                  </a:solidFill>
                </a:uFill>
                <a:latin typeface="Liberation Serif"/>
                <a:cs typeface="Liberation Serif"/>
              </a:rPr>
              <a:t>Apparatus</a:t>
            </a:r>
            <a:r>
              <a:rPr sz="2400" b="1" u="sng" spc="65" dirty="0">
                <a:uFill>
                  <a:solidFill>
                    <a:srgbClr val="000000"/>
                  </a:solidFill>
                </a:uFill>
                <a:latin typeface="Liberation Serif"/>
                <a:cs typeface="Liberation Serif"/>
              </a:rPr>
              <a:t> </a:t>
            </a:r>
            <a:r>
              <a:rPr sz="2400" b="1" u="sng" spc="170" dirty="0">
                <a:uFill>
                  <a:solidFill>
                    <a:srgbClr val="000000"/>
                  </a:solidFill>
                </a:uFill>
                <a:latin typeface="Liberation Serif"/>
                <a:cs typeface="Liberation Serif"/>
              </a:rPr>
              <a:t>required:</a:t>
            </a:r>
            <a:endParaRPr sz="2400">
              <a:latin typeface="Liberation Serif"/>
              <a:cs typeface="Liberation Serif"/>
            </a:endParaRPr>
          </a:p>
          <a:p>
            <a:pPr marL="337185" indent="-324485">
              <a:lnSpc>
                <a:spcPct val="100000"/>
              </a:lnSpc>
              <a:spcBef>
                <a:spcPts val="655"/>
              </a:spcBef>
              <a:buAutoNum type="arabicParenR"/>
              <a:tabLst>
                <a:tab pos="337185" algn="l"/>
              </a:tabLst>
            </a:pPr>
            <a:r>
              <a:rPr sz="2000" spc="-20" dirty="0">
                <a:latin typeface="DejaVu Serif Condensed"/>
                <a:cs typeface="DejaVu Serif Condensed"/>
              </a:rPr>
              <a:t>Gear</a:t>
            </a:r>
            <a:r>
              <a:rPr sz="2000" spc="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tooth</a:t>
            </a:r>
            <a:r>
              <a:rPr sz="2000" spc="9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vernier</a:t>
            </a:r>
            <a:r>
              <a:rPr sz="2000" spc="9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caliper</a:t>
            </a:r>
            <a:endParaRPr sz="2000">
              <a:latin typeface="DejaVu Serif Condensed"/>
              <a:cs typeface="DejaVu Serif Condensed"/>
            </a:endParaRPr>
          </a:p>
          <a:p>
            <a:pPr marL="335280" indent="-322580">
              <a:lnSpc>
                <a:spcPct val="100000"/>
              </a:lnSpc>
              <a:spcBef>
                <a:spcPts val="1825"/>
              </a:spcBef>
              <a:buAutoNum type="arabicParenR"/>
              <a:tabLst>
                <a:tab pos="335280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Disc</a:t>
            </a:r>
            <a:r>
              <a:rPr sz="2000" spc="-8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micrometer</a:t>
            </a:r>
            <a:endParaRPr sz="2000">
              <a:latin typeface="DejaVu Serif Condensed"/>
              <a:cs typeface="DejaVu Serif Condensed"/>
            </a:endParaRPr>
          </a:p>
          <a:p>
            <a:pPr marL="337185" indent="-324485">
              <a:lnSpc>
                <a:spcPct val="100000"/>
              </a:lnSpc>
              <a:spcBef>
                <a:spcPts val="1814"/>
              </a:spcBef>
              <a:buAutoNum type="arabicParenR"/>
              <a:tabLst>
                <a:tab pos="337185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Outside</a:t>
            </a:r>
            <a:r>
              <a:rPr sz="2000" spc="2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micrometer</a:t>
            </a:r>
            <a:endParaRPr sz="2000">
              <a:latin typeface="DejaVu Serif Condensed"/>
              <a:cs typeface="DejaVu Serif Condensed"/>
            </a:endParaRPr>
          </a:p>
          <a:p>
            <a:pPr marL="304165" indent="-291465">
              <a:lnSpc>
                <a:spcPct val="100000"/>
              </a:lnSpc>
              <a:spcBef>
                <a:spcPts val="1825"/>
              </a:spcBef>
              <a:buAutoNum type="arabicParenR"/>
              <a:tabLst>
                <a:tab pos="304165" algn="l"/>
              </a:tabLst>
            </a:pPr>
            <a:r>
              <a:rPr sz="2000" spc="-10" dirty="0">
                <a:latin typeface="DejaVu Serif Condensed"/>
                <a:cs typeface="DejaVu Serif Condensed"/>
              </a:rPr>
              <a:t>Mandrel</a:t>
            </a:r>
            <a:endParaRPr sz="2000">
              <a:latin typeface="DejaVu Serif Condensed"/>
              <a:cs typeface="DejaVu Serif Condensed"/>
            </a:endParaRPr>
          </a:p>
          <a:p>
            <a:pPr marL="335280" indent="-322580">
              <a:lnSpc>
                <a:spcPct val="100000"/>
              </a:lnSpc>
              <a:spcBef>
                <a:spcPts val="1820"/>
              </a:spcBef>
              <a:buAutoNum type="arabicParenR"/>
              <a:tabLst>
                <a:tab pos="335280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Dial</a:t>
            </a:r>
            <a:r>
              <a:rPr sz="2000" spc="-5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indicator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4832" y="1228090"/>
            <a:ext cx="12261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sng" spc="150" dirty="0">
                <a:uFill>
                  <a:solidFill>
                    <a:srgbClr val="000000"/>
                  </a:solidFill>
                </a:uFill>
              </a:rPr>
              <a:t>Theory: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3736" y="1536166"/>
            <a:ext cx="8814435" cy="4291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91440" indent="-231775" algn="just">
              <a:lnSpc>
                <a:spcPct val="146500"/>
              </a:lnSpc>
              <a:spcBef>
                <a:spcPts val="100"/>
              </a:spcBef>
              <a:buAutoNum type="arabicPeriod"/>
              <a:tabLst>
                <a:tab pos="240665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Gear</a:t>
            </a:r>
            <a:r>
              <a:rPr sz="2000" spc="2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tooth</a:t>
            </a:r>
            <a:r>
              <a:rPr sz="2000" spc="2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Vernier</a:t>
            </a:r>
            <a:r>
              <a:rPr sz="2000" spc="2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2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used</a:t>
            </a:r>
            <a:r>
              <a:rPr sz="2000" spc="22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to</a:t>
            </a:r>
            <a:r>
              <a:rPr sz="2000" spc="2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measure</a:t>
            </a:r>
            <a:r>
              <a:rPr sz="2000" spc="229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2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depth</a:t>
            </a:r>
            <a:r>
              <a:rPr sz="2000" spc="2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and</a:t>
            </a:r>
            <a:r>
              <a:rPr sz="2000" spc="2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thickness</a:t>
            </a:r>
            <a:r>
              <a:rPr sz="2000" spc="2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225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the </a:t>
            </a:r>
            <a:r>
              <a:rPr sz="2000" dirty="0">
                <a:latin typeface="DejaVu Serif Condensed"/>
                <a:cs typeface="DejaVu Serif Condensed"/>
              </a:rPr>
              <a:t>tooth</a:t>
            </a:r>
            <a:r>
              <a:rPr sz="2000" spc="3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in</a:t>
            </a:r>
            <a:r>
              <a:rPr sz="2000" spc="15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40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same</a:t>
            </a:r>
            <a:r>
              <a:rPr sz="2000" spc="38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operation.</a:t>
            </a:r>
            <a:r>
              <a:rPr sz="2000" spc="39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40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thickness</a:t>
            </a:r>
            <a:r>
              <a:rPr sz="2000" spc="38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38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3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tooth</a:t>
            </a:r>
            <a:r>
              <a:rPr sz="2000" spc="38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along</a:t>
            </a:r>
            <a:r>
              <a:rPr sz="2000" spc="38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39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pitch </a:t>
            </a:r>
            <a:r>
              <a:rPr sz="2000" dirty="0">
                <a:latin typeface="DejaVu Serif Condensed"/>
                <a:cs typeface="DejaVu Serif Condensed"/>
              </a:rPr>
              <a:t>line</a:t>
            </a:r>
            <a:r>
              <a:rPr sz="2000" spc="4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4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measured</a:t>
            </a:r>
            <a:r>
              <a:rPr sz="2000" spc="21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by</a:t>
            </a:r>
            <a:r>
              <a:rPr sz="2000" spc="4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</a:t>
            </a:r>
            <a:r>
              <a:rPr sz="2000" spc="4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adjustable</a:t>
            </a:r>
            <a:r>
              <a:rPr sz="2000" spc="4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tongue.</a:t>
            </a:r>
            <a:r>
              <a:rPr sz="2000" spc="4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Each</a:t>
            </a:r>
            <a:r>
              <a:rPr sz="2000" spc="4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4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these</a:t>
            </a:r>
            <a:r>
              <a:rPr sz="2000" spc="4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42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adjusted </a:t>
            </a:r>
            <a:r>
              <a:rPr sz="2000" dirty="0">
                <a:latin typeface="DejaVu Serif Condensed"/>
                <a:cs typeface="DejaVu Serif Condensed"/>
              </a:rPr>
              <a:t>independently</a:t>
            </a:r>
            <a:r>
              <a:rPr sz="2000" spc="29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by</a:t>
            </a:r>
            <a:r>
              <a:rPr sz="2000" spc="2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screws</a:t>
            </a:r>
            <a:r>
              <a:rPr sz="2000" spc="-20" dirty="0">
                <a:latin typeface="DejaVu Serif Condensed"/>
                <a:cs typeface="DejaVu Serif Condensed"/>
              </a:rPr>
              <a:t>  </a:t>
            </a:r>
            <a:r>
              <a:rPr sz="2000" spc="65" dirty="0">
                <a:latin typeface="DejaVu Serif Condensed"/>
                <a:cs typeface="DejaVu Serif Condensed"/>
              </a:rPr>
              <a:t>on</a:t>
            </a:r>
            <a:r>
              <a:rPr sz="2000" spc="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graduated</a:t>
            </a:r>
            <a:r>
              <a:rPr sz="2000" spc="3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bars.</a:t>
            </a:r>
            <a:endParaRPr sz="2000">
              <a:latin typeface="DejaVu Serif Condensed"/>
              <a:cs typeface="DejaVu Serif Condensed"/>
            </a:endParaRPr>
          </a:p>
          <a:p>
            <a:pPr marL="240665" marR="97790" indent="-231775" algn="just">
              <a:lnSpc>
                <a:spcPct val="146500"/>
              </a:lnSpc>
              <a:spcBef>
                <a:spcPts val="15"/>
              </a:spcBef>
              <a:buAutoNum type="arabicPeriod"/>
              <a:tabLst>
                <a:tab pos="240665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-2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caliper</a:t>
            </a:r>
            <a:r>
              <a:rPr sz="2000" spc="-2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consists</a:t>
            </a:r>
            <a:r>
              <a:rPr sz="2000" spc="-3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-30" dirty="0">
                <a:latin typeface="DejaVu Serif Condensed"/>
                <a:cs typeface="DejaVu Serif Condensed"/>
              </a:rPr>
              <a:t>  </a:t>
            </a:r>
            <a:r>
              <a:rPr sz="2000" spc="75" dirty="0">
                <a:latin typeface="DejaVu Serif Condensed"/>
                <a:cs typeface="DejaVu Serif Condensed"/>
              </a:rPr>
              <a:t>two</a:t>
            </a:r>
            <a:r>
              <a:rPr sz="2000" spc="-2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adjustable</a:t>
            </a:r>
            <a:r>
              <a:rPr sz="2000" spc="-1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Vernier‘s</a:t>
            </a:r>
            <a:r>
              <a:rPr sz="2000" spc="-2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that</a:t>
            </a:r>
            <a:r>
              <a:rPr sz="2000" spc="-3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reference</a:t>
            </a:r>
            <a:r>
              <a:rPr sz="2000" spc="-25" dirty="0">
                <a:latin typeface="DejaVu Serif Condensed"/>
                <a:cs typeface="DejaVu Serif Condensed"/>
              </a:rPr>
              <a:t>  </a:t>
            </a:r>
            <a:r>
              <a:rPr sz="2000" spc="55" dirty="0">
                <a:latin typeface="DejaVu Serif Condensed"/>
                <a:cs typeface="DejaVu Serif Condensed"/>
              </a:rPr>
              <a:t>two </a:t>
            </a:r>
            <a:r>
              <a:rPr sz="2000" spc="45" dirty="0">
                <a:latin typeface="DejaVu Serif Condensed"/>
                <a:cs typeface="DejaVu Serif Condensed"/>
              </a:rPr>
              <a:t>dimensions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on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gear</a:t>
            </a:r>
            <a:r>
              <a:rPr sz="2000" spc="1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and</a:t>
            </a:r>
            <a:r>
              <a:rPr sz="2000" spc="15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provide</a:t>
            </a:r>
            <a:r>
              <a:rPr sz="2000" spc="1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15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measurement.</a:t>
            </a:r>
            <a:endParaRPr sz="2000">
              <a:latin typeface="DejaVu Serif Condensed"/>
              <a:cs typeface="DejaVu Serif Condensed"/>
            </a:endParaRPr>
          </a:p>
          <a:p>
            <a:pPr marL="240665" marR="5080" indent="-231775" algn="just">
              <a:lnSpc>
                <a:spcPts val="2340"/>
              </a:lnSpc>
              <a:spcBef>
                <a:spcPts val="1255"/>
              </a:spcBef>
              <a:buAutoNum type="arabicPeriod"/>
              <a:tabLst>
                <a:tab pos="240665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Vertical</a:t>
            </a:r>
            <a:r>
              <a:rPr sz="2000" spc="-4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scale:</a:t>
            </a:r>
            <a:r>
              <a:rPr sz="2000" spc="-3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Measures</a:t>
            </a:r>
            <a:r>
              <a:rPr sz="2000" spc="48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4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depth</a:t>
            </a:r>
            <a:r>
              <a:rPr sz="2000" spc="4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4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4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teeth</a:t>
            </a:r>
            <a:r>
              <a:rPr sz="2000" spc="49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from</a:t>
            </a:r>
            <a:r>
              <a:rPr sz="2000" spc="4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48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top</a:t>
            </a:r>
            <a:r>
              <a:rPr sz="2000" spc="49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490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the </a:t>
            </a:r>
            <a:r>
              <a:rPr sz="2000" dirty="0">
                <a:latin typeface="DejaVu Serif Condensed"/>
                <a:cs typeface="DejaVu Serif Condensed"/>
              </a:rPr>
              <a:t>pitch</a:t>
            </a:r>
            <a:r>
              <a:rPr sz="2000" spc="155" dirty="0">
                <a:latin typeface="DejaVu Serif Condensed"/>
                <a:cs typeface="DejaVu Serif Condensed"/>
              </a:rPr>
              <a:t> </a:t>
            </a:r>
            <a:r>
              <a:rPr sz="2000" spc="-20" dirty="0">
                <a:latin typeface="DejaVu Serif Condensed"/>
                <a:cs typeface="DejaVu Serif Condensed"/>
              </a:rPr>
              <a:t>line.</a:t>
            </a:r>
            <a:endParaRPr sz="2000">
              <a:latin typeface="DejaVu Serif Condensed"/>
              <a:cs typeface="DejaVu Serif Condensed"/>
            </a:endParaRPr>
          </a:p>
          <a:p>
            <a:pPr marL="240029" indent="-231775" algn="just">
              <a:lnSpc>
                <a:spcPct val="100000"/>
              </a:lnSpc>
              <a:spcBef>
                <a:spcPts val="585"/>
              </a:spcBef>
              <a:buAutoNum type="arabicPeriod"/>
              <a:tabLst>
                <a:tab pos="240029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Horizontal</a:t>
            </a:r>
            <a:r>
              <a:rPr sz="2000" spc="114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Scale:</a:t>
            </a:r>
            <a:r>
              <a:rPr sz="2000" spc="1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This</a:t>
            </a:r>
            <a:r>
              <a:rPr sz="2000" spc="1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1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used</a:t>
            </a:r>
            <a:r>
              <a:rPr sz="2000" spc="1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to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measure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Chordal</a:t>
            </a:r>
            <a:r>
              <a:rPr sz="2000" spc="1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Thickness</a:t>
            </a:r>
            <a:r>
              <a:rPr sz="2000" spc="1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114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the</a:t>
            </a:r>
            <a:endParaRPr sz="2000">
              <a:latin typeface="DejaVu Serif Condensed"/>
              <a:cs typeface="DejaVu Serif Condensed"/>
            </a:endParaRPr>
          </a:p>
          <a:p>
            <a:pPr marL="240665" algn="just">
              <a:lnSpc>
                <a:spcPct val="100000"/>
              </a:lnSpc>
              <a:spcBef>
                <a:spcPts val="1150"/>
              </a:spcBef>
            </a:pPr>
            <a:r>
              <a:rPr sz="2000" dirty="0">
                <a:latin typeface="DejaVu Serif Condensed"/>
                <a:cs typeface="DejaVu Serif Condensed"/>
              </a:rPr>
              <a:t>gear</a:t>
            </a:r>
            <a:r>
              <a:rPr sz="2000" spc="-114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tooth.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4832" y="1497838"/>
            <a:ext cx="2125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sng" spc="-10" dirty="0">
                <a:uFill>
                  <a:solidFill>
                    <a:srgbClr val="000000"/>
                  </a:solidFill>
                </a:uFill>
              </a:rPr>
              <a:t>PROCEDURE: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2131" y="1808200"/>
            <a:ext cx="8745220" cy="4538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793115">
              <a:lnSpc>
                <a:spcPct val="146000"/>
              </a:lnSpc>
              <a:spcBef>
                <a:spcPts val="100"/>
              </a:spcBef>
            </a:pPr>
            <a:r>
              <a:rPr sz="2000" spc="80" dirty="0">
                <a:latin typeface="DejaVu Serif Condensed"/>
                <a:cs typeface="DejaVu Serif Condensed"/>
              </a:rPr>
              <a:t>To</a:t>
            </a:r>
            <a:r>
              <a:rPr sz="2000" spc="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start</a:t>
            </a:r>
            <a:r>
              <a:rPr sz="2000" spc="2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with</a:t>
            </a:r>
            <a:r>
              <a:rPr sz="2000" dirty="0">
                <a:latin typeface="DejaVu Serif Condensed"/>
                <a:cs typeface="DejaVu Serif Condensed"/>
              </a:rPr>
              <a:t> the</a:t>
            </a:r>
            <a:r>
              <a:rPr sz="2000" spc="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following</a:t>
            </a:r>
            <a:r>
              <a:rPr sz="2000" spc="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data</a:t>
            </a:r>
            <a:r>
              <a:rPr sz="2000" spc="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noted</a:t>
            </a:r>
            <a:r>
              <a:rPr sz="2000" spc="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about</a:t>
            </a:r>
            <a:r>
              <a:rPr sz="2000" spc="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given</a:t>
            </a:r>
            <a:r>
              <a:rPr sz="2000" spc="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spur</a:t>
            </a:r>
            <a:r>
              <a:rPr sz="2000" spc="3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gear. </a:t>
            </a:r>
            <a:r>
              <a:rPr sz="2000" dirty="0">
                <a:latin typeface="DejaVu Serif Condensed"/>
                <a:cs typeface="DejaVu Serif Condensed"/>
              </a:rPr>
              <a:t>Number</a:t>
            </a:r>
            <a:r>
              <a:rPr sz="2000" spc="-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-2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teeth,</a:t>
            </a:r>
            <a:r>
              <a:rPr sz="2000" spc="-25" dirty="0">
                <a:latin typeface="DejaVu Serif Condensed"/>
                <a:cs typeface="DejaVu Serif Condensed"/>
              </a:rPr>
              <a:t> N=</a:t>
            </a:r>
            <a:endParaRPr sz="2000">
              <a:latin typeface="DejaVu Serif Condensed"/>
              <a:cs typeface="DejaVu Serif Condensed"/>
            </a:endParaRPr>
          </a:p>
          <a:p>
            <a:pPr marL="25400" marR="882015">
              <a:lnSpc>
                <a:spcPct val="146100"/>
              </a:lnSpc>
              <a:spcBef>
                <a:spcPts val="30"/>
              </a:spcBef>
            </a:pPr>
            <a:r>
              <a:rPr sz="2000" spc="65" dirty="0">
                <a:latin typeface="DejaVu Serif Condensed"/>
                <a:cs typeface="DejaVu Serif Condensed"/>
              </a:rPr>
              <a:t>(This</a:t>
            </a:r>
            <a:r>
              <a:rPr sz="2000" spc="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determined</a:t>
            </a:r>
            <a:r>
              <a:rPr sz="2000" spc="21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by</a:t>
            </a:r>
            <a:r>
              <a:rPr sz="2000" spc="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number</a:t>
            </a:r>
            <a:r>
              <a:rPr sz="2000" spc="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stamped</a:t>
            </a:r>
            <a:r>
              <a:rPr sz="2000" spc="1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on</a:t>
            </a:r>
            <a:r>
              <a:rPr sz="2000" spc="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side</a:t>
            </a:r>
            <a:r>
              <a:rPr sz="2000" spc="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gear</a:t>
            </a:r>
            <a:r>
              <a:rPr sz="2000" spc="25" dirty="0">
                <a:latin typeface="DejaVu Serif Condensed"/>
                <a:cs typeface="DejaVu Serif Condensed"/>
              </a:rPr>
              <a:t> </a:t>
            </a:r>
            <a:r>
              <a:rPr sz="2000" spc="30" dirty="0">
                <a:latin typeface="DejaVu Serif Condensed"/>
                <a:cs typeface="DejaVu Serif Condensed"/>
              </a:rPr>
              <a:t>or </a:t>
            </a:r>
            <a:r>
              <a:rPr sz="2000" dirty="0">
                <a:latin typeface="DejaVu Serif Condensed"/>
                <a:cs typeface="DejaVu Serif Condensed"/>
              </a:rPr>
              <a:t>alternatively</a:t>
            </a:r>
            <a:r>
              <a:rPr sz="2000" spc="-40" dirty="0">
                <a:latin typeface="DejaVu Serif Condensed"/>
                <a:cs typeface="DejaVu Serif Condensed"/>
              </a:rPr>
              <a:t>  </a:t>
            </a:r>
            <a:r>
              <a:rPr sz="2000" spc="60" dirty="0">
                <a:latin typeface="DejaVu Serif Condensed"/>
                <a:cs typeface="DejaVu Serif Condensed"/>
              </a:rPr>
              <a:t>by</a:t>
            </a:r>
            <a:r>
              <a:rPr sz="2000" spc="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actual </a:t>
            </a:r>
            <a:r>
              <a:rPr sz="2000" spc="-10" dirty="0">
                <a:latin typeface="DejaVu Serif Condensed"/>
                <a:cs typeface="DejaVu Serif Condensed"/>
              </a:rPr>
              <a:t>counting)</a:t>
            </a:r>
            <a:endParaRPr sz="2000">
              <a:latin typeface="DejaVu Serif Condensed"/>
              <a:cs typeface="DejaVu Serif Condensed"/>
            </a:endParaRPr>
          </a:p>
          <a:p>
            <a:pPr marL="25400">
              <a:lnSpc>
                <a:spcPct val="100000"/>
              </a:lnSpc>
              <a:spcBef>
                <a:spcPts val="1130"/>
              </a:spcBef>
            </a:pPr>
            <a:r>
              <a:rPr sz="2000" dirty="0">
                <a:latin typeface="DejaVu Serif Condensed"/>
                <a:cs typeface="DejaVu Serif Condensed"/>
              </a:rPr>
              <a:t>Pressure</a:t>
            </a:r>
            <a:r>
              <a:rPr sz="2000" spc="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angle</a:t>
            </a:r>
            <a:r>
              <a:rPr sz="2000" spc="1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Noto Sans Math"/>
                <a:cs typeface="Noto Sans Math"/>
              </a:rPr>
              <a:t>θ </a:t>
            </a:r>
            <a:r>
              <a:rPr sz="2000" spc="70" dirty="0">
                <a:latin typeface="DejaVu Serif Condensed"/>
                <a:cs typeface="DejaVu Serif Condensed"/>
              </a:rPr>
              <a:t>=</a:t>
            </a:r>
            <a:endParaRPr sz="2000">
              <a:latin typeface="DejaVu Serif Condensed"/>
              <a:cs typeface="DejaVu Serif Condensed"/>
            </a:endParaRPr>
          </a:p>
          <a:p>
            <a:pPr marL="25400">
              <a:lnSpc>
                <a:spcPct val="100000"/>
              </a:lnSpc>
              <a:spcBef>
                <a:spcPts val="660"/>
              </a:spcBef>
            </a:pP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-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pressure</a:t>
            </a:r>
            <a:r>
              <a:rPr sz="2000" spc="-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angle</a:t>
            </a:r>
            <a:r>
              <a:rPr sz="2000" spc="-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-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taken</a:t>
            </a:r>
            <a:r>
              <a:rPr sz="2000" spc="-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as</a:t>
            </a:r>
            <a:r>
              <a:rPr sz="2000" spc="-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14.5</a:t>
            </a:r>
            <a:r>
              <a:rPr sz="2000" spc="-25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or</a:t>
            </a:r>
            <a:r>
              <a:rPr sz="2000" spc="-35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20</a:t>
            </a:r>
            <a:r>
              <a:rPr sz="2000" spc="-2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degrees.</a:t>
            </a:r>
            <a:endParaRPr sz="2000">
              <a:latin typeface="DejaVu Serif Condensed"/>
              <a:cs typeface="DejaVu Serif Condensed"/>
            </a:endParaRPr>
          </a:p>
          <a:p>
            <a:pPr marL="25400">
              <a:lnSpc>
                <a:spcPct val="100000"/>
              </a:lnSpc>
              <a:spcBef>
                <a:spcPts val="1835"/>
              </a:spcBef>
            </a:pPr>
            <a:r>
              <a:rPr sz="2000" dirty="0">
                <a:latin typeface="DejaVu Serif Condensed"/>
                <a:cs typeface="DejaVu Serif Condensed"/>
              </a:rPr>
              <a:t>Module</a:t>
            </a:r>
            <a:r>
              <a:rPr sz="2000" spc="60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m=</a:t>
            </a:r>
            <a:endParaRPr sz="2000">
              <a:latin typeface="DejaVu Serif Condensed"/>
              <a:cs typeface="DejaVu Serif Condensed"/>
            </a:endParaRPr>
          </a:p>
          <a:p>
            <a:pPr marL="25400" marR="17780">
              <a:lnSpc>
                <a:spcPts val="3620"/>
              </a:lnSpc>
              <a:spcBef>
                <a:spcPts val="225"/>
              </a:spcBef>
            </a:pPr>
            <a:r>
              <a:rPr sz="2000" spc="95" dirty="0">
                <a:latin typeface="DejaVu Serif Condensed"/>
                <a:cs typeface="DejaVu Serif Condensed"/>
              </a:rPr>
              <a:t>The</a:t>
            </a:r>
            <a:r>
              <a:rPr sz="2000" spc="150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value</a:t>
            </a:r>
            <a:r>
              <a:rPr sz="2000" spc="155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of</a:t>
            </a:r>
            <a:r>
              <a:rPr sz="2000" spc="145" dirty="0">
                <a:latin typeface="DejaVu Serif Condensed"/>
                <a:cs typeface="DejaVu Serif Condensed"/>
              </a:rPr>
              <a:t> </a:t>
            </a:r>
            <a:r>
              <a:rPr sz="2000" spc="200" dirty="0">
                <a:latin typeface="DejaVu Serif Condensed"/>
                <a:cs typeface="DejaVu Serif Condensed"/>
              </a:rPr>
              <a:t>m</a:t>
            </a:r>
            <a:r>
              <a:rPr sz="2000" spc="140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can</a:t>
            </a:r>
            <a:r>
              <a:rPr sz="2000" spc="145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be</a:t>
            </a:r>
            <a:r>
              <a:rPr sz="2000" spc="150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found</a:t>
            </a:r>
            <a:r>
              <a:rPr sz="2000" spc="155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out</a:t>
            </a:r>
            <a:r>
              <a:rPr sz="2000" spc="145" dirty="0">
                <a:latin typeface="DejaVu Serif Condensed"/>
                <a:cs typeface="DejaVu Serif Condensed"/>
              </a:rPr>
              <a:t> </a:t>
            </a:r>
            <a:r>
              <a:rPr sz="2000" spc="114" dirty="0">
                <a:latin typeface="DejaVu Serif Condensed"/>
                <a:cs typeface="DejaVu Serif Condensed"/>
              </a:rPr>
              <a:t>by</a:t>
            </a:r>
            <a:r>
              <a:rPr sz="2000" spc="150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measuring</a:t>
            </a:r>
            <a:r>
              <a:rPr sz="2000" spc="17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14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outside</a:t>
            </a:r>
            <a:r>
              <a:rPr sz="2000" spc="160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diameter </a:t>
            </a:r>
            <a:r>
              <a:rPr sz="2000" spc="105" dirty="0">
                <a:latin typeface="DejaVu Serif Condensed"/>
                <a:cs typeface="DejaVu Serif Condensed"/>
              </a:rPr>
              <a:t>or</a:t>
            </a:r>
            <a:r>
              <a:rPr sz="2000" spc="140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tip</a:t>
            </a:r>
            <a:r>
              <a:rPr sz="2000" spc="155" dirty="0">
                <a:latin typeface="DejaVu Serif Condensed"/>
                <a:cs typeface="DejaVu Serif Condensed"/>
              </a:rPr>
              <a:t> </a:t>
            </a:r>
            <a:r>
              <a:rPr sz="3000" spc="120" baseline="2777" dirty="0">
                <a:latin typeface="DejaVu Serif Condensed"/>
                <a:cs typeface="DejaVu Serif Condensed"/>
              </a:rPr>
              <a:t>diameter</a:t>
            </a:r>
            <a:r>
              <a:rPr sz="3000" spc="-97" baseline="2777" dirty="0">
                <a:latin typeface="DejaVu Serif Condensed"/>
                <a:cs typeface="DejaVu Serif Condensed"/>
              </a:rPr>
              <a:t> </a:t>
            </a:r>
            <a:r>
              <a:rPr sz="3000" spc="120" baseline="2777" dirty="0">
                <a:latin typeface="DejaVu Serif Condensed"/>
                <a:cs typeface="DejaVu Serif Condensed"/>
              </a:rPr>
              <a:t>'d</a:t>
            </a:r>
            <a:r>
              <a:rPr sz="2000" spc="80" dirty="0">
                <a:latin typeface="DejaVu Serif Condensed"/>
                <a:cs typeface="DejaVu Serif Condensed"/>
              </a:rPr>
              <a:t>o</a:t>
            </a:r>
            <a:r>
              <a:rPr sz="3000" spc="120" baseline="2777" dirty="0">
                <a:latin typeface="DejaVu Serif Condensed"/>
                <a:cs typeface="DejaVu Serif Condensed"/>
              </a:rPr>
              <a:t>'</a:t>
            </a:r>
            <a:r>
              <a:rPr sz="3000" spc="-82" baseline="2777" dirty="0">
                <a:latin typeface="DejaVu Serif Condensed"/>
                <a:cs typeface="DejaVu Serif Condensed"/>
              </a:rPr>
              <a:t> </a:t>
            </a:r>
            <a:r>
              <a:rPr sz="3000" spc="135" baseline="2777" dirty="0">
                <a:latin typeface="DejaVu Serif Condensed"/>
                <a:cs typeface="DejaVu Serif Condensed"/>
              </a:rPr>
              <a:t>and</a:t>
            </a:r>
            <a:r>
              <a:rPr sz="3000" spc="-97" baseline="2777" dirty="0">
                <a:latin typeface="DejaVu Serif Condensed"/>
                <a:cs typeface="DejaVu Serif Condensed"/>
              </a:rPr>
              <a:t> </a:t>
            </a:r>
            <a:r>
              <a:rPr sz="3000" spc="82" baseline="2777" dirty="0">
                <a:latin typeface="DejaVu Serif Condensed"/>
                <a:cs typeface="DejaVu Serif Condensed"/>
              </a:rPr>
              <a:t>using</a:t>
            </a:r>
            <a:r>
              <a:rPr sz="3000" spc="-82" baseline="2777" dirty="0">
                <a:latin typeface="DejaVu Serif Condensed"/>
                <a:cs typeface="DejaVu Serif Condensed"/>
              </a:rPr>
              <a:t> </a:t>
            </a:r>
            <a:r>
              <a:rPr sz="3000" spc="52" baseline="2777" dirty="0">
                <a:latin typeface="DejaVu Serif Condensed"/>
                <a:cs typeface="DejaVu Serif Condensed"/>
              </a:rPr>
              <a:t>relation.</a:t>
            </a:r>
            <a:endParaRPr sz="3000" baseline="2777">
              <a:latin typeface="DejaVu Serif Condensed"/>
              <a:cs typeface="DejaVu Serif Condensed"/>
            </a:endParaRPr>
          </a:p>
          <a:p>
            <a:pPr marL="229870" algn="ctr">
              <a:lnSpc>
                <a:spcPct val="100000"/>
              </a:lnSpc>
              <a:spcBef>
                <a:spcPts val="795"/>
              </a:spcBef>
            </a:pPr>
            <a:r>
              <a:rPr sz="2000" spc="55" dirty="0">
                <a:latin typeface="Noto Sans Math"/>
                <a:cs typeface="Noto Sans Math"/>
              </a:rPr>
              <a:t>𝑑</a:t>
            </a:r>
            <a:r>
              <a:rPr sz="1950" spc="82" baseline="-6410" dirty="0">
                <a:latin typeface="Noto Sans Math"/>
                <a:cs typeface="Noto Sans Math"/>
              </a:rPr>
              <a:t>𝑜</a:t>
            </a:r>
            <a:r>
              <a:rPr sz="1950" spc="472" baseline="-6410" dirty="0">
                <a:latin typeface="Noto Sans Math"/>
                <a:cs typeface="Noto Sans Math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=</a:t>
            </a:r>
            <a:r>
              <a:rPr sz="2000" spc="-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Noto Sans Math"/>
                <a:cs typeface="Noto Sans Math"/>
              </a:rPr>
              <a:t>𝑚</a:t>
            </a:r>
            <a:r>
              <a:rPr sz="2000" dirty="0">
                <a:latin typeface="DejaVu Serif Condensed"/>
                <a:cs typeface="DejaVu Serif Condensed"/>
              </a:rPr>
              <a:t>(</a:t>
            </a:r>
            <a:r>
              <a:rPr sz="2000" dirty="0">
                <a:latin typeface="Noto Sans Math"/>
                <a:cs typeface="Noto Sans Math"/>
              </a:rPr>
              <a:t>𝑁</a:t>
            </a:r>
            <a:r>
              <a:rPr sz="2000" spc="-20" dirty="0">
                <a:latin typeface="Noto Sans Math"/>
                <a:cs typeface="Noto Sans Math"/>
              </a:rPr>
              <a:t> </a:t>
            </a:r>
            <a:r>
              <a:rPr sz="2000" spc="-40" dirty="0">
                <a:latin typeface="DejaVu Serif Condensed"/>
                <a:cs typeface="DejaVu Serif Condensed"/>
              </a:rPr>
              <a:t>+</a:t>
            </a:r>
            <a:r>
              <a:rPr sz="2000" spc="-100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2)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4832" y="833373"/>
            <a:ext cx="7851140" cy="74803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250"/>
              </a:spcBef>
            </a:pPr>
            <a:r>
              <a:rPr spc="260" dirty="0"/>
              <a:t>1).</a:t>
            </a:r>
            <a:r>
              <a:rPr spc="100" dirty="0"/>
              <a:t> </a:t>
            </a:r>
            <a:r>
              <a:rPr spc="50" dirty="0"/>
              <a:t>MEASUREMENT</a:t>
            </a:r>
            <a:r>
              <a:rPr spc="105" dirty="0"/>
              <a:t> </a:t>
            </a:r>
            <a:r>
              <a:rPr dirty="0"/>
              <a:t>OF</a:t>
            </a:r>
            <a:r>
              <a:rPr spc="110" dirty="0"/>
              <a:t> </a:t>
            </a:r>
            <a:r>
              <a:rPr spc="105" dirty="0"/>
              <a:t>TOOTH </a:t>
            </a:r>
            <a:r>
              <a:rPr dirty="0"/>
              <a:t>THICKNESS</a:t>
            </a:r>
            <a:r>
              <a:rPr spc="100" dirty="0"/>
              <a:t> </a:t>
            </a:r>
            <a:r>
              <a:rPr spc="-10" dirty="0"/>
              <a:t>USING </a:t>
            </a:r>
            <a:r>
              <a:rPr dirty="0"/>
              <a:t>GEAR</a:t>
            </a:r>
            <a:r>
              <a:rPr spc="85" dirty="0"/>
              <a:t> </a:t>
            </a:r>
            <a:r>
              <a:rPr spc="105" dirty="0"/>
              <a:t>TOOTH</a:t>
            </a:r>
            <a:r>
              <a:rPr spc="95" dirty="0"/>
              <a:t> </a:t>
            </a:r>
            <a:r>
              <a:rPr dirty="0"/>
              <a:t>VERNIER</a:t>
            </a:r>
            <a:r>
              <a:rPr spc="100" dirty="0"/>
              <a:t> </a:t>
            </a:r>
            <a:r>
              <a:rPr spc="-10" dirty="0"/>
              <a:t>CALIPER: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4832" y="1510258"/>
            <a:ext cx="8678545" cy="36023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46500"/>
              </a:lnSpc>
              <a:spcBef>
                <a:spcPts val="100"/>
              </a:spcBef>
            </a:pP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2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gear</a:t>
            </a:r>
            <a:r>
              <a:rPr sz="2000" spc="2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tooth</a:t>
            </a:r>
            <a:r>
              <a:rPr sz="2000" spc="2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vernier</a:t>
            </a:r>
            <a:r>
              <a:rPr sz="2000" spc="2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measures</a:t>
            </a:r>
            <a:r>
              <a:rPr sz="2000" spc="25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cordal</a:t>
            </a:r>
            <a:r>
              <a:rPr sz="2000" spc="25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thickness</a:t>
            </a:r>
            <a:r>
              <a:rPr sz="2000" spc="24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or</a:t>
            </a:r>
            <a:r>
              <a:rPr sz="2000" spc="2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thickness</a:t>
            </a:r>
            <a:r>
              <a:rPr sz="2000" spc="25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at</a:t>
            </a:r>
            <a:r>
              <a:rPr sz="2000" spc="26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pitch </a:t>
            </a:r>
            <a:r>
              <a:rPr sz="2000" dirty="0">
                <a:latin typeface="DejaVu Serif Condensed"/>
                <a:cs typeface="DejaVu Serif Condensed"/>
              </a:rPr>
              <a:t>line</a:t>
            </a:r>
            <a:r>
              <a:rPr sz="2000" spc="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2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gear</a:t>
            </a:r>
            <a:r>
              <a:rPr sz="2000" spc="229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tooth.</a:t>
            </a:r>
            <a:r>
              <a:rPr sz="2000" spc="2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25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vertical</a:t>
            </a:r>
            <a:r>
              <a:rPr sz="2000" spc="25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slide</a:t>
            </a:r>
            <a:r>
              <a:rPr sz="2000" spc="2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2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set</a:t>
            </a:r>
            <a:r>
              <a:rPr sz="2000" spc="2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to</a:t>
            </a:r>
            <a:r>
              <a:rPr sz="2000" spc="2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depth</a:t>
            </a:r>
            <a:r>
              <a:rPr sz="2000" spc="254" dirty="0">
                <a:latin typeface="DejaVu Serif Condensed"/>
                <a:cs typeface="DejaVu Serif Condensed"/>
              </a:rPr>
              <a:t> </a:t>
            </a:r>
            <a:r>
              <a:rPr sz="2000" spc="110" dirty="0">
                <a:latin typeface="DejaVu Serif Condensed"/>
                <a:cs typeface="DejaVu Serif Condensed"/>
              </a:rPr>
              <a:t>(d)</a:t>
            </a:r>
            <a:r>
              <a:rPr sz="2000" spc="25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by</a:t>
            </a:r>
            <a:r>
              <a:rPr sz="2000" spc="2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means</a:t>
            </a:r>
            <a:r>
              <a:rPr sz="2000" spc="2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250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its </a:t>
            </a:r>
            <a:r>
              <a:rPr sz="2000" dirty="0">
                <a:latin typeface="DejaVu Serif Condensed"/>
                <a:cs typeface="DejaVu Serif Condensed"/>
              </a:rPr>
              <a:t>vernier</a:t>
            </a:r>
            <a:r>
              <a:rPr sz="2000" spc="-3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plate,</a:t>
            </a:r>
            <a:r>
              <a:rPr sz="2000" spc="29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so</a:t>
            </a:r>
            <a:r>
              <a:rPr sz="2000" spc="4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that</a:t>
            </a:r>
            <a:r>
              <a:rPr sz="2000" spc="-30" dirty="0">
                <a:latin typeface="DejaVu Serif Condensed"/>
                <a:cs typeface="DejaVu Serif Condensed"/>
              </a:rPr>
              <a:t>  </a:t>
            </a:r>
            <a:r>
              <a:rPr sz="2000" spc="55" dirty="0">
                <a:latin typeface="DejaVu Serif Condensed"/>
                <a:cs typeface="DejaVu Serif Condensed"/>
              </a:rPr>
              <a:t>when</a:t>
            </a:r>
            <a:r>
              <a:rPr sz="2000" spc="-3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it</a:t>
            </a:r>
            <a:r>
              <a:rPr sz="2000" spc="-4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at</a:t>
            </a:r>
            <a:r>
              <a:rPr sz="2000" spc="-3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rests</a:t>
            </a:r>
            <a:r>
              <a:rPr sz="2000" spc="-35" dirty="0">
                <a:latin typeface="DejaVu Serif Condensed"/>
                <a:cs typeface="DejaVu Serif Condensed"/>
              </a:rPr>
              <a:t>  </a:t>
            </a:r>
            <a:r>
              <a:rPr sz="2000" spc="70" dirty="0">
                <a:latin typeface="DejaVu Serif Condensed"/>
                <a:cs typeface="DejaVu Serif Condensed"/>
              </a:rPr>
              <a:t>on</a:t>
            </a:r>
            <a:r>
              <a:rPr sz="2000" spc="484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top</a:t>
            </a:r>
            <a:r>
              <a:rPr sz="2000" spc="49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4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-3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gear</a:t>
            </a:r>
            <a:r>
              <a:rPr sz="2000" spc="-4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tooth,</a:t>
            </a:r>
            <a:r>
              <a:rPr sz="2000" spc="490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the </a:t>
            </a:r>
            <a:r>
              <a:rPr sz="2000" dirty="0">
                <a:latin typeface="DejaVu Serif Condensed"/>
                <a:cs typeface="DejaVu Serif Condensed"/>
              </a:rPr>
              <a:t>caliper</a:t>
            </a:r>
            <a:r>
              <a:rPr sz="2000" spc="5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jaws</a:t>
            </a:r>
            <a:r>
              <a:rPr sz="2000" spc="45" dirty="0">
                <a:latin typeface="DejaVu Serif Condensed"/>
                <a:cs typeface="DejaVu Serif Condensed"/>
              </a:rPr>
              <a:t>  </a:t>
            </a:r>
            <a:r>
              <a:rPr sz="2000" spc="50" dirty="0">
                <a:latin typeface="DejaVu Serif Condensed"/>
                <a:cs typeface="DejaVu Serif Condensed"/>
              </a:rPr>
              <a:t>will</a:t>
            </a:r>
            <a:r>
              <a:rPr sz="2000" spc="4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be</a:t>
            </a:r>
            <a:r>
              <a:rPr sz="2000" spc="4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correctly</a:t>
            </a:r>
            <a:r>
              <a:rPr sz="2000" spc="4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positioned</a:t>
            </a:r>
            <a:r>
              <a:rPr sz="2000" spc="4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to</a:t>
            </a:r>
            <a:r>
              <a:rPr sz="2000" spc="4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measure</a:t>
            </a:r>
            <a:r>
              <a:rPr sz="2000" spc="4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across</a:t>
            </a:r>
            <a:r>
              <a:rPr sz="2000" spc="409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42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pitch </a:t>
            </a:r>
            <a:r>
              <a:rPr sz="2000" dirty="0">
                <a:latin typeface="DejaVu Serif Condensed"/>
                <a:cs typeface="DejaVu Serif Condensed"/>
              </a:rPr>
              <a:t>line</a:t>
            </a:r>
            <a:r>
              <a:rPr sz="2000" spc="409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3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409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gear</a:t>
            </a:r>
            <a:r>
              <a:rPr sz="2000" spc="3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tooth.</a:t>
            </a:r>
            <a:r>
              <a:rPr sz="2000" spc="38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409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horizontal</a:t>
            </a:r>
            <a:r>
              <a:rPr sz="2000" spc="3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slide</a:t>
            </a:r>
            <a:r>
              <a:rPr sz="2000" spc="4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4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then</a:t>
            </a:r>
            <a:r>
              <a:rPr sz="2000" spc="3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used</a:t>
            </a:r>
            <a:r>
              <a:rPr sz="2000" spc="38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to</a:t>
            </a:r>
            <a:r>
              <a:rPr sz="2000" spc="409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obtain</a:t>
            </a:r>
            <a:r>
              <a:rPr sz="2000" spc="385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the </a:t>
            </a:r>
            <a:r>
              <a:rPr sz="2000" dirty="0">
                <a:latin typeface="DejaVu Serif Condensed"/>
                <a:cs typeface="DejaVu Serif Condensed"/>
              </a:rPr>
              <a:t>cordal thickness</a:t>
            </a:r>
            <a:r>
              <a:rPr sz="2000" spc="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2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gear</a:t>
            </a:r>
            <a:r>
              <a:rPr sz="2000" spc="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tooth</a:t>
            </a:r>
            <a:r>
              <a:rPr sz="2000" spc="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by</a:t>
            </a:r>
            <a:r>
              <a:rPr sz="2000" spc="-3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means</a:t>
            </a:r>
            <a:r>
              <a:rPr sz="2000" spc="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its</a:t>
            </a:r>
            <a:r>
              <a:rPr sz="2000" spc="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vernier</a:t>
            </a:r>
            <a:r>
              <a:rPr sz="2000" spc="2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plate.</a:t>
            </a:r>
            <a:endParaRPr sz="2000">
              <a:latin typeface="DejaVu Serif Condensed"/>
              <a:cs typeface="DejaVu Serif Condensed"/>
            </a:endParaRPr>
          </a:p>
          <a:p>
            <a:pPr marL="12700" marR="9525" algn="just">
              <a:lnSpc>
                <a:spcPct val="146600"/>
              </a:lnSpc>
              <a:spcBef>
                <a:spcPts val="20"/>
              </a:spcBef>
            </a:pPr>
            <a:r>
              <a:rPr sz="2000" dirty="0">
                <a:latin typeface="DejaVu Serif Condensed"/>
                <a:cs typeface="DejaVu Serif Condensed"/>
              </a:rPr>
              <a:t>Chordal</a:t>
            </a:r>
            <a:r>
              <a:rPr sz="2000" spc="305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addendum</a:t>
            </a:r>
            <a:r>
              <a:rPr sz="2000" spc="31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or</a:t>
            </a:r>
            <a:r>
              <a:rPr sz="2000" spc="30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depth</a:t>
            </a:r>
            <a:r>
              <a:rPr sz="2000" spc="305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to</a:t>
            </a:r>
            <a:r>
              <a:rPr sz="2000" spc="3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be</a:t>
            </a:r>
            <a:r>
              <a:rPr sz="2000" spc="3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set</a:t>
            </a:r>
            <a:r>
              <a:rPr sz="2000" spc="31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on</a:t>
            </a:r>
            <a:r>
              <a:rPr sz="2000" spc="2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3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vertical</a:t>
            </a:r>
            <a:r>
              <a:rPr sz="2000" spc="30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side</a:t>
            </a:r>
            <a:r>
              <a:rPr sz="2000" spc="3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30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310" dirty="0">
                <a:latin typeface="DejaVu Serif Condensed"/>
                <a:cs typeface="DejaVu Serif Condensed"/>
              </a:rPr>
              <a:t> </a:t>
            </a:r>
            <a:r>
              <a:rPr sz="2000" spc="-20" dirty="0">
                <a:latin typeface="DejaVu Serif Condensed"/>
                <a:cs typeface="DejaVu Serif Condensed"/>
              </a:rPr>
              <a:t>gear </a:t>
            </a:r>
            <a:r>
              <a:rPr sz="2000" dirty="0">
                <a:latin typeface="DejaVu Serif Condensed"/>
                <a:cs typeface="DejaVu Serif Condensed"/>
              </a:rPr>
              <a:t>tooth</a:t>
            </a:r>
            <a:r>
              <a:rPr sz="2000" spc="385" dirty="0">
                <a:latin typeface="DejaVu Serif Condensed"/>
                <a:cs typeface="DejaVu Serif Condensed"/>
              </a:rPr>
              <a:t>    </a:t>
            </a:r>
            <a:r>
              <a:rPr sz="2000" dirty="0">
                <a:latin typeface="DejaVu Serif Condensed"/>
                <a:cs typeface="DejaVu Serif Condensed"/>
              </a:rPr>
              <a:t>vernier</a:t>
            </a:r>
            <a:r>
              <a:rPr sz="2000" spc="280" dirty="0">
                <a:latin typeface="DejaVu Serif Condensed"/>
                <a:cs typeface="DejaVu Serif Condensed"/>
              </a:rPr>
              <a:t>    </a:t>
            </a:r>
            <a:r>
              <a:rPr sz="2000" dirty="0">
                <a:latin typeface="DejaVu Serif Condensed"/>
                <a:cs typeface="DejaVu Serif Condensed"/>
              </a:rPr>
              <a:t>caliper</a:t>
            </a:r>
            <a:r>
              <a:rPr sz="2000" spc="280" dirty="0">
                <a:latin typeface="DejaVu Serif Condensed"/>
                <a:cs typeface="DejaVu Serif Condensed"/>
              </a:rPr>
              <a:t>   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280" dirty="0">
                <a:latin typeface="DejaVu Serif Condensed"/>
                <a:cs typeface="DejaVu Serif Condensed"/>
              </a:rPr>
              <a:t>    </a:t>
            </a:r>
            <a:r>
              <a:rPr sz="2000" dirty="0">
                <a:latin typeface="DejaVu Serif Condensed"/>
                <a:cs typeface="DejaVu Serif Condensed"/>
              </a:rPr>
              <a:t>obtain</a:t>
            </a:r>
            <a:r>
              <a:rPr sz="2000" spc="280" dirty="0">
                <a:latin typeface="DejaVu Serif Condensed"/>
                <a:cs typeface="DejaVu Serif Condensed"/>
              </a:rPr>
              <a:t>    </a:t>
            </a:r>
            <a:r>
              <a:rPr sz="2000" dirty="0">
                <a:latin typeface="DejaVu Serif Condensed"/>
                <a:cs typeface="DejaVu Serif Condensed"/>
              </a:rPr>
              <a:t>using</a:t>
            </a:r>
            <a:r>
              <a:rPr sz="2000" spc="280" dirty="0">
                <a:latin typeface="DejaVu Serif Condensed"/>
                <a:cs typeface="DejaVu Serif Condensed"/>
              </a:rPr>
              <a:t>   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290" dirty="0">
                <a:latin typeface="DejaVu Serif Condensed"/>
                <a:cs typeface="DejaVu Serif Condensed"/>
              </a:rPr>
              <a:t>    </a:t>
            </a:r>
            <a:r>
              <a:rPr sz="2000" spc="-10" dirty="0">
                <a:latin typeface="DejaVu Serif Condensed"/>
                <a:cs typeface="DejaVu Serif Condensed"/>
              </a:rPr>
              <a:t>expression.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63465" y="765811"/>
            <a:ext cx="169545" cy="10795"/>
          </a:xfrm>
          <a:custGeom>
            <a:avLst/>
            <a:gdLst/>
            <a:ahLst/>
            <a:cxnLst/>
            <a:rect l="l" t="t" r="r" b="b"/>
            <a:pathLst>
              <a:path w="169545" h="10795">
                <a:moveTo>
                  <a:pt x="169163" y="0"/>
                </a:moveTo>
                <a:lnTo>
                  <a:pt x="0" y="0"/>
                </a:lnTo>
                <a:lnTo>
                  <a:pt x="0" y="10666"/>
                </a:lnTo>
                <a:lnTo>
                  <a:pt x="169163" y="10666"/>
                </a:lnTo>
                <a:lnTo>
                  <a:pt x="1691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8723" y="957325"/>
          <a:ext cx="9907268" cy="2124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5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5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5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0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1980">
                <a:tc>
                  <a:txBody>
                    <a:bodyPr/>
                    <a:lstStyle/>
                    <a:p>
                      <a:pPr marL="83375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2000" b="1" spc="80" dirty="0">
                          <a:latin typeface="Liberation Serif"/>
                          <a:cs typeface="Liberation Serif"/>
                        </a:rPr>
                        <a:t>Sl.</a:t>
                      </a:r>
                      <a:r>
                        <a:rPr sz="2000" b="1" spc="170" dirty="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sz="2000" b="1" spc="95" dirty="0">
                          <a:latin typeface="Liberation Serif"/>
                          <a:cs typeface="Liberation Serif"/>
                        </a:rPr>
                        <a:t>No.</a:t>
                      </a:r>
                      <a:endParaRPr sz="2000">
                        <a:latin typeface="Liberation Serif"/>
                        <a:cs typeface="Liberation Serif"/>
                      </a:endParaRPr>
                    </a:p>
                  </a:txBody>
                  <a:tcPr marL="0" marR="0" marT="781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0" marR="347980" indent="-325120">
                        <a:lnSpc>
                          <a:spcPts val="2350"/>
                        </a:lnSpc>
                      </a:pPr>
                      <a:r>
                        <a:rPr sz="2000" b="1" dirty="0">
                          <a:latin typeface="Liberation Serif"/>
                          <a:cs typeface="Liberation Serif"/>
                        </a:rPr>
                        <a:t>W</a:t>
                      </a:r>
                      <a:r>
                        <a:rPr sz="2000" b="1" spc="-10" dirty="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sz="2000" b="1" spc="114" dirty="0">
                          <a:latin typeface="Liberation Serif"/>
                          <a:cs typeface="Liberation Serif"/>
                        </a:rPr>
                        <a:t>(Theoretical) </a:t>
                      </a:r>
                      <a:r>
                        <a:rPr sz="2000" b="1" spc="135" dirty="0">
                          <a:latin typeface="Liberation Serif"/>
                          <a:cs typeface="Liberation Serif"/>
                        </a:rPr>
                        <a:t>in</a:t>
                      </a:r>
                      <a:r>
                        <a:rPr sz="2000" b="1" spc="-50" dirty="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sz="2000" b="1" spc="165" dirty="0">
                          <a:latin typeface="Liberation Serif"/>
                          <a:cs typeface="Liberation Serif"/>
                        </a:rPr>
                        <a:t>mm</a:t>
                      </a:r>
                      <a:endParaRPr sz="2000">
                        <a:latin typeface="Liberation Serif"/>
                        <a:cs typeface="Liberation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0075" marR="603250" indent="-353695">
                        <a:lnSpc>
                          <a:spcPts val="2350"/>
                        </a:lnSpc>
                      </a:pPr>
                      <a:r>
                        <a:rPr sz="2000" b="1" dirty="0">
                          <a:latin typeface="Liberation Serif"/>
                          <a:cs typeface="Liberation Serif"/>
                        </a:rPr>
                        <a:t>W</a:t>
                      </a:r>
                      <a:r>
                        <a:rPr sz="2000" b="1" spc="-5" dirty="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sz="2000" b="1" spc="95" dirty="0">
                          <a:latin typeface="Liberation Serif"/>
                          <a:cs typeface="Liberation Serif"/>
                        </a:rPr>
                        <a:t>(Actual)</a:t>
                      </a:r>
                      <a:r>
                        <a:rPr sz="2000" b="1" spc="-35" dirty="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sz="2000" b="1" spc="105" dirty="0">
                          <a:latin typeface="Liberation Serif"/>
                          <a:cs typeface="Liberation Serif"/>
                        </a:rPr>
                        <a:t>in </a:t>
                      </a:r>
                      <a:r>
                        <a:rPr sz="2000" b="1" spc="130" dirty="0">
                          <a:latin typeface="Liberation Serif"/>
                          <a:cs typeface="Liberation Serif"/>
                        </a:rPr>
                        <a:t>mm</a:t>
                      </a:r>
                      <a:endParaRPr sz="2000">
                        <a:latin typeface="Liberation Serif"/>
                        <a:cs typeface="Liberation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813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2000" b="1" spc="55" dirty="0">
                          <a:latin typeface="Liberation Serif"/>
                          <a:cs typeface="Liberation Serif"/>
                        </a:rPr>
                        <a:t>Error</a:t>
                      </a:r>
                      <a:r>
                        <a:rPr sz="2000" b="1" spc="140" dirty="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sz="2000" b="1" spc="150" dirty="0">
                          <a:latin typeface="Liberation Serif"/>
                          <a:cs typeface="Liberation Serif"/>
                        </a:rPr>
                        <a:t>(mm)</a:t>
                      </a:r>
                      <a:endParaRPr sz="2000">
                        <a:latin typeface="Liberation Serif"/>
                        <a:cs typeface="Liberation Serif"/>
                      </a:endParaRPr>
                    </a:p>
                  </a:txBody>
                  <a:tcPr marL="0" marR="0" marT="781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8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60248" y="3371723"/>
          <a:ext cx="9846310" cy="209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9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0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50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1980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2000" b="1" spc="110" dirty="0">
                          <a:latin typeface="Liberation Serif"/>
                          <a:cs typeface="Liberation Serif"/>
                        </a:rPr>
                        <a:t>Sl</a:t>
                      </a:r>
                      <a:r>
                        <a:rPr sz="2000" b="1" spc="155" dirty="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sz="2000" b="1" spc="100" dirty="0">
                          <a:latin typeface="Liberation Serif"/>
                          <a:cs typeface="Liberation Serif"/>
                        </a:rPr>
                        <a:t>No.</a:t>
                      </a:r>
                      <a:endParaRPr sz="2000">
                        <a:latin typeface="Liberation Serif"/>
                        <a:cs typeface="Liberation Serif"/>
                      </a:endParaRPr>
                    </a:p>
                  </a:txBody>
                  <a:tcPr marL="0" marR="0" marT="768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4030" marR="208915" indent="-360045">
                        <a:lnSpc>
                          <a:spcPts val="2340"/>
                        </a:lnSpc>
                      </a:pPr>
                      <a:r>
                        <a:rPr sz="2000" b="1" dirty="0">
                          <a:latin typeface="Liberation Serif"/>
                          <a:cs typeface="Liberation Serif"/>
                        </a:rPr>
                        <a:t>Mt</a:t>
                      </a:r>
                      <a:r>
                        <a:rPr sz="2000" b="1" spc="45" dirty="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sz="2000" b="1" spc="165" dirty="0">
                          <a:latin typeface="Liberation Serif"/>
                          <a:cs typeface="Liberation Serif"/>
                        </a:rPr>
                        <a:t>(Theoretical) </a:t>
                      </a:r>
                      <a:r>
                        <a:rPr sz="2000" b="1" spc="170" dirty="0">
                          <a:latin typeface="Liberation Serif"/>
                          <a:cs typeface="Liberation Serif"/>
                        </a:rPr>
                        <a:t>in</a:t>
                      </a:r>
                      <a:r>
                        <a:rPr sz="2000" b="1" spc="-10" dirty="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sz="2000" b="1" spc="265" dirty="0">
                          <a:latin typeface="Liberation Serif"/>
                          <a:cs typeface="Liberation Serif"/>
                        </a:rPr>
                        <a:t>mm</a:t>
                      </a:r>
                      <a:endParaRPr sz="2000">
                        <a:latin typeface="Liberation Serif"/>
                        <a:cs typeface="Liberation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8805" marR="478790" indent="-388620">
                        <a:lnSpc>
                          <a:spcPts val="2340"/>
                        </a:lnSpc>
                      </a:pPr>
                      <a:r>
                        <a:rPr sz="2000" b="1" dirty="0">
                          <a:latin typeface="Liberation Serif"/>
                          <a:cs typeface="Liberation Serif"/>
                        </a:rPr>
                        <a:t>Mt</a:t>
                      </a:r>
                      <a:r>
                        <a:rPr sz="2000" b="1" spc="30" dirty="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sz="2000" b="1" spc="150" dirty="0">
                          <a:latin typeface="Liberation Serif"/>
                          <a:cs typeface="Liberation Serif"/>
                        </a:rPr>
                        <a:t>(Actual)</a:t>
                      </a:r>
                      <a:r>
                        <a:rPr sz="2000" b="1" spc="15" dirty="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sz="2000" b="1" spc="145" dirty="0">
                          <a:latin typeface="Liberation Serif"/>
                          <a:cs typeface="Liberation Serif"/>
                        </a:rPr>
                        <a:t>in </a:t>
                      </a:r>
                      <a:r>
                        <a:rPr sz="2000" b="1" spc="235" dirty="0">
                          <a:latin typeface="Liberation Serif"/>
                          <a:cs typeface="Liberation Serif"/>
                        </a:rPr>
                        <a:t>mm</a:t>
                      </a:r>
                      <a:endParaRPr sz="2000">
                        <a:latin typeface="Liberation Serif"/>
                        <a:cs typeface="Liberation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2000" b="1" spc="55" dirty="0">
                          <a:latin typeface="Liberation Serif"/>
                          <a:cs typeface="Liberation Serif"/>
                        </a:rPr>
                        <a:t>Error</a:t>
                      </a:r>
                      <a:r>
                        <a:rPr sz="2000" b="1" spc="150" dirty="0">
                          <a:latin typeface="Liberation Serif"/>
                          <a:cs typeface="Liberation Serif"/>
                        </a:rPr>
                        <a:t> (mm)</a:t>
                      </a:r>
                      <a:endParaRPr sz="2000">
                        <a:latin typeface="Liberation Serif"/>
                        <a:cs typeface="Liberation Serif"/>
                      </a:endParaRPr>
                    </a:p>
                  </a:txBody>
                  <a:tcPr marL="0" marR="0" marT="768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3434079" y="878841"/>
            <a:ext cx="242570" cy="10795"/>
          </a:xfrm>
          <a:custGeom>
            <a:avLst/>
            <a:gdLst/>
            <a:ahLst/>
            <a:cxnLst/>
            <a:rect l="l" t="t" r="r" b="b"/>
            <a:pathLst>
              <a:path w="242570" h="10794">
                <a:moveTo>
                  <a:pt x="242315" y="0"/>
                </a:moveTo>
                <a:lnTo>
                  <a:pt x="0" y="0"/>
                </a:lnTo>
                <a:lnTo>
                  <a:pt x="0" y="10666"/>
                </a:lnTo>
                <a:lnTo>
                  <a:pt x="242315" y="10666"/>
                </a:lnTo>
                <a:lnTo>
                  <a:pt x="2423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4832" y="4472338"/>
            <a:ext cx="8956040" cy="221043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422275" algn="ctr">
              <a:lnSpc>
                <a:spcPct val="100000"/>
              </a:lnSpc>
              <a:spcBef>
                <a:spcPts val="720"/>
              </a:spcBef>
            </a:pPr>
            <a:r>
              <a:rPr sz="3000" baseline="2777" dirty="0">
                <a:latin typeface="DejaVu Serif Condensed"/>
                <a:cs typeface="DejaVu Serif Condensed"/>
              </a:rPr>
              <a:t>Chordal</a:t>
            </a:r>
            <a:r>
              <a:rPr sz="3000" spc="187" baseline="2777" dirty="0">
                <a:latin typeface="DejaVu Serif Condensed"/>
                <a:cs typeface="DejaVu Serif Condensed"/>
              </a:rPr>
              <a:t> </a:t>
            </a:r>
            <a:r>
              <a:rPr sz="3000" baseline="2777" dirty="0">
                <a:latin typeface="DejaVu Serif Condensed"/>
                <a:cs typeface="DejaVu Serif Condensed"/>
              </a:rPr>
              <a:t>thickness,</a:t>
            </a:r>
            <a:r>
              <a:rPr sz="3000" spc="202" baseline="2777" dirty="0">
                <a:latin typeface="DejaVu Serif Condensed"/>
                <a:cs typeface="DejaVu Serif Condensed"/>
              </a:rPr>
              <a:t> </a:t>
            </a:r>
            <a:r>
              <a:rPr sz="3000" i="1" spc="262" baseline="2777" dirty="0">
                <a:latin typeface="Caladea"/>
                <a:cs typeface="Caladea"/>
              </a:rPr>
              <a:t>W</a:t>
            </a:r>
            <a:r>
              <a:rPr sz="3000" i="1" spc="97" baseline="2777" dirty="0">
                <a:latin typeface="Caladea"/>
                <a:cs typeface="Caladea"/>
              </a:rPr>
              <a:t> </a:t>
            </a:r>
            <a:r>
              <a:rPr sz="2000" i="1" spc="75" dirty="0">
                <a:latin typeface="Caladea"/>
                <a:cs typeface="Caladea"/>
              </a:rPr>
              <a:t>theoritical</a:t>
            </a:r>
            <a:r>
              <a:rPr sz="2000" i="1" spc="340" dirty="0">
                <a:latin typeface="Caladea"/>
                <a:cs typeface="Caladea"/>
              </a:rPr>
              <a:t> </a:t>
            </a:r>
            <a:r>
              <a:rPr sz="3000" i="1" spc="172" baseline="2777" dirty="0">
                <a:latin typeface="Caladea"/>
                <a:cs typeface="Caladea"/>
              </a:rPr>
              <a:t>=N</a:t>
            </a:r>
            <a:r>
              <a:rPr sz="3000" i="1" spc="359" baseline="2777" dirty="0">
                <a:latin typeface="Caladea"/>
                <a:cs typeface="Caladea"/>
              </a:rPr>
              <a:t> </a:t>
            </a:r>
            <a:r>
              <a:rPr sz="3000" i="1" spc="209" baseline="2777" dirty="0">
                <a:latin typeface="Caladea"/>
                <a:cs typeface="Caladea"/>
              </a:rPr>
              <a:t>m</a:t>
            </a:r>
            <a:r>
              <a:rPr sz="3000" i="1" spc="300" baseline="2777" dirty="0">
                <a:latin typeface="Caladea"/>
                <a:cs typeface="Caladea"/>
              </a:rPr>
              <a:t> </a:t>
            </a:r>
            <a:r>
              <a:rPr sz="3000" i="1" spc="104" baseline="2777" dirty="0">
                <a:latin typeface="Caladea"/>
                <a:cs typeface="Caladea"/>
              </a:rPr>
              <a:t>sin</a:t>
            </a:r>
            <a:r>
              <a:rPr sz="3000" i="1" spc="359" baseline="2777" dirty="0">
                <a:latin typeface="Caladea"/>
                <a:cs typeface="Caladea"/>
              </a:rPr>
              <a:t> </a:t>
            </a:r>
            <a:r>
              <a:rPr sz="3000" i="1" spc="104" baseline="2777" dirty="0">
                <a:latin typeface="Caladea"/>
                <a:cs typeface="Caladea"/>
              </a:rPr>
              <a:t>(90/N)</a:t>
            </a:r>
            <a:endParaRPr sz="3000" baseline="2777">
              <a:latin typeface="Caladea"/>
              <a:cs typeface="Caladea"/>
            </a:endParaRPr>
          </a:p>
          <a:p>
            <a:pPr marL="215265" marR="1913255" indent="-203200">
              <a:lnSpc>
                <a:spcPts val="2810"/>
              </a:lnSpc>
              <a:spcBef>
                <a:spcPts val="894"/>
              </a:spcBef>
            </a:pPr>
            <a:r>
              <a:rPr sz="2400" b="1" spc="200" dirty="0">
                <a:latin typeface="Liberation Serif"/>
                <a:cs typeface="Liberation Serif"/>
              </a:rPr>
              <a:t>1.</a:t>
            </a:r>
            <a:r>
              <a:rPr sz="2400" b="1" spc="80" dirty="0">
                <a:latin typeface="Liberation Serif"/>
                <a:cs typeface="Liberation Serif"/>
              </a:rPr>
              <a:t> </a:t>
            </a:r>
            <a:r>
              <a:rPr sz="2400" b="1" spc="55" dirty="0">
                <a:latin typeface="Liberation Serif"/>
                <a:cs typeface="Liberation Serif"/>
              </a:rPr>
              <a:t>MEASUREMENT</a:t>
            </a:r>
            <a:r>
              <a:rPr sz="2400" b="1" spc="140" dirty="0">
                <a:latin typeface="Liberation Serif"/>
                <a:cs typeface="Liberation Serif"/>
              </a:rPr>
              <a:t> </a:t>
            </a:r>
            <a:r>
              <a:rPr sz="2400" b="1" dirty="0">
                <a:latin typeface="Liberation Serif"/>
                <a:cs typeface="Liberation Serif"/>
              </a:rPr>
              <a:t>OF</a:t>
            </a:r>
            <a:r>
              <a:rPr sz="2400" b="1" spc="120" dirty="0">
                <a:latin typeface="Liberation Serif"/>
                <a:cs typeface="Liberation Serif"/>
              </a:rPr>
              <a:t> </a:t>
            </a:r>
            <a:r>
              <a:rPr sz="2400" b="1" spc="105" dirty="0">
                <a:latin typeface="Liberation Serif"/>
                <a:cs typeface="Liberation Serif"/>
              </a:rPr>
              <a:t>TOOTH</a:t>
            </a:r>
            <a:r>
              <a:rPr sz="2400" b="1" spc="95" dirty="0">
                <a:latin typeface="Liberation Serif"/>
                <a:cs typeface="Liberation Serif"/>
              </a:rPr>
              <a:t> </a:t>
            </a:r>
            <a:r>
              <a:rPr sz="2400" b="1" spc="120" dirty="0">
                <a:latin typeface="Liberation Serif"/>
                <a:cs typeface="Liberation Serif"/>
              </a:rPr>
              <a:t>SPAN</a:t>
            </a:r>
            <a:r>
              <a:rPr sz="2400" b="1" spc="114" dirty="0">
                <a:latin typeface="Liberation Serif"/>
                <a:cs typeface="Liberation Serif"/>
              </a:rPr>
              <a:t> </a:t>
            </a:r>
            <a:r>
              <a:rPr sz="2400" b="1" spc="50" dirty="0">
                <a:latin typeface="Liberation Serif"/>
                <a:cs typeface="Liberation Serif"/>
              </a:rPr>
              <a:t>BY</a:t>
            </a:r>
            <a:r>
              <a:rPr sz="2400" b="1" spc="105" dirty="0">
                <a:latin typeface="Liberation Serif"/>
                <a:cs typeface="Liberation Serif"/>
              </a:rPr>
              <a:t> </a:t>
            </a:r>
            <a:r>
              <a:rPr sz="2400" b="1" spc="-20" dirty="0">
                <a:latin typeface="Liberation Serif"/>
                <a:cs typeface="Liberation Serif"/>
              </a:rPr>
              <a:t>DISC </a:t>
            </a:r>
            <a:r>
              <a:rPr sz="2400" b="1" spc="-10" dirty="0">
                <a:latin typeface="Liberation Serif"/>
                <a:cs typeface="Liberation Serif"/>
              </a:rPr>
              <a:t>MICROMETRE:</a:t>
            </a:r>
            <a:endParaRPr sz="2400">
              <a:latin typeface="Liberation Serif"/>
              <a:cs typeface="Liberation Serif"/>
            </a:endParaRPr>
          </a:p>
          <a:p>
            <a:pPr marL="12700" marR="5080" algn="just">
              <a:lnSpc>
                <a:spcPct val="97500"/>
              </a:lnSpc>
              <a:spcBef>
                <a:spcPts val="640"/>
              </a:spcBef>
            </a:pPr>
            <a:r>
              <a:rPr sz="2000" dirty="0">
                <a:latin typeface="DejaVu Serif Condensed"/>
                <a:cs typeface="DejaVu Serif Condensed"/>
              </a:rPr>
              <a:t>In</a:t>
            </a:r>
            <a:r>
              <a:rPr sz="2000" spc="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this</a:t>
            </a:r>
            <a:r>
              <a:rPr sz="2000" spc="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method,</a:t>
            </a:r>
            <a:r>
              <a:rPr sz="2000" spc="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span</a:t>
            </a:r>
            <a:r>
              <a:rPr sz="2000" spc="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convenient</a:t>
            </a:r>
            <a:r>
              <a:rPr sz="2000" spc="7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number</a:t>
            </a:r>
            <a:r>
              <a:rPr sz="2000" spc="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teeth</a:t>
            </a:r>
            <a:r>
              <a:rPr sz="2000" spc="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measured</a:t>
            </a:r>
            <a:r>
              <a:rPr sz="2000" spc="60" dirty="0">
                <a:latin typeface="DejaVu Serif Condensed"/>
                <a:cs typeface="DejaVu Serif Condensed"/>
              </a:rPr>
              <a:t> </a:t>
            </a:r>
            <a:r>
              <a:rPr sz="2000" spc="40" dirty="0">
                <a:latin typeface="DejaVu Serif Condensed"/>
                <a:cs typeface="DejaVu Serif Condensed"/>
              </a:rPr>
              <a:t>(The </a:t>
            </a:r>
            <a:r>
              <a:rPr sz="2000" spc="50" dirty="0">
                <a:latin typeface="DejaVu Serif Condensed"/>
                <a:cs typeface="DejaVu Serif Condensed"/>
              </a:rPr>
              <a:t>number</a:t>
            </a:r>
            <a:r>
              <a:rPr sz="2000" spc="12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11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teeth</a:t>
            </a:r>
            <a:r>
              <a:rPr sz="2000" spc="114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12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so</a:t>
            </a:r>
            <a:r>
              <a:rPr sz="2000" spc="12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chosen.</a:t>
            </a:r>
            <a:r>
              <a:rPr sz="2000" spc="114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Such</a:t>
            </a:r>
            <a:r>
              <a:rPr sz="2000" spc="12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that</a:t>
            </a:r>
            <a:r>
              <a:rPr sz="2000" spc="114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2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measurement</a:t>
            </a:r>
            <a:r>
              <a:rPr sz="2000" spc="12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120" dirty="0">
                <a:latin typeface="DejaVu Serif Condensed"/>
                <a:cs typeface="DejaVu Serif Condensed"/>
              </a:rPr>
              <a:t>  </a:t>
            </a:r>
            <a:r>
              <a:rPr sz="2000" spc="-20" dirty="0">
                <a:latin typeface="DejaVu Serif Condensed"/>
                <a:cs typeface="DejaVu Serif Condensed"/>
              </a:rPr>
              <a:t>made </a:t>
            </a:r>
            <a:r>
              <a:rPr sz="2000" spc="10" dirty="0">
                <a:latin typeface="DejaVu Serif Condensed"/>
                <a:cs typeface="DejaVu Serif Condensed"/>
              </a:rPr>
              <a:t>approximately</a:t>
            </a:r>
            <a:r>
              <a:rPr sz="2000" spc="-20" dirty="0">
                <a:latin typeface="DejaVu Serif Condensed"/>
                <a:cs typeface="DejaVu Serif Condensed"/>
              </a:rPr>
              <a:t> </a:t>
            </a:r>
            <a:r>
              <a:rPr sz="2000" spc="10" dirty="0">
                <a:latin typeface="DejaVu Serif Condensed"/>
                <a:cs typeface="DejaVu Serif Condensed"/>
              </a:rPr>
              <a:t>at</a:t>
            </a:r>
            <a:r>
              <a:rPr sz="2000" spc="-20" dirty="0">
                <a:latin typeface="DejaVu Serif Condensed"/>
                <a:cs typeface="DejaVu Serif Condensed"/>
              </a:rPr>
              <a:t> </a:t>
            </a:r>
            <a:r>
              <a:rPr sz="2000" spc="10" dirty="0">
                <a:latin typeface="DejaVu Serif Condensed"/>
                <a:cs typeface="DejaVu Serif Condensed"/>
              </a:rPr>
              <a:t>the</a:t>
            </a:r>
            <a:r>
              <a:rPr sz="2000" spc="-20" dirty="0">
                <a:latin typeface="DejaVu Serif Condensed"/>
                <a:cs typeface="DejaVu Serif Condensed"/>
              </a:rPr>
              <a:t> </a:t>
            </a:r>
            <a:r>
              <a:rPr sz="2000" spc="10" dirty="0">
                <a:latin typeface="DejaVu Serif Condensed"/>
                <a:cs typeface="DejaVu Serif Condensed"/>
              </a:rPr>
              <a:t>pitch</a:t>
            </a:r>
            <a:r>
              <a:rPr sz="2000" spc="-15" dirty="0">
                <a:latin typeface="DejaVu Serif Condensed"/>
                <a:cs typeface="DejaVu Serif Condensed"/>
              </a:rPr>
              <a:t> </a:t>
            </a:r>
            <a:r>
              <a:rPr sz="2000" spc="10" dirty="0">
                <a:latin typeface="DejaVu Serif Condensed"/>
                <a:cs typeface="DejaVu Serif Condensed"/>
              </a:rPr>
              <a:t>circle</a:t>
            </a:r>
            <a:r>
              <a:rPr sz="2000" spc="-5" dirty="0">
                <a:latin typeface="DejaVu Serif Condensed"/>
                <a:cs typeface="DejaVu Serif Condensed"/>
              </a:rPr>
              <a:t> </a:t>
            </a:r>
            <a:r>
              <a:rPr sz="2000" spc="10" dirty="0">
                <a:latin typeface="DejaVu Serif Condensed"/>
                <a:cs typeface="DejaVu Serif Condensed"/>
              </a:rPr>
              <a:t>of</a:t>
            </a:r>
            <a:r>
              <a:rPr sz="2000" spc="-20" dirty="0">
                <a:latin typeface="DejaVu Serif Condensed"/>
                <a:cs typeface="DejaVu Serif Condensed"/>
              </a:rPr>
              <a:t> </a:t>
            </a:r>
            <a:r>
              <a:rPr sz="2000" spc="10" dirty="0">
                <a:latin typeface="DejaVu Serif Condensed"/>
                <a:cs typeface="DejaVu Serif Condensed"/>
              </a:rPr>
              <a:t>the</a:t>
            </a:r>
            <a:r>
              <a:rPr sz="2000" spc="-1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gear.)</a:t>
            </a:r>
            <a:endParaRPr sz="2000">
              <a:latin typeface="DejaVu Serif Condensed"/>
              <a:cs typeface="DejaVu Serif Condensed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5620" y="1094104"/>
            <a:ext cx="4580889" cy="3469639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4832" y="1130553"/>
            <a:ext cx="5129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00" dirty="0"/>
              <a:t>2.</a:t>
            </a:r>
            <a:r>
              <a:rPr spc="95" dirty="0"/>
              <a:t> </a:t>
            </a:r>
            <a:r>
              <a:rPr spc="55" dirty="0"/>
              <a:t>MEASUREMENT</a:t>
            </a:r>
            <a:r>
              <a:rPr spc="135" dirty="0"/>
              <a:t> </a:t>
            </a:r>
            <a:r>
              <a:rPr dirty="0"/>
              <a:t>OF</a:t>
            </a:r>
            <a:r>
              <a:rPr spc="120" dirty="0"/>
              <a:t> </a:t>
            </a:r>
            <a:r>
              <a:rPr spc="105" dirty="0"/>
              <a:t>RUN</a:t>
            </a:r>
            <a:r>
              <a:rPr spc="110" dirty="0"/>
              <a:t> </a:t>
            </a:r>
            <a:r>
              <a:rPr spc="35" dirty="0"/>
              <a:t>OUT: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4832" y="1437106"/>
            <a:ext cx="8957945" cy="5004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46500"/>
              </a:lnSpc>
              <a:spcBef>
                <a:spcPts val="100"/>
              </a:spcBef>
            </a:pP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9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given</a:t>
            </a:r>
            <a:r>
              <a:rPr sz="2000" spc="9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gear</a:t>
            </a:r>
            <a:r>
              <a:rPr sz="2000" spc="9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95" dirty="0">
                <a:latin typeface="DejaVu Serif Condensed"/>
                <a:cs typeface="DejaVu Serif Condensed"/>
              </a:rPr>
              <a:t>  </a:t>
            </a:r>
            <a:r>
              <a:rPr sz="2000" spc="50" dirty="0">
                <a:latin typeface="DejaVu Serif Condensed"/>
                <a:cs typeface="DejaVu Serif Condensed"/>
              </a:rPr>
              <a:t>mounted</a:t>
            </a:r>
            <a:r>
              <a:rPr sz="2000" spc="90" dirty="0">
                <a:latin typeface="DejaVu Serif Condensed"/>
                <a:cs typeface="DejaVu Serif Condensed"/>
              </a:rPr>
              <a:t>  </a:t>
            </a:r>
            <a:r>
              <a:rPr sz="2000" spc="70" dirty="0">
                <a:latin typeface="DejaVu Serif Condensed"/>
                <a:cs typeface="DejaVu Serif Condensed"/>
              </a:rPr>
              <a:t>on</a:t>
            </a:r>
            <a:r>
              <a:rPr sz="2000" spc="8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8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mandrel</a:t>
            </a:r>
            <a:r>
              <a:rPr sz="2000" spc="9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and</a:t>
            </a:r>
            <a:r>
              <a:rPr sz="2000" spc="9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support</a:t>
            </a:r>
            <a:r>
              <a:rPr sz="2000" spc="9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between</a:t>
            </a:r>
            <a:r>
              <a:rPr sz="2000" spc="80" dirty="0">
                <a:latin typeface="DejaVu Serif Condensed"/>
                <a:cs typeface="DejaVu Serif Condensed"/>
              </a:rPr>
              <a:t>  </a:t>
            </a:r>
            <a:r>
              <a:rPr sz="2000" spc="55" dirty="0">
                <a:latin typeface="DejaVu Serif Condensed"/>
                <a:cs typeface="DejaVu Serif Condensed"/>
              </a:rPr>
              <a:t>two </a:t>
            </a:r>
            <a:r>
              <a:rPr sz="2000" dirty="0">
                <a:latin typeface="DejaVu Serif Condensed"/>
                <a:cs typeface="DejaVu Serif Condensed"/>
              </a:rPr>
              <a:t>centers.</a:t>
            </a:r>
            <a:r>
              <a:rPr sz="2000" spc="-40" dirty="0">
                <a:latin typeface="DejaVu Serif Condensed"/>
                <a:cs typeface="DejaVu Serif Condensed"/>
              </a:rPr>
              <a:t>  </a:t>
            </a:r>
            <a:r>
              <a:rPr sz="2000" spc="65" dirty="0">
                <a:latin typeface="DejaVu Serif Condensed"/>
                <a:cs typeface="DejaVu Serif Condensed"/>
              </a:rPr>
              <a:t>A</a:t>
            </a:r>
            <a:r>
              <a:rPr sz="2000" spc="2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dial</a:t>
            </a:r>
            <a:r>
              <a:rPr sz="2000" spc="-3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indicator</a:t>
            </a:r>
            <a:r>
              <a:rPr sz="2000" spc="-40" dirty="0">
                <a:latin typeface="DejaVu Serif Condensed"/>
                <a:cs typeface="DejaVu Serif Condensed"/>
              </a:rPr>
              <a:t>  </a:t>
            </a:r>
            <a:r>
              <a:rPr sz="2000" spc="60" dirty="0">
                <a:latin typeface="DejaVu Serif Condensed"/>
                <a:cs typeface="DejaVu Serif Condensed"/>
              </a:rPr>
              <a:t>or</a:t>
            </a:r>
            <a:r>
              <a:rPr sz="2000" spc="-4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test</a:t>
            </a:r>
            <a:r>
              <a:rPr sz="2000" spc="-3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indicator,</a:t>
            </a:r>
            <a:r>
              <a:rPr sz="2000" spc="-30" dirty="0">
                <a:latin typeface="DejaVu Serif Condensed"/>
                <a:cs typeface="DejaVu Serif Condensed"/>
              </a:rPr>
              <a:t>  </a:t>
            </a:r>
            <a:r>
              <a:rPr sz="2000" spc="50" dirty="0">
                <a:latin typeface="DejaVu Serif Condensed"/>
                <a:cs typeface="DejaVu Serif Condensed"/>
              </a:rPr>
              <a:t>mounted</a:t>
            </a:r>
            <a:r>
              <a:rPr sz="2000" spc="-35" dirty="0">
                <a:latin typeface="DejaVu Serif Condensed"/>
                <a:cs typeface="DejaVu Serif Condensed"/>
              </a:rPr>
              <a:t>  </a:t>
            </a:r>
            <a:r>
              <a:rPr sz="2000" spc="70" dirty="0">
                <a:latin typeface="DejaVu Serif Condensed"/>
                <a:cs typeface="DejaVu Serif Condensed"/>
              </a:rPr>
              <a:t>on</a:t>
            </a:r>
            <a:r>
              <a:rPr sz="2000" spc="-4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-3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stand</a:t>
            </a:r>
            <a:r>
              <a:rPr sz="2000" spc="-3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490" dirty="0">
                <a:latin typeface="DejaVu Serif Condensed"/>
                <a:cs typeface="DejaVu Serif Condensed"/>
              </a:rPr>
              <a:t> </a:t>
            </a:r>
            <a:r>
              <a:rPr sz="2000" spc="-20" dirty="0">
                <a:latin typeface="DejaVu Serif Condensed"/>
                <a:cs typeface="DejaVu Serif Condensed"/>
              </a:rPr>
              <a:t>kept </a:t>
            </a:r>
            <a:r>
              <a:rPr sz="2000" dirty="0">
                <a:latin typeface="DejaVu Serif Condensed"/>
                <a:cs typeface="DejaVu Serif Condensed"/>
              </a:rPr>
              <a:t>near</a:t>
            </a:r>
            <a:r>
              <a:rPr sz="2000" spc="3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3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gear</a:t>
            </a:r>
            <a:r>
              <a:rPr sz="2000" spc="3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and</a:t>
            </a:r>
            <a:r>
              <a:rPr sz="2000" spc="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2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tip</a:t>
            </a:r>
            <a:r>
              <a:rPr sz="2000" spc="2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25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25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indicator</a:t>
            </a:r>
            <a:r>
              <a:rPr sz="2000" spc="2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2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made</a:t>
            </a:r>
            <a:r>
              <a:rPr sz="2000" spc="2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to</a:t>
            </a:r>
            <a:r>
              <a:rPr sz="2000" spc="25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touch</a:t>
            </a:r>
            <a:r>
              <a:rPr sz="2000" spc="2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2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tip</a:t>
            </a:r>
            <a:r>
              <a:rPr sz="2000" spc="2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270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the </a:t>
            </a:r>
            <a:r>
              <a:rPr sz="2000" dirty="0">
                <a:latin typeface="DejaVu Serif Condensed"/>
                <a:cs typeface="DejaVu Serif Condensed"/>
              </a:rPr>
              <a:t>tooth.</a:t>
            </a:r>
            <a:r>
              <a:rPr sz="2000" spc="3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35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reading</a:t>
            </a:r>
            <a:r>
              <a:rPr sz="2000" spc="3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3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set</a:t>
            </a:r>
            <a:r>
              <a:rPr sz="2000" spc="1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to</a:t>
            </a:r>
            <a:r>
              <a:rPr sz="2000" spc="20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zero.</a:t>
            </a:r>
            <a:r>
              <a:rPr sz="2000" spc="18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Then</a:t>
            </a:r>
            <a:r>
              <a:rPr sz="2000" spc="1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gear</a:t>
            </a:r>
            <a:r>
              <a:rPr sz="2000" spc="18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20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rotated</a:t>
            </a:r>
            <a:r>
              <a:rPr sz="2000" spc="1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tooth</a:t>
            </a:r>
            <a:r>
              <a:rPr sz="2000" spc="18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by</a:t>
            </a:r>
            <a:r>
              <a:rPr sz="2000" spc="18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tooth </a:t>
            </a:r>
            <a:r>
              <a:rPr sz="2000" dirty="0">
                <a:latin typeface="DejaVu Serif Condensed"/>
                <a:cs typeface="DejaVu Serif Condensed"/>
              </a:rPr>
              <a:t>and</a:t>
            </a:r>
            <a:r>
              <a:rPr sz="2000" spc="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deviations</a:t>
            </a:r>
            <a:r>
              <a:rPr sz="2000" spc="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are</a:t>
            </a:r>
            <a:r>
              <a:rPr sz="2000" spc="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noted.</a:t>
            </a:r>
            <a:r>
              <a:rPr sz="2000" spc="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3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maximum</a:t>
            </a:r>
            <a:r>
              <a:rPr sz="2000" spc="3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variation</a:t>
            </a:r>
            <a:r>
              <a:rPr sz="2000" spc="2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indicates</a:t>
            </a:r>
            <a:r>
              <a:rPr sz="2000" spc="2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28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run</a:t>
            </a:r>
            <a:r>
              <a:rPr sz="2000" spc="2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out</a:t>
            </a:r>
            <a:r>
              <a:rPr sz="2000" spc="290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in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7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gear.</a:t>
            </a:r>
            <a:endParaRPr sz="2000">
              <a:latin typeface="DejaVu Serif Condensed"/>
              <a:cs typeface="DejaVu Serif Condensed"/>
            </a:endParaRPr>
          </a:p>
          <a:p>
            <a:pPr marR="5100955" algn="ctr">
              <a:lnSpc>
                <a:spcPct val="100000"/>
              </a:lnSpc>
              <a:spcBef>
                <a:spcPts val="1130"/>
              </a:spcBef>
            </a:pPr>
            <a:r>
              <a:rPr sz="2000" spc="40" dirty="0">
                <a:latin typeface="DejaVu Serif Condensed"/>
                <a:cs typeface="DejaVu Serif Condensed"/>
              </a:rPr>
              <a:t>Eccentricity=Runout/2.</a:t>
            </a:r>
            <a:endParaRPr sz="2000">
              <a:latin typeface="DejaVu Serif Condensed"/>
              <a:cs typeface="DejaVu Serif Condensed"/>
            </a:endParaRPr>
          </a:p>
          <a:p>
            <a:pPr marR="5034280" algn="ctr">
              <a:lnSpc>
                <a:spcPct val="100000"/>
              </a:lnSpc>
              <a:spcBef>
                <a:spcPts val="670"/>
              </a:spcBef>
            </a:pPr>
            <a:r>
              <a:rPr sz="2000" dirty="0">
                <a:latin typeface="DejaVu Serif Condensed"/>
                <a:cs typeface="DejaVu Serif Condensed"/>
              </a:rPr>
              <a:t>Hence</a:t>
            </a:r>
            <a:r>
              <a:rPr sz="2000" spc="-15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eccentricity</a:t>
            </a:r>
            <a:r>
              <a:rPr sz="2000" spc="-2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is</a:t>
            </a:r>
            <a:r>
              <a:rPr sz="2000" spc="-20" dirty="0">
                <a:latin typeface="DejaVu Serif Condensed"/>
                <a:cs typeface="DejaVu Serif Condensed"/>
              </a:rPr>
              <a:t> </a:t>
            </a:r>
            <a:r>
              <a:rPr sz="2000" spc="95" dirty="0">
                <a:latin typeface="DejaVu Serif Condensed"/>
                <a:cs typeface="DejaVu Serif Condensed"/>
              </a:rPr>
              <a:t>found</a:t>
            </a:r>
            <a:r>
              <a:rPr sz="2000" spc="-10" dirty="0">
                <a:latin typeface="DejaVu Serif Condensed"/>
                <a:cs typeface="DejaVu Serif Condensed"/>
              </a:rPr>
              <a:t> </a:t>
            </a:r>
            <a:r>
              <a:rPr sz="2000" spc="-20" dirty="0">
                <a:latin typeface="DejaVu Serif Condensed"/>
                <a:cs typeface="DejaVu Serif Condensed"/>
              </a:rPr>
              <a:t>out.</a:t>
            </a:r>
            <a:endParaRPr sz="2000">
              <a:latin typeface="DejaVu Serif Condensed"/>
              <a:cs typeface="DejaVu Serif Condensed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2400" b="1" spc="150" dirty="0">
                <a:latin typeface="Liberation Serif"/>
                <a:cs typeface="Liberation Serif"/>
              </a:rPr>
              <a:t>Results:</a:t>
            </a:r>
            <a:endParaRPr sz="2400">
              <a:latin typeface="Liberation Serif"/>
              <a:cs typeface="Liberation Serif"/>
            </a:endParaRPr>
          </a:p>
          <a:p>
            <a:pPr marL="12700" marR="10160" algn="just">
              <a:lnSpc>
                <a:spcPct val="147000"/>
              </a:lnSpc>
              <a:spcBef>
                <a:spcPts val="915"/>
              </a:spcBef>
            </a:pP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actual</a:t>
            </a:r>
            <a:r>
              <a:rPr sz="2000" spc="11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and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theoretical</a:t>
            </a:r>
            <a:r>
              <a:rPr sz="2000" spc="1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tooth</a:t>
            </a:r>
            <a:r>
              <a:rPr sz="2000" spc="10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thickness</a:t>
            </a:r>
            <a:r>
              <a:rPr sz="2000" spc="11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1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11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gear</a:t>
            </a:r>
            <a:r>
              <a:rPr sz="2000" spc="1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1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calculated</a:t>
            </a:r>
            <a:r>
              <a:rPr sz="2000" spc="12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by</a:t>
            </a:r>
            <a:r>
              <a:rPr sz="2000" spc="25" dirty="0">
                <a:latin typeface="DejaVu Serif Condensed"/>
                <a:cs typeface="DejaVu Serif Condensed"/>
              </a:rPr>
              <a:t>  </a:t>
            </a:r>
            <a:r>
              <a:rPr sz="2000" spc="-10" dirty="0">
                <a:latin typeface="DejaVu Serif Condensed"/>
                <a:cs typeface="DejaVu Serif Condensed"/>
              </a:rPr>
              <a:t>using Gear</a:t>
            </a:r>
            <a:r>
              <a:rPr sz="2000" dirty="0">
                <a:latin typeface="DejaVu Serif Condensed"/>
                <a:cs typeface="DejaVu Serif Condensed"/>
              </a:rPr>
              <a:t> tooth</a:t>
            </a:r>
            <a:r>
              <a:rPr sz="2000" spc="1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vernier.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0085" y="740410"/>
            <a:ext cx="5141595" cy="8394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48055">
              <a:lnSpc>
                <a:spcPct val="111200"/>
              </a:lnSpc>
              <a:spcBef>
                <a:spcPts val="100"/>
              </a:spcBef>
            </a:pPr>
            <a:r>
              <a:rPr spc="50" dirty="0"/>
              <a:t>EXPERIMENT</a:t>
            </a:r>
            <a:r>
              <a:rPr spc="175" dirty="0"/>
              <a:t> </a:t>
            </a:r>
            <a:r>
              <a:rPr spc="190" dirty="0"/>
              <a:t>NO.10 </a:t>
            </a:r>
            <a:r>
              <a:rPr dirty="0"/>
              <a:t>CALIBRATION</a:t>
            </a:r>
            <a:r>
              <a:rPr spc="375" dirty="0"/>
              <a:t> </a:t>
            </a:r>
            <a:r>
              <a:rPr dirty="0"/>
              <a:t>OF</a:t>
            </a:r>
            <a:r>
              <a:rPr spc="355" dirty="0"/>
              <a:t> </a:t>
            </a:r>
            <a:r>
              <a:rPr spc="-10" dirty="0"/>
              <a:t>MICROMETER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4832" y="1785753"/>
            <a:ext cx="6788150" cy="3881754"/>
          </a:xfrm>
          <a:prstGeom prst="rect">
            <a:avLst/>
          </a:prstGeom>
        </p:spPr>
        <p:txBody>
          <a:bodyPr vert="horz" wrap="square" lIns="0" tIns="218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20"/>
              </a:spcBef>
            </a:pPr>
            <a:r>
              <a:rPr sz="2400" b="1" spc="80" dirty="0">
                <a:latin typeface="Liberation Serif"/>
                <a:cs typeface="Liberation Serif"/>
              </a:rPr>
              <a:t>Aim:</a:t>
            </a:r>
            <a:endParaRPr sz="24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2000" spc="80" dirty="0">
                <a:latin typeface="DejaVu Serif Condensed"/>
                <a:cs typeface="DejaVu Serif Condensed"/>
              </a:rPr>
              <a:t>To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calibrate</a:t>
            </a:r>
            <a:r>
              <a:rPr sz="2000" spc="1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given</a:t>
            </a:r>
            <a:r>
              <a:rPr sz="2000" spc="1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micrometer</a:t>
            </a:r>
            <a:r>
              <a:rPr sz="2000" spc="1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over</a:t>
            </a:r>
            <a:r>
              <a:rPr sz="2000" spc="11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entire</a:t>
            </a:r>
            <a:r>
              <a:rPr sz="2000" spc="13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range.</a:t>
            </a:r>
            <a:endParaRPr sz="2000">
              <a:latin typeface="DejaVu Serif Condensed"/>
              <a:cs typeface="DejaVu Serif Condensed"/>
            </a:endParaRPr>
          </a:p>
          <a:p>
            <a:pPr>
              <a:lnSpc>
                <a:spcPct val="100000"/>
              </a:lnSpc>
              <a:spcBef>
                <a:spcPts val="865"/>
              </a:spcBef>
            </a:pPr>
            <a:endParaRPr sz="2000">
              <a:latin typeface="DejaVu Serif Condensed"/>
              <a:cs typeface="DejaVu Serif Condensed"/>
            </a:endParaRPr>
          </a:p>
          <a:p>
            <a:pPr marL="12700">
              <a:lnSpc>
                <a:spcPct val="100000"/>
              </a:lnSpc>
            </a:pPr>
            <a:r>
              <a:rPr sz="2400" b="1" spc="180" dirty="0">
                <a:latin typeface="Liberation Serif"/>
                <a:cs typeface="Liberation Serif"/>
              </a:rPr>
              <a:t>Apparatus</a:t>
            </a:r>
            <a:r>
              <a:rPr sz="2400" b="1" spc="40" dirty="0">
                <a:latin typeface="Liberation Serif"/>
                <a:cs typeface="Liberation Serif"/>
              </a:rPr>
              <a:t> </a:t>
            </a:r>
            <a:r>
              <a:rPr sz="2400" b="1" spc="155" dirty="0">
                <a:latin typeface="Liberation Serif"/>
                <a:cs typeface="Liberation Serif"/>
              </a:rPr>
              <a:t>Required:</a:t>
            </a:r>
            <a:endParaRPr sz="2400">
              <a:latin typeface="Liberation Serif"/>
              <a:cs typeface="Liberation Serif"/>
            </a:endParaRPr>
          </a:p>
          <a:p>
            <a:pPr>
              <a:lnSpc>
                <a:spcPct val="100000"/>
              </a:lnSpc>
              <a:spcBef>
                <a:spcPts val="1035"/>
              </a:spcBef>
            </a:pPr>
            <a:endParaRPr sz="2400">
              <a:latin typeface="Liberation Serif"/>
              <a:cs typeface="Liberation Serif"/>
            </a:endParaRPr>
          </a:p>
          <a:p>
            <a:pPr marL="316865" indent="-304165">
              <a:lnSpc>
                <a:spcPct val="100000"/>
              </a:lnSpc>
              <a:buAutoNum type="arabicPeriod"/>
              <a:tabLst>
                <a:tab pos="316865" algn="l"/>
              </a:tabLst>
            </a:pPr>
            <a:r>
              <a:rPr sz="2000" spc="50" dirty="0">
                <a:latin typeface="DejaVu Serif Condensed"/>
                <a:cs typeface="DejaVu Serif Condensed"/>
              </a:rPr>
              <a:t>Micrometer</a:t>
            </a:r>
            <a:endParaRPr sz="2000">
              <a:latin typeface="DejaVu Serif Condensed"/>
              <a:cs typeface="DejaVu Serif Condensed"/>
            </a:endParaRPr>
          </a:p>
          <a:p>
            <a:pPr>
              <a:lnSpc>
                <a:spcPct val="100000"/>
              </a:lnSpc>
              <a:spcBef>
                <a:spcPts val="180"/>
              </a:spcBef>
              <a:buFont typeface="DejaVu Serif Condensed"/>
              <a:buAutoNum type="arabicPeriod"/>
            </a:pPr>
            <a:endParaRPr sz="2000">
              <a:latin typeface="DejaVu Serif Condensed"/>
              <a:cs typeface="DejaVu Serif Condensed"/>
            </a:endParaRPr>
          </a:p>
          <a:p>
            <a:pPr marL="302260" indent="-28956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02260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Micrometer</a:t>
            </a:r>
            <a:r>
              <a:rPr sz="2000" spc="254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Stand</a:t>
            </a:r>
            <a:endParaRPr sz="2000">
              <a:latin typeface="DejaVu Serif Condensed"/>
              <a:cs typeface="DejaVu Serif Condensed"/>
            </a:endParaRPr>
          </a:p>
          <a:p>
            <a:pPr>
              <a:lnSpc>
                <a:spcPct val="100000"/>
              </a:lnSpc>
              <a:spcBef>
                <a:spcPts val="190"/>
              </a:spcBef>
              <a:buFont typeface="DejaVu Serif Condensed"/>
              <a:buAutoNum type="arabicPeriod"/>
            </a:pPr>
            <a:endParaRPr sz="2000">
              <a:latin typeface="DejaVu Serif Condensed"/>
              <a:cs typeface="DejaVu Serif Condensed"/>
            </a:endParaRPr>
          </a:p>
          <a:p>
            <a:pPr marL="317500" indent="-304800">
              <a:lnSpc>
                <a:spcPct val="100000"/>
              </a:lnSpc>
              <a:buAutoNum type="arabicPeriod"/>
              <a:tabLst>
                <a:tab pos="317500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Slip</a:t>
            </a:r>
            <a:r>
              <a:rPr sz="2000" spc="1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Gauge</a:t>
            </a:r>
            <a:r>
              <a:rPr sz="2000" spc="185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Box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1219" y="370688"/>
            <a:ext cx="8629650" cy="4504055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226060" algn="just">
              <a:lnSpc>
                <a:spcPct val="100000"/>
              </a:lnSpc>
              <a:spcBef>
                <a:spcPts val="1225"/>
              </a:spcBef>
            </a:pPr>
            <a:r>
              <a:rPr sz="2000" spc="65" dirty="0">
                <a:latin typeface="DejaVu Serif Condensed"/>
                <a:cs typeface="DejaVu Serif Condensed"/>
              </a:rPr>
              <a:t>Example:</a:t>
            </a:r>
            <a:r>
              <a:rPr sz="2000" spc="-5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Vernier</a:t>
            </a:r>
            <a:r>
              <a:rPr sz="2000" spc="-4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caliper.</a:t>
            </a:r>
            <a:endParaRPr sz="2000">
              <a:latin typeface="DejaVu Serif Condensed"/>
              <a:cs typeface="DejaVu Serif Condensed"/>
            </a:endParaRPr>
          </a:p>
          <a:p>
            <a:pPr marL="226060" marR="5715" indent="-213995" algn="just">
              <a:lnSpc>
                <a:spcPts val="3540"/>
              </a:lnSpc>
              <a:spcBef>
                <a:spcPts val="295"/>
              </a:spcBef>
              <a:buSzPct val="60000"/>
              <a:buFont typeface="Verdana"/>
              <a:buChar char="•"/>
              <a:tabLst>
                <a:tab pos="226060" algn="l"/>
              </a:tabLst>
            </a:pPr>
            <a:r>
              <a:rPr sz="2000" b="1" spc="175" dirty="0">
                <a:latin typeface="Liberation Serif"/>
                <a:cs typeface="Liberation Serif"/>
              </a:rPr>
              <a:t>Transposition</a:t>
            </a:r>
            <a:r>
              <a:rPr sz="2000" b="1" spc="490" dirty="0">
                <a:latin typeface="Liberation Serif"/>
                <a:cs typeface="Liberation Serif"/>
              </a:rPr>
              <a:t>  </a:t>
            </a:r>
            <a:r>
              <a:rPr sz="2000" b="1" spc="175" dirty="0">
                <a:latin typeface="Liberation Serif"/>
                <a:cs typeface="Liberation Serif"/>
              </a:rPr>
              <a:t>method:</a:t>
            </a:r>
            <a:r>
              <a:rPr sz="2000" b="1" spc="495" dirty="0">
                <a:latin typeface="Liberation Serif"/>
                <a:cs typeface="Liberation Serif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In</a:t>
            </a:r>
            <a:r>
              <a:rPr sz="2000" spc="42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this</a:t>
            </a:r>
            <a:r>
              <a:rPr sz="2000" spc="42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method,</a:t>
            </a:r>
            <a:r>
              <a:rPr sz="2000" spc="42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43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quantity</a:t>
            </a:r>
            <a:r>
              <a:rPr sz="2000" spc="42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to</a:t>
            </a:r>
            <a:r>
              <a:rPr sz="2000" spc="430" dirty="0">
                <a:latin typeface="DejaVu Serif Condensed"/>
                <a:cs typeface="DejaVu Serif Condensed"/>
              </a:rPr>
              <a:t>  </a:t>
            </a:r>
            <a:r>
              <a:rPr sz="2000" spc="-25" dirty="0">
                <a:latin typeface="DejaVu Serif Condensed"/>
                <a:cs typeface="DejaVu Serif Condensed"/>
              </a:rPr>
              <a:t>be </a:t>
            </a:r>
            <a:r>
              <a:rPr sz="2000" dirty="0">
                <a:latin typeface="DejaVu Serif Condensed"/>
                <a:cs typeface="DejaVu Serif Condensed"/>
              </a:rPr>
              <a:t>measured</a:t>
            </a:r>
            <a:r>
              <a:rPr sz="2000" spc="4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2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first</a:t>
            </a:r>
            <a:r>
              <a:rPr sz="2000" spc="2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balanced</a:t>
            </a:r>
            <a:r>
              <a:rPr sz="2000" spc="229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by</a:t>
            </a:r>
            <a:r>
              <a:rPr sz="2000" spc="20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215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known</a:t>
            </a:r>
            <a:r>
              <a:rPr sz="2000" spc="2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value</a:t>
            </a:r>
            <a:r>
              <a:rPr sz="2000" spc="2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and</a:t>
            </a:r>
            <a:r>
              <a:rPr sz="2000" spc="2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then</a:t>
            </a:r>
            <a:r>
              <a:rPr sz="2000" spc="2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it</a:t>
            </a:r>
            <a:r>
              <a:rPr sz="2000" spc="2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27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balanced</a:t>
            </a:r>
            <a:endParaRPr sz="2000">
              <a:latin typeface="DejaVu Serif Condensed"/>
              <a:cs typeface="DejaVu Serif Condensed"/>
            </a:endParaRPr>
          </a:p>
          <a:p>
            <a:pPr marL="226060" marR="6985" algn="just">
              <a:lnSpc>
                <a:spcPts val="3529"/>
              </a:lnSpc>
              <a:spcBef>
                <a:spcPts val="15"/>
              </a:spcBef>
            </a:pPr>
            <a:r>
              <a:rPr sz="2000" spc="60" dirty="0">
                <a:latin typeface="DejaVu Serif Condensed"/>
                <a:cs typeface="DejaVu Serif Condensed"/>
              </a:rPr>
              <a:t>by</a:t>
            </a:r>
            <a:r>
              <a:rPr sz="2000" spc="2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other</a:t>
            </a:r>
            <a:r>
              <a:rPr sz="2000" spc="35" dirty="0">
                <a:latin typeface="DejaVu Serif Condensed"/>
                <a:cs typeface="DejaVu Serif Condensed"/>
              </a:rPr>
              <a:t>  </a:t>
            </a:r>
            <a:r>
              <a:rPr sz="2000" spc="70" dirty="0">
                <a:latin typeface="DejaVu Serif Condensed"/>
                <a:cs typeface="DejaVu Serif Condensed"/>
              </a:rPr>
              <a:t>new</a:t>
            </a:r>
            <a:r>
              <a:rPr sz="2000" spc="30" dirty="0">
                <a:latin typeface="DejaVu Serif Condensed"/>
                <a:cs typeface="DejaVu Serif Condensed"/>
              </a:rPr>
              <a:t>  </a:t>
            </a:r>
            <a:r>
              <a:rPr sz="2000" spc="85" dirty="0">
                <a:latin typeface="DejaVu Serif Condensed"/>
                <a:cs typeface="DejaVu Serif Condensed"/>
              </a:rPr>
              <a:t>known</a:t>
            </a:r>
            <a:r>
              <a:rPr sz="2000" spc="14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value.</a:t>
            </a:r>
            <a:r>
              <a:rPr sz="2000" spc="14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Example:</a:t>
            </a:r>
            <a:r>
              <a:rPr sz="2000" spc="14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Determination</a:t>
            </a:r>
            <a:r>
              <a:rPr sz="2000" spc="14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13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mass</a:t>
            </a:r>
            <a:r>
              <a:rPr sz="2000" spc="145" dirty="0">
                <a:latin typeface="DejaVu Serif Condensed"/>
                <a:cs typeface="DejaVu Serif Condensed"/>
              </a:rPr>
              <a:t>  </a:t>
            </a:r>
            <a:r>
              <a:rPr sz="2000" spc="-25" dirty="0">
                <a:latin typeface="DejaVu Serif Condensed"/>
                <a:cs typeface="DejaVu Serif Condensed"/>
              </a:rPr>
              <a:t>by </a:t>
            </a:r>
            <a:r>
              <a:rPr sz="2000" dirty="0">
                <a:latin typeface="DejaVu Serif Condensed"/>
                <a:cs typeface="DejaVu Serif Condensed"/>
              </a:rPr>
              <a:t>balancing</a:t>
            </a:r>
            <a:r>
              <a:rPr sz="2000" spc="17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methods.</a:t>
            </a:r>
            <a:endParaRPr sz="2000">
              <a:latin typeface="DejaVu Serif Condensed"/>
              <a:cs typeface="DejaVu Serif Condensed"/>
            </a:endParaRPr>
          </a:p>
          <a:p>
            <a:pPr marL="226060" marR="5080" indent="-213995" algn="just">
              <a:lnSpc>
                <a:spcPts val="3520"/>
              </a:lnSpc>
              <a:buSzPct val="60000"/>
              <a:buFont typeface="Verdana"/>
              <a:buChar char="•"/>
              <a:tabLst>
                <a:tab pos="226060" algn="l"/>
              </a:tabLst>
            </a:pPr>
            <a:r>
              <a:rPr sz="2000" b="1" spc="175" dirty="0">
                <a:latin typeface="Liberation Serif"/>
                <a:cs typeface="Liberation Serif"/>
              </a:rPr>
              <a:t>Complementary</a:t>
            </a:r>
            <a:r>
              <a:rPr sz="2000" b="1" spc="475" dirty="0">
                <a:latin typeface="Liberation Serif"/>
                <a:cs typeface="Liberation Serif"/>
              </a:rPr>
              <a:t> </a:t>
            </a:r>
            <a:r>
              <a:rPr sz="2000" b="1" spc="180" dirty="0">
                <a:latin typeface="Liberation Serif"/>
                <a:cs typeface="Liberation Serif"/>
              </a:rPr>
              <a:t>method</a:t>
            </a:r>
            <a:r>
              <a:rPr sz="2000" spc="180" dirty="0">
                <a:latin typeface="DejaVu Serif Condensed"/>
                <a:cs typeface="DejaVu Serif Condensed"/>
              </a:rPr>
              <a:t>:</a:t>
            </a:r>
            <a:r>
              <a:rPr sz="2000" spc="43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4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value</a:t>
            </a:r>
            <a:r>
              <a:rPr sz="2000" spc="4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4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quantity</a:t>
            </a:r>
            <a:r>
              <a:rPr sz="2000" spc="43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to</a:t>
            </a:r>
            <a:r>
              <a:rPr sz="2000" spc="43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be</a:t>
            </a:r>
            <a:r>
              <a:rPr sz="2000" spc="4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measured</a:t>
            </a:r>
            <a:r>
              <a:rPr sz="2000" spc="430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is </a:t>
            </a:r>
            <a:r>
              <a:rPr sz="2000" dirty="0">
                <a:latin typeface="DejaVu Serif Condensed"/>
                <a:cs typeface="DejaVu Serif Condensed"/>
              </a:rPr>
              <a:t>combined</a:t>
            </a:r>
            <a:r>
              <a:rPr sz="2000" spc="31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with</a:t>
            </a:r>
            <a:r>
              <a:rPr sz="2000" spc="300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known</a:t>
            </a:r>
            <a:r>
              <a:rPr sz="2000" spc="30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value</a:t>
            </a:r>
            <a:r>
              <a:rPr sz="2000" spc="3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2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2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same</a:t>
            </a:r>
            <a:r>
              <a:rPr sz="2000" spc="30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quantity.</a:t>
            </a:r>
            <a:r>
              <a:rPr sz="2000" spc="29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Example:</a:t>
            </a:r>
            <a:r>
              <a:rPr sz="2000" spc="30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Volume </a:t>
            </a:r>
            <a:r>
              <a:rPr sz="2000" dirty="0">
                <a:latin typeface="DejaVu Serif Condensed"/>
                <a:cs typeface="DejaVu Serif Condensed"/>
              </a:rPr>
              <a:t>determination</a:t>
            </a:r>
            <a:r>
              <a:rPr sz="2000" spc="14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by</a:t>
            </a:r>
            <a:r>
              <a:rPr sz="2000" spc="1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liquid</a:t>
            </a:r>
            <a:r>
              <a:rPr sz="2000" spc="15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displacement.</a:t>
            </a:r>
            <a:endParaRPr sz="2000">
              <a:latin typeface="DejaVu Serif Condensed"/>
              <a:cs typeface="DejaVu Serif Condensed"/>
            </a:endParaRPr>
          </a:p>
          <a:p>
            <a:pPr marL="226695" indent="-213995" algn="just">
              <a:lnSpc>
                <a:spcPct val="100000"/>
              </a:lnSpc>
              <a:spcBef>
                <a:spcPts val="810"/>
              </a:spcBef>
              <a:buSzPct val="60000"/>
              <a:buFont typeface="Verdana"/>
              <a:buChar char="•"/>
              <a:tabLst>
                <a:tab pos="226695" algn="l"/>
              </a:tabLst>
            </a:pPr>
            <a:r>
              <a:rPr sz="2000" b="1" spc="165" dirty="0">
                <a:latin typeface="Liberation Serif"/>
                <a:cs typeface="Liberation Serif"/>
              </a:rPr>
              <a:t>Deflection</a:t>
            </a:r>
            <a:r>
              <a:rPr sz="2000" b="1" spc="125" dirty="0">
                <a:latin typeface="Liberation Serif"/>
                <a:cs typeface="Liberation Serif"/>
              </a:rPr>
              <a:t> </a:t>
            </a:r>
            <a:r>
              <a:rPr sz="2000" b="1" spc="185" dirty="0">
                <a:latin typeface="Liberation Serif"/>
                <a:cs typeface="Liberation Serif"/>
              </a:rPr>
              <a:t>method</a:t>
            </a:r>
            <a:r>
              <a:rPr sz="2000" spc="185" dirty="0">
                <a:latin typeface="DejaVu Serif Condensed"/>
                <a:cs typeface="DejaVu Serif Condensed"/>
              </a:rPr>
              <a:t>:</a:t>
            </a:r>
            <a:r>
              <a:rPr sz="2000" spc="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value</a:t>
            </a:r>
            <a:r>
              <a:rPr sz="2000" spc="5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to</a:t>
            </a:r>
            <a:r>
              <a:rPr sz="2000" spc="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be</a:t>
            </a:r>
            <a:r>
              <a:rPr sz="2000" spc="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measured</a:t>
            </a:r>
            <a:r>
              <a:rPr sz="2000" spc="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directly</a:t>
            </a:r>
            <a:r>
              <a:rPr sz="2000" spc="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indicated</a:t>
            </a:r>
            <a:r>
              <a:rPr sz="2000" spc="60" dirty="0">
                <a:latin typeface="DejaVu Serif Condensed"/>
                <a:cs typeface="DejaVu Serif Condensed"/>
              </a:rPr>
              <a:t> </a:t>
            </a:r>
            <a:r>
              <a:rPr sz="2000" spc="35" dirty="0">
                <a:latin typeface="DejaVu Serif Condensed"/>
                <a:cs typeface="DejaVu Serif Condensed"/>
              </a:rPr>
              <a:t>by</a:t>
            </a:r>
            <a:endParaRPr sz="2000">
              <a:latin typeface="DejaVu Serif Condensed"/>
              <a:cs typeface="DejaVu Serif Condensed"/>
            </a:endParaRPr>
          </a:p>
          <a:p>
            <a:pPr marL="226060" algn="just">
              <a:lnSpc>
                <a:spcPct val="100000"/>
              </a:lnSpc>
              <a:spcBef>
                <a:spcPts val="1115"/>
              </a:spcBef>
            </a:pP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deflection</a:t>
            </a:r>
            <a:r>
              <a:rPr sz="2000" spc="2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2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pointer.</a:t>
            </a:r>
            <a:r>
              <a:rPr sz="2000" spc="2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Example:</a:t>
            </a:r>
            <a:r>
              <a:rPr sz="2000" spc="2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Pressure</a:t>
            </a:r>
            <a:r>
              <a:rPr sz="2000" spc="24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measurement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4400" y="2922269"/>
            <a:ext cx="5114925" cy="24384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4832" y="781558"/>
            <a:ext cx="12261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50" dirty="0"/>
              <a:t>Theory: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4832" y="1350009"/>
            <a:ext cx="8952230" cy="211899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ct val="97700"/>
              </a:lnSpc>
              <a:spcBef>
                <a:spcPts val="160"/>
              </a:spcBef>
            </a:pPr>
            <a:r>
              <a:rPr sz="2000" dirty="0">
                <a:latin typeface="DejaVu Serif Condensed"/>
                <a:cs typeface="DejaVu Serif Condensed"/>
              </a:rPr>
              <a:t>It</a:t>
            </a:r>
            <a:r>
              <a:rPr sz="2000" spc="484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is</a:t>
            </a:r>
            <a:r>
              <a:rPr sz="2000" spc="490" dirty="0">
                <a:latin typeface="DejaVu Serif Condensed"/>
                <a:cs typeface="DejaVu Serif Condensed"/>
              </a:rPr>
              <a:t> </a:t>
            </a:r>
            <a:r>
              <a:rPr sz="2000" spc="95" dirty="0">
                <a:latin typeface="DejaVu Serif Condensed"/>
                <a:cs typeface="DejaVu Serif Condensed"/>
              </a:rPr>
              <a:t>one</a:t>
            </a:r>
            <a:r>
              <a:rPr sz="2000" spc="484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of</a:t>
            </a:r>
            <a:r>
              <a:rPr sz="2000" spc="49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-40" dirty="0">
                <a:latin typeface="DejaVu Serif Condensed"/>
                <a:cs typeface="DejaVu Serif Condensed"/>
              </a:rPr>
              <a:t>  </a:t>
            </a:r>
            <a:r>
              <a:rPr sz="2000" spc="105" dirty="0">
                <a:latin typeface="DejaVu Serif Condensed"/>
                <a:cs typeface="DejaVu Serif Condensed"/>
              </a:rPr>
              <a:t>most</a:t>
            </a:r>
            <a:r>
              <a:rPr sz="2000" spc="490" dirty="0">
                <a:latin typeface="DejaVu Serif Condensed"/>
                <a:cs typeface="DejaVu Serif Condensed"/>
              </a:rPr>
              <a:t> </a:t>
            </a:r>
            <a:r>
              <a:rPr sz="2000" spc="120" dirty="0">
                <a:latin typeface="DejaVu Serif Condensed"/>
                <a:cs typeface="DejaVu Serif Condensed"/>
              </a:rPr>
              <a:t>common</a:t>
            </a:r>
            <a:r>
              <a:rPr sz="2000" spc="4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&amp;</a:t>
            </a:r>
            <a:r>
              <a:rPr sz="2000" spc="-40" dirty="0">
                <a:latin typeface="DejaVu Serif Condensed"/>
                <a:cs typeface="DejaVu Serif Condensed"/>
              </a:rPr>
              <a:t>  </a:t>
            </a:r>
            <a:r>
              <a:rPr sz="2000" spc="105" dirty="0">
                <a:latin typeface="DejaVu Serif Condensed"/>
                <a:cs typeface="DejaVu Serif Condensed"/>
              </a:rPr>
              <a:t>most</a:t>
            </a:r>
            <a:r>
              <a:rPr sz="2000" spc="490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popular</a:t>
            </a:r>
            <a:r>
              <a:rPr sz="2000" spc="484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forms</a:t>
            </a:r>
            <a:r>
              <a:rPr sz="2000" spc="49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of</a:t>
            </a:r>
            <a:r>
              <a:rPr sz="2000" spc="-40" dirty="0">
                <a:latin typeface="DejaVu Serif Condensed"/>
                <a:cs typeface="DejaVu Serif Condensed"/>
              </a:rPr>
              <a:t>  </a:t>
            </a:r>
            <a:r>
              <a:rPr sz="2000" spc="65" dirty="0">
                <a:latin typeface="DejaVu Serif Condensed"/>
                <a:cs typeface="DejaVu Serif Condensed"/>
              </a:rPr>
              <a:t>measuring </a:t>
            </a:r>
            <a:r>
              <a:rPr sz="2000" spc="80" dirty="0">
                <a:latin typeface="DejaVu Serif Condensed"/>
                <a:cs typeface="DejaVu Serif Condensed"/>
              </a:rPr>
              <a:t>instrument</a:t>
            </a:r>
            <a:r>
              <a:rPr sz="2000" spc="160" dirty="0">
                <a:latin typeface="DejaVu Serif Condensed"/>
                <a:cs typeface="DejaVu Serif Condensed"/>
              </a:rPr>
              <a:t>  </a:t>
            </a:r>
            <a:r>
              <a:rPr sz="2000" spc="75" dirty="0">
                <a:latin typeface="DejaVu Serif Condensed"/>
                <a:cs typeface="DejaVu Serif Condensed"/>
              </a:rPr>
              <a:t>for</a:t>
            </a:r>
            <a:r>
              <a:rPr sz="2000" spc="160" dirty="0">
                <a:latin typeface="DejaVu Serif Condensed"/>
                <a:cs typeface="DejaVu Serif Condensed"/>
              </a:rPr>
              <a:t>  </a:t>
            </a:r>
            <a:r>
              <a:rPr sz="2000" spc="60" dirty="0">
                <a:latin typeface="DejaVu Serif Condensed"/>
                <a:cs typeface="DejaVu Serif Condensed"/>
              </a:rPr>
              <a:t>precise</a:t>
            </a:r>
            <a:r>
              <a:rPr sz="2000" spc="160" dirty="0">
                <a:latin typeface="DejaVu Serif Condensed"/>
                <a:cs typeface="DejaVu Serif Condensed"/>
              </a:rPr>
              <a:t>  </a:t>
            </a:r>
            <a:r>
              <a:rPr sz="2000" spc="85" dirty="0">
                <a:latin typeface="DejaVu Serif Condensed"/>
                <a:cs typeface="DejaVu Serif Condensed"/>
              </a:rPr>
              <a:t>measurement</a:t>
            </a:r>
            <a:r>
              <a:rPr sz="2000" spc="165" dirty="0">
                <a:latin typeface="DejaVu Serif Condensed"/>
                <a:cs typeface="DejaVu Serif Condensed"/>
              </a:rPr>
              <a:t>  </a:t>
            </a:r>
            <a:r>
              <a:rPr sz="2000" spc="110" dirty="0">
                <a:latin typeface="DejaVu Serif Condensed"/>
                <a:cs typeface="DejaVu Serif Condensed"/>
              </a:rPr>
              <a:t>with</a:t>
            </a:r>
            <a:r>
              <a:rPr sz="2000" spc="180" dirty="0">
                <a:latin typeface="DejaVu Serif Condensed"/>
                <a:cs typeface="DejaVu Serif Condensed"/>
              </a:rPr>
              <a:t>  </a:t>
            </a:r>
            <a:r>
              <a:rPr sz="2000" b="1" spc="275" dirty="0">
                <a:latin typeface="Liberation Serif"/>
                <a:cs typeface="Liberation Serif"/>
              </a:rPr>
              <a:t>0.01</a:t>
            </a:r>
            <a:r>
              <a:rPr sz="2000" b="1" spc="229" dirty="0">
                <a:latin typeface="Liberation Serif"/>
                <a:cs typeface="Liberation Serif"/>
              </a:rPr>
              <a:t>  </a:t>
            </a:r>
            <a:r>
              <a:rPr sz="2000" b="1" spc="375" dirty="0">
                <a:latin typeface="Liberation Serif"/>
                <a:cs typeface="Liberation Serif"/>
              </a:rPr>
              <a:t>mm</a:t>
            </a:r>
            <a:r>
              <a:rPr sz="2000" b="1" spc="240" dirty="0">
                <a:latin typeface="Liberation Serif"/>
                <a:cs typeface="Liberation Serif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accuracy.</a:t>
            </a:r>
            <a:r>
              <a:rPr sz="2000" spc="155" dirty="0">
                <a:latin typeface="DejaVu Serif Condensed"/>
                <a:cs typeface="DejaVu Serif Condensed"/>
              </a:rPr>
              <a:t>  </a:t>
            </a:r>
            <a:r>
              <a:rPr sz="2000" spc="45" dirty="0">
                <a:latin typeface="DejaVu Serif Condensed"/>
                <a:cs typeface="DejaVu Serif Condensed"/>
              </a:rPr>
              <a:t>In </a:t>
            </a:r>
            <a:r>
              <a:rPr sz="2000" spc="60" dirty="0">
                <a:latin typeface="DejaVu Serif Condensed"/>
                <a:cs typeface="DejaVu Serif Condensed"/>
              </a:rPr>
              <a:t>addition,</a:t>
            </a:r>
            <a:r>
              <a:rPr sz="2000" spc="114" dirty="0">
                <a:latin typeface="DejaVu Serif Condensed"/>
                <a:cs typeface="DejaVu Serif Condensed"/>
              </a:rPr>
              <a:t>  </a:t>
            </a:r>
            <a:r>
              <a:rPr sz="2000" spc="70" dirty="0">
                <a:latin typeface="DejaVu Serif Condensed"/>
                <a:cs typeface="DejaVu Serif Condensed"/>
              </a:rPr>
              <a:t>Micrometer</a:t>
            </a:r>
            <a:r>
              <a:rPr sz="2000" spc="120" dirty="0">
                <a:latin typeface="DejaVu Serif Condensed"/>
                <a:cs typeface="DejaVu Serif Condensed"/>
              </a:rPr>
              <a:t>  </a:t>
            </a:r>
            <a:r>
              <a:rPr sz="2000" spc="85" dirty="0">
                <a:latin typeface="DejaVu Serif Condensed"/>
                <a:cs typeface="DejaVu Serif Condensed"/>
              </a:rPr>
              <a:t>screw</a:t>
            </a:r>
            <a:r>
              <a:rPr sz="2000" spc="114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gauges</a:t>
            </a:r>
            <a:r>
              <a:rPr sz="2000" spc="120" dirty="0">
                <a:latin typeface="DejaVu Serif Condensed"/>
                <a:cs typeface="DejaVu Serif Condensed"/>
              </a:rPr>
              <a:t>  </a:t>
            </a:r>
            <a:r>
              <a:rPr sz="2000" spc="55" dirty="0">
                <a:latin typeface="DejaVu Serif Condensed"/>
                <a:cs typeface="DejaVu Serif Condensed"/>
              </a:rPr>
              <a:t>are</a:t>
            </a:r>
            <a:r>
              <a:rPr sz="2000" spc="120" dirty="0">
                <a:latin typeface="DejaVu Serif Condensed"/>
                <a:cs typeface="DejaVu Serif Condensed"/>
              </a:rPr>
              <a:t>  </a:t>
            </a:r>
            <a:r>
              <a:rPr sz="2000" spc="60" dirty="0">
                <a:latin typeface="DejaVu Serif Condensed"/>
                <a:cs typeface="DejaVu Serif Condensed"/>
              </a:rPr>
              <a:t>available</a:t>
            </a:r>
            <a:r>
              <a:rPr sz="2000" spc="125" dirty="0">
                <a:latin typeface="DejaVu Serif Condensed"/>
                <a:cs typeface="DejaVu Serif Condensed"/>
              </a:rPr>
              <a:t>  </a:t>
            </a:r>
            <a:r>
              <a:rPr sz="2000" spc="105" dirty="0">
                <a:latin typeface="DejaVu Serif Condensed"/>
                <a:cs typeface="DejaVu Serif Condensed"/>
              </a:rPr>
              <a:t>with</a:t>
            </a:r>
            <a:r>
              <a:rPr sz="2000" spc="170" dirty="0">
                <a:latin typeface="DejaVu Serif Condensed"/>
                <a:cs typeface="DejaVu Serif Condensed"/>
              </a:rPr>
              <a:t>  </a:t>
            </a:r>
            <a:r>
              <a:rPr sz="2000" b="1" spc="290" dirty="0">
                <a:latin typeface="Liberation Serif"/>
                <a:cs typeface="Liberation Serif"/>
              </a:rPr>
              <a:t>0.001</a:t>
            </a:r>
            <a:r>
              <a:rPr sz="2000" b="1" spc="190" dirty="0">
                <a:latin typeface="Liberation Serif"/>
                <a:cs typeface="Liberation Serif"/>
              </a:rPr>
              <a:t>  </a:t>
            </a:r>
            <a:r>
              <a:rPr sz="2000" b="1" spc="340" dirty="0">
                <a:latin typeface="Liberation Serif"/>
                <a:cs typeface="Liberation Serif"/>
              </a:rPr>
              <a:t>mm </a:t>
            </a:r>
            <a:r>
              <a:rPr sz="2000" spc="-10" dirty="0">
                <a:latin typeface="DejaVu Serif Condensed"/>
                <a:cs typeface="DejaVu Serif Condensed"/>
              </a:rPr>
              <a:t>accuracy.</a:t>
            </a:r>
            <a:endParaRPr sz="2000">
              <a:latin typeface="DejaVu Serif Condensed"/>
              <a:cs typeface="DejaVu Serif Condensed"/>
            </a:endParaRPr>
          </a:p>
          <a:p>
            <a:pPr marL="12700" marR="5080">
              <a:lnSpc>
                <a:spcPts val="2340"/>
              </a:lnSpc>
              <a:spcBef>
                <a:spcPts val="80"/>
              </a:spcBef>
              <a:tabLst>
                <a:tab pos="356870" algn="l"/>
                <a:tab pos="1623695" algn="l"/>
                <a:tab pos="1978660" algn="l"/>
                <a:tab pos="2037714" algn="l"/>
                <a:tab pos="3117215" algn="l"/>
                <a:tab pos="3204210" algn="l"/>
                <a:tab pos="4740910" algn="l"/>
                <a:tab pos="5634990" algn="l"/>
                <a:tab pos="7259955" algn="l"/>
                <a:tab pos="8147050" algn="l"/>
              </a:tabLst>
            </a:pPr>
            <a:r>
              <a:rPr sz="2000" spc="-25" dirty="0">
                <a:latin typeface="DejaVu Serif Condensed"/>
                <a:cs typeface="DejaVu Serif Condensed"/>
              </a:rPr>
              <a:t>It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classified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5" dirty="0">
                <a:latin typeface="DejaVu Serif Condensed"/>
                <a:cs typeface="DejaVu Serif Condensed"/>
              </a:rPr>
              <a:t>as</a:t>
            </a:r>
            <a:r>
              <a:rPr sz="2000" dirty="0">
                <a:latin typeface="DejaVu Serif Condensed"/>
                <a:cs typeface="DejaVu Serif Condensed"/>
              </a:rPr>
              <a:t>		</a:t>
            </a:r>
            <a:r>
              <a:rPr sz="2000" spc="-10" dirty="0">
                <a:latin typeface="DejaVu Serif Condensed"/>
                <a:cs typeface="DejaVu Serif Condensed"/>
              </a:rPr>
              <a:t>Outside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Micrometer,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Inside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Micrometer,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Screw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thread Micrometer,</a:t>
            </a:r>
            <a:r>
              <a:rPr sz="2000" dirty="0">
                <a:latin typeface="DejaVu Serif Condensed"/>
                <a:cs typeface="DejaVu Serif Condensed"/>
              </a:rPr>
              <a:t>		</a:t>
            </a:r>
            <a:r>
              <a:rPr sz="2000" spc="-20" dirty="0">
                <a:latin typeface="DejaVu Serif Condensed"/>
                <a:cs typeface="DejaVu Serif Condensed"/>
              </a:rPr>
              <a:t>Depth</a:t>
            </a:r>
            <a:r>
              <a:rPr sz="2000" dirty="0">
                <a:latin typeface="DejaVu Serif Condensed"/>
                <a:cs typeface="DejaVu Serif Condensed"/>
              </a:rPr>
              <a:t>		</a:t>
            </a:r>
            <a:r>
              <a:rPr sz="2000" spc="-10" dirty="0">
                <a:latin typeface="DejaVu Serif Condensed"/>
                <a:cs typeface="DejaVu Serif Condensed"/>
              </a:rPr>
              <a:t>gauge</a:t>
            </a:r>
            <a:endParaRPr sz="2000">
              <a:latin typeface="DejaVu Serif Condensed"/>
              <a:cs typeface="DejaVu Serif Condensed"/>
            </a:endParaRPr>
          </a:p>
          <a:p>
            <a:pPr marL="12700">
              <a:lnSpc>
                <a:spcPts val="2285"/>
              </a:lnSpc>
            </a:pPr>
            <a:r>
              <a:rPr sz="2000" spc="-10" dirty="0">
                <a:latin typeface="DejaVu Serif Condensed"/>
                <a:cs typeface="DejaVu Serif Condensed"/>
              </a:rPr>
              <a:t>Micrometer.</a:t>
            </a:r>
            <a:endParaRPr sz="2000">
              <a:latin typeface="DejaVu Serif Condensed"/>
              <a:cs typeface="DejaVu Serif Condense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4832" y="3529764"/>
            <a:ext cx="4659630" cy="2262505"/>
          </a:xfrm>
          <a:prstGeom prst="rect">
            <a:avLst/>
          </a:prstGeom>
        </p:spPr>
        <p:txBody>
          <a:bodyPr vert="horz" wrap="square" lIns="0" tIns="21717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710"/>
              </a:spcBef>
            </a:pPr>
            <a:r>
              <a:rPr sz="2400" b="1" spc="190" dirty="0">
                <a:latin typeface="Liberation Serif"/>
                <a:cs typeface="Liberation Serif"/>
              </a:rPr>
              <a:t>Principle</a:t>
            </a:r>
            <a:r>
              <a:rPr sz="2400" b="1" spc="-5" dirty="0">
                <a:latin typeface="Liberation Serif"/>
                <a:cs typeface="Liberation Serif"/>
              </a:rPr>
              <a:t> </a:t>
            </a:r>
            <a:r>
              <a:rPr sz="2400" b="1" spc="175" dirty="0">
                <a:latin typeface="Liberation Serif"/>
                <a:cs typeface="Liberation Serif"/>
              </a:rPr>
              <a:t>of</a:t>
            </a:r>
            <a:r>
              <a:rPr sz="2400" b="1" spc="-5" dirty="0">
                <a:latin typeface="Liberation Serif"/>
                <a:cs typeface="Liberation Serif"/>
              </a:rPr>
              <a:t> </a:t>
            </a:r>
            <a:r>
              <a:rPr sz="2400" b="1" spc="170" dirty="0">
                <a:latin typeface="Liberation Serif"/>
                <a:cs typeface="Liberation Serif"/>
              </a:rPr>
              <a:t>Micrometer:</a:t>
            </a:r>
            <a:endParaRPr sz="2400">
              <a:latin typeface="Liberation Serif"/>
              <a:cs typeface="Liberation Serif"/>
            </a:endParaRPr>
          </a:p>
          <a:p>
            <a:pPr marL="12700" marR="739775" algn="just">
              <a:lnSpc>
                <a:spcPct val="97700"/>
              </a:lnSpc>
              <a:spcBef>
                <a:spcPts val="1400"/>
              </a:spcBef>
            </a:pP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6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Micrometer</a:t>
            </a:r>
            <a:r>
              <a:rPr sz="2000" spc="65" dirty="0">
                <a:latin typeface="DejaVu Serif Condensed"/>
                <a:cs typeface="DejaVu Serif Condensed"/>
              </a:rPr>
              <a:t>  works</a:t>
            </a:r>
            <a:r>
              <a:rPr sz="2000" spc="55" dirty="0">
                <a:latin typeface="DejaVu Serif Condensed"/>
                <a:cs typeface="DejaVu Serif Condensed"/>
              </a:rPr>
              <a:t>  </a:t>
            </a:r>
            <a:r>
              <a:rPr sz="2000" spc="65" dirty="0">
                <a:latin typeface="DejaVu Serif Condensed"/>
                <a:cs typeface="DejaVu Serif Condensed"/>
              </a:rPr>
              <a:t>on</a:t>
            </a:r>
            <a:r>
              <a:rPr sz="2000" spc="60" dirty="0">
                <a:latin typeface="DejaVu Serif Condensed"/>
                <a:cs typeface="DejaVu Serif Condensed"/>
              </a:rPr>
              <a:t>  </a:t>
            </a:r>
            <a:r>
              <a:rPr sz="2000" spc="-25" dirty="0">
                <a:latin typeface="DejaVu Serif Condensed"/>
                <a:cs typeface="DejaVu Serif Condensed"/>
              </a:rPr>
              <a:t>the </a:t>
            </a:r>
            <a:r>
              <a:rPr sz="2000" dirty="0">
                <a:latin typeface="DejaVu Serif Condensed"/>
                <a:cs typeface="DejaVu Serif Condensed"/>
              </a:rPr>
              <a:t>principle</a:t>
            </a:r>
            <a:r>
              <a:rPr sz="2000" spc="2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275" dirty="0">
                <a:latin typeface="DejaVu Serif Condensed"/>
                <a:cs typeface="DejaVu Serif Condensed"/>
              </a:rPr>
              <a:t> </a:t>
            </a:r>
            <a:r>
              <a:rPr sz="2000" spc="150" dirty="0">
                <a:latin typeface="DejaVu Serif Condensed"/>
                <a:cs typeface="DejaVu Serif Condensed"/>
              </a:rPr>
              <a:t>―</a:t>
            </a:r>
            <a:r>
              <a:rPr sz="2000" b="1" spc="150" dirty="0">
                <a:latin typeface="Liberation Serif"/>
                <a:cs typeface="Liberation Serif"/>
              </a:rPr>
              <a:t>screw</a:t>
            </a:r>
            <a:r>
              <a:rPr sz="2000" b="1" spc="345" dirty="0">
                <a:latin typeface="Liberation Serif"/>
                <a:cs typeface="Liberation Serif"/>
              </a:rPr>
              <a:t> </a:t>
            </a:r>
            <a:r>
              <a:rPr sz="2000" b="1" dirty="0">
                <a:latin typeface="Liberation Serif"/>
                <a:cs typeface="Liberation Serif"/>
              </a:rPr>
              <a:t>&amp;</a:t>
            </a:r>
            <a:r>
              <a:rPr sz="2000" b="1" spc="355" dirty="0">
                <a:latin typeface="Liberation Serif"/>
                <a:cs typeface="Liberation Serif"/>
              </a:rPr>
              <a:t> </a:t>
            </a:r>
            <a:r>
              <a:rPr sz="2000" b="1" spc="100" dirty="0">
                <a:latin typeface="Liberation Serif"/>
                <a:cs typeface="Liberation Serif"/>
              </a:rPr>
              <a:t>nut</a:t>
            </a:r>
            <a:r>
              <a:rPr sz="2000" spc="100" dirty="0">
                <a:latin typeface="DejaVu Serif Condensed"/>
                <a:cs typeface="DejaVu Serif Condensed"/>
              </a:rPr>
              <a:t>.</a:t>
            </a:r>
            <a:r>
              <a:rPr sz="2000" spc="-35" dirty="0">
                <a:latin typeface="DejaVu Serif Condensed"/>
                <a:cs typeface="DejaVu Serif Condensed"/>
              </a:rPr>
              <a:t>  </a:t>
            </a:r>
            <a:r>
              <a:rPr sz="2000" spc="50" dirty="0">
                <a:latin typeface="DejaVu Serif Condensed"/>
                <a:cs typeface="DejaVu Serif Condensed"/>
              </a:rPr>
              <a:t>We </a:t>
            </a:r>
            <a:r>
              <a:rPr sz="2000" spc="90" dirty="0">
                <a:latin typeface="DejaVu Serif Condensed"/>
                <a:cs typeface="DejaVu Serif Condensed"/>
              </a:rPr>
              <a:t>know</a:t>
            </a:r>
            <a:r>
              <a:rPr sz="2000" spc="220" dirty="0">
                <a:latin typeface="DejaVu Serif Condensed"/>
                <a:cs typeface="DejaVu Serif Condensed"/>
              </a:rPr>
              <a:t>   </a:t>
            </a:r>
            <a:r>
              <a:rPr sz="2000" dirty="0">
                <a:latin typeface="DejaVu Serif Condensed"/>
                <a:cs typeface="DejaVu Serif Condensed"/>
              </a:rPr>
              <a:t>that</a:t>
            </a:r>
            <a:r>
              <a:rPr sz="2000" spc="220" dirty="0">
                <a:latin typeface="DejaVu Serif Condensed"/>
                <a:cs typeface="DejaVu Serif Condensed"/>
              </a:rPr>
              <a:t>   </a:t>
            </a:r>
            <a:r>
              <a:rPr sz="2000" spc="60" dirty="0">
                <a:latin typeface="DejaVu Serif Condensed"/>
                <a:cs typeface="DejaVu Serif Condensed"/>
              </a:rPr>
              <a:t>when</a:t>
            </a:r>
            <a:r>
              <a:rPr sz="2000" spc="225" dirty="0">
                <a:latin typeface="DejaVu Serif Condensed"/>
                <a:cs typeface="DejaVu Serif Condensed"/>
              </a:rPr>
              <a:t>   </a:t>
            </a:r>
            <a:r>
              <a:rPr sz="2000" dirty="0">
                <a:latin typeface="DejaVu Serif Condensed"/>
                <a:cs typeface="DejaVu Serif Condensed"/>
              </a:rPr>
              <a:t>screw</a:t>
            </a:r>
            <a:r>
              <a:rPr sz="2000" spc="225" dirty="0">
                <a:latin typeface="DejaVu Serif Condensed"/>
                <a:cs typeface="DejaVu Serif Condensed"/>
              </a:rPr>
              <a:t>   </a:t>
            </a:r>
            <a:r>
              <a:rPr sz="2000" spc="-25" dirty="0">
                <a:latin typeface="DejaVu Serif Condensed"/>
                <a:cs typeface="DejaVu Serif Condensed"/>
              </a:rPr>
              <a:t>is </a:t>
            </a:r>
            <a:r>
              <a:rPr sz="2000" dirty="0">
                <a:latin typeface="DejaVu Serif Condensed"/>
                <a:cs typeface="DejaVu Serif Condensed"/>
              </a:rPr>
              <a:t>turned</a:t>
            </a:r>
            <a:r>
              <a:rPr sz="2000" spc="10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through</a:t>
            </a:r>
            <a:r>
              <a:rPr sz="2000" spc="10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one</a:t>
            </a:r>
            <a:r>
              <a:rPr sz="2000" spc="110" dirty="0">
                <a:latin typeface="DejaVu Serif Condensed"/>
                <a:cs typeface="DejaVu Serif Condensed"/>
              </a:rPr>
              <a:t>  </a:t>
            </a:r>
            <a:r>
              <a:rPr sz="2000" spc="-10" dirty="0">
                <a:latin typeface="DejaVu Serif Condensed"/>
                <a:cs typeface="DejaVu Serif Condensed"/>
              </a:rPr>
              <a:t>revolution</a:t>
            </a:r>
            <a:endParaRPr sz="2000">
              <a:latin typeface="DejaVu Serif Condensed"/>
              <a:cs typeface="DejaVu Serif Condensed"/>
            </a:endParaRPr>
          </a:p>
          <a:p>
            <a:pPr marL="12700" algn="just">
              <a:lnSpc>
                <a:spcPts val="2340"/>
              </a:lnSpc>
            </a:pPr>
            <a:r>
              <a:rPr sz="2000" dirty="0">
                <a:latin typeface="DejaVu Serif Condensed"/>
                <a:cs typeface="DejaVu Serif Condensed"/>
              </a:rPr>
              <a:t>it</a:t>
            </a:r>
            <a:r>
              <a:rPr sz="2000" spc="37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advances</a:t>
            </a:r>
            <a:r>
              <a:rPr sz="2000" spc="250" dirty="0">
                <a:latin typeface="DejaVu Serif Condensed"/>
                <a:cs typeface="DejaVu Serif Condensed"/>
              </a:rPr>
              <a:t>  </a:t>
            </a:r>
            <a:r>
              <a:rPr sz="2000" spc="60" dirty="0">
                <a:latin typeface="DejaVu Serif Condensed"/>
                <a:cs typeface="DejaVu Serif Condensed"/>
              </a:rPr>
              <a:t>by</a:t>
            </a:r>
            <a:r>
              <a:rPr sz="2000" spc="25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one</a:t>
            </a:r>
            <a:r>
              <a:rPr sz="2000" spc="26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pitch</a:t>
            </a:r>
            <a:r>
              <a:rPr sz="2000" spc="260" dirty="0">
                <a:latin typeface="DejaVu Serif Condensed"/>
                <a:cs typeface="DejaVu Serif Condensed"/>
              </a:rPr>
              <a:t>  </a:t>
            </a:r>
            <a:r>
              <a:rPr sz="2000" spc="-10" dirty="0">
                <a:latin typeface="DejaVu Serif Condensed"/>
                <a:cs typeface="DejaVu Serif Condensed"/>
              </a:rPr>
              <a:t>distance</a:t>
            </a:r>
            <a:endParaRPr sz="2000">
              <a:latin typeface="DejaVu Serif Condensed"/>
              <a:cs typeface="DejaVu Serif Condense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48461" y="5461253"/>
            <a:ext cx="41211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2290" algn="l"/>
                <a:tab pos="882650" algn="l"/>
                <a:tab pos="1521460" algn="l"/>
                <a:tab pos="2964815" algn="l"/>
                <a:tab pos="3397250" algn="l"/>
              </a:tabLst>
            </a:pPr>
            <a:r>
              <a:rPr sz="2000" spc="-20" dirty="0">
                <a:latin typeface="DejaVu Serif Condensed"/>
                <a:cs typeface="DejaVu Serif Condensed"/>
              </a:rPr>
              <a:t>i.e.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145" dirty="0">
                <a:latin typeface="DejaVu Serif Condensed"/>
                <a:cs typeface="DejaVu Serif Condensed"/>
              </a:rPr>
              <a:t>–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5" dirty="0">
                <a:latin typeface="DejaVu Serif Condensed"/>
                <a:cs typeface="DejaVu Serif Condensed"/>
              </a:rPr>
              <a:t>one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revolution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5" dirty="0">
                <a:latin typeface="DejaVu Serif Condensed"/>
                <a:cs typeface="DejaVu Serif Condensed"/>
              </a:rPr>
              <a:t>of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screw</a:t>
            </a:r>
            <a:endParaRPr sz="2000">
              <a:latin typeface="DejaVu Serif Condensed"/>
              <a:cs typeface="DejaVu Serif Condense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4832" y="5759958"/>
            <a:ext cx="8957945" cy="62801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40"/>
              </a:lnSpc>
              <a:spcBef>
                <a:spcPts val="229"/>
              </a:spcBef>
              <a:tabLst>
                <a:tab pos="4466590" algn="l"/>
                <a:tab pos="4841240" algn="l"/>
                <a:tab pos="5118735" algn="l"/>
                <a:tab pos="6259830" algn="l"/>
                <a:tab pos="7056120" algn="l"/>
                <a:tab pos="7440295" algn="l"/>
                <a:tab pos="8187055" algn="l"/>
                <a:tab pos="8560435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corresponds</a:t>
            </a:r>
            <a:r>
              <a:rPr sz="2000" spc="4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to</a:t>
            </a:r>
            <a:r>
              <a:rPr sz="2000" spc="-4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4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linear</a:t>
            </a:r>
            <a:r>
              <a:rPr sz="2000" spc="495" dirty="0">
                <a:latin typeface="DejaVu Serif Condensed"/>
                <a:cs typeface="DejaVu Serif Condensed"/>
              </a:rPr>
              <a:t> </a:t>
            </a:r>
            <a:r>
              <a:rPr sz="2000" spc="45" dirty="0">
                <a:latin typeface="DejaVu Serif Condensed"/>
                <a:cs typeface="DejaVu Serif Condensed"/>
              </a:rPr>
              <a:t>movement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5" dirty="0">
                <a:latin typeface="DejaVu Serif Condensed"/>
                <a:cs typeface="DejaVu Serif Condensed"/>
              </a:rPr>
              <a:t>of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50" dirty="0">
                <a:latin typeface="DejaVu Serif Condensed"/>
                <a:cs typeface="DejaVu Serif Condensed"/>
              </a:rPr>
              <a:t>a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distance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0" dirty="0">
                <a:latin typeface="DejaVu Serif Condensed"/>
                <a:cs typeface="DejaVu Serif Condensed"/>
              </a:rPr>
              <a:t>equal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5" dirty="0">
                <a:latin typeface="DejaVu Serif Condensed"/>
                <a:cs typeface="DejaVu Serif Condensed"/>
              </a:rPr>
              <a:t>to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pitch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5" dirty="0">
                <a:latin typeface="DejaVu Serif Condensed"/>
                <a:cs typeface="DejaVu Serif Condensed"/>
              </a:rPr>
              <a:t>of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5" dirty="0">
                <a:latin typeface="DejaVu Serif Condensed"/>
                <a:cs typeface="DejaVu Serif Condensed"/>
              </a:rPr>
              <a:t>the </a:t>
            </a:r>
            <a:r>
              <a:rPr sz="2000" spc="-10" dirty="0">
                <a:latin typeface="DejaVu Serif Condensed"/>
                <a:cs typeface="DejaVu Serif Condensed"/>
              </a:rPr>
              <a:t>thread.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4832" y="964438"/>
            <a:ext cx="1727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75" dirty="0"/>
              <a:t>Procedure: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4832" y="1412494"/>
            <a:ext cx="8954135" cy="529780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17500" marR="6350" indent="-305435" algn="just">
              <a:lnSpc>
                <a:spcPct val="97700"/>
              </a:lnSpc>
              <a:spcBef>
                <a:spcPts val="160"/>
              </a:spcBef>
              <a:buAutoNum type="arabicPeriod" startAt="2"/>
              <a:tabLst>
                <a:tab pos="317500" algn="l"/>
              </a:tabLst>
            </a:pPr>
            <a:r>
              <a:rPr sz="2000" spc="95" dirty="0">
                <a:latin typeface="DejaVu Serif Condensed"/>
                <a:cs typeface="DejaVu Serif Condensed"/>
              </a:rPr>
              <a:t>The</a:t>
            </a:r>
            <a:r>
              <a:rPr sz="2000" spc="30" dirty="0">
                <a:latin typeface="DejaVu Serif Condensed"/>
                <a:cs typeface="DejaVu Serif Condensed"/>
              </a:rPr>
              <a:t>  </a:t>
            </a:r>
            <a:r>
              <a:rPr sz="2000" spc="105" dirty="0">
                <a:latin typeface="DejaVu Serif Condensed"/>
                <a:cs typeface="DejaVu Serif Condensed"/>
              </a:rPr>
              <a:t>method</a:t>
            </a:r>
            <a:r>
              <a:rPr sz="2000" spc="35" dirty="0">
                <a:latin typeface="DejaVu Serif Condensed"/>
                <a:cs typeface="DejaVu Serif Condensed"/>
              </a:rPr>
              <a:t>  </a:t>
            </a:r>
            <a:r>
              <a:rPr sz="2000" spc="80" dirty="0">
                <a:latin typeface="DejaVu Serif Condensed"/>
                <a:cs typeface="DejaVu Serif Condensed"/>
              </a:rPr>
              <a:t>of</a:t>
            </a:r>
            <a:r>
              <a:rPr sz="2000" spc="30" dirty="0">
                <a:latin typeface="DejaVu Serif Condensed"/>
                <a:cs typeface="DejaVu Serif Condensed"/>
              </a:rPr>
              <a:t>  </a:t>
            </a:r>
            <a:r>
              <a:rPr sz="2000" spc="50" dirty="0">
                <a:latin typeface="DejaVu Serif Condensed"/>
                <a:cs typeface="DejaVu Serif Condensed"/>
              </a:rPr>
              <a:t>testing</a:t>
            </a:r>
            <a:r>
              <a:rPr sz="2000" spc="35" dirty="0">
                <a:latin typeface="DejaVu Serif Condensed"/>
                <a:cs typeface="DejaVu Serif Condensed"/>
              </a:rPr>
              <a:t> 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30" dirty="0">
                <a:latin typeface="DejaVu Serif Condensed"/>
                <a:cs typeface="DejaVu Serif Condensed"/>
              </a:rPr>
              <a:t>  </a:t>
            </a:r>
            <a:r>
              <a:rPr sz="2000" spc="45" dirty="0">
                <a:latin typeface="DejaVu Serif Condensed"/>
                <a:cs typeface="DejaVu Serif Condensed"/>
              </a:rPr>
              <a:t>accuracy</a:t>
            </a:r>
            <a:r>
              <a:rPr sz="2000" spc="30" dirty="0">
                <a:latin typeface="DejaVu Serif Condensed"/>
                <a:cs typeface="DejaVu Serif Condensed"/>
              </a:rPr>
              <a:t>  </a:t>
            </a:r>
            <a:r>
              <a:rPr sz="2000" spc="80" dirty="0">
                <a:latin typeface="DejaVu Serif Condensed"/>
                <a:cs typeface="DejaVu Serif Condensed"/>
              </a:rPr>
              <a:t>of</a:t>
            </a:r>
            <a:r>
              <a:rPr sz="2000" spc="30" dirty="0">
                <a:latin typeface="DejaVu Serif Condensed"/>
                <a:cs typeface="DejaVu Serif Condensed"/>
              </a:rPr>
              <a:t> 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25" dirty="0">
                <a:latin typeface="DejaVu Serif Condensed"/>
                <a:cs typeface="DejaVu Serif Condensed"/>
              </a:rPr>
              <a:t>  </a:t>
            </a:r>
            <a:r>
              <a:rPr sz="2000" spc="90" dirty="0">
                <a:latin typeface="DejaVu Serif Condensed"/>
                <a:cs typeface="DejaVu Serif Condensed"/>
              </a:rPr>
              <a:t>micrometer</a:t>
            </a:r>
            <a:r>
              <a:rPr sz="2000" spc="30" dirty="0">
                <a:latin typeface="DejaVu Serif Condensed"/>
                <a:cs typeface="DejaVu Serif Condensed"/>
              </a:rPr>
              <a:t>  </a:t>
            </a:r>
            <a:r>
              <a:rPr sz="2000" spc="55" dirty="0">
                <a:latin typeface="DejaVu Serif Condensed"/>
                <a:cs typeface="DejaVu Serif Condensed"/>
              </a:rPr>
              <a:t>involves, </a:t>
            </a:r>
            <a:r>
              <a:rPr sz="2000" spc="50" dirty="0">
                <a:latin typeface="DejaVu Serif Condensed"/>
                <a:cs typeface="DejaVu Serif Condensed"/>
              </a:rPr>
              <a:t>setting</a:t>
            </a:r>
            <a:r>
              <a:rPr sz="2000" spc="21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215" dirty="0">
                <a:latin typeface="DejaVu Serif Condensed"/>
                <a:cs typeface="DejaVu Serif Condensed"/>
              </a:rPr>
              <a:t>  </a:t>
            </a:r>
            <a:r>
              <a:rPr sz="2000" spc="140" dirty="0">
                <a:latin typeface="DejaVu Serif Condensed"/>
                <a:cs typeface="DejaVu Serif Condensed"/>
              </a:rPr>
              <a:t>known</a:t>
            </a:r>
            <a:r>
              <a:rPr sz="2000" spc="215" dirty="0">
                <a:latin typeface="DejaVu Serif Condensed"/>
                <a:cs typeface="DejaVu Serif Condensed"/>
              </a:rPr>
              <a:t>  </a:t>
            </a:r>
            <a:r>
              <a:rPr sz="2000" spc="90" dirty="0">
                <a:latin typeface="DejaVu Serif Condensed"/>
                <a:cs typeface="DejaVu Serif Condensed"/>
              </a:rPr>
              <a:t>dimension</a:t>
            </a:r>
            <a:r>
              <a:rPr sz="2000" spc="220" dirty="0">
                <a:latin typeface="DejaVu Serif Condensed"/>
                <a:cs typeface="DejaVu Serif Condensed"/>
              </a:rPr>
              <a:t>  </a:t>
            </a:r>
            <a:r>
              <a:rPr sz="2000" spc="55" dirty="0">
                <a:latin typeface="DejaVu Serif Condensed"/>
                <a:cs typeface="DejaVu Serif Condensed"/>
              </a:rPr>
              <a:t>across</a:t>
            </a:r>
            <a:r>
              <a:rPr sz="2000" spc="210" dirty="0">
                <a:latin typeface="DejaVu Serif Condensed"/>
                <a:cs typeface="DejaVu Serif Condensed"/>
              </a:rPr>
              <a:t> 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220" dirty="0">
                <a:latin typeface="DejaVu Serif Condensed"/>
                <a:cs typeface="DejaVu Serif Condensed"/>
              </a:rPr>
              <a:t>  </a:t>
            </a:r>
            <a:r>
              <a:rPr sz="2000" spc="75" dirty="0">
                <a:latin typeface="DejaVu Serif Condensed"/>
                <a:cs typeface="DejaVu Serif Condensed"/>
              </a:rPr>
              <a:t>measuring</a:t>
            </a:r>
            <a:r>
              <a:rPr sz="2000" spc="21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face</a:t>
            </a:r>
            <a:r>
              <a:rPr sz="2000" spc="220" dirty="0">
                <a:latin typeface="DejaVu Serif Condensed"/>
                <a:cs typeface="DejaVu Serif Condensed"/>
              </a:rPr>
              <a:t>  </a:t>
            </a:r>
            <a:r>
              <a:rPr sz="2000" spc="75" dirty="0">
                <a:latin typeface="DejaVu Serif Condensed"/>
                <a:cs typeface="DejaVu Serif Condensed"/>
              </a:rPr>
              <a:t>of</a:t>
            </a:r>
            <a:r>
              <a:rPr sz="2000" spc="215" dirty="0">
                <a:latin typeface="DejaVu Serif Condensed"/>
                <a:cs typeface="DejaVu Serif Condensed"/>
              </a:rPr>
              <a:t>  </a:t>
            </a:r>
            <a:r>
              <a:rPr sz="2000" spc="40" dirty="0">
                <a:latin typeface="DejaVu Serif Condensed"/>
                <a:cs typeface="DejaVu Serif Condensed"/>
              </a:rPr>
              <a:t>the </a:t>
            </a:r>
            <a:r>
              <a:rPr sz="2000" spc="90" dirty="0">
                <a:latin typeface="DejaVu Serif Condensed"/>
                <a:cs typeface="DejaVu Serif Condensed"/>
              </a:rPr>
              <a:t>micrometer</a:t>
            </a:r>
            <a:r>
              <a:rPr sz="2000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and</a:t>
            </a:r>
            <a:r>
              <a:rPr sz="2000" spc="2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noting</a:t>
            </a:r>
            <a:r>
              <a:rPr sz="2000" spc="10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the</a:t>
            </a:r>
            <a:r>
              <a:rPr sz="2000" spc="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reading.</a:t>
            </a:r>
            <a:r>
              <a:rPr sz="2000" spc="10" dirty="0">
                <a:latin typeface="DejaVu Serif Condensed"/>
                <a:cs typeface="DejaVu Serif Condensed"/>
              </a:rPr>
              <a:t> </a:t>
            </a:r>
            <a:r>
              <a:rPr sz="2000" spc="95" dirty="0">
                <a:latin typeface="DejaVu Serif Condensed"/>
                <a:cs typeface="DejaVu Serif Condensed"/>
              </a:rPr>
              <a:t>The</a:t>
            </a:r>
            <a:r>
              <a:rPr sz="2000" spc="15" dirty="0">
                <a:latin typeface="DejaVu Serif Condensed"/>
                <a:cs typeface="DejaVu Serif Condensed"/>
              </a:rPr>
              <a:t> </a:t>
            </a:r>
            <a:r>
              <a:rPr sz="2000" spc="140" dirty="0">
                <a:latin typeface="DejaVu Serif Condensed"/>
                <a:cs typeface="DejaVu Serif Condensed"/>
              </a:rPr>
              <a:t>known</a:t>
            </a:r>
            <a:r>
              <a:rPr sz="2000" spc="15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dimension</a:t>
            </a:r>
            <a:r>
              <a:rPr sz="2000" spc="1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is</a:t>
            </a:r>
            <a:r>
              <a:rPr sz="2000" spc="1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built</a:t>
            </a:r>
            <a:r>
              <a:rPr sz="2000" spc="25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up </a:t>
            </a:r>
            <a:r>
              <a:rPr sz="2000" spc="50" dirty="0">
                <a:latin typeface="DejaVu Serif Condensed"/>
                <a:cs typeface="DejaVu Serif Condensed"/>
              </a:rPr>
              <a:t>using</a:t>
            </a:r>
            <a:r>
              <a:rPr sz="2000" spc="-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-45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combination</a:t>
            </a:r>
            <a:r>
              <a:rPr sz="2000" spc="-4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of</a:t>
            </a:r>
            <a:r>
              <a:rPr sz="2000" spc="-60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slip</a:t>
            </a:r>
            <a:r>
              <a:rPr sz="2000" spc="-5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gauges.</a:t>
            </a:r>
            <a:endParaRPr sz="2000">
              <a:latin typeface="DejaVu Serif Condensed"/>
              <a:cs typeface="DejaVu Serif Condensed"/>
            </a:endParaRPr>
          </a:p>
          <a:p>
            <a:pPr marL="317500" marR="8255" indent="-305435" algn="just">
              <a:lnSpc>
                <a:spcPct val="97700"/>
              </a:lnSpc>
              <a:spcBef>
                <a:spcPts val="390"/>
              </a:spcBef>
              <a:buAutoNum type="arabicPeriod" startAt="2"/>
              <a:tabLst>
                <a:tab pos="317500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-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sizes</a:t>
            </a:r>
            <a:r>
              <a:rPr sz="2000" spc="-1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-1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these</a:t>
            </a:r>
            <a:r>
              <a:rPr sz="2000" spc="-1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gauges</a:t>
            </a:r>
            <a:r>
              <a:rPr sz="2000" spc="-1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are</a:t>
            </a:r>
            <a:r>
              <a:rPr sz="2000" spc="-1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chosen</a:t>
            </a:r>
            <a:r>
              <a:rPr sz="2000" spc="-1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in</a:t>
            </a:r>
            <a:r>
              <a:rPr sz="2000" spc="-1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such</a:t>
            </a:r>
            <a:r>
              <a:rPr sz="2000" spc="-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-10" dirty="0">
                <a:latin typeface="DejaVu Serif Condensed"/>
                <a:cs typeface="DejaVu Serif Condensed"/>
              </a:rPr>
              <a:t>  </a:t>
            </a:r>
            <a:r>
              <a:rPr sz="2000" spc="80" dirty="0">
                <a:latin typeface="DejaVu Serif Condensed"/>
                <a:cs typeface="DejaVu Serif Condensed"/>
              </a:rPr>
              <a:t>way</a:t>
            </a:r>
            <a:r>
              <a:rPr sz="2000" spc="-1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as</a:t>
            </a:r>
            <a:r>
              <a:rPr sz="2000" spc="-1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to</a:t>
            </a:r>
            <a:r>
              <a:rPr sz="2000" spc="-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test</a:t>
            </a:r>
            <a:r>
              <a:rPr sz="2000" spc="-10" dirty="0">
                <a:latin typeface="DejaVu Serif Condensed"/>
                <a:cs typeface="DejaVu Serif Condensed"/>
              </a:rPr>
              <a:t>  </a:t>
            </a:r>
            <a:r>
              <a:rPr sz="2000" spc="-25" dirty="0">
                <a:latin typeface="DejaVu Serif Condensed"/>
                <a:cs typeface="DejaVu Serif Condensed"/>
              </a:rPr>
              <a:t>the </a:t>
            </a:r>
            <a:r>
              <a:rPr sz="2000" dirty="0">
                <a:latin typeface="DejaVu Serif Condensed"/>
                <a:cs typeface="DejaVu Serif Condensed"/>
              </a:rPr>
              <a:t>micrometer</a:t>
            </a:r>
            <a:r>
              <a:rPr sz="2000" spc="27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not</a:t>
            </a:r>
            <a:r>
              <a:rPr sz="2000" spc="290" dirty="0">
                <a:latin typeface="DejaVu Serif Condensed"/>
                <a:cs typeface="DejaVu Serif Condensed"/>
              </a:rPr>
              <a:t>  </a:t>
            </a:r>
            <a:r>
              <a:rPr sz="2000" spc="55" dirty="0">
                <a:latin typeface="DejaVu Serif Condensed"/>
                <a:cs typeface="DejaVu Serif Condensed"/>
              </a:rPr>
              <a:t>only</a:t>
            </a:r>
            <a:r>
              <a:rPr sz="2000" spc="28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at</a:t>
            </a:r>
            <a:r>
              <a:rPr sz="2000" spc="28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complete</a:t>
            </a:r>
            <a:r>
              <a:rPr sz="2000" spc="28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turns</a:t>
            </a:r>
            <a:r>
              <a:rPr sz="2000" spc="28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28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its</a:t>
            </a:r>
            <a:r>
              <a:rPr sz="2000" spc="28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thimble</a:t>
            </a:r>
            <a:r>
              <a:rPr sz="2000" spc="29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but</a:t>
            </a:r>
            <a:r>
              <a:rPr sz="2000" spc="285" dirty="0">
                <a:latin typeface="DejaVu Serif Condensed"/>
                <a:cs typeface="DejaVu Serif Condensed"/>
              </a:rPr>
              <a:t>  </a:t>
            </a:r>
            <a:r>
              <a:rPr sz="2000" spc="-20" dirty="0">
                <a:latin typeface="DejaVu Serif Condensed"/>
                <a:cs typeface="DejaVu Serif Condensed"/>
              </a:rPr>
              <a:t>also </a:t>
            </a:r>
            <a:r>
              <a:rPr sz="2000" spc="80" dirty="0">
                <a:latin typeface="DejaVu Serif Condensed"/>
                <a:cs typeface="DejaVu Serif Condensed"/>
              </a:rPr>
              <a:t>intermediate</a:t>
            </a:r>
            <a:r>
              <a:rPr sz="2000" spc="7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portions.</a:t>
            </a:r>
            <a:r>
              <a:rPr sz="2000" spc="75" dirty="0">
                <a:latin typeface="DejaVu Serif Condensed"/>
                <a:cs typeface="DejaVu Serif Condensed"/>
              </a:rPr>
              <a:t> </a:t>
            </a:r>
            <a:r>
              <a:rPr sz="2000" spc="95" dirty="0">
                <a:latin typeface="DejaVu Serif Condensed"/>
                <a:cs typeface="DejaVu Serif Condensed"/>
              </a:rPr>
              <a:t>This</a:t>
            </a:r>
            <a:r>
              <a:rPr sz="2000" spc="7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is</a:t>
            </a:r>
            <a:r>
              <a:rPr sz="2000" spc="75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required</a:t>
            </a:r>
            <a:r>
              <a:rPr sz="2000" spc="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as</a:t>
            </a:r>
            <a:r>
              <a:rPr sz="2000" spc="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check</a:t>
            </a:r>
            <a:r>
              <a:rPr sz="2000" spc="75" dirty="0">
                <a:latin typeface="DejaVu Serif Condensed"/>
                <a:cs typeface="DejaVu Serif Condensed"/>
              </a:rPr>
              <a:t> </a:t>
            </a:r>
            <a:r>
              <a:rPr sz="2000" spc="120" dirty="0">
                <a:latin typeface="DejaVu Serif Condensed"/>
                <a:cs typeface="DejaVu Serif Condensed"/>
              </a:rPr>
              <a:t>on</a:t>
            </a:r>
            <a:r>
              <a:rPr sz="2000" spc="14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70" dirty="0">
                <a:latin typeface="DejaVu Serif Condensed"/>
                <a:cs typeface="DejaVu Serif Condensed"/>
              </a:rPr>
              <a:t> </a:t>
            </a:r>
            <a:r>
              <a:rPr sz="2000" spc="45" dirty="0">
                <a:latin typeface="DejaVu Serif Condensed"/>
                <a:cs typeface="DejaVu Serif Condensed"/>
              </a:rPr>
              <a:t>accuracy</a:t>
            </a:r>
            <a:r>
              <a:rPr sz="2000" spc="65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of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-60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graduation</a:t>
            </a:r>
            <a:r>
              <a:rPr sz="2000" spc="-50" dirty="0">
                <a:latin typeface="DejaVu Serif Condensed"/>
                <a:cs typeface="DejaVu Serif Condensed"/>
              </a:rPr>
              <a:t> </a:t>
            </a:r>
            <a:r>
              <a:rPr sz="2000" spc="120" dirty="0">
                <a:latin typeface="DejaVu Serif Condensed"/>
                <a:cs typeface="DejaVu Serif Condensed"/>
              </a:rPr>
              <a:t>on</a:t>
            </a:r>
            <a:r>
              <a:rPr sz="2000" spc="-6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the</a:t>
            </a:r>
            <a:r>
              <a:rPr sz="2000" spc="-55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thimble.</a:t>
            </a:r>
            <a:endParaRPr sz="2000">
              <a:latin typeface="DejaVu Serif Condensed"/>
              <a:cs typeface="DejaVu Serif Condensed"/>
            </a:endParaRPr>
          </a:p>
          <a:p>
            <a:pPr marL="317500" marR="14604" indent="-305435" algn="just">
              <a:lnSpc>
                <a:spcPts val="2340"/>
              </a:lnSpc>
              <a:spcBef>
                <a:spcPts val="90"/>
              </a:spcBef>
              <a:buAutoNum type="arabicPeriod" startAt="2"/>
              <a:tabLst>
                <a:tab pos="317500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Starting</a:t>
            </a:r>
            <a:r>
              <a:rPr sz="2000" spc="15" dirty="0">
                <a:latin typeface="DejaVu Serif Condensed"/>
                <a:cs typeface="DejaVu Serif Condensed"/>
              </a:rPr>
              <a:t> </a:t>
            </a:r>
            <a:r>
              <a:rPr sz="2000" spc="100" dirty="0">
                <a:latin typeface="DejaVu Serif Condensed"/>
                <a:cs typeface="DejaVu Serif Condensed"/>
              </a:rPr>
              <a:t>from</a:t>
            </a:r>
            <a:r>
              <a:rPr sz="2000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'zero'</a:t>
            </a:r>
            <a:r>
              <a:rPr sz="2000" spc="1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prescribed</a:t>
            </a:r>
            <a:r>
              <a:rPr sz="2000" spc="15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combination</a:t>
            </a:r>
            <a:r>
              <a:rPr sz="2000" spc="2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of</a:t>
            </a:r>
            <a:r>
              <a:rPr sz="2000" spc="1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slip</a:t>
            </a:r>
            <a:r>
              <a:rPr sz="2000" spc="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gauges</a:t>
            </a:r>
            <a:r>
              <a:rPr sz="2000" spc="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is</a:t>
            </a:r>
            <a:r>
              <a:rPr sz="2000" spc="5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built </a:t>
            </a:r>
            <a:r>
              <a:rPr sz="2000" spc="90" dirty="0">
                <a:latin typeface="DejaVu Serif Condensed"/>
                <a:cs typeface="DejaVu Serif Condensed"/>
              </a:rPr>
              <a:t>and</a:t>
            </a:r>
            <a:r>
              <a:rPr sz="2000" spc="12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introduced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between</a:t>
            </a:r>
            <a:r>
              <a:rPr sz="2000" spc="12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12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measuring</a:t>
            </a:r>
            <a:r>
              <a:rPr sz="2000" spc="1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faces</a:t>
            </a:r>
            <a:r>
              <a:rPr sz="2000" spc="114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of</a:t>
            </a:r>
            <a:r>
              <a:rPr sz="2000" spc="12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120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micrometer</a:t>
            </a:r>
            <a:r>
              <a:rPr sz="2000" spc="114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and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-6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reading</a:t>
            </a:r>
            <a:r>
              <a:rPr sz="2000" spc="-6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is</a:t>
            </a:r>
            <a:r>
              <a:rPr sz="2000" spc="-6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taken,</a:t>
            </a:r>
            <a:endParaRPr sz="2000">
              <a:latin typeface="DejaVu Serif Condensed"/>
              <a:cs typeface="DejaVu Serif Condensed"/>
            </a:endParaRPr>
          </a:p>
          <a:p>
            <a:pPr marL="317500" marR="5715" indent="-305435" algn="just">
              <a:lnSpc>
                <a:spcPts val="2340"/>
              </a:lnSpc>
              <a:spcBef>
                <a:spcPts val="15"/>
              </a:spcBef>
              <a:buAutoNum type="arabicPeriod" startAt="2"/>
              <a:tabLst>
                <a:tab pos="317500" algn="l"/>
              </a:tabLst>
            </a:pPr>
            <a:r>
              <a:rPr sz="2000" spc="95" dirty="0">
                <a:latin typeface="DejaVu Serif Condensed"/>
                <a:cs typeface="DejaVu Serif Condensed"/>
              </a:rPr>
              <a:t>This</a:t>
            </a:r>
            <a:r>
              <a:rPr sz="2000" spc="480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is</a:t>
            </a:r>
            <a:r>
              <a:rPr sz="2000" spc="495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repeated</a:t>
            </a:r>
            <a:r>
              <a:rPr sz="2000" spc="-4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till</a:t>
            </a:r>
            <a:r>
              <a:rPr sz="2000" spc="-40" dirty="0">
                <a:latin typeface="DejaVu Serif Condensed"/>
                <a:cs typeface="DejaVu Serif Condensed"/>
              </a:rPr>
              <a:t> 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-35" dirty="0">
                <a:latin typeface="DejaVu Serif Condensed"/>
                <a:cs typeface="DejaVu Serif Condensed"/>
              </a:rPr>
              <a:t>  </a:t>
            </a:r>
            <a:r>
              <a:rPr sz="2000" spc="50" dirty="0">
                <a:latin typeface="DejaVu Serif Condensed"/>
                <a:cs typeface="DejaVu Serif Condensed"/>
              </a:rPr>
              <a:t>range</a:t>
            </a:r>
            <a:r>
              <a:rPr sz="2000" spc="490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of</a:t>
            </a:r>
            <a:r>
              <a:rPr sz="2000" spc="48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490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micrometer</a:t>
            </a:r>
            <a:r>
              <a:rPr sz="2000" spc="495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is</a:t>
            </a:r>
            <a:r>
              <a:rPr sz="2000" spc="484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covered.</a:t>
            </a:r>
            <a:r>
              <a:rPr sz="2000" spc="-35" dirty="0">
                <a:latin typeface="DejaVu Serif Condensed"/>
                <a:cs typeface="DejaVu Serif Condensed"/>
              </a:rPr>
              <a:t>  </a:t>
            </a:r>
            <a:r>
              <a:rPr sz="2000" spc="70" dirty="0">
                <a:latin typeface="DejaVu Serif Condensed"/>
                <a:cs typeface="DejaVu Serif Condensed"/>
              </a:rPr>
              <a:t>The </a:t>
            </a:r>
            <a:r>
              <a:rPr sz="2000" spc="60" dirty="0">
                <a:latin typeface="DejaVu Serif Condensed"/>
                <a:cs typeface="DejaVu Serif Condensed"/>
              </a:rPr>
              <a:t>readings</a:t>
            </a:r>
            <a:r>
              <a:rPr sz="2000" spc="495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are</a:t>
            </a:r>
            <a:r>
              <a:rPr sz="2000" spc="-40" dirty="0">
                <a:latin typeface="DejaVu Serif Condensed"/>
                <a:cs typeface="DejaVu Serif Condensed"/>
              </a:rPr>
              <a:t>  </a:t>
            </a:r>
            <a:r>
              <a:rPr sz="2000" spc="65" dirty="0">
                <a:latin typeface="DejaVu Serif Condensed"/>
                <a:cs typeface="DejaVu Serif Condensed"/>
              </a:rPr>
              <a:t>tabulated</a:t>
            </a:r>
            <a:r>
              <a:rPr sz="2000" spc="495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in</a:t>
            </a:r>
            <a:r>
              <a:rPr sz="2000" spc="-40" dirty="0">
                <a:latin typeface="DejaVu Serif Condensed"/>
                <a:cs typeface="DejaVu Serif Condensed"/>
              </a:rPr>
              <a:t> 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-35" dirty="0">
                <a:latin typeface="DejaVu Serif Condensed"/>
                <a:cs typeface="DejaVu Serif Condensed"/>
              </a:rPr>
              <a:t>  </a:t>
            </a:r>
            <a:r>
              <a:rPr sz="2000" spc="65" dirty="0">
                <a:latin typeface="DejaVu Serif Condensed"/>
                <a:cs typeface="DejaVu Serif Condensed"/>
              </a:rPr>
              <a:t>tabular</a:t>
            </a:r>
            <a:r>
              <a:rPr sz="2000" spc="-40" dirty="0">
                <a:latin typeface="DejaVu Serif Condensed"/>
                <a:cs typeface="DejaVu Serif Condensed"/>
              </a:rPr>
              <a:t>  </a:t>
            </a:r>
            <a:r>
              <a:rPr sz="2000" spc="90" dirty="0">
                <a:latin typeface="DejaVu Serif Condensed"/>
                <a:cs typeface="DejaVu Serif Condensed"/>
              </a:rPr>
              <a:t>column</a:t>
            </a:r>
            <a:r>
              <a:rPr sz="2000" spc="-35" dirty="0">
                <a:latin typeface="DejaVu Serif Condensed"/>
                <a:cs typeface="DejaVu Serif Condensed"/>
              </a:rPr>
              <a:t>  </a:t>
            </a:r>
            <a:r>
              <a:rPr sz="2000" spc="90" dirty="0">
                <a:latin typeface="DejaVu Serif Condensed"/>
                <a:cs typeface="DejaVu Serif Condensed"/>
              </a:rPr>
              <a:t>and</a:t>
            </a:r>
            <a:r>
              <a:rPr sz="2000" spc="4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-40" dirty="0">
                <a:latin typeface="DejaVu Serif Condensed"/>
                <a:cs typeface="DejaVu Serif Condensed"/>
              </a:rPr>
              <a:t>  </a:t>
            </a:r>
            <a:r>
              <a:rPr sz="2000" spc="60" dirty="0">
                <a:latin typeface="DejaVu Serif Condensed"/>
                <a:cs typeface="DejaVu Serif Condensed"/>
              </a:rPr>
              <a:t>graph</a:t>
            </a:r>
            <a:r>
              <a:rPr sz="2000" spc="49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of</a:t>
            </a:r>
            <a:r>
              <a:rPr sz="2000" spc="-40" dirty="0">
                <a:latin typeface="DejaVu Serif Condensed"/>
                <a:cs typeface="DejaVu Serif Condensed"/>
              </a:rPr>
              <a:t>  </a:t>
            </a:r>
            <a:r>
              <a:rPr sz="2000" spc="40" dirty="0">
                <a:latin typeface="DejaVu Serif Condensed"/>
                <a:cs typeface="DejaVu Serif Condensed"/>
              </a:rPr>
              <a:t>the</a:t>
            </a:r>
            <a:endParaRPr sz="2000">
              <a:latin typeface="DejaVu Serif Condensed"/>
              <a:cs typeface="DejaVu Serif Condensed"/>
            </a:endParaRPr>
          </a:p>
          <a:p>
            <a:pPr marL="317500" marR="5080" algn="just">
              <a:lnSpc>
                <a:spcPts val="2340"/>
              </a:lnSpc>
              <a:spcBef>
                <a:spcPts val="15"/>
              </a:spcBef>
            </a:pPr>
            <a:r>
              <a:rPr sz="2000" dirty="0">
                <a:latin typeface="DejaVu Serif Condensed"/>
                <a:cs typeface="DejaVu Serif Condensed"/>
              </a:rPr>
              <a:t>actual</a:t>
            </a:r>
            <a:r>
              <a:rPr sz="2000" spc="90" dirty="0">
                <a:latin typeface="DejaVu Serif Condensed"/>
                <a:cs typeface="DejaVu Serif Condensed"/>
              </a:rPr>
              <a:t>  </a:t>
            </a:r>
            <a:r>
              <a:rPr sz="2000" spc="65" dirty="0">
                <a:latin typeface="DejaVu Serif Condensed"/>
                <a:cs typeface="DejaVu Serif Condensed"/>
              </a:rPr>
              <a:t>readings</a:t>
            </a:r>
            <a:r>
              <a:rPr sz="2000" spc="90" dirty="0">
                <a:latin typeface="DejaVu Serif Condensed"/>
                <a:cs typeface="DejaVu Serif Condensed"/>
              </a:rPr>
              <a:t>  </a:t>
            </a:r>
            <a:r>
              <a:rPr sz="2000" spc="130" dirty="0">
                <a:latin typeface="DejaVu Serif Condensed"/>
                <a:cs typeface="DejaVu Serif Condensed"/>
              </a:rPr>
              <a:t>(on</a:t>
            </a:r>
            <a:r>
              <a:rPr sz="2000" spc="100" dirty="0">
                <a:latin typeface="DejaVu Serif Condensed"/>
                <a:cs typeface="DejaVu Serif Condensed"/>
              </a:rPr>
              <a:t>  </a:t>
            </a:r>
            <a:r>
              <a:rPr sz="2000" spc="90" dirty="0">
                <a:latin typeface="DejaVu Serif Condensed"/>
                <a:cs typeface="DejaVu Serif Condensed"/>
              </a:rPr>
              <a:t>X-</a:t>
            </a:r>
            <a:r>
              <a:rPr sz="2000" spc="80" dirty="0">
                <a:latin typeface="DejaVu Serif Condensed"/>
                <a:cs typeface="DejaVu Serif Condensed"/>
              </a:rPr>
              <a:t>axis)</a:t>
            </a:r>
            <a:r>
              <a:rPr sz="2000" spc="85" dirty="0">
                <a:latin typeface="DejaVu Serif Condensed"/>
                <a:cs typeface="DejaVu Serif Condensed"/>
              </a:rPr>
              <a:t>  </a:t>
            </a:r>
            <a:r>
              <a:rPr sz="2000" spc="90" dirty="0">
                <a:latin typeface="DejaVu Serif Condensed"/>
                <a:cs typeface="DejaVu Serif Condensed"/>
              </a:rPr>
              <a:t>and</a:t>
            </a:r>
            <a:r>
              <a:rPr sz="2000" spc="95" dirty="0">
                <a:latin typeface="DejaVu Serif Condensed"/>
                <a:cs typeface="DejaVu Serif Condensed"/>
              </a:rPr>
              <a:t>  </a:t>
            </a:r>
            <a:r>
              <a:rPr sz="2000" spc="75" dirty="0">
                <a:latin typeface="DejaVu Serif Condensed"/>
                <a:cs typeface="DejaVu Serif Condensed"/>
              </a:rPr>
              <a:t>cumulative</a:t>
            </a:r>
            <a:r>
              <a:rPr sz="2000" spc="100" dirty="0">
                <a:latin typeface="DejaVu Serif Condensed"/>
                <a:cs typeface="DejaVu Serif Condensed"/>
              </a:rPr>
              <a:t>  </a:t>
            </a:r>
            <a:r>
              <a:rPr sz="2000" spc="85" dirty="0">
                <a:latin typeface="DejaVu Serif Condensed"/>
                <a:cs typeface="DejaVu Serif Condensed"/>
              </a:rPr>
              <a:t>error  </a:t>
            </a:r>
            <a:r>
              <a:rPr sz="2000" spc="130" dirty="0">
                <a:latin typeface="DejaVu Serif Condensed"/>
                <a:cs typeface="DejaVu Serif Condensed"/>
              </a:rPr>
              <a:t>(on</a:t>
            </a:r>
            <a:r>
              <a:rPr sz="2000" spc="100" dirty="0">
                <a:latin typeface="DejaVu Serif Condensed"/>
                <a:cs typeface="DejaVu Serif Condensed"/>
              </a:rPr>
              <a:t>  </a:t>
            </a:r>
            <a:r>
              <a:rPr sz="2000" spc="145" dirty="0">
                <a:latin typeface="DejaVu Serif Condensed"/>
                <a:cs typeface="DejaVu Serif Condensed"/>
              </a:rPr>
              <a:t>Y-</a:t>
            </a:r>
            <a:r>
              <a:rPr sz="2000" spc="80" dirty="0">
                <a:latin typeface="DejaVu Serif Condensed"/>
                <a:cs typeface="DejaVu Serif Condensed"/>
              </a:rPr>
              <a:t>axis)</a:t>
            </a:r>
            <a:r>
              <a:rPr sz="2000" spc="95" dirty="0">
                <a:latin typeface="DejaVu Serif Condensed"/>
                <a:cs typeface="DejaVu Serif Condensed"/>
              </a:rPr>
              <a:t>  </a:t>
            </a:r>
            <a:r>
              <a:rPr sz="2000" spc="35" dirty="0">
                <a:latin typeface="DejaVu Serif Condensed"/>
                <a:cs typeface="DejaVu Serif Condensed"/>
              </a:rPr>
              <a:t>is </a:t>
            </a:r>
            <a:r>
              <a:rPr sz="2000" spc="40" dirty="0">
                <a:latin typeface="DejaVu Serif Condensed"/>
                <a:cs typeface="DejaVu Serif Condensed"/>
              </a:rPr>
              <a:t>plotted.</a:t>
            </a:r>
            <a:endParaRPr sz="2000">
              <a:latin typeface="DejaVu Serif Condensed"/>
              <a:cs typeface="DejaVu Serif Condensed"/>
            </a:endParaRPr>
          </a:p>
          <a:p>
            <a:pPr marL="12700">
              <a:lnSpc>
                <a:spcPts val="2270"/>
              </a:lnSpc>
            </a:pPr>
            <a:r>
              <a:rPr sz="2000" b="1" i="1" spc="215" dirty="0">
                <a:latin typeface="Times New Roman"/>
                <a:cs typeface="Times New Roman"/>
              </a:rPr>
              <a:t>Total</a:t>
            </a:r>
            <a:r>
              <a:rPr sz="2000" b="1" i="1" spc="220" dirty="0">
                <a:latin typeface="Times New Roman"/>
                <a:cs typeface="Times New Roman"/>
              </a:rPr>
              <a:t> </a:t>
            </a:r>
            <a:r>
              <a:rPr sz="2000" b="1" i="1" spc="190" dirty="0">
                <a:latin typeface="Times New Roman"/>
                <a:cs typeface="Times New Roman"/>
              </a:rPr>
              <a:t>Error</a:t>
            </a:r>
            <a:r>
              <a:rPr sz="2000" b="1" i="1" spc="229" dirty="0">
                <a:latin typeface="Times New Roman"/>
                <a:cs typeface="Times New Roman"/>
              </a:rPr>
              <a:t> </a:t>
            </a:r>
            <a:r>
              <a:rPr sz="2000" b="1" i="1" spc="170" dirty="0">
                <a:latin typeface="Times New Roman"/>
                <a:cs typeface="Times New Roman"/>
              </a:rPr>
              <a:t>=</a:t>
            </a:r>
            <a:r>
              <a:rPr sz="2000" b="1" i="1" spc="220" dirty="0">
                <a:latin typeface="Times New Roman"/>
                <a:cs typeface="Times New Roman"/>
              </a:rPr>
              <a:t> </a:t>
            </a:r>
            <a:r>
              <a:rPr sz="2000" b="1" i="1" spc="204" dirty="0">
                <a:latin typeface="Times New Roman"/>
                <a:cs typeface="Times New Roman"/>
              </a:rPr>
              <a:t>Distance</a:t>
            </a:r>
            <a:r>
              <a:rPr sz="2000" b="1" i="1" spc="220" dirty="0">
                <a:latin typeface="Times New Roman"/>
                <a:cs typeface="Times New Roman"/>
              </a:rPr>
              <a:t> </a:t>
            </a:r>
            <a:r>
              <a:rPr sz="2000" b="1" i="1" spc="280" dirty="0">
                <a:latin typeface="Times New Roman"/>
                <a:cs typeface="Times New Roman"/>
              </a:rPr>
              <a:t>between</a:t>
            </a:r>
            <a:r>
              <a:rPr sz="2000" b="1" i="1" spc="235" dirty="0">
                <a:latin typeface="Times New Roman"/>
                <a:cs typeface="Times New Roman"/>
              </a:rPr>
              <a:t> </a:t>
            </a:r>
            <a:r>
              <a:rPr sz="2000" b="1" i="1" spc="250" dirty="0">
                <a:latin typeface="Times New Roman"/>
                <a:cs typeface="Times New Roman"/>
              </a:rPr>
              <a:t>the</a:t>
            </a:r>
            <a:r>
              <a:rPr sz="2000" b="1" i="1" spc="215" dirty="0">
                <a:latin typeface="Times New Roman"/>
                <a:cs typeface="Times New Roman"/>
              </a:rPr>
              <a:t> </a:t>
            </a:r>
            <a:r>
              <a:rPr sz="2000" b="1" i="1" spc="245" dirty="0">
                <a:latin typeface="Times New Roman"/>
                <a:cs typeface="Times New Roman"/>
              </a:rPr>
              <a:t>ordinates</a:t>
            </a:r>
            <a:r>
              <a:rPr sz="2000" b="1" i="1" spc="229" dirty="0">
                <a:latin typeface="Times New Roman"/>
                <a:cs typeface="Times New Roman"/>
              </a:rPr>
              <a:t> </a:t>
            </a:r>
            <a:r>
              <a:rPr sz="2000" b="1" i="1" spc="145" dirty="0">
                <a:latin typeface="Times New Roman"/>
                <a:cs typeface="Times New Roman"/>
              </a:rPr>
              <a:t>of</a:t>
            </a:r>
            <a:r>
              <a:rPr sz="2000" b="1" i="1" spc="225" dirty="0">
                <a:latin typeface="Times New Roman"/>
                <a:cs typeface="Times New Roman"/>
              </a:rPr>
              <a:t> </a:t>
            </a:r>
            <a:r>
              <a:rPr sz="2000" b="1" i="1" spc="245" dirty="0">
                <a:latin typeface="Times New Roman"/>
                <a:cs typeface="Times New Roman"/>
              </a:rPr>
              <a:t>the</a:t>
            </a:r>
            <a:r>
              <a:rPr sz="2000" b="1" i="1" spc="215" dirty="0">
                <a:latin typeface="Times New Roman"/>
                <a:cs typeface="Times New Roman"/>
              </a:rPr>
              <a:t> </a:t>
            </a:r>
            <a:r>
              <a:rPr sz="2000" b="1" i="1" spc="225" dirty="0">
                <a:latin typeface="Times New Roman"/>
                <a:cs typeface="Times New Roman"/>
              </a:rPr>
              <a:t>highest</a:t>
            </a:r>
            <a:r>
              <a:rPr sz="2000" b="1" i="1" spc="229" dirty="0">
                <a:latin typeface="Times New Roman"/>
                <a:cs typeface="Times New Roman"/>
              </a:rPr>
              <a:t> </a:t>
            </a:r>
            <a:r>
              <a:rPr sz="2000" b="1" i="1" spc="240" dirty="0">
                <a:latin typeface="Times New Roman"/>
                <a:cs typeface="Times New Roman"/>
              </a:rPr>
              <a:t>and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sz="2000" b="1" i="1" spc="254" dirty="0">
                <a:latin typeface="Times New Roman"/>
                <a:cs typeface="Times New Roman"/>
              </a:rPr>
              <a:t>lowest</a:t>
            </a:r>
            <a:r>
              <a:rPr sz="2000" b="1" i="1" spc="25" dirty="0">
                <a:latin typeface="Times New Roman"/>
                <a:cs typeface="Times New Roman"/>
              </a:rPr>
              <a:t> </a:t>
            </a:r>
            <a:r>
              <a:rPr sz="2000" b="1" i="1" spc="235" dirty="0">
                <a:latin typeface="Times New Roman"/>
                <a:cs typeface="Times New Roman"/>
              </a:rPr>
              <a:t>points</a:t>
            </a:r>
            <a:r>
              <a:rPr sz="2000" b="1" i="1" spc="25" dirty="0">
                <a:latin typeface="Times New Roman"/>
                <a:cs typeface="Times New Roman"/>
              </a:rPr>
              <a:t> </a:t>
            </a:r>
            <a:r>
              <a:rPr sz="2000" b="1" i="1" spc="225" dirty="0">
                <a:latin typeface="Times New Roman"/>
                <a:cs typeface="Times New Roman"/>
              </a:rPr>
              <a:t>on</a:t>
            </a:r>
            <a:r>
              <a:rPr sz="2000" b="1" i="1" spc="15" dirty="0">
                <a:latin typeface="Times New Roman"/>
                <a:cs typeface="Times New Roman"/>
              </a:rPr>
              <a:t> </a:t>
            </a:r>
            <a:r>
              <a:rPr sz="2000" b="1" i="1" spc="245" dirty="0">
                <a:latin typeface="Times New Roman"/>
                <a:cs typeface="Times New Roman"/>
              </a:rPr>
              <a:t>the</a:t>
            </a:r>
            <a:r>
              <a:rPr sz="2000" b="1" i="1" spc="35" dirty="0">
                <a:latin typeface="Times New Roman"/>
                <a:cs typeface="Times New Roman"/>
              </a:rPr>
              <a:t> </a:t>
            </a:r>
            <a:r>
              <a:rPr sz="2000" b="1" i="1" spc="215" dirty="0">
                <a:latin typeface="Times New Roman"/>
                <a:cs typeface="Times New Roman"/>
              </a:rPr>
              <a:t>graph.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4832" y="781558"/>
            <a:ext cx="2000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55" dirty="0"/>
              <a:t>Observation: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4832" y="1108303"/>
            <a:ext cx="8401050" cy="1833245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sz="2000" dirty="0">
                <a:latin typeface="DejaVu Serif Condensed"/>
                <a:cs typeface="DejaVu Serif Condensed"/>
              </a:rPr>
              <a:t>Range</a:t>
            </a:r>
            <a:r>
              <a:rPr sz="2000" spc="8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8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9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Micrometer:</a:t>
            </a:r>
            <a:endParaRPr sz="2000">
              <a:latin typeface="DejaVu Serif Condensed"/>
              <a:cs typeface="DejaVu Serif Condensed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2000" dirty="0">
                <a:latin typeface="DejaVu Serif Condensed"/>
                <a:cs typeface="DejaVu Serif Condensed"/>
              </a:rPr>
              <a:t>Value</a:t>
            </a:r>
            <a:r>
              <a:rPr sz="2000" spc="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50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1</a:t>
            </a:r>
            <a:r>
              <a:rPr sz="2000" spc="6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HSD</a:t>
            </a:r>
            <a:r>
              <a:rPr sz="2000" spc="70" dirty="0">
                <a:latin typeface="DejaVu Serif Condensed"/>
                <a:cs typeface="DejaVu Serif Condensed"/>
              </a:rPr>
              <a:t> </a:t>
            </a:r>
            <a:r>
              <a:rPr sz="2000" spc="-305" dirty="0">
                <a:latin typeface="DejaVu Serif Condensed"/>
                <a:cs typeface="DejaVu Serif Condensed"/>
              </a:rPr>
              <a:t>=</a:t>
            </a:r>
            <a:r>
              <a:rPr sz="2000" spc="5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Pitch/Total </a:t>
            </a:r>
            <a:r>
              <a:rPr sz="2000" dirty="0">
                <a:latin typeface="DejaVu Serif Condensed"/>
                <a:cs typeface="DejaVu Serif Condensed"/>
              </a:rPr>
              <a:t>No.</a:t>
            </a:r>
            <a:r>
              <a:rPr sz="2000" spc="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65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HSD</a:t>
            </a:r>
            <a:endParaRPr sz="2000">
              <a:latin typeface="DejaVu Serif Condensed"/>
              <a:cs typeface="DejaVu Serif Condensed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2000" dirty="0">
                <a:latin typeface="DejaVu Serif Condensed"/>
                <a:cs typeface="DejaVu Serif Condensed"/>
              </a:rPr>
              <a:t>Least</a:t>
            </a:r>
            <a:r>
              <a:rPr sz="2000" spc="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count</a:t>
            </a:r>
            <a:r>
              <a:rPr sz="2000" spc="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Micrometer</a:t>
            </a:r>
            <a:r>
              <a:rPr sz="2000" spc="65" dirty="0">
                <a:latin typeface="DejaVu Serif Condensed"/>
                <a:cs typeface="DejaVu Serif Condensed"/>
              </a:rPr>
              <a:t> </a:t>
            </a:r>
            <a:r>
              <a:rPr sz="2000" spc="-305" dirty="0">
                <a:latin typeface="DejaVu Serif Condensed"/>
                <a:cs typeface="DejaVu Serif Condensed"/>
              </a:rPr>
              <a:t>=</a:t>
            </a:r>
            <a:r>
              <a:rPr sz="2000" spc="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LC</a:t>
            </a:r>
            <a:r>
              <a:rPr sz="2000" spc="65" dirty="0">
                <a:latin typeface="DejaVu Serif Condensed"/>
                <a:cs typeface="DejaVu Serif Condensed"/>
              </a:rPr>
              <a:t> </a:t>
            </a:r>
            <a:r>
              <a:rPr sz="2000" spc="-305" dirty="0">
                <a:latin typeface="DejaVu Serif Condensed"/>
                <a:cs typeface="DejaVu Serif Condensed"/>
              </a:rPr>
              <a:t>=</a:t>
            </a:r>
            <a:r>
              <a:rPr sz="2000" spc="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1HSD</a:t>
            </a:r>
            <a:r>
              <a:rPr sz="2000" spc="80" dirty="0">
                <a:latin typeface="DejaVu Serif Condensed"/>
                <a:cs typeface="DejaVu Serif Condensed"/>
              </a:rPr>
              <a:t> </a:t>
            </a:r>
            <a:r>
              <a:rPr sz="2000" spc="195" dirty="0">
                <a:latin typeface="DejaVu Serif Condensed"/>
                <a:cs typeface="DejaVu Serif Condensed"/>
              </a:rPr>
              <a:t>–</a:t>
            </a:r>
            <a:r>
              <a:rPr sz="2000" spc="65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1</a:t>
            </a:r>
            <a:r>
              <a:rPr sz="2000" spc="60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VSD</a:t>
            </a:r>
            <a:endParaRPr sz="2000">
              <a:latin typeface="DejaVu Serif Condensed"/>
              <a:cs typeface="DejaVu Serif Condensed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000" dirty="0">
                <a:latin typeface="DejaVu Serif Condensed"/>
                <a:cs typeface="DejaVu Serif Condensed"/>
              </a:rPr>
              <a:t>Total</a:t>
            </a:r>
            <a:r>
              <a:rPr sz="2000" spc="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Reading</a:t>
            </a:r>
            <a:r>
              <a:rPr sz="2000" spc="85" dirty="0">
                <a:latin typeface="DejaVu Serif Condensed"/>
                <a:cs typeface="DejaVu Serif Condensed"/>
              </a:rPr>
              <a:t> </a:t>
            </a:r>
            <a:r>
              <a:rPr sz="2000" spc="-305" dirty="0">
                <a:latin typeface="DejaVu Serif Condensed"/>
                <a:cs typeface="DejaVu Serif Condensed"/>
              </a:rPr>
              <a:t>=</a:t>
            </a:r>
            <a:r>
              <a:rPr sz="2000" spc="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PSR</a:t>
            </a:r>
            <a:r>
              <a:rPr sz="2000" spc="100" dirty="0">
                <a:latin typeface="DejaVu Serif Condensed"/>
                <a:cs typeface="DejaVu Serif Condensed"/>
              </a:rPr>
              <a:t> </a:t>
            </a:r>
            <a:r>
              <a:rPr sz="2000" spc="-305" dirty="0">
                <a:latin typeface="DejaVu Serif Condensed"/>
                <a:cs typeface="DejaVu Serif Condensed"/>
              </a:rPr>
              <a:t>+</a:t>
            </a:r>
            <a:r>
              <a:rPr sz="2000" spc="7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(CHSD</a:t>
            </a:r>
            <a:r>
              <a:rPr sz="2000" spc="9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*</a:t>
            </a:r>
            <a:r>
              <a:rPr sz="2000" spc="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Value</a:t>
            </a:r>
            <a:r>
              <a:rPr sz="2000" spc="8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75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1</a:t>
            </a:r>
            <a:r>
              <a:rPr sz="2000" spc="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HSD)</a:t>
            </a:r>
            <a:r>
              <a:rPr sz="2000" spc="85" dirty="0">
                <a:latin typeface="DejaVu Serif Condensed"/>
                <a:cs typeface="DejaVu Serif Condensed"/>
              </a:rPr>
              <a:t> </a:t>
            </a:r>
            <a:r>
              <a:rPr sz="2000" spc="-305" dirty="0">
                <a:latin typeface="DejaVu Serif Condensed"/>
                <a:cs typeface="DejaVu Serif Condensed"/>
              </a:rPr>
              <a:t>+</a:t>
            </a:r>
            <a:r>
              <a:rPr sz="2000" spc="6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(Dial</a:t>
            </a:r>
            <a:r>
              <a:rPr sz="2000" spc="9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Reading</a:t>
            </a:r>
            <a:r>
              <a:rPr sz="2000" spc="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*</a:t>
            </a:r>
            <a:r>
              <a:rPr sz="2000" spc="75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LC)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4832" y="781558"/>
            <a:ext cx="2963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TABULAR</a:t>
            </a:r>
            <a:r>
              <a:rPr spc="125" dirty="0"/>
              <a:t> </a:t>
            </a:r>
            <a:r>
              <a:rPr spc="-45" dirty="0"/>
              <a:t>COLUMN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55904" y="1286509"/>
          <a:ext cx="9504043" cy="3943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2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3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7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1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92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54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2310"/>
                        </a:lnSpc>
                      </a:pPr>
                      <a:r>
                        <a:rPr sz="2000" b="1" spc="165" dirty="0">
                          <a:latin typeface="Liberation Serif"/>
                          <a:cs typeface="Liberation Serif"/>
                        </a:rPr>
                        <a:t>Micrometer</a:t>
                      </a:r>
                      <a:r>
                        <a:rPr sz="2000" b="1" spc="180" dirty="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sz="2000" b="1" spc="140" dirty="0">
                          <a:latin typeface="Liberation Serif"/>
                          <a:cs typeface="Liberation Serif"/>
                        </a:rPr>
                        <a:t>Reading</a:t>
                      </a:r>
                      <a:endParaRPr sz="2000">
                        <a:latin typeface="Liberation Serif"/>
                        <a:cs typeface="Liberation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44170" marR="182245" indent="-248920">
                        <a:lnSpc>
                          <a:spcPts val="2340"/>
                        </a:lnSpc>
                      </a:pPr>
                      <a:r>
                        <a:rPr sz="2000" b="1" spc="125" dirty="0">
                          <a:latin typeface="Liberation Serif"/>
                          <a:cs typeface="Liberation Serif"/>
                        </a:rPr>
                        <a:t>Cumulative </a:t>
                      </a:r>
                      <a:r>
                        <a:rPr sz="2000" b="1" spc="75" dirty="0">
                          <a:latin typeface="Liberation Serif"/>
                          <a:cs typeface="Liberation Serif"/>
                        </a:rPr>
                        <a:t>Error</a:t>
                      </a:r>
                      <a:endParaRPr sz="2000">
                        <a:latin typeface="Liberation Serif"/>
                        <a:cs typeface="Liberation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8865">
                <a:tc>
                  <a:txBody>
                    <a:bodyPr/>
                    <a:lstStyle/>
                    <a:p>
                      <a:pPr marL="111125" marR="215265" indent="1270">
                        <a:lnSpc>
                          <a:spcPts val="2340"/>
                        </a:lnSpc>
                        <a:spcBef>
                          <a:spcPts val="480"/>
                        </a:spcBef>
                      </a:pPr>
                      <a:r>
                        <a:rPr sz="2000" b="1" spc="70" dirty="0">
                          <a:latin typeface="Liberation Serif"/>
                          <a:cs typeface="Liberation Serif"/>
                        </a:rPr>
                        <a:t>Sl. No</a:t>
                      </a:r>
                      <a:endParaRPr sz="2000">
                        <a:latin typeface="Liberation Serif"/>
                        <a:cs typeface="Liberation Serif"/>
                      </a:endParaRPr>
                    </a:p>
                    <a:p>
                      <a:pPr marL="11557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2000" b="1" spc="114" dirty="0">
                          <a:latin typeface="Liberation Serif"/>
                          <a:cs typeface="Liberation Serif"/>
                        </a:rPr>
                        <a:t>(1)</a:t>
                      </a:r>
                      <a:endParaRPr sz="2000">
                        <a:latin typeface="Liberation Serif"/>
                        <a:cs typeface="Liberation Serif"/>
                      </a:endParaRPr>
                    </a:p>
                  </a:txBody>
                  <a:tcPr marL="0" marR="0" marT="609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7950" marR="95250" algn="ctr">
                        <a:lnSpc>
                          <a:spcPct val="97800"/>
                        </a:lnSpc>
                      </a:pPr>
                      <a:r>
                        <a:rPr sz="2000" b="1" spc="114" dirty="0">
                          <a:latin typeface="Liberation Serif"/>
                          <a:cs typeface="Liberation Serif"/>
                        </a:rPr>
                        <a:t>Actual</a:t>
                      </a:r>
                      <a:r>
                        <a:rPr sz="2000" b="1" spc="-10" dirty="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sz="2000" b="1" spc="150" dirty="0">
                          <a:latin typeface="Liberation Serif"/>
                          <a:cs typeface="Liberation Serif"/>
                        </a:rPr>
                        <a:t>Reading </a:t>
                      </a:r>
                      <a:r>
                        <a:rPr sz="2000" b="1" spc="135" dirty="0">
                          <a:latin typeface="Liberation Serif"/>
                          <a:cs typeface="Liberation Serif"/>
                        </a:rPr>
                        <a:t>(Slip</a:t>
                      </a:r>
                      <a:r>
                        <a:rPr sz="2000" b="1" dirty="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sz="2000" b="1" spc="130" dirty="0">
                          <a:latin typeface="Liberation Serif"/>
                          <a:cs typeface="Liberation Serif"/>
                        </a:rPr>
                        <a:t>Gauge) </a:t>
                      </a:r>
                      <a:r>
                        <a:rPr sz="2000" b="1" spc="114" dirty="0">
                          <a:latin typeface="Liberation Serif"/>
                          <a:cs typeface="Liberation Serif"/>
                        </a:rPr>
                        <a:t>(2)</a:t>
                      </a:r>
                      <a:endParaRPr sz="2000">
                        <a:latin typeface="Liberation Serif"/>
                        <a:cs typeface="Liberation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1460" marR="237490" algn="ctr">
                        <a:lnSpc>
                          <a:spcPct val="97800"/>
                        </a:lnSpc>
                        <a:spcBef>
                          <a:spcPts val="815"/>
                        </a:spcBef>
                      </a:pPr>
                      <a:r>
                        <a:rPr sz="2000" b="1" dirty="0">
                          <a:latin typeface="Liberation Serif"/>
                          <a:cs typeface="Liberation Serif"/>
                        </a:rPr>
                        <a:t>PSR</a:t>
                      </a:r>
                      <a:r>
                        <a:rPr sz="2000" b="1" spc="45" dirty="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sz="2000" b="1" spc="155" dirty="0">
                          <a:latin typeface="Liberation Serif"/>
                          <a:cs typeface="Liberation Serif"/>
                        </a:rPr>
                        <a:t>+</a:t>
                      </a:r>
                      <a:r>
                        <a:rPr sz="2000" b="1" spc="45" dirty="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sz="2000" b="1" dirty="0">
                          <a:latin typeface="Liberation Serif"/>
                          <a:cs typeface="Liberation Serif"/>
                        </a:rPr>
                        <a:t>(CHSD</a:t>
                      </a:r>
                      <a:r>
                        <a:rPr sz="2000" b="1" spc="45" dirty="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sz="2000" b="1" dirty="0">
                          <a:latin typeface="Liberation Serif"/>
                          <a:cs typeface="Liberation Serif"/>
                        </a:rPr>
                        <a:t>*</a:t>
                      </a:r>
                      <a:r>
                        <a:rPr sz="2000" b="1" spc="55" dirty="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sz="2000" b="1" spc="114" dirty="0">
                          <a:latin typeface="Liberation Serif"/>
                          <a:cs typeface="Liberation Serif"/>
                        </a:rPr>
                        <a:t>Value </a:t>
                      </a:r>
                      <a:r>
                        <a:rPr sz="2000" b="1" spc="145" dirty="0">
                          <a:latin typeface="Liberation Serif"/>
                          <a:cs typeface="Liberation Serif"/>
                        </a:rPr>
                        <a:t>of</a:t>
                      </a:r>
                      <a:r>
                        <a:rPr sz="2000" b="1" spc="-20" dirty="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sz="2000" b="1" spc="300" dirty="0">
                          <a:latin typeface="Liberation Serif"/>
                          <a:cs typeface="Liberation Serif"/>
                        </a:rPr>
                        <a:t>1</a:t>
                      </a:r>
                      <a:r>
                        <a:rPr sz="2000" b="1" spc="-15" dirty="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sz="2000" b="1" spc="90" dirty="0">
                          <a:latin typeface="Liberation Serif"/>
                          <a:cs typeface="Liberation Serif"/>
                        </a:rPr>
                        <a:t>HSD)</a:t>
                      </a:r>
                      <a:r>
                        <a:rPr sz="2000" b="1" spc="-20" dirty="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sz="2000" b="1" spc="155" dirty="0">
                          <a:latin typeface="Liberation Serif"/>
                          <a:cs typeface="Liberation Serif"/>
                        </a:rPr>
                        <a:t>+</a:t>
                      </a:r>
                      <a:r>
                        <a:rPr sz="2000" b="1" spc="-25" dirty="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sz="2000" b="1" spc="135" dirty="0">
                          <a:latin typeface="Liberation Serif"/>
                          <a:cs typeface="Liberation Serif"/>
                        </a:rPr>
                        <a:t>(Dial </a:t>
                      </a:r>
                      <a:r>
                        <a:rPr sz="2000" b="1" spc="155" dirty="0">
                          <a:latin typeface="Liberation Serif"/>
                          <a:cs typeface="Liberation Serif"/>
                        </a:rPr>
                        <a:t>Reading</a:t>
                      </a:r>
                      <a:r>
                        <a:rPr sz="2000" b="1" spc="-25" dirty="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sz="2000" b="1" dirty="0">
                          <a:latin typeface="Liberation Serif"/>
                          <a:cs typeface="Liberation Serif"/>
                        </a:rPr>
                        <a:t>*</a:t>
                      </a:r>
                      <a:r>
                        <a:rPr sz="2000" b="1" spc="-5" dirty="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sz="2000" b="1" spc="-25" dirty="0">
                          <a:latin typeface="Liberation Serif"/>
                          <a:cs typeface="Liberation Serif"/>
                        </a:rPr>
                        <a:t>LC)</a:t>
                      </a:r>
                      <a:endParaRPr sz="2000">
                        <a:latin typeface="Liberation Serif"/>
                        <a:cs typeface="Liberation Serif"/>
                      </a:endParaRPr>
                    </a:p>
                  </a:txBody>
                  <a:tcPr marL="0" marR="0" marT="1035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68300" marR="661670" indent="-68580">
                        <a:lnSpc>
                          <a:spcPts val="2340"/>
                        </a:lnSpc>
                        <a:spcBef>
                          <a:spcPts val="1240"/>
                        </a:spcBef>
                      </a:pPr>
                      <a:r>
                        <a:rPr sz="2000" b="1" spc="-40" dirty="0">
                          <a:latin typeface="Liberation Serif"/>
                          <a:cs typeface="Liberation Serif"/>
                        </a:rPr>
                        <a:t>ERROR </a:t>
                      </a:r>
                      <a:r>
                        <a:rPr sz="2000" b="1" spc="150" dirty="0">
                          <a:latin typeface="Liberation Serif"/>
                          <a:cs typeface="Liberation Serif"/>
                        </a:rPr>
                        <a:t>(3)-</a:t>
                      </a:r>
                      <a:r>
                        <a:rPr sz="2000" b="1" spc="170" dirty="0">
                          <a:latin typeface="Liberation Serif"/>
                          <a:cs typeface="Liberation Serif"/>
                        </a:rPr>
                        <a:t>(2)</a:t>
                      </a:r>
                      <a:endParaRPr sz="2000">
                        <a:latin typeface="Liberation Serif"/>
                        <a:cs typeface="Liberation Serif"/>
                      </a:endParaRPr>
                    </a:p>
                  </a:txBody>
                  <a:tcPr marL="0" marR="0" marT="157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 algn="ctr">
                        <a:lnSpc>
                          <a:spcPts val="2380"/>
                        </a:lnSpc>
                        <a:spcBef>
                          <a:spcPts val="100"/>
                        </a:spcBef>
                      </a:pPr>
                      <a:r>
                        <a:rPr sz="2000" b="1" spc="114" dirty="0">
                          <a:latin typeface="Liberation Serif"/>
                          <a:cs typeface="Liberation Serif"/>
                        </a:rPr>
                        <a:t>(3)</a:t>
                      </a:r>
                      <a:endParaRPr sz="2000">
                        <a:latin typeface="Liberation Serif"/>
                        <a:cs typeface="Liberation Serif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814832" y="5211317"/>
            <a:ext cx="6683375" cy="706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90" dirty="0">
                <a:latin typeface="Liberation Serif"/>
                <a:cs typeface="Liberation Serif"/>
              </a:rPr>
              <a:t>Result:</a:t>
            </a:r>
            <a:endParaRPr sz="24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2000" dirty="0">
                <a:latin typeface="DejaVu Serif Condensed"/>
                <a:cs typeface="DejaVu Serif Condensed"/>
              </a:rPr>
              <a:t>Thus,</a:t>
            </a:r>
            <a:r>
              <a:rPr sz="2000" spc="229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2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micrometer</a:t>
            </a:r>
            <a:r>
              <a:rPr sz="2000" spc="2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was</a:t>
            </a:r>
            <a:r>
              <a:rPr sz="2000" spc="2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calibrated</a:t>
            </a:r>
            <a:r>
              <a:rPr sz="2000" spc="2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using</a:t>
            </a:r>
            <a:r>
              <a:rPr sz="2000" spc="2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slip</a:t>
            </a:r>
            <a:r>
              <a:rPr sz="2000" spc="26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gauges.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8736" y="685545"/>
            <a:ext cx="8963660" cy="1049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96770">
              <a:lnSpc>
                <a:spcPct val="140000"/>
              </a:lnSpc>
              <a:spcBef>
                <a:spcPts val="100"/>
              </a:spcBef>
            </a:pPr>
            <a:r>
              <a:rPr spc="60" dirty="0"/>
              <a:t>CONTENT</a:t>
            </a:r>
            <a:r>
              <a:rPr spc="25" dirty="0"/>
              <a:t> </a:t>
            </a:r>
            <a:r>
              <a:rPr spc="85" dirty="0"/>
              <a:t>BEYOND</a:t>
            </a:r>
            <a:r>
              <a:rPr spc="20" dirty="0"/>
              <a:t> </a:t>
            </a:r>
            <a:r>
              <a:rPr spc="-10" dirty="0"/>
              <a:t>SYLLABUS </a:t>
            </a:r>
            <a:r>
              <a:rPr dirty="0"/>
              <a:t>CALIBRATION</a:t>
            </a:r>
            <a:r>
              <a:rPr spc="345" dirty="0"/>
              <a:t> </a:t>
            </a:r>
            <a:r>
              <a:rPr dirty="0"/>
              <a:t>OF</a:t>
            </a:r>
            <a:r>
              <a:rPr spc="350" dirty="0"/>
              <a:t> </a:t>
            </a:r>
            <a:r>
              <a:rPr dirty="0"/>
              <a:t>VERNIER</a:t>
            </a:r>
            <a:r>
              <a:rPr spc="315" dirty="0"/>
              <a:t> </a:t>
            </a:r>
            <a:r>
              <a:rPr dirty="0"/>
              <a:t>CALIPER</a:t>
            </a:r>
            <a:r>
              <a:rPr spc="335" dirty="0"/>
              <a:t> </a:t>
            </a:r>
            <a:r>
              <a:rPr dirty="0"/>
              <a:t>USING</a:t>
            </a:r>
            <a:r>
              <a:rPr spc="345" dirty="0"/>
              <a:t> </a:t>
            </a:r>
            <a:r>
              <a:rPr spc="55" dirty="0"/>
              <a:t>SLIP</a:t>
            </a:r>
            <a:r>
              <a:rPr spc="335" dirty="0"/>
              <a:t> </a:t>
            </a:r>
            <a:r>
              <a:rPr spc="-10" dirty="0"/>
              <a:t>GAUGE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4832" y="2318130"/>
            <a:ext cx="6648450" cy="3836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80" dirty="0">
                <a:latin typeface="Liberation Serif"/>
                <a:cs typeface="Liberation Serif"/>
              </a:rPr>
              <a:t>Aim:</a:t>
            </a:r>
            <a:endParaRPr sz="2400">
              <a:latin typeface="Liberation Serif"/>
              <a:cs typeface="Liberation Serif"/>
            </a:endParaRPr>
          </a:p>
          <a:p>
            <a:pPr>
              <a:lnSpc>
                <a:spcPct val="100000"/>
              </a:lnSpc>
              <a:spcBef>
                <a:spcPts val="254"/>
              </a:spcBef>
            </a:pPr>
            <a:endParaRPr sz="24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</a:pPr>
            <a:r>
              <a:rPr sz="2000" spc="80" dirty="0">
                <a:latin typeface="DejaVu Serif Condensed"/>
                <a:cs typeface="DejaVu Serif Condensed"/>
              </a:rPr>
              <a:t>To</a:t>
            </a:r>
            <a:r>
              <a:rPr sz="2000" spc="11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calibrate</a:t>
            </a:r>
            <a:r>
              <a:rPr sz="2000" spc="1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given</a:t>
            </a:r>
            <a:r>
              <a:rPr sz="2000" spc="1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Vernier</a:t>
            </a:r>
            <a:r>
              <a:rPr sz="2000" spc="1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Caliper</a:t>
            </a:r>
            <a:r>
              <a:rPr sz="2000" spc="1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using</a:t>
            </a:r>
            <a:r>
              <a:rPr sz="2000" spc="1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Slip</a:t>
            </a:r>
            <a:r>
              <a:rPr sz="2000" spc="114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Gauge</a:t>
            </a:r>
            <a:endParaRPr sz="2000">
              <a:latin typeface="DejaVu Serif Condensed"/>
              <a:cs typeface="DejaVu Serif Condensed"/>
            </a:endParaRPr>
          </a:p>
          <a:p>
            <a:pPr>
              <a:lnSpc>
                <a:spcPct val="100000"/>
              </a:lnSpc>
              <a:spcBef>
                <a:spcPts val="535"/>
              </a:spcBef>
            </a:pPr>
            <a:endParaRPr sz="2000">
              <a:latin typeface="DejaVu Serif Condensed"/>
              <a:cs typeface="DejaVu Serif Condensed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245" dirty="0">
                <a:latin typeface="Liberation Serif"/>
                <a:cs typeface="Liberation Serif"/>
              </a:rPr>
              <a:t>Apparatus</a:t>
            </a:r>
            <a:r>
              <a:rPr sz="2400" b="1" spc="70" dirty="0">
                <a:latin typeface="Liberation Serif"/>
                <a:cs typeface="Liberation Serif"/>
              </a:rPr>
              <a:t> </a:t>
            </a:r>
            <a:r>
              <a:rPr sz="2400" b="1" spc="225" dirty="0">
                <a:latin typeface="Liberation Serif"/>
                <a:cs typeface="Liberation Serif"/>
              </a:rPr>
              <a:t>Required:</a:t>
            </a:r>
            <a:endParaRPr sz="2400">
              <a:latin typeface="Liberation Serif"/>
              <a:cs typeface="Liberation Serif"/>
            </a:endParaRPr>
          </a:p>
          <a:p>
            <a:pPr>
              <a:lnSpc>
                <a:spcPct val="100000"/>
              </a:lnSpc>
            </a:pPr>
            <a:endParaRPr sz="2400">
              <a:latin typeface="Liberation Serif"/>
              <a:cs typeface="Liberation Serif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Surface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Plate,</a:t>
            </a:r>
            <a:endParaRPr sz="2000">
              <a:latin typeface="DejaVu Serif Condensed"/>
              <a:cs typeface="DejaVu Serif Condensed"/>
            </a:endParaRPr>
          </a:p>
          <a:p>
            <a:pPr>
              <a:lnSpc>
                <a:spcPct val="100000"/>
              </a:lnSpc>
              <a:spcBef>
                <a:spcPts val="675"/>
              </a:spcBef>
              <a:buFont typeface="DejaVu Serif Condensed"/>
              <a:buAutoNum type="arabicPeriod"/>
            </a:pPr>
            <a:endParaRPr sz="2000">
              <a:latin typeface="DejaVu Serif Condensed"/>
              <a:cs typeface="DejaVu Serif Condensed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z="2000" spc="75" dirty="0">
                <a:latin typeface="DejaVu Serif Condensed"/>
                <a:cs typeface="DejaVu Serif Condensed"/>
              </a:rPr>
              <a:t>Vernier</a:t>
            </a:r>
            <a:r>
              <a:rPr sz="2000" spc="-10" dirty="0">
                <a:latin typeface="DejaVu Serif Condensed"/>
                <a:cs typeface="DejaVu Serif Condensed"/>
              </a:rPr>
              <a:t> scale,</a:t>
            </a:r>
            <a:endParaRPr sz="2000">
              <a:latin typeface="DejaVu Serif Condensed"/>
              <a:cs typeface="DejaVu Serif Condensed"/>
            </a:endParaRPr>
          </a:p>
          <a:p>
            <a:pPr>
              <a:lnSpc>
                <a:spcPct val="100000"/>
              </a:lnSpc>
              <a:spcBef>
                <a:spcPts val="675"/>
              </a:spcBef>
              <a:buFont typeface="DejaVu Serif Condensed"/>
              <a:buAutoNum type="arabicPeriod"/>
            </a:pPr>
            <a:endParaRPr sz="2000">
              <a:latin typeface="DejaVu Serif Condensed"/>
              <a:cs typeface="DejaVu Serif Condensed"/>
            </a:endParaRPr>
          </a:p>
          <a:p>
            <a:pPr marL="303530" indent="-290830">
              <a:lnSpc>
                <a:spcPct val="100000"/>
              </a:lnSpc>
              <a:buAutoNum type="arabicPeriod"/>
              <a:tabLst>
                <a:tab pos="303530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Slip</a:t>
            </a:r>
            <a:r>
              <a:rPr sz="2000" spc="5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Gauge.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6165" y="1626869"/>
            <a:ext cx="4969510" cy="21748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4832" y="959865"/>
            <a:ext cx="4075429" cy="2352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50" dirty="0"/>
              <a:t>Theory:</a:t>
            </a:r>
          </a:p>
          <a:p>
            <a:pPr marL="12700" marR="5080" algn="just">
              <a:lnSpc>
                <a:spcPct val="146600"/>
              </a:lnSpc>
              <a:spcBef>
                <a:spcPts val="430"/>
              </a:spcBef>
            </a:pPr>
            <a:r>
              <a:rPr spc="155" dirty="0"/>
              <a:t>Construction:</a:t>
            </a:r>
            <a:r>
              <a:rPr spc="580" dirty="0"/>
              <a:t>  </a:t>
            </a:r>
            <a:r>
              <a:rPr sz="2000" b="0" dirty="0">
                <a:latin typeface="DejaVu Serif Condensed"/>
                <a:cs typeface="DejaVu Serif Condensed"/>
              </a:rPr>
              <a:t>The</a:t>
            </a:r>
            <a:r>
              <a:rPr sz="2000" b="0" spc="275" dirty="0">
                <a:latin typeface="DejaVu Serif Condensed"/>
                <a:cs typeface="DejaVu Serif Condensed"/>
              </a:rPr>
              <a:t>   </a:t>
            </a:r>
            <a:r>
              <a:rPr sz="2000" b="0" spc="-10" dirty="0">
                <a:latin typeface="DejaVu Serif Condensed"/>
                <a:cs typeface="DejaVu Serif Condensed"/>
              </a:rPr>
              <a:t>Vernier </a:t>
            </a:r>
            <a:r>
              <a:rPr sz="2000" b="0" dirty="0">
                <a:latin typeface="DejaVu Serif Condensed"/>
                <a:cs typeface="DejaVu Serif Condensed"/>
              </a:rPr>
              <a:t>caliper</a:t>
            </a:r>
            <a:r>
              <a:rPr sz="2000" b="0" spc="260" dirty="0">
                <a:latin typeface="DejaVu Serif Condensed"/>
                <a:cs typeface="DejaVu Serif Condensed"/>
              </a:rPr>
              <a:t>  </a:t>
            </a:r>
            <a:r>
              <a:rPr sz="2000" b="0" dirty="0">
                <a:latin typeface="DejaVu Serif Condensed"/>
                <a:cs typeface="DejaVu Serif Condensed"/>
              </a:rPr>
              <a:t>consists</a:t>
            </a:r>
            <a:r>
              <a:rPr sz="2000" b="0" spc="245" dirty="0">
                <a:latin typeface="DejaVu Serif Condensed"/>
                <a:cs typeface="DejaVu Serif Condensed"/>
              </a:rPr>
              <a:t>  </a:t>
            </a:r>
            <a:r>
              <a:rPr sz="2000" b="0" dirty="0">
                <a:latin typeface="DejaVu Serif Condensed"/>
                <a:cs typeface="DejaVu Serif Condensed"/>
              </a:rPr>
              <a:t>of</a:t>
            </a:r>
            <a:r>
              <a:rPr sz="2000" b="0" spc="250" dirty="0">
                <a:latin typeface="DejaVu Serif Condensed"/>
                <a:cs typeface="DejaVu Serif Condensed"/>
              </a:rPr>
              <a:t>  </a:t>
            </a:r>
            <a:r>
              <a:rPr sz="2000" b="0" spc="80" dirty="0">
                <a:latin typeface="DejaVu Serif Condensed"/>
                <a:cs typeface="DejaVu Serif Condensed"/>
              </a:rPr>
              <a:t>two</a:t>
            </a:r>
            <a:r>
              <a:rPr sz="2000" b="0" spc="254" dirty="0">
                <a:latin typeface="DejaVu Serif Condensed"/>
                <a:cs typeface="DejaVu Serif Condensed"/>
              </a:rPr>
              <a:t>  </a:t>
            </a:r>
            <a:r>
              <a:rPr sz="2000" b="0" spc="-10" dirty="0">
                <a:latin typeface="DejaVu Serif Condensed"/>
                <a:cs typeface="DejaVu Serif Condensed"/>
              </a:rPr>
              <a:t>scales: </a:t>
            </a:r>
            <a:r>
              <a:rPr sz="2000" b="0" dirty="0">
                <a:latin typeface="DejaVu Serif Condensed"/>
                <a:cs typeface="DejaVu Serif Condensed"/>
              </a:rPr>
              <a:t>One</a:t>
            </a:r>
            <a:r>
              <a:rPr sz="2000" b="0" spc="170" dirty="0">
                <a:latin typeface="DejaVu Serif Condensed"/>
                <a:cs typeface="DejaVu Serif Condensed"/>
              </a:rPr>
              <a:t>   </a:t>
            </a:r>
            <a:r>
              <a:rPr sz="2000" b="0" dirty="0">
                <a:latin typeface="DejaVu Serif Condensed"/>
                <a:cs typeface="DejaVu Serif Condensed"/>
              </a:rPr>
              <a:t>is</a:t>
            </a:r>
            <a:r>
              <a:rPr sz="2000" b="0" spc="170" dirty="0">
                <a:latin typeface="DejaVu Serif Condensed"/>
                <a:cs typeface="DejaVu Serif Condensed"/>
              </a:rPr>
              <a:t>   </a:t>
            </a:r>
            <a:r>
              <a:rPr sz="2000" b="0" dirty="0">
                <a:latin typeface="DejaVu Serif Condensed"/>
                <a:cs typeface="DejaVu Serif Condensed"/>
              </a:rPr>
              <a:t>fixed</a:t>
            </a:r>
            <a:r>
              <a:rPr sz="2000" b="0" spc="170" dirty="0">
                <a:latin typeface="DejaVu Serif Condensed"/>
                <a:cs typeface="DejaVu Serif Condensed"/>
              </a:rPr>
              <a:t>   </a:t>
            </a:r>
            <a:r>
              <a:rPr sz="2000" b="0" dirty="0">
                <a:latin typeface="DejaVu Serif Condensed"/>
                <a:cs typeface="DejaVu Serif Condensed"/>
              </a:rPr>
              <a:t>while</a:t>
            </a:r>
            <a:r>
              <a:rPr sz="2000" b="0" spc="430" dirty="0">
                <a:latin typeface="DejaVu Serif Condensed"/>
                <a:cs typeface="DejaVu Serif Condensed"/>
              </a:rPr>
              <a:t>  </a:t>
            </a:r>
            <a:r>
              <a:rPr sz="2000" b="0" dirty="0">
                <a:latin typeface="DejaVu Serif Condensed"/>
                <a:cs typeface="DejaVu Serif Condensed"/>
              </a:rPr>
              <a:t>other</a:t>
            </a:r>
            <a:r>
              <a:rPr sz="2000" b="0" spc="434" dirty="0">
                <a:latin typeface="DejaVu Serif Condensed"/>
                <a:cs typeface="DejaVu Serif Condensed"/>
              </a:rPr>
              <a:t>  </a:t>
            </a:r>
            <a:r>
              <a:rPr sz="2000" b="0" spc="-25" dirty="0">
                <a:latin typeface="DejaVu Serif Condensed"/>
                <a:cs typeface="DejaVu Serif Condensed"/>
              </a:rPr>
              <a:t>is </a:t>
            </a:r>
            <a:r>
              <a:rPr sz="2000" b="0" dirty="0">
                <a:latin typeface="DejaVu Serif Condensed"/>
                <a:cs typeface="DejaVu Serif Condensed"/>
              </a:rPr>
              <a:t>movable.</a:t>
            </a:r>
            <a:r>
              <a:rPr sz="2000" b="0" spc="100" dirty="0">
                <a:latin typeface="DejaVu Serif Condensed"/>
                <a:cs typeface="DejaVu Serif Condensed"/>
              </a:rPr>
              <a:t>  </a:t>
            </a:r>
            <a:r>
              <a:rPr sz="2000" b="0" dirty="0">
                <a:latin typeface="DejaVu Serif Condensed"/>
                <a:cs typeface="DejaVu Serif Condensed"/>
              </a:rPr>
              <a:t>The</a:t>
            </a:r>
            <a:r>
              <a:rPr sz="2000" b="0" spc="100" dirty="0">
                <a:latin typeface="DejaVu Serif Condensed"/>
                <a:cs typeface="DejaVu Serif Condensed"/>
              </a:rPr>
              <a:t>  </a:t>
            </a:r>
            <a:r>
              <a:rPr sz="2000" b="0" dirty="0">
                <a:latin typeface="DejaVu Serif Condensed"/>
                <a:cs typeface="DejaVu Serif Condensed"/>
              </a:rPr>
              <a:t>fixed</a:t>
            </a:r>
            <a:r>
              <a:rPr sz="2000" b="0" spc="105" dirty="0">
                <a:latin typeface="DejaVu Serif Condensed"/>
                <a:cs typeface="DejaVu Serif Condensed"/>
              </a:rPr>
              <a:t>  </a:t>
            </a:r>
            <a:r>
              <a:rPr sz="2000" b="0" dirty="0">
                <a:latin typeface="DejaVu Serif Condensed"/>
                <a:cs typeface="DejaVu Serif Condensed"/>
              </a:rPr>
              <a:t>scale</a:t>
            </a:r>
            <a:r>
              <a:rPr sz="2000" b="0" spc="100" dirty="0">
                <a:latin typeface="DejaVu Serif Condensed"/>
                <a:cs typeface="DejaVu Serif Condensed"/>
              </a:rPr>
              <a:t>  </a:t>
            </a:r>
            <a:r>
              <a:rPr sz="2000" b="0" spc="-10" dirty="0">
                <a:latin typeface="DejaVu Serif Condensed"/>
                <a:cs typeface="DejaVu Serif Condensed"/>
              </a:rPr>
              <a:t>called</a:t>
            </a:r>
            <a:endParaRPr sz="2000">
              <a:latin typeface="DejaVu Serif Condensed"/>
              <a:cs typeface="DejaVu Serif Condense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4832" y="3286735"/>
            <a:ext cx="8956040" cy="2707005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15"/>
              </a:spcBef>
              <a:tabLst>
                <a:tab pos="814069" algn="l"/>
                <a:tab pos="1606550" algn="l"/>
                <a:tab pos="2004060" algn="l"/>
                <a:tab pos="3406140" algn="l"/>
                <a:tab pos="3907154" algn="l"/>
              </a:tabLst>
            </a:pPr>
            <a:r>
              <a:rPr sz="2000" spc="-20" dirty="0">
                <a:latin typeface="DejaVu Serif Condensed"/>
                <a:cs typeface="DejaVu Serif Condensed"/>
              </a:rPr>
              <a:t>main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0" dirty="0">
                <a:latin typeface="DejaVu Serif Condensed"/>
                <a:cs typeface="DejaVu Serif Condensed"/>
              </a:rPr>
              <a:t>scale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25" dirty="0">
                <a:latin typeface="DejaVu Serif Condensed"/>
                <a:cs typeface="DejaVu Serif Condensed"/>
              </a:rPr>
              <a:t>is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10" dirty="0">
                <a:latin typeface="DejaVu Serif Condensed"/>
                <a:cs typeface="DejaVu Serif Condensed"/>
              </a:rPr>
              <a:t>calibrated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40" dirty="0">
                <a:latin typeface="DejaVu Serif Condensed"/>
                <a:cs typeface="DejaVu Serif Condensed"/>
              </a:rPr>
              <a:t>on</a:t>
            </a:r>
            <a:r>
              <a:rPr sz="2000" dirty="0">
                <a:latin typeface="DejaVu Serif Condensed"/>
                <a:cs typeface="DejaVu Serif Condensed"/>
              </a:rPr>
              <a:t>	</a:t>
            </a:r>
            <a:r>
              <a:rPr sz="2000" spc="-50" dirty="0">
                <a:latin typeface="DejaVu Serif Condensed"/>
                <a:cs typeface="DejaVu Serif Condensed"/>
              </a:rPr>
              <a:t>L</a:t>
            </a:r>
            <a:endParaRPr sz="2000">
              <a:latin typeface="DejaVu Serif Condensed"/>
              <a:cs typeface="DejaVu Serif Condensed"/>
            </a:endParaRPr>
          </a:p>
          <a:p>
            <a:pPr marL="12700" marR="5080">
              <a:lnSpc>
                <a:spcPct val="146500"/>
              </a:lnSpc>
              <a:tabLst>
                <a:tab pos="1003300" algn="l"/>
              </a:tabLst>
            </a:pPr>
            <a:r>
              <a:rPr sz="2000" spc="-10" dirty="0">
                <a:latin typeface="DejaVu Serif Condensed"/>
                <a:cs typeface="DejaVu Serif Condensed"/>
              </a:rPr>
              <a:t>shaped</a:t>
            </a:r>
            <a:r>
              <a:rPr sz="2000" dirty="0">
                <a:latin typeface="DejaVu Serif Condensed"/>
                <a:cs typeface="DejaVu Serif Condensed"/>
              </a:rPr>
              <a:t>	frame</a:t>
            </a:r>
            <a:r>
              <a:rPr sz="2000" spc="3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and</a:t>
            </a:r>
            <a:r>
              <a:rPr sz="2000" spc="3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carries</a:t>
            </a:r>
            <a:r>
              <a:rPr sz="2000" spc="3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3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fixed</a:t>
            </a:r>
            <a:r>
              <a:rPr sz="2000" spc="3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jaw.</a:t>
            </a:r>
            <a:r>
              <a:rPr sz="2000" spc="3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34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movable</a:t>
            </a:r>
            <a:r>
              <a:rPr sz="2000" spc="3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scale</a:t>
            </a:r>
            <a:r>
              <a:rPr sz="2000" spc="3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called</a:t>
            </a:r>
            <a:r>
              <a:rPr sz="2000" spc="36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Vernier </a:t>
            </a:r>
            <a:r>
              <a:rPr sz="2000" dirty="0">
                <a:latin typeface="DejaVu Serif Condensed"/>
                <a:cs typeface="DejaVu Serif Condensed"/>
              </a:rPr>
              <a:t>scale</a:t>
            </a:r>
            <a:r>
              <a:rPr sz="2000" spc="3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slides</a:t>
            </a:r>
            <a:r>
              <a:rPr sz="2000" spc="85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over</a:t>
            </a:r>
            <a:r>
              <a:rPr sz="2000" spc="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9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main</a:t>
            </a:r>
            <a:r>
              <a:rPr sz="2000" spc="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scale</a:t>
            </a:r>
            <a:r>
              <a:rPr sz="2000" spc="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and</a:t>
            </a:r>
            <a:r>
              <a:rPr sz="2000" spc="8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carries</a:t>
            </a:r>
            <a:r>
              <a:rPr sz="2000" spc="8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90" dirty="0">
                <a:latin typeface="DejaVu Serif Condensed"/>
                <a:cs typeface="DejaVu Serif Condensed"/>
              </a:rPr>
              <a:t> </a:t>
            </a:r>
            <a:r>
              <a:rPr sz="2000" spc="45" dirty="0">
                <a:latin typeface="DejaVu Serif Condensed"/>
                <a:cs typeface="DejaVu Serif Condensed"/>
              </a:rPr>
              <a:t>movable</a:t>
            </a:r>
            <a:r>
              <a:rPr sz="2000" spc="10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jaw.</a:t>
            </a:r>
            <a:r>
              <a:rPr sz="2000" spc="1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In</a:t>
            </a:r>
            <a:r>
              <a:rPr sz="2000" spc="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addition,</a:t>
            </a:r>
            <a:r>
              <a:rPr sz="2000" spc="85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an</a:t>
            </a:r>
            <a:endParaRPr sz="2000">
              <a:latin typeface="DejaVu Serif Condensed"/>
              <a:cs typeface="DejaVu Serif Condensed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2000" dirty="0">
                <a:latin typeface="DejaVu Serif Condensed"/>
                <a:cs typeface="DejaVu Serif Condensed"/>
              </a:rPr>
              <a:t>arrangement</a:t>
            </a:r>
            <a:r>
              <a:rPr sz="2000" spc="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20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provided</a:t>
            </a:r>
            <a:r>
              <a:rPr sz="2000" spc="2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to</a:t>
            </a:r>
            <a:r>
              <a:rPr sz="2000" spc="25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lock</a:t>
            </a:r>
            <a:r>
              <a:rPr sz="2000" spc="2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2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sliding</a:t>
            </a:r>
            <a:r>
              <a:rPr sz="2000" spc="25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scale</a:t>
            </a:r>
            <a:r>
              <a:rPr sz="2000" spc="229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on</a:t>
            </a:r>
            <a:r>
              <a:rPr sz="2000" spc="229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2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fixed</a:t>
            </a:r>
            <a:r>
              <a:rPr sz="2000" spc="229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main</a:t>
            </a:r>
            <a:r>
              <a:rPr sz="2000" spc="24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scale.</a:t>
            </a:r>
            <a:endParaRPr sz="2000">
              <a:latin typeface="DejaVu Serif Condensed"/>
              <a:cs typeface="DejaVu Serif Condensed"/>
            </a:endParaRPr>
          </a:p>
          <a:p>
            <a:pPr marL="12700" marR="10795">
              <a:lnSpc>
                <a:spcPct val="146500"/>
              </a:lnSpc>
              <a:spcBef>
                <a:spcPts val="10"/>
              </a:spcBef>
            </a:pPr>
            <a:r>
              <a:rPr sz="2000" dirty="0">
                <a:latin typeface="DejaVu Serif Condensed"/>
                <a:cs typeface="DejaVu Serif Condensed"/>
              </a:rPr>
              <a:t>For</a:t>
            </a:r>
            <a:r>
              <a:rPr sz="2000" spc="4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4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precise</a:t>
            </a:r>
            <a:r>
              <a:rPr sz="2000" spc="2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setting</a:t>
            </a:r>
            <a:r>
              <a:rPr sz="2000" spc="19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195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movable</a:t>
            </a:r>
            <a:r>
              <a:rPr sz="2000" spc="20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jaw,</a:t>
            </a:r>
            <a:r>
              <a:rPr sz="2000" spc="19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</a:t>
            </a:r>
            <a:r>
              <a:rPr sz="2000" spc="18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adjustment</a:t>
            </a:r>
            <a:r>
              <a:rPr sz="2000" spc="20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screw</a:t>
            </a:r>
            <a:r>
              <a:rPr sz="2000" spc="19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204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provided.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least</a:t>
            </a:r>
            <a:r>
              <a:rPr sz="2000" spc="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count</a:t>
            </a:r>
            <a:r>
              <a:rPr sz="2000" spc="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Vernier</a:t>
            </a:r>
            <a:r>
              <a:rPr sz="2000" spc="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caliper</a:t>
            </a:r>
            <a:r>
              <a:rPr sz="2000" spc="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1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0.02mm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4832" y="1051305"/>
            <a:ext cx="160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04" dirty="0"/>
              <a:t>Principle: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4832" y="1446250"/>
            <a:ext cx="8954770" cy="3152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100" algn="just">
              <a:lnSpc>
                <a:spcPct val="146500"/>
              </a:lnSpc>
              <a:spcBef>
                <a:spcPts val="100"/>
              </a:spcBef>
            </a:pPr>
            <a:r>
              <a:rPr sz="2000" spc="75" dirty="0">
                <a:latin typeface="DejaVu Serif Condensed"/>
                <a:cs typeface="DejaVu Serif Condensed"/>
              </a:rPr>
              <a:t>Vernier</a:t>
            </a:r>
            <a:r>
              <a:rPr sz="2000" spc="225" dirty="0">
                <a:latin typeface="DejaVu Serif Condensed"/>
                <a:cs typeface="DejaVu Serif Condensed"/>
              </a:rPr>
              <a:t> </a:t>
            </a:r>
            <a:r>
              <a:rPr sz="2000" spc="45" dirty="0">
                <a:latin typeface="DejaVu Serif Condensed"/>
                <a:cs typeface="DejaVu Serif Condensed"/>
              </a:rPr>
              <a:t>Caliper</a:t>
            </a:r>
            <a:r>
              <a:rPr sz="2000" spc="229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is</a:t>
            </a:r>
            <a:r>
              <a:rPr sz="2000" spc="21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235" dirty="0">
                <a:latin typeface="DejaVu Serif Condensed"/>
                <a:cs typeface="DejaVu Serif Condensed"/>
              </a:rPr>
              <a:t> </a:t>
            </a:r>
            <a:r>
              <a:rPr sz="2000" spc="105" dirty="0">
                <a:latin typeface="DejaVu Serif Condensed"/>
                <a:cs typeface="DejaVu Serif Condensed"/>
              </a:rPr>
              <a:t>most</a:t>
            </a:r>
            <a:r>
              <a:rPr sz="2000" spc="24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used</a:t>
            </a:r>
            <a:r>
              <a:rPr sz="2000" spc="229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instrument</a:t>
            </a:r>
            <a:r>
              <a:rPr sz="2000" spc="22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for</a:t>
            </a:r>
            <a:r>
              <a:rPr sz="2000" spc="225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measuring</a:t>
            </a:r>
            <a:r>
              <a:rPr sz="2000" spc="220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outer</a:t>
            </a:r>
            <a:r>
              <a:rPr sz="2000" spc="22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and </a:t>
            </a:r>
            <a:r>
              <a:rPr sz="2000" spc="85" dirty="0">
                <a:latin typeface="DejaVu Serif Condensed"/>
                <a:cs typeface="DejaVu Serif Condensed"/>
              </a:rPr>
              <a:t>inner</a:t>
            </a:r>
            <a:r>
              <a:rPr sz="2000" spc="39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diameters.</a:t>
            </a:r>
            <a:r>
              <a:rPr sz="2000" spc="38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It</a:t>
            </a:r>
            <a:r>
              <a:rPr sz="2000" spc="400" dirty="0">
                <a:latin typeface="DejaVu Serif Condensed"/>
                <a:cs typeface="DejaVu Serif Condensed"/>
              </a:rPr>
              <a:t> </a:t>
            </a:r>
            <a:r>
              <a:rPr sz="2000" spc="125" dirty="0">
                <a:latin typeface="DejaVu Serif Condensed"/>
                <a:cs typeface="DejaVu Serif Condensed"/>
              </a:rPr>
              <a:t>works</a:t>
            </a:r>
            <a:r>
              <a:rPr sz="2000" spc="400" dirty="0">
                <a:latin typeface="DejaVu Serif Condensed"/>
                <a:cs typeface="DejaVu Serif Condensed"/>
              </a:rPr>
              <a:t> </a:t>
            </a:r>
            <a:r>
              <a:rPr sz="2000" spc="120" dirty="0">
                <a:latin typeface="DejaVu Serif Condensed"/>
                <a:cs typeface="DejaVu Serif Condensed"/>
              </a:rPr>
              <a:t>on</a:t>
            </a:r>
            <a:r>
              <a:rPr sz="2000" spc="40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409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principle</a:t>
            </a:r>
            <a:r>
              <a:rPr sz="2000" spc="40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of</a:t>
            </a:r>
            <a:r>
              <a:rPr sz="2000" spc="39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Vernier</a:t>
            </a:r>
            <a:r>
              <a:rPr sz="2000" spc="40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Scale</a:t>
            </a:r>
            <a:r>
              <a:rPr sz="2000" spc="409" dirty="0">
                <a:latin typeface="DejaVu Serif Condensed"/>
                <a:cs typeface="DejaVu Serif Condensed"/>
              </a:rPr>
              <a:t> </a:t>
            </a:r>
            <a:r>
              <a:rPr sz="2000" spc="95" dirty="0">
                <a:latin typeface="DejaVu Serif Condensed"/>
                <a:cs typeface="DejaVu Serif Condensed"/>
              </a:rPr>
              <a:t>which</a:t>
            </a:r>
            <a:r>
              <a:rPr sz="2000" spc="405" dirty="0">
                <a:latin typeface="DejaVu Serif Condensed"/>
                <a:cs typeface="DejaVu Serif Condensed"/>
              </a:rPr>
              <a:t> </a:t>
            </a:r>
            <a:r>
              <a:rPr sz="2000" spc="30" dirty="0">
                <a:latin typeface="DejaVu Serif Condensed"/>
                <a:cs typeface="DejaVu Serif Condensed"/>
              </a:rPr>
              <a:t>is </a:t>
            </a:r>
            <a:r>
              <a:rPr sz="2000" spc="105" dirty="0">
                <a:latin typeface="DejaVu Serif Condensed"/>
                <a:cs typeface="DejaVu Serif Condensed"/>
              </a:rPr>
              <a:t>some</a:t>
            </a:r>
            <a:r>
              <a:rPr sz="2000" spc="300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fixed</a:t>
            </a:r>
            <a:r>
              <a:rPr sz="2000" spc="295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units</a:t>
            </a:r>
            <a:r>
              <a:rPr sz="2000" spc="30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of</a:t>
            </a:r>
            <a:r>
              <a:rPr sz="2000" spc="310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length</a:t>
            </a:r>
            <a:r>
              <a:rPr sz="2000" spc="30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(e.g.,49mm)</a:t>
            </a:r>
            <a:r>
              <a:rPr sz="2000" spc="290" dirty="0">
                <a:latin typeface="DejaVu Serif Condensed"/>
                <a:cs typeface="DejaVu Serif Condensed"/>
              </a:rPr>
              <a:t> </a:t>
            </a:r>
            <a:r>
              <a:rPr sz="2000" spc="95" dirty="0">
                <a:latin typeface="DejaVu Serif Condensed"/>
                <a:cs typeface="DejaVu Serif Condensed"/>
              </a:rPr>
              <a:t>divided</a:t>
            </a:r>
            <a:r>
              <a:rPr sz="2000" spc="310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into</a:t>
            </a:r>
            <a:r>
              <a:rPr sz="2000" spc="295" dirty="0">
                <a:latin typeface="DejaVu Serif Condensed"/>
                <a:cs typeface="DejaVu Serif Condensed"/>
              </a:rPr>
              <a:t> </a:t>
            </a:r>
            <a:r>
              <a:rPr sz="2000" spc="114" dirty="0">
                <a:latin typeface="DejaVu Serif Condensed"/>
                <a:cs typeface="DejaVu Serif Condensed"/>
              </a:rPr>
              <a:t>1</a:t>
            </a:r>
            <a:r>
              <a:rPr sz="2000" spc="31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less</a:t>
            </a:r>
            <a:r>
              <a:rPr sz="2000" spc="295" dirty="0">
                <a:latin typeface="DejaVu Serif Condensed"/>
                <a:cs typeface="DejaVu Serif Condensed"/>
              </a:rPr>
              <a:t> </a:t>
            </a:r>
            <a:r>
              <a:rPr sz="2000" spc="105" dirty="0">
                <a:latin typeface="DejaVu Serif Condensed"/>
                <a:cs typeface="DejaVu Serif Condensed"/>
              </a:rPr>
              <a:t>or</a:t>
            </a:r>
            <a:r>
              <a:rPr sz="2000" spc="300" dirty="0">
                <a:latin typeface="DejaVu Serif Condensed"/>
                <a:cs typeface="DejaVu Serif Condensed"/>
              </a:rPr>
              <a:t> </a:t>
            </a:r>
            <a:r>
              <a:rPr sz="2000" spc="114" dirty="0">
                <a:latin typeface="DejaVu Serif Condensed"/>
                <a:cs typeface="DejaVu Serif Condensed"/>
              </a:rPr>
              <a:t>1</a:t>
            </a:r>
            <a:r>
              <a:rPr sz="2000" spc="310" dirty="0">
                <a:latin typeface="DejaVu Serif Condensed"/>
                <a:cs typeface="DejaVu Serif Condensed"/>
              </a:rPr>
              <a:t> </a:t>
            </a:r>
            <a:r>
              <a:rPr sz="2000" spc="95" dirty="0">
                <a:latin typeface="DejaVu Serif Condensed"/>
                <a:cs typeface="DejaVu Serif Condensed"/>
              </a:rPr>
              <a:t>more </a:t>
            </a:r>
            <a:r>
              <a:rPr sz="2000" spc="65" dirty="0">
                <a:latin typeface="DejaVu Serif Condensed"/>
                <a:cs typeface="DejaVu Serif Condensed"/>
              </a:rPr>
              <a:t>parts</a:t>
            </a:r>
            <a:r>
              <a:rPr sz="2000" spc="5" dirty="0">
                <a:latin typeface="DejaVu Serif Condensed"/>
                <a:cs typeface="DejaVu Serif Condensed"/>
              </a:rPr>
              <a:t>  </a:t>
            </a:r>
            <a:r>
              <a:rPr sz="2000" spc="75" dirty="0">
                <a:latin typeface="DejaVu Serif Condensed"/>
                <a:cs typeface="DejaVu Serif Condensed"/>
              </a:rPr>
              <a:t>of</a:t>
            </a:r>
            <a:r>
              <a:rPr sz="2000" spc="15" dirty="0">
                <a:latin typeface="DejaVu Serif Condensed"/>
                <a:cs typeface="DejaVu Serif Condensed"/>
              </a:rPr>
              <a:t>  </a:t>
            </a:r>
            <a:r>
              <a:rPr sz="2000" spc="70" dirty="0">
                <a:latin typeface="DejaVu Serif Condensed"/>
                <a:cs typeface="DejaVu Serif Condensed"/>
              </a:rPr>
              <a:t>the</a:t>
            </a:r>
            <a:r>
              <a:rPr sz="2000" spc="15" dirty="0">
                <a:latin typeface="DejaVu Serif Condensed"/>
                <a:cs typeface="DejaVu Serif Condensed"/>
              </a:rPr>
              <a:t>  </a:t>
            </a:r>
            <a:r>
              <a:rPr sz="2000" spc="75" dirty="0">
                <a:latin typeface="DejaVu Serif Condensed"/>
                <a:cs typeface="DejaVu Serif Condensed"/>
              </a:rPr>
              <a:t>unit</a:t>
            </a:r>
            <a:r>
              <a:rPr sz="2000" spc="15" dirty="0">
                <a:latin typeface="DejaVu Serif Condensed"/>
                <a:cs typeface="DejaVu Serif Condensed"/>
              </a:rPr>
              <a:t>  </a:t>
            </a:r>
            <a:r>
              <a:rPr sz="2000" spc="50" dirty="0">
                <a:latin typeface="DejaVu Serif Condensed"/>
                <a:cs typeface="DejaVu Serif Condensed"/>
              </a:rPr>
              <a:t>(e.g.,49mm</a:t>
            </a:r>
            <a:r>
              <a:rPr sz="2000" spc="5" dirty="0">
                <a:latin typeface="DejaVu Serif Condensed"/>
                <a:cs typeface="DejaVu Serif Condensed"/>
              </a:rPr>
              <a:t>  </a:t>
            </a:r>
            <a:r>
              <a:rPr sz="2000" spc="55" dirty="0">
                <a:latin typeface="DejaVu Serif Condensed"/>
                <a:cs typeface="DejaVu Serif Condensed"/>
              </a:rPr>
              <a:t>are</a:t>
            </a:r>
            <a:r>
              <a:rPr sz="2000" spc="20" dirty="0">
                <a:latin typeface="DejaVu Serif Condensed"/>
                <a:cs typeface="DejaVu Serif Condensed"/>
              </a:rPr>
              <a:t>  </a:t>
            </a:r>
            <a:r>
              <a:rPr sz="2000" spc="95" dirty="0">
                <a:latin typeface="DejaVu Serif Condensed"/>
                <a:cs typeface="DejaVu Serif Condensed"/>
              </a:rPr>
              <a:t>divided</a:t>
            </a:r>
            <a:r>
              <a:rPr sz="2000" spc="10" dirty="0">
                <a:latin typeface="DejaVu Serif Condensed"/>
                <a:cs typeface="DejaVu Serif Condensed"/>
              </a:rPr>
              <a:t>  </a:t>
            </a:r>
            <a:r>
              <a:rPr sz="2000" spc="85" dirty="0">
                <a:latin typeface="DejaVu Serif Condensed"/>
                <a:cs typeface="DejaVu Serif Condensed"/>
              </a:rPr>
              <a:t>into</a:t>
            </a:r>
            <a:r>
              <a:rPr sz="2000" spc="15" dirty="0">
                <a:latin typeface="DejaVu Serif Condensed"/>
                <a:cs typeface="DejaVu Serif Condensed"/>
              </a:rPr>
              <a:t>  </a:t>
            </a:r>
            <a:r>
              <a:rPr sz="2000" spc="114" dirty="0">
                <a:latin typeface="DejaVu Serif Condensed"/>
                <a:cs typeface="DejaVu Serif Condensed"/>
              </a:rPr>
              <a:t>50</a:t>
            </a:r>
            <a:r>
              <a:rPr sz="2000" spc="15" dirty="0">
                <a:latin typeface="DejaVu Serif Condensed"/>
                <a:cs typeface="DejaVu Serif Condensed"/>
              </a:rPr>
              <a:t>  </a:t>
            </a:r>
            <a:r>
              <a:rPr sz="2000" spc="55" dirty="0">
                <a:latin typeface="DejaVu Serif Condensed"/>
                <a:cs typeface="DejaVu Serif Condensed"/>
              </a:rPr>
              <a:t>parts).</a:t>
            </a:r>
            <a:r>
              <a:rPr sz="2000" spc="15" dirty="0">
                <a:latin typeface="DejaVu Serif Condensed"/>
                <a:cs typeface="DejaVu Serif Condensed"/>
              </a:rPr>
              <a:t>  </a:t>
            </a:r>
            <a:r>
              <a:rPr sz="2000" spc="95" dirty="0">
                <a:latin typeface="DejaVu Serif Condensed"/>
                <a:cs typeface="DejaVu Serif Condensed"/>
              </a:rPr>
              <a:t>The</a:t>
            </a:r>
            <a:r>
              <a:rPr sz="2000" spc="20" dirty="0">
                <a:latin typeface="DejaVu Serif Condensed"/>
                <a:cs typeface="DejaVu Serif Condensed"/>
              </a:rPr>
              <a:t>  </a:t>
            </a:r>
            <a:r>
              <a:rPr sz="2000" spc="-10" dirty="0">
                <a:latin typeface="DejaVu Serif Condensed"/>
                <a:cs typeface="DejaVu Serif Condensed"/>
              </a:rPr>
              <a:t>exact </a:t>
            </a:r>
            <a:r>
              <a:rPr sz="2000" spc="90" dirty="0">
                <a:latin typeface="DejaVu Serif Condensed"/>
                <a:cs typeface="DejaVu Serif Condensed"/>
              </a:rPr>
              <a:t>measurement</a:t>
            </a:r>
            <a:r>
              <a:rPr sz="2000" spc="250" dirty="0">
                <a:latin typeface="DejaVu Serif Condensed"/>
                <a:cs typeface="DejaVu Serif Condensed"/>
              </a:rPr>
              <a:t> </a:t>
            </a:r>
            <a:r>
              <a:rPr sz="2000" spc="110" dirty="0">
                <a:latin typeface="DejaVu Serif Condensed"/>
                <a:cs typeface="DejaVu Serif Condensed"/>
              </a:rPr>
              <a:t>with</a:t>
            </a:r>
            <a:r>
              <a:rPr sz="2000" spc="260" dirty="0">
                <a:latin typeface="DejaVu Serif Condensed"/>
                <a:cs typeface="DejaVu Serif Condensed"/>
              </a:rPr>
              <a:t> </a:t>
            </a:r>
            <a:r>
              <a:rPr sz="2000" spc="110" dirty="0">
                <a:latin typeface="DejaVu Serif Condensed"/>
                <a:cs typeface="DejaVu Serif Condensed"/>
              </a:rPr>
              <a:t>up</a:t>
            </a:r>
            <a:r>
              <a:rPr sz="2000" spc="250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to</a:t>
            </a:r>
            <a:r>
              <a:rPr sz="2000" spc="260" dirty="0">
                <a:latin typeface="DejaVu Serif Condensed"/>
                <a:cs typeface="DejaVu Serif Condensed"/>
              </a:rPr>
              <a:t> </a:t>
            </a:r>
            <a:r>
              <a:rPr sz="2000" spc="105" dirty="0">
                <a:latin typeface="DejaVu Serif Condensed"/>
                <a:cs typeface="DejaVu Serif Condensed"/>
              </a:rPr>
              <a:t>0.02mm</a:t>
            </a:r>
            <a:r>
              <a:rPr sz="2000" spc="245" dirty="0">
                <a:latin typeface="DejaVu Serif Condensed"/>
                <a:cs typeface="DejaVu Serif Condensed"/>
              </a:rPr>
              <a:t> </a:t>
            </a:r>
            <a:r>
              <a:rPr sz="2000" spc="45" dirty="0">
                <a:latin typeface="DejaVu Serif Condensed"/>
                <a:cs typeface="DejaVu Serif Condensed"/>
              </a:rPr>
              <a:t>accuracy</a:t>
            </a:r>
            <a:r>
              <a:rPr sz="2000" spc="2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can</a:t>
            </a:r>
            <a:r>
              <a:rPr sz="2000" spc="240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be</a:t>
            </a:r>
            <a:r>
              <a:rPr sz="2000" spc="260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determined</a:t>
            </a:r>
            <a:r>
              <a:rPr sz="2000" spc="260" dirty="0">
                <a:latin typeface="DejaVu Serif Condensed"/>
                <a:cs typeface="DejaVu Serif Condensed"/>
              </a:rPr>
              <a:t> </a:t>
            </a:r>
            <a:r>
              <a:rPr sz="2000" spc="114" dirty="0">
                <a:latin typeface="DejaVu Serif Condensed"/>
                <a:cs typeface="DejaVu Serif Condensed"/>
              </a:rPr>
              <a:t>by</a:t>
            </a:r>
            <a:r>
              <a:rPr sz="2000" spc="250" dirty="0">
                <a:latin typeface="DejaVu Serif Condensed"/>
                <a:cs typeface="DejaVu Serif Condensed"/>
              </a:rPr>
              <a:t> </a:t>
            </a:r>
            <a:r>
              <a:rPr sz="2000" spc="40" dirty="0">
                <a:latin typeface="DejaVu Serif Condensed"/>
                <a:cs typeface="DejaVu Serif Condensed"/>
              </a:rPr>
              <a:t>the </a:t>
            </a:r>
            <a:r>
              <a:rPr sz="2000" spc="60" dirty="0">
                <a:latin typeface="DejaVu Serif Condensed"/>
                <a:cs typeface="DejaVu Serif Condensed"/>
              </a:rPr>
              <a:t>coinciding</a:t>
            </a:r>
            <a:r>
              <a:rPr sz="2000" spc="14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line</a:t>
            </a:r>
            <a:r>
              <a:rPr sz="2000" spc="135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between</a:t>
            </a:r>
            <a:r>
              <a:rPr sz="2000" spc="135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Main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Scale</a:t>
            </a:r>
            <a:r>
              <a:rPr sz="2000" spc="140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and</a:t>
            </a:r>
            <a:r>
              <a:rPr sz="2000" spc="15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Vernier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Scale.</a:t>
            </a:r>
            <a:r>
              <a:rPr sz="2000" spc="145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Total</a:t>
            </a:r>
            <a:r>
              <a:rPr sz="2000" spc="14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Reading</a:t>
            </a:r>
            <a:r>
              <a:rPr sz="2000" spc="120" dirty="0">
                <a:latin typeface="DejaVu Serif Condensed"/>
                <a:cs typeface="DejaVu Serif Condensed"/>
              </a:rPr>
              <a:t> </a:t>
            </a:r>
            <a:r>
              <a:rPr sz="2000" spc="-50" dirty="0">
                <a:latin typeface="DejaVu Serif Condensed"/>
                <a:cs typeface="DejaVu Serif Condensed"/>
              </a:rPr>
              <a:t>=</a:t>
            </a:r>
            <a:endParaRPr sz="2000">
              <a:latin typeface="DejaVu Serif Condensed"/>
              <a:cs typeface="DejaVu Serif Condensed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2000" spc="-70" dirty="0">
                <a:latin typeface="DejaVu Serif Condensed"/>
                <a:cs typeface="DejaVu Serif Condensed"/>
              </a:rPr>
              <a:t>M.S.R</a:t>
            </a:r>
            <a:r>
              <a:rPr sz="2000" spc="-1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+</a:t>
            </a:r>
            <a:r>
              <a:rPr sz="2000" spc="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L.C</a:t>
            </a:r>
            <a:r>
              <a:rPr sz="2000" spc="15" dirty="0">
                <a:latin typeface="DejaVu Serif Condensed"/>
                <a:cs typeface="DejaVu Serif Condensed"/>
              </a:rPr>
              <a:t> </a:t>
            </a:r>
            <a:r>
              <a:rPr sz="2000" spc="125" dirty="0">
                <a:latin typeface="DejaVu Serif Condensed"/>
                <a:cs typeface="DejaVu Serif Condensed"/>
              </a:rPr>
              <a:t>X</a:t>
            </a:r>
            <a:r>
              <a:rPr sz="2000" spc="-5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V.C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4832" y="702919"/>
            <a:ext cx="8649970" cy="585787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2000" b="1" spc="185" dirty="0">
                <a:latin typeface="Liberation Serif"/>
                <a:cs typeface="Liberation Serif"/>
              </a:rPr>
              <a:t>Procedure</a:t>
            </a:r>
            <a:r>
              <a:rPr sz="2000" b="1" spc="-5" dirty="0">
                <a:latin typeface="Liberation Serif"/>
                <a:cs typeface="Liberation Serif"/>
              </a:rPr>
              <a:t> </a:t>
            </a:r>
            <a:r>
              <a:rPr sz="2000" b="1" spc="135" dirty="0">
                <a:latin typeface="Liberation Serif"/>
                <a:cs typeface="Liberation Serif"/>
              </a:rPr>
              <a:t>for</a:t>
            </a:r>
            <a:r>
              <a:rPr sz="2000" b="1" spc="-5" dirty="0">
                <a:latin typeface="Liberation Serif"/>
                <a:cs typeface="Liberation Serif"/>
              </a:rPr>
              <a:t> </a:t>
            </a:r>
            <a:r>
              <a:rPr sz="2000" b="1" spc="110" dirty="0">
                <a:latin typeface="Liberation Serif"/>
                <a:cs typeface="Liberation Serif"/>
              </a:rPr>
              <a:t>Calibration</a:t>
            </a:r>
            <a:endParaRPr sz="2000">
              <a:latin typeface="Liberation Serif"/>
              <a:cs typeface="Liberation Serif"/>
            </a:endParaRPr>
          </a:p>
          <a:p>
            <a:pPr marL="654685" marR="5080" indent="-231775">
              <a:lnSpc>
                <a:spcPts val="2340"/>
              </a:lnSpc>
              <a:spcBef>
                <a:spcPts val="775"/>
              </a:spcBef>
              <a:buAutoNum type="arabicPeriod"/>
              <a:tabLst>
                <a:tab pos="655955" algn="l"/>
              </a:tabLst>
            </a:pPr>
            <a:r>
              <a:rPr sz="2000" spc="95" dirty="0">
                <a:latin typeface="DejaVu Serif Condensed"/>
                <a:cs typeface="DejaVu Serif Condensed"/>
              </a:rPr>
              <a:t>The</a:t>
            </a:r>
            <a:r>
              <a:rPr sz="2000" spc="-2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measuring</a:t>
            </a:r>
            <a:r>
              <a:rPr sz="2000" spc="-35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instrument</a:t>
            </a:r>
            <a:r>
              <a:rPr sz="2000" spc="-35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is</a:t>
            </a:r>
            <a:r>
              <a:rPr sz="2000" spc="-5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placed</a:t>
            </a:r>
            <a:r>
              <a:rPr sz="2000" spc="-20" dirty="0">
                <a:latin typeface="DejaVu Serif Condensed"/>
                <a:cs typeface="DejaVu Serif Condensed"/>
              </a:rPr>
              <a:t> </a:t>
            </a:r>
            <a:r>
              <a:rPr sz="2000" spc="120" dirty="0">
                <a:latin typeface="DejaVu Serif Condensed"/>
                <a:cs typeface="DejaVu Serif Condensed"/>
              </a:rPr>
              <a:t>on</a:t>
            </a:r>
            <a:r>
              <a:rPr sz="2000" spc="-4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-45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surface</a:t>
            </a:r>
            <a:r>
              <a:rPr sz="2000" spc="-3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plate</a:t>
            </a:r>
            <a:r>
              <a:rPr sz="2000" spc="-30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and</a:t>
            </a:r>
            <a:r>
              <a:rPr sz="2000" spc="-30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set 	</a:t>
            </a:r>
            <a:r>
              <a:rPr sz="2000" spc="75" dirty="0">
                <a:latin typeface="DejaVu Serif Condensed"/>
                <a:cs typeface="DejaVu Serif Condensed"/>
              </a:rPr>
              <a:t>for</a:t>
            </a:r>
            <a:r>
              <a:rPr sz="2000" spc="-4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zero.</a:t>
            </a:r>
            <a:endParaRPr sz="2000">
              <a:latin typeface="DejaVu Serif Condensed"/>
              <a:cs typeface="DejaVu Serif Condensed"/>
            </a:endParaRPr>
          </a:p>
          <a:p>
            <a:pPr marL="654685" marR="636270" indent="-231775">
              <a:lnSpc>
                <a:spcPts val="2340"/>
              </a:lnSpc>
              <a:spcBef>
                <a:spcPts val="715"/>
              </a:spcBef>
              <a:buAutoNum type="arabicPeriod"/>
              <a:tabLst>
                <a:tab pos="655955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Clean</a:t>
            </a:r>
            <a:r>
              <a:rPr sz="2000" spc="17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170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Vernier</a:t>
            </a:r>
            <a:r>
              <a:rPr sz="2000" spc="175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caliper</a:t>
            </a:r>
            <a:r>
              <a:rPr sz="2000" spc="165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fixed</a:t>
            </a:r>
            <a:r>
              <a:rPr sz="2000" spc="180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and</a:t>
            </a:r>
            <a:r>
              <a:rPr sz="2000" spc="165" dirty="0">
                <a:latin typeface="DejaVu Serif Condensed"/>
                <a:cs typeface="DejaVu Serif Condensed"/>
              </a:rPr>
              <a:t> </a:t>
            </a:r>
            <a:r>
              <a:rPr sz="2000" spc="95" dirty="0">
                <a:latin typeface="DejaVu Serif Condensed"/>
                <a:cs typeface="DejaVu Serif Condensed"/>
              </a:rPr>
              <a:t>movable</a:t>
            </a:r>
            <a:r>
              <a:rPr sz="2000" spc="180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jaws</a:t>
            </a:r>
            <a:r>
              <a:rPr sz="2000" spc="170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and</a:t>
            </a:r>
            <a:r>
              <a:rPr sz="2000" spc="180" dirty="0">
                <a:latin typeface="DejaVu Serif Condensed"/>
                <a:cs typeface="DejaVu Serif Condensed"/>
              </a:rPr>
              <a:t> </a:t>
            </a:r>
            <a:r>
              <a:rPr sz="2000" spc="45" dirty="0">
                <a:latin typeface="DejaVu Serif Condensed"/>
                <a:cs typeface="DejaVu Serif Condensed"/>
              </a:rPr>
              <a:t>slip 	</a:t>
            </a:r>
            <a:r>
              <a:rPr sz="2000" dirty="0">
                <a:latin typeface="DejaVu Serif Condensed"/>
                <a:cs typeface="DejaVu Serif Condensed"/>
              </a:rPr>
              <a:t>gauges</a:t>
            </a:r>
            <a:r>
              <a:rPr sz="2000" spc="195" dirty="0">
                <a:latin typeface="DejaVu Serif Condensed"/>
                <a:cs typeface="DejaVu Serif Condensed"/>
              </a:rPr>
              <a:t> </a:t>
            </a:r>
            <a:r>
              <a:rPr sz="2000" spc="90" dirty="0">
                <a:latin typeface="DejaVu Serif Condensed"/>
                <a:cs typeface="DejaVu Serif Condensed"/>
              </a:rPr>
              <a:t>to</a:t>
            </a:r>
            <a:r>
              <a:rPr sz="2000" spc="200" dirty="0">
                <a:latin typeface="DejaVu Serif Condensed"/>
                <a:cs typeface="DejaVu Serif Condensed"/>
              </a:rPr>
              <a:t> </a:t>
            </a:r>
            <a:r>
              <a:rPr sz="2000" spc="70" dirty="0">
                <a:latin typeface="DejaVu Serif Condensed"/>
                <a:cs typeface="DejaVu Serif Condensed"/>
              </a:rPr>
              <a:t>be</a:t>
            </a:r>
            <a:r>
              <a:rPr sz="2000" spc="-25" dirty="0">
                <a:latin typeface="DejaVu Serif Condensed"/>
                <a:cs typeface="DejaVu Serif Condensed"/>
              </a:rPr>
              <a:t> </a:t>
            </a:r>
            <a:r>
              <a:rPr sz="2000" spc="80" dirty="0">
                <a:latin typeface="DejaVu Serif Condensed"/>
                <a:cs typeface="DejaVu Serif Condensed"/>
              </a:rPr>
              <a:t>measured</a:t>
            </a:r>
            <a:r>
              <a:rPr sz="2000" spc="-10" dirty="0">
                <a:latin typeface="DejaVu Serif Condensed"/>
                <a:cs typeface="DejaVu Serif Condensed"/>
              </a:rPr>
              <a:t> </a:t>
            </a:r>
            <a:r>
              <a:rPr sz="2000" spc="110" dirty="0">
                <a:latin typeface="DejaVu Serif Condensed"/>
                <a:cs typeface="DejaVu Serif Condensed"/>
              </a:rPr>
              <a:t>with</a:t>
            </a:r>
            <a:r>
              <a:rPr sz="2000" spc="-10" dirty="0">
                <a:latin typeface="DejaVu Serif Condensed"/>
                <a:cs typeface="DejaVu Serif Condensed"/>
              </a:rPr>
              <a:t> cloth.</a:t>
            </a:r>
            <a:endParaRPr sz="2000">
              <a:latin typeface="DejaVu Serif Condensed"/>
              <a:cs typeface="DejaVu Serif Condensed"/>
            </a:endParaRPr>
          </a:p>
          <a:p>
            <a:pPr marL="654685" indent="-231775">
              <a:lnSpc>
                <a:spcPct val="100000"/>
              </a:lnSpc>
              <a:spcBef>
                <a:spcPts val="280"/>
              </a:spcBef>
              <a:buAutoNum type="arabicPeriod"/>
              <a:tabLst>
                <a:tab pos="654685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Vernier</a:t>
            </a:r>
            <a:r>
              <a:rPr sz="2000" spc="1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11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checked</a:t>
            </a:r>
            <a:r>
              <a:rPr sz="2000" spc="11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for</a:t>
            </a:r>
            <a:r>
              <a:rPr sz="2000" spc="1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zero</a:t>
            </a:r>
            <a:r>
              <a:rPr sz="2000" spc="12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error.</a:t>
            </a:r>
            <a:endParaRPr sz="2000">
              <a:latin typeface="DejaVu Serif Condensed"/>
              <a:cs typeface="DejaVu Serif Condensed"/>
            </a:endParaRPr>
          </a:p>
          <a:p>
            <a:pPr marL="654685" marR="179070" indent="-231775">
              <a:lnSpc>
                <a:spcPts val="2340"/>
              </a:lnSpc>
              <a:spcBef>
                <a:spcPts val="775"/>
              </a:spcBef>
              <a:buAutoNum type="arabicPeriod"/>
              <a:tabLst>
                <a:tab pos="655955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Slip</a:t>
            </a:r>
            <a:r>
              <a:rPr sz="2000" spc="20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gauge</a:t>
            </a:r>
            <a:r>
              <a:rPr sz="2000" spc="20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2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clamped</a:t>
            </a:r>
            <a:r>
              <a:rPr sz="2000" spc="20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between</a:t>
            </a:r>
            <a:r>
              <a:rPr sz="2000" spc="18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2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jaws</a:t>
            </a:r>
            <a:r>
              <a:rPr sz="2000" spc="1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and</a:t>
            </a:r>
            <a:r>
              <a:rPr sz="2000" spc="18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9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Vernier</a:t>
            </a:r>
            <a:r>
              <a:rPr sz="2000" spc="2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scale</a:t>
            </a:r>
            <a:r>
              <a:rPr sz="2000" spc="204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is 	</a:t>
            </a:r>
            <a:r>
              <a:rPr sz="2000" dirty="0">
                <a:latin typeface="DejaVu Serif Condensed"/>
                <a:cs typeface="DejaVu Serif Condensed"/>
              </a:rPr>
              <a:t>tightened</a:t>
            </a:r>
            <a:r>
              <a:rPr sz="2000" spc="5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by</a:t>
            </a:r>
            <a:r>
              <a:rPr sz="2000" spc="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screws.</a:t>
            </a:r>
            <a:endParaRPr sz="2000">
              <a:latin typeface="DejaVu Serif Condensed"/>
              <a:cs typeface="DejaVu Serif Condensed"/>
            </a:endParaRPr>
          </a:p>
          <a:p>
            <a:pPr marL="654685" marR="843915" indent="-231775">
              <a:lnSpc>
                <a:spcPts val="2340"/>
              </a:lnSpc>
              <a:spcBef>
                <a:spcPts val="15"/>
              </a:spcBef>
              <a:buAutoNum type="arabicPeriod"/>
              <a:tabLst>
                <a:tab pos="655955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Main</a:t>
            </a:r>
            <a:r>
              <a:rPr sz="2000" spc="39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scale</a:t>
            </a:r>
            <a:r>
              <a:rPr sz="2000" spc="4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and</a:t>
            </a:r>
            <a:r>
              <a:rPr sz="2000" spc="40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Vernier</a:t>
            </a:r>
            <a:r>
              <a:rPr sz="2000" spc="3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scale</a:t>
            </a:r>
            <a:r>
              <a:rPr sz="2000" spc="409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coincidence</a:t>
            </a:r>
            <a:r>
              <a:rPr sz="2000" spc="3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are</a:t>
            </a:r>
            <a:r>
              <a:rPr sz="2000" spc="409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noted</a:t>
            </a:r>
            <a:r>
              <a:rPr sz="2000" spc="40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for</a:t>
            </a:r>
            <a:r>
              <a:rPr sz="2000" spc="390" dirty="0">
                <a:latin typeface="DejaVu Serif Condensed"/>
                <a:cs typeface="DejaVu Serif Condensed"/>
              </a:rPr>
              <a:t> </a:t>
            </a:r>
            <a:r>
              <a:rPr sz="2000" spc="5" dirty="0">
                <a:latin typeface="DejaVu Serif Condensed"/>
                <a:cs typeface="DejaVu Serif Condensed"/>
              </a:rPr>
              <a:t>5 	</a:t>
            </a:r>
            <a:r>
              <a:rPr sz="2000" dirty="0">
                <a:latin typeface="DejaVu Serif Condensed"/>
                <a:cs typeface="DejaVu Serif Condensed"/>
              </a:rPr>
              <a:t>different</a:t>
            </a:r>
            <a:r>
              <a:rPr sz="2000" spc="-2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slip</a:t>
            </a:r>
            <a:r>
              <a:rPr sz="2000" spc="2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gauges.</a:t>
            </a:r>
            <a:endParaRPr sz="2000">
              <a:latin typeface="DejaVu Serif Condensed"/>
              <a:cs typeface="DejaVu Serif Condensed"/>
            </a:endParaRPr>
          </a:p>
          <a:p>
            <a:pPr marL="654685" indent="-231775">
              <a:lnSpc>
                <a:spcPts val="2295"/>
              </a:lnSpc>
              <a:buAutoNum type="arabicPeriod"/>
              <a:tabLst>
                <a:tab pos="654685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Calculate</a:t>
            </a:r>
            <a:r>
              <a:rPr sz="2000" spc="1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error</a:t>
            </a:r>
            <a:r>
              <a:rPr sz="2000" spc="1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and</a:t>
            </a:r>
            <a:r>
              <a:rPr sz="2000" spc="1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percentage</a:t>
            </a:r>
            <a:r>
              <a:rPr sz="2000" spc="15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error.</a:t>
            </a:r>
            <a:endParaRPr sz="2000">
              <a:latin typeface="DejaVu Serif Condensed"/>
              <a:cs typeface="DejaVu Serif Condensed"/>
            </a:endParaRPr>
          </a:p>
          <a:p>
            <a:pPr marL="654685" indent="-231775">
              <a:lnSpc>
                <a:spcPct val="100000"/>
              </a:lnSpc>
              <a:spcBef>
                <a:spcPts val="645"/>
              </a:spcBef>
              <a:buAutoNum type="arabicPeriod"/>
              <a:tabLst>
                <a:tab pos="654685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Plot</a:t>
            </a:r>
            <a:r>
              <a:rPr sz="2000" spc="1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graph</a:t>
            </a:r>
            <a:r>
              <a:rPr sz="2000" spc="12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between</a:t>
            </a:r>
            <a:endParaRPr sz="2000">
              <a:latin typeface="DejaVu Serif Condensed"/>
              <a:cs typeface="DejaVu Serif Condensed"/>
            </a:endParaRPr>
          </a:p>
          <a:p>
            <a:pPr marL="1245235" lvl="1" indent="-185420">
              <a:lnSpc>
                <a:spcPct val="100000"/>
              </a:lnSpc>
              <a:spcBef>
                <a:spcPts val="665"/>
              </a:spcBef>
              <a:buChar char="•"/>
              <a:tabLst>
                <a:tab pos="1245235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Slip</a:t>
            </a:r>
            <a:r>
              <a:rPr sz="2000" spc="11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gauge</a:t>
            </a:r>
            <a:r>
              <a:rPr sz="2000" spc="1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reading</a:t>
            </a:r>
            <a:r>
              <a:rPr sz="2000" spc="1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vs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Total</a:t>
            </a:r>
            <a:r>
              <a:rPr sz="2000" spc="1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reading</a:t>
            </a:r>
            <a:r>
              <a:rPr sz="2000" spc="1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(Vernier</a:t>
            </a:r>
            <a:r>
              <a:rPr sz="2000" spc="14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caliper)</a:t>
            </a:r>
            <a:endParaRPr sz="2000">
              <a:latin typeface="DejaVu Serif Condensed"/>
              <a:cs typeface="DejaVu Serif Condensed"/>
            </a:endParaRPr>
          </a:p>
          <a:p>
            <a:pPr marL="1245235" lvl="1" indent="-185420">
              <a:lnSpc>
                <a:spcPct val="100000"/>
              </a:lnSpc>
              <a:spcBef>
                <a:spcPts val="645"/>
              </a:spcBef>
              <a:buChar char="•"/>
              <a:tabLst>
                <a:tab pos="1245235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Slip</a:t>
            </a:r>
            <a:r>
              <a:rPr sz="2000" spc="-45" dirty="0">
                <a:latin typeface="DejaVu Serif Condensed"/>
                <a:cs typeface="DejaVu Serif Condensed"/>
              </a:rPr>
              <a:t> </a:t>
            </a:r>
            <a:r>
              <a:rPr sz="2000" spc="-20" dirty="0">
                <a:latin typeface="DejaVu Serif Condensed"/>
                <a:cs typeface="DejaVu Serif Condensed"/>
              </a:rPr>
              <a:t>gauge</a:t>
            </a:r>
            <a:r>
              <a:rPr sz="2000" spc="-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reading</a:t>
            </a:r>
            <a:r>
              <a:rPr sz="2000" spc="-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vs</a:t>
            </a:r>
            <a:r>
              <a:rPr sz="2000" spc="-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Error</a:t>
            </a:r>
            <a:r>
              <a:rPr sz="2000" spc="-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Result</a:t>
            </a:r>
            <a:endParaRPr sz="2000">
              <a:latin typeface="DejaVu Serif Condensed"/>
              <a:cs typeface="DejaVu Serif Condensed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sz="2000">
              <a:latin typeface="DejaVu Serif Condensed"/>
              <a:cs typeface="DejaVu Serif Condensed"/>
            </a:endParaRPr>
          </a:p>
          <a:p>
            <a:pPr marL="12700" marR="1800225">
              <a:lnSpc>
                <a:spcPts val="2340"/>
              </a:lnSpc>
              <a:tabLst>
                <a:tab pos="2022475" algn="l"/>
              </a:tabLst>
            </a:pPr>
            <a:r>
              <a:rPr sz="2000" dirty="0">
                <a:latin typeface="DejaVu Serif Condensed"/>
                <a:cs typeface="DejaVu Serif Condensed"/>
              </a:rPr>
              <a:t>Thus, the</a:t>
            </a:r>
            <a:r>
              <a:rPr sz="2000" spc="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Vernier</a:t>
            </a:r>
            <a:r>
              <a:rPr sz="2000" spc="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caliper</a:t>
            </a:r>
            <a:r>
              <a:rPr sz="2000" spc="15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was</a:t>
            </a:r>
            <a:r>
              <a:rPr sz="2000" spc="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calibrated</a:t>
            </a:r>
            <a:r>
              <a:rPr sz="2000" spc="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using</a:t>
            </a:r>
            <a:r>
              <a:rPr sz="2000" spc="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slip</a:t>
            </a:r>
            <a:r>
              <a:rPr sz="2000" spc="1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gauges </a:t>
            </a:r>
            <a:r>
              <a:rPr sz="2000" dirty="0">
                <a:latin typeface="DejaVu Serif Condensed"/>
                <a:cs typeface="DejaVu Serif Condensed"/>
              </a:rPr>
              <a:t>Error range </a:t>
            </a:r>
            <a:r>
              <a:rPr sz="2000" spc="-305" dirty="0">
                <a:latin typeface="DejaVu Serif Condensed"/>
                <a:cs typeface="DejaVu Serif Condensed"/>
              </a:rPr>
              <a:t>=</a:t>
            </a:r>
            <a:r>
              <a:rPr sz="2000" spc="75" dirty="0">
                <a:latin typeface="DejaVu Serif Condensed"/>
                <a:cs typeface="DejaVu Serif Condensed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DejaVu Serif Condensed"/>
                <a:cs typeface="DejaVu Serif Condensed"/>
              </a:rPr>
              <a:t>	</a:t>
            </a:r>
            <a:r>
              <a:rPr sz="2000" u="none" spc="60" dirty="0">
                <a:latin typeface="DejaVu Serif Condensed"/>
                <a:cs typeface="DejaVu Serif Condensed"/>
              </a:rPr>
              <a:t>mm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3000" y="4009390"/>
            <a:ext cx="4953000" cy="77851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4832" y="1081785"/>
            <a:ext cx="38055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20" dirty="0"/>
              <a:t>Specification</a:t>
            </a:r>
            <a:r>
              <a:rPr spc="35" dirty="0"/>
              <a:t> </a:t>
            </a:r>
            <a:r>
              <a:rPr spc="220" dirty="0"/>
              <a:t>Formulae: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4832" y="2016988"/>
            <a:ext cx="7922895" cy="18103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46500"/>
              </a:lnSpc>
              <a:spcBef>
                <a:spcPts val="85"/>
              </a:spcBef>
            </a:pPr>
            <a:r>
              <a:rPr sz="2000" dirty="0">
                <a:latin typeface="DejaVu Serif Condensed"/>
                <a:cs typeface="DejaVu Serif Condensed"/>
              </a:rPr>
              <a:t>Least</a:t>
            </a:r>
            <a:r>
              <a:rPr sz="2000" spc="1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Count</a:t>
            </a:r>
            <a:r>
              <a:rPr sz="2000" spc="120" dirty="0">
                <a:latin typeface="DejaVu Serif Condensed"/>
                <a:cs typeface="DejaVu Serif Condensed"/>
              </a:rPr>
              <a:t> </a:t>
            </a:r>
            <a:r>
              <a:rPr sz="2000" spc="-305" dirty="0">
                <a:latin typeface="DejaVu Serif Condensed"/>
                <a:cs typeface="DejaVu Serif Condensed"/>
              </a:rPr>
              <a:t>=</a:t>
            </a:r>
            <a:r>
              <a:rPr sz="2000" spc="125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1</a:t>
            </a:r>
            <a:r>
              <a:rPr sz="2000" spc="1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Main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Scale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Division</a:t>
            </a:r>
            <a:r>
              <a:rPr sz="2000" spc="135" dirty="0">
                <a:latin typeface="DejaVu Serif Condensed"/>
                <a:cs typeface="DejaVu Serif Condensed"/>
              </a:rPr>
              <a:t> </a:t>
            </a:r>
            <a:r>
              <a:rPr sz="2000" spc="195" dirty="0">
                <a:latin typeface="DejaVu Serif Condensed"/>
                <a:cs typeface="DejaVu Serif Condensed"/>
              </a:rPr>
              <a:t>–</a:t>
            </a:r>
            <a:r>
              <a:rPr sz="2000" spc="125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1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Vernier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Scale</a:t>
            </a:r>
            <a:r>
              <a:rPr sz="2000" spc="13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Division </a:t>
            </a:r>
            <a:r>
              <a:rPr sz="2000" dirty="0">
                <a:latin typeface="DejaVu Serif Condensed"/>
                <a:cs typeface="DejaVu Serif Condensed"/>
              </a:rPr>
              <a:t>Vernier</a:t>
            </a:r>
            <a:r>
              <a:rPr sz="2000" spc="1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Scale</a:t>
            </a:r>
            <a:r>
              <a:rPr sz="2000" spc="1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Reading</a:t>
            </a:r>
            <a:r>
              <a:rPr sz="2000" spc="120" dirty="0">
                <a:latin typeface="DejaVu Serif Condensed"/>
                <a:cs typeface="DejaVu Serif Condensed"/>
              </a:rPr>
              <a:t> </a:t>
            </a:r>
            <a:r>
              <a:rPr sz="2000" spc="-305" dirty="0">
                <a:latin typeface="DejaVu Serif Condensed"/>
                <a:cs typeface="DejaVu Serif Condensed"/>
              </a:rPr>
              <a:t>=</a:t>
            </a:r>
            <a:r>
              <a:rPr sz="2000" spc="11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Vernier</a:t>
            </a:r>
            <a:r>
              <a:rPr sz="2000" spc="1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Scale</a:t>
            </a:r>
            <a:r>
              <a:rPr sz="2000" spc="1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Coincidence</a:t>
            </a:r>
            <a:r>
              <a:rPr sz="2000" spc="1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X</a:t>
            </a:r>
            <a:r>
              <a:rPr sz="2000" spc="1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Least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Count </a:t>
            </a:r>
            <a:r>
              <a:rPr sz="2000" dirty="0">
                <a:latin typeface="DejaVu Serif Condensed"/>
                <a:cs typeface="DejaVu Serif Condensed"/>
              </a:rPr>
              <a:t>Total</a:t>
            </a:r>
            <a:r>
              <a:rPr sz="2000" spc="12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Reading</a:t>
            </a:r>
            <a:r>
              <a:rPr sz="2000" spc="135" dirty="0">
                <a:latin typeface="DejaVu Serif Condensed"/>
                <a:cs typeface="DejaVu Serif Condensed"/>
              </a:rPr>
              <a:t> </a:t>
            </a:r>
            <a:r>
              <a:rPr sz="2000" spc="-305" dirty="0">
                <a:latin typeface="DejaVu Serif Condensed"/>
                <a:cs typeface="DejaVu Serif Condensed"/>
              </a:rPr>
              <a:t>=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Main</a:t>
            </a:r>
            <a:r>
              <a:rPr sz="2000" spc="1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Scale</a:t>
            </a:r>
            <a:r>
              <a:rPr sz="2000" spc="1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Reading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spc="-305" dirty="0">
                <a:latin typeface="DejaVu Serif Condensed"/>
                <a:cs typeface="DejaVu Serif Condensed"/>
              </a:rPr>
              <a:t>+</a:t>
            </a:r>
            <a:r>
              <a:rPr sz="2000" spc="1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Vernier</a:t>
            </a:r>
            <a:r>
              <a:rPr sz="2000" spc="1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Scale</a:t>
            </a:r>
            <a:r>
              <a:rPr sz="2000" spc="14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Reading </a:t>
            </a:r>
            <a:r>
              <a:rPr sz="2000" dirty="0">
                <a:latin typeface="DejaVu Serif Condensed"/>
                <a:cs typeface="DejaVu Serif Condensed"/>
              </a:rPr>
              <a:t>Error</a:t>
            </a:r>
            <a:r>
              <a:rPr sz="2000" spc="165" dirty="0">
                <a:latin typeface="DejaVu Serif Condensed"/>
                <a:cs typeface="DejaVu Serif Condensed"/>
              </a:rPr>
              <a:t> </a:t>
            </a:r>
            <a:r>
              <a:rPr sz="2000" spc="-305" dirty="0">
                <a:latin typeface="DejaVu Serif Condensed"/>
                <a:cs typeface="DejaVu Serif Condensed"/>
              </a:rPr>
              <a:t>=</a:t>
            </a:r>
            <a:r>
              <a:rPr sz="2000" spc="1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Slip</a:t>
            </a:r>
            <a:r>
              <a:rPr sz="2000" spc="1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gauge</a:t>
            </a:r>
            <a:r>
              <a:rPr sz="2000" spc="1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reading</a:t>
            </a:r>
            <a:r>
              <a:rPr sz="2000" spc="185" dirty="0">
                <a:latin typeface="DejaVu Serif Condensed"/>
                <a:cs typeface="DejaVu Serif Condensed"/>
              </a:rPr>
              <a:t> </a:t>
            </a:r>
            <a:r>
              <a:rPr sz="2000" spc="114" dirty="0">
                <a:latin typeface="DejaVu Serif Condensed"/>
                <a:cs typeface="DejaVu Serif Condensed"/>
              </a:rPr>
              <a:t>-</a:t>
            </a:r>
            <a:r>
              <a:rPr sz="2000" spc="1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Vernier</a:t>
            </a:r>
            <a:r>
              <a:rPr sz="2000" spc="-5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caliper</a:t>
            </a:r>
            <a:r>
              <a:rPr sz="2000" spc="20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Reading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4832" y="1305814"/>
            <a:ext cx="25292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5" dirty="0"/>
              <a:t>Tabular</a:t>
            </a:r>
            <a:r>
              <a:rPr spc="160" dirty="0"/>
              <a:t> </a:t>
            </a:r>
            <a:r>
              <a:rPr spc="175" dirty="0"/>
              <a:t>column: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55904" y="1780285"/>
          <a:ext cx="9196704" cy="2916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6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6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2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99160">
                <a:tc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spc="110" dirty="0">
                          <a:latin typeface="Liberation Serif"/>
                          <a:cs typeface="Liberation Serif"/>
                        </a:rPr>
                        <a:t>Sl.</a:t>
                      </a:r>
                      <a:endParaRPr sz="2000">
                        <a:latin typeface="Liberation Serif"/>
                        <a:cs typeface="Liberation Serif"/>
                      </a:endParaRPr>
                    </a:p>
                    <a:p>
                      <a:pPr marL="127635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2000" b="1" spc="145" dirty="0">
                          <a:latin typeface="Liberation Serif"/>
                          <a:cs typeface="Liberation Serif"/>
                        </a:rPr>
                        <a:t>No.</a:t>
                      </a:r>
                      <a:endParaRPr sz="2000">
                        <a:latin typeface="Liberation Serif"/>
                        <a:cs typeface="Liberation Serif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7490" indent="-117475">
                        <a:lnSpc>
                          <a:spcPts val="2295"/>
                        </a:lnSpc>
                      </a:pPr>
                      <a:r>
                        <a:rPr sz="2000" b="1" spc="160" dirty="0">
                          <a:latin typeface="Liberation Serif"/>
                          <a:cs typeface="Liberation Serif"/>
                        </a:rPr>
                        <a:t>Slip</a:t>
                      </a:r>
                      <a:r>
                        <a:rPr sz="2000" b="1" spc="-35" dirty="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sz="2000" b="1" spc="170" dirty="0">
                          <a:latin typeface="Liberation Serif"/>
                          <a:cs typeface="Liberation Serif"/>
                        </a:rPr>
                        <a:t>Gauge</a:t>
                      </a:r>
                      <a:endParaRPr sz="2000">
                        <a:latin typeface="Liberation Serif"/>
                        <a:cs typeface="Liberation Serif"/>
                      </a:endParaRPr>
                    </a:p>
                    <a:p>
                      <a:pPr marL="560705" marR="221615" indent="-323215">
                        <a:lnSpc>
                          <a:spcPts val="2340"/>
                        </a:lnSpc>
                        <a:spcBef>
                          <a:spcPts val="5"/>
                        </a:spcBef>
                      </a:pPr>
                      <a:r>
                        <a:rPr sz="2000" b="1" spc="170" dirty="0">
                          <a:latin typeface="Liberation Serif"/>
                          <a:cs typeface="Liberation Serif"/>
                        </a:rPr>
                        <a:t>Reading, </a:t>
                      </a:r>
                      <a:r>
                        <a:rPr sz="2000" b="1" spc="315" dirty="0">
                          <a:latin typeface="Liberation Serif"/>
                          <a:cs typeface="Liberation Serif"/>
                        </a:rPr>
                        <a:t>mm</a:t>
                      </a:r>
                      <a:endParaRPr sz="2000">
                        <a:latin typeface="Liberation Serif"/>
                        <a:cs typeface="Liberation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0705" marR="328930" indent="-218440">
                        <a:lnSpc>
                          <a:spcPts val="2340"/>
                        </a:lnSpc>
                        <a:spcBef>
                          <a:spcPts val="430"/>
                        </a:spcBef>
                      </a:pPr>
                      <a:r>
                        <a:rPr sz="2000" b="1" spc="150" dirty="0">
                          <a:latin typeface="Liberation Serif"/>
                          <a:cs typeface="Liberation Serif"/>
                        </a:rPr>
                        <a:t>Vernier</a:t>
                      </a:r>
                      <a:r>
                        <a:rPr sz="2000" b="1" dirty="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sz="2000" b="1" spc="160" dirty="0">
                          <a:latin typeface="Liberation Serif"/>
                          <a:cs typeface="Liberation Serif"/>
                        </a:rPr>
                        <a:t>caliper</a:t>
                      </a:r>
                      <a:r>
                        <a:rPr sz="2000" b="1" spc="-25" dirty="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sz="2000" b="1" spc="150" dirty="0">
                          <a:latin typeface="Liberation Serif"/>
                          <a:cs typeface="Liberation Serif"/>
                        </a:rPr>
                        <a:t>Reading </a:t>
                      </a:r>
                      <a:r>
                        <a:rPr sz="2000" b="1" dirty="0">
                          <a:latin typeface="Liberation Serif"/>
                          <a:cs typeface="Liberation Serif"/>
                        </a:rPr>
                        <a:t>MSR+(VSD</a:t>
                      </a:r>
                      <a:r>
                        <a:rPr sz="2000" b="1" spc="65" dirty="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sz="2000" b="1" spc="150" dirty="0">
                          <a:latin typeface="Liberation Serif"/>
                          <a:cs typeface="Liberation Serif"/>
                        </a:rPr>
                        <a:t>x</a:t>
                      </a:r>
                      <a:r>
                        <a:rPr sz="2000" b="1" spc="95" dirty="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sz="2000" b="1" spc="-10" dirty="0">
                          <a:latin typeface="Liberation Serif"/>
                          <a:cs typeface="Liberation Serif"/>
                        </a:rPr>
                        <a:t>LC),</a:t>
                      </a:r>
                      <a:r>
                        <a:rPr sz="2000" b="1" spc="70" dirty="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sz="2000" b="1" spc="265" dirty="0">
                          <a:latin typeface="Liberation Serif"/>
                          <a:cs typeface="Liberation Serif"/>
                        </a:rPr>
                        <a:t>mm</a:t>
                      </a:r>
                      <a:endParaRPr sz="2000">
                        <a:latin typeface="Liberation Serif"/>
                        <a:cs typeface="Liberation Serif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21665">
                        <a:lnSpc>
                          <a:spcPct val="100000"/>
                        </a:lnSpc>
                      </a:pPr>
                      <a:r>
                        <a:rPr sz="2000" b="1" spc="-10" dirty="0">
                          <a:latin typeface="Liberation Serif"/>
                          <a:cs typeface="Liberation Serif"/>
                        </a:rPr>
                        <a:t>Error</a:t>
                      </a:r>
                      <a:endParaRPr sz="2000">
                        <a:latin typeface="Liberation Serif"/>
                        <a:cs typeface="Liberation Serif"/>
                      </a:endParaRPr>
                    </a:p>
                  </a:txBody>
                  <a:tcPr marL="0" marR="0" marT="196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54025">
                        <a:lnSpc>
                          <a:spcPct val="100000"/>
                        </a:lnSpc>
                      </a:pPr>
                      <a:r>
                        <a:rPr sz="2000" b="1" spc="-10" dirty="0">
                          <a:latin typeface="Liberation Serif"/>
                          <a:cs typeface="Liberation Serif"/>
                        </a:rPr>
                        <a:t>%Error</a:t>
                      </a:r>
                      <a:endParaRPr sz="2000">
                        <a:latin typeface="Liberation Serif"/>
                        <a:cs typeface="Liberation Serif"/>
                      </a:endParaRPr>
                    </a:p>
                  </a:txBody>
                  <a:tcPr marL="0" marR="0" marT="196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000" spc="5" dirty="0">
                          <a:latin typeface="DejaVu Serif Condensed"/>
                          <a:cs typeface="DejaVu Serif Condensed"/>
                        </a:rPr>
                        <a:t>1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000" spc="5" dirty="0">
                          <a:latin typeface="DejaVu Serif Condensed"/>
                          <a:cs typeface="DejaVu Serif Condensed"/>
                        </a:rPr>
                        <a:t>2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000" spc="5" dirty="0">
                          <a:latin typeface="DejaVu Serif Condensed"/>
                          <a:cs typeface="DejaVu Serif Condensed"/>
                        </a:rPr>
                        <a:t>3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000" spc="5" dirty="0">
                          <a:latin typeface="DejaVu Serif Condensed"/>
                          <a:cs typeface="DejaVu Serif Condensed"/>
                        </a:rPr>
                        <a:t>4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13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000" spc="5" dirty="0">
                          <a:latin typeface="DejaVu Serif Condensed"/>
                          <a:cs typeface="DejaVu Serif Condensed"/>
                        </a:rPr>
                        <a:t>5</a:t>
                      </a:r>
                      <a:endParaRPr sz="2000">
                        <a:latin typeface="DejaVu Serif Condensed"/>
                        <a:cs typeface="DejaVu Serif Condensed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951991" y="4648047"/>
            <a:ext cx="1233805" cy="82740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55"/>
              </a:spcBef>
              <a:buFont typeface="Symbol"/>
              <a:buChar char=""/>
              <a:tabLst>
                <a:tab pos="241300" algn="l"/>
              </a:tabLst>
            </a:pPr>
            <a:r>
              <a:rPr sz="2000" spc="-10" dirty="0">
                <a:latin typeface="DejaVu Serif Condensed"/>
                <a:cs typeface="DejaVu Serif Condensed"/>
              </a:rPr>
              <a:t>Error</a:t>
            </a:r>
            <a:endParaRPr sz="2000">
              <a:latin typeface="DejaVu Serif Condensed"/>
              <a:cs typeface="DejaVu Serif Condensed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241300" algn="l"/>
              </a:tabLst>
            </a:pPr>
            <a:r>
              <a:rPr sz="2000" spc="235" dirty="0">
                <a:latin typeface="DejaVu Serif Condensed"/>
                <a:cs typeface="DejaVu Serif Condensed"/>
              </a:rPr>
              <a:t>%</a:t>
            </a:r>
            <a:r>
              <a:rPr sz="2000" spc="15" dirty="0">
                <a:latin typeface="DejaVu Serif Condensed"/>
                <a:cs typeface="DejaVu Serif Condensed"/>
              </a:rPr>
              <a:t> </a:t>
            </a:r>
            <a:r>
              <a:rPr sz="2000" spc="-20" dirty="0">
                <a:latin typeface="DejaVu Serif Condensed"/>
                <a:cs typeface="DejaVu Serif Condensed"/>
              </a:rPr>
              <a:t>Error</a:t>
            </a:r>
            <a:endParaRPr sz="2000">
              <a:latin typeface="DejaVu Serif Condensed"/>
              <a:cs typeface="DejaVu Serif Condense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52445" y="4648047"/>
            <a:ext cx="7028180" cy="82740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2000" spc="-305" dirty="0">
                <a:latin typeface="DejaVu Serif Condensed"/>
                <a:cs typeface="DejaVu Serif Condensed"/>
              </a:rPr>
              <a:t>=</a:t>
            </a:r>
            <a:r>
              <a:rPr sz="2000" spc="9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Slip</a:t>
            </a:r>
            <a:r>
              <a:rPr sz="2000" spc="9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gauge</a:t>
            </a:r>
            <a:r>
              <a:rPr sz="2000" spc="7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reading</a:t>
            </a:r>
            <a:r>
              <a:rPr sz="2000" spc="95" dirty="0">
                <a:latin typeface="DejaVu Serif Condensed"/>
                <a:cs typeface="DejaVu Serif Condensed"/>
              </a:rPr>
              <a:t> </a:t>
            </a:r>
            <a:r>
              <a:rPr sz="2000" spc="114" dirty="0">
                <a:latin typeface="DejaVu Serif Condensed"/>
                <a:cs typeface="DejaVu Serif Condensed"/>
              </a:rPr>
              <a:t>-</a:t>
            </a:r>
            <a:r>
              <a:rPr sz="2000" spc="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Total</a:t>
            </a:r>
            <a:r>
              <a:rPr sz="2000" spc="8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reading</a:t>
            </a:r>
            <a:endParaRPr sz="2000">
              <a:latin typeface="DejaVu Serif Condensed"/>
              <a:cs typeface="DejaVu Serif Condensed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000" spc="-305" dirty="0">
                <a:latin typeface="DejaVu Serif Condensed"/>
                <a:cs typeface="DejaVu Serif Condensed"/>
              </a:rPr>
              <a:t>=</a:t>
            </a:r>
            <a:r>
              <a:rPr sz="2000" spc="5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(Slip</a:t>
            </a:r>
            <a:r>
              <a:rPr sz="2000" spc="5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gauge</a:t>
            </a:r>
            <a:r>
              <a:rPr sz="2000" spc="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reading</a:t>
            </a:r>
            <a:r>
              <a:rPr sz="2000" spc="70" dirty="0">
                <a:latin typeface="DejaVu Serif Condensed"/>
                <a:cs typeface="DejaVu Serif Condensed"/>
              </a:rPr>
              <a:t> </a:t>
            </a:r>
            <a:r>
              <a:rPr sz="2000" spc="114" dirty="0">
                <a:latin typeface="DejaVu Serif Condensed"/>
                <a:cs typeface="DejaVu Serif Condensed"/>
              </a:rPr>
              <a:t>-</a:t>
            </a:r>
            <a:r>
              <a:rPr sz="2000" spc="4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Total</a:t>
            </a:r>
            <a:r>
              <a:rPr sz="2000" spc="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reading)</a:t>
            </a:r>
            <a:r>
              <a:rPr sz="2000" spc="70" dirty="0">
                <a:latin typeface="DejaVu Serif Condensed"/>
                <a:cs typeface="DejaVu Serif Condensed"/>
              </a:rPr>
              <a:t> </a:t>
            </a:r>
            <a:r>
              <a:rPr sz="2000" spc="455" dirty="0">
                <a:latin typeface="DejaVu Serif Condensed"/>
                <a:cs typeface="DejaVu Serif Condensed"/>
              </a:rPr>
              <a:t>/</a:t>
            </a:r>
            <a:r>
              <a:rPr sz="2000" spc="5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Slip</a:t>
            </a:r>
            <a:r>
              <a:rPr sz="2000" spc="5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gauge</a:t>
            </a:r>
            <a:r>
              <a:rPr sz="2000" spc="55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reading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4884" y="1494790"/>
            <a:ext cx="3039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55" dirty="0"/>
              <a:t>Accuracy</a:t>
            </a:r>
            <a:r>
              <a:rPr spc="180" dirty="0"/>
              <a:t> </a:t>
            </a:r>
            <a:r>
              <a:rPr spc="225" dirty="0"/>
              <a:t>and</a:t>
            </a:r>
            <a:r>
              <a:rPr spc="175" dirty="0"/>
              <a:t> </a:t>
            </a:r>
            <a:r>
              <a:rPr spc="90" dirty="0"/>
              <a:t>Error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4884" y="1800580"/>
            <a:ext cx="8416925" cy="4827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46600"/>
              </a:lnSpc>
              <a:spcBef>
                <a:spcPts val="95"/>
              </a:spcBef>
            </a:pPr>
            <a:r>
              <a:rPr sz="2000" spc="50" dirty="0">
                <a:latin typeface="DejaVu Serif Condensed"/>
                <a:cs typeface="DejaVu Serif Condensed"/>
              </a:rPr>
              <a:t>You</a:t>
            </a:r>
            <a:r>
              <a:rPr sz="2000" spc="204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may</a:t>
            </a:r>
            <a:r>
              <a:rPr sz="2000" spc="21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have</a:t>
            </a:r>
            <a:r>
              <a:rPr sz="2000" spc="2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heard</a:t>
            </a:r>
            <a:r>
              <a:rPr sz="2000" spc="20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20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expression</a:t>
            </a:r>
            <a:r>
              <a:rPr sz="2000" spc="20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―close</a:t>
            </a:r>
            <a:r>
              <a:rPr sz="2000" spc="22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enough</a:t>
            </a:r>
            <a:r>
              <a:rPr sz="2000" spc="21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for</a:t>
            </a:r>
            <a:r>
              <a:rPr sz="2000" spc="204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engineering.‖ </a:t>
            </a:r>
            <a:r>
              <a:rPr sz="2000" dirty="0">
                <a:latin typeface="DejaVu Serif Condensed"/>
                <a:cs typeface="DejaVu Serif Condensed"/>
              </a:rPr>
              <a:t>It</a:t>
            </a:r>
            <a:r>
              <a:rPr sz="2000" spc="14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13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13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reference</a:t>
            </a:r>
            <a:r>
              <a:rPr sz="2000" spc="13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to</a:t>
            </a:r>
            <a:r>
              <a:rPr sz="2000" spc="145" dirty="0">
                <a:latin typeface="DejaVu Serif Condensed"/>
                <a:cs typeface="DejaVu Serif Condensed"/>
              </a:rPr>
              <a:t>  </a:t>
            </a:r>
            <a:r>
              <a:rPr sz="2000" b="1" i="1" spc="195" dirty="0">
                <a:latin typeface="Times New Roman"/>
                <a:cs typeface="Times New Roman"/>
              </a:rPr>
              <a:t>accuracy</a:t>
            </a:r>
            <a:r>
              <a:rPr sz="2000" spc="195" dirty="0">
                <a:latin typeface="DejaVu Serif Condensed"/>
                <a:cs typeface="DejaVu Serif Condensed"/>
              </a:rPr>
              <a:t>—</a:t>
            </a:r>
            <a:r>
              <a:rPr sz="2000" spc="140" dirty="0">
                <a:latin typeface="DejaVu Serif Condensed"/>
                <a:cs typeface="DejaVu Serif Condensed"/>
              </a:rPr>
              <a:t>  </a:t>
            </a:r>
            <a:r>
              <a:rPr sz="2000" spc="85" dirty="0">
                <a:latin typeface="DejaVu Serif Condensed"/>
                <a:cs typeface="DejaVu Serif Condensed"/>
              </a:rPr>
              <a:t>how</a:t>
            </a:r>
            <a:r>
              <a:rPr sz="2000" spc="13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good</a:t>
            </a:r>
            <a:r>
              <a:rPr sz="2000" spc="14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13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135" dirty="0">
                <a:latin typeface="DejaVu Serif Condensed"/>
                <a:cs typeface="DejaVu Serif Condensed"/>
              </a:rPr>
              <a:t>  </a:t>
            </a:r>
            <a:r>
              <a:rPr sz="2000" spc="-10" dirty="0">
                <a:latin typeface="DejaVu Serif Condensed"/>
                <a:cs typeface="DejaVu Serif Condensed"/>
              </a:rPr>
              <a:t>measurement </a:t>
            </a:r>
            <a:r>
              <a:rPr sz="2000" spc="50" dirty="0">
                <a:latin typeface="DejaVu Serif Condensed"/>
                <a:cs typeface="DejaVu Serif Condensed"/>
              </a:rPr>
              <a:t>(dimensional</a:t>
            </a:r>
            <a:r>
              <a:rPr sz="2000" spc="1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or</a:t>
            </a:r>
            <a:r>
              <a:rPr sz="2000" dirty="0">
                <a:latin typeface="DejaVu Serif Condensed"/>
                <a:cs typeface="DejaVu Serif Condensed"/>
              </a:rPr>
              <a:t> otherwise)?</a:t>
            </a:r>
            <a:r>
              <a:rPr sz="2000" spc="25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More</a:t>
            </a:r>
            <a:r>
              <a:rPr sz="2000" spc="2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specifically,</a:t>
            </a:r>
            <a:r>
              <a:rPr sz="2000" spc="2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accuracy</a:t>
            </a:r>
            <a:r>
              <a:rPr sz="2000" spc="2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isa</a:t>
            </a:r>
            <a:r>
              <a:rPr sz="2000" spc="229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reference </a:t>
            </a:r>
            <a:r>
              <a:rPr sz="2000" dirty="0">
                <a:latin typeface="DejaVu Serif Condensed"/>
                <a:cs typeface="DejaVu Serif Condensed"/>
              </a:rPr>
              <a:t>to</a:t>
            </a:r>
            <a:r>
              <a:rPr sz="2000" spc="200" dirty="0">
                <a:latin typeface="DejaVu Serif Condensed"/>
                <a:cs typeface="DejaVu Serif Condensed"/>
              </a:rPr>
              <a:t>  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200" dirty="0">
                <a:latin typeface="DejaVu Serif Condensed"/>
                <a:cs typeface="DejaVu Serif Condensed"/>
              </a:rPr>
              <a:t>   </a:t>
            </a:r>
            <a:r>
              <a:rPr sz="2000" dirty="0">
                <a:latin typeface="DejaVu Serif Condensed"/>
                <a:cs typeface="DejaVu Serif Condensed"/>
              </a:rPr>
              <a:t>relative</a:t>
            </a:r>
            <a:r>
              <a:rPr sz="2000" spc="210" dirty="0">
                <a:latin typeface="DejaVu Serif Condensed"/>
                <a:cs typeface="DejaVu Serif Condensed"/>
              </a:rPr>
              <a:t>   </a:t>
            </a:r>
            <a:r>
              <a:rPr sz="2000" dirty="0">
                <a:latin typeface="DejaVu Serif Condensed"/>
                <a:cs typeface="DejaVu Serif Condensed"/>
              </a:rPr>
              <a:t>magnitude</a:t>
            </a:r>
            <a:r>
              <a:rPr sz="2000" spc="49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of</a:t>
            </a:r>
            <a:r>
              <a:rPr sz="2000" spc="200" dirty="0">
                <a:latin typeface="DejaVu Serif Condensed"/>
                <a:cs typeface="DejaVu Serif Condensed"/>
              </a:rPr>
              <a:t>  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200" dirty="0">
                <a:latin typeface="DejaVu Serif Condensed"/>
                <a:cs typeface="DejaVu Serif Condensed"/>
              </a:rPr>
              <a:t>   </a:t>
            </a:r>
            <a:r>
              <a:rPr sz="2000" i="1" spc="80" dirty="0">
                <a:latin typeface="Caladea"/>
                <a:cs typeface="Caladea"/>
              </a:rPr>
              <a:t>error</a:t>
            </a:r>
            <a:r>
              <a:rPr sz="2000" i="1" spc="270" dirty="0">
                <a:latin typeface="Caladea"/>
                <a:cs typeface="Caladea"/>
              </a:rPr>
              <a:t>   </a:t>
            </a:r>
            <a:r>
              <a:rPr sz="2000" dirty="0">
                <a:latin typeface="DejaVu Serif Condensed"/>
                <a:cs typeface="DejaVu Serif Condensed"/>
              </a:rPr>
              <a:t>in</a:t>
            </a:r>
            <a:r>
              <a:rPr sz="2000" spc="200" dirty="0">
                <a:latin typeface="DejaVu Serif Condensed"/>
                <a:cs typeface="DejaVu Serif Condensed"/>
              </a:rPr>
              <a:t>   </a:t>
            </a:r>
            <a:r>
              <a:rPr sz="2000" dirty="0">
                <a:latin typeface="DejaVu Serif Condensed"/>
                <a:cs typeface="DejaVu Serif Condensed"/>
              </a:rPr>
              <a:t>one</a:t>
            </a:r>
            <a:r>
              <a:rPr sz="2000" spc="195" dirty="0">
                <a:latin typeface="DejaVu Serif Condensed"/>
                <a:cs typeface="DejaVu Serif Condensed"/>
              </a:rPr>
              <a:t>   </a:t>
            </a:r>
            <a:r>
              <a:rPr sz="2000" spc="60" dirty="0">
                <a:latin typeface="DejaVu Serif Condensed"/>
                <a:cs typeface="DejaVu Serif Condensed"/>
              </a:rPr>
              <a:t>or</a:t>
            </a:r>
            <a:r>
              <a:rPr sz="2000" spc="200" dirty="0">
                <a:latin typeface="DejaVu Serif Condensed"/>
                <a:cs typeface="DejaVu Serif Condensed"/>
              </a:rPr>
              <a:t>   </a:t>
            </a:r>
            <a:r>
              <a:rPr sz="2000" spc="-20" dirty="0">
                <a:latin typeface="DejaVu Serif Condensed"/>
                <a:cs typeface="DejaVu Serif Condensed"/>
              </a:rPr>
              <a:t>more </a:t>
            </a:r>
            <a:r>
              <a:rPr sz="2000" spc="65" dirty="0">
                <a:latin typeface="DejaVu Serif Condensed"/>
                <a:cs typeface="DejaVu Serif Condensed"/>
              </a:rPr>
              <a:t>measurements—</a:t>
            </a:r>
            <a:r>
              <a:rPr sz="2000" spc="-40" dirty="0">
                <a:latin typeface="DejaVu Serif Condensed"/>
                <a:cs typeface="DejaVu Serif Condensed"/>
              </a:rPr>
              <a:t>  </a:t>
            </a:r>
            <a:r>
              <a:rPr sz="2000" spc="85" dirty="0">
                <a:latin typeface="DejaVu Serif Condensed"/>
                <a:cs typeface="DejaVu Serif Condensed"/>
              </a:rPr>
              <a:t>how</a:t>
            </a:r>
            <a:r>
              <a:rPr sz="2000" spc="-3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close</a:t>
            </a:r>
            <a:r>
              <a:rPr sz="2000" spc="-2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-35" dirty="0">
                <a:latin typeface="DejaVu Serif Condensed"/>
                <a:cs typeface="DejaVu Serif Condensed"/>
              </a:rPr>
              <a:t>  </a:t>
            </a:r>
            <a:r>
              <a:rPr sz="2000" spc="105" dirty="0">
                <a:latin typeface="DejaVu Serif Condensed"/>
                <a:cs typeface="DejaVu Serif Condensed"/>
              </a:rPr>
              <a:t>my</a:t>
            </a:r>
            <a:r>
              <a:rPr sz="2000" spc="484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measurement</a:t>
            </a:r>
            <a:r>
              <a:rPr sz="2000" spc="-3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to</a:t>
            </a:r>
            <a:r>
              <a:rPr sz="2000" spc="30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the</a:t>
            </a:r>
            <a:r>
              <a:rPr sz="2000" spc="-2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true</a:t>
            </a:r>
            <a:r>
              <a:rPr sz="2000" spc="-20" dirty="0">
                <a:latin typeface="DejaVu Serif Condensed"/>
                <a:cs typeface="DejaVu Serif Condensed"/>
              </a:rPr>
              <a:t>  </a:t>
            </a:r>
            <a:r>
              <a:rPr sz="2000" spc="-10" dirty="0">
                <a:latin typeface="DejaVu Serif Condensed"/>
                <a:cs typeface="DejaVu Serif Condensed"/>
              </a:rPr>
              <a:t>value? </a:t>
            </a:r>
            <a:r>
              <a:rPr sz="2000" dirty="0">
                <a:latin typeface="DejaVu Serif Condensed"/>
                <a:cs typeface="DejaVu Serif Condensed"/>
              </a:rPr>
              <a:t>Typically,</a:t>
            </a:r>
            <a:r>
              <a:rPr sz="2000" spc="1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one</a:t>
            </a:r>
            <a:r>
              <a:rPr sz="2000" spc="1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device</a:t>
            </a:r>
            <a:r>
              <a:rPr sz="2000" spc="20" dirty="0">
                <a:latin typeface="DejaVu Serif Condensed"/>
                <a:cs typeface="DejaVu Serif Condensed"/>
              </a:rPr>
              <a:t>  </a:t>
            </a:r>
            <a:r>
              <a:rPr sz="2000" spc="80" dirty="0">
                <a:latin typeface="DejaVu Serif Condensed"/>
                <a:cs typeface="DejaVu Serif Condensed"/>
              </a:rPr>
              <a:t>(or</a:t>
            </a:r>
            <a:r>
              <a:rPr sz="2000" spc="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technique,</a:t>
            </a:r>
            <a:r>
              <a:rPr sz="2000" spc="1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for</a:t>
            </a:r>
            <a:r>
              <a:rPr sz="2000" spc="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that</a:t>
            </a:r>
            <a:r>
              <a:rPr sz="2000" spc="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matter)</a:t>
            </a:r>
            <a:r>
              <a:rPr sz="2000" spc="1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said</a:t>
            </a:r>
            <a:r>
              <a:rPr sz="2000" spc="10" dirty="0">
                <a:latin typeface="DejaVu Serif Condensed"/>
                <a:cs typeface="DejaVu Serif Condensed"/>
              </a:rPr>
              <a:t>  </a:t>
            </a:r>
            <a:r>
              <a:rPr sz="2000" spc="50" dirty="0">
                <a:latin typeface="DejaVu Serif Condensed"/>
                <a:cs typeface="DejaVu Serif Condensed"/>
              </a:rPr>
              <a:t>to</a:t>
            </a:r>
            <a:r>
              <a:rPr sz="2000" spc="375" dirty="0">
                <a:latin typeface="DejaVu Serif Condensed"/>
                <a:cs typeface="DejaVu Serif Condensed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be </a:t>
            </a:r>
            <a:r>
              <a:rPr sz="2000" spc="55" dirty="0">
                <a:latin typeface="DejaVu Serif Condensed"/>
                <a:cs typeface="DejaVu Serif Condensed"/>
              </a:rPr>
              <a:t>more</a:t>
            </a:r>
            <a:r>
              <a:rPr sz="2000" spc="11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accurate</a:t>
            </a:r>
            <a:r>
              <a:rPr sz="2000" spc="10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than</a:t>
            </a:r>
            <a:r>
              <a:rPr sz="2000" spc="11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another</a:t>
            </a:r>
            <a:r>
              <a:rPr sz="2000" spc="110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because</a:t>
            </a:r>
            <a:r>
              <a:rPr sz="2000" spc="114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it</a:t>
            </a:r>
            <a:r>
              <a:rPr sz="2000" spc="10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gives</a:t>
            </a:r>
            <a:r>
              <a:rPr sz="2000" spc="105" dirty="0">
                <a:latin typeface="DejaVu Serif Condensed"/>
                <a:cs typeface="DejaVu Serif Condensed"/>
              </a:rPr>
              <a:t>  </a:t>
            </a:r>
            <a:r>
              <a:rPr sz="2000" dirty="0">
                <a:latin typeface="DejaVu Serif Condensed"/>
                <a:cs typeface="DejaVu Serif Condensed"/>
              </a:rPr>
              <a:t>measurements</a:t>
            </a:r>
            <a:r>
              <a:rPr sz="2000" spc="110" dirty="0">
                <a:latin typeface="DejaVu Serif Condensed"/>
                <a:cs typeface="DejaVu Serif Condensed"/>
              </a:rPr>
              <a:t>  </a:t>
            </a:r>
            <a:r>
              <a:rPr sz="2000" spc="-20" dirty="0">
                <a:latin typeface="DejaVu Serif Condensed"/>
                <a:cs typeface="DejaVu Serif Condensed"/>
              </a:rPr>
              <a:t>that </a:t>
            </a:r>
            <a:r>
              <a:rPr sz="2000" dirty="0">
                <a:latin typeface="DejaVu Serif Condensed"/>
                <a:cs typeface="DejaVu Serif Condensed"/>
              </a:rPr>
              <a:t>have</a:t>
            </a:r>
            <a:r>
              <a:rPr sz="2000" spc="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smaller</a:t>
            </a:r>
            <a:r>
              <a:rPr sz="2000" spc="6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errors.</a:t>
            </a:r>
            <a:endParaRPr sz="2000">
              <a:latin typeface="DejaVu Serif Condensed"/>
              <a:cs typeface="DejaVu Serif Condensed"/>
            </a:endParaRPr>
          </a:p>
          <a:p>
            <a:pPr marL="12700" algn="just">
              <a:lnSpc>
                <a:spcPct val="100000"/>
              </a:lnSpc>
              <a:spcBef>
                <a:spcPts val="1140"/>
              </a:spcBef>
            </a:pPr>
            <a:r>
              <a:rPr sz="2000" b="1" spc="105" dirty="0">
                <a:latin typeface="Liberation Serif"/>
                <a:cs typeface="Liberation Serif"/>
              </a:rPr>
              <a:t>Error</a:t>
            </a:r>
            <a:r>
              <a:rPr sz="2000" b="1" spc="180" dirty="0">
                <a:latin typeface="Liberation Serif"/>
                <a:cs typeface="Liberation Serif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in</a:t>
            </a:r>
            <a:r>
              <a:rPr sz="2000" spc="13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a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measurement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is</a:t>
            </a:r>
            <a:r>
              <a:rPr sz="2000" spc="13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classified</a:t>
            </a:r>
            <a:r>
              <a:rPr sz="2000" spc="140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into</a:t>
            </a:r>
            <a:r>
              <a:rPr sz="2000" spc="110" dirty="0">
                <a:latin typeface="DejaVu Serif Condensed"/>
                <a:cs typeface="DejaVu Serif Condensed"/>
              </a:rPr>
              <a:t> </a:t>
            </a:r>
            <a:r>
              <a:rPr sz="2000" spc="85" dirty="0">
                <a:latin typeface="DejaVu Serif Condensed"/>
                <a:cs typeface="DejaVu Serif Condensed"/>
              </a:rPr>
              <a:t>two</a:t>
            </a:r>
            <a:r>
              <a:rPr sz="2000" spc="12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types:</a:t>
            </a:r>
            <a:endParaRPr sz="2000">
              <a:latin typeface="DejaVu Serif Condensed"/>
              <a:cs typeface="DejaVu Serif Condensed"/>
            </a:endParaRPr>
          </a:p>
          <a:p>
            <a:pPr marL="467995" indent="-227329">
              <a:lnSpc>
                <a:spcPct val="100000"/>
              </a:lnSpc>
              <a:spcBef>
                <a:spcPts val="660"/>
              </a:spcBef>
              <a:buSzPct val="60000"/>
              <a:buFont typeface="Symbol"/>
              <a:buChar char=""/>
              <a:tabLst>
                <a:tab pos="467995" algn="l"/>
              </a:tabLst>
            </a:pPr>
            <a:r>
              <a:rPr sz="2000" b="1" spc="150" dirty="0">
                <a:latin typeface="Liberation Serif"/>
                <a:cs typeface="Liberation Serif"/>
              </a:rPr>
              <a:t>Bias</a:t>
            </a:r>
            <a:r>
              <a:rPr sz="2000" b="1" spc="25" dirty="0">
                <a:latin typeface="Liberation Serif"/>
                <a:cs typeface="Liberation Serif"/>
              </a:rPr>
              <a:t> </a:t>
            </a:r>
            <a:r>
              <a:rPr sz="2000" b="1" spc="180" dirty="0">
                <a:latin typeface="Liberation Serif"/>
                <a:cs typeface="Liberation Serif"/>
              </a:rPr>
              <a:t>errors</a:t>
            </a:r>
            <a:r>
              <a:rPr sz="2000" b="1" spc="30" dirty="0">
                <a:latin typeface="Liberation Serif"/>
                <a:cs typeface="Liberation Serif"/>
              </a:rPr>
              <a:t> </a:t>
            </a:r>
            <a:r>
              <a:rPr sz="2000" spc="-25" dirty="0">
                <a:latin typeface="DejaVu Serif Condensed"/>
                <a:cs typeface="DejaVu Serif Condensed"/>
              </a:rPr>
              <a:t>and</a:t>
            </a:r>
            <a:endParaRPr sz="2000">
              <a:latin typeface="DejaVu Serif Condensed"/>
              <a:cs typeface="DejaVu Serif Condensed"/>
            </a:endParaRPr>
          </a:p>
          <a:p>
            <a:pPr marL="467995" indent="-227329">
              <a:lnSpc>
                <a:spcPct val="100000"/>
              </a:lnSpc>
              <a:spcBef>
                <a:spcPts val="660"/>
              </a:spcBef>
              <a:buSzPct val="60000"/>
              <a:buFont typeface="Symbol"/>
              <a:buChar char=""/>
              <a:tabLst>
                <a:tab pos="467995" algn="l"/>
              </a:tabLst>
            </a:pPr>
            <a:r>
              <a:rPr sz="2000" b="1" spc="175" dirty="0">
                <a:latin typeface="Liberation Serif"/>
                <a:cs typeface="Liberation Serif"/>
              </a:rPr>
              <a:t>Precision</a:t>
            </a:r>
            <a:r>
              <a:rPr sz="2000" b="1" spc="105" dirty="0">
                <a:latin typeface="Liberation Serif"/>
                <a:cs typeface="Liberation Serif"/>
              </a:rPr>
              <a:t> </a:t>
            </a:r>
            <a:r>
              <a:rPr sz="2000" b="1" spc="120" dirty="0">
                <a:latin typeface="Liberation Serif"/>
                <a:cs typeface="Liberation Serif"/>
              </a:rPr>
              <a:t>errors</a:t>
            </a:r>
            <a:r>
              <a:rPr sz="2000" spc="120" dirty="0">
                <a:latin typeface="DejaVu Serif Condensed"/>
                <a:cs typeface="DejaVu Serif Condensed"/>
              </a:rPr>
              <a:t>.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4900" y="2013000"/>
            <a:ext cx="1824355" cy="126474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91604" y="2016760"/>
            <a:ext cx="1816735" cy="126491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4832" y="1139697"/>
            <a:ext cx="2252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90" dirty="0"/>
              <a:t>Model</a:t>
            </a:r>
            <a:r>
              <a:rPr spc="40" dirty="0"/>
              <a:t> </a:t>
            </a:r>
            <a:r>
              <a:rPr spc="100" dirty="0"/>
              <a:t>Graphs: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4832" y="3576488"/>
            <a:ext cx="8324215" cy="1301115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2400" b="1" spc="254" dirty="0">
                <a:latin typeface="Liberation Serif"/>
                <a:cs typeface="Liberation Serif"/>
              </a:rPr>
              <a:t>Results</a:t>
            </a:r>
            <a:r>
              <a:rPr sz="2400" b="1" spc="70" dirty="0">
                <a:latin typeface="Liberation Serif"/>
                <a:cs typeface="Liberation Serif"/>
              </a:rPr>
              <a:t> </a:t>
            </a:r>
            <a:r>
              <a:rPr sz="2400" b="1" spc="-50" dirty="0">
                <a:latin typeface="Liberation Serif"/>
                <a:cs typeface="Liberation Serif"/>
              </a:rPr>
              <a:t>:</a:t>
            </a:r>
            <a:endParaRPr sz="24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2000" spc="55" dirty="0">
                <a:latin typeface="DejaVu Serif Condensed"/>
                <a:cs typeface="DejaVu Serif Condensed"/>
              </a:rPr>
              <a:t>Thus,</a:t>
            </a:r>
            <a:r>
              <a:rPr sz="2000" spc="-65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the</a:t>
            </a:r>
            <a:r>
              <a:rPr sz="2000" spc="-65" dirty="0">
                <a:latin typeface="DejaVu Serif Condensed"/>
                <a:cs typeface="DejaVu Serif Condensed"/>
              </a:rPr>
              <a:t> </a:t>
            </a:r>
            <a:r>
              <a:rPr sz="2000" spc="75" dirty="0">
                <a:latin typeface="DejaVu Serif Condensed"/>
                <a:cs typeface="DejaVu Serif Condensed"/>
              </a:rPr>
              <a:t>Vernier</a:t>
            </a:r>
            <a:r>
              <a:rPr sz="2000" spc="-55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caliper</a:t>
            </a:r>
            <a:r>
              <a:rPr sz="2000" spc="-60" dirty="0">
                <a:latin typeface="DejaVu Serif Condensed"/>
                <a:cs typeface="DejaVu Serif Condensed"/>
              </a:rPr>
              <a:t> </a:t>
            </a:r>
            <a:r>
              <a:rPr sz="2000" spc="60" dirty="0">
                <a:latin typeface="DejaVu Serif Condensed"/>
                <a:cs typeface="DejaVu Serif Condensed"/>
              </a:rPr>
              <a:t>Reading</a:t>
            </a:r>
            <a:r>
              <a:rPr sz="2000" spc="260" dirty="0">
                <a:latin typeface="DejaVu Serif Condensed"/>
                <a:cs typeface="DejaVu Serif Condensed"/>
              </a:rPr>
              <a:t> </a:t>
            </a:r>
            <a:r>
              <a:rPr sz="2000" spc="105" dirty="0">
                <a:latin typeface="DejaVu Serif Condensed"/>
                <a:cs typeface="DejaVu Serif Condensed"/>
              </a:rPr>
              <a:t>was</a:t>
            </a:r>
            <a:r>
              <a:rPr sz="2000" spc="-75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calibrated</a:t>
            </a:r>
            <a:r>
              <a:rPr sz="2000" spc="-50" dirty="0">
                <a:latin typeface="DejaVu Serif Condensed"/>
                <a:cs typeface="DejaVu Serif Condensed"/>
              </a:rPr>
              <a:t> </a:t>
            </a:r>
            <a:r>
              <a:rPr sz="2000" spc="50" dirty="0">
                <a:latin typeface="DejaVu Serif Condensed"/>
                <a:cs typeface="DejaVu Serif Condensed"/>
              </a:rPr>
              <a:t>using</a:t>
            </a:r>
            <a:r>
              <a:rPr sz="2000" spc="-60" dirty="0">
                <a:latin typeface="DejaVu Serif Condensed"/>
                <a:cs typeface="DejaVu Serif Condensed"/>
              </a:rPr>
              <a:t> </a:t>
            </a:r>
            <a:r>
              <a:rPr sz="2000" spc="65" dirty="0">
                <a:latin typeface="DejaVu Serif Condensed"/>
                <a:cs typeface="DejaVu Serif Condensed"/>
              </a:rPr>
              <a:t>slip</a:t>
            </a:r>
            <a:r>
              <a:rPr sz="2000" spc="-60" dirty="0">
                <a:latin typeface="DejaVu Serif Condensed"/>
                <a:cs typeface="DejaVu Serif Condensed"/>
              </a:rPr>
              <a:t> </a:t>
            </a:r>
            <a:r>
              <a:rPr sz="2000" spc="-10" dirty="0">
                <a:latin typeface="DejaVu Serif Condensed"/>
                <a:cs typeface="DejaVu Serif Condensed"/>
              </a:rPr>
              <a:t>gauges.</a:t>
            </a:r>
            <a:endParaRPr sz="2000">
              <a:latin typeface="DejaVu Serif Condensed"/>
              <a:cs typeface="DejaVu Serif Condensed"/>
            </a:endParaRPr>
          </a:p>
          <a:p>
            <a:pPr marL="2882900">
              <a:lnSpc>
                <a:spcPct val="100000"/>
              </a:lnSpc>
              <a:spcBef>
                <a:spcPts val="960"/>
              </a:spcBef>
            </a:pPr>
            <a:r>
              <a:rPr sz="2000" dirty="0">
                <a:latin typeface="DejaVu Serif Condensed"/>
                <a:cs typeface="DejaVu Serif Condensed"/>
              </a:rPr>
              <a:t>Error</a:t>
            </a:r>
            <a:r>
              <a:rPr sz="2000" spc="7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range</a:t>
            </a:r>
            <a:r>
              <a:rPr sz="2000" spc="70" dirty="0">
                <a:latin typeface="DejaVu Serif Condensed"/>
                <a:cs typeface="DejaVu Serif Condensed"/>
              </a:rPr>
              <a:t> </a:t>
            </a:r>
            <a:r>
              <a:rPr sz="2000" spc="-305" dirty="0">
                <a:latin typeface="DejaVu Serif Condensed"/>
                <a:cs typeface="DejaVu Serif Condensed"/>
              </a:rPr>
              <a:t>=</a:t>
            </a:r>
            <a:r>
              <a:rPr sz="2000" spc="85" dirty="0">
                <a:latin typeface="DejaVu Serif Condensed"/>
                <a:cs typeface="DejaVu Serif Condensed"/>
              </a:rPr>
              <a:t> </a:t>
            </a:r>
            <a:r>
              <a:rPr sz="2000" spc="55" dirty="0">
                <a:latin typeface="DejaVu Serif Condensed"/>
                <a:cs typeface="DejaVu Serif Condensed"/>
              </a:rPr>
              <a:t>0</a:t>
            </a:r>
            <a:r>
              <a:rPr sz="2000" spc="70" dirty="0">
                <a:latin typeface="DejaVu Serif Condensed"/>
                <a:cs typeface="DejaVu Serif Condensed"/>
              </a:rPr>
              <a:t> </a:t>
            </a:r>
            <a:r>
              <a:rPr sz="2000" spc="114" dirty="0">
                <a:latin typeface="DejaVu Serif Condensed"/>
                <a:cs typeface="DejaVu Serif Condensed"/>
              </a:rPr>
              <a:t>-</a:t>
            </a:r>
            <a:r>
              <a:rPr sz="2000" spc="65" dirty="0">
                <a:latin typeface="DejaVu Serif Condensed"/>
                <a:cs typeface="DejaVu Serif Condensed"/>
              </a:rPr>
              <a:t> </a:t>
            </a:r>
            <a:r>
              <a:rPr sz="2000" dirty="0">
                <a:latin typeface="DejaVu Serif Condensed"/>
                <a:cs typeface="DejaVu Serif Condensed"/>
              </a:rPr>
              <a:t>0.16</a:t>
            </a:r>
            <a:r>
              <a:rPr sz="2000" spc="90" dirty="0">
                <a:latin typeface="DejaVu Serif Condensed"/>
                <a:cs typeface="DejaVu Serif Condensed"/>
              </a:rPr>
              <a:t> </a:t>
            </a:r>
            <a:r>
              <a:rPr sz="2000" spc="45" dirty="0">
                <a:latin typeface="DejaVu Serif Condensed"/>
                <a:cs typeface="DejaVu Serif Condensed"/>
              </a:rPr>
              <a:t>mm</a:t>
            </a:r>
            <a:endParaRPr sz="2000">
              <a:latin typeface="DejaVu Serif Condensed"/>
              <a:cs typeface="DejaVu Serif Condens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8345</Words>
  <Application>Microsoft Office PowerPoint</Application>
  <PresentationFormat>Custom</PresentationFormat>
  <Paragraphs>749</Paragraphs>
  <Slides>90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102" baseType="lpstr">
      <vt:lpstr>Arial</vt:lpstr>
      <vt:lpstr>Caladea</vt:lpstr>
      <vt:lpstr>Calibri</vt:lpstr>
      <vt:lpstr>Carlito</vt:lpstr>
      <vt:lpstr>DejaVu Serif Condensed</vt:lpstr>
      <vt:lpstr>Liberation Serif</vt:lpstr>
      <vt:lpstr>Noto Sans Math</vt:lpstr>
      <vt:lpstr>Symbol</vt:lpstr>
      <vt:lpstr>Times New Roman</vt:lpstr>
      <vt:lpstr>Verdana</vt:lpstr>
      <vt:lpstr>Wingdings</vt:lpstr>
      <vt:lpstr>Office Theme</vt:lpstr>
      <vt:lpstr>LAB MANUAL FOR</vt:lpstr>
      <vt:lpstr>Course Learning Outcomes (CLOs) The learning outcomes that are expected to be attained by the student at the end of the course are.</vt:lpstr>
      <vt:lpstr>CONTENT</vt:lpstr>
      <vt:lpstr>INTRODUCTION</vt:lpstr>
      <vt:lpstr>NEED FOR MEASUREMENT</vt:lpstr>
      <vt:lpstr>METHODS OF MEASUREMENT</vt:lpstr>
      <vt:lpstr>PowerPoint Presentation</vt:lpstr>
      <vt:lpstr>PowerPoint Presentation</vt:lpstr>
      <vt:lpstr>Accuracy and Error</vt:lpstr>
      <vt:lpstr>A measurement is accurate if both the precision error and bias error are low.</vt:lpstr>
      <vt:lpstr>Calibration</vt:lpstr>
      <vt:lpstr>PowerPoint Presentation</vt:lpstr>
      <vt:lpstr>EXPERIMENT NO. 1</vt:lpstr>
      <vt:lpstr>Theory:</vt:lpstr>
      <vt:lpstr>PowerPoint Presentation</vt:lpstr>
      <vt:lpstr>PROCEDURE:</vt:lpstr>
      <vt:lpstr>OBSERVATION:-</vt:lpstr>
      <vt:lpstr>PowerPoint Presentation</vt:lpstr>
      <vt:lpstr>PowerPoint Presentation</vt:lpstr>
      <vt:lpstr>EXPERIMENT NO.2 MEASUREMENTS USING PROFILE PROJECTOR Aim: To measure the thread parameter of given screw thread using profile  projector.</vt:lpstr>
      <vt:lpstr>PowerPoint Presentation</vt:lpstr>
      <vt:lpstr>Procedure:</vt:lpstr>
      <vt:lpstr>Observation:</vt:lpstr>
      <vt:lpstr>Major diameter= MR1-MR4 Minor diameter=MR2-MR3 Pitch diameter=MR2-MR4</vt:lpstr>
      <vt:lpstr>EXPERIMENT NO: 3</vt:lpstr>
      <vt:lpstr>PROCEDURE:</vt:lpstr>
      <vt:lpstr>READINGS FROM MICROSCOPE.</vt:lpstr>
      <vt:lpstr>A) Depth of the Thread =MR1~MR2.</vt:lpstr>
      <vt:lpstr>Measurement using micrometer:</vt:lpstr>
      <vt:lpstr>EXPERIMENT NO : 4</vt:lpstr>
      <vt:lpstr>THEORY:</vt:lpstr>
      <vt:lpstr>Requirements of a Sine bar:</vt:lpstr>
      <vt:lpstr>Procedure:</vt:lpstr>
      <vt:lpstr>Setting the given sine bar to the given angle:</vt:lpstr>
      <vt:lpstr>PROCEDURE:</vt:lpstr>
      <vt:lpstr>OBSERVATION:</vt:lpstr>
      <vt:lpstr>PowerPoint Presentation</vt:lpstr>
      <vt:lpstr>OBSERVATION:</vt:lpstr>
      <vt:lpstr>EXPERIMENT NO.5</vt:lpstr>
      <vt:lpstr>THEORY:</vt:lpstr>
      <vt:lpstr>PRINCIPLE OF MEASUREMENT:</vt:lpstr>
      <vt:lpstr>PowerPoint Presentation</vt:lpstr>
      <vt:lpstr>INITIAL SET UP:</vt:lpstr>
      <vt:lpstr>PowerPoint Presentation</vt:lpstr>
      <vt:lpstr>READING AND CALCULATIONS: (For Straightness Measurements)</vt:lpstr>
      <vt:lpstr>PowerPoint Presentation</vt:lpstr>
      <vt:lpstr>TABULATION:</vt:lpstr>
      <vt:lpstr>PRINCIPLE OF AUTOCOLLIMA</vt:lpstr>
      <vt:lpstr>EXPERIMENT NO. 6 LATHE TOOL DYNAMOMET</vt:lpstr>
      <vt:lpstr>SPECIFICATION:</vt:lpstr>
      <vt:lpstr>PowerPoint Presentation</vt:lpstr>
      <vt:lpstr>PROCEDURE:</vt:lpstr>
      <vt:lpstr>PowerPoint Presentation</vt:lpstr>
      <vt:lpstr>OBSERVATION:</vt:lpstr>
      <vt:lpstr>CALCULATIONS:</vt:lpstr>
      <vt:lpstr>EXPERIMENT NO.7</vt:lpstr>
      <vt:lpstr>Floating Carriage Micrometer (FCM):</vt:lpstr>
      <vt:lpstr>PowerPoint Presentation</vt:lpstr>
      <vt:lpstr>Two-wire method</vt:lpstr>
      <vt:lpstr>PROCEDURE: PRINCIPLE OF MEASUREMENT:</vt:lpstr>
      <vt:lpstr>The  reading  is  taken  on  the  diameter  over  the  standard  with cylinders/prisms in position depending upon the thread element to be measured. The standard is then replaced by the workpiece and the measurements are taken.</vt:lpstr>
      <vt:lpstr>EFFECTIVE DIAMETER MEASUREMENT:</vt:lpstr>
      <vt:lpstr>PowerPoint Presentation</vt:lpstr>
      <vt:lpstr>1.Measurement of major diameter:</vt:lpstr>
      <vt:lpstr>2.Measurement of effective diameter:</vt:lpstr>
      <vt:lpstr>EXPERIMENT NO.8 USE OF COMPARATORS</vt:lpstr>
      <vt:lpstr>TO FIND:</vt:lpstr>
      <vt:lpstr>PROCEDURE:</vt:lpstr>
      <vt:lpstr>PowerPoint Presentation</vt:lpstr>
      <vt:lpstr>USE OF PNEUMATIC COMPATOR.</vt:lpstr>
      <vt:lpstr>TABULAR COLUMN FOR USE OF COMPARATORS</vt:lpstr>
      <vt:lpstr>EXPERIMENT NO. 9 MEASURMENT OF GEAR ELEMENTS</vt:lpstr>
      <vt:lpstr>Theory:</vt:lpstr>
      <vt:lpstr>PROCEDURE:</vt:lpstr>
      <vt:lpstr>1). MEASUREMENT OF TOOTH THICKNESS USING GEAR TOOTH VERNIER CALIPER:</vt:lpstr>
      <vt:lpstr>PowerPoint Presentation</vt:lpstr>
      <vt:lpstr>PowerPoint Presentation</vt:lpstr>
      <vt:lpstr>2. MEASUREMENT OF RUN OUT:</vt:lpstr>
      <vt:lpstr>EXPERIMENT NO.10 CALIBRATION OF MICROMETER</vt:lpstr>
      <vt:lpstr>Theory:</vt:lpstr>
      <vt:lpstr>Procedure:</vt:lpstr>
      <vt:lpstr>Observation:</vt:lpstr>
      <vt:lpstr>TABULAR COLUMN</vt:lpstr>
      <vt:lpstr>CONTENT BEYOND SYLLABUS CALIBRATION OF VERNIER CALIPER USING SLIP GAUGE</vt:lpstr>
      <vt:lpstr>Theory: Construction:  The   Vernier caliper  consists  of  two  scales: One   is   fixed   while  other  is movable.  The  fixed  scale  called</vt:lpstr>
      <vt:lpstr>Principle:</vt:lpstr>
      <vt:lpstr>PowerPoint Presentation</vt:lpstr>
      <vt:lpstr>Specification Formulae:</vt:lpstr>
      <vt:lpstr>Tabular column:</vt:lpstr>
      <vt:lpstr>Model Graphs: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MANUAL FOR</dc:title>
  <cp:lastModifiedBy>Shayon Andalib</cp:lastModifiedBy>
  <cp:revision>3</cp:revision>
  <dcterms:created xsi:type="dcterms:W3CDTF">2025-01-15T14:48:12Z</dcterms:created>
  <dcterms:modified xsi:type="dcterms:W3CDTF">2025-01-22T15:20:06Z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2025-01-15T00:00:00Z</vt:filetime>
  </property>
  <property fmtid="{D5CDD505-2E9C-101B-9397-08002B2CF9AE}" pid="3" name="Creator">
    <vt:lpwstr>Microsoft® Word for Microsoft 365</vt:lpwstr>
  </property>
  <property fmtid="{D5CDD505-2E9C-101B-9397-08002B2CF9AE}" pid="4" name="LastSaved">
    <vt:filetime>2025-01-15T00:00:00Z</vt:filetime>
  </property>
  <property fmtid="{D5CDD505-2E9C-101B-9397-08002B2CF9AE}" pid="5" name="Producer">
    <vt:lpwstr>3-Heights(TM) PDF Security Shell 4.8.25.2 (http://www.pdf-tools.com)</vt:lpwstr>
  </property>
</Properties>
</file>