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9"/>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303" r:id="rId28"/>
    <p:sldId id="295" r:id="rId29"/>
    <p:sldId id="284" r:id="rId30"/>
    <p:sldId id="285" r:id="rId31"/>
    <p:sldId id="286" r:id="rId32"/>
    <p:sldId id="287" r:id="rId33"/>
    <p:sldId id="288" r:id="rId34"/>
    <p:sldId id="289" r:id="rId35"/>
    <p:sldId id="290" r:id="rId36"/>
    <p:sldId id="296" r:id="rId37"/>
    <p:sldId id="297" r:id="rId38"/>
    <p:sldId id="299" r:id="rId39"/>
    <p:sldId id="291" r:id="rId40"/>
    <p:sldId id="298" r:id="rId41"/>
    <p:sldId id="300" r:id="rId42"/>
    <p:sldId id="293" r:id="rId43"/>
    <p:sldId id="304" r:id="rId44"/>
    <p:sldId id="305" r:id="rId45"/>
    <p:sldId id="306" r:id="rId46"/>
    <p:sldId id="301" r:id="rId47"/>
    <p:sldId id="292" r:id="rId48"/>
  </p:sldIdLst>
  <p:sldSz cx="12192000" cy="6858000"/>
  <p:notesSz cx="6858000" cy="9144000"/>
  <p:embeddedFontLst>
    <p:embeddedFont>
      <p:font typeface="Tahoma" panose="020B0604030504040204" pitchFamily="34" charset="0"/>
      <p:regular r:id="rId50"/>
      <p:bold r:id="rId51"/>
    </p:embeddedFont>
    <p:embeddedFont>
      <p:font typeface="Balthazar" panose="020B0604020202020204" charset="0"/>
      <p:regular r:id="rId52"/>
    </p:embeddedFont>
    <p:embeddedFont>
      <p:font typeface="Calibri" panose="020F0502020204030204" pitchFamily="3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7" roundtripDataSignature="AMtx7miifSONFDtM4znQUCTagDpJBgbHz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0C582A-7D5F-4EDB-90CB-B3174DFD8EDA}">
  <a:tblStyle styleId="{3B0C582A-7D5F-4EDB-90CB-B3174DFD8EDA}" styleName="Table_0">
    <a:wholeTbl>
      <a:tcTxStyle b="off" i="off">
        <a:font>
          <a:latin typeface="Calibri"/>
          <a:ea typeface="Calibri"/>
          <a:cs typeface="Calibri"/>
        </a:font>
        <a:schemeClr val="dk1"/>
      </a:tcTxStyle>
      <a:tcStyle>
        <a:tcBdr>
          <a:left>
            <a:ln w="12700" cap="flat" cmpd="sng">
              <a:solidFill>
                <a:schemeClr val="accent6"/>
              </a:solidFill>
              <a:prstDash val="solid"/>
              <a:round/>
              <a:headEnd type="none" w="sm" len="sm"/>
              <a:tailEnd type="none" w="sm" len="sm"/>
            </a:ln>
          </a:left>
          <a:right>
            <a:ln w="12700" cap="flat" cmpd="sng">
              <a:solidFill>
                <a:schemeClr val="accent6"/>
              </a:solidFill>
              <a:prstDash val="solid"/>
              <a:round/>
              <a:headEnd type="none" w="sm" len="sm"/>
              <a:tailEnd type="none" w="sm" len="sm"/>
            </a:ln>
          </a:right>
          <a:top>
            <a:ln w="12700" cap="flat" cmpd="sng">
              <a:solidFill>
                <a:schemeClr val="accent6"/>
              </a:solidFill>
              <a:prstDash val="solid"/>
              <a:round/>
              <a:headEnd type="none" w="sm" len="sm"/>
              <a:tailEnd type="none" w="sm" len="sm"/>
            </a:ln>
          </a:top>
          <a:bottom>
            <a:ln w="12700" cap="flat" cmpd="sng">
              <a:solidFill>
                <a:schemeClr val="accent6"/>
              </a:solidFill>
              <a:prstDash val="solid"/>
              <a:round/>
              <a:headEnd type="none" w="sm" len="sm"/>
              <a:tailEnd type="none" w="sm" len="sm"/>
            </a:ln>
          </a:bottom>
          <a:insideH>
            <a:ln w="12700" cap="flat" cmpd="sng">
              <a:solidFill>
                <a:schemeClr val="accent6"/>
              </a:solidFill>
              <a:prstDash val="solid"/>
              <a:round/>
              <a:headEnd type="none" w="sm" len="sm"/>
              <a:tailEnd type="none" w="sm" len="sm"/>
            </a:ln>
          </a:insideH>
          <a:insideV>
            <a:ln w="12700" cap="flat" cmpd="sng">
              <a:solidFill>
                <a:schemeClr val="accent6"/>
              </a:solidFill>
              <a:prstDash val="solid"/>
              <a:round/>
              <a:headEnd type="none" w="sm" len="sm"/>
              <a:tailEnd type="none" w="sm" len="sm"/>
            </a:ln>
          </a:insideV>
        </a:tcBdr>
        <a:fill>
          <a:solidFill>
            <a:srgbClr val="FFFFFF">
              <a:alpha val="0"/>
            </a:srgbClr>
          </a:solidFill>
        </a:fill>
      </a:tcStyle>
    </a:wholeTbl>
    <a:band1H>
      <a:tcTxStyle/>
      <a:tcStyle>
        <a:tcBdr/>
        <a:fill>
          <a:solidFill>
            <a:schemeClr val="accent6">
              <a:alpha val="20000"/>
            </a:schemeClr>
          </a:solidFill>
        </a:fill>
      </a:tcStyle>
    </a:band1H>
    <a:band2H>
      <a:tcTxStyle/>
      <a:tcStyle>
        <a:tcBdr/>
      </a:tcStyle>
    </a:band2H>
    <a:band1V>
      <a:tcTxStyle/>
      <a:tcStyle>
        <a:tcBdr/>
        <a:fill>
          <a:solidFill>
            <a:schemeClr val="accent6">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6"/>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6"/>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customschemas.google.com/relationships/presentationmetadata" Target="meta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970197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2500301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1991895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298393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1082042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2018671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3738018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176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1483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32281569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2878884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1074606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4872273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25203397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29323849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5298290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extLst>
      <p:ext uri="{BB962C8B-B14F-4D97-AF65-F5344CB8AC3E}">
        <p14:creationId xmlns:p14="http://schemas.microsoft.com/office/powerpoint/2010/main" val="12830332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extLst>
      <p:ext uri="{BB962C8B-B14F-4D97-AF65-F5344CB8AC3E}">
        <p14:creationId xmlns:p14="http://schemas.microsoft.com/office/powerpoint/2010/main" val="22806517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extLst>
      <p:ext uri="{BB962C8B-B14F-4D97-AF65-F5344CB8AC3E}">
        <p14:creationId xmlns:p14="http://schemas.microsoft.com/office/powerpoint/2010/main" val="12419396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extLst>
      <p:ext uri="{BB962C8B-B14F-4D97-AF65-F5344CB8AC3E}">
        <p14:creationId xmlns:p14="http://schemas.microsoft.com/office/powerpoint/2010/main" val="32548259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extLst>
      <p:ext uri="{BB962C8B-B14F-4D97-AF65-F5344CB8AC3E}">
        <p14:creationId xmlns:p14="http://schemas.microsoft.com/office/powerpoint/2010/main" val="28365421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extLst>
      <p:ext uri="{BB962C8B-B14F-4D97-AF65-F5344CB8AC3E}">
        <p14:creationId xmlns:p14="http://schemas.microsoft.com/office/powerpoint/2010/main" val="16905894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extLst>
      <p:ext uri="{BB962C8B-B14F-4D97-AF65-F5344CB8AC3E}">
        <p14:creationId xmlns:p14="http://schemas.microsoft.com/office/powerpoint/2010/main" val="2752147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10803933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extLst>
      <p:ext uri="{BB962C8B-B14F-4D97-AF65-F5344CB8AC3E}">
        <p14:creationId xmlns:p14="http://schemas.microsoft.com/office/powerpoint/2010/main" val="36363534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0" name="Google Shape;390;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extLst>
      <p:ext uri="{BB962C8B-B14F-4D97-AF65-F5344CB8AC3E}">
        <p14:creationId xmlns:p14="http://schemas.microsoft.com/office/powerpoint/2010/main" val="32332540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0" name="Google Shape;400;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extLst>
      <p:ext uri="{BB962C8B-B14F-4D97-AF65-F5344CB8AC3E}">
        <p14:creationId xmlns:p14="http://schemas.microsoft.com/office/powerpoint/2010/main" val="40042653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extLst>
      <p:ext uri="{BB962C8B-B14F-4D97-AF65-F5344CB8AC3E}">
        <p14:creationId xmlns:p14="http://schemas.microsoft.com/office/powerpoint/2010/main" val="12195348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7665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8" name="Google Shape;428;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extLst>
      <p:ext uri="{BB962C8B-B14F-4D97-AF65-F5344CB8AC3E}">
        <p14:creationId xmlns:p14="http://schemas.microsoft.com/office/powerpoint/2010/main" val="21538291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8" name="Google Shape;428;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extLst>
      <p:ext uri="{BB962C8B-B14F-4D97-AF65-F5344CB8AC3E}">
        <p14:creationId xmlns:p14="http://schemas.microsoft.com/office/powerpoint/2010/main" val="16818910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8" name="Google Shape;428;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extLst>
      <p:ext uri="{BB962C8B-B14F-4D97-AF65-F5344CB8AC3E}">
        <p14:creationId xmlns:p14="http://schemas.microsoft.com/office/powerpoint/2010/main" val="19532495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8" name="Google Shape;438;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extLst>
      <p:ext uri="{BB962C8B-B14F-4D97-AF65-F5344CB8AC3E}">
        <p14:creationId xmlns:p14="http://schemas.microsoft.com/office/powerpoint/2010/main" val="23932573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8" name="Google Shape;438;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extLst>
      <p:ext uri="{BB962C8B-B14F-4D97-AF65-F5344CB8AC3E}">
        <p14:creationId xmlns:p14="http://schemas.microsoft.com/office/powerpoint/2010/main" val="4217858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38831625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8" name="Google Shape;438;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extLst>
      <p:ext uri="{BB962C8B-B14F-4D97-AF65-F5344CB8AC3E}">
        <p14:creationId xmlns:p14="http://schemas.microsoft.com/office/powerpoint/2010/main" val="20329266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8" name="Google Shape;438;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extLst>
      <p:ext uri="{BB962C8B-B14F-4D97-AF65-F5344CB8AC3E}">
        <p14:creationId xmlns:p14="http://schemas.microsoft.com/office/powerpoint/2010/main" val="22250874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8" name="Google Shape;438;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extLst>
      <p:ext uri="{BB962C8B-B14F-4D97-AF65-F5344CB8AC3E}">
        <p14:creationId xmlns:p14="http://schemas.microsoft.com/office/powerpoint/2010/main" val="4247063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8" name="Google Shape;438;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extLst>
      <p:ext uri="{BB962C8B-B14F-4D97-AF65-F5344CB8AC3E}">
        <p14:creationId xmlns:p14="http://schemas.microsoft.com/office/powerpoint/2010/main" val="6375662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8" name="Google Shape;438;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extLst>
      <p:ext uri="{BB962C8B-B14F-4D97-AF65-F5344CB8AC3E}">
        <p14:creationId xmlns:p14="http://schemas.microsoft.com/office/powerpoint/2010/main" val="12283804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8" name="Google Shape;438;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extLst>
      <p:ext uri="{BB962C8B-B14F-4D97-AF65-F5344CB8AC3E}">
        <p14:creationId xmlns:p14="http://schemas.microsoft.com/office/powerpoint/2010/main" val="27844293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7" name="Google Shape;447;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5116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2726515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804738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2222328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1114857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3473511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7"/>
          <p:cNvSpPr>
            <a:spLocks noGrp="1"/>
          </p:cNvSpPr>
          <p:nvPr>
            <p:ph type="pic" idx="2"/>
          </p:nvPr>
        </p:nvSpPr>
        <p:spPr>
          <a:xfrm>
            <a:off x="5183188" y="987425"/>
            <a:ext cx="6172200" cy="4873625"/>
          </a:xfrm>
          <a:prstGeom prst="rect">
            <a:avLst/>
          </a:prstGeom>
          <a:noFill/>
          <a:ln>
            <a:noFill/>
          </a:ln>
        </p:spPr>
      </p:sp>
      <p:sp>
        <p:nvSpPr>
          <p:cNvPr id="68" name="Google Shape;68;p4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computerhope.com/jargon/m/multicast.ht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en.wikipedia.org/wiki/Private_network" TargetMode="External"/><Relationship Id="rId3" Type="http://schemas.openxmlformats.org/officeDocument/2006/relationships/hyperlink" Target="https://en.wikipedia.org/wiki/Internet_Assigned_Numbers_Authority" TargetMode="External"/><Relationship Id="rId7" Type="http://schemas.openxmlformats.org/officeDocument/2006/relationships/hyperlink" Target="https://en.wikipedia.org/wiki/End_user"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en.wikipedia.org/wiki/Internet_service_provider" TargetMode="External"/><Relationship Id="rId5" Type="http://schemas.openxmlformats.org/officeDocument/2006/relationships/hyperlink" Target="https://en.wikipedia.org/wiki/Local_Internet_registries" TargetMode="External"/><Relationship Id="rId4" Type="http://schemas.openxmlformats.org/officeDocument/2006/relationships/hyperlink" Target="https://en.wikipedia.org/wiki/Regional_Internet_registrie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geeksforgeeks.org/finding-network-id-of-a-subnet-using-subnet-mask/"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www.geeksforgeeks.org/ip-addressing-gq/"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computerhope.com/jargon/l/locahost.htm"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geeksforgeeks.org/difference-between-unicast-broadcast-and-multicast-in-computer-network/"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s://www.geeksforgeeks.org/internet-protocol-version-6-ipv6/"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geeksforgeeks.org/difference-between-unicast-and-multicast/"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www.geeksforgeeks.org/introduction-of-anycast-routin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www.baeldung.com/cs/multicast-vs-broadcast-anycast-unicast"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www.youtube.com/watch?v=dH5mOkzUN_U&amp;list=PLgH5QX0i9K3p5OI88r3ob-otmKqIm_DbS"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p:nvPr/>
        </p:nvSpPr>
        <p:spPr>
          <a:xfrm>
            <a:off x="0" y="671682"/>
            <a:ext cx="12192000" cy="1325563"/>
          </a:xfrm>
          <a:prstGeom prst="rect">
            <a:avLst/>
          </a:prstGeom>
          <a:solidFill>
            <a:srgbClr val="C4E0B2"/>
          </a:solid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rgbClr val="FF0000"/>
              </a:buClr>
              <a:buSzPts val="6000"/>
              <a:buFont typeface="Calibri"/>
              <a:buNone/>
            </a:pPr>
            <a:r>
              <a:rPr lang="en-US" sz="6000" b="0" i="0" u="none" strike="noStrike" cap="none">
                <a:solidFill>
                  <a:srgbClr val="FF0000"/>
                </a:solidFill>
                <a:latin typeface="Calibri"/>
                <a:ea typeface="Calibri"/>
                <a:cs typeface="Calibri"/>
                <a:sym typeface="Calibri"/>
              </a:rPr>
              <a:t>	</a:t>
            </a:r>
            <a:endParaRPr sz="6000" b="0" i="0" u="none" strike="noStrike" cap="none">
              <a:solidFill>
                <a:schemeClr val="dk1"/>
              </a:solidFill>
              <a:latin typeface="Times New Roman"/>
              <a:ea typeface="Times New Roman"/>
              <a:cs typeface="Times New Roman"/>
              <a:sym typeface="Times New Roman"/>
            </a:endParaRPr>
          </a:p>
        </p:txBody>
      </p:sp>
      <p:sp>
        <p:nvSpPr>
          <p:cNvPr id="90" name="Google Shape;90;p1"/>
          <p:cNvSpPr/>
          <p:nvPr/>
        </p:nvSpPr>
        <p:spPr>
          <a:xfrm>
            <a:off x="1055075" y="2867891"/>
            <a:ext cx="10081847" cy="3381369"/>
          </a:xfrm>
          <a:prstGeom prst="rect">
            <a:avLst/>
          </a:prstGeom>
          <a:solidFill>
            <a:srgbClr val="C4E0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i="0" u="none" strike="noStrike" cap="none">
                <a:solidFill>
                  <a:schemeClr val="dk1"/>
                </a:solidFill>
                <a:latin typeface="Times New Roman"/>
                <a:ea typeface="Times New Roman"/>
                <a:cs typeface="Times New Roman"/>
                <a:sym typeface="Times New Roman"/>
              </a:rPr>
              <a:t>Course Code: </a:t>
            </a:r>
            <a:r>
              <a:rPr lang="en-US" sz="2000" b="0" i="0" u="none" strike="noStrike" cap="none">
                <a:solidFill>
                  <a:schemeClr val="dk1"/>
                </a:solidFill>
                <a:latin typeface="Times New Roman"/>
                <a:ea typeface="Times New Roman"/>
                <a:cs typeface="Times New Roman"/>
                <a:sym typeface="Times New Roman"/>
              </a:rPr>
              <a:t>CSE-311</a:t>
            </a:r>
            <a:endParaRPr/>
          </a:p>
          <a:p>
            <a:pPr marL="0" marR="0" lvl="0" indent="0" algn="ctr" rtl="0">
              <a:spcBef>
                <a:spcPts val="0"/>
              </a:spcBef>
              <a:spcAft>
                <a:spcPts val="0"/>
              </a:spcAft>
              <a:buNone/>
            </a:pPr>
            <a:r>
              <a:rPr lang="en-US" sz="2000" b="1" i="0" u="none" strike="noStrike" cap="none">
                <a:solidFill>
                  <a:schemeClr val="dk1"/>
                </a:solidFill>
                <a:latin typeface="Times New Roman"/>
                <a:ea typeface="Times New Roman"/>
                <a:cs typeface="Times New Roman"/>
                <a:sym typeface="Times New Roman"/>
              </a:rPr>
              <a:t>Course Name: </a:t>
            </a:r>
            <a:r>
              <a:rPr lang="en-US" sz="2000" b="0" i="0" u="none" strike="noStrike" cap="none">
                <a:solidFill>
                  <a:schemeClr val="dk1"/>
                </a:solidFill>
                <a:latin typeface="Times New Roman"/>
                <a:ea typeface="Times New Roman"/>
                <a:cs typeface="Times New Roman"/>
                <a:sym typeface="Times New Roman"/>
              </a:rPr>
              <a:t>Computer Network and Security</a:t>
            </a:r>
            <a:endParaRPr/>
          </a:p>
          <a:p>
            <a:pPr marL="0" marR="0" lvl="0" indent="0" algn="ctr" rtl="0">
              <a:spcBef>
                <a:spcPts val="0"/>
              </a:spcBef>
              <a:spcAft>
                <a:spcPts val="0"/>
              </a:spcAft>
              <a:buNone/>
            </a:pPr>
            <a:r>
              <a:rPr lang="en-US" sz="2400" b="0" i="0" u="none" strike="noStrike" cap="none">
                <a:solidFill>
                  <a:schemeClr val="dk1"/>
                </a:solidFill>
                <a:latin typeface="Times New Roman"/>
                <a:ea typeface="Times New Roman"/>
                <a:cs typeface="Times New Roman"/>
                <a:sym typeface="Times New Roman"/>
              </a:rPr>
              <a:t/>
            </a:r>
            <a:br>
              <a:rPr lang="en-US" sz="2400" b="0" i="0" u="none" strike="noStrike" cap="none">
                <a:solidFill>
                  <a:schemeClr val="dk1"/>
                </a:solidFill>
                <a:latin typeface="Times New Roman"/>
                <a:ea typeface="Times New Roman"/>
                <a:cs typeface="Times New Roman"/>
                <a:sym typeface="Times New Roman"/>
              </a:rPr>
            </a:br>
            <a:r>
              <a:rPr lang="en-US" sz="2400" b="0" i="0" u="none" strike="noStrike" cap="none">
                <a:solidFill>
                  <a:schemeClr val="dk1"/>
                </a:solidFill>
                <a:latin typeface="Times New Roman"/>
                <a:ea typeface="Times New Roman"/>
                <a:cs typeface="Times New Roman"/>
                <a:sym typeface="Times New Roman"/>
              </a:rPr>
              <a:t>Md. Tariqul Islam</a:t>
            </a:r>
            <a:endParaRPr/>
          </a:p>
          <a:p>
            <a:pPr marL="0" marR="0" lvl="0" indent="0" algn="ctr" rtl="0">
              <a:spcBef>
                <a:spcPts val="0"/>
              </a:spcBef>
              <a:spcAft>
                <a:spcPts val="0"/>
              </a:spcAft>
              <a:buNone/>
            </a:pPr>
            <a:r>
              <a:rPr lang="en-US" sz="2000" b="0" i="0" u="none" strike="noStrike" cap="none">
                <a:solidFill>
                  <a:schemeClr val="dk1"/>
                </a:solidFill>
                <a:latin typeface="Times New Roman"/>
                <a:ea typeface="Times New Roman"/>
                <a:cs typeface="Times New Roman"/>
                <a:sym typeface="Times New Roman"/>
              </a:rPr>
              <a:t>Lecturer</a:t>
            </a:r>
            <a:r>
              <a:rPr lang="en-US" sz="2000" b="1" i="0" u="none" strike="noStrike" cap="none">
                <a:solidFill>
                  <a:schemeClr val="dk1"/>
                </a:solidFill>
                <a:latin typeface="Times New Roman"/>
                <a:ea typeface="Times New Roman"/>
                <a:cs typeface="Times New Roman"/>
                <a:sym typeface="Times New Roman"/>
              </a:rPr>
              <a:t> </a:t>
            </a:r>
            <a:r>
              <a:rPr lang="en-US" sz="1800" b="0" i="0" u="none" strike="noStrike" cap="none">
                <a:solidFill>
                  <a:schemeClr val="dk1"/>
                </a:solidFill>
                <a:latin typeface="Times New Roman"/>
                <a:ea typeface="Times New Roman"/>
                <a:cs typeface="Times New Roman"/>
                <a:sym typeface="Times New Roman"/>
              </a:rPr>
              <a:t/>
            </a:r>
            <a:br>
              <a:rPr lang="en-US" sz="1800" b="0" i="0" u="none" strike="noStrike" cap="none">
                <a:solidFill>
                  <a:schemeClr val="dk1"/>
                </a:solidFill>
                <a:latin typeface="Times New Roman"/>
                <a:ea typeface="Times New Roman"/>
                <a:cs typeface="Times New Roman"/>
                <a:sym typeface="Times New Roman"/>
              </a:rPr>
            </a:br>
            <a:r>
              <a:rPr lang="en-US" sz="1800" b="0" i="0" u="none" strike="noStrike" cap="none">
                <a:solidFill>
                  <a:schemeClr val="dk1"/>
                </a:solidFill>
                <a:latin typeface="Times New Roman"/>
                <a:ea typeface="Times New Roman"/>
                <a:cs typeface="Times New Roman"/>
                <a:sym typeface="Times New Roman"/>
              </a:rPr>
              <a:t>Department of Computer Science and Engineering</a:t>
            </a:r>
            <a:endParaRPr/>
          </a:p>
          <a:p>
            <a:pPr marL="0" marR="0" lvl="0" indent="0" algn="ctr" rtl="0">
              <a:spcBef>
                <a:spcPts val="0"/>
              </a:spcBef>
              <a:spcAft>
                <a:spcPts val="0"/>
              </a:spcAft>
              <a:buNone/>
            </a:pPr>
            <a:r>
              <a:rPr lang="en-US" sz="1800" b="0" i="0" u="none" strike="noStrike" cap="none">
                <a:solidFill>
                  <a:schemeClr val="dk1"/>
                </a:solidFill>
                <a:latin typeface="Times New Roman"/>
                <a:ea typeface="Times New Roman"/>
                <a:cs typeface="Times New Roman"/>
                <a:sym typeface="Times New Roman"/>
              </a:rPr>
              <a:t>University of Global Village, (UGV)</a:t>
            </a:r>
            <a:endParaRPr sz="1800" b="0" i="0" u="none" strike="noStrike" cap="none">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r>
              <a:rPr lang="en-US" sz="1800" b="0" i="0" u="none" strike="noStrike" cap="none">
                <a:solidFill>
                  <a:schemeClr val="dk1"/>
                </a:solidFill>
                <a:latin typeface="Times New Roman"/>
                <a:ea typeface="Times New Roman"/>
                <a:cs typeface="Times New Roman"/>
                <a:sym typeface="Times New Roman"/>
              </a:rPr>
              <a:t>874/322, C&amp;B Road, Barisal.</a:t>
            </a:r>
            <a:endParaRPr/>
          </a:p>
        </p:txBody>
      </p:sp>
      <p:sp>
        <p:nvSpPr>
          <p:cNvPr id="91" name="Google Shape;91;p1"/>
          <p:cNvSpPr/>
          <p:nvPr/>
        </p:nvSpPr>
        <p:spPr>
          <a:xfrm>
            <a:off x="0" y="1956472"/>
            <a:ext cx="12192000" cy="132071"/>
          </a:xfrm>
          <a:prstGeom prst="rect">
            <a:avLst/>
          </a:prstGeom>
          <a:solidFill>
            <a:srgbClr val="5481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2" name="Google Shape;92;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2000">
                <a:solidFill>
                  <a:schemeClr val="dk1"/>
                </a:solidFill>
              </a:rPr>
              <a:t>1</a:t>
            </a:fld>
            <a:endParaRPr sz="2000">
              <a:solidFill>
                <a:schemeClr val="dk1"/>
              </a:solidFill>
            </a:endParaRPr>
          </a:p>
        </p:txBody>
      </p:sp>
      <p:sp>
        <p:nvSpPr>
          <p:cNvPr id="93" name="Google Shape;93;p1"/>
          <p:cNvSpPr txBox="1">
            <a:spLocks noGrp="1"/>
          </p:cNvSpPr>
          <p:nvPr>
            <p:ph type="ctrTitle"/>
          </p:nvPr>
        </p:nvSpPr>
        <p:spPr>
          <a:xfrm>
            <a:off x="1161114" y="372877"/>
            <a:ext cx="9869767" cy="138430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Times New Roman"/>
              <a:buNone/>
            </a:pPr>
            <a:r>
              <a:rPr lang="en-US" b="1" dirty="0">
                <a:latin typeface="Times New Roman"/>
                <a:ea typeface="Times New Roman"/>
                <a:cs typeface="Times New Roman"/>
                <a:sym typeface="Times New Roman"/>
              </a:rPr>
              <a:t>IP Address </a:t>
            </a:r>
            <a:endParaRPr b="1" dirty="0">
              <a:latin typeface="Times New Roman"/>
              <a:ea typeface="Times New Roman"/>
              <a:cs typeface="Times New Roman"/>
              <a:sym typeface="Times New Roman"/>
            </a:endParaRPr>
          </a:p>
        </p:txBody>
      </p:sp>
      <p:sp>
        <p:nvSpPr>
          <p:cNvPr id="94" name="Google Shape;94;p1"/>
          <p:cNvSpPr/>
          <p:nvPr/>
        </p:nvSpPr>
        <p:spPr>
          <a:xfrm>
            <a:off x="1055075" y="6249260"/>
            <a:ext cx="10081847" cy="119581"/>
          </a:xfrm>
          <a:prstGeom prst="rect">
            <a:avLst/>
          </a:prstGeom>
          <a:solidFill>
            <a:srgbClr val="5481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en-US">
                <a:latin typeface="Times New Roman"/>
                <a:ea typeface="Times New Roman"/>
                <a:cs typeface="Times New Roman"/>
                <a:sym typeface="Times New Roman"/>
              </a:rPr>
              <a:t>Background</a:t>
            </a:r>
            <a:endParaRPr/>
          </a:p>
        </p:txBody>
      </p:sp>
      <p:sp>
        <p:nvSpPr>
          <p:cNvPr id="198" name="Google Shape;198;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l" rtl="0">
              <a:lnSpc>
                <a:spcPct val="90000"/>
              </a:lnSpc>
              <a:spcBef>
                <a:spcPts val="0"/>
              </a:spcBef>
              <a:spcAft>
                <a:spcPts val="0"/>
              </a:spcAft>
              <a:buClr>
                <a:schemeClr val="dk1"/>
              </a:buClr>
              <a:buSzPct val="100000"/>
              <a:buChar char="•"/>
            </a:pPr>
            <a:r>
              <a:rPr lang="en-US" b="1" dirty="0" smtClean="0"/>
              <a:t>2. Private IP Address:</a:t>
            </a:r>
            <a:r>
              <a:rPr lang="en-US" dirty="0" smtClean="0"/>
              <a:t> This is an internal address of your device which are not routed to the internet and no exchange of data can take place between a private address and the internet.</a:t>
            </a:r>
            <a:endParaRPr dirty="0" smtClean="0"/>
          </a:p>
          <a:p>
            <a:pPr marL="228600" lvl="0" indent="-228600" algn="l" rtl="0">
              <a:lnSpc>
                <a:spcPct val="90000"/>
              </a:lnSpc>
              <a:spcBef>
                <a:spcPts val="1000"/>
              </a:spcBef>
              <a:spcAft>
                <a:spcPts val="0"/>
              </a:spcAft>
              <a:buClr>
                <a:schemeClr val="dk1"/>
              </a:buClr>
              <a:buSzPct val="100000"/>
              <a:buChar char="•"/>
            </a:pPr>
            <a:r>
              <a:rPr lang="en-US" b="1" dirty="0" smtClean="0"/>
              <a:t>3</a:t>
            </a:r>
            <a:r>
              <a:rPr lang="en-US" b="1" dirty="0"/>
              <a:t>. Shared IP addresses: </a:t>
            </a:r>
            <a:r>
              <a:rPr lang="en-US" dirty="0"/>
              <a:t>Many websites use shared IP addresses where the traffic is not huge and very much controllable, they decide to rent it to other similar websites so to make it cost-friendly. Several companies and email sending servers use the same IP address (within a single mail server) to cut down the cost so that they could save for the time the server is idle.</a:t>
            </a:r>
            <a:endParaRPr dirty="0"/>
          </a:p>
          <a:p>
            <a:pPr marL="228600" lvl="0" indent="-228600" algn="l" rtl="0">
              <a:lnSpc>
                <a:spcPct val="90000"/>
              </a:lnSpc>
              <a:spcBef>
                <a:spcPts val="1000"/>
              </a:spcBef>
              <a:spcAft>
                <a:spcPts val="0"/>
              </a:spcAft>
              <a:buClr>
                <a:schemeClr val="dk1"/>
              </a:buClr>
              <a:buSzPct val="100000"/>
              <a:buChar char="•"/>
            </a:pPr>
            <a:r>
              <a:rPr lang="en-US" b="1" dirty="0"/>
              <a:t>4. Dedicated IP addresses: </a:t>
            </a:r>
            <a:r>
              <a:rPr lang="en-US" dirty="0"/>
              <a:t>A dedicated IP Address is an address used by a single company or an individual which gives them certain benefits using a private Secure Sockets Layer (SSL) certificate which is not in the case of a shared IP address. It allows to access the website or log in via File Transfer Protocol (FTP) by IP address instead of its domain name. It increases the performance of the website when the traffic is high. It also protects from a shared IP address that is black-listed due to spam.</a:t>
            </a:r>
            <a:endParaRPr dirty="0"/>
          </a:p>
          <a:p>
            <a:pPr marL="228600" lvl="0" indent="-77470" algn="just" rtl="0">
              <a:lnSpc>
                <a:spcPct val="90000"/>
              </a:lnSpc>
              <a:spcBef>
                <a:spcPts val="1000"/>
              </a:spcBef>
              <a:spcAft>
                <a:spcPts val="0"/>
              </a:spcAft>
              <a:buClr>
                <a:schemeClr val="dk1"/>
              </a:buClr>
              <a:buSzPct val="100000"/>
              <a:buNone/>
            </a:pPr>
            <a:endParaRPr sz="2800" dirty="0">
              <a:solidFill>
                <a:schemeClr val="accent6"/>
              </a:solidFill>
              <a:latin typeface="Times New Roman"/>
              <a:ea typeface="Times New Roman"/>
              <a:cs typeface="Times New Roman"/>
              <a:sym typeface="Times New Roman"/>
            </a:endParaRPr>
          </a:p>
        </p:txBody>
      </p:sp>
      <p:sp>
        <p:nvSpPr>
          <p:cNvPr id="199" name="Google Shape;19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2000">
                <a:solidFill>
                  <a:schemeClr val="dk1"/>
                </a:solidFill>
              </a:rPr>
              <a:t>10</a:t>
            </a:fld>
            <a:endParaRPr sz="2000">
              <a:solidFill>
                <a:schemeClr val="dk1"/>
              </a:solidFill>
            </a:endParaRPr>
          </a:p>
        </p:txBody>
      </p:sp>
      <p:sp>
        <p:nvSpPr>
          <p:cNvPr id="200" name="Google Shape;200;p12"/>
          <p:cNvSpPr txBox="1"/>
          <p:nvPr/>
        </p:nvSpPr>
        <p:spPr>
          <a:xfrm>
            <a:off x="0" y="344044"/>
            <a:ext cx="12192000" cy="1325563"/>
          </a:xfrm>
          <a:prstGeom prst="rect">
            <a:avLst/>
          </a:prstGeom>
          <a:solidFill>
            <a:srgbClr val="C4E0B2"/>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400"/>
              <a:buFont typeface="Times New Roman"/>
              <a:buNone/>
            </a:pPr>
            <a:r>
              <a:rPr lang="en-US" sz="4400" b="1" i="0" u="none" strike="noStrike" cap="none">
                <a:solidFill>
                  <a:schemeClr val="dk1"/>
                </a:solidFill>
                <a:latin typeface="Times New Roman"/>
                <a:ea typeface="Times New Roman"/>
                <a:cs typeface="Times New Roman"/>
                <a:sym typeface="Times New Roman"/>
              </a:rPr>
              <a:t>Classification of IP Address</a:t>
            </a:r>
            <a:endParaRPr/>
          </a:p>
        </p:txBody>
      </p:sp>
      <p:sp>
        <p:nvSpPr>
          <p:cNvPr id="201" name="Google Shape;201;p12"/>
          <p:cNvSpPr/>
          <p:nvPr/>
        </p:nvSpPr>
        <p:spPr>
          <a:xfrm>
            <a:off x="0" y="1591351"/>
            <a:ext cx="12192000" cy="132071"/>
          </a:xfrm>
          <a:prstGeom prst="rect">
            <a:avLst/>
          </a:prstGeom>
          <a:solidFill>
            <a:srgbClr val="5481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13" descr="https://www.gatevidyalay.com/wp-content/uploads/2018/09/IP-Address-1.png"/>
          <p:cNvPicPr preferRelativeResize="0"/>
          <p:nvPr/>
        </p:nvPicPr>
        <p:blipFill rotWithShape="1">
          <a:blip r:embed="rId3">
            <a:alphaModFix/>
          </a:blip>
          <a:srcRect/>
          <a:stretch/>
        </p:blipFill>
        <p:spPr>
          <a:xfrm>
            <a:off x="2684198" y="3288757"/>
            <a:ext cx="6459802" cy="2786897"/>
          </a:xfrm>
          <a:prstGeom prst="rect">
            <a:avLst/>
          </a:prstGeom>
          <a:noFill/>
          <a:ln>
            <a:noFill/>
          </a:ln>
        </p:spPr>
      </p:pic>
      <p:sp>
        <p:nvSpPr>
          <p:cNvPr id="208" name="Google Shape;208;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en-US">
                <a:latin typeface="Times New Roman"/>
                <a:ea typeface="Times New Roman"/>
                <a:cs typeface="Times New Roman"/>
                <a:sym typeface="Times New Roman"/>
              </a:rPr>
              <a:t>Background</a:t>
            </a:r>
            <a:endParaRPr/>
          </a:p>
        </p:txBody>
      </p:sp>
      <p:sp>
        <p:nvSpPr>
          <p:cNvPr id="209" name="Google Shape;20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2000">
                <a:solidFill>
                  <a:schemeClr val="dk1"/>
                </a:solidFill>
              </a:rPr>
              <a:t>11</a:t>
            </a:fld>
            <a:endParaRPr sz="2000">
              <a:solidFill>
                <a:schemeClr val="dk1"/>
              </a:solidFill>
            </a:endParaRPr>
          </a:p>
        </p:txBody>
      </p:sp>
      <p:sp>
        <p:nvSpPr>
          <p:cNvPr id="210" name="Google Shape;210;p13"/>
          <p:cNvSpPr txBox="1"/>
          <p:nvPr/>
        </p:nvSpPr>
        <p:spPr>
          <a:xfrm>
            <a:off x="0" y="344044"/>
            <a:ext cx="12192000" cy="1325563"/>
          </a:xfrm>
          <a:prstGeom prst="rect">
            <a:avLst/>
          </a:prstGeom>
          <a:solidFill>
            <a:srgbClr val="C4E0B2"/>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400"/>
              <a:buFont typeface="Times New Roman"/>
              <a:buNone/>
            </a:pPr>
            <a:r>
              <a:rPr lang="en-US" sz="4400" b="1" i="0" u="none" strike="noStrike" cap="none">
                <a:solidFill>
                  <a:schemeClr val="dk1"/>
                </a:solidFill>
                <a:latin typeface="Times New Roman"/>
                <a:ea typeface="Times New Roman"/>
                <a:cs typeface="Times New Roman"/>
                <a:sym typeface="Times New Roman"/>
              </a:rPr>
              <a:t>Types of IP Address</a:t>
            </a:r>
            <a:endParaRPr sz="4400" b="1" i="0" u="none" strike="noStrike" cap="none">
              <a:solidFill>
                <a:schemeClr val="dk1"/>
              </a:solidFill>
              <a:latin typeface="Times New Roman"/>
              <a:ea typeface="Times New Roman"/>
              <a:cs typeface="Times New Roman"/>
              <a:sym typeface="Times New Roman"/>
            </a:endParaRPr>
          </a:p>
        </p:txBody>
      </p:sp>
      <p:sp>
        <p:nvSpPr>
          <p:cNvPr id="211" name="Google Shape;211;p13"/>
          <p:cNvSpPr/>
          <p:nvPr/>
        </p:nvSpPr>
        <p:spPr>
          <a:xfrm>
            <a:off x="0" y="1591351"/>
            <a:ext cx="12192000" cy="132071"/>
          </a:xfrm>
          <a:prstGeom prst="rect">
            <a:avLst/>
          </a:prstGeom>
          <a:solidFill>
            <a:srgbClr val="5481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2" name="Google Shape;212;p13"/>
          <p:cNvSpPr txBox="1"/>
          <p:nvPr/>
        </p:nvSpPr>
        <p:spPr>
          <a:xfrm>
            <a:off x="838200" y="1988455"/>
            <a:ext cx="11104418" cy="1409111"/>
          </a:xfrm>
          <a:prstGeom prst="rect">
            <a:avLst/>
          </a:prstGeom>
          <a:noFill/>
          <a:ln>
            <a:noFill/>
          </a:ln>
        </p:spPr>
        <p:txBody>
          <a:bodyPr spcFirstLastPara="1" wrap="square" lIns="91425" tIns="45700" rIns="91425" bIns="45700" anchor="t" anchorCtr="0">
            <a:normAutofit fontScale="40000" lnSpcReduction="20000"/>
          </a:bodyPr>
          <a:lstStyle/>
          <a:p>
            <a:pPr marL="0" marR="0" lvl="0" indent="0" algn="l" rtl="0">
              <a:lnSpc>
                <a:spcPct val="90000"/>
              </a:lnSpc>
              <a:spcBef>
                <a:spcPts val="0"/>
              </a:spcBef>
              <a:spcAft>
                <a:spcPts val="0"/>
              </a:spcAft>
              <a:buClr>
                <a:schemeClr val="dk1"/>
              </a:buClr>
              <a:buSzPct val="100000"/>
              <a:buFont typeface="Arial"/>
              <a:buNone/>
            </a:pPr>
            <a:r>
              <a:rPr lang="en-US" sz="7200" b="0" i="0" u="none" strike="noStrike" cap="none">
                <a:solidFill>
                  <a:schemeClr val="dk1"/>
                </a:solidFill>
                <a:latin typeface="Calibri"/>
                <a:ea typeface="Calibri"/>
                <a:cs typeface="Calibri"/>
                <a:sym typeface="Calibri"/>
              </a:rPr>
              <a:t>IP Addresses may be of the following two types- </a:t>
            </a:r>
            <a:endParaRPr/>
          </a:p>
          <a:p>
            <a:pPr marL="228600" marR="0" lvl="0" indent="-228600" algn="l" rtl="0">
              <a:lnSpc>
                <a:spcPct val="90000"/>
              </a:lnSpc>
              <a:spcBef>
                <a:spcPts val="1000"/>
              </a:spcBef>
              <a:spcAft>
                <a:spcPts val="0"/>
              </a:spcAft>
              <a:buClr>
                <a:schemeClr val="dk1"/>
              </a:buClr>
              <a:buSzPct val="100000"/>
              <a:buFont typeface="Arial"/>
              <a:buChar char="•"/>
            </a:pPr>
            <a:r>
              <a:rPr lang="en-US" sz="7200" b="0" i="0" u="none" strike="noStrike" cap="none">
                <a:solidFill>
                  <a:schemeClr val="dk1"/>
                </a:solidFill>
                <a:latin typeface="Calibri"/>
                <a:ea typeface="Calibri"/>
                <a:cs typeface="Calibri"/>
                <a:sym typeface="Calibri"/>
              </a:rPr>
              <a:t>Static IP Address</a:t>
            </a:r>
            <a:endParaRPr/>
          </a:p>
          <a:p>
            <a:pPr marL="228600" marR="0" lvl="0" indent="-228600" algn="l" rtl="0">
              <a:lnSpc>
                <a:spcPct val="90000"/>
              </a:lnSpc>
              <a:spcBef>
                <a:spcPts val="1000"/>
              </a:spcBef>
              <a:spcAft>
                <a:spcPts val="0"/>
              </a:spcAft>
              <a:buClr>
                <a:schemeClr val="dk1"/>
              </a:buClr>
              <a:buSzPct val="100000"/>
              <a:buFont typeface="Arial"/>
              <a:buChar char="•"/>
            </a:pPr>
            <a:r>
              <a:rPr lang="en-US" sz="7200" b="0" i="0" u="none" strike="noStrike" cap="none">
                <a:solidFill>
                  <a:schemeClr val="dk1"/>
                </a:solidFill>
                <a:latin typeface="Calibri"/>
                <a:ea typeface="Calibri"/>
                <a:cs typeface="Calibri"/>
                <a:sym typeface="Calibri"/>
              </a:rPr>
              <a:t>Dynamic IP Address </a:t>
            </a:r>
            <a:r>
              <a:rPr lang="en-US" sz="2800" b="0" i="0" u="none" strike="noStrike" cap="none">
                <a:solidFill>
                  <a:schemeClr val="dk1"/>
                </a:solidFill>
                <a:latin typeface="Calibri"/>
                <a:ea typeface="Calibri"/>
                <a:cs typeface="Calibri"/>
                <a:sym typeface="Calibri"/>
              </a:rPr>
              <a:t/>
            </a:r>
            <a:br>
              <a:rPr lang="en-US" sz="2800" b="0" i="0" u="none" strike="noStrike" cap="none">
                <a:solidFill>
                  <a:schemeClr val="dk1"/>
                </a:solidFill>
                <a:latin typeface="Calibri"/>
                <a:ea typeface="Calibri"/>
                <a:cs typeface="Calibri"/>
                <a:sym typeface="Calibri"/>
              </a:rPr>
            </a:br>
            <a:endParaRPr sz="2800" b="0" i="0" u="none" strike="noStrike" cap="none">
              <a:solidFill>
                <a:schemeClr val="accent6"/>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en-US">
                <a:latin typeface="Times New Roman"/>
                <a:ea typeface="Times New Roman"/>
                <a:cs typeface="Times New Roman"/>
                <a:sym typeface="Times New Roman"/>
              </a:rPr>
              <a:t>Background</a:t>
            </a:r>
            <a:endParaRPr/>
          </a:p>
        </p:txBody>
      </p:sp>
      <p:sp>
        <p:nvSpPr>
          <p:cNvPr id="219" name="Google Shape;219;p14"/>
          <p:cNvSpPr txBox="1">
            <a:spLocks noGrp="1"/>
          </p:cNvSpPr>
          <p:nvPr>
            <p:ph type="body" idx="1"/>
          </p:nvPr>
        </p:nvSpPr>
        <p:spPr>
          <a:xfrm>
            <a:off x="574964" y="2212954"/>
            <a:ext cx="10439400" cy="41106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a:latin typeface="Times New Roman"/>
                <a:ea typeface="Times New Roman"/>
                <a:cs typeface="Times New Roman"/>
                <a:sym typeface="Times New Roman"/>
              </a:rPr>
              <a:t>1. Static IP Address:</a:t>
            </a:r>
            <a:endParaRPr>
              <a:latin typeface="Times New Roman"/>
              <a:ea typeface="Times New Roman"/>
              <a:cs typeface="Times New Roman"/>
              <a:sym typeface="Times New Roman"/>
            </a:endParaRPr>
          </a:p>
          <a:p>
            <a:pPr marL="228600" lvl="0" indent="-228600" algn="l" rtl="0">
              <a:lnSpc>
                <a:spcPct val="90000"/>
              </a:lnSpc>
              <a:spcBef>
                <a:spcPts val="1000"/>
              </a:spcBef>
              <a:spcAft>
                <a:spcPts val="0"/>
              </a:spcAft>
              <a:buClr>
                <a:schemeClr val="dk1"/>
              </a:buClr>
              <a:buSzPts val="2800"/>
              <a:buChar char="•"/>
            </a:pPr>
            <a:r>
              <a:rPr lang="en-US">
                <a:latin typeface="Times New Roman"/>
                <a:ea typeface="Times New Roman"/>
                <a:cs typeface="Times New Roman"/>
                <a:sym typeface="Times New Roman"/>
              </a:rPr>
              <a:t>Static IP Address is an IP Address that once assigned to a network element always remains the same.</a:t>
            </a:r>
            <a:endParaRPr/>
          </a:p>
          <a:p>
            <a:pPr marL="228600" lvl="0" indent="-228600" algn="l" rtl="0">
              <a:lnSpc>
                <a:spcPct val="90000"/>
              </a:lnSpc>
              <a:spcBef>
                <a:spcPts val="1000"/>
              </a:spcBef>
              <a:spcAft>
                <a:spcPts val="0"/>
              </a:spcAft>
              <a:buClr>
                <a:schemeClr val="dk1"/>
              </a:buClr>
              <a:buSzPts val="2800"/>
              <a:buChar char="•"/>
            </a:pPr>
            <a:r>
              <a:rPr lang="en-US">
                <a:latin typeface="Times New Roman"/>
                <a:ea typeface="Times New Roman"/>
                <a:cs typeface="Times New Roman"/>
                <a:sym typeface="Times New Roman"/>
              </a:rPr>
              <a:t>They are configured manually.</a:t>
            </a:r>
            <a:endParaRPr/>
          </a:p>
          <a:p>
            <a:pPr marL="0" lvl="0" indent="0" algn="l" rtl="0">
              <a:lnSpc>
                <a:spcPct val="90000"/>
              </a:lnSpc>
              <a:spcBef>
                <a:spcPts val="1000"/>
              </a:spcBef>
              <a:spcAft>
                <a:spcPts val="0"/>
              </a:spcAft>
              <a:buClr>
                <a:schemeClr val="dk1"/>
              </a:buClr>
              <a:buSzPts val="2800"/>
              <a:buNone/>
            </a:pPr>
            <a:r>
              <a:rPr lang="en-US"/>
              <a:t/>
            </a:r>
            <a:br>
              <a:rPr lang="en-US"/>
            </a:br>
            <a:r>
              <a:rPr lang="en-US" sz="2400" b="1" u="sng"/>
              <a:t>NOTE</a:t>
            </a:r>
            <a:endParaRPr sz="2400" b="1"/>
          </a:p>
          <a:p>
            <a:pPr marL="228600" lvl="0" indent="-228600" algn="l" rtl="0">
              <a:lnSpc>
                <a:spcPct val="90000"/>
              </a:lnSpc>
              <a:spcBef>
                <a:spcPts val="1000"/>
              </a:spcBef>
              <a:spcAft>
                <a:spcPts val="0"/>
              </a:spcAft>
              <a:buClr>
                <a:schemeClr val="dk1"/>
              </a:buClr>
              <a:buSzPts val="2400"/>
              <a:buChar char="•"/>
            </a:pPr>
            <a:r>
              <a:rPr lang="en-US" sz="2400"/>
              <a:t>Some ISPs do not provide static IP addresses.</a:t>
            </a:r>
            <a:endParaRPr/>
          </a:p>
          <a:p>
            <a:pPr marL="228600" lvl="0" indent="-228600" algn="l" rtl="0">
              <a:lnSpc>
                <a:spcPct val="90000"/>
              </a:lnSpc>
              <a:spcBef>
                <a:spcPts val="1000"/>
              </a:spcBef>
              <a:spcAft>
                <a:spcPts val="0"/>
              </a:spcAft>
              <a:buClr>
                <a:schemeClr val="dk1"/>
              </a:buClr>
              <a:buSzPts val="2400"/>
              <a:buChar char="•"/>
            </a:pPr>
            <a:r>
              <a:rPr lang="en-US" sz="2400"/>
              <a:t>Static IP Addresses are more costly than dynamic IP Addresses.</a:t>
            </a:r>
            <a:endParaRPr/>
          </a:p>
          <a:p>
            <a:pPr marL="228600" lvl="0" indent="-50800" algn="l" rtl="0">
              <a:lnSpc>
                <a:spcPct val="90000"/>
              </a:lnSpc>
              <a:spcBef>
                <a:spcPts val="1000"/>
              </a:spcBef>
              <a:spcAft>
                <a:spcPts val="0"/>
              </a:spcAft>
              <a:buClr>
                <a:schemeClr val="dk1"/>
              </a:buClr>
              <a:buSzPts val="2800"/>
              <a:buNone/>
            </a:pPr>
            <a:endParaRPr sz="2800">
              <a:solidFill>
                <a:schemeClr val="accent6"/>
              </a:solidFill>
              <a:latin typeface="Times New Roman"/>
              <a:ea typeface="Times New Roman"/>
              <a:cs typeface="Times New Roman"/>
              <a:sym typeface="Times New Roman"/>
            </a:endParaRPr>
          </a:p>
        </p:txBody>
      </p:sp>
      <p:sp>
        <p:nvSpPr>
          <p:cNvPr id="220" name="Google Shape;22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2000">
                <a:solidFill>
                  <a:schemeClr val="dk1"/>
                </a:solidFill>
              </a:rPr>
              <a:t>12</a:t>
            </a:fld>
            <a:endParaRPr sz="2000">
              <a:solidFill>
                <a:schemeClr val="dk1"/>
              </a:solidFill>
            </a:endParaRPr>
          </a:p>
        </p:txBody>
      </p:sp>
      <p:sp>
        <p:nvSpPr>
          <p:cNvPr id="221" name="Google Shape;221;p14"/>
          <p:cNvSpPr txBox="1"/>
          <p:nvPr/>
        </p:nvSpPr>
        <p:spPr>
          <a:xfrm>
            <a:off x="0" y="344044"/>
            <a:ext cx="12192000" cy="1325563"/>
          </a:xfrm>
          <a:prstGeom prst="rect">
            <a:avLst/>
          </a:prstGeom>
          <a:solidFill>
            <a:srgbClr val="C4E0B2"/>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400"/>
              <a:buFont typeface="Times New Roman"/>
              <a:buNone/>
            </a:pPr>
            <a:r>
              <a:rPr lang="en-US" sz="4400" b="1" i="0" u="none" strike="noStrike" cap="none">
                <a:solidFill>
                  <a:schemeClr val="dk1"/>
                </a:solidFill>
                <a:latin typeface="Times New Roman"/>
                <a:ea typeface="Times New Roman"/>
                <a:cs typeface="Times New Roman"/>
                <a:sym typeface="Times New Roman"/>
              </a:rPr>
              <a:t>Types of IP Address</a:t>
            </a:r>
            <a:endParaRPr sz="4400" b="1" i="0" u="none" strike="noStrike" cap="none">
              <a:solidFill>
                <a:schemeClr val="dk1"/>
              </a:solidFill>
              <a:latin typeface="Times New Roman"/>
              <a:ea typeface="Times New Roman"/>
              <a:cs typeface="Times New Roman"/>
              <a:sym typeface="Times New Roman"/>
            </a:endParaRPr>
          </a:p>
        </p:txBody>
      </p:sp>
      <p:sp>
        <p:nvSpPr>
          <p:cNvPr id="222" name="Google Shape;222;p14"/>
          <p:cNvSpPr/>
          <p:nvPr/>
        </p:nvSpPr>
        <p:spPr>
          <a:xfrm>
            <a:off x="0" y="1591351"/>
            <a:ext cx="12192000" cy="132071"/>
          </a:xfrm>
          <a:prstGeom prst="rect">
            <a:avLst/>
          </a:prstGeom>
          <a:solidFill>
            <a:srgbClr val="5481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en-US">
                <a:latin typeface="Times New Roman"/>
                <a:ea typeface="Times New Roman"/>
                <a:cs typeface="Times New Roman"/>
                <a:sym typeface="Times New Roman"/>
              </a:rPr>
              <a:t>Background</a:t>
            </a:r>
            <a:endParaRPr/>
          </a:p>
        </p:txBody>
      </p:sp>
      <p:sp>
        <p:nvSpPr>
          <p:cNvPr id="229" name="Google Shape;229;p15"/>
          <p:cNvSpPr txBox="1">
            <a:spLocks noGrp="1"/>
          </p:cNvSpPr>
          <p:nvPr>
            <p:ph type="body" idx="1"/>
          </p:nvPr>
        </p:nvSpPr>
        <p:spPr>
          <a:xfrm>
            <a:off x="671945" y="2389734"/>
            <a:ext cx="11014364" cy="376040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b="1">
                <a:latin typeface="Times New Roman"/>
                <a:ea typeface="Times New Roman"/>
                <a:cs typeface="Times New Roman"/>
                <a:sym typeface="Times New Roman"/>
              </a:rPr>
              <a:t>2. Dynamic IP</a:t>
            </a:r>
            <a:endParaRPr sz="3200">
              <a:latin typeface="Times New Roman"/>
              <a:ea typeface="Times New Roman"/>
              <a:cs typeface="Times New Roman"/>
              <a:sym typeface="Times New Roman"/>
            </a:endParaRPr>
          </a:p>
          <a:p>
            <a:pPr marL="228600" lvl="0" indent="-228600" algn="l" rtl="0">
              <a:lnSpc>
                <a:spcPct val="90000"/>
              </a:lnSpc>
              <a:spcBef>
                <a:spcPts val="1000"/>
              </a:spcBef>
              <a:spcAft>
                <a:spcPts val="0"/>
              </a:spcAft>
              <a:buClr>
                <a:schemeClr val="dk1"/>
              </a:buClr>
              <a:buSzPts val="3200"/>
              <a:buChar char="•"/>
            </a:pPr>
            <a:r>
              <a:rPr lang="en-US" sz="3200">
                <a:latin typeface="Times New Roman"/>
                <a:ea typeface="Times New Roman"/>
                <a:cs typeface="Times New Roman"/>
                <a:sym typeface="Times New Roman"/>
              </a:rPr>
              <a:t>Dynamic IP Address is a temporarily assigned IP Address to a network element.</a:t>
            </a:r>
            <a:endParaRPr/>
          </a:p>
          <a:p>
            <a:pPr marL="228600" lvl="0" indent="-228600" algn="l" rtl="0">
              <a:lnSpc>
                <a:spcPct val="90000"/>
              </a:lnSpc>
              <a:spcBef>
                <a:spcPts val="1000"/>
              </a:spcBef>
              <a:spcAft>
                <a:spcPts val="0"/>
              </a:spcAft>
              <a:buClr>
                <a:schemeClr val="dk1"/>
              </a:buClr>
              <a:buSzPts val="3200"/>
              <a:buChar char="•"/>
            </a:pPr>
            <a:r>
              <a:rPr lang="en-US" sz="3200">
                <a:latin typeface="Times New Roman"/>
                <a:ea typeface="Times New Roman"/>
                <a:cs typeface="Times New Roman"/>
                <a:sym typeface="Times New Roman"/>
              </a:rPr>
              <a:t>It can be assigned to a different device if it is not in use.</a:t>
            </a:r>
            <a:endParaRPr/>
          </a:p>
          <a:p>
            <a:pPr marL="228600" lvl="0" indent="-228600" algn="l" rtl="0">
              <a:lnSpc>
                <a:spcPct val="90000"/>
              </a:lnSpc>
              <a:spcBef>
                <a:spcPts val="1000"/>
              </a:spcBef>
              <a:spcAft>
                <a:spcPts val="0"/>
              </a:spcAft>
              <a:buClr>
                <a:schemeClr val="dk1"/>
              </a:buClr>
              <a:buSzPts val="3200"/>
              <a:buChar char="•"/>
            </a:pPr>
            <a:r>
              <a:rPr lang="en-US" sz="3200">
                <a:latin typeface="Times New Roman"/>
                <a:ea typeface="Times New Roman"/>
                <a:cs typeface="Times New Roman"/>
                <a:sym typeface="Times New Roman"/>
              </a:rPr>
              <a:t>DHCP or PPPoE assigns dynamic IP addresses</a:t>
            </a:r>
            <a:r>
              <a:rPr lang="en-US" sz="3200"/>
              <a:t>.</a:t>
            </a:r>
            <a:r>
              <a:rPr lang="en-US"/>
              <a:t/>
            </a:r>
            <a:br>
              <a:rPr lang="en-US"/>
            </a:br>
            <a:endParaRPr sz="2800">
              <a:solidFill>
                <a:schemeClr val="accent6"/>
              </a:solidFill>
              <a:latin typeface="Times New Roman"/>
              <a:ea typeface="Times New Roman"/>
              <a:cs typeface="Times New Roman"/>
              <a:sym typeface="Times New Roman"/>
            </a:endParaRPr>
          </a:p>
        </p:txBody>
      </p:sp>
      <p:sp>
        <p:nvSpPr>
          <p:cNvPr id="230" name="Google Shape;23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2000">
                <a:solidFill>
                  <a:schemeClr val="dk1"/>
                </a:solidFill>
              </a:rPr>
              <a:t>13</a:t>
            </a:fld>
            <a:endParaRPr sz="2000">
              <a:solidFill>
                <a:schemeClr val="dk1"/>
              </a:solidFill>
            </a:endParaRPr>
          </a:p>
        </p:txBody>
      </p:sp>
      <p:sp>
        <p:nvSpPr>
          <p:cNvPr id="231" name="Google Shape;231;p15"/>
          <p:cNvSpPr txBox="1"/>
          <p:nvPr/>
        </p:nvSpPr>
        <p:spPr>
          <a:xfrm>
            <a:off x="0" y="344044"/>
            <a:ext cx="12192000" cy="1325563"/>
          </a:xfrm>
          <a:prstGeom prst="rect">
            <a:avLst/>
          </a:prstGeom>
          <a:solidFill>
            <a:srgbClr val="C4E0B2"/>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400"/>
              <a:buFont typeface="Times New Roman"/>
              <a:buNone/>
            </a:pPr>
            <a:r>
              <a:rPr lang="en-US" sz="4400" b="1" i="0" u="none" strike="noStrike" cap="none">
                <a:solidFill>
                  <a:schemeClr val="dk1"/>
                </a:solidFill>
                <a:latin typeface="Times New Roman"/>
                <a:ea typeface="Times New Roman"/>
                <a:cs typeface="Times New Roman"/>
                <a:sym typeface="Times New Roman"/>
              </a:rPr>
              <a:t>Types of IP Address</a:t>
            </a:r>
            <a:endParaRPr sz="4400" b="1" i="0" u="none" strike="noStrike" cap="none">
              <a:solidFill>
                <a:schemeClr val="dk1"/>
              </a:solidFill>
              <a:latin typeface="Times New Roman"/>
              <a:ea typeface="Times New Roman"/>
              <a:cs typeface="Times New Roman"/>
              <a:sym typeface="Times New Roman"/>
            </a:endParaRPr>
          </a:p>
        </p:txBody>
      </p:sp>
      <p:sp>
        <p:nvSpPr>
          <p:cNvPr id="232" name="Google Shape;232;p15"/>
          <p:cNvSpPr/>
          <p:nvPr/>
        </p:nvSpPr>
        <p:spPr>
          <a:xfrm>
            <a:off x="0" y="1591351"/>
            <a:ext cx="12192000" cy="132071"/>
          </a:xfrm>
          <a:prstGeom prst="rect">
            <a:avLst/>
          </a:prstGeom>
          <a:solidFill>
            <a:srgbClr val="5481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en-US">
                <a:latin typeface="Times New Roman"/>
                <a:ea typeface="Times New Roman"/>
                <a:cs typeface="Times New Roman"/>
                <a:sym typeface="Times New Roman"/>
              </a:rPr>
              <a:t>Background</a:t>
            </a:r>
            <a:endParaRPr/>
          </a:p>
        </p:txBody>
      </p:sp>
      <p:sp>
        <p:nvSpPr>
          <p:cNvPr id="239" name="Google Shape;239;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2800"/>
              <a:buChar char="•"/>
            </a:pPr>
            <a:r>
              <a:rPr lang="en-US" dirty="0">
                <a:latin typeface="Times New Roman"/>
                <a:ea typeface="Times New Roman"/>
                <a:cs typeface="Times New Roman"/>
                <a:sym typeface="Times New Roman"/>
              </a:rPr>
              <a:t>At first you need to install </a:t>
            </a:r>
            <a:r>
              <a:rPr lang="en-US" dirty="0" err="1">
                <a:latin typeface="Times New Roman"/>
                <a:ea typeface="Times New Roman"/>
                <a:cs typeface="Times New Roman"/>
                <a:sym typeface="Times New Roman"/>
              </a:rPr>
              <a:t>MicroTorrent</a:t>
            </a:r>
            <a:r>
              <a:rPr lang="en-US" dirty="0">
                <a:latin typeface="Times New Roman"/>
                <a:ea typeface="Times New Roman"/>
                <a:cs typeface="Times New Roman"/>
                <a:sym typeface="Times New Roman"/>
              </a:rPr>
              <a:t> (u torrent) in your PC. </a:t>
            </a:r>
            <a:endParaRPr dirty="0"/>
          </a:p>
          <a:p>
            <a:pPr marL="228600" lvl="0" indent="-228600" algn="just" rtl="0">
              <a:lnSpc>
                <a:spcPct val="90000"/>
              </a:lnSpc>
              <a:spcBef>
                <a:spcPts val="1000"/>
              </a:spcBef>
              <a:spcAft>
                <a:spcPts val="0"/>
              </a:spcAft>
              <a:buClr>
                <a:schemeClr val="dk1"/>
              </a:buClr>
              <a:buSzPts val="2800"/>
              <a:buChar char="•"/>
            </a:pPr>
            <a:r>
              <a:rPr lang="en-US" dirty="0">
                <a:latin typeface="Times New Roman"/>
                <a:ea typeface="Times New Roman"/>
                <a:cs typeface="Times New Roman"/>
                <a:sym typeface="Times New Roman"/>
              </a:rPr>
              <a:t>Then press Ctrl + G</a:t>
            </a:r>
            <a:endParaRPr dirty="0"/>
          </a:p>
          <a:p>
            <a:pPr marL="228600" lvl="0" indent="-228600" algn="just" rtl="0">
              <a:lnSpc>
                <a:spcPct val="90000"/>
              </a:lnSpc>
              <a:spcBef>
                <a:spcPts val="1000"/>
              </a:spcBef>
              <a:spcAft>
                <a:spcPts val="0"/>
              </a:spcAft>
              <a:buClr>
                <a:schemeClr val="dk1"/>
              </a:buClr>
              <a:buSzPts val="2800"/>
              <a:buChar char="•"/>
            </a:pPr>
            <a:r>
              <a:rPr lang="en-US" dirty="0">
                <a:latin typeface="Times New Roman"/>
                <a:ea typeface="Times New Roman"/>
                <a:cs typeface="Times New Roman"/>
                <a:sym typeface="Times New Roman"/>
              </a:rPr>
              <a:t>You will get the port number here.</a:t>
            </a:r>
            <a:endParaRPr dirty="0"/>
          </a:p>
          <a:p>
            <a:pPr marL="228600" lvl="0" indent="-228600" algn="just" rtl="0">
              <a:lnSpc>
                <a:spcPct val="90000"/>
              </a:lnSpc>
              <a:spcBef>
                <a:spcPts val="1000"/>
              </a:spcBef>
              <a:spcAft>
                <a:spcPts val="0"/>
              </a:spcAft>
              <a:buClr>
                <a:schemeClr val="dk1"/>
              </a:buClr>
              <a:buSzPts val="2800"/>
              <a:buChar char="•"/>
            </a:pPr>
            <a:r>
              <a:rPr lang="en-US" dirty="0">
                <a:latin typeface="Times New Roman"/>
                <a:ea typeface="Times New Roman"/>
                <a:cs typeface="Times New Roman"/>
                <a:sym typeface="Times New Roman"/>
              </a:rPr>
              <a:t>Copy it and go to canyouseeme.org.</a:t>
            </a:r>
            <a:endParaRPr dirty="0"/>
          </a:p>
          <a:p>
            <a:pPr marL="228600" lvl="0" indent="-228600" algn="just" rtl="0">
              <a:lnSpc>
                <a:spcPct val="90000"/>
              </a:lnSpc>
              <a:spcBef>
                <a:spcPts val="1000"/>
              </a:spcBef>
              <a:spcAft>
                <a:spcPts val="0"/>
              </a:spcAft>
              <a:buClr>
                <a:schemeClr val="dk1"/>
              </a:buClr>
              <a:buSzPts val="2800"/>
              <a:buChar char="•"/>
            </a:pPr>
            <a:r>
              <a:rPr lang="en-US" dirty="0">
                <a:latin typeface="Times New Roman"/>
                <a:ea typeface="Times New Roman"/>
                <a:cs typeface="Times New Roman"/>
                <a:sym typeface="Times New Roman"/>
              </a:rPr>
              <a:t>Then pest the port number.</a:t>
            </a:r>
            <a:endParaRPr dirty="0"/>
          </a:p>
          <a:p>
            <a:pPr marL="228600" lvl="0" indent="-228600" algn="just" rtl="0">
              <a:lnSpc>
                <a:spcPct val="90000"/>
              </a:lnSpc>
              <a:spcBef>
                <a:spcPts val="1000"/>
              </a:spcBef>
              <a:spcAft>
                <a:spcPts val="0"/>
              </a:spcAft>
              <a:buClr>
                <a:schemeClr val="dk1"/>
              </a:buClr>
              <a:buSzPts val="2800"/>
              <a:buChar char="•"/>
            </a:pPr>
            <a:r>
              <a:rPr lang="en-US" dirty="0">
                <a:latin typeface="Times New Roman"/>
                <a:ea typeface="Times New Roman"/>
                <a:cs typeface="Times New Roman"/>
                <a:sym typeface="Times New Roman"/>
              </a:rPr>
              <a:t>It will tell you whether your IP, assigned by your ISP, is a real IP or not.</a:t>
            </a:r>
            <a:endParaRPr dirty="0">
              <a:latin typeface="Times New Roman"/>
              <a:ea typeface="Times New Roman"/>
              <a:cs typeface="Times New Roman"/>
              <a:sym typeface="Times New Roman"/>
            </a:endParaRPr>
          </a:p>
        </p:txBody>
      </p:sp>
      <p:sp>
        <p:nvSpPr>
          <p:cNvPr id="240" name="Google Shape;24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2000">
                <a:solidFill>
                  <a:schemeClr val="dk1"/>
                </a:solidFill>
              </a:rPr>
              <a:t>14</a:t>
            </a:fld>
            <a:endParaRPr sz="2000">
              <a:solidFill>
                <a:schemeClr val="dk1"/>
              </a:solidFill>
            </a:endParaRPr>
          </a:p>
        </p:txBody>
      </p:sp>
      <p:sp>
        <p:nvSpPr>
          <p:cNvPr id="241" name="Google Shape;241;p16"/>
          <p:cNvSpPr txBox="1"/>
          <p:nvPr/>
        </p:nvSpPr>
        <p:spPr>
          <a:xfrm>
            <a:off x="0" y="344044"/>
            <a:ext cx="12192000" cy="1325563"/>
          </a:xfrm>
          <a:prstGeom prst="rect">
            <a:avLst/>
          </a:prstGeom>
          <a:solidFill>
            <a:srgbClr val="C4E0B2"/>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400"/>
              <a:buFont typeface="Times New Roman"/>
              <a:buNone/>
            </a:pPr>
            <a:r>
              <a:rPr lang="en-US" sz="4400" b="1" i="0" u="none" strike="noStrike" cap="none" dirty="0">
                <a:solidFill>
                  <a:schemeClr val="dk1"/>
                </a:solidFill>
                <a:latin typeface="Times New Roman"/>
                <a:ea typeface="Times New Roman"/>
                <a:cs typeface="Times New Roman"/>
                <a:sym typeface="Times New Roman"/>
              </a:rPr>
              <a:t>How to confirm a IP whether it is </a:t>
            </a:r>
            <a:r>
              <a:rPr lang="en-US" sz="4400" b="1" i="0" u="none" strike="noStrike" cap="none" dirty="0" smtClean="0">
                <a:solidFill>
                  <a:schemeClr val="dk1"/>
                </a:solidFill>
                <a:latin typeface="Times New Roman"/>
                <a:ea typeface="Times New Roman"/>
                <a:cs typeface="Times New Roman"/>
                <a:sym typeface="Times New Roman"/>
              </a:rPr>
              <a:t>Public or Not?</a:t>
            </a:r>
            <a:endParaRPr dirty="0"/>
          </a:p>
        </p:txBody>
      </p:sp>
      <p:sp>
        <p:nvSpPr>
          <p:cNvPr id="242" name="Google Shape;242;p16"/>
          <p:cNvSpPr/>
          <p:nvPr/>
        </p:nvSpPr>
        <p:spPr>
          <a:xfrm>
            <a:off x="0" y="1591351"/>
            <a:ext cx="12192000" cy="132071"/>
          </a:xfrm>
          <a:prstGeom prst="rect">
            <a:avLst/>
          </a:prstGeom>
          <a:solidFill>
            <a:srgbClr val="5481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248" name="Google Shape;248;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sp>
        <p:nvSpPr>
          <p:cNvPr id="249" name="Google Shape;24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pic>
        <p:nvPicPr>
          <p:cNvPr id="250" name="Google Shape;250;p17"/>
          <p:cNvPicPr preferRelativeResize="0"/>
          <p:nvPr/>
        </p:nvPicPr>
        <p:blipFill rotWithShape="1">
          <a:blip r:embed="rId3">
            <a:alphaModFix/>
          </a:blip>
          <a:srcRect/>
          <a:stretch/>
        </p:blipFill>
        <p:spPr>
          <a:xfrm>
            <a:off x="29330" y="223693"/>
            <a:ext cx="12133340" cy="6497782"/>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256" name="Google Shape;256;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sp>
        <p:nvSpPr>
          <p:cNvPr id="257" name="Google Shape;25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pic>
        <p:nvPicPr>
          <p:cNvPr id="258" name="Google Shape;258;p18"/>
          <p:cNvPicPr preferRelativeResize="0"/>
          <p:nvPr/>
        </p:nvPicPr>
        <p:blipFill rotWithShape="1">
          <a:blip r:embed="rId3">
            <a:alphaModFix/>
          </a:blip>
          <a:srcRect/>
          <a:stretch/>
        </p:blipFill>
        <p:spPr>
          <a:xfrm>
            <a:off x="0" y="3628"/>
            <a:ext cx="12192000" cy="6850743"/>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en-US">
                <a:latin typeface="Times New Roman"/>
                <a:ea typeface="Times New Roman"/>
                <a:cs typeface="Times New Roman"/>
                <a:sym typeface="Times New Roman"/>
              </a:rPr>
              <a:t>Background</a:t>
            </a:r>
            <a:endParaRPr/>
          </a:p>
        </p:txBody>
      </p:sp>
      <p:sp>
        <p:nvSpPr>
          <p:cNvPr id="265" name="Google Shape;265;p19"/>
          <p:cNvSpPr txBox="1">
            <a:spLocks noGrp="1"/>
          </p:cNvSpPr>
          <p:nvPr>
            <p:ph type="body" idx="1"/>
          </p:nvPr>
        </p:nvSpPr>
        <p:spPr>
          <a:xfrm>
            <a:off x="588818" y="2023356"/>
            <a:ext cx="11014364" cy="376040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latin typeface="Times New Roman"/>
                <a:ea typeface="Times New Roman"/>
                <a:cs typeface="Times New Roman"/>
                <a:sym typeface="Times New Roman"/>
              </a:rPr>
              <a:t>Two types of IP addresses are</a:t>
            </a:r>
            <a:endParaRPr/>
          </a:p>
          <a:p>
            <a:pPr marL="0" lvl="0" indent="0" algn="l" rtl="0">
              <a:lnSpc>
                <a:spcPct val="90000"/>
              </a:lnSpc>
              <a:spcBef>
                <a:spcPts val="1000"/>
              </a:spcBef>
              <a:spcAft>
                <a:spcPts val="0"/>
              </a:spcAft>
              <a:buClr>
                <a:schemeClr val="dk1"/>
              </a:buClr>
              <a:buSzPts val="3200"/>
              <a:buNone/>
            </a:pPr>
            <a:r>
              <a:rPr lang="en-US" sz="3200">
                <a:latin typeface="Times New Roman"/>
                <a:ea typeface="Times New Roman"/>
                <a:cs typeface="Times New Roman"/>
                <a:sym typeface="Times New Roman"/>
              </a:rPr>
              <a:t>1)IPV4 and </a:t>
            </a:r>
            <a:endParaRPr sz="3200">
              <a:latin typeface="Times New Roman"/>
              <a:ea typeface="Times New Roman"/>
              <a:cs typeface="Times New Roman"/>
              <a:sym typeface="Times New Roman"/>
            </a:endParaRPr>
          </a:p>
          <a:p>
            <a:pPr marL="0" lvl="0" indent="0" algn="l" rtl="0">
              <a:lnSpc>
                <a:spcPct val="90000"/>
              </a:lnSpc>
              <a:spcBef>
                <a:spcPts val="1000"/>
              </a:spcBef>
              <a:spcAft>
                <a:spcPts val="0"/>
              </a:spcAft>
              <a:buClr>
                <a:schemeClr val="dk1"/>
              </a:buClr>
              <a:buSzPts val="3200"/>
              <a:buNone/>
            </a:pPr>
            <a:r>
              <a:rPr lang="en-US" sz="3200">
                <a:latin typeface="Times New Roman"/>
                <a:ea typeface="Times New Roman"/>
                <a:cs typeface="Times New Roman"/>
                <a:sym typeface="Times New Roman"/>
              </a:rPr>
              <a:t>2) IPV6.</a:t>
            </a:r>
            <a:endParaRPr/>
          </a:p>
          <a:p>
            <a:pPr marL="0" lvl="0" indent="0" algn="l" rtl="0">
              <a:lnSpc>
                <a:spcPct val="90000"/>
              </a:lnSpc>
              <a:spcBef>
                <a:spcPts val="1000"/>
              </a:spcBef>
              <a:spcAft>
                <a:spcPts val="0"/>
              </a:spcAft>
              <a:buClr>
                <a:schemeClr val="dk1"/>
              </a:buClr>
              <a:buSzPts val="3200"/>
              <a:buNone/>
            </a:pPr>
            <a:r>
              <a:rPr lang="en-US" sz="3200"/>
              <a:t/>
            </a:r>
            <a:br>
              <a:rPr lang="en-US" sz="3200"/>
            </a:br>
            <a:endParaRPr sz="2800">
              <a:solidFill>
                <a:schemeClr val="accent6"/>
              </a:solidFill>
              <a:latin typeface="Times New Roman"/>
              <a:ea typeface="Times New Roman"/>
              <a:cs typeface="Times New Roman"/>
              <a:sym typeface="Times New Roman"/>
            </a:endParaRPr>
          </a:p>
        </p:txBody>
      </p:sp>
      <p:sp>
        <p:nvSpPr>
          <p:cNvPr id="266" name="Google Shape;26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2000">
                <a:solidFill>
                  <a:schemeClr val="dk1"/>
                </a:solidFill>
              </a:rPr>
              <a:t>17</a:t>
            </a:fld>
            <a:endParaRPr sz="2000">
              <a:solidFill>
                <a:schemeClr val="dk1"/>
              </a:solidFill>
            </a:endParaRPr>
          </a:p>
        </p:txBody>
      </p:sp>
      <p:sp>
        <p:nvSpPr>
          <p:cNvPr id="267" name="Google Shape;267;p19"/>
          <p:cNvSpPr txBox="1"/>
          <p:nvPr/>
        </p:nvSpPr>
        <p:spPr>
          <a:xfrm>
            <a:off x="0" y="344044"/>
            <a:ext cx="12192000" cy="1325563"/>
          </a:xfrm>
          <a:prstGeom prst="rect">
            <a:avLst/>
          </a:prstGeom>
          <a:solidFill>
            <a:srgbClr val="C4E0B2"/>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400"/>
              <a:buFont typeface="Times New Roman"/>
              <a:buNone/>
            </a:pPr>
            <a:r>
              <a:rPr lang="en-US" sz="4400" b="1" i="0" u="none" strike="noStrike" cap="none">
                <a:solidFill>
                  <a:schemeClr val="dk1"/>
                </a:solidFill>
                <a:latin typeface="Times New Roman"/>
                <a:ea typeface="Times New Roman"/>
                <a:cs typeface="Times New Roman"/>
                <a:sym typeface="Times New Roman"/>
              </a:rPr>
              <a:t>Version of IP address</a:t>
            </a:r>
            <a:endParaRPr/>
          </a:p>
        </p:txBody>
      </p:sp>
      <p:sp>
        <p:nvSpPr>
          <p:cNvPr id="268" name="Google Shape;268;p19"/>
          <p:cNvSpPr/>
          <p:nvPr/>
        </p:nvSpPr>
        <p:spPr>
          <a:xfrm>
            <a:off x="0" y="1591351"/>
            <a:ext cx="12192000" cy="132071"/>
          </a:xfrm>
          <a:prstGeom prst="rect">
            <a:avLst/>
          </a:prstGeom>
          <a:solidFill>
            <a:srgbClr val="5481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69" name="Google Shape;269;p19" descr="IPv4 vs IPv6"/>
          <p:cNvPicPr preferRelativeResize="0"/>
          <p:nvPr/>
        </p:nvPicPr>
        <p:blipFill rotWithShape="1">
          <a:blip r:embed="rId3">
            <a:alphaModFix/>
          </a:blip>
          <a:srcRect/>
          <a:stretch/>
        </p:blipFill>
        <p:spPr>
          <a:xfrm>
            <a:off x="2029427" y="4207384"/>
            <a:ext cx="8907581" cy="1576373"/>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en-US">
                <a:latin typeface="Times New Roman"/>
                <a:ea typeface="Times New Roman"/>
                <a:cs typeface="Times New Roman"/>
                <a:sym typeface="Times New Roman"/>
              </a:rPr>
              <a:t>Background</a:t>
            </a:r>
            <a:endParaRPr/>
          </a:p>
        </p:txBody>
      </p:sp>
      <p:sp>
        <p:nvSpPr>
          <p:cNvPr id="276" name="Google Shape;276;p20"/>
          <p:cNvSpPr txBox="1">
            <a:spLocks noGrp="1"/>
          </p:cNvSpPr>
          <p:nvPr>
            <p:ph type="body" idx="1"/>
          </p:nvPr>
        </p:nvSpPr>
        <p:spPr>
          <a:xfrm>
            <a:off x="588818" y="2159685"/>
            <a:ext cx="11014364" cy="3760401"/>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en-US" sz="3500" b="1" dirty="0"/>
              <a:t>What is IPv4?</a:t>
            </a:r>
            <a:endParaRPr dirty="0"/>
          </a:p>
          <a:p>
            <a:pPr marL="228600" lvl="0" indent="-228631" algn="l" rtl="0">
              <a:lnSpc>
                <a:spcPct val="90000"/>
              </a:lnSpc>
              <a:spcBef>
                <a:spcPts val="1000"/>
              </a:spcBef>
              <a:spcAft>
                <a:spcPts val="0"/>
              </a:spcAft>
              <a:buClr>
                <a:schemeClr val="dk1"/>
              </a:buClr>
              <a:buSzPct val="100000"/>
              <a:buChar char="•"/>
            </a:pPr>
            <a:r>
              <a:rPr lang="en-US" sz="3500" dirty="0"/>
              <a:t>IPv4 is an IP version widely used to identify devices on a network using an addressing system.</a:t>
            </a:r>
            <a:endParaRPr dirty="0"/>
          </a:p>
          <a:p>
            <a:pPr marL="228600" lvl="0" indent="-228631" algn="l" rtl="0">
              <a:lnSpc>
                <a:spcPct val="90000"/>
              </a:lnSpc>
              <a:spcBef>
                <a:spcPts val="1000"/>
              </a:spcBef>
              <a:spcAft>
                <a:spcPts val="0"/>
              </a:spcAft>
              <a:buClr>
                <a:schemeClr val="dk1"/>
              </a:buClr>
              <a:buSzPct val="100000"/>
              <a:buChar char="•"/>
            </a:pPr>
            <a:r>
              <a:rPr lang="en-US" sz="3500" dirty="0"/>
              <a:t>It uses a </a:t>
            </a:r>
            <a:r>
              <a:rPr lang="en-US" sz="3500" b="1" dirty="0"/>
              <a:t>32-bit </a:t>
            </a:r>
            <a:r>
              <a:rPr lang="en-US" sz="3500" dirty="0"/>
              <a:t>address scheme to store </a:t>
            </a:r>
            <a:r>
              <a:rPr lang="en-US" sz="3500" b="1" dirty="0"/>
              <a:t>2^32</a:t>
            </a:r>
            <a:r>
              <a:rPr lang="en-US" sz="3500" dirty="0"/>
              <a:t> addresses which is more than </a:t>
            </a:r>
            <a:r>
              <a:rPr lang="en-US" sz="3500" b="1" dirty="0"/>
              <a:t>4 billion </a:t>
            </a:r>
            <a:r>
              <a:rPr lang="en-US" sz="3500" dirty="0"/>
              <a:t>addresses. </a:t>
            </a:r>
            <a:endParaRPr sz="3500" dirty="0"/>
          </a:p>
          <a:p>
            <a:pPr marL="228600" lvl="0" indent="-228631" algn="l" rtl="0">
              <a:lnSpc>
                <a:spcPct val="90000"/>
              </a:lnSpc>
              <a:spcBef>
                <a:spcPts val="1000"/>
              </a:spcBef>
              <a:spcAft>
                <a:spcPts val="0"/>
              </a:spcAft>
              <a:buClr>
                <a:schemeClr val="dk1"/>
              </a:buClr>
              <a:buSzPct val="100000"/>
              <a:buChar char="•"/>
            </a:pPr>
            <a:r>
              <a:rPr lang="en-US" sz="3500" dirty="0"/>
              <a:t>It is considered the primary Internet Protocol and carries </a:t>
            </a:r>
            <a:r>
              <a:rPr lang="en-US" sz="3500" b="1" dirty="0"/>
              <a:t>94%</a:t>
            </a:r>
            <a:r>
              <a:rPr lang="en-US" sz="3500" dirty="0"/>
              <a:t> of Internet traffic.</a:t>
            </a:r>
            <a:endParaRPr sz="3500" dirty="0"/>
          </a:p>
          <a:p>
            <a:pPr marL="0" lvl="0" indent="0" algn="l" rtl="0">
              <a:lnSpc>
                <a:spcPct val="90000"/>
              </a:lnSpc>
              <a:spcBef>
                <a:spcPts val="1000"/>
              </a:spcBef>
              <a:spcAft>
                <a:spcPts val="0"/>
              </a:spcAft>
              <a:buClr>
                <a:schemeClr val="dk1"/>
              </a:buClr>
              <a:buSzPct val="100000"/>
              <a:buNone/>
            </a:pPr>
            <a:r>
              <a:rPr lang="en-US" sz="3200" dirty="0"/>
              <a:t/>
            </a:r>
            <a:br>
              <a:rPr lang="en-US" sz="3200" dirty="0"/>
            </a:br>
            <a:endParaRPr sz="2800" dirty="0">
              <a:solidFill>
                <a:schemeClr val="accent6"/>
              </a:solidFill>
              <a:latin typeface="Times New Roman"/>
              <a:ea typeface="Times New Roman"/>
              <a:cs typeface="Times New Roman"/>
              <a:sym typeface="Times New Roman"/>
            </a:endParaRPr>
          </a:p>
        </p:txBody>
      </p:sp>
      <p:sp>
        <p:nvSpPr>
          <p:cNvPr id="277" name="Google Shape;27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2000">
                <a:solidFill>
                  <a:schemeClr val="dk1"/>
                </a:solidFill>
              </a:rPr>
              <a:t>18</a:t>
            </a:fld>
            <a:endParaRPr sz="2000">
              <a:solidFill>
                <a:schemeClr val="dk1"/>
              </a:solidFill>
            </a:endParaRPr>
          </a:p>
        </p:txBody>
      </p:sp>
      <p:sp>
        <p:nvSpPr>
          <p:cNvPr id="278" name="Google Shape;278;p20"/>
          <p:cNvSpPr txBox="1"/>
          <p:nvPr/>
        </p:nvSpPr>
        <p:spPr>
          <a:xfrm>
            <a:off x="0" y="344044"/>
            <a:ext cx="12192000" cy="1325563"/>
          </a:xfrm>
          <a:prstGeom prst="rect">
            <a:avLst/>
          </a:prstGeom>
          <a:solidFill>
            <a:srgbClr val="C4E0B2"/>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400"/>
              <a:buFont typeface="Times New Roman"/>
              <a:buNone/>
            </a:pPr>
            <a:r>
              <a:rPr lang="en-US" sz="4400" b="1" i="0" u="none" strike="noStrike" cap="none">
                <a:solidFill>
                  <a:schemeClr val="dk1"/>
                </a:solidFill>
                <a:latin typeface="Times New Roman"/>
                <a:ea typeface="Times New Roman"/>
                <a:cs typeface="Times New Roman"/>
                <a:sym typeface="Times New Roman"/>
              </a:rPr>
              <a:t>Version of IP address</a:t>
            </a:r>
            <a:endParaRPr/>
          </a:p>
        </p:txBody>
      </p:sp>
      <p:sp>
        <p:nvSpPr>
          <p:cNvPr id="279" name="Google Shape;279;p20"/>
          <p:cNvSpPr/>
          <p:nvPr/>
        </p:nvSpPr>
        <p:spPr>
          <a:xfrm>
            <a:off x="0" y="1591351"/>
            <a:ext cx="12192000" cy="132071"/>
          </a:xfrm>
          <a:prstGeom prst="rect">
            <a:avLst/>
          </a:prstGeom>
          <a:solidFill>
            <a:srgbClr val="5481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en-US">
                <a:latin typeface="Times New Roman"/>
                <a:ea typeface="Times New Roman"/>
                <a:cs typeface="Times New Roman"/>
                <a:sym typeface="Times New Roman"/>
              </a:rPr>
              <a:t>Background</a:t>
            </a:r>
            <a:endParaRPr/>
          </a:p>
        </p:txBody>
      </p:sp>
      <p:sp>
        <p:nvSpPr>
          <p:cNvPr id="286" name="Google Shape;286;p21"/>
          <p:cNvSpPr txBox="1">
            <a:spLocks noGrp="1"/>
          </p:cNvSpPr>
          <p:nvPr>
            <p:ph type="body" idx="1"/>
          </p:nvPr>
        </p:nvSpPr>
        <p:spPr>
          <a:xfrm>
            <a:off x="588818" y="2159685"/>
            <a:ext cx="11014364" cy="376040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ct val="100000"/>
              <a:buNone/>
            </a:pPr>
            <a:r>
              <a:rPr lang="en-US" sz="3200" b="1"/>
              <a:t>What is IPv6?</a:t>
            </a:r>
            <a:endParaRPr/>
          </a:p>
          <a:p>
            <a:pPr marL="228600" lvl="0" indent="-228600" algn="l" rtl="0">
              <a:lnSpc>
                <a:spcPct val="90000"/>
              </a:lnSpc>
              <a:spcBef>
                <a:spcPts val="1000"/>
              </a:spcBef>
              <a:spcAft>
                <a:spcPts val="0"/>
              </a:spcAft>
              <a:buClr>
                <a:schemeClr val="dk1"/>
              </a:buClr>
              <a:buSzPct val="100000"/>
              <a:buChar char="•"/>
            </a:pPr>
            <a:r>
              <a:rPr lang="en-US" sz="3200"/>
              <a:t>IPv6 is the most recent version of the Internet Protocol.</a:t>
            </a:r>
            <a:endParaRPr/>
          </a:p>
          <a:p>
            <a:pPr marL="228600" lvl="0" indent="-228600" algn="l" rtl="0">
              <a:lnSpc>
                <a:spcPct val="90000"/>
              </a:lnSpc>
              <a:spcBef>
                <a:spcPts val="1000"/>
              </a:spcBef>
              <a:spcAft>
                <a:spcPts val="0"/>
              </a:spcAft>
              <a:buClr>
                <a:schemeClr val="dk1"/>
              </a:buClr>
              <a:buSzPct val="100000"/>
              <a:buChar char="•"/>
            </a:pPr>
            <a:r>
              <a:rPr lang="en-US" sz="3200"/>
              <a:t> This new IP address version is being deployed to fulfill the need for more Internet addresses. </a:t>
            </a:r>
            <a:endParaRPr sz="3200"/>
          </a:p>
          <a:p>
            <a:pPr marL="228600" lvl="0" indent="-228600" algn="l" rtl="0">
              <a:lnSpc>
                <a:spcPct val="90000"/>
              </a:lnSpc>
              <a:spcBef>
                <a:spcPts val="1000"/>
              </a:spcBef>
              <a:spcAft>
                <a:spcPts val="0"/>
              </a:spcAft>
              <a:buClr>
                <a:schemeClr val="dk1"/>
              </a:buClr>
              <a:buSzPct val="100000"/>
              <a:buChar char="•"/>
            </a:pPr>
            <a:r>
              <a:rPr lang="en-US" sz="3200"/>
              <a:t>It was aimed to resolve issues that are associated with IPv4.</a:t>
            </a:r>
            <a:endParaRPr/>
          </a:p>
          <a:p>
            <a:pPr marL="228600" lvl="0" indent="-228600" algn="l" rtl="0">
              <a:lnSpc>
                <a:spcPct val="90000"/>
              </a:lnSpc>
              <a:spcBef>
                <a:spcPts val="1000"/>
              </a:spcBef>
              <a:spcAft>
                <a:spcPts val="0"/>
              </a:spcAft>
              <a:buClr>
                <a:schemeClr val="dk1"/>
              </a:buClr>
              <a:buSzPct val="100000"/>
              <a:buChar char="•"/>
            </a:pPr>
            <a:r>
              <a:rPr lang="en-US" sz="3200"/>
              <a:t>With </a:t>
            </a:r>
            <a:r>
              <a:rPr lang="en-US" sz="3200" b="1"/>
              <a:t>128-bit</a:t>
            </a:r>
            <a:r>
              <a:rPr lang="en-US" sz="3200"/>
              <a:t> address space, it allows 340 undecillion unique address space. IPv6 is also called IPng (Internet Protocol next generation).</a:t>
            </a:r>
            <a:br>
              <a:rPr lang="en-US" sz="3200"/>
            </a:br>
            <a:endParaRPr sz="2800">
              <a:solidFill>
                <a:schemeClr val="accent6"/>
              </a:solidFill>
              <a:latin typeface="Times New Roman"/>
              <a:ea typeface="Times New Roman"/>
              <a:cs typeface="Times New Roman"/>
              <a:sym typeface="Times New Roman"/>
            </a:endParaRPr>
          </a:p>
        </p:txBody>
      </p:sp>
      <p:sp>
        <p:nvSpPr>
          <p:cNvPr id="287" name="Google Shape;28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2000">
                <a:solidFill>
                  <a:schemeClr val="dk1"/>
                </a:solidFill>
              </a:rPr>
              <a:t>19</a:t>
            </a:fld>
            <a:endParaRPr sz="2000">
              <a:solidFill>
                <a:schemeClr val="dk1"/>
              </a:solidFill>
            </a:endParaRPr>
          </a:p>
        </p:txBody>
      </p:sp>
      <p:sp>
        <p:nvSpPr>
          <p:cNvPr id="288" name="Google Shape;288;p21"/>
          <p:cNvSpPr txBox="1"/>
          <p:nvPr/>
        </p:nvSpPr>
        <p:spPr>
          <a:xfrm>
            <a:off x="0" y="344044"/>
            <a:ext cx="12192000" cy="1325563"/>
          </a:xfrm>
          <a:prstGeom prst="rect">
            <a:avLst/>
          </a:prstGeom>
          <a:solidFill>
            <a:srgbClr val="C4E0B2"/>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400"/>
              <a:buFont typeface="Times New Roman"/>
              <a:buNone/>
            </a:pPr>
            <a:r>
              <a:rPr lang="en-US" sz="4400" b="1" i="0" u="none" strike="noStrike" cap="none">
                <a:solidFill>
                  <a:schemeClr val="dk1"/>
                </a:solidFill>
                <a:latin typeface="Times New Roman"/>
                <a:ea typeface="Times New Roman"/>
                <a:cs typeface="Times New Roman"/>
                <a:sym typeface="Times New Roman"/>
              </a:rPr>
              <a:t>Version of IP address</a:t>
            </a:r>
            <a:endParaRPr/>
          </a:p>
        </p:txBody>
      </p:sp>
      <p:sp>
        <p:nvSpPr>
          <p:cNvPr id="289" name="Google Shape;289;p21"/>
          <p:cNvSpPr/>
          <p:nvPr/>
        </p:nvSpPr>
        <p:spPr>
          <a:xfrm>
            <a:off x="0" y="1591351"/>
            <a:ext cx="12192000" cy="132071"/>
          </a:xfrm>
          <a:prstGeom prst="rect">
            <a:avLst/>
          </a:prstGeom>
          <a:solidFill>
            <a:srgbClr val="5481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en-US">
                <a:latin typeface="Times New Roman"/>
                <a:ea typeface="Times New Roman"/>
                <a:cs typeface="Times New Roman"/>
                <a:sym typeface="Times New Roman"/>
              </a:rPr>
              <a:t>Background</a:t>
            </a:r>
            <a:endParaRPr/>
          </a:p>
        </p:txBody>
      </p:sp>
      <p:sp>
        <p:nvSpPr>
          <p:cNvPr id="118" name="Google Shape;118;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3200"/>
              <a:buChar char="•"/>
            </a:pPr>
            <a:r>
              <a:rPr lang="en-US" sz="3200">
                <a:latin typeface="Times New Roman"/>
                <a:ea typeface="Times New Roman"/>
                <a:cs typeface="Times New Roman"/>
                <a:sym typeface="Times New Roman"/>
              </a:rPr>
              <a:t>All the computers of the world on the </a:t>
            </a:r>
            <a:r>
              <a:rPr lang="en-US" sz="3200" b="1">
                <a:solidFill>
                  <a:schemeClr val="accent6"/>
                </a:solidFill>
                <a:latin typeface="Times New Roman"/>
                <a:ea typeface="Times New Roman"/>
                <a:cs typeface="Times New Roman"/>
                <a:sym typeface="Times New Roman"/>
              </a:rPr>
              <a:t>Internet Network </a:t>
            </a:r>
            <a:r>
              <a:rPr lang="en-US" sz="3200">
                <a:latin typeface="Times New Roman"/>
                <a:ea typeface="Times New Roman"/>
                <a:cs typeface="Times New Roman"/>
                <a:sym typeface="Times New Roman"/>
              </a:rPr>
              <a:t>communicate with each other with underground or underwater cables or wirelessly. </a:t>
            </a:r>
            <a:endParaRPr sz="3200">
              <a:latin typeface="Times New Roman"/>
              <a:ea typeface="Times New Roman"/>
              <a:cs typeface="Times New Roman"/>
              <a:sym typeface="Times New Roman"/>
            </a:endParaRPr>
          </a:p>
          <a:p>
            <a:pPr marL="228600" lvl="0" indent="-228600" algn="just" rtl="0">
              <a:lnSpc>
                <a:spcPct val="90000"/>
              </a:lnSpc>
              <a:spcBef>
                <a:spcPts val="1000"/>
              </a:spcBef>
              <a:spcAft>
                <a:spcPts val="0"/>
              </a:spcAft>
              <a:buClr>
                <a:schemeClr val="dk1"/>
              </a:buClr>
              <a:buSzPts val="3200"/>
              <a:buChar char="•"/>
            </a:pPr>
            <a:r>
              <a:rPr lang="en-US" sz="3200">
                <a:latin typeface="Times New Roman"/>
                <a:ea typeface="Times New Roman"/>
                <a:cs typeface="Times New Roman"/>
                <a:sym typeface="Times New Roman"/>
              </a:rPr>
              <a:t>If I want to download a file from the internet or load a web page or literally do anything related to the internet, my computer must have an address so that other computers can find and locate mine in order to deliver that particular file or webpage that I am requesting.</a:t>
            </a:r>
            <a:endParaRPr/>
          </a:p>
          <a:p>
            <a:pPr marL="228600" lvl="0" indent="-228600" algn="just" rtl="0">
              <a:lnSpc>
                <a:spcPct val="90000"/>
              </a:lnSpc>
              <a:spcBef>
                <a:spcPts val="1000"/>
              </a:spcBef>
              <a:spcAft>
                <a:spcPts val="0"/>
              </a:spcAft>
              <a:buClr>
                <a:schemeClr val="dk1"/>
              </a:buClr>
              <a:buSzPts val="3200"/>
              <a:buChar char="•"/>
            </a:pPr>
            <a:r>
              <a:rPr lang="en-US" sz="3200">
                <a:latin typeface="Times New Roman"/>
                <a:ea typeface="Times New Roman"/>
                <a:cs typeface="Times New Roman"/>
                <a:sym typeface="Times New Roman"/>
              </a:rPr>
              <a:t> In technical terms, that address is called </a:t>
            </a:r>
            <a:r>
              <a:rPr lang="en-US" sz="3200" b="1">
                <a:solidFill>
                  <a:schemeClr val="accent6"/>
                </a:solidFill>
                <a:latin typeface="Times New Roman"/>
                <a:ea typeface="Times New Roman"/>
                <a:cs typeface="Times New Roman"/>
                <a:sym typeface="Times New Roman"/>
              </a:rPr>
              <a:t>IP</a:t>
            </a:r>
            <a:endParaRPr/>
          </a:p>
        </p:txBody>
      </p:sp>
      <p:sp>
        <p:nvSpPr>
          <p:cNvPr id="119" name="Google Shape;119;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2000">
                <a:solidFill>
                  <a:schemeClr val="dk1"/>
                </a:solidFill>
              </a:rPr>
              <a:t>2</a:t>
            </a:fld>
            <a:endParaRPr sz="2000">
              <a:solidFill>
                <a:schemeClr val="dk1"/>
              </a:solidFill>
            </a:endParaRPr>
          </a:p>
        </p:txBody>
      </p:sp>
      <p:sp>
        <p:nvSpPr>
          <p:cNvPr id="120" name="Google Shape;120;p4"/>
          <p:cNvSpPr txBox="1"/>
          <p:nvPr/>
        </p:nvSpPr>
        <p:spPr>
          <a:xfrm>
            <a:off x="0" y="344044"/>
            <a:ext cx="12192000" cy="1325563"/>
          </a:xfrm>
          <a:prstGeom prst="rect">
            <a:avLst/>
          </a:prstGeom>
          <a:solidFill>
            <a:srgbClr val="C4E0B2"/>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400"/>
              <a:buFont typeface="Times New Roman"/>
              <a:buNone/>
            </a:pPr>
            <a:r>
              <a:rPr lang="en-US" sz="4400" b="1" i="0" u="none" strike="noStrike" cap="none">
                <a:solidFill>
                  <a:schemeClr val="dk1"/>
                </a:solidFill>
                <a:latin typeface="Times New Roman"/>
                <a:ea typeface="Times New Roman"/>
                <a:cs typeface="Times New Roman"/>
                <a:sym typeface="Times New Roman"/>
              </a:rPr>
              <a:t>What is an IP Address?</a:t>
            </a:r>
            <a:endParaRPr/>
          </a:p>
        </p:txBody>
      </p:sp>
      <p:sp>
        <p:nvSpPr>
          <p:cNvPr id="121" name="Google Shape;121;p4"/>
          <p:cNvSpPr/>
          <p:nvPr/>
        </p:nvSpPr>
        <p:spPr>
          <a:xfrm>
            <a:off x="0" y="1591351"/>
            <a:ext cx="12192000" cy="132071"/>
          </a:xfrm>
          <a:prstGeom prst="rect">
            <a:avLst/>
          </a:prstGeom>
          <a:solidFill>
            <a:srgbClr val="5481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en-US">
                <a:latin typeface="Times New Roman"/>
                <a:ea typeface="Times New Roman"/>
                <a:cs typeface="Times New Roman"/>
                <a:sym typeface="Times New Roman"/>
              </a:rPr>
              <a:t>Background</a:t>
            </a:r>
            <a:endParaRPr/>
          </a:p>
        </p:txBody>
      </p:sp>
      <p:sp>
        <p:nvSpPr>
          <p:cNvPr id="296" name="Google Shape;29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2000">
                <a:solidFill>
                  <a:schemeClr val="dk1"/>
                </a:solidFill>
              </a:rPr>
              <a:t>20</a:t>
            </a:fld>
            <a:endParaRPr sz="2000">
              <a:solidFill>
                <a:schemeClr val="dk1"/>
              </a:solidFill>
            </a:endParaRPr>
          </a:p>
        </p:txBody>
      </p:sp>
      <p:sp>
        <p:nvSpPr>
          <p:cNvPr id="297" name="Google Shape;297;p22"/>
          <p:cNvSpPr txBox="1"/>
          <p:nvPr/>
        </p:nvSpPr>
        <p:spPr>
          <a:xfrm>
            <a:off x="0" y="344044"/>
            <a:ext cx="12192000" cy="1325563"/>
          </a:xfrm>
          <a:prstGeom prst="rect">
            <a:avLst/>
          </a:prstGeom>
          <a:solidFill>
            <a:srgbClr val="C4E0B2"/>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400"/>
              <a:buFont typeface="Times New Roman"/>
              <a:buNone/>
            </a:pPr>
            <a:r>
              <a:rPr lang="en-US" sz="4400" b="1" i="0" u="none" strike="noStrike" cap="none">
                <a:solidFill>
                  <a:schemeClr val="dk1"/>
                </a:solidFill>
                <a:latin typeface="Times New Roman"/>
                <a:ea typeface="Times New Roman"/>
                <a:cs typeface="Times New Roman"/>
                <a:sym typeface="Times New Roman"/>
              </a:rPr>
              <a:t>Version of IP address</a:t>
            </a:r>
            <a:endParaRPr/>
          </a:p>
        </p:txBody>
      </p:sp>
      <p:sp>
        <p:nvSpPr>
          <p:cNvPr id="298" name="Google Shape;298;p22"/>
          <p:cNvSpPr/>
          <p:nvPr/>
        </p:nvSpPr>
        <p:spPr>
          <a:xfrm>
            <a:off x="0" y="1591351"/>
            <a:ext cx="12192000" cy="132071"/>
          </a:xfrm>
          <a:prstGeom prst="rect">
            <a:avLst/>
          </a:prstGeom>
          <a:solidFill>
            <a:srgbClr val="5481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99" name="Google Shape;299;p22" descr="IPv4 vs IPv6 | Basic difference between them along with the address format  - YouTube"/>
          <p:cNvPicPr preferRelativeResize="0"/>
          <p:nvPr/>
        </p:nvPicPr>
        <p:blipFill rotWithShape="1">
          <a:blip r:embed="rId3">
            <a:alphaModFix/>
          </a:blip>
          <a:srcRect/>
          <a:stretch/>
        </p:blipFill>
        <p:spPr>
          <a:xfrm>
            <a:off x="1559878" y="1925468"/>
            <a:ext cx="8526232" cy="4796007"/>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en-US">
                <a:latin typeface="Times New Roman"/>
                <a:ea typeface="Times New Roman"/>
                <a:cs typeface="Times New Roman"/>
                <a:sym typeface="Times New Roman"/>
              </a:rPr>
              <a:t>Background</a:t>
            </a:r>
            <a:endParaRPr/>
          </a:p>
        </p:txBody>
      </p:sp>
      <p:sp>
        <p:nvSpPr>
          <p:cNvPr id="306" name="Google Shape;30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2000">
                <a:solidFill>
                  <a:schemeClr val="dk1"/>
                </a:solidFill>
              </a:rPr>
              <a:t>21</a:t>
            </a:fld>
            <a:endParaRPr sz="2000">
              <a:solidFill>
                <a:schemeClr val="dk1"/>
              </a:solidFill>
            </a:endParaRPr>
          </a:p>
        </p:txBody>
      </p:sp>
      <p:sp>
        <p:nvSpPr>
          <p:cNvPr id="307" name="Google Shape;307;p23"/>
          <p:cNvSpPr txBox="1"/>
          <p:nvPr/>
        </p:nvSpPr>
        <p:spPr>
          <a:xfrm>
            <a:off x="0" y="344044"/>
            <a:ext cx="12192000" cy="1325563"/>
          </a:xfrm>
          <a:prstGeom prst="rect">
            <a:avLst/>
          </a:prstGeom>
          <a:solidFill>
            <a:srgbClr val="C4E0B2"/>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400"/>
              <a:buFont typeface="Times New Roman"/>
              <a:buNone/>
            </a:pPr>
            <a:r>
              <a:rPr lang="en-US" sz="4400" b="1" i="0" u="none" strike="noStrike" cap="none">
                <a:solidFill>
                  <a:schemeClr val="dk1"/>
                </a:solidFill>
                <a:latin typeface="Times New Roman"/>
                <a:ea typeface="Times New Roman"/>
                <a:cs typeface="Times New Roman"/>
                <a:sym typeface="Times New Roman"/>
              </a:rPr>
              <a:t>IPv4 VS. IPv6</a:t>
            </a:r>
            <a:endParaRPr sz="4400" b="1" i="0" u="none" strike="noStrike" cap="none">
              <a:solidFill>
                <a:schemeClr val="dk1"/>
              </a:solidFill>
              <a:latin typeface="Times New Roman"/>
              <a:ea typeface="Times New Roman"/>
              <a:cs typeface="Times New Roman"/>
              <a:sym typeface="Times New Roman"/>
            </a:endParaRPr>
          </a:p>
        </p:txBody>
      </p:sp>
      <p:sp>
        <p:nvSpPr>
          <p:cNvPr id="308" name="Google Shape;308;p23"/>
          <p:cNvSpPr/>
          <p:nvPr/>
        </p:nvSpPr>
        <p:spPr>
          <a:xfrm>
            <a:off x="0" y="1591351"/>
            <a:ext cx="12192000" cy="132071"/>
          </a:xfrm>
          <a:prstGeom prst="rect">
            <a:avLst/>
          </a:prstGeom>
          <a:solidFill>
            <a:srgbClr val="5481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9" name="Google Shape;309;p23"/>
          <p:cNvSpPr/>
          <p:nvPr/>
        </p:nvSpPr>
        <p:spPr>
          <a:xfrm>
            <a:off x="6456218" y="2078182"/>
            <a:ext cx="3435927" cy="429491"/>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10" name="Google Shape;310;p23" descr="IPv4 vs. IPv6 | What it Means &amp; Key Differences Explained | AVG"/>
          <p:cNvPicPr preferRelativeResize="0"/>
          <p:nvPr/>
        </p:nvPicPr>
        <p:blipFill rotWithShape="1">
          <a:blip r:embed="rId3">
            <a:alphaModFix/>
          </a:blip>
          <a:srcRect/>
          <a:stretch/>
        </p:blipFill>
        <p:spPr>
          <a:xfrm>
            <a:off x="416215" y="1723423"/>
            <a:ext cx="11296072" cy="5134578"/>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en-US">
                <a:latin typeface="Times New Roman"/>
                <a:ea typeface="Times New Roman"/>
                <a:cs typeface="Times New Roman"/>
                <a:sym typeface="Times New Roman"/>
              </a:rPr>
              <a:t>Background</a:t>
            </a:r>
            <a:endParaRPr/>
          </a:p>
        </p:txBody>
      </p:sp>
      <p:sp>
        <p:nvSpPr>
          <p:cNvPr id="317" name="Google Shape;31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2000">
                <a:solidFill>
                  <a:schemeClr val="dk1"/>
                </a:solidFill>
              </a:rPr>
              <a:t>22</a:t>
            </a:fld>
            <a:endParaRPr sz="2000">
              <a:solidFill>
                <a:schemeClr val="dk1"/>
              </a:solidFill>
            </a:endParaRPr>
          </a:p>
        </p:txBody>
      </p:sp>
      <p:sp>
        <p:nvSpPr>
          <p:cNvPr id="318" name="Google Shape;318;p24"/>
          <p:cNvSpPr txBox="1"/>
          <p:nvPr/>
        </p:nvSpPr>
        <p:spPr>
          <a:xfrm>
            <a:off x="0" y="344044"/>
            <a:ext cx="12192000" cy="1325563"/>
          </a:xfrm>
          <a:prstGeom prst="rect">
            <a:avLst/>
          </a:prstGeom>
          <a:solidFill>
            <a:srgbClr val="C4E0B2"/>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400"/>
              <a:buFont typeface="Times New Roman"/>
              <a:buNone/>
            </a:pPr>
            <a:r>
              <a:rPr lang="en-US" sz="4400" b="1" i="0" u="none" strike="noStrike" cap="none">
                <a:solidFill>
                  <a:schemeClr val="dk1"/>
                </a:solidFill>
                <a:latin typeface="Times New Roman"/>
                <a:ea typeface="Times New Roman"/>
                <a:cs typeface="Times New Roman"/>
                <a:sym typeface="Times New Roman"/>
              </a:rPr>
              <a:t>IP Address Format</a:t>
            </a:r>
            <a:endParaRPr sz="4400" b="1" i="0" u="none" strike="noStrike" cap="none">
              <a:solidFill>
                <a:schemeClr val="dk1"/>
              </a:solidFill>
              <a:latin typeface="Times New Roman"/>
              <a:ea typeface="Times New Roman"/>
              <a:cs typeface="Times New Roman"/>
              <a:sym typeface="Times New Roman"/>
            </a:endParaRPr>
          </a:p>
        </p:txBody>
      </p:sp>
      <p:sp>
        <p:nvSpPr>
          <p:cNvPr id="319" name="Google Shape;319;p24"/>
          <p:cNvSpPr/>
          <p:nvPr/>
        </p:nvSpPr>
        <p:spPr>
          <a:xfrm>
            <a:off x="0" y="1591351"/>
            <a:ext cx="12192000" cy="132071"/>
          </a:xfrm>
          <a:prstGeom prst="rect">
            <a:avLst/>
          </a:prstGeom>
          <a:solidFill>
            <a:srgbClr val="5481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0" name="Google Shape;320;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IP Address is a 32 bit binary address written as 4 numbers separated by dots.</a:t>
            </a:r>
            <a:endParaRPr dirty="0"/>
          </a:p>
          <a:p>
            <a:pPr marL="228600" lvl="0" indent="-228600" algn="l" rtl="0">
              <a:lnSpc>
                <a:spcPct val="90000"/>
              </a:lnSpc>
              <a:spcBef>
                <a:spcPts val="1000"/>
              </a:spcBef>
              <a:spcAft>
                <a:spcPts val="0"/>
              </a:spcAft>
              <a:buClr>
                <a:schemeClr val="dk1"/>
              </a:buClr>
              <a:buSzPts val="2800"/>
              <a:buChar char="•"/>
            </a:pPr>
            <a:r>
              <a:rPr lang="en-US" dirty="0"/>
              <a:t>The 4 numbers are called as </a:t>
            </a:r>
            <a:r>
              <a:rPr lang="en-US" b="1" dirty="0"/>
              <a:t>octets</a:t>
            </a:r>
            <a:r>
              <a:rPr lang="en-US" dirty="0"/>
              <a:t> where each octet has 8 bits.</a:t>
            </a:r>
            <a:endParaRPr dirty="0"/>
          </a:p>
          <a:p>
            <a:pPr marL="228600" lvl="0" indent="-228600" algn="l" rtl="0">
              <a:lnSpc>
                <a:spcPct val="90000"/>
              </a:lnSpc>
              <a:spcBef>
                <a:spcPts val="1000"/>
              </a:spcBef>
              <a:spcAft>
                <a:spcPts val="0"/>
              </a:spcAft>
              <a:buClr>
                <a:schemeClr val="dk1"/>
              </a:buClr>
              <a:buSzPts val="2800"/>
              <a:buChar char="•"/>
            </a:pPr>
            <a:r>
              <a:rPr lang="en-US" dirty="0"/>
              <a:t>The octets are divided into 2 components- Net ID and Host ID.</a:t>
            </a:r>
            <a:endParaRPr dirty="0"/>
          </a:p>
          <a:p>
            <a:pPr marL="228600" lvl="0" indent="-50800" algn="l" rtl="0">
              <a:lnSpc>
                <a:spcPct val="90000"/>
              </a:lnSpc>
              <a:spcBef>
                <a:spcPts val="1000"/>
              </a:spcBef>
              <a:spcAft>
                <a:spcPts val="0"/>
              </a:spcAft>
              <a:buClr>
                <a:schemeClr val="dk1"/>
              </a:buClr>
              <a:buSzPts val="2800"/>
              <a:buNone/>
            </a:pPr>
            <a:endParaRPr dirty="0"/>
          </a:p>
        </p:txBody>
      </p:sp>
      <p:pic>
        <p:nvPicPr>
          <p:cNvPr id="321" name="Google Shape;321;p24" descr="Turning Local Dynamic IP Address Into A Local Static IP Address By  Reserving It (Video) | EssayBoard"/>
          <p:cNvPicPr preferRelativeResize="0"/>
          <p:nvPr/>
        </p:nvPicPr>
        <p:blipFill rotWithShape="1">
          <a:blip r:embed="rId3">
            <a:alphaModFix/>
          </a:blip>
          <a:srcRect/>
          <a:stretch/>
        </p:blipFill>
        <p:spPr>
          <a:xfrm>
            <a:off x="3657599" y="3820650"/>
            <a:ext cx="4530436" cy="2718262"/>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en-US">
                <a:latin typeface="Times New Roman"/>
                <a:ea typeface="Times New Roman"/>
                <a:cs typeface="Times New Roman"/>
                <a:sym typeface="Times New Roman"/>
              </a:rPr>
              <a:t>Background</a:t>
            </a:r>
            <a:endParaRPr/>
          </a:p>
        </p:txBody>
      </p:sp>
      <p:sp>
        <p:nvSpPr>
          <p:cNvPr id="328" name="Google Shape;328;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2000">
                <a:solidFill>
                  <a:schemeClr val="dk1"/>
                </a:solidFill>
              </a:rPr>
              <a:t>23</a:t>
            </a:fld>
            <a:endParaRPr sz="2000">
              <a:solidFill>
                <a:schemeClr val="dk1"/>
              </a:solidFill>
            </a:endParaRPr>
          </a:p>
        </p:txBody>
      </p:sp>
      <p:sp>
        <p:nvSpPr>
          <p:cNvPr id="329" name="Google Shape;329;p25"/>
          <p:cNvSpPr txBox="1"/>
          <p:nvPr/>
        </p:nvSpPr>
        <p:spPr>
          <a:xfrm>
            <a:off x="0" y="344044"/>
            <a:ext cx="12192000" cy="1325563"/>
          </a:xfrm>
          <a:prstGeom prst="rect">
            <a:avLst/>
          </a:prstGeom>
          <a:solidFill>
            <a:srgbClr val="C4E0B2"/>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400"/>
              <a:buFont typeface="Times New Roman"/>
              <a:buNone/>
            </a:pPr>
            <a:r>
              <a:rPr lang="en-US" sz="4400" b="1" i="0" u="none" strike="noStrike" cap="none">
                <a:solidFill>
                  <a:schemeClr val="dk1"/>
                </a:solidFill>
                <a:latin typeface="Times New Roman"/>
                <a:ea typeface="Times New Roman"/>
                <a:cs typeface="Times New Roman"/>
                <a:sym typeface="Times New Roman"/>
              </a:rPr>
              <a:t>IP Address Format</a:t>
            </a:r>
            <a:endParaRPr sz="4400" b="1" i="0" u="none" strike="noStrike" cap="none">
              <a:solidFill>
                <a:schemeClr val="dk1"/>
              </a:solidFill>
              <a:latin typeface="Times New Roman"/>
              <a:ea typeface="Times New Roman"/>
              <a:cs typeface="Times New Roman"/>
              <a:sym typeface="Times New Roman"/>
            </a:endParaRPr>
          </a:p>
        </p:txBody>
      </p:sp>
      <p:sp>
        <p:nvSpPr>
          <p:cNvPr id="330" name="Google Shape;330;p25"/>
          <p:cNvSpPr/>
          <p:nvPr/>
        </p:nvSpPr>
        <p:spPr>
          <a:xfrm>
            <a:off x="0" y="1591351"/>
            <a:ext cx="12192000" cy="132071"/>
          </a:xfrm>
          <a:prstGeom prst="rect">
            <a:avLst/>
          </a:prstGeom>
          <a:solidFill>
            <a:srgbClr val="5481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1" name="Google Shape;331;p25"/>
          <p:cNvSpPr txBox="1">
            <a:spLocks noGrp="1"/>
          </p:cNvSpPr>
          <p:nvPr>
            <p:ph type="body" idx="1"/>
          </p:nvPr>
        </p:nvSpPr>
        <p:spPr>
          <a:xfrm>
            <a:off x="838200" y="4499552"/>
            <a:ext cx="10515600" cy="166572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en-US" b="1" dirty="0"/>
              <a:t>Network ID</a:t>
            </a:r>
            <a:r>
              <a:rPr lang="en-US" dirty="0"/>
              <a:t> represents the IP Address of the network and is used to identify the network.</a:t>
            </a:r>
            <a:endParaRPr dirty="0"/>
          </a:p>
          <a:p>
            <a:pPr marL="228600" lvl="0" indent="-228600" algn="l" rtl="0">
              <a:lnSpc>
                <a:spcPct val="90000"/>
              </a:lnSpc>
              <a:spcBef>
                <a:spcPts val="1000"/>
              </a:spcBef>
              <a:spcAft>
                <a:spcPts val="0"/>
              </a:spcAft>
              <a:buClr>
                <a:schemeClr val="dk1"/>
              </a:buClr>
              <a:buSzPts val="2800"/>
              <a:buChar char="•"/>
            </a:pPr>
            <a:r>
              <a:rPr lang="en-US" b="1" dirty="0"/>
              <a:t>Host ID</a:t>
            </a:r>
            <a:r>
              <a:rPr lang="en-US" dirty="0"/>
              <a:t> represents the IP Address of the host and is used to identify the host within the network.</a:t>
            </a:r>
            <a:endParaRPr dirty="0"/>
          </a:p>
        </p:txBody>
      </p:sp>
      <p:pic>
        <p:nvPicPr>
          <p:cNvPr id="332" name="Google Shape;332;p25"/>
          <p:cNvPicPr preferRelativeResize="0"/>
          <p:nvPr/>
        </p:nvPicPr>
        <p:blipFill rotWithShape="1">
          <a:blip r:embed="rId3">
            <a:alphaModFix/>
          </a:blip>
          <a:srcRect/>
          <a:stretch/>
        </p:blipFill>
        <p:spPr>
          <a:xfrm>
            <a:off x="3255818" y="2007077"/>
            <a:ext cx="4779818" cy="2016266"/>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en-US">
                <a:latin typeface="Times New Roman"/>
                <a:ea typeface="Times New Roman"/>
                <a:cs typeface="Times New Roman"/>
                <a:sym typeface="Times New Roman"/>
              </a:rPr>
              <a:t>Background</a:t>
            </a:r>
            <a:endParaRPr/>
          </a:p>
        </p:txBody>
      </p:sp>
      <p:sp>
        <p:nvSpPr>
          <p:cNvPr id="339" name="Google Shape;339;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800"/>
              <a:buNone/>
            </a:pPr>
            <a:r>
              <a:rPr lang="en-US">
                <a:latin typeface="Times New Roman"/>
                <a:ea typeface="Times New Roman"/>
                <a:cs typeface="Times New Roman"/>
                <a:sym typeface="Times New Roman"/>
              </a:rPr>
              <a:t>In Classful Addressing System, IP Addresses are organized into following 5 classes-</a:t>
            </a:r>
            <a:endParaRPr/>
          </a:p>
          <a:p>
            <a:pPr marL="228600" lvl="0" indent="-228600" algn="l" rtl="0">
              <a:lnSpc>
                <a:spcPct val="90000"/>
              </a:lnSpc>
              <a:spcBef>
                <a:spcPts val="1000"/>
              </a:spcBef>
              <a:spcAft>
                <a:spcPts val="0"/>
              </a:spcAft>
              <a:buClr>
                <a:schemeClr val="dk1"/>
              </a:buClr>
              <a:buSzPts val="2800"/>
              <a:buChar char="•"/>
            </a:pPr>
            <a:r>
              <a:rPr lang="en-US"/>
              <a:t>Class A </a:t>
            </a:r>
            <a:endParaRPr/>
          </a:p>
          <a:p>
            <a:pPr marL="228600" lvl="0" indent="-228600" algn="l" rtl="0">
              <a:lnSpc>
                <a:spcPct val="90000"/>
              </a:lnSpc>
              <a:spcBef>
                <a:spcPts val="1000"/>
              </a:spcBef>
              <a:spcAft>
                <a:spcPts val="0"/>
              </a:spcAft>
              <a:buClr>
                <a:schemeClr val="dk1"/>
              </a:buClr>
              <a:buSzPts val="2800"/>
              <a:buChar char="•"/>
            </a:pPr>
            <a:r>
              <a:rPr lang="en-US"/>
              <a:t>Class B</a:t>
            </a:r>
            <a:endParaRPr/>
          </a:p>
          <a:p>
            <a:pPr marL="228600" lvl="0" indent="-228600" algn="l" rtl="0">
              <a:lnSpc>
                <a:spcPct val="90000"/>
              </a:lnSpc>
              <a:spcBef>
                <a:spcPts val="1000"/>
              </a:spcBef>
              <a:spcAft>
                <a:spcPts val="0"/>
              </a:spcAft>
              <a:buClr>
                <a:schemeClr val="dk1"/>
              </a:buClr>
              <a:buSzPts val="2800"/>
              <a:buChar char="•"/>
            </a:pPr>
            <a:r>
              <a:rPr lang="en-US"/>
              <a:t>Class C</a:t>
            </a:r>
            <a:endParaRPr/>
          </a:p>
          <a:p>
            <a:pPr marL="228600" lvl="0" indent="-228600" algn="l" rtl="0">
              <a:lnSpc>
                <a:spcPct val="90000"/>
              </a:lnSpc>
              <a:spcBef>
                <a:spcPts val="1000"/>
              </a:spcBef>
              <a:spcAft>
                <a:spcPts val="0"/>
              </a:spcAft>
              <a:buClr>
                <a:schemeClr val="dk1"/>
              </a:buClr>
              <a:buSzPts val="2800"/>
              <a:buChar char="•"/>
            </a:pPr>
            <a:r>
              <a:rPr lang="en-US"/>
              <a:t>Class D</a:t>
            </a:r>
            <a:endParaRPr/>
          </a:p>
          <a:p>
            <a:pPr marL="228600" lvl="0" indent="-228600" algn="l" rtl="0">
              <a:lnSpc>
                <a:spcPct val="90000"/>
              </a:lnSpc>
              <a:spcBef>
                <a:spcPts val="1000"/>
              </a:spcBef>
              <a:spcAft>
                <a:spcPts val="0"/>
              </a:spcAft>
              <a:buClr>
                <a:schemeClr val="dk1"/>
              </a:buClr>
              <a:buSzPts val="2800"/>
              <a:buChar char="•"/>
            </a:pPr>
            <a:r>
              <a:rPr lang="en-US"/>
              <a:t>Class E</a:t>
            </a:r>
            <a:endParaRPr/>
          </a:p>
          <a:p>
            <a:pPr marL="228600" lvl="0" indent="-50800" algn="just" rtl="0">
              <a:lnSpc>
                <a:spcPct val="90000"/>
              </a:lnSpc>
              <a:spcBef>
                <a:spcPts val="1000"/>
              </a:spcBef>
              <a:spcAft>
                <a:spcPts val="0"/>
              </a:spcAft>
              <a:buClr>
                <a:schemeClr val="dk1"/>
              </a:buClr>
              <a:buSzPts val="2800"/>
              <a:buNone/>
            </a:pPr>
            <a:endParaRPr>
              <a:solidFill>
                <a:schemeClr val="accent6"/>
              </a:solidFill>
              <a:latin typeface="Times New Roman"/>
              <a:ea typeface="Times New Roman"/>
              <a:cs typeface="Times New Roman"/>
              <a:sym typeface="Times New Roman"/>
            </a:endParaRPr>
          </a:p>
          <a:p>
            <a:pPr marL="228600" lvl="0" indent="-50800" algn="just" rtl="0">
              <a:lnSpc>
                <a:spcPct val="90000"/>
              </a:lnSpc>
              <a:spcBef>
                <a:spcPts val="1000"/>
              </a:spcBef>
              <a:spcAft>
                <a:spcPts val="0"/>
              </a:spcAft>
              <a:buClr>
                <a:schemeClr val="dk1"/>
              </a:buClr>
              <a:buSzPts val="2800"/>
              <a:buNone/>
            </a:pPr>
            <a:endParaRPr sz="2800">
              <a:solidFill>
                <a:schemeClr val="accent6"/>
              </a:solidFill>
              <a:latin typeface="Times New Roman"/>
              <a:ea typeface="Times New Roman"/>
              <a:cs typeface="Times New Roman"/>
              <a:sym typeface="Times New Roman"/>
            </a:endParaRPr>
          </a:p>
        </p:txBody>
      </p:sp>
      <p:sp>
        <p:nvSpPr>
          <p:cNvPr id="340" name="Google Shape;34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2000">
                <a:solidFill>
                  <a:schemeClr val="dk1"/>
                </a:solidFill>
              </a:rPr>
              <a:t>24</a:t>
            </a:fld>
            <a:endParaRPr sz="2000">
              <a:solidFill>
                <a:schemeClr val="dk1"/>
              </a:solidFill>
            </a:endParaRPr>
          </a:p>
        </p:txBody>
      </p:sp>
      <p:sp>
        <p:nvSpPr>
          <p:cNvPr id="341" name="Google Shape;341;p26"/>
          <p:cNvSpPr txBox="1"/>
          <p:nvPr/>
        </p:nvSpPr>
        <p:spPr>
          <a:xfrm>
            <a:off x="0" y="344044"/>
            <a:ext cx="12192000" cy="1325563"/>
          </a:xfrm>
          <a:prstGeom prst="rect">
            <a:avLst/>
          </a:prstGeom>
          <a:solidFill>
            <a:srgbClr val="C4E0B2"/>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400"/>
              <a:buFont typeface="Times New Roman"/>
              <a:buNone/>
            </a:pPr>
            <a:r>
              <a:rPr lang="en-US" sz="4400" b="1" i="0" u="none" strike="noStrike" cap="none">
                <a:solidFill>
                  <a:schemeClr val="dk1"/>
                </a:solidFill>
                <a:latin typeface="Times New Roman"/>
                <a:ea typeface="Times New Roman"/>
                <a:cs typeface="Times New Roman"/>
                <a:sym typeface="Times New Roman"/>
              </a:rPr>
              <a:t>Classful Addressing</a:t>
            </a:r>
            <a:endParaRPr sz="4400" b="1" i="0" u="none" strike="noStrike" cap="none">
              <a:solidFill>
                <a:schemeClr val="dk1"/>
              </a:solidFill>
              <a:latin typeface="Times New Roman"/>
              <a:ea typeface="Times New Roman"/>
              <a:cs typeface="Times New Roman"/>
              <a:sym typeface="Times New Roman"/>
            </a:endParaRPr>
          </a:p>
        </p:txBody>
      </p:sp>
      <p:sp>
        <p:nvSpPr>
          <p:cNvPr id="342" name="Google Shape;342;p26"/>
          <p:cNvSpPr/>
          <p:nvPr/>
        </p:nvSpPr>
        <p:spPr>
          <a:xfrm>
            <a:off x="0" y="1591351"/>
            <a:ext cx="12192000" cy="132071"/>
          </a:xfrm>
          <a:prstGeom prst="rect">
            <a:avLst/>
          </a:prstGeom>
          <a:solidFill>
            <a:srgbClr val="5481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43" name="Google Shape;343;p26" descr="https://www.gatevidyalay.com/wp-content/uploads/2018/09/Classes-of-an-IP-Address.png"/>
          <p:cNvPicPr preferRelativeResize="0"/>
          <p:nvPr/>
        </p:nvPicPr>
        <p:blipFill rotWithShape="1">
          <a:blip r:embed="rId3">
            <a:alphaModFix/>
          </a:blip>
          <a:srcRect/>
          <a:stretch/>
        </p:blipFill>
        <p:spPr>
          <a:xfrm>
            <a:off x="3875501" y="2970729"/>
            <a:ext cx="7097300" cy="2124061"/>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en-US">
                <a:latin typeface="Times New Roman"/>
                <a:ea typeface="Times New Roman"/>
                <a:cs typeface="Times New Roman"/>
                <a:sym typeface="Times New Roman"/>
              </a:rPr>
              <a:t>Background</a:t>
            </a:r>
            <a:endParaRPr/>
          </a:p>
        </p:txBody>
      </p:sp>
      <p:sp>
        <p:nvSpPr>
          <p:cNvPr id="350" name="Google Shape;350;p27"/>
          <p:cNvSpPr txBox="1">
            <a:spLocks noGrp="1"/>
          </p:cNvSpPr>
          <p:nvPr>
            <p:ph type="body" idx="1"/>
          </p:nvPr>
        </p:nvSpPr>
        <p:spPr>
          <a:xfrm>
            <a:off x="625023" y="1822449"/>
            <a:ext cx="10941952" cy="4351338"/>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2200"/>
              <a:buChar char="•"/>
            </a:pPr>
            <a:r>
              <a:rPr lang="en-US" sz="2200">
                <a:latin typeface="Times New Roman"/>
                <a:ea typeface="Times New Roman"/>
                <a:cs typeface="Times New Roman"/>
                <a:sym typeface="Times New Roman"/>
              </a:rPr>
              <a:t>With an IPv4 IP address, there are five classes of available IP ranges: Class A, Class B, Class C, Class D and Class E, while only A, B, and C are commonly used. Each class allows for a range of valid IP addresses, shown in the following table.</a:t>
            </a:r>
            <a:endParaRPr/>
          </a:p>
        </p:txBody>
      </p:sp>
      <p:sp>
        <p:nvSpPr>
          <p:cNvPr id="351" name="Google Shape;351;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2000">
                <a:solidFill>
                  <a:schemeClr val="dk1"/>
                </a:solidFill>
              </a:rPr>
              <a:t>25</a:t>
            </a:fld>
            <a:endParaRPr sz="2000">
              <a:solidFill>
                <a:schemeClr val="dk1"/>
              </a:solidFill>
            </a:endParaRPr>
          </a:p>
        </p:txBody>
      </p:sp>
      <p:sp>
        <p:nvSpPr>
          <p:cNvPr id="352" name="Google Shape;352;p27"/>
          <p:cNvSpPr txBox="1"/>
          <p:nvPr/>
        </p:nvSpPr>
        <p:spPr>
          <a:xfrm>
            <a:off x="0" y="344044"/>
            <a:ext cx="12192000" cy="1325563"/>
          </a:xfrm>
          <a:prstGeom prst="rect">
            <a:avLst/>
          </a:prstGeom>
          <a:solidFill>
            <a:srgbClr val="C4E0B2"/>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400"/>
              <a:buFont typeface="Times New Roman"/>
              <a:buNone/>
            </a:pPr>
            <a:r>
              <a:rPr lang="en-US" sz="4400" b="1" i="0" u="none" strike="noStrike" cap="none">
                <a:solidFill>
                  <a:schemeClr val="dk1"/>
                </a:solidFill>
                <a:latin typeface="Times New Roman"/>
                <a:ea typeface="Times New Roman"/>
                <a:cs typeface="Times New Roman"/>
                <a:sym typeface="Times New Roman"/>
              </a:rPr>
              <a:t>IP address classes</a:t>
            </a:r>
            <a:endParaRPr/>
          </a:p>
        </p:txBody>
      </p:sp>
      <p:sp>
        <p:nvSpPr>
          <p:cNvPr id="353" name="Google Shape;353;p27"/>
          <p:cNvSpPr/>
          <p:nvPr/>
        </p:nvSpPr>
        <p:spPr>
          <a:xfrm>
            <a:off x="0" y="1591351"/>
            <a:ext cx="12192000" cy="132071"/>
          </a:xfrm>
          <a:prstGeom prst="rect">
            <a:avLst/>
          </a:prstGeom>
          <a:solidFill>
            <a:srgbClr val="5481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aphicFrame>
        <p:nvGraphicFramePr>
          <p:cNvPr id="354" name="Google Shape;354;p27"/>
          <p:cNvGraphicFramePr/>
          <p:nvPr/>
        </p:nvGraphicFramePr>
        <p:xfrm>
          <a:off x="411847" y="3044362"/>
          <a:ext cx="11368325" cy="3494530"/>
        </p:xfrm>
        <a:graphic>
          <a:graphicData uri="http://schemas.openxmlformats.org/drawingml/2006/table">
            <a:tbl>
              <a:tblPr>
                <a:noFill/>
                <a:tableStyleId>{3B0C582A-7D5F-4EDB-90CB-B3174DFD8EDA}</a:tableStyleId>
              </a:tblPr>
              <a:tblGrid>
                <a:gridCol w="1286050">
                  <a:extLst>
                    <a:ext uri="{9D8B030D-6E8A-4147-A177-3AD203B41FA5}">
                      <a16:colId xmlns="" xmlns:a16="http://schemas.microsoft.com/office/drawing/2014/main" val="20000"/>
                    </a:ext>
                  </a:extLst>
                </a:gridCol>
                <a:gridCol w="4134875">
                  <a:extLst>
                    <a:ext uri="{9D8B030D-6E8A-4147-A177-3AD203B41FA5}">
                      <a16:colId xmlns="" xmlns:a16="http://schemas.microsoft.com/office/drawing/2014/main" val="20001"/>
                    </a:ext>
                  </a:extLst>
                </a:gridCol>
                <a:gridCol w="5947400">
                  <a:extLst>
                    <a:ext uri="{9D8B030D-6E8A-4147-A177-3AD203B41FA5}">
                      <a16:colId xmlns="" xmlns:a16="http://schemas.microsoft.com/office/drawing/2014/main" val="20002"/>
                    </a:ext>
                  </a:extLst>
                </a:gridCol>
              </a:tblGrid>
              <a:tr h="330675">
                <a:tc>
                  <a:txBody>
                    <a:bodyPr/>
                    <a:lstStyle/>
                    <a:p>
                      <a:pPr marL="0" marR="0" lvl="0" indent="0" algn="l" rtl="0">
                        <a:spcBef>
                          <a:spcPts val="0"/>
                        </a:spcBef>
                        <a:spcAft>
                          <a:spcPts val="0"/>
                        </a:spcAft>
                        <a:buNone/>
                      </a:pPr>
                      <a:r>
                        <a:rPr lang="en-US" sz="1800" b="1" u="none" strike="noStrike" cap="none" dirty="0">
                          <a:latin typeface="Tahoma"/>
                          <a:ea typeface="Tahoma"/>
                          <a:cs typeface="Tahoma"/>
                          <a:sym typeface="Tahoma"/>
                        </a:rPr>
                        <a:t>Class</a:t>
                      </a:r>
                      <a:endParaRPr sz="1800" b="1" i="0" dirty="0">
                        <a:solidFill>
                          <a:srgbClr val="FFFFFF"/>
                        </a:solidFill>
                        <a:latin typeface="Tahoma"/>
                        <a:ea typeface="Tahoma"/>
                        <a:cs typeface="Tahoma"/>
                        <a:sym typeface="Tahoma"/>
                      </a:endParaRPr>
                    </a:p>
                  </a:txBody>
                  <a:tcPr marL="91450" marR="91450" marT="45725" marB="45725" anchor="ctr"/>
                </a:tc>
                <a:tc>
                  <a:txBody>
                    <a:bodyPr/>
                    <a:lstStyle/>
                    <a:p>
                      <a:pPr marL="0" marR="0" lvl="0" indent="0" algn="l" rtl="0">
                        <a:spcBef>
                          <a:spcPts val="0"/>
                        </a:spcBef>
                        <a:spcAft>
                          <a:spcPts val="0"/>
                        </a:spcAft>
                        <a:buNone/>
                      </a:pPr>
                      <a:r>
                        <a:rPr lang="en-US" sz="1800" b="1">
                          <a:latin typeface="Tahoma"/>
                          <a:ea typeface="Tahoma"/>
                          <a:cs typeface="Tahoma"/>
                          <a:sym typeface="Tahoma"/>
                        </a:rPr>
                        <a:t>Address range</a:t>
                      </a:r>
                      <a:endParaRPr sz="1800" b="1" i="0">
                        <a:solidFill>
                          <a:srgbClr val="FFFFFF"/>
                        </a:solidFill>
                        <a:latin typeface="Tahoma"/>
                        <a:ea typeface="Tahoma"/>
                        <a:cs typeface="Tahoma"/>
                        <a:sym typeface="Tahoma"/>
                      </a:endParaRPr>
                    </a:p>
                  </a:txBody>
                  <a:tcPr marL="91450" marR="91450" marT="45725" marB="45725" anchor="ctr"/>
                </a:tc>
                <a:tc>
                  <a:txBody>
                    <a:bodyPr/>
                    <a:lstStyle/>
                    <a:p>
                      <a:pPr marL="0" marR="0" lvl="0" indent="0" algn="l" rtl="0">
                        <a:spcBef>
                          <a:spcPts val="0"/>
                        </a:spcBef>
                        <a:spcAft>
                          <a:spcPts val="0"/>
                        </a:spcAft>
                        <a:buNone/>
                      </a:pPr>
                      <a:r>
                        <a:rPr lang="en-US" sz="1800" b="1">
                          <a:latin typeface="Tahoma"/>
                          <a:ea typeface="Tahoma"/>
                          <a:cs typeface="Tahoma"/>
                          <a:sym typeface="Tahoma"/>
                        </a:rPr>
                        <a:t>Supports</a:t>
                      </a:r>
                      <a:endParaRPr sz="1800" b="1" i="0">
                        <a:solidFill>
                          <a:srgbClr val="FFFFFF"/>
                        </a:solidFill>
                        <a:latin typeface="Tahoma"/>
                        <a:ea typeface="Tahoma"/>
                        <a:cs typeface="Tahoma"/>
                        <a:sym typeface="Tahoma"/>
                      </a:endParaRPr>
                    </a:p>
                  </a:txBody>
                  <a:tcPr marL="91450" marR="91450" marT="45725" marB="45725" anchor="ctr"/>
                </a:tc>
                <a:extLst>
                  <a:ext uri="{0D108BD9-81ED-4DB2-BD59-A6C34878D82A}">
                    <a16:rowId xmlns="" xmlns:a16="http://schemas.microsoft.com/office/drawing/2014/main" val="10000"/>
                  </a:ext>
                </a:extLst>
              </a:tr>
              <a:tr h="616200">
                <a:tc>
                  <a:txBody>
                    <a:bodyPr/>
                    <a:lstStyle/>
                    <a:p>
                      <a:pPr marL="0" marR="0" lvl="0" indent="0" algn="l" rtl="0">
                        <a:spcBef>
                          <a:spcPts val="0"/>
                        </a:spcBef>
                        <a:spcAft>
                          <a:spcPts val="0"/>
                        </a:spcAft>
                        <a:buNone/>
                      </a:pPr>
                      <a:r>
                        <a:rPr lang="en-US" sz="1800" b="1">
                          <a:latin typeface="Tahoma"/>
                          <a:ea typeface="Tahoma"/>
                          <a:cs typeface="Tahoma"/>
                          <a:sym typeface="Tahoma"/>
                        </a:rPr>
                        <a:t>Class A</a:t>
                      </a:r>
                      <a:endParaRPr sz="1800" b="1" i="0">
                        <a:latin typeface="Tahoma"/>
                        <a:ea typeface="Tahoma"/>
                        <a:cs typeface="Tahoma"/>
                        <a:sym typeface="Tahoma"/>
                      </a:endParaRPr>
                    </a:p>
                  </a:txBody>
                  <a:tcPr marL="114300" marR="114300" marT="114300" marB="114300"/>
                </a:tc>
                <a:tc>
                  <a:txBody>
                    <a:bodyPr/>
                    <a:lstStyle/>
                    <a:p>
                      <a:pPr marL="0" marR="0" lvl="0" indent="0" algn="l" rtl="0">
                        <a:spcBef>
                          <a:spcPts val="0"/>
                        </a:spcBef>
                        <a:spcAft>
                          <a:spcPts val="0"/>
                        </a:spcAft>
                        <a:buNone/>
                      </a:pPr>
                      <a:r>
                        <a:rPr lang="en-US" sz="1800">
                          <a:latin typeface="Tahoma"/>
                          <a:ea typeface="Tahoma"/>
                          <a:cs typeface="Tahoma"/>
                          <a:sym typeface="Tahoma"/>
                        </a:rPr>
                        <a:t>1.0.0.1 to 126.255.255.254</a:t>
                      </a:r>
                      <a:endParaRPr sz="1800" b="0" i="0">
                        <a:latin typeface="Tahoma"/>
                        <a:ea typeface="Tahoma"/>
                        <a:cs typeface="Tahoma"/>
                        <a:sym typeface="Tahoma"/>
                      </a:endParaRPr>
                    </a:p>
                  </a:txBody>
                  <a:tcPr marL="114300" marR="114300" marT="114300" marB="114300"/>
                </a:tc>
                <a:tc>
                  <a:txBody>
                    <a:bodyPr/>
                    <a:lstStyle/>
                    <a:p>
                      <a:pPr marL="0" marR="0" lvl="0" indent="0" algn="l" rtl="0">
                        <a:spcBef>
                          <a:spcPts val="0"/>
                        </a:spcBef>
                        <a:spcAft>
                          <a:spcPts val="0"/>
                        </a:spcAft>
                        <a:buNone/>
                      </a:pPr>
                      <a:r>
                        <a:rPr lang="en-US" sz="1800">
                          <a:latin typeface="Tahoma"/>
                          <a:ea typeface="Tahoma"/>
                          <a:cs typeface="Tahoma"/>
                          <a:sym typeface="Tahoma"/>
                        </a:rPr>
                        <a:t>Supports 16 million hosts on each of 127 networks.</a:t>
                      </a:r>
                      <a:endParaRPr sz="1800" b="0" i="0">
                        <a:latin typeface="Tahoma"/>
                        <a:ea typeface="Tahoma"/>
                        <a:cs typeface="Tahoma"/>
                        <a:sym typeface="Tahoma"/>
                      </a:endParaRPr>
                    </a:p>
                  </a:txBody>
                  <a:tcPr marL="114300" marR="114300" marT="114300" marB="114300"/>
                </a:tc>
                <a:extLst>
                  <a:ext uri="{0D108BD9-81ED-4DB2-BD59-A6C34878D82A}">
                    <a16:rowId xmlns="" xmlns:a16="http://schemas.microsoft.com/office/drawing/2014/main" val="10001"/>
                  </a:ext>
                </a:extLst>
              </a:tr>
              <a:tr h="616200">
                <a:tc>
                  <a:txBody>
                    <a:bodyPr/>
                    <a:lstStyle/>
                    <a:p>
                      <a:pPr marL="0" marR="0" lvl="0" indent="0" algn="l" rtl="0">
                        <a:spcBef>
                          <a:spcPts val="0"/>
                        </a:spcBef>
                        <a:spcAft>
                          <a:spcPts val="0"/>
                        </a:spcAft>
                        <a:buNone/>
                      </a:pPr>
                      <a:r>
                        <a:rPr lang="en-US" sz="1800" b="1">
                          <a:latin typeface="Tahoma"/>
                          <a:ea typeface="Tahoma"/>
                          <a:cs typeface="Tahoma"/>
                          <a:sym typeface="Tahoma"/>
                        </a:rPr>
                        <a:t>Class B</a:t>
                      </a:r>
                      <a:endParaRPr sz="1800" b="1" i="0">
                        <a:latin typeface="Tahoma"/>
                        <a:ea typeface="Tahoma"/>
                        <a:cs typeface="Tahoma"/>
                        <a:sym typeface="Tahoma"/>
                      </a:endParaRPr>
                    </a:p>
                  </a:txBody>
                  <a:tcPr marL="114300" marR="114300" marT="114300" marB="114300"/>
                </a:tc>
                <a:tc>
                  <a:txBody>
                    <a:bodyPr/>
                    <a:lstStyle/>
                    <a:p>
                      <a:pPr marL="0" marR="0" lvl="0" indent="0" algn="l" rtl="0">
                        <a:spcBef>
                          <a:spcPts val="0"/>
                        </a:spcBef>
                        <a:spcAft>
                          <a:spcPts val="0"/>
                        </a:spcAft>
                        <a:buNone/>
                      </a:pPr>
                      <a:r>
                        <a:rPr lang="en-US" sz="1800">
                          <a:latin typeface="Tahoma"/>
                          <a:ea typeface="Tahoma"/>
                          <a:cs typeface="Tahoma"/>
                          <a:sym typeface="Tahoma"/>
                        </a:rPr>
                        <a:t>128.1.0.1 to 191.255.255.254</a:t>
                      </a:r>
                      <a:endParaRPr sz="1800" b="0" i="0">
                        <a:latin typeface="Tahoma"/>
                        <a:ea typeface="Tahoma"/>
                        <a:cs typeface="Tahoma"/>
                        <a:sym typeface="Tahoma"/>
                      </a:endParaRPr>
                    </a:p>
                  </a:txBody>
                  <a:tcPr marL="114300" marR="114300" marT="114300" marB="114300"/>
                </a:tc>
                <a:tc>
                  <a:txBody>
                    <a:bodyPr/>
                    <a:lstStyle/>
                    <a:p>
                      <a:pPr marL="0" marR="0" lvl="0" indent="0" algn="l" rtl="0">
                        <a:spcBef>
                          <a:spcPts val="0"/>
                        </a:spcBef>
                        <a:spcAft>
                          <a:spcPts val="0"/>
                        </a:spcAft>
                        <a:buNone/>
                      </a:pPr>
                      <a:r>
                        <a:rPr lang="en-US" sz="1800">
                          <a:latin typeface="Tahoma"/>
                          <a:ea typeface="Tahoma"/>
                          <a:cs typeface="Tahoma"/>
                          <a:sym typeface="Tahoma"/>
                        </a:rPr>
                        <a:t>Supports 65,000 hosts on each of 16,000 networks.</a:t>
                      </a:r>
                      <a:endParaRPr sz="1800" b="0" i="0">
                        <a:latin typeface="Tahoma"/>
                        <a:ea typeface="Tahoma"/>
                        <a:cs typeface="Tahoma"/>
                        <a:sym typeface="Tahoma"/>
                      </a:endParaRPr>
                    </a:p>
                  </a:txBody>
                  <a:tcPr marL="114300" marR="114300" marT="114300" marB="114300"/>
                </a:tc>
                <a:extLst>
                  <a:ext uri="{0D108BD9-81ED-4DB2-BD59-A6C34878D82A}">
                    <a16:rowId xmlns="" xmlns:a16="http://schemas.microsoft.com/office/drawing/2014/main" val="10002"/>
                  </a:ext>
                </a:extLst>
              </a:tr>
              <a:tr h="616200">
                <a:tc>
                  <a:txBody>
                    <a:bodyPr/>
                    <a:lstStyle/>
                    <a:p>
                      <a:pPr marL="0" marR="0" lvl="0" indent="0" algn="l" rtl="0">
                        <a:spcBef>
                          <a:spcPts val="0"/>
                        </a:spcBef>
                        <a:spcAft>
                          <a:spcPts val="0"/>
                        </a:spcAft>
                        <a:buNone/>
                      </a:pPr>
                      <a:r>
                        <a:rPr lang="en-US" sz="1800" b="1">
                          <a:latin typeface="Tahoma"/>
                          <a:ea typeface="Tahoma"/>
                          <a:cs typeface="Tahoma"/>
                          <a:sym typeface="Tahoma"/>
                        </a:rPr>
                        <a:t>Class C</a:t>
                      </a:r>
                      <a:endParaRPr sz="1800" b="1" i="0">
                        <a:latin typeface="Tahoma"/>
                        <a:ea typeface="Tahoma"/>
                        <a:cs typeface="Tahoma"/>
                        <a:sym typeface="Tahoma"/>
                      </a:endParaRPr>
                    </a:p>
                  </a:txBody>
                  <a:tcPr marL="114300" marR="114300" marT="114300" marB="114300"/>
                </a:tc>
                <a:tc>
                  <a:txBody>
                    <a:bodyPr/>
                    <a:lstStyle/>
                    <a:p>
                      <a:pPr marL="0" marR="0" lvl="0" indent="0" algn="l" rtl="0">
                        <a:spcBef>
                          <a:spcPts val="0"/>
                        </a:spcBef>
                        <a:spcAft>
                          <a:spcPts val="0"/>
                        </a:spcAft>
                        <a:buNone/>
                      </a:pPr>
                      <a:r>
                        <a:rPr lang="en-US" sz="1800">
                          <a:latin typeface="Tahoma"/>
                          <a:ea typeface="Tahoma"/>
                          <a:cs typeface="Tahoma"/>
                          <a:sym typeface="Tahoma"/>
                        </a:rPr>
                        <a:t>192.0.1.1 to 223.255.254.254</a:t>
                      </a:r>
                      <a:endParaRPr sz="1800" b="0" i="0">
                        <a:latin typeface="Tahoma"/>
                        <a:ea typeface="Tahoma"/>
                        <a:cs typeface="Tahoma"/>
                        <a:sym typeface="Tahoma"/>
                      </a:endParaRPr>
                    </a:p>
                  </a:txBody>
                  <a:tcPr marL="114300" marR="114300" marT="114300" marB="114300"/>
                </a:tc>
                <a:tc>
                  <a:txBody>
                    <a:bodyPr/>
                    <a:lstStyle/>
                    <a:p>
                      <a:pPr marL="0" marR="0" lvl="0" indent="0" algn="l" rtl="0">
                        <a:spcBef>
                          <a:spcPts val="0"/>
                        </a:spcBef>
                        <a:spcAft>
                          <a:spcPts val="0"/>
                        </a:spcAft>
                        <a:buNone/>
                      </a:pPr>
                      <a:r>
                        <a:rPr lang="en-US" sz="1800">
                          <a:latin typeface="Tahoma"/>
                          <a:ea typeface="Tahoma"/>
                          <a:cs typeface="Tahoma"/>
                          <a:sym typeface="Tahoma"/>
                        </a:rPr>
                        <a:t>Supports 254 hosts on each of 2 million networks.</a:t>
                      </a:r>
                      <a:endParaRPr sz="1800" b="0" i="0">
                        <a:latin typeface="Tahoma"/>
                        <a:ea typeface="Tahoma"/>
                        <a:cs typeface="Tahoma"/>
                        <a:sym typeface="Tahoma"/>
                      </a:endParaRPr>
                    </a:p>
                  </a:txBody>
                  <a:tcPr marL="114300" marR="114300" marT="114300" marB="114300"/>
                </a:tc>
                <a:extLst>
                  <a:ext uri="{0D108BD9-81ED-4DB2-BD59-A6C34878D82A}">
                    <a16:rowId xmlns="" xmlns:a16="http://schemas.microsoft.com/office/drawing/2014/main" val="10003"/>
                  </a:ext>
                </a:extLst>
              </a:tr>
              <a:tr h="488725">
                <a:tc>
                  <a:txBody>
                    <a:bodyPr/>
                    <a:lstStyle/>
                    <a:p>
                      <a:pPr marL="0" marR="0" lvl="0" indent="0" algn="l" rtl="0">
                        <a:spcBef>
                          <a:spcPts val="0"/>
                        </a:spcBef>
                        <a:spcAft>
                          <a:spcPts val="0"/>
                        </a:spcAft>
                        <a:buNone/>
                      </a:pPr>
                      <a:r>
                        <a:rPr lang="en-US" sz="1800" b="1">
                          <a:latin typeface="Tahoma"/>
                          <a:ea typeface="Tahoma"/>
                          <a:cs typeface="Tahoma"/>
                          <a:sym typeface="Tahoma"/>
                        </a:rPr>
                        <a:t>Class D</a:t>
                      </a:r>
                      <a:endParaRPr sz="1800" b="1" i="0">
                        <a:latin typeface="Tahoma"/>
                        <a:ea typeface="Tahoma"/>
                        <a:cs typeface="Tahoma"/>
                        <a:sym typeface="Tahoma"/>
                      </a:endParaRPr>
                    </a:p>
                  </a:txBody>
                  <a:tcPr marL="114300" marR="114300" marT="114300" marB="114300"/>
                </a:tc>
                <a:tc>
                  <a:txBody>
                    <a:bodyPr/>
                    <a:lstStyle/>
                    <a:p>
                      <a:pPr marL="0" marR="0" lvl="0" indent="0" algn="l" rtl="0">
                        <a:spcBef>
                          <a:spcPts val="0"/>
                        </a:spcBef>
                        <a:spcAft>
                          <a:spcPts val="0"/>
                        </a:spcAft>
                        <a:buNone/>
                      </a:pPr>
                      <a:r>
                        <a:rPr lang="en-US" sz="1800" dirty="0">
                          <a:latin typeface="Tahoma"/>
                          <a:ea typeface="Tahoma"/>
                          <a:cs typeface="Tahoma"/>
                          <a:sym typeface="Tahoma"/>
                        </a:rPr>
                        <a:t>224.0.0.0 to 239.255.255.255</a:t>
                      </a:r>
                      <a:endParaRPr sz="1800" b="0" i="0" dirty="0">
                        <a:latin typeface="Tahoma"/>
                        <a:ea typeface="Tahoma"/>
                        <a:cs typeface="Tahoma"/>
                        <a:sym typeface="Tahoma"/>
                      </a:endParaRPr>
                    </a:p>
                  </a:txBody>
                  <a:tcPr marL="114300" marR="114300" marT="114300" marB="114300"/>
                </a:tc>
                <a:tc>
                  <a:txBody>
                    <a:bodyPr/>
                    <a:lstStyle/>
                    <a:p>
                      <a:pPr marL="0" marR="0" lvl="0" indent="0" algn="l" rtl="0">
                        <a:spcBef>
                          <a:spcPts val="0"/>
                        </a:spcBef>
                        <a:spcAft>
                          <a:spcPts val="0"/>
                        </a:spcAft>
                        <a:buNone/>
                      </a:pPr>
                      <a:r>
                        <a:rPr lang="en-US" sz="1800">
                          <a:latin typeface="Tahoma"/>
                          <a:ea typeface="Tahoma"/>
                          <a:cs typeface="Tahoma"/>
                          <a:sym typeface="Tahoma"/>
                        </a:rPr>
                        <a:t>Reserved for </a:t>
                      </a:r>
                      <a:r>
                        <a:rPr lang="en-US" sz="1800" u="sng" strike="noStrike">
                          <a:solidFill>
                            <a:schemeClr val="hlink"/>
                          </a:solidFill>
                          <a:latin typeface="Tahoma"/>
                          <a:ea typeface="Tahoma"/>
                          <a:cs typeface="Tahoma"/>
                          <a:sym typeface="Tahoma"/>
                          <a:hlinkClick r:id="rId3"/>
                        </a:rPr>
                        <a:t>multicast</a:t>
                      </a:r>
                      <a:r>
                        <a:rPr lang="en-US" sz="1800">
                          <a:latin typeface="Tahoma"/>
                          <a:ea typeface="Tahoma"/>
                          <a:cs typeface="Tahoma"/>
                          <a:sym typeface="Tahoma"/>
                        </a:rPr>
                        <a:t> groups.</a:t>
                      </a:r>
                      <a:endParaRPr sz="1800" b="0" i="0">
                        <a:latin typeface="Tahoma"/>
                        <a:ea typeface="Tahoma"/>
                        <a:cs typeface="Tahoma"/>
                        <a:sym typeface="Tahoma"/>
                      </a:endParaRPr>
                    </a:p>
                  </a:txBody>
                  <a:tcPr marL="114300" marR="114300" marT="114300" marB="114300"/>
                </a:tc>
                <a:extLst>
                  <a:ext uri="{0D108BD9-81ED-4DB2-BD59-A6C34878D82A}">
                    <a16:rowId xmlns="" xmlns:a16="http://schemas.microsoft.com/office/drawing/2014/main" val="10004"/>
                  </a:ext>
                </a:extLst>
              </a:tr>
              <a:tr h="743700">
                <a:tc>
                  <a:txBody>
                    <a:bodyPr/>
                    <a:lstStyle/>
                    <a:p>
                      <a:pPr marL="0" marR="0" lvl="0" indent="0" algn="l" rtl="0">
                        <a:spcBef>
                          <a:spcPts val="0"/>
                        </a:spcBef>
                        <a:spcAft>
                          <a:spcPts val="0"/>
                        </a:spcAft>
                        <a:buNone/>
                      </a:pPr>
                      <a:r>
                        <a:rPr lang="en-US" sz="1800" b="1" dirty="0">
                          <a:latin typeface="Tahoma"/>
                          <a:ea typeface="Tahoma"/>
                          <a:cs typeface="Tahoma"/>
                          <a:sym typeface="Tahoma"/>
                        </a:rPr>
                        <a:t>Class E</a:t>
                      </a:r>
                      <a:endParaRPr sz="1800" b="1" i="0" dirty="0">
                        <a:latin typeface="Tahoma"/>
                        <a:ea typeface="Tahoma"/>
                        <a:cs typeface="Tahoma"/>
                        <a:sym typeface="Tahoma"/>
                      </a:endParaRPr>
                    </a:p>
                  </a:txBody>
                  <a:tcPr marL="114300" marR="114300" marT="114300" marB="114300"/>
                </a:tc>
                <a:tc>
                  <a:txBody>
                    <a:bodyPr/>
                    <a:lstStyle/>
                    <a:p>
                      <a:pPr marL="0" marR="0" lvl="0" indent="0" algn="l" rtl="0">
                        <a:spcBef>
                          <a:spcPts val="0"/>
                        </a:spcBef>
                        <a:spcAft>
                          <a:spcPts val="0"/>
                        </a:spcAft>
                        <a:buNone/>
                      </a:pPr>
                      <a:r>
                        <a:rPr lang="en-US" sz="1800" dirty="0">
                          <a:latin typeface="Tahoma"/>
                          <a:ea typeface="Tahoma"/>
                          <a:cs typeface="Tahoma"/>
                          <a:sym typeface="Tahoma"/>
                        </a:rPr>
                        <a:t>240.0.0.0 to 254.255.255.254</a:t>
                      </a:r>
                      <a:endParaRPr sz="1800" b="0" i="0" dirty="0">
                        <a:latin typeface="Tahoma"/>
                        <a:ea typeface="Tahoma"/>
                        <a:cs typeface="Tahoma"/>
                        <a:sym typeface="Tahoma"/>
                      </a:endParaRPr>
                    </a:p>
                  </a:txBody>
                  <a:tcPr marL="114300" marR="114300" marT="114300" marB="114300"/>
                </a:tc>
                <a:tc>
                  <a:txBody>
                    <a:bodyPr/>
                    <a:lstStyle/>
                    <a:p>
                      <a:pPr marL="0" marR="0" lvl="0" indent="0" algn="l" rtl="0">
                        <a:spcBef>
                          <a:spcPts val="0"/>
                        </a:spcBef>
                        <a:spcAft>
                          <a:spcPts val="0"/>
                        </a:spcAft>
                        <a:buNone/>
                      </a:pPr>
                      <a:r>
                        <a:rPr lang="en-US" sz="1800" dirty="0">
                          <a:latin typeface="Tahoma"/>
                          <a:ea typeface="Tahoma"/>
                          <a:cs typeface="Tahoma"/>
                          <a:sym typeface="Tahoma"/>
                        </a:rPr>
                        <a:t>Reserved for future use, or research and development purposes.</a:t>
                      </a:r>
                      <a:endParaRPr sz="1800" b="0" i="0" dirty="0">
                        <a:latin typeface="Tahoma"/>
                        <a:ea typeface="Tahoma"/>
                        <a:cs typeface="Tahoma"/>
                        <a:sym typeface="Tahoma"/>
                      </a:endParaRPr>
                    </a:p>
                  </a:txBody>
                  <a:tcPr marL="114300" marR="114300" marT="114300" marB="114300"/>
                </a:tc>
                <a:extLst>
                  <a:ext uri="{0D108BD9-81ED-4DB2-BD59-A6C34878D82A}">
                    <a16:rowId xmlns="" xmlns:a16="http://schemas.microsoft.com/office/drawing/2014/main" val="10005"/>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en-US">
                <a:latin typeface="Times New Roman"/>
                <a:ea typeface="Times New Roman"/>
                <a:cs typeface="Times New Roman"/>
                <a:sym typeface="Times New Roman"/>
              </a:rPr>
              <a:t>Background</a:t>
            </a:r>
            <a:endParaRPr/>
          </a:p>
        </p:txBody>
      </p:sp>
      <p:sp>
        <p:nvSpPr>
          <p:cNvPr id="361" name="Google Shape;361;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2000">
                <a:solidFill>
                  <a:schemeClr val="dk1"/>
                </a:solidFill>
              </a:rPr>
              <a:t>26</a:t>
            </a:fld>
            <a:endParaRPr sz="2000">
              <a:solidFill>
                <a:schemeClr val="dk1"/>
              </a:solidFill>
            </a:endParaRPr>
          </a:p>
        </p:txBody>
      </p:sp>
      <p:sp>
        <p:nvSpPr>
          <p:cNvPr id="362" name="Google Shape;362;p28"/>
          <p:cNvSpPr txBox="1"/>
          <p:nvPr/>
        </p:nvSpPr>
        <p:spPr>
          <a:xfrm>
            <a:off x="0" y="344044"/>
            <a:ext cx="12192000" cy="1325563"/>
          </a:xfrm>
          <a:prstGeom prst="rect">
            <a:avLst/>
          </a:prstGeom>
          <a:solidFill>
            <a:srgbClr val="C4E0B2"/>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400"/>
              <a:buFont typeface="Times New Roman"/>
              <a:buNone/>
            </a:pPr>
            <a:r>
              <a:rPr lang="en-US" sz="4400" b="1" i="0" u="none" strike="noStrike" cap="none">
                <a:solidFill>
                  <a:schemeClr val="dk1"/>
                </a:solidFill>
                <a:latin typeface="Times New Roman"/>
                <a:ea typeface="Times New Roman"/>
                <a:cs typeface="Times New Roman"/>
                <a:sym typeface="Times New Roman"/>
              </a:rPr>
              <a:t>What is an IP Address?</a:t>
            </a:r>
            <a:endParaRPr/>
          </a:p>
        </p:txBody>
      </p:sp>
      <p:sp>
        <p:nvSpPr>
          <p:cNvPr id="363" name="Google Shape;363;p28"/>
          <p:cNvSpPr/>
          <p:nvPr/>
        </p:nvSpPr>
        <p:spPr>
          <a:xfrm>
            <a:off x="0" y="1591351"/>
            <a:ext cx="12192000" cy="132071"/>
          </a:xfrm>
          <a:prstGeom prst="rect">
            <a:avLst/>
          </a:prstGeom>
          <a:solidFill>
            <a:srgbClr val="5481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aphicFrame>
        <p:nvGraphicFramePr>
          <p:cNvPr id="364" name="Google Shape;364;p28"/>
          <p:cNvGraphicFramePr/>
          <p:nvPr/>
        </p:nvGraphicFramePr>
        <p:xfrm>
          <a:off x="357190" y="2005011"/>
          <a:ext cx="11572875" cy="4716425"/>
        </p:xfrm>
        <a:graphic>
          <a:graphicData uri="http://schemas.openxmlformats.org/drawingml/2006/table">
            <a:tbl>
              <a:tblPr>
                <a:noFill/>
                <a:tableStyleId>{3B0C582A-7D5F-4EDB-90CB-B3174DFD8EDA}</a:tableStyleId>
              </a:tblPr>
              <a:tblGrid>
                <a:gridCol w="1285875">
                  <a:extLst>
                    <a:ext uri="{9D8B030D-6E8A-4147-A177-3AD203B41FA5}">
                      <a16:colId xmlns="" xmlns:a16="http://schemas.microsoft.com/office/drawing/2014/main" val="20000"/>
                    </a:ext>
                  </a:extLst>
                </a:gridCol>
                <a:gridCol w="1471600">
                  <a:extLst>
                    <a:ext uri="{9D8B030D-6E8A-4147-A177-3AD203B41FA5}">
                      <a16:colId xmlns="" xmlns:a16="http://schemas.microsoft.com/office/drawing/2014/main" val="20001"/>
                    </a:ext>
                  </a:extLst>
                </a:gridCol>
                <a:gridCol w="2057400">
                  <a:extLst>
                    <a:ext uri="{9D8B030D-6E8A-4147-A177-3AD203B41FA5}">
                      <a16:colId xmlns="" xmlns:a16="http://schemas.microsoft.com/office/drawing/2014/main" val="20002"/>
                    </a:ext>
                  </a:extLst>
                </a:gridCol>
                <a:gridCol w="1328750">
                  <a:extLst>
                    <a:ext uri="{9D8B030D-6E8A-4147-A177-3AD203B41FA5}">
                      <a16:colId xmlns="" xmlns:a16="http://schemas.microsoft.com/office/drawing/2014/main" val="20003"/>
                    </a:ext>
                  </a:extLst>
                </a:gridCol>
                <a:gridCol w="1343025">
                  <a:extLst>
                    <a:ext uri="{9D8B030D-6E8A-4147-A177-3AD203B41FA5}">
                      <a16:colId xmlns="" xmlns:a16="http://schemas.microsoft.com/office/drawing/2014/main" val="20004"/>
                    </a:ext>
                  </a:extLst>
                </a:gridCol>
                <a:gridCol w="1600200">
                  <a:extLst>
                    <a:ext uri="{9D8B030D-6E8A-4147-A177-3AD203B41FA5}">
                      <a16:colId xmlns="" xmlns:a16="http://schemas.microsoft.com/office/drawing/2014/main" val="20005"/>
                    </a:ext>
                  </a:extLst>
                </a:gridCol>
                <a:gridCol w="2486025">
                  <a:extLst>
                    <a:ext uri="{9D8B030D-6E8A-4147-A177-3AD203B41FA5}">
                      <a16:colId xmlns="" xmlns:a16="http://schemas.microsoft.com/office/drawing/2014/main" val="20006"/>
                    </a:ext>
                  </a:extLst>
                </a:gridCol>
              </a:tblGrid>
              <a:tr h="674225">
                <a:tc>
                  <a:txBody>
                    <a:bodyPr/>
                    <a:lstStyle/>
                    <a:p>
                      <a:pPr marL="0" marR="0" lvl="0" indent="0" algn="l" rtl="0">
                        <a:spcBef>
                          <a:spcPts val="0"/>
                        </a:spcBef>
                        <a:spcAft>
                          <a:spcPts val="0"/>
                        </a:spcAft>
                        <a:buNone/>
                      </a:pPr>
                      <a:r>
                        <a:rPr lang="en-US" sz="1800" dirty="0"/>
                        <a:t>Class</a:t>
                      </a:r>
                      <a:endParaRPr sz="1800" dirty="0">
                        <a:latin typeface="Times New Roman"/>
                        <a:ea typeface="Times New Roman"/>
                        <a:cs typeface="Times New Roman"/>
                        <a:sym typeface="Times New Roman"/>
                      </a:endParaRPr>
                    </a:p>
                  </a:txBody>
                  <a:tcPr marL="50025" marR="50025" marT="25000" marB="25000" anchor="ctr"/>
                </a:tc>
                <a:tc>
                  <a:txBody>
                    <a:bodyPr/>
                    <a:lstStyle/>
                    <a:p>
                      <a:pPr marL="0" marR="0" lvl="0" indent="0" algn="l" rtl="0">
                        <a:spcBef>
                          <a:spcPts val="0"/>
                        </a:spcBef>
                        <a:spcAft>
                          <a:spcPts val="0"/>
                        </a:spcAft>
                        <a:buNone/>
                      </a:pPr>
                      <a:r>
                        <a:rPr lang="en-US" sz="1800"/>
                        <a:t>Address Range</a:t>
                      </a:r>
                      <a:endParaRPr sz="1800">
                        <a:latin typeface="Times New Roman"/>
                        <a:ea typeface="Times New Roman"/>
                        <a:cs typeface="Times New Roman"/>
                        <a:sym typeface="Times New Roman"/>
                      </a:endParaRPr>
                    </a:p>
                  </a:txBody>
                  <a:tcPr marL="50025" marR="50025" marT="25000" marB="25000" anchor="ctr"/>
                </a:tc>
                <a:tc>
                  <a:txBody>
                    <a:bodyPr/>
                    <a:lstStyle/>
                    <a:p>
                      <a:pPr marL="0" marR="0" lvl="0" indent="0" algn="l" rtl="0">
                        <a:spcBef>
                          <a:spcPts val="0"/>
                        </a:spcBef>
                        <a:spcAft>
                          <a:spcPts val="0"/>
                        </a:spcAft>
                        <a:buNone/>
                      </a:pPr>
                      <a:r>
                        <a:rPr lang="en-US" sz="1800"/>
                        <a:t>Subnet masking</a:t>
                      </a:r>
                      <a:endParaRPr sz="1800">
                        <a:latin typeface="Times New Roman"/>
                        <a:ea typeface="Times New Roman"/>
                        <a:cs typeface="Times New Roman"/>
                        <a:sym typeface="Times New Roman"/>
                      </a:endParaRPr>
                    </a:p>
                  </a:txBody>
                  <a:tcPr marL="50025" marR="50025" marT="25000" marB="25000" anchor="ctr"/>
                </a:tc>
                <a:tc>
                  <a:txBody>
                    <a:bodyPr/>
                    <a:lstStyle/>
                    <a:p>
                      <a:pPr marL="0" marR="0" lvl="0" indent="0" algn="l" rtl="0">
                        <a:spcBef>
                          <a:spcPts val="0"/>
                        </a:spcBef>
                        <a:spcAft>
                          <a:spcPts val="0"/>
                        </a:spcAft>
                        <a:buNone/>
                      </a:pPr>
                      <a:r>
                        <a:rPr lang="en-US" sz="1800"/>
                        <a:t>Example IP</a:t>
                      </a:r>
                      <a:endParaRPr sz="1800">
                        <a:latin typeface="Times New Roman"/>
                        <a:ea typeface="Times New Roman"/>
                        <a:cs typeface="Times New Roman"/>
                        <a:sym typeface="Times New Roman"/>
                      </a:endParaRPr>
                    </a:p>
                  </a:txBody>
                  <a:tcPr marL="50025" marR="50025" marT="25000" marB="25000" anchor="ctr"/>
                </a:tc>
                <a:tc>
                  <a:txBody>
                    <a:bodyPr/>
                    <a:lstStyle/>
                    <a:p>
                      <a:pPr marL="0" marR="0" lvl="0" indent="0" algn="l" rtl="0">
                        <a:spcBef>
                          <a:spcPts val="0"/>
                        </a:spcBef>
                        <a:spcAft>
                          <a:spcPts val="0"/>
                        </a:spcAft>
                        <a:buNone/>
                      </a:pPr>
                      <a:r>
                        <a:rPr lang="en-US" sz="1800"/>
                        <a:t>Leading bits</a:t>
                      </a:r>
                      <a:endParaRPr sz="1800">
                        <a:latin typeface="Times New Roman"/>
                        <a:ea typeface="Times New Roman"/>
                        <a:cs typeface="Times New Roman"/>
                        <a:sym typeface="Times New Roman"/>
                      </a:endParaRPr>
                    </a:p>
                  </a:txBody>
                  <a:tcPr marL="50025" marR="50025" marT="25000" marB="25000" anchor="ctr"/>
                </a:tc>
                <a:tc>
                  <a:txBody>
                    <a:bodyPr/>
                    <a:lstStyle/>
                    <a:p>
                      <a:pPr marL="0" marR="0" lvl="0" indent="0" algn="l" rtl="0">
                        <a:spcBef>
                          <a:spcPts val="0"/>
                        </a:spcBef>
                        <a:spcAft>
                          <a:spcPts val="0"/>
                        </a:spcAft>
                        <a:buNone/>
                      </a:pPr>
                      <a:r>
                        <a:rPr lang="en-US" sz="1800"/>
                        <a:t>Max number of networks</a:t>
                      </a:r>
                      <a:endParaRPr sz="1800">
                        <a:latin typeface="Times New Roman"/>
                        <a:ea typeface="Times New Roman"/>
                        <a:cs typeface="Times New Roman"/>
                        <a:sym typeface="Times New Roman"/>
                      </a:endParaRPr>
                    </a:p>
                  </a:txBody>
                  <a:tcPr marL="50025" marR="50025" marT="25000" marB="25000" anchor="ctr"/>
                </a:tc>
                <a:tc>
                  <a:txBody>
                    <a:bodyPr/>
                    <a:lstStyle/>
                    <a:p>
                      <a:pPr marL="0" marR="0" lvl="0" indent="0" algn="l" rtl="0">
                        <a:spcBef>
                          <a:spcPts val="0"/>
                        </a:spcBef>
                        <a:spcAft>
                          <a:spcPts val="0"/>
                        </a:spcAft>
                        <a:buNone/>
                      </a:pPr>
                      <a:r>
                        <a:rPr lang="en-US" sz="1800"/>
                        <a:t>Application</a:t>
                      </a:r>
                      <a:endParaRPr sz="1800">
                        <a:latin typeface="Times New Roman"/>
                        <a:ea typeface="Times New Roman"/>
                        <a:cs typeface="Times New Roman"/>
                        <a:sym typeface="Times New Roman"/>
                      </a:endParaRPr>
                    </a:p>
                  </a:txBody>
                  <a:tcPr marL="50025" marR="50025" marT="25000" marB="25000" anchor="ctr"/>
                </a:tc>
                <a:extLst>
                  <a:ext uri="{0D108BD9-81ED-4DB2-BD59-A6C34878D82A}">
                    <a16:rowId xmlns="" xmlns:a16="http://schemas.microsoft.com/office/drawing/2014/main" val="10000"/>
                  </a:ext>
                </a:extLst>
              </a:tr>
              <a:tr h="674225">
                <a:tc>
                  <a:txBody>
                    <a:bodyPr/>
                    <a:lstStyle/>
                    <a:p>
                      <a:pPr marL="0" marR="0" lvl="0" indent="0" algn="l" rtl="0">
                        <a:spcBef>
                          <a:spcPts val="0"/>
                        </a:spcBef>
                        <a:spcAft>
                          <a:spcPts val="0"/>
                        </a:spcAft>
                        <a:buNone/>
                      </a:pPr>
                      <a:r>
                        <a:rPr lang="en-US" sz="1800"/>
                        <a:t>IP Class A</a:t>
                      </a:r>
                      <a:endParaRPr sz="1800">
                        <a:latin typeface="Times New Roman"/>
                        <a:ea typeface="Times New Roman"/>
                        <a:cs typeface="Times New Roman"/>
                        <a:sym typeface="Times New Roman"/>
                      </a:endParaRPr>
                    </a:p>
                  </a:txBody>
                  <a:tcPr marL="50025" marR="50025" marT="25000" marB="25000" anchor="ctr"/>
                </a:tc>
                <a:tc>
                  <a:txBody>
                    <a:bodyPr/>
                    <a:lstStyle/>
                    <a:p>
                      <a:pPr marL="0" marR="0" lvl="0" indent="0" algn="l" rtl="0">
                        <a:spcBef>
                          <a:spcPts val="0"/>
                        </a:spcBef>
                        <a:spcAft>
                          <a:spcPts val="0"/>
                        </a:spcAft>
                        <a:buNone/>
                      </a:pPr>
                      <a:r>
                        <a:rPr lang="en-US" sz="1800"/>
                        <a:t>1 to 126</a:t>
                      </a:r>
                      <a:endParaRPr sz="1800">
                        <a:latin typeface="Times New Roman"/>
                        <a:ea typeface="Times New Roman"/>
                        <a:cs typeface="Times New Roman"/>
                        <a:sym typeface="Times New Roman"/>
                      </a:endParaRPr>
                    </a:p>
                  </a:txBody>
                  <a:tcPr marL="50025" marR="50025" marT="25000" marB="25000" anchor="ctr"/>
                </a:tc>
                <a:tc>
                  <a:txBody>
                    <a:bodyPr/>
                    <a:lstStyle/>
                    <a:p>
                      <a:pPr marL="0" marR="0" lvl="0" indent="0" algn="l" rtl="0">
                        <a:spcBef>
                          <a:spcPts val="0"/>
                        </a:spcBef>
                        <a:spcAft>
                          <a:spcPts val="0"/>
                        </a:spcAft>
                        <a:buNone/>
                      </a:pPr>
                      <a:r>
                        <a:rPr lang="en-US" sz="1800"/>
                        <a:t>255.0.0.0</a:t>
                      </a:r>
                      <a:endParaRPr sz="1800">
                        <a:latin typeface="Times New Roman"/>
                        <a:ea typeface="Times New Roman"/>
                        <a:cs typeface="Times New Roman"/>
                        <a:sym typeface="Times New Roman"/>
                      </a:endParaRPr>
                    </a:p>
                  </a:txBody>
                  <a:tcPr marL="50025" marR="50025" marT="25000" marB="25000" anchor="ctr"/>
                </a:tc>
                <a:tc>
                  <a:txBody>
                    <a:bodyPr/>
                    <a:lstStyle/>
                    <a:p>
                      <a:pPr marL="0" marR="0" lvl="0" indent="0" algn="l" rtl="0">
                        <a:spcBef>
                          <a:spcPts val="0"/>
                        </a:spcBef>
                        <a:spcAft>
                          <a:spcPts val="0"/>
                        </a:spcAft>
                        <a:buNone/>
                      </a:pPr>
                      <a:r>
                        <a:rPr lang="en-US" sz="1800"/>
                        <a:t>1.1.1.1</a:t>
                      </a:r>
                      <a:endParaRPr sz="1800">
                        <a:latin typeface="Times New Roman"/>
                        <a:ea typeface="Times New Roman"/>
                        <a:cs typeface="Times New Roman"/>
                        <a:sym typeface="Times New Roman"/>
                      </a:endParaRPr>
                    </a:p>
                  </a:txBody>
                  <a:tcPr marL="50025" marR="50025" marT="25000" marB="25000" anchor="ctr"/>
                </a:tc>
                <a:tc>
                  <a:txBody>
                    <a:bodyPr/>
                    <a:lstStyle/>
                    <a:p>
                      <a:pPr marL="0" marR="0" lvl="0" indent="0" algn="l" rtl="0">
                        <a:spcBef>
                          <a:spcPts val="0"/>
                        </a:spcBef>
                        <a:spcAft>
                          <a:spcPts val="0"/>
                        </a:spcAft>
                        <a:buNone/>
                      </a:pPr>
                      <a:r>
                        <a:rPr lang="en-US" sz="1800"/>
                        <a:t>8</a:t>
                      </a:r>
                      <a:endParaRPr sz="1800">
                        <a:latin typeface="Times New Roman"/>
                        <a:ea typeface="Times New Roman"/>
                        <a:cs typeface="Times New Roman"/>
                        <a:sym typeface="Times New Roman"/>
                      </a:endParaRPr>
                    </a:p>
                  </a:txBody>
                  <a:tcPr marL="50025" marR="50025" marT="25000" marB="25000" anchor="ctr"/>
                </a:tc>
                <a:tc>
                  <a:txBody>
                    <a:bodyPr/>
                    <a:lstStyle/>
                    <a:p>
                      <a:pPr marL="0" marR="0" lvl="0" indent="0" algn="l" rtl="0">
                        <a:spcBef>
                          <a:spcPts val="0"/>
                        </a:spcBef>
                        <a:spcAft>
                          <a:spcPts val="0"/>
                        </a:spcAft>
                        <a:buNone/>
                      </a:pPr>
                      <a:r>
                        <a:rPr lang="en-US" sz="1800"/>
                        <a:t>128</a:t>
                      </a:r>
                      <a:endParaRPr sz="1800">
                        <a:latin typeface="Times New Roman"/>
                        <a:ea typeface="Times New Roman"/>
                        <a:cs typeface="Times New Roman"/>
                        <a:sym typeface="Times New Roman"/>
                      </a:endParaRPr>
                    </a:p>
                  </a:txBody>
                  <a:tcPr marL="50025" marR="50025" marT="25000" marB="25000" anchor="ctr"/>
                </a:tc>
                <a:tc>
                  <a:txBody>
                    <a:bodyPr/>
                    <a:lstStyle/>
                    <a:p>
                      <a:pPr marL="0" marR="0" lvl="0" indent="0" algn="l" rtl="0">
                        <a:spcBef>
                          <a:spcPts val="0"/>
                        </a:spcBef>
                        <a:spcAft>
                          <a:spcPts val="0"/>
                        </a:spcAft>
                        <a:buNone/>
                      </a:pPr>
                      <a:r>
                        <a:rPr lang="en-US" sz="1800" dirty="0"/>
                        <a:t>Used for large number of hosts.</a:t>
                      </a:r>
                      <a:endParaRPr sz="1800" dirty="0">
                        <a:latin typeface="Times New Roman"/>
                        <a:ea typeface="Times New Roman"/>
                        <a:cs typeface="Times New Roman"/>
                        <a:sym typeface="Times New Roman"/>
                      </a:endParaRPr>
                    </a:p>
                  </a:txBody>
                  <a:tcPr marL="50025" marR="50025" marT="25000" marB="25000" anchor="ctr"/>
                </a:tc>
                <a:extLst>
                  <a:ext uri="{0D108BD9-81ED-4DB2-BD59-A6C34878D82A}">
                    <a16:rowId xmlns="" xmlns:a16="http://schemas.microsoft.com/office/drawing/2014/main" val="10001"/>
                  </a:ext>
                </a:extLst>
              </a:tr>
              <a:tr h="674225">
                <a:tc>
                  <a:txBody>
                    <a:bodyPr/>
                    <a:lstStyle/>
                    <a:p>
                      <a:pPr marL="0" marR="0" lvl="0" indent="0" algn="l" rtl="0">
                        <a:spcBef>
                          <a:spcPts val="0"/>
                        </a:spcBef>
                        <a:spcAft>
                          <a:spcPts val="0"/>
                        </a:spcAft>
                        <a:buNone/>
                      </a:pPr>
                      <a:r>
                        <a:rPr lang="en-US" sz="1800" dirty="0"/>
                        <a:t>IP Class B</a:t>
                      </a:r>
                      <a:endParaRPr sz="1800" dirty="0">
                        <a:latin typeface="Times New Roman"/>
                        <a:ea typeface="Times New Roman"/>
                        <a:cs typeface="Times New Roman"/>
                        <a:sym typeface="Times New Roman"/>
                      </a:endParaRPr>
                    </a:p>
                  </a:txBody>
                  <a:tcPr marL="50025" marR="50025" marT="25000" marB="25000" anchor="ctr"/>
                </a:tc>
                <a:tc>
                  <a:txBody>
                    <a:bodyPr/>
                    <a:lstStyle/>
                    <a:p>
                      <a:pPr marL="0" marR="0" lvl="0" indent="0" algn="l" rtl="0">
                        <a:spcBef>
                          <a:spcPts val="0"/>
                        </a:spcBef>
                        <a:spcAft>
                          <a:spcPts val="0"/>
                        </a:spcAft>
                        <a:buNone/>
                      </a:pPr>
                      <a:r>
                        <a:rPr lang="en-US" sz="1800"/>
                        <a:t>128 to 191</a:t>
                      </a:r>
                      <a:endParaRPr sz="1800">
                        <a:latin typeface="Times New Roman"/>
                        <a:ea typeface="Times New Roman"/>
                        <a:cs typeface="Times New Roman"/>
                        <a:sym typeface="Times New Roman"/>
                      </a:endParaRPr>
                    </a:p>
                  </a:txBody>
                  <a:tcPr marL="50025" marR="50025" marT="25000" marB="25000" anchor="ctr"/>
                </a:tc>
                <a:tc>
                  <a:txBody>
                    <a:bodyPr/>
                    <a:lstStyle/>
                    <a:p>
                      <a:pPr marL="0" marR="0" lvl="0" indent="0" algn="l" rtl="0">
                        <a:spcBef>
                          <a:spcPts val="0"/>
                        </a:spcBef>
                        <a:spcAft>
                          <a:spcPts val="0"/>
                        </a:spcAft>
                        <a:buNone/>
                      </a:pPr>
                      <a:r>
                        <a:rPr lang="en-US" sz="1800"/>
                        <a:t>255.255.0.0</a:t>
                      </a:r>
                      <a:endParaRPr sz="1800">
                        <a:latin typeface="Times New Roman"/>
                        <a:ea typeface="Times New Roman"/>
                        <a:cs typeface="Times New Roman"/>
                        <a:sym typeface="Times New Roman"/>
                      </a:endParaRPr>
                    </a:p>
                  </a:txBody>
                  <a:tcPr marL="50025" marR="50025" marT="25000" marB="25000" anchor="ctr"/>
                </a:tc>
                <a:tc>
                  <a:txBody>
                    <a:bodyPr/>
                    <a:lstStyle/>
                    <a:p>
                      <a:pPr marL="0" marR="0" lvl="0" indent="0" algn="l" rtl="0">
                        <a:spcBef>
                          <a:spcPts val="0"/>
                        </a:spcBef>
                        <a:spcAft>
                          <a:spcPts val="0"/>
                        </a:spcAft>
                        <a:buNone/>
                      </a:pPr>
                      <a:r>
                        <a:rPr lang="en-US" sz="1800"/>
                        <a:t>128.1.1.1</a:t>
                      </a:r>
                      <a:endParaRPr sz="1800">
                        <a:latin typeface="Times New Roman"/>
                        <a:ea typeface="Times New Roman"/>
                        <a:cs typeface="Times New Roman"/>
                        <a:sym typeface="Times New Roman"/>
                      </a:endParaRPr>
                    </a:p>
                  </a:txBody>
                  <a:tcPr marL="50025" marR="50025" marT="25000" marB="25000" anchor="ctr"/>
                </a:tc>
                <a:tc>
                  <a:txBody>
                    <a:bodyPr/>
                    <a:lstStyle/>
                    <a:p>
                      <a:pPr marL="0" marR="0" lvl="0" indent="0" algn="l" rtl="0">
                        <a:spcBef>
                          <a:spcPts val="0"/>
                        </a:spcBef>
                        <a:spcAft>
                          <a:spcPts val="0"/>
                        </a:spcAft>
                        <a:buNone/>
                      </a:pPr>
                      <a:r>
                        <a:rPr lang="en-US" sz="1800"/>
                        <a:t>16</a:t>
                      </a:r>
                      <a:endParaRPr sz="1800">
                        <a:latin typeface="Times New Roman"/>
                        <a:ea typeface="Times New Roman"/>
                        <a:cs typeface="Times New Roman"/>
                        <a:sym typeface="Times New Roman"/>
                      </a:endParaRPr>
                    </a:p>
                  </a:txBody>
                  <a:tcPr marL="50025" marR="50025" marT="25000" marB="25000" anchor="ctr"/>
                </a:tc>
                <a:tc>
                  <a:txBody>
                    <a:bodyPr/>
                    <a:lstStyle/>
                    <a:p>
                      <a:pPr marL="0" marR="0" lvl="0" indent="0" algn="l" rtl="0">
                        <a:spcBef>
                          <a:spcPts val="0"/>
                        </a:spcBef>
                        <a:spcAft>
                          <a:spcPts val="0"/>
                        </a:spcAft>
                        <a:buNone/>
                      </a:pPr>
                      <a:r>
                        <a:rPr lang="en-US" sz="1800"/>
                        <a:t>16384</a:t>
                      </a:r>
                      <a:endParaRPr sz="1800">
                        <a:latin typeface="Times New Roman"/>
                        <a:ea typeface="Times New Roman"/>
                        <a:cs typeface="Times New Roman"/>
                        <a:sym typeface="Times New Roman"/>
                      </a:endParaRPr>
                    </a:p>
                  </a:txBody>
                  <a:tcPr marL="50025" marR="50025" marT="25000" marB="25000" anchor="ctr"/>
                </a:tc>
                <a:tc>
                  <a:txBody>
                    <a:bodyPr/>
                    <a:lstStyle/>
                    <a:p>
                      <a:pPr marL="0" marR="0" lvl="0" indent="0" algn="l" rtl="0">
                        <a:spcBef>
                          <a:spcPts val="0"/>
                        </a:spcBef>
                        <a:spcAft>
                          <a:spcPts val="0"/>
                        </a:spcAft>
                        <a:buNone/>
                      </a:pPr>
                      <a:r>
                        <a:rPr lang="en-US" sz="1800" dirty="0"/>
                        <a:t>Used for medium size network.</a:t>
                      </a:r>
                      <a:endParaRPr sz="1800" dirty="0">
                        <a:latin typeface="Times New Roman"/>
                        <a:ea typeface="Times New Roman"/>
                        <a:cs typeface="Times New Roman"/>
                        <a:sym typeface="Times New Roman"/>
                      </a:endParaRPr>
                    </a:p>
                  </a:txBody>
                  <a:tcPr marL="50025" marR="50025" marT="25000" marB="25000" anchor="ctr"/>
                </a:tc>
                <a:extLst>
                  <a:ext uri="{0D108BD9-81ED-4DB2-BD59-A6C34878D82A}">
                    <a16:rowId xmlns="" xmlns:a16="http://schemas.microsoft.com/office/drawing/2014/main" val="10002"/>
                  </a:ext>
                </a:extLst>
              </a:tr>
              <a:tr h="620775">
                <a:tc>
                  <a:txBody>
                    <a:bodyPr/>
                    <a:lstStyle/>
                    <a:p>
                      <a:pPr marL="0" marR="0" lvl="0" indent="0" algn="l" rtl="0">
                        <a:spcBef>
                          <a:spcPts val="0"/>
                        </a:spcBef>
                        <a:spcAft>
                          <a:spcPts val="0"/>
                        </a:spcAft>
                        <a:buNone/>
                      </a:pPr>
                      <a:r>
                        <a:rPr lang="en-US" sz="1800"/>
                        <a:t>IP Class C</a:t>
                      </a:r>
                      <a:endParaRPr sz="1800">
                        <a:latin typeface="Times New Roman"/>
                        <a:ea typeface="Times New Roman"/>
                        <a:cs typeface="Times New Roman"/>
                        <a:sym typeface="Times New Roman"/>
                      </a:endParaRPr>
                    </a:p>
                  </a:txBody>
                  <a:tcPr marL="50025" marR="50025" marT="25000" marB="25000" anchor="ctr"/>
                </a:tc>
                <a:tc>
                  <a:txBody>
                    <a:bodyPr/>
                    <a:lstStyle/>
                    <a:p>
                      <a:pPr marL="0" marR="0" lvl="0" indent="0" algn="l" rtl="0">
                        <a:spcBef>
                          <a:spcPts val="0"/>
                        </a:spcBef>
                        <a:spcAft>
                          <a:spcPts val="0"/>
                        </a:spcAft>
                        <a:buNone/>
                      </a:pPr>
                      <a:r>
                        <a:rPr lang="en-US" sz="1800" dirty="0"/>
                        <a:t>192 to 223</a:t>
                      </a:r>
                      <a:endParaRPr sz="1800" dirty="0">
                        <a:latin typeface="Times New Roman"/>
                        <a:ea typeface="Times New Roman"/>
                        <a:cs typeface="Times New Roman"/>
                        <a:sym typeface="Times New Roman"/>
                      </a:endParaRPr>
                    </a:p>
                  </a:txBody>
                  <a:tcPr marL="50025" marR="50025" marT="25000" marB="25000" anchor="ctr"/>
                </a:tc>
                <a:tc>
                  <a:txBody>
                    <a:bodyPr/>
                    <a:lstStyle/>
                    <a:p>
                      <a:pPr marL="0" marR="0" lvl="0" indent="0" algn="l" rtl="0">
                        <a:spcBef>
                          <a:spcPts val="0"/>
                        </a:spcBef>
                        <a:spcAft>
                          <a:spcPts val="0"/>
                        </a:spcAft>
                        <a:buNone/>
                      </a:pPr>
                      <a:r>
                        <a:rPr lang="en-US" sz="1800" dirty="0"/>
                        <a:t>255.255.255.0</a:t>
                      </a:r>
                      <a:endParaRPr sz="1800" dirty="0">
                        <a:latin typeface="Times New Roman"/>
                        <a:ea typeface="Times New Roman"/>
                        <a:cs typeface="Times New Roman"/>
                        <a:sym typeface="Times New Roman"/>
                      </a:endParaRPr>
                    </a:p>
                  </a:txBody>
                  <a:tcPr marL="50025" marR="50025" marT="25000" marB="25000" anchor="ctr"/>
                </a:tc>
                <a:tc>
                  <a:txBody>
                    <a:bodyPr/>
                    <a:lstStyle/>
                    <a:p>
                      <a:pPr marL="0" marR="0" lvl="0" indent="0" algn="l" rtl="0">
                        <a:spcBef>
                          <a:spcPts val="0"/>
                        </a:spcBef>
                        <a:spcAft>
                          <a:spcPts val="0"/>
                        </a:spcAft>
                        <a:buNone/>
                      </a:pPr>
                      <a:r>
                        <a:rPr lang="en-US" sz="1800"/>
                        <a:t>192.1.11.</a:t>
                      </a:r>
                      <a:endParaRPr sz="1800">
                        <a:latin typeface="Times New Roman"/>
                        <a:ea typeface="Times New Roman"/>
                        <a:cs typeface="Times New Roman"/>
                        <a:sym typeface="Times New Roman"/>
                      </a:endParaRPr>
                    </a:p>
                  </a:txBody>
                  <a:tcPr marL="50025" marR="50025" marT="25000" marB="25000" anchor="ctr"/>
                </a:tc>
                <a:tc>
                  <a:txBody>
                    <a:bodyPr/>
                    <a:lstStyle/>
                    <a:p>
                      <a:pPr marL="0" marR="0" lvl="0" indent="0" algn="l" rtl="0">
                        <a:spcBef>
                          <a:spcPts val="0"/>
                        </a:spcBef>
                        <a:spcAft>
                          <a:spcPts val="0"/>
                        </a:spcAft>
                        <a:buNone/>
                      </a:pPr>
                      <a:r>
                        <a:rPr lang="en-US" sz="1800"/>
                        <a:t>24</a:t>
                      </a:r>
                      <a:endParaRPr sz="1800">
                        <a:latin typeface="Times New Roman"/>
                        <a:ea typeface="Times New Roman"/>
                        <a:cs typeface="Times New Roman"/>
                        <a:sym typeface="Times New Roman"/>
                      </a:endParaRPr>
                    </a:p>
                  </a:txBody>
                  <a:tcPr marL="50025" marR="50025" marT="25000" marB="25000" anchor="ctr"/>
                </a:tc>
                <a:tc>
                  <a:txBody>
                    <a:bodyPr/>
                    <a:lstStyle/>
                    <a:p>
                      <a:pPr marL="0" marR="0" lvl="0" indent="0" algn="l" rtl="0">
                        <a:spcBef>
                          <a:spcPts val="0"/>
                        </a:spcBef>
                        <a:spcAft>
                          <a:spcPts val="0"/>
                        </a:spcAft>
                        <a:buNone/>
                      </a:pPr>
                      <a:r>
                        <a:rPr lang="en-US" sz="1800"/>
                        <a:t>2097157</a:t>
                      </a:r>
                      <a:endParaRPr sz="1800">
                        <a:latin typeface="Times New Roman"/>
                        <a:ea typeface="Times New Roman"/>
                        <a:cs typeface="Times New Roman"/>
                        <a:sym typeface="Times New Roman"/>
                      </a:endParaRPr>
                    </a:p>
                  </a:txBody>
                  <a:tcPr marL="50025" marR="50025" marT="25000" marB="25000" anchor="ctr"/>
                </a:tc>
                <a:tc>
                  <a:txBody>
                    <a:bodyPr/>
                    <a:lstStyle/>
                    <a:p>
                      <a:pPr marL="0" marR="0" lvl="0" indent="0" algn="l" rtl="0">
                        <a:spcBef>
                          <a:spcPts val="0"/>
                        </a:spcBef>
                        <a:spcAft>
                          <a:spcPts val="0"/>
                        </a:spcAft>
                        <a:buNone/>
                      </a:pPr>
                      <a:r>
                        <a:rPr lang="en-US" sz="1800" dirty="0"/>
                        <a:t>Used for local area network.</a:t>
                      </a:r>
                      <a:endParaRPr sz="1800" dirty="0">
                        <a:latin typeface="Times New Roman"/>
                        <a:ea typeface="Times New Roman"/>
                        <a:cs typeface="Times New Roman"/>
                        <a:sym typeface="Times New Roman"/>
                      </a:endParaRPr>
                    </a:p>
                  </a:txBody>
                  <a:tcPr marL="50025" marR="50025" marT="25000" marB="25000" anchor="ctr"/>
                </a:tc>
                <a:extLst>
                  <a:ext uri="{0D108BD9-81ED-4DB2-BD59-A6C34878D82A}">
                    <a16:rowId xmlns="" xmlns:a16="http://schemas.microsoft.com/office/drawing/2014/main" val="10003"/>
                  </a:ext>
                </a:extLst>
              </a:tr>
              <a:tr h="620775">
                <a:tc>
                  <a:txBody>
                    <a:bodyPr/>
                    <a:lstStyle/>
                    <a:p>
                      <a:pPr marL="0" marR="0" lvl="0" indent="0" algn="l" rtl="0">
                        <a:spcBef>
                          <a:spcPts val="0"/>
                        </a:spcBef>
                        <a:spcAft>
                          <a:spcPts val="0"/>
                        </a:spcAft>
                        <a:buNone/>
                      </a:pPr>
                      <a:r>
                        <a:rPr lang="en-US" sz="1800"/>
                        <a:t>IP Class D</a:t>
                      </a:r>
                      <a:endParaRPr sz="1800">
                        <a:latin typeface="Times New Roman"/>
                        <a:ea typeface="Times New Roman"/>
                        <a:cs typeface="Times New Roman"/>
                        <a:sym typeface="Times New Roman"/>
                      </a:endParaRPr>
                    </a:p>
                  </a:txBody>
                  <a:tcPr marL="50025" marR="50025" marT="25000" marB="25000" anchor="ctr"/>
                </a:tc>
                <a:tc>
                  <a:txBody>
                    <a:bodyPr/>
                    <a:lstStyle/>
                    <a:p>
                      <a:pPr marL="0" marR="0" lvl="0" indent="0" algn="l" rtl="0">
                        <a:spcBef>
                          <a:spcPts val="0"/>
                        </a:spcBef>
                        <a:spcAft>
                          <a:spcPts val="0"/>
                        </a:spcAft>
                        <a:buNone/>
                      </a:pPr>
                      <a:r>
                        <a:rPr lang="en-US" sz="1800"/>
                        <a:t>224 to 239</a:t>
                      </a:r>
                      <a:endParaRPr sz="1800">
                        <a:latin typeface="Times New Roman"/>
                        <a:ea typeface="Times New Roman"/>
                        <a:cs typeface="Times New Roman"/>
                        <a:sym typeface="Times New Roman"/>
                      </a:endParaRPr>
                    </a:p>
                  </a:txBody>
                  <a:tcPr marL="50025" marR="50025" marT="25000" marB="25000" anchor="ctr"/>
                </a:tc>
                <a:tc>
                  <a:txBody>
                    <a:bodyPr/>
                    <a:lstStyle/>
                    <a:p>
                      <a:pPr marL="0" marR="0" lvl="0" indent="0" algn="l" rtl="0">
                        <a:spcBef>
                          <a:spcPts val="0"/>
                        </a:spcBef>
                        <a:spcAft>
                          <a:spcPts val="0"/>
                        </a:spcAft>
                        <a:buNone/>
                      </a:pPr>
                      <a:r>
                        <a:rPr lang="en-US" sz="1800"/>
                        <a:t>NA</a:t>
                      </a:r>
                      <a:endParaRPr sz="1800">
                        <a:latin typeface="Times New Roman"/>
                        <a:ea typeface="Times New Roman"/>
                        <a:cs typeface="Times New Roman"/>
                        <a:sym typeface="Times New Roman"/>
                      </a:endParaRPr>
                    </a:p>
                  </a:txBody>
                  <a:tcPr marL="50025" marR="50025" marT="25000" marB="25000" anchor="ctr"/>
                </a:tc>
                <a:tc>
                  <a:txBody>
                    <a:bodyPr/>
                    <a:lstStyle/>
                    <a:p>
                      <a:pPr marL="0" marR="0" lvl="0" indent="0" algn="l" rtl="0">
                        <a:spcBef>
                          <a:spcPts val="0"/>
                        </a:spcBef>
                        <a:spcAft>
                          <a:spcPts val="0"/>
                        </a:spcAft>
                        <a:buNone/>
                      </a:pPr>
                      <a:r>
                        <a:rPr lang="en-US" sz="1800"/>
                        <a:t>NA</a:t>
                      </a:r>
                      <a:endParaRPr sz="1800">
                        <a:latin typeface="Times New Roman"/>
                        <a:ea typeface="Times New Roman"/>
                        <a:cs typeface="Times New Roman"/>
                        <a:sym typeface="Times New Roman"/>
                      </a:endParaRPr>
                    </a:p>
                  </a:txBody>
                  <a:tcPr marL="50025" marR="50025" marT="25000" marB="25000" anchor="ctr"/>
                </a:tc>
                <a:tc>
                  <a:txBody>
                    <a:bodyPr/>
                    <a:lstStyle/>
                    <a:p>
                      <a:pPr marL="0" marR="0" lvl="0" indent="0" algn="l" rtl="0">
                        <a:spcBef>
                          <a:spcPts val="0"/>
                        </a:spcBef>
                        <a:spcAft>
                          <a:spcPts val="0"/>
                        </a:spcAft>
                        <a:buNone/>
                      </a:pPr>
                      <a:r>
                        <a:rPr lang="en-US" sz="1800"/>
                        <a:t>NA</a:t>
                      </a:r>
                      <a:endParaRPr sz="1800">
                        <a:latin typeface="Times New Roman"/>
                        <a:ea typeface="Times New Roman"/>
                        <a:cs typeface="Times New Roman"/>
                        <a:sym typeface="Times New Roman"/>
                      </a:endParaRPr>
                    </a:p>
                  </a:txBody>
                  <a:tcPr marL="50025" marR="50025" marT="25000" marB="25000" anchor="ctr"/>
                </a:tc>
                <a:tc>
                  <a:txBody>
                    <a:bodyPr/>
                    <a:lstStyle/>
                    <a:p>
                      <a:pPr marL="0" marR="0" lvl="0" indent="0" algn="l" rtl="0">
                        <a:spcBef>
                          <a:spcPts val="0"/>
                        </a:spcBef>
                        <a:spcAft>
                          <a:spcPts val="0"/>
                        </a:spcAft>
                        <a:buNone/>
                      </a:pPr>
                      <a:r>
                        <a:rPr lang="en-US" sz="1800"/>
                        <a:t>NA</a:t>
                      </a:r>
                      <a:endParaRPr sz="1800">
                        <a:latin typeface="Times New Roman"/>
                        <a:ea typeface="Times New Roman"/>
                        <a:cs typeface="Times New Roman"/>
                        <a:sym typeface="Times New Roman"/>
                      </a:endParaRPr>
                    </a:p>
                  </a:txBody>
                  <a:tcPr marL="50025" marR="50025" marT="25000" marB="25000" anchor="ctr"/>
                </a:tc>
                <a:tc>
                  <a:txBody>
                    <a:bodyPr/>
                    <a:lstStyle/>
                    <a:p>
                      <a:pPr marL="0" marR="0" lvl="0" indent="0" algn="l" rtl="0">
                        <a:spcBef>
                          <a:spcPts val="0"/>
                        </a:spcBef>
                        <a:spcAft>
                          <a:spcPts val="0"/>
                        </a:spcAft>
                        <a:buNone/>
                      </a:pPr>
                      <a:r>
                        <a:rPr lang="en-US" sz="1800" dirty="0"/>
                        <a:t>Reserve for multi-tasking.</a:t>
                      </a:r>
                      <a:endParaRPr sz="1800" dirty="0">
                        <a:latin typeface="Times New Roman"/>
                        <a:ea typeface="Times New Roman"/>
                        <a:cs typeface="Times New Roman"/>
                        <a:sym typeface="Times New Roman"/>
                      </a:endParaRPr>
                    </a:p>
                  </a:txBody>
                  <a:tcPr marL="50025" marR="50025" marT="25000" marB="25000" anchor="ctr"/>
                </a:tc>
                <a:extLst>
                  <a:ext uri="{0D108BD9-81ED-4DB2-BD59-A6C34878D82A}">
                    <a16:rowId xmlns="" xmlns:a16="http://schemas.microsoft.com/office/drawing/2014/main" val="10004"/>
                  </a:ext>
                </a:extLst>
              </a:tr>
              <a:tr h="1452200">
                <a:tc>
                  <a:txBody>
                    <a:bodyPr/>
                    <a:lstStyle/>
                    <a:p>
                      <a:pPr marL="0" marR="0" lvl="0" indent="0" algn="l" rtl="0">
                        <a:spcBef>
                          <a:spcPts val="0"/>
                        </a:spcBef>
                        <a:spcAft>
                          <a:spcPts val="0"/>
                        </a:spcAft>
                        <a:buNone/>
                      </a:pPr>
                      <a:r>
                        <a:rPr lang="en-US" sz="1800"/>
                        <a:t>IP Class E</a:t>
                      </a:r>
                      <a:endParaRPr sz="1800">
                        <a:latin typeface="Times New Roman"/>
                        <a:ea typeface="Times New Roman"/>
                        <a:cs typeface="Times New Roman"/>
                        <a:sym typeface="Times New Roman"/>
                      </a:endParaRPr>
                    </a:p>
                  </a:txBody>
                  <a:tcPr marL="50025" marR="50025" marT="25000" marB="25000" anchor="ctr"/>
                </a:tc>
                <a:tc>
                  <a:txBody>
                    <a:bodyPr/>
                    <a:lstStyle/>
                    <a:p>
                      <a:pPr marL="0" marR="0" lvl="0" indent="0" algn="l" rtl="0">
                        <a:spcBef>
                          <a:spcPts val="0"/>
                        </a:spcBef>
                        <a:spcAft>
                          <a:spcPts val="0"/>
                        </a:spcAft>
                        <a:buNone/>
                      </a:pPr>
                      <a:r>
                        <a:rPr lang="en-US" sz="1800"/>
                        <a:t>240 to 254</a:t>
                      </a:r>
                      <a:endParaRPr sz="1800">
                        <a:latin typeface="Times New Roman"/>
                        <a:ea typeface="Times New Roman"/>
                        <a:cs typeface="Times New Roman"/>
                        <a:sym typeface="Times New Roman"/>
                      </a:endParaRPr>
                    </a:p>
                  </a:txBody>
                  <a:tcPr marL="50025" marR="50025" marT="25000" marB="25000" anchor="ctr"/>
                </a:tc>
                <a:tc>
                  <a:txBody>
                    <a:bodyPr/>
                    <a:lstStyle/>
                    <a:p>
                      <a:pPr marL="0" marR="0" lvl="0" indent="0" algn="l" rtl="0">
                        <a:spcBef>
                          <a:spcPts val="0"/>
                        </a:spcBef>
                        <a:spcAft>
                          <a:spcPts val="0"/>
                        </a:spcAft>
                        <a:buNone/>
                      </a:pPr>
                      <a:r>
                        <a:rPr lang="en-US" sz="1800"/>
                        <a:t>NA</a:t>
                      </a:r>
                      <a:endParaRPr sz="1800">
                        <a:latin typeface="Times New Roman"/>
                        <a:ea typeface="Times New Roman"/>
                        <a:cs typeface="Times New Roman"/>
                        <a:sym typeface="Times New Roman"/>
                      </a:endParaRPr>
                    </a:p>
                  </a:txBody>
                  <a:tcPr marL="50025" marR="50025" marT="25000" marB="25000" anchor="ctr"/>
                </a:tc>
                <a:tc>
                  <a:txBody>
                    <a:bodyPr/>
                    <a:lstStyle/>
                    <a:p>
                      <a:pPr marL="0" marR="0" lvl="0" indent="0" algn="l" rtl="0">
                        <a:spcBef>
                          <a:spcPts val="0"/>
                        </a:spcBef>
                        <a:spcAft>
                          <a:spcPts val="0"/>
                        </a:spcAft>
                        <a:buNone/>
                      </a:pPr>
                      <a:r>
                        <a:rPr lang="en-US" sz="1800"/>
                        <a:t>NA</a:t>
                      </a:r>
                      <a:endParaRPr sz="1800">
                        <a:latin typeface="Times New Roman"/>
                        <a:ea typeface="Times New Roman"/>
                        <a:cs typeface="Times New Roman"/>
                        <a:sym typeface="Times New Roman"/>
                      </a:endParaRPr>
                    </a:p>
                  </a:txBody>
                  <a:tcPr marL="50025" marR="50025" marT="25000" marB="25000" anchor="ctr"/>
                </a:tc>
                <a:tc>
                  <a:txBody>
                    <a:bodyPr/>
                    <a:lstStyle/>
                    <a:p>
                      <a:pPr marL="0" marR="0" lvl="0" indent="0" algn="l" rtl="0">
                        <a:spcBef>
                          <a:spcPts val="0"/>
                        </a:spcBef>
                        <a:spcAft>
                          <a:spcPts val="0"/>
                        </a:spcAft>
                        <a:buNone/>
                      </a:pPr>
                      <a:r>
                        <a:rPr lang="en-US" sz="1800" dirty="0"/>
                        <a:t>NA</a:t>
                      </a:r>
                      <a:endParaRPr sz="1800" dirty="0">
                        <a:latin typeface="Times New Roman"/>
                        <a:ea typeface="Times New Roman"/>
                        <a:cs typeface="Times New Roman"/>
                        <a:sym typeface="Times New Roman"/>
                      </a:endParaRPr>
                    </a:p>
                  </a:txBody>
                  <a:tcPr marL="50025" marR="50025" marT="25000" marB="25000" anchor="ctr"/>
                </a:tc>
                <a:tc>
                  <a:txBody>
                    <a:bodyPr/>
                    <a:lstStyle/>
                    <a:p>
                      <a:pPr marL="0" marR="0" lvl="0" indent="0" algn="l" rtl="0">
                        <a:spcBef>
                          <a:spcPts val="0"/>
                        </a:spcBef>
                        <a:spcAft>
                          <a:spcPts val="0"/>
                        </a:spcAft>
                        <a:buNone/>
                      </a:pPr>
                      <a:r>
                        <a:rPr lang="en-US" sz="1800"/>
                        <a:t>NA</a:t>
                      </a:r>
                      <a:endParaRPr sz="1800">
                        <a:latin typeface="Times New Roman"/>
                        <a:ea typeface="Times New Roman"/>
                        <a:cs typeface="Times New Roman"/>
                        <a:sym typeface="Times New Roman"/>
                      </a:endParaRPr>
                    </a:p>
                  </a:txBody>
                  <a:tcPr marL="50025" marR="50025" marT="25000" marB="25000" anchor="ctr"/>
                </a:tc>
                <a:tc>
                  <a:txBody>
                    <a:bodyPr/>
                    <a:lstStyle/>
                    <a:p>
                      <a:pPr marL="0" marR="0" lvl="0" indent="0" algn="l" rtl="0">
                        <a:spcBef>
                          <a:spcPts val="0"/>
                        </a:spcBef>
                        <a:spcAft>
                          <a:spcPts val="0"/>
                        </a:spcAft>
                        <a:buNone/>
                      </a:pPr>
                      <a:r>
                        <a:rPr lang="en-US" sz="1800" dirty="0"/>
                        <a:t>This class is reserved for research and Development Purposes.</a:t>
                      </a:r>
                      <a:endParaRPr sz="1800" dirty="0">
                        <a:latin typeface="Times New Roman"/>
                        <a:ea typeface="Times New Roman"/>
                        <a:cs typeface="Times New Roman"/>
                        <a:sym typeface="Times New Roman"/>
                      </a:endParaRPr>
                    </a:p>
                  </a:txBody>
                  <a:tcPr marL="50025" marR="50025" marT="25000" marB="25000" anchor="ctr"/>
                </a:tc>
                <a:extLst>
                  <a:ext uri="{0D108BD9-81ED-4DB2-BD59-A6C34878D82A}">
                    <a16:rowId xmlns="" xmlns:a16="http://schemas.microsoft.com/office/drawing/2014/main" val="10005"/>
                  </a:ext>
                </a:extLst>
              </a:tr>
            </a:tbl>
          </a:graphicData>
        </a:graphic>
      </p:graphicFrame>
      <p:sp>
        <p:nvSpPr>
          <p:cNvPr id="365" name="Google Shape;365;p28"/>
          <p:cNvSpPr/>
          <p:nvPr/>
        </p:nvSpPr>
        <p:spPr>
          <a:xfrm>
            <a:off x="604039" y="1603040"/>
            <a:ext cx="14596713" cy="92333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
            </a:r>
            <a:br>
              <a:rPr lang="en-US" sz="1800" b="0" i="0" u="none" strike="noStrike" cap="none">
                <a:solidFill>
                  <a:schemeClr val="dk1"/>
                </a:solidFill>
                <a:latin typeface="Arial"/>
                <a:ea typeface="Arial"/>
                <a:cs typeface="Arial"/>
                <a:sym typeface="Arial"/>
              </a:rPr>
            </a:br>
            <a:r>
              <a:rPr lang="en-US" sz="1800" b="0" i="0" u="none" strike="noStrike" cap="none">
                <a:solidFill>
                  <a:schemeClr val="dk1"/>
                </a:solidFill>
                <a:latin typeface="Arial"/>
                <a:ea typeface="Arial"/>
                <a:cs typeface="Arial"/>
                <a:sym typeface="Arial"/>
              </a:rPr>
              <a:t/>
            </a: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en-US">
                <a:latin typeface="Times New Roman"/>
                <a:ea typeface="Times New Roman"/>
                <a:cs typeface="Times New Roman"/>
                <a:sym typeface="Times New Roman"/>
              </a:rPr>
              <a:t>Background</a:t>
            </a:r>
            <a:endParaRPr/>
          </a:p>
        </p:txBody>
      </p:sp>
      <p:sp>
        <p:nvSpPr>
          <p:cNvPr id="339" name="Google Shape;339;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r>
              <a:rPr lang="en-US" dirty="0"/>
              <a:t>The IP address space is managed globally by the </a:t>
            </a:r>
            <a:r>
              <a:rPr lang="en-US" dirty="0">
                <a:hlinkClick r:id="rId3" tooltip="Internet Assigned Numbers Authority"/>
              </a:rPr>
              <a:t>Internet Assigned Numbers Authority</a:t>
            </a:r>
            <a:r>
              <a:rPr lang="en-US" dirty="0"/>
              <a:t> (IANA), and by five </a:t>
            </a:r>
            <a:r>
              <a:rPr lang="en-US" dirty="0">
                <a:hlinkClick r:id="rId4" tooltip="Regional Internet registries"/>
              </a:rPr>
              <a:t>regional Internet registries</a:t>
            </a:r>
            <a:r>
              <a:rPr lang="en-US" dirty="0"/>
              <a:t> (RIRs) responsible in their designated territories for assignment to </a:t>
            </a:r>
            <a:r>
              <a:rPr lang="en-US" dirty="0">
                <a:hlinkClick r:id="rId5" tooltip="Local Internet registries"/>
              </a:rPr>
              <a:t>local Internet registries</a:t>
            </a:r>
            <a:r>
              <a:rPr lang="en-US" dirty="0"/>
              <a:t>, such as </a:t>
            </a:r>
            <a:r>
              <a:rPr lang="en-US" dirty="0">
                <a:hlinkClick r:id="rId6" tooltip="Internet service provider"/>
              </a:rPr>
              <a:t>Internet service providers</a:t>
            </a:r>
            <a:r>
              <a:rPr lang="en-US" dirty="0"/>
              <a:t> (ISPs), and other </a:t>
            </a:r>
            <a:r>
              <a:rPr lang="en-US" dirty="0">
                <a:hlinkClick r:id="rId7" tooltip="End user"/>
              </a:rPr>
              <a:t>end users</a:t>
            </a:r>
            <a:r>
              <a:rPr lang="en-US" dirty="0"/>
              <a:t>. IPv4 addresses were distributed by IANA to the RIRs in blocks of approximately 16.8 million addresses each, but have been exhausted at the IANA level since 2011. Only one of the RIRs still has a supply for local assignments in Africa</a:t>
            </a:r>
            <a:r>
              <a:rPr lang="en-US" dirty="0" smtClean="0"/>
              <a:t>.</a:t>
            </a:r>
            <a:r>
              <a:rPr lang="en-US" dirty="0"/>
              <a:t> Some IPv4 addresses are reserved for </a:t>
            </a:r>
            <a:r>
              <a:rPr lang="en-US" dirty="0">
                <a:hlinkClick r:id="rId8" tooltip="Private network"/>
              </a:rPr>
              <a:t>private networks</a:t>
            </a:r>
            <a:r>
              <a:rPr lang="en-US" dirty="0"/>
              <a:t> and are not globally unique.</a:t>
            </a:r>
          </a:p>
        </p:txBody>
      </p:sp>
      <p:sp>
        <p:nvSpPr>
          <p:cNvPr id="340" name="Google Shape;34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2000">
                <a:solidFill>
                  <a:schemeClr val="dk1"/>
                </a:solidFill>
              </a:rPr>
              <a:t>27</a:t>
            </a:fld>
            <a:endParaRPr sz="2000">
              <a:solidFill>
                <a:schemeClr val="dk1"/>
              </a:solidFill>
            </a:endParaRPr>
          </a:p>
        </p:txBody>
      </p:sp>
      <p:sp>
        <p:nvSpPr>
          <p:cNvPr id="341" name="Google Shape;341;p26"/>
          <p:cNvSpPr txBox="1"/>
          <p:nvPr/>
        </p:nvSpPr>
        <p:spPr>
          <a:xfrm>
            <a:off x="0" y="344044"/>
            <a:ext cx="12192000" cy="1325563"/>
          </a:xfrm>
          <a:prstGeom prst="rect">
            <a:avLst/>
          </a:prstGeom>
          <a:solidFill>
            <a:srgbClr val="C4E0B2"/>
          </a:solidFill>
          <a:ln>
            <a:noFill/>
          </a:ln>
        </p:spPr>
        <p:txBody>
          <a:bodyPr spcFirstLastPara="1" wrap="square" lIns="91425" tIns="45700" rIns="91425" bIns="45700" anchor="ctr" anchorCtr="0">
            <a:normAutofit/>
          </a:bodyPr>
          <a:lstStyle/>
          <a:p>
            <a:pPr lvl="0" algn="ctr">
              <a:lnSpc>
                <a:spcPct val="90000"/>
              </a:lnSpc>
              <a:buClr>
                <a:schemeClr val="dk1"/>
              </a:buClr>
              <a:buSzPts val="4400"/>
            </a:pPr>
            <a:r>
              <a:rPr lang="en-US" sz="4400" b="1" dirty="0">
                <a:solidFill>
                  <a:schemeClr val="dk1"/>
                </a:solidFill>
                <a:latin typeface="Times New Roman"/>
                <a:ea typeface="Times New Roman"/>
                <a:cs typeface="Times New Roman"/>
                <a:sym typeface="Times New Roman"/>
              </a:rPr>
              <a:t>Fact‘s </a:t>
            </a:r>
            <a:endParaRPr sz="4400" b="1" i="0" u="none" strike="noStrike" cap="none" dirty="0">
              <a:solidFill>
                <a:schemeClr val="dk1"/>
              </a:solidFill>
              <a:latin typeface="Times New Roman"/>
              <a:ea typeface="Times New Roman"/>
              <a:cs typeface="Times New Roman"/>
              <a:sym typeface="Times New Roman"/>
            </a:endParaRPr>
          </a:p>
        </p:txBody>
      </p:sp>
      <p:sp>
        <p:nvSpPr>
          <p:cNvPr id="342" name="Google Shape;342;p26"/>
          <p:cNvSpPr/>
          <p:nvPr/>
        </p:nvSpPr>
        <p:spPr>
          <a:xfrm>
            <a:off x="0" y="1591351"/>
            <a:ext cx="12192000" cy="132071"/>
          </a:xfrm>
          <a:prstGeom prst="rect">
            <a:avLst/>
          </a:prstGeom>
          <a:solidFill>
            <a:srgbClr val="5481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8599619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4" name="Google Shape;37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2000">
                <a:solidFill>
                  <a:schemeClr val="dk1"/>
                </a:solidFill>
              </a:rPr>
              <a:t>28</a:t>
            </a:fld>
            <a:endParaRPr sz="2000">
              <a:solidFill>
                <a:schemeClr val="dk1"/>
              </a:solidFill>
            </a:endParaRPr>
          </a:p>
        </p:txBody>
      </p:sp>
      <p:sp>
        <p:nvSpPr>
          <p:cNvPr id="375" name="Google Shape;375;p29"/>
          <p:cNvSpPr txBox="1"/>
          <p:nvPr/>
        </p:nvSpPr>
        <p:spPr>
          <a:xfrm>
            <a:off x="0" y="344044"/>
            <a:ext cx="12192000" cy="1325563"/>
          </a:xfrm>
          <a:prstGeom prst="rect">
            <a:avLst/>
          </a:prstGeom>
          <a:solidFill>
            <a:srgbClr val="C4E0B2"/>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400"/>
              <a:buFont typeface="Times New Roman"/>
              <a:buNone/>
            </a:pPr>
            <a:r>
              <a:rPr lang="en-US" sz="4400" b="1" i="0" u="none" strike="noStrike" cap="none" dirty="0">
                <a:solidFill>
                  <a:schemeClr val="dk1"/>
                </a:solidFill>
                <a:latin typeface="Times New Roman"/>
                <a:ea typeface="Times New Roman"/>
                <a:cs typeface="Times New Roman"/>
                <a:sym typeface="Times New Roman"/>
              </a:rPr>
              <a:t>Different Classes Of IP’s In Hosting</a:t>
            </a:r>
            <a:endParaRPr dirty="0"/>
          </a:p>
        </p:txBody>
      </p:sp>
      <p:sp>
        <p:nvSpPr>
          <p:cNvPr id="376" name="Google Shape;376;p29"/>
          <p:cNvSpPr/>
          <p:nvPr/>
        </p:nvSpPr>
        <p:spPr>
          <a:xfrm>
            <a:off x="0" y="1591351"/>
            <a:ext cx="12192000" cy="132071"/>
          </a:xfrm>
          <a:prstGeom prst="rect">
            <a:avLst/>
          </a:prstGeom>
          <a:solidFill>
            <a:srgbClr val="5481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 name="Text Placeholder 2"/>
          <p:cNvSpPr>
            <a:spLocks noGrp="1"/>
          </p:cNvSpPr>
          <p:nvPr>
            <p:ph type="body" idx="1"/>
          </p:nvPr>
        </p:nvSpPr>
        <p:spPr>
          <a:xfrm>
            <a:off x="422564" y="2042032"/>
            <a:ext cx="10515600" cy="4351338"/>
          </a:xfrm>
        </p:spPr>
        <p:txBody>
          <a:bodyPr>
            <a:normAutofit fontScale="92500" lnSpcReduction="20000"/>
          </a:bodyPr>
          <a:lstStyle/>
          <a:p>
            <a:pPr fontAlgn="base"/>
            <a:r>
              <a:rPr lang="en-GB" b="1" u="sng" dirty="0">
                <a:hlinkClick r:id="rId3"/>
              </a:rPr>
              <a:t>Network ID</a:t>
            </a:r>
            <a:r>
              <a:rPr lang="en-GB" b="1" dirty="0"/>
              <a:t>– </a:t>
            </a:r>
            <a:r>
              <a:rPr lang="en-GB" dirty="0"/>
              <a:t/>
            </a:r>
            <a:br>
              <a:rPr lang="en-GB" dirty="0"/>
            </a:br>
            <a:r>
              <a:rPr lang="en-GB" dirty="0"/>
              <a:t>It is the part of the left-hand IP address that identifies the specific network where the device is located. In the normal home network, where the device has an IP address 192.168.1.32, the 192.168.1 part of the address will be the network ID. It is customary to fill in the last part that is not zero, so we can say that the device’s network ID is 192.168.1.0.</a:t>
            </a:r>
          </a:p>
          <a:p>
            <a:pPr fontAlgn="base"/>
            <a:r>
              <a:rPr lang="en-GB" b="1" u="sng" dirty="0">
                <a:hlinkClick r:id="rId4"/>
              </a:rPr>
              <a:t>Hosting ID</a:t>
            </a:r>
            <a:r>
              <a:rPr lang="en-GB" b="1" dirty="0"/>
              <a:t>– </a:t>
            </a:r>
            <a:r>
              <a:rPr lang="en-GB" dirty="0"/>
              <a:t/>
            </a:r>
            <a:br>
              <a:rPr lang="en-GB" dirty="0"/>
            </a:br>
            <a:r>
              <a:rPr lang="en-GB" dirty="0"/>
              <a:t>The host ID is part of the IP address that was not taken by the network ID. Identifies a specific device (in the TCP / IP world, we call devices “host”) in that network. Continuing with our example of the IP address 192.168.1.32, the host ID will be 32- the unique host ID on the 192.168.1.0 network.</a:t>
            </a:r>
          </a:p>
          <a:p>
            <a:endParaRPr lang="en-GB" dirty="0"/>
          </a:p>
        </p:txBody>
      </p:sp>
    </p:spTree>
    <p:extLst>
      <p:ext uri="{BB962C8B-B14F-4D97-AF65-F5344CB8AC3E}">
        <p14:creationId xmlns:p14="http://schemas.microsoft.com/office/powerpoint/2010/main" val="779229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2" name="Google Shape;372;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en-US">
                <a:latin typeface="Times New Roman"/>
                <a:ea typeface="Times New Roman"/>
                <a:cs typeface="Times New Roman"/>
                <a:sym typeface="Times New Roman"/>
              </a:rPr>
              <a:t>Background</a:t>
            </a:r>
            <a:endParaRPr/>
          </a:p>
        </p:txBody>
      </p:sp>
      <p:sp>
        <p:nvSpPr>
          <p:cNvPr id="374" name="Google Shape;37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2000">
                <a:solidFill>
                  <a:schemeClr val="dk1"/>
                </a:solidFill>
              </a:rPr>
              <a:t>29</a:t>
            </a:fld>
            <a:endParaRPr sz="2000">
              <a:solidFill>
                <a:schemeClr val="dk1"/>
              </a:solidFill>
            </a:endParaRPr>
          </a:p>
        </p:txBody>
      </p:sp>
      <p:sp>
        <p:nvSpPr>
          <p:cNvPr id="375" name="Google Shape;375;p29"/>
          <p:cNvSpPr txBox="1"/>
          <p:nvPr/>
        </p:nvSpPr>
        <p:spPr>
          <a:xfrm>
            <a:off x="0" y="344044"/>
            <a:ext cx="12192000" cy="1325563"/>
          </a:xfrm>
          <a:prstGeom prst="rect">
            <a:avLst/>
          </a:prstGeom>
          <a:solidFill>
            <a:srgbClr val="C4E0B2"/>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400"/>
              <a:buFont typeface="Times New Roman"/>
              <a:buNone/>
            </a:pPr>
            <a:r>
              <a:rPr lang="en-US" sz="4400" b="1" i="0" u="none" strike="noStrike" cap="none" dirty="0">
                <a:solidFill>
                  <a:schemeClr val="dk1"/>
                </a:solidFill>
                <a:latin typeface="Times New Roman"/>
                <a:ea typeface="Times New Roman"/>
                <a:cs typeface="Times New Roman"/>
                <a:sym typeface="Times New Roman"/>
              </a:rPr>
              <a:t>Different Classes Of IP’s In Hosting</a:t>
            </a:r>
            <a:endParaRPr dirty="0"/>
          </a:p>
        </p:txBody>
      </p:sp>
      <p:sp>
        <p:nvSpPr>
          <p:cNvPr id="376" name="Google Shape;376;p29"/>
          <p:cNvSpPr/>
          <p:nvPr/>
        </p:nvSpPr>
        <p:spPr>
          <a:xfrm>
            <a:off x="0" y="1591351"/>
            <a:ext cx="12192000" cy="132071"/>
          </a:xfrm>
          <a:prstGeom prst="rect">
            <a:avLst/>
          </a:prstGeom>
          <a:solidFill>
            <a:srgbClr val="5481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 name="Picture 2"/>
          <p:cNvPicPr>
            <a:picLocks noChangeAspect="1"/>
          </p:cNvPicPr>
          <p:nvPr/>
        </p:nvPicPr>
        <p:blipFill>
          <a:blip r:embed="rId3"/>
          <a:stretch>
            <a:fillRect/>
          </a:stretch>
        </p:blipFill>
        <p:spPr>
          <a:xfrm>
            <a:off x="2097557" y="1859947"/>
            <a:ext cx="7996885" cy="499805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en-US">
                <a:latin typeface="Times New Roman"/>
                <a:ea typeface="Times New Roman"/>
                <a:cs typeface="Times New Roman"/>
                <a:sym typeface="Times New Roman"/>
              </a:rPr>
              <a:t>Background</a:t>
            </a:r>
            <a:endParaRPr/>
          </a:p>
        </p:txBody>
      </p:sp>
      <p:sp>
        <p:nvSpPr>
          <p:cNvPr id="128" name="Google Shape;128;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3200"/>
              <a:buChar char="•"/>
            </a:pPr>
            <a:r>
              <a:rPr lang="en-US" sz="3200">
                <a:latin typeface="Times New Roman"/>
                <a:ea typeface="Times New Roman"/>
                <a:cs typeface="Times New Roman"/>
                <a:sym typeface="Times New Roman"/>
              </a:rPr>
              <a:t>An </a:t>
            </a:r>
            <a:r>
              <a:rPr lang="en-US" sz="3200">
                <a:solidFill>
                  <a:schemeClr val="accent6"/>
                </a:solidFill>
                <a:latin typeface="Times New Roman"/>
                <a:ea typeface="Times New Roman"/>
                <a:cs typeface="Times New Roman"/>
                <a:sym typeface="Times New Roman"/>
              </a:rPr>
              <a:t>Internet Protocol address (IP address) </a:t>
            </a:r>
            <a:r>
              <a:rPr lang="en-US" sz="3200">
                <a:latin typeface="Times New Roman"/>
                <a:ea typeface="Times New Roman"/>
                <a:cs typeface="Times New Roman"/>
                <a:sym typeface="Times New Roman"/>
              </a:rPr>
              <a:t>is a numerical label such as 192.0.2.1 that is connected to a computer network that uses the Internet Protocol for communication. </a:t>
            </a:r>
            <a:endParaRPr/>
          </a:p>
          <a:p>
            <a:pPr marL="228600" lvl="0" indent="-228600" algn="just" rtl="0">
              <a:lnSpc>
                <a:spcPct val="90000"/>
              </a:lnSpc>
              <a:spcBef>
                <a:spcPts val="1000"/>
              </a:spcBef>
              <a:spcAft>
                <a:spcPts val="0"/>
              </a:spcAft>
              <a:buClr>
                <a:schemeClr val="dk1"/>
              </a:buClr>
              <a:buSzPts val="3200"/>
              <a:buChar char="•"/>
            </a:pPr>
            <a:r>
              <a:rPr lang="en-US" sz="3200">
                <a:latin typeface="Times New Roman"/>
                <a:ea typeface="Times New Roman"/>
                <a:cs typeface="Times New Roman"/>
                <a:sym typeface="Times New Roman"/>
              </a:rPr>
              <a:t>An IP address serves </a:t>
            </a:r>
            <a:r>
              <a:rPr lang="en-US" sz="3200">
                <a:solidFill>
                  <a:schemeClr val="accent6"/>
                </a:solidFill>
                <a:latin typeface="Times New Roman"/>
                <a:ea typeface="Times New Roman"/>
                <a:cs typeface="Times New Roman"/>
                <a:sym typeface="Times New Roman"/>
              </a:rPr>
              <a:t>two</a:t>
            </a:r>
            <a:r>
              <a:rPr lang="en-US" sz="3200">
                <a:latin typeface="Times New Roman"/>
                <a:ea typeface="Times New Roman"/>
                <a:cs typeface="Times New Roman"/>
                <a:sym typeface="Times New Roman"/>
              </a:rPr>
              <a:t> main functions: </a:t>
            </a:r>
            <a:endParaRPr sz="3200">
              <a:latin typeface="Times New Roman"/>
              <a:ea typeface="Times New Roman"/>
              <a:cs typeface="Times New Roman"/>
              <a:sym typeface="Times New Roman"/>
            </a:endParaRPr>
          </a:p>
          <a:p>
            <a:pPr marL="1143000" lvl="2" indent="-228600" algn="just" rtl="0">
              <a:lnSpc>
                <a:spcPct val="90000"/>
              </a:lnSpc>
              <a:spcBef>
                <a:spcPts val="500"/>
              </a:spcBef>
              <a:spcAft>
                <a:spcPts val="0"/>
              </a:spcAft>
              <a:buClr>
                <a:schemeClr val="dk1"/>
              </a:buClr>
              <a:buSzPts val="2800"/>
              <a:buChar char="•"/>
            </a:pPr>
            <a:r>
              <a:rPr lang="en-US" sz="2800" b="1">
                <a:latin typeface="Times New Roman"/>
                <a:ea typeface="Times New Roman"/>
                <a:cs typeface="Times New Roman"/>
                <a:sym typeface="Times New Roman"/>
              </a:rPr>
              <a:t>Network interface identification: </a:t>
            </a:r>
            <a:r>
              <a:rPr lang="en-US" sz="2800">
                <a:latin typeface="Times New Roman"/>
                <a:ea typeface="Times New Roman"/>
                <a:cs typeface="Times New Roman"/>
                <a:sym typeface="Times New Roman"/>
              </a:rPr>
              <a:t>Between a device and the network. </a:t>
            </a:r>
            <a:endParaRPr sz="2800">
              <a:latin typeface="Times New Roman"/>
              <a:ea typeface="Times New Roman"/>
              <a:cs typeface="Times New Roman"/>
              <a:sym typeface="Times New Roman"/>
            </a:endParaRPr>
          </a:p>
          <a:p>
            <a:pPr marL="1143000" lvl="2" indent="-228600" algn="just" rtl="0">
              <a:lnSpc>
                <a:spcPct val="90000"/>
              </a:lnSpc>
              <a:spcBef>
                <a:spcPts val="500"/>
              </a:spcBef>
              <a:spcAft>
                <a:spcPts val="0"/>
              </a:spcAft>
              <a:buClr>
                <a:schemeClr val="dk1"/>
              </a:buClr>
              <a:buSzPts val="2800"/>
              <a:buChar char="•"/>
            </a:pPr>
            <a:r>
              <a:rPr lang="en-US" sz="2800" b="1">
                <a:latin typeface="Times New Roman"/>
                <a:ea typeface="Times New Roman"/>
                <a:cs typeface="Times New Roman"/>
                <a:sym typeface="Times New Roman"/>
              </a:rPr>
              <a:t>Location addressing: </a:t>
            </a:r>
            <a:r>
              <a:rPr lang="en-US" sz="2800">
                <a:latin typeface="Times New Roman"/>
                <a:ea typeface="Times New Roman"/>
                <a:cs typeface="Times New Roman"/>
                <a:sym typeface="Times New Roman"/>
              </a:rPr>
              <a:t>Geolocation is mapping</a:t>
            </a:r>
            <a:endParaRPr sz="2800" b="1">
              <a:solidFill>
                <a:schemeClr val="accent6"/>
              </a:solidFill>
              <a:latin typeface="Times New Roman"/>
              <a:ea typeface="Times New Roman"/>
              <a:cs typeface="Times New Roman"/>
              <a:sym typeface="Times New Roman"/>
            </a:endParaRPr>
          </a:p>
        </p:txBody>
      </p:sp>
      <p:sp>
        <p:nvSpPr>
          <p:cNvPr id="129" name="Google Shape;12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2000">
                <a:solidFill>
                  <a:schemeClr val="dk1"/>
                </a:solidFill>
              </a:rPr>
              <a:t>3</a:t>
            </a:fld>
            <a:endParaRPr sz="2000">
              <a:solidFill>
                <a:schemeClr val="dk1"/>
              </a:solidFill>
            </a:endParaRPr>
          </a:p>
        </p:txBody>
      </p:sp>
      <p:sp>
        <p:nvSpPr>
          <p:cNvPr id="130" name="Google Shape;130;p5"/>
          <p:cNvSpPr txBox="1"/>
          <p:nvPr/>
        </p:nvSpPr>
        <p:spPr>
          <a:xfrm>
            <a:off x="0" y="344044"/>
            <a:ext cx="12192000" cy="1325563"/>
          </a:xfrm>
          <a:prstGeom prst="rect">
            <a:avLst/>
          </a:prstGeom>
          <a:solidFill>
            <a:srgbClr val="C4E0B2"/>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400"/>
              <a:buFont typeface="Times New Roman"/>
              <a:buNone/>
            </a:pPr>
            <a:r>
              <a:rPr lang="en-US" sz="4400" b="1" i="0" u="none" strike="noStrike" cap="none">
                <a:solidFill>
                  <a:schemeClr val="dk1"/>
                </a:solidFill>
                <a:latin typeface="Times New Roman"/>
                <a:ea typeface="Times New Roman"/>
                <a:cs typeface="Times New Roman"/>
                <a:sym typeface="Times New Roman"/>
              </a:rPr>
              <a:t>What is an IP Address?</a:t>
            </a:r>
            <a:endParaRPr/>
          </a:p>
        </p:txBody>
      </p:sp>
      <p:sp>
        <p:nvSpPr>
          <p:cNvPr id="131" name="Google Shape;131;p5"/>
          <p:cNvSpPr/>
          <p:nvPr/>
        </p:nvSpPr>
        <p:spPr>
          <a:xfrm>
            <a:off x="0" y="1591351"/>
            <a:ext cx="12192000" cy="132071"/>
          </a:xfrm>
          <a:prstGeom prst="rect">
            <a:avLst/>
          </a:prstGeom>
          <a:solidFill>
            <a:srgbClr val="5481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en-US">
                <a:latin typeface="Times New Roman"/>
                <a:ea typeface="Times New Roman"/>
                <a:cs typeface="Times New Roman"/>
                <a:sym typeface="Times New Roman"/>
              </a:rPr>
              <a:t>Background</a:t>
            </a:r>
            <a:endParaRPr/>
          </a:p>
        </p:txBody>
      </p:sp>
      <p:sp>
        <p:nvSpPr>
          <p:cNvPr id="383" name="Google Shape;383;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dk1"/>
              </a:buClr>
              <a:buSzPct val="100000"/>
              <a:buNone/>
            </a:pPr>
            <a:r>
              <a:rPr lang="en-US" b="1">
                <a:latin typeface="Times New Roman"/>
                <a:ea typeface="Times New Roman"/>
                <a:cs typeface="Times New Roman"/>
                <a:sym typeface="Times New Roman"/>
              </a:rPr>
              <a:t>The different classes of IP’s are:</a:t>
            </a:r>
            <a:endParaRPr/>
          </a:p>
          <a:p>
            <a:pPr marL="0" lvl="0" indent="0" algn="l" rtl="0">
              <a:lnSpc>
                <a:spcPct val="90000"/>
              </a:lnSpc>
              <a:spcBef>
                <a:spcPts val="1000"/>
              </a:spcBef>
              <a:spcAft>
                <a:spcPts val="0"/>
              </a:spcAft>
              <a:buClr>
                <a:schemeClr val="dk1"/>
              </a:buClr>
              <a:buSzPct val="100000"/>
              <a:buNone/>
            </a:pPr>
            <a:r>
              <a:rPr lang="en-US" b="1">
                <a:latin typeface="Times New Roman"/>
                <a:ea typeface="Times New Roman"/>
                <a:cs typeface="Times New Roman"/>
                <a:sym typeface="Times New Roman"/>
              </a:rPr>
              <a:t>Class A</a:t>
            </a:r>
            <a:endParaRPr>
              <a:latin typeface="Times New Roman"/>
              <a:ea typeface="Times New Roman"/>
              <a:cs typeface="Times New Roman"/>
              <a:sym typeface="Times New Roman"/>
            </a:endParaRPr>
          </a:p>
          <a:p>
            <a:pPr marL="228600" lvl="0" indent="-228600" algn="l" rtl="0">
              <a:lnSpc>
                <a:spcPct val="90000"/>
              </a:lnSpc>
              <a:spcBef>
                <a:spcPts val="1000"/>
              </a:spcBef>
              <a:spcAft>
                <a:spcPts val="0"/>
              </a:spcAft>
              <a:buClr>
                <a:schemeClr val="dk1"/>
              </a:buClr>
              <a:buSzPct val="100000"/>
              <a:buChar char="•"/>
            </a:pPr>
            <a:r>
              <a:rPr lang="en-US">
                <a:latin typeface="Times New Roman"/>
                <a:ea typeface="Times New Roman"/>
                <a:cs typeface="Times New Roman"/>
                <a:sym typeface="Times New Roman"/>
              </a:rPr>
              <a:t>Class A IP’s are majorly used for </a:t>
            </a:r>
            <a:r>
              <a:rPr lang="en-US" b="1">
                <a:solidFill>
                  <a:srgbClr val="00B050"/>
                </a:solidFill>
                <a:latin typeface="Times New Roman"/>
                <a:ea typeface="Times New Roman"/>
                <a:cs typeface="Times New Roman"/>
                <a:sym typeface="Times New Roman"/>
              </a:rPr>
              <a:t>large networks</a:t>
            </a:r>
            <a:r>
              <a:rPr lang="en-US">
                <a:latin typeface="Times New Roman"/>
                <a:ea typeface="Times New Roman"/>
                <a:cs typeface="Times New Roman"/>
                <a:sym typeface="Times New Roman"/>
              </a:rPr>
              <a:t>. Also, this kind of IPs are generally used by </a:t>
            </a:r>
            <a:r>
              <a:rPr lang="en-US" b="1">
                <a:solidFill>
                  <a:srgbClr val="00B050"/>
                </a:solidFill>
                <a:latin typeface="Times New Roman"/>
                <a:ea typeface="Times New Roman"/>
                <a:cs typeface="Times New Roman"/>
                <a:sym typeface="Times New Roman"/>
              </a:rPr>
              <a:t>large organizations </a:t>
            </a:r>
            <a:r>
              <a:rPr lang="en-US">
                <a:latin typeface="Times New Roman"/>
                <a:ea typeface="Times New Roman"/>
                <a:cs typeface="Times New Roman"/>
                <a:sym typeface="Times New Roman"/>
              </a:rPr>
              <a:t>such as Google, Bing, Yahoo, etc., The huge benefit in this type of IP is you can host many numbers of devices to the IP address. The main thing is that class IP’s are generally used by Internet Service Providers (ISP). Additionally, the A-class IP’s are not used by many of the bloggers.</a:t>
            </a:r>
            <a:endParaRPr/>
          </a:p>
          <a:p>
            <a:pPr marL="0" lvl="0" indent="0" algn="l" rtl="0">
              <a:lnSpc>
                <a:spcPct val="90000"/>
              </a:lnSpc>
              <a:spcBef>
                <a:spcPts val="1000"/>
              </a:spcBef>
              <a:spcAft>
                <a:spcPts val="0"/>
              </a:spcAft>
              <a:buClr>
                <a:schemeClr val="dk1"/>
              </a:buClr>
              <a:buSzPct val="100000"/>
              <a:buNone/>
            </a:pPr>
            <a:r>
              <a:rPr lang="en-US" b="1">
                <a:latin typeface="Times New Roman"/>
                <a:ea typeface="Times New Roman"/>
                <a:cs typeface="Times New Roman"/>
                <a:sym typeface="Times New Roman"/>
              </a:rPr>
              <a:t>Class B</a:t>
            </a:r>
            <a:endParaRPr>
              <a:latin typeface="Times New Roman"/>
              <a:ea typeface="Times New Roman"/>
              <a:cs typeface="Times New Roman"/>
              <a:sym typeface="Times New Roman"/>
            </a:endParaRPr>
          </a:p>
          <a:p>
            <a:pPr marL="228600" lvl="0" indent="-228600" algn="l" rtl="0">
              <a:lnSpc>
                <a:spcPct val="90000"/>
              </a:lnSpc>
              <a:spcBef>
                <a:spcPts val="1000"/>
              </a:spcBef>
              <a:spcAft>
                <a:spcPts val="0"/>
              </a:spcAft>
              <a:buClr>
                <a:schemeClr val="dk1"/>
              </a:buClr>
              <a:buSzPct val="100000"/>
              <a:buChar char="•"/>
            </a:pPr>
            <a:r>
              <a:rPr lang="en-US">
                <a:latin typeface="Times New Roman"/>
                <a:ea typeface="Times New Roman"/>
                <a:cs typeface="Times New Roman"/>
                <a:sym typeface="Times New Roman"/>
              </a:rPr>
              <a:t>Class B IP’s are not mostly used by </a:t>
            </a:r>
            <a:r>
              <a:rPr lang="en-US" b="1">
                <a:solidFill>
                  <a:srgbClr val="00B050"/>
                </a:solidFill>
                <a:latin typeface="Times New Roman"/>
                <a:ea typeface="Times New Roman"/>
                <a:cs typeface="Times New Roman"/>
                <a:sym typeface="Times New Roman"/>
              </a:rPr>
              <a:t>bloggers</a:t>
            </a:r>
            <a:r>
              <a:rPr lang="en-US">
                <a:latin typeface="Times New Roman"/>
                <a:ea typeface="Times New Roman"/>
                <a:cs typeface="Times New Roman"/>
                <a:sym typeface="Times New Roman"/>
              </a:rPr>
              <a:t> or </a:t>
            </a:r>
            <a:r>
              <a:rPr lang="en-US" b="1">
                <a:solidFill>
                  <a:srgbClr val="00B050"/>
                </a:solidFill>
                <a:latin typeface="Times New Roman"/>
                <a:ea typeface="Times New Roman"/>
                <a:cs typeface="Times New Roman"/>
                <a:sym typeface="Times New Roman"/>
              </a:rPr>
              <a:t>business websites</a:t>
            </a:r>
            <a:r>
              <a:rPr lang="en-US">
                <a:latin typeface="Times New Roman"/>
                <a:ea typeface="Times New Roman"/>
                <a:cs typeface="Times New Roman"/>
                <a:sym typeface="Times New Roman"/>
              </a:rPr>
              <a:t>. These kinds of IP’s are used by </a:t>
            </a:r>
            <a:r>
              <a:rPr lang="en-US" b="1">
                <a:solidFill>
                  <a:srgbClr val="00B050"/>
                </a:solidFill>
                <a:latin typeface="Times New Roman"/>
                <a:ea typeface="Times New Roman"/>
                <a:cs typeface="Times New Roman"/>
                <a:sym typeface="Times New Roman"/>
              </a:rPr>
              <a:t>medium-sized organizations </a:t>
            </a:r>
            <a:r>
              <a:rPr lang="en-US">
                <a:latin typeface="Times New Roman"/>
                <a:ea typeface="Times New Roman"/>
                <a:cs typeface="Times New Roman"/>
                <a:sym typeface="Times New Roman"/>
              </a:rPr>
              <a:t>and </a:t>
            </a:r>
            <a:r>
              <a:rPr lang="en-US" b="1">
                <a:solidFill>
                  <a:srgbClr val="00B050"/>
                </a:solidFill>
                <a:latin typeface="Times New Roman"/>
                <a:ea typeface="Times New Roman"/>
                <a:cs typeface="Times New Roman"/>
                <a:sym typeface="Times New Roman"/>
              </a:rPr>
              <a:t>networks</a:t>
            </a:r>
            <a:r>
              <a:rPr lang="en-US">
                <a:latin typeface="Times New Roman"/>
                <a:ea typeface="Times New Roman"/>
                <a:cs typeface="Times New Roman"/>
                <a:sym typeface="Times New Roman"/>
              </a:rPr>
              <a:t>. The advantage of this kind of IP is, you can also host devices, but little less than the class A IP’s. Class B IP’s are not recommended for hosting the sites and also most of the users are not using these IP’s</a:t>
            </a:r>
            <a:endParaRPr/>
          </a:p>
          <a:p>
            <a:pPr marL="228600" lvl="0" indent="-77470" algn="just" rtl="0">
              <a:lnSpc>
                <a:spcPct val="90000"/>
              </a:lnSpc>
              <a:spcBef>
                <a:spcPts val="1000"/>
              </a:spcBef>
              <a:spcAft>
                <a:spcPts val="0"/>
              </a:spcAft>
              <a:buClr>
                <a:schemeClr val="dk1"/>
              </a:buClr>
              <a:buSzPct val="100000"/>
              <a:buNone/>
            </a:pPr>
            <a:endParaRPr sz="2800">
              <a:solidFill>
                <a:schemeClr val="accent6"/>
              </a:solidFill>
              <a:latin typeface="Times New Roman"/>
              <a:ea typeface="Times New Roman"/>
              <a:cs typeface="Times New Roman"/>
              <a:sym typeface="Times New Roman"/>
            </a:endParaRPr>
          </a:p>
        </p:txBody>
      </p:sp>
      <p:sp>
        <p:nvSpPr>
          <p:cNvPr id="384" name="Google Shape;38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2000">
                <a:solidFill>
                  <a:schemeClr val="dk1"/>
                </a:solidFill>
              </a:rPr>
              <a:t>30</a:t>
            </a:fld>
            <a:endParaRPr sz="2000">
              <a:solidFill>
                <a:schemeClr val="dk1"/>
              </a:solidFill>
            </a:endParaRPr>
          </a:p>
        </p:txBody>
      </p:sp>
      <p:sp>
        <p:nvSpPr>
          <p:cNvPr id="385" name="Google Shape;385;p30"/>
          <p:cNvSpPr txBox="1"/>
          <p:nvPr/>
        </p:nvSpPr>
        <p:spPr>
          <a:xfrm>
            <a:off x="0" y="344044"/>
            <a:ext cx="12192000" cy="1325563"/>
          </a:xfrm>
          <a:prstGeom prst="rect">
            <a:avLst/>
          </a:prstGeom>
          <a:solidFill>
            <a:srgbClr val="C4E0B2"/>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400"/>
              <a:buFont typeface="Times New Roman"/>
              <a:buNone/>
            </a:pPr>
            <a:r>
              <a:rPr lang="en-US" sz="4400" b="1" i="0" u="none" strike="noStrike" cap="none">
                <a:solidFill>
                  <a:schemeClr val="dk1"/>
                </a:solidFill>
                <a:latin typeface="Times New Roman"/>
                <a:ea typeface="Times New Roman"/>
                <a:cs typeface="Times New Roman"/>
                <a:sym typeface="Times New Roman"/>
              </a:rPr>
              <a:t>Different Classes Of IP’s In Hosting</a:t>
            </a:r>
            <a:endParaRPr/>
          </a:p>
        </p:txBody>
      </p:sp>
      <p:sp>
        <p:nvSpPr>
          <p:cNvPr id="386" name="Google Shape;386;p30"/>
          <p:cNvSpPr/>
          <p:nvPr/>
        </p:nvSpPr>
        <p:spPr>
          <a:xfrm>
            <a:off x="0" y="1591351"/>
            <a:ext cx="12192000" cy="132071"/>
          </a:xfrm>
          <a:prstGeom prst="rect">
            <a:avLst/>
          </a:prstGeom>
          <a:solidFill>
            <a:srgbClr val="5481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en-US">
                <a:latin typeface="Times New Roman"/>
                <a:ea typeface="Times New Roman"/>
                <a:cs typeface="Times New Roman"/>
                <a:sym typeface="Times New Roman"/>
              </a:rPr>
              <a:t>Background</a:t>
            </a:r>
            <a:endParaRPr/>
          </a:p>
        </p:txBody>
      </p:sp>
      <p:sp>
        <p:nvSpPr>
          <p:cNvPr id="393" name="Google Shape;393;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800"/>
              <a:buNone/>
            </a:pPr>
            <a:r>
              <a:rPr lang="en-US" b="1"/>
              <a:t>Class C</a:t>
            </a:r>
            <a:endParaRPr/>
          </a:p>
          <a:p>
            <a:pPr marL="228600" lvl="0" indent="-228600" algn="l" rtl="0">
              <a:lnSpc>
                <a:spcPct val="90000"/>
              </a:lnSpc>
              <a:spcBef>
                <a:spcPts val="1000"/>
              </a:spcBef>
              <a:spcAft>
                <a:spcPts val="0"/>
              </a:spcAft>
              <a:buClr>
                <a:schemeClr val="dk1"/>
              </a:buClr>
              <a:buSzPts val="2800"/>
              <a:buChar char="•"/>
            </a:pPr>
            <a:r>
              <a:rPr lang="en-US"/>
              <a:t>When coming to class C IP’s, most of the PBN and </a:t>
            </a:r>
            <a:r>
              <a:rPr lang="en-US" u="sng"/>
              <a:t>SEO hosting</a:t>
            </a:r>
            <a:r>
              <a:rPr lang="en-US"/>
              <a:t> sites are using it more. Because of the various benefits. This range of IP’s are used by the bloggers, business sites and personal sites. This C class IP’s are used for PBN and SEO hosting. The advantages of using c class IP’s are</a:t>
            </a:r>
            <a:endParaRPr/>
          </a:p>
          <a:p>
            <a:pPr marL="228600" lvl="0" indent="-228600" algn="l" rtl="0">
              <a:lnSpc>
                <a:spcPct val="90000"/>
              </a:lnSpc>
              <a:spcBef>
                <a:spcPts val="1000"/>
              </a:spcBef>
              <a:spcAft>
                <a:spcPts val="0"/>
              </a:spcAft>
              <a:buClr>
                <a:schemeClr val="dk1"/>
              </a:buClr>
              <a:buSzPts val="2800"/>
              <a:buChar char="•"/>
            </a:pPr>
            <a:r>
              <a:rPr lang="en-US"/>
              <a:t>Helps to boost the SEO of your sites</a:t>
            </a:r>
            <a:endParaRPr/>
          </a:p>
          <a:p>
            <a:pPr marL="228600" lvl="0" indent="-228600" algn="l" rtl="0">
              <a:lnSpc>
                <a:spcPct val="90000"/>
              </a:lnSpc>
              <a:spcBef>
                <a:spcPts val="1000"/>
              </a:spcBef>
              <a:spcAft>
                <a:spcPts val="0"/>
              </a:spcAft>
              <a:buClr>
                <a:schemeClr val="dk1"/>
              </a:buClr>
              <a:buSzPts val="2800"/>
              <a:buChar char="•"/>
            </a:pPr>
            <a:r>
              <a:rPr lang="en-US"/>
              <a:t>Improves ranking in search results</a:t>
            </a:r>
            <a:endParaRPr/>
          </a:p>
          <a:p>
            <a:pPr marL="228600" lvl="0" indent="-228600" algn="l" rtl="0">
              <a:lnSpc>
                <a:spcPct val="90000"/>
              </a:lnSpc>
              <a:spcBef>
                <a:spcPts val="1000"/>
              </a:spcBef>
              <a:spcAft>
                <a:spcPts val="0"/>
              </a:spcAft>
              <a:buClr>
                <a:schemeClr val="dk1"/>
              </a:buClr>
              <a:buSzPts val="2800"/>
              <a:buChar char="•"/>
            </a:pPr>
            <a:r>
              <a:rPr lang="en-US"/>
              <a:t>Increases traffic to the sites</a:t>
            </a:r>
            <a:endParaRPr/>
          </a:p>
          <a:p>
            <a:pPr marL="228600" lvl="0" indent="-228600" algn="l" rtl="0">
              <a:lnSpc>
                <a:spcPct val="90000"/>
              </a:lnSpc>
              <a:spcBef>
                <a:spcPts val="1000"/>
              </a:spcBef>
              <a:spcAft>
                <a:spcPts val="0"/>
              </a:spcAft>
              <a:buClr>
                <a:schemeClr val="dk1"/>
              </a:buClr>
              <a:buSzPts val="2800"/>
              <a:buChar char="•"/>
            </a:pPr>
            <a:r>
              <a:rPr lang="en-US"/>
              <a:t>Generally used for blogging and business sites</a:t>
            </a:r>
            <a:endParaRPr/>
          </a:p>
          <a:p>
            <a:pPr marL="228600" lvl="0" indent="-50800" algn="just" rtl="0">
              <a:lnSpc>
                <a:spcPct val="90000"/>
              </a:lnSpc>
              <a:spcBef>
                <a:spcPts val="1000"/>
              </a:spcBef>
              <a:spcAft>
                <a:spcPts val="0"/>
              </a:spcAft>
              <a:buClr>
                <a:schemeClr val="dk1"/>
              </a:buClr>
              <a:buSzPts val="2800"/>
              <a:buNone/>
            </a:pPr>
            <a:endParaRPr sz="2800">
              <a:solidFill>
                <a:schemeClr val="accent6"/>
              </a:solidFill>
              <a:latin typeface="Times New Roman"/>
              <a:ea typeface="Times New Roman"/>
              <a:cs typeface="Times New Roman"/>
              <a:sym typeface="Times New Roman"/>
            </a:endParaRPr>
          </a:p>
        </p:txBody>
      </p:sp>
      <p:sp>
        <p:nvSpPr>
          <p:cNvPr id="394" name="Google Shape;39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2000">
                <a:solidFill>
                  <a:schemeClr val="dk1"/>
                </a:solidFill>
              </a:rPr>
              <a:t>31</a:t>
            </a:fld>
            <a:endParaRPr sz="2000">
              <a:solidFill>
                <a:schemeClr val="dk1"/>
              </a:solidFill>
            </a:endParaRPr>
          </a:p>
        </p:txBody>
      </p:sp>
      <p:sp>
        <p:nvSpPr>
          <p:cNvPr id="395" name="Google Shape;395;p31"/>
          <p:cNvSpPr txBox="1"/>
          <p:nvPr/>
        </p:nvSpPr>
        <p:spPr>
          <a:xfrm>
            <a:off x="0" y="344044"/>
            <a:ext cx="12192000" cy="1325563"/>
          </a:xfrm>
          <a:prstGeom prst="rect">
            <a:avLst/>
          </a:prstGeom>
          <a:solidFill>
            <a:srgbClr val="C4E0B2"/>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400"/>
              <a:buFont typeface="Times New Roman"/>
              <a:buNone/>
            </a:pPr>
            <a:r>
              <a:rPr lang="en-US" sz="4400" b="1" i="0" u="none" strike="noStrike" cap="none">
                <a:solidFill>
                  <a:schemeClr val="dk1"/>
                </a:solidFill>
                <a:latin typeface="Times New Roman"/>
                <a:ea typeface="Times New Roman"/>
                <a:cs typeface="Times New Roman"/>
                <a:sym typeface="Times New Roman"/>
              </a:rPr>
              <a:t>Different Classes Of IP’s In Hosting</a:t>
            </a:r>
            <a:endParaRPr/>
          </a:p>
        </p:txBody>
      </p:sp>
      <p:sp>
        <p:nvSpPr>
          <p:cNvPr id="396" name="Google Shape;396;p31"/>
          <p:cNvSpPr/>
          <p:nvPr/>
        </p:nvSpPr>
        <p:spPr>
          <a:xfrm>
            <a:off x="0" y="1591351"/>
            <a:ext cx="12192000" cy="132071"/>
          </a:xfrm>
          <a:prstGeom prst="rect">
            <a:avLst/>
          </a:prstGeom>
          <a:solidFill>
            <a:srgbClr val="5481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en-US">
                <a:latin typeface="Times New Roman"/>
                <a:ea typeface="Times New Roman"/>
                <a:cs typeface="Times New Roman"/>
                <a:sym typeface="Times New Roman"/>
              </a:rPr>
              <a:t>Background</a:t>
            </a:r>
            <a:endParaRPr/>
          </a:p>
        </p:txBody>
      </p:sp>
      <p:sp>
        <p:nvSpPr>
          <p:cNvPr id="403" name="Google Shape;403;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a:t>Class D &amp; Class E</a:t>
            </a:r>
            <a:endParaRPr/>
          </a:p>
          <a:p>
            <a:pPr marL="228600" lvl="0" indent="-228600" algn="l" rtl="0">
              <a:lnSpc>
                <a:spcPct val="90000"/>
              </a:lnSpc>
              <a:spcBef>
                <a:spcPts val="1000"/>
              </a:spcBef>
              <a:spcAft>
                <a:spcPts val="0"/>
              </a:spcAft>
              <a:buClr>
                <a:schemeClr val="dk1"/>
              </a:buClr>
              <a:buSzPts val="2800"/>
              <a:buChar char="•"/>
            </a:pPr>
            <a:r>
              <a:rPr lang="en-US"/>
              <a:t>The Class D &amp; E IP’s are used very less by the users. The D-class IPs are not used widely by the users and they are used only on special occasions. Whereas the class E IP’s are the reserved ones, which are used for research, scientific studies, etc., These two class IPs are not used in the public sector. Only used in private sectors. Also, the class E IP’s are not provided by the hosting providers for hosting the sites.</a:t>
            </a:r>
            <a:endParaRPr/>
          </a:p>
          <a:p>
            <a:pPr marL="228600" lvl="0" indent="-50800" algn="just" rtl="0">
              <a:lnSpc>
                <a:spcPct val="90000"/>
              </a:lnSpc>
              <a:spcBef>
                <a:spcPts val="1000"/>
              </a:spcBef>
              <a:spcAft>
                <a:spcPts val="0"/>
              </a:spcAft>
              <a:buClr>
                <a:schemeClr val="dk1"/>
              </a:buClr>
              <a:buSzPts val="2800"/>
              <a:buNone/>
            </a:pPr>
            <a:endParaRPr sz="2800">
              <a:solidFill>
                <a:schemeClr val="accent6"/>
              </a:solidFill>
              <a:latin typeface="Times New Roman"/>
              <a:ea typeface="Times New Roman"/>
              <a:cs typeface="Times New Roman"/>
              <a:sym typeface="Times New Roman"/>
            </a:endParaRPr>
          </a:p>
        </p:txBody>
      </p:sp>
      <p:sp>
        <p:nvSpPr>
          <p:cNvPr id="404" name="Google Shape;40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2000">
                <a:solidFill>
                  <a:schemeClr val="dk1"/>
                </a:solidFill>
              </a:rPr>
              <a:t>32</a:t>
            </a:fld>
            <a:endParaRPr sz="2000">
              <a:solidFill>
                <a:schemeClr val="dk1"/>
              </a:solidFill>
            </a:endParaRPr>
          </a:p>
        </p:txBody>
      </p:sp>
      <p:sp>
        <p:nvSpPr>
          <p:cNvPr id="405" name="Google Shape;405;p32"/>
          <p:cNvSpPr txBox="1"/>
          <p:nvPr/>
        </p:nvSpPr>
        <p:spPr>
          <a:xfrm>
            <a:off x="0" y="344044"/>
            <a:ext cx="12192000" cy="1325563"/>
          </a:xfrm>
          <a:prstGeom prst="rect">
            <a:avLst/>
          </a:prstGeom>
          <a:solidFill>
            <a:srgbClr val="C4E0B2"/>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400"/>
              <a:buFont typeface="Times New Roman"/>
              <a:buNone/>
            </a:pPr>
            <a:r>
              <a:rPr lang="en-US" sz="4400" b="1" i="0" u="none" strike="noStrike" cap="none">
                <a:solidFill>
                  <a:schemeClr val="dk1"/>
                </a:solidFill>
                <a:latin typeface="Times New Roman"/>
                <a:ea typeface="Times New Roman"/>
                <a:cs typeface="Times New Roman"/>
                <a:sym typeface="Times New Roman"/>
              </a:rPr>
              <a:t>Different Classes Of IP’s In Hosting</a:t>
            </a:r>
            <a:endParaRPr/>
          </a:p>
        </p:txBody>
      </p:sp>
      <p:sp>
        <p:nvSpPr>
          <p:cNvPr id="406" name="Google Shape;406;p32"/>
          <p:cNvSpPr/>
          <p:nvPr/>
        </p:nvSpPr>
        <p:spPr>
          <a:xfrm>
            <a:off x="0" y="1591351"/>
            <a:ext cx="12192000" cy="132071"/>
          </a:xfrm>
          <a:prstGeom prst="rect">
            <a:avLst/>
          </a:prstGeom>
          <a:solidFill>
            <a:srgbClr val="5481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en-US">
                <a:latin typeface="Times New Roman"/>
                <a:ea typeface="Times New Roman"/>
                <a:cs typeface="Times New Roman"/>
                <a:sym typeface="Times New Roman"/>
              </a:rPr>
              <a:t>Background</a:t>
            </a:r>
            <a:endParaRPr/>
          </a:p>
        </p:txBody>
      </p:sp>
      <p:sp>
        <p:nvSpPr>
          <p:cNvPr id="413" name="Google Shape;413;p33"/>
          <p:cNvSpPr txBox="1">
            <a:spLocks noGrp="1"/>
          </p:cNvSpPr>
          <p:nvPr>
            <p:ph type="body" idx="1"/>
          </p:nvPr>
        </p:nvSpPr>
        <p:spPr>
          <a:xfrm>
            <a:off x="625023" y="1822449"/>
            <a:ext cx="11192904" cy="4351338"/>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chemeClr val="dk1"/>
              </a:buClr>
              <a:buSzPts val="2800"/>
              <a:buChar char="•"/>
            </a:pPr>
            <a:r>
              <a:rPr lang="en-US" dirty="0">
                <a:latin typeface="Times New Roman"/>
                <a:ea typeface="Times New Roman"/>
                <a:cs typeface="Times New Roman"/>
                <a:sym typeface="Times New Roman"/>
              </a:rPr>
              <a:t>Ranges 127.x.x.x are reserved for the </a:t>
            </a:r>
            <a:r>
              <a:rPr lang="en-US" u="sng" dirty="0">
                <a:solidFill>
                  <a:schemeClr val="hlink"/>
                </a:solidFill>
                <a:latin typeface="Times New Roman"/>
                <a:ea typeface="Times New Roman"/>
                <a:cs typeface="Times New Roman"/>
                <a:sym typeface="Times New Roman"/>
                <a:hlinkClick r:id="rId3"/>
              </a:rPr>
              <a:t>loopback or localhost</a:t>
            </a:r>
            <a:r>
              <a:rPr lang="en-US" dirty="0">
                <a:latin typeface="Times New Roman"/>
                <a:ea typeface="Times New Roman"/>
                <a:cs typeface="Times New Roman"/>
                <a:sym typeface="Times New Roman"/>
              </a:rPr>
              <a:t>, for example, </a:t>
            </a:r>
            <a:r>
              <a:rPr lang="en-US" b="1" dirty="0">
                <a:latin typeface="Times New Roman"/>
                <a:ea typeface="Times New Roman"/>
                <a:cs typeface="Times New Roman"/>
                <a:sym typeface="Times New Roman"/>
              </a:rPr>
              <a:t>127.0.0.1</a:t>
            </a:r>
            <a:r>
              <a:rPr lang="en-US" dirty="0">
                <a:latin typeface="Times New Roman"/>
                <a:ea typeface="Times New Roman"/>
                <a:cs typeface="Times New Roman"/>
                <a:sym typeface="Times New Roman"/>
              </a:rPr>
              <a:t> is the loopback address. </a:t>
            </a:r>
            <a:endParaRPr dirty="0">
              <a:latin typeface="Times New Roman"/>
              <a:ea typeface="Times New Roman"/>
              <a:cs typeface="Times New Roman"/>
              <a:sym typeface="Times New Roman"/>
            </a:endParaRPr>
          </a:p>
          <a:p>
            <a:pPr marL="228600" lvl="0" indent="-228600" algn="just" rtl="0">
              <a:lnSpc>
                <a:spcPct val="90000"/>
              </a:lnSpc>
              <a:spcBef>
                <a:spcPts val="1000"/>
              </a:spcBef>
              <a:spcAft>
                <a:spcPts val="0"/>
              </a:spcAft>
              <a:buClr>
                <a:schemeClr val="dk1"/>
              </a:buClr>
              <a:buSzPts val="2800"/>
              <a:buChar char="•"/>
            </a:pPr>
            <a:r>
              <a:rPr lang="en-US" dirty="0">
                <a:latin typeface="Times New Roman"/>
                <a:ea typeface="Times New Roman"/>
                <a:cs typeface="Times New Roman"/>
                <a:sym typeface="Times New Roman"/>
              </a:rPr>
              <a:t>The loopback addresses are built into the IP domain system, </a:t>
            </a:r>
            <a:r>
              <a:rPr lang="en-US" b="1" dirty="0">
                <a:latin typeface="Times New Roman"/>
                <a:ea typeface="Times New Roman"/>
                <a:cs typeface="Times New Roman"/>
                <a:sym typeface="Times New Roman"/>
              </a:rPr>
              <a:t>enabling devices </a:t>
            </a:r>
            <a:r>
              <a:rPr lang="en-US" dirty="0">
                <a:latin typeface="Times New Roman"/>
                <a:ea typeface="Times New Roman"/>
                <a:cs typeface="Times New Roman"/>
                <a:sym typeface="Times New Roman"/>
              </a:rPr>
              <a:t>to transmit and receive the data packets. </a:t>
            </a:r>
            <a:endParaRPr dirty="0">
              <a:latin typeface="Times New Roman"/>
              <a:ea typeface="Times New Roman"/>
              <a:cs typeface="Times New Roman"/>
              <a:sym typeface="Times New Roman"/>
            </a:endParaRPr>
          </a:p>
          <a:p>
            <a:pPr marL="228600" lvl="0" indent="-228600" algn="just" rtl="0">
              <a:lnSpc>
                <a:spcPct val="90000"/>
              </a:lnSpc>
              <a:spcBef>
                <a:spcPts val="1000"/>
              </a:spcBef>
              <a:spcAft>
                <a:spcPts val="0"/>
              </a:spcAft>
              <a:buClr>
                <a:schemeClr val="dk1"/>
              </a:buClr>
              <a:buSzPts val="2800"/>
              <a:buChar char="•"/>
            </a:pPr>
            <a:r>
              <a:rPr lang="en-US" dirty="0">
                <a:latin typeface="Times New Roman"/>
                <a:ea typeface="Times New Roman"/>
                <a:cs typeface="Times New Roman"/>
                <a:sym typeface="Times New Roman"/>
              </a:rPr>
              <a:t>The loopback address 127.0.0.1 is generally known as </a:t>
            </a:r>
            <a:r>
              <a:rPr lang="en-US" b="1" dirty="0">
                <a:latin typeface="Times New Roman"/>
                <a:ea typeface="Times New Roman"/>
                <a:cs typeface="Times New Roman"/>
                <a:sym typeface="Times New Roman"/>
              </a:rPr>
              <a:t>localhost.</a:t>
            </a:r>
            <a:endParaRPr dirty="0"/>
          </a:p>
          <a:p>
            <a:pPr marL="228600" lvl="0" indent="-228600" algn="just" rtl="0">
              <a:lnSpc>
                <a:spcPct val="90000"/>
              </a:lnSpc>
              <a:spcBef>
                <a:spcPts val="1000"/>
              </a:spcBef>
              <a:spcAft>
                <a:spcPts val="0"/>
              </a:spcAft>
              <a:buClr>
                <a:schemeClr val="dk1"/>
              </a:buClr>
              <a:buSzPts val="2800"/>
              <a:buChar char="•"/>
            </a:pPr>
            <a:r>
              <a:rPr lang="en-US" dirty="0">
                <a:latin typeface="Times New Roman"/>
                <a:ea typeface="Times New Roman"/>
                <a:cs typeface="Times New Roman"/>
                <a:sym typeface="Times New Roman"/>
              </a:rPr>
              <a:t>The loopback interface refers to the overall system by which network engineers can self-reference a device, or “ping” a device by sending its data packets back to itself.</a:t>
            </a:r>
            <a:endParaRPr dirty="0"/>
          </a:p>
          <a:p>
            <a:pPr marL="228600" lvl="0" indent="-228600" algn="just" rtl="0">
              <a:lnSpc>
                <a:spcPct val="90000"/>
              </a:lnSpc>
              <a:spcBef>
                <a:spcPts val="1000"/>
              </a:spcBef>
              <a:spcAft>
                <a:spcPts val="0"/>
              </a:spcAft>
              <a:buClr>
                <a:schemeClr val="dk1"/>
              </a:buClr>
              <a:buSzPts val="2800"/>
              <a:buChar char="•"/>
            </a:pPr>
            <a:r>
              <a:rPr lang="en-US" dirty="0">
                <a:latin typeface="Times New Roman"/>
                <a:ea typeface="Times New Roman"/>
                <a:cs typeface="Times New Roman"/>
                <a:sym typeface="Times New Roman"/>
              </a:rPr>
              <a:t>How to test a network card using the loopback address? </a:t>
            </a:r>
            <a:r>
              <a:rPr lang="en-US" b="1" dirty="0">
                <a:latin typeface="Times New Roman"/>
                <a:ea typeface="Times New Roman"/>
                <a:cs typeface="Times New Roman"/>
                <a:sym typeface="Times New Roman"/>
              </a:rPr>
              <a:t>CMD&gt;Ping&gt; 127.0.0.1</a:t>
            </a:r>
            <a:endParaRPr dirty="0"/>
          </a:p>
        </p:txBody>
      </p:sp>
      <p:sp>
        <p:nvSpPr>
          <p:cNvPr id="414" name="Google Shape;41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2000">
                <a:solidFill>
                  <a:schemeClr val="dk1"/>
                </a:solidFill>
              </a:rPr>
              <a:t>33</a:t>
            </a:fld>
            <a:endParaRPr sz="2000">
              <a:solidFill>
                <a:schemeClr val="dk1"/>
              </a:solidFill>
            </a:endParaRPr>
          </a:p>
        </p:txBody>
      </p:sp>
      <p:sp>
        <p:nvSpPr>
          <p:cNvPr id="415" name="Google Shape;415;p33"/>
          <p:cNvSpPr txBox="1"/>
          <p:nvPr/>
        </p:nvSpPr>
        <p:spPr>
          <a:xfrm>
            <a:off x="0" y="344044"/>
            <a:ext cx="12192000" cy="1325563"/>
          </a:xfrm>
          <a:prstGeom prst="rect">
            <a:avLst/>
          </a:prstGeom>
          <a:solidFill>
            <a:srgbClr val="C4E0B2"/>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400"/>
              <a:buFont typeface="Times New Roman"/>
              <a:buNone/>
            </a:pPr>
            <a:r>
              <a:rPr lang="en-US" sz="4400" b="1" i="0" u="none" strike="noStrike" cap="none">
                <a:solidFill>
                  <a:schemeClr val="dk1"/>
                </a:solidFill>
                <a:latin typeface="Times New Roman"/>
                <a:ea typeface="Times New Roman"/>
                <a:cs typeface="Times New Roman"/>
                <a:sym typeface="Times New Roman"/>
              </a:rPr>
              <a:t>loopback or localhost Address</a:t>
            </a:r>
            <a:endParaRPr sz="4400" b="1" i="0" u="none" strike="noStrike" cap="none">
              <a:solidFill>
                <a:schemeClr val="dk1"/>
              </a:solidFill>
              <a:latin typeface="Times New Roman"/>
              <a:ea typeface="Times New Roman"/>
              <a:cs typeface="Times New Roman"/>
              <a:sym typeface="Times New Roman"/>
            </a:endParaRPr>
          </a:p>
        </p:txBody>
      </p:sp>
      <p:sp>
        <p:nvSpPr>
          <p:cNvPr id="416" name="Google Shape;416;p33"/>
          <p:cNvSpPr/>
          <p:nvPr/>
        </p:nvSpPr>
        <p:spPr>
          <a:xfrm>
            <a:off x="0" y="1591351"/>
            <a:ext cx="12192000" cy="132071"/>
          </a:xfrm>
          <a:prstGeom prst="rect">
            <a:avLst/>
          </a:prstGeom>
          <a:solidFill>
            <a:srgbClr val="5481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422" name="Google Shape;422;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sp>
        <p:nvSpPr>
          <p:cNvPr id="423" name="Google Shape;42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pic>
        <p:nvPicPr>
          <p:cNvPr id="424" name="Google Shape;424;p34"/>
          <p:cNvPicPr preferRelativeResize="0"/>
          <p:nvPr/>
        </p:nvPicPr>
        <p:blipFill rotWithShape="1">
          <a:blip r:embed="rId3">
            <a:alphaModFix/>
          </a:blip>
          <a:srcRect/>
          <a:stretch/>
        </p:blipFill>
        <p:spPr>
          <a:xfrm>
            <a:off x="803563" y="0"/>
            <a:ext cx="10584873" cy="683967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en-US">
                <a:latin typeface="Times New Roman"/>
                <a:ea typeface="Times New Roman"/>
                <a:cs typeface="Times New Roman"/>
                <a:sym typeface="Times New Roman"/>
              </a:rPr>
              <a:t>Background</a:t>
            </a:r>
            <a:endParaRPr/>
          </a:p>
        </p:txBody>
      </p:sp>
      <p:sp>
        <p:nvSpPr>
          <p:cNvPr id="431" name="Google Shape;431;p35"/>
          <p:cNvSpPr txBox="1">
            <a:spLocks noGrp="1"/>
          </p:cNvSpPr>
          <p:nvPr>
            <p:ph type="body" idx="1"/>
          </p:nvPr>
        </p:nvSpPr>
        <p:spPr>
          <a:xfrm>
            <a:off x="625023" y="1822449"/>
            <a:ext cx="10941952" cy="4351338"/>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2400"/>
              <a:buChar char="•"/>
            </a:pPr>
            <a:r>
              <a:rPr lang="en-US" sz="2400" b="1">
                <a:latin typeface="Times New Roman"/>
                <a:ea typeface="Times New Roman"/>
                <a:cs typeface="Times New Roman"/>
                <a:sym typeface="Times New Roman"/>
              </a:rPr>
              <a:t>Broadcasts Address: </a:t>
            </a:r>
            <a:r>
              <a:rPr lang="en-US" sz="2400">
                <a:latin typeface="Times New Roman"/>
                <a:ea typeface="Times New Roman"/>
                <a:cs typeface="Times New Roman"/>
                <a:sym typeface="Times New Roman"/>
              </a:rPr>
              <a:t>A </a:t>
            </a:r>
            <a:r>
              <a:rPr lang="en-US" sz="2400" b="1">
                <a:latin typeface="Times New Roman"/>
                <a:ea typeface="Times New Roman"/>
                <a:cs typeface="Times New Roman"/>
                <a:sym typeface="Times New Roman"/>
              </a:rPr>
              <a:t>multipoint</a:t>
            </a:r>
            <a:r>
              <a:rPr lang="en-US" sz="2400">
                <a:latin typeface="Times New Roman"/>
                <a:ea typeface="Times New Roman"/>
                <a:cs typeface="Times New Roman"/>
                <a:sym typeface="Times New Roman"/>
              </a:rPr>
              <a:t> connection in </a:t>
            </a:r>
            <a:r>
              <a:rPr lang="en-US" sz="2400" b="1">
                <a:latin typeface="Times New Roman"/>
                <a:ea typeface="Times New Roman"/>
                <a:cs typeface="Times New Roman"/>
                <a:sym typeface="Times New Roman"/>
              </a:rPr>
              <a:t>IP networks </a:t>
            </a:r>
            <a:r>
              <a:rPr lang="en-US" sz="2400">
                <a:latin typeface="Times New Roman"/>
                <a:ea typeface="Times New Roman"/>
                <a:cs typeface="Times New Roman"/>
                <a:sym typeface="Times New Roman"/>
              </a:rPr>
              <a:t>that automatically </a:t>
            </a:r>
            <a:r>
              <a:rPr lang="en-US" sz="2400" b="1">
                <a:latin typeface="Times New Roman"/>
                <a:ea typeface="Times New Roman"/>
                <a:cs typeface="Times New Roman"/>
                <a:sym typeface="Times New Roman"/>
              </a:rPr>
              <a:t>reaches</a:t>
            </a:r>
            <a:r>
              <a:rPr lang="en-US" sz="2400">
                <a:latin typeface="Times New Roman"/>
                <a:ea typeface="Times New Roman"/>
                <a:cs typeface="Times New Roman"/>
                <a:sym typeface="Times New Roman"/>
              </a:rPr>
              <a:t> all nodes in the </a:t>
            </a:r>
            <a:r>
              <a:rPr lang="en-US" sz="2400" b="1">
                <a:latin typeface="Times New Roman"/>
                <a:ea typeface="Times New Roman"/>
                <a:cs typeface="Times New Roman"/>
                <a:sym typeface="Times New Roman"/>
              </a:rPr>
              <a:t>network</a:t>
            </a:r>
            <a:r>
              <a:rPr lang="en-US" sz="2400">
                <a:latin typeface="Times New Roman"/>
                <a:ea typeface="Times New Roman"/>
                <a:cs typeface="Times New Roman"/>
                <a:sym typeface="Times New Roman"/>
              </a:rPr>
              <a:t> </a:t>
            </a:r>
            <a:r>
              <a:rPr lang="en-US" sz="2400" b="1">
                <a:latin typeface="Times New Roman"/>
                <a:ea typeface="Times New Roman"/>
                <a:cs typeface="Times New Roman"/>
                <a:sym typeface="Times New Roman"/>
              </a:rPr>
              <a:t>without</a:t>
            </a:r>
            <a:r>
              <a:rPr lang="en-US" sz="2400">
                <a:latin typeface="Times New Roman"/>
                <a:ea typeface="Times New Roman"/>
                <a:cs typeface="Times New Roman"/>
                <a:sym typeface="Times New Roman"/>
              </a:rPr>
              <a:t> knowing the recipient addresses. For this purpose, a fixed </a:t>
            </a:r>
            <a:r>
              <a:rPr lang="en-US" sz="2400" b="1">
                <a:latin typeface="Times New Roman"/>
                <a:ea typeface="Times New Roman"/>
                <a:cs typeface="Times New Roman"/>
                <a:sym typeface="Times New Roman"/>
              </a:rPr>
              <a:t>reserved broadcast </a:t>
            </a:r>
            <a:r>
              <a:rPr lang="en-US" sz="2400">
                <a:latin typeface="Times New Roman"/>
                <a:ea typeface="Times New Roman"/>
                <a:cs typeface="Times New Roman"/>
                <a:sym typeface="Times New Roman"/>
              </a:rPr>
              <a:t>address exists in each network or subnet.</a:t>
            </a:r>
            <a:endParaRPr sz="2200">
              <a:latin typeface="Times New Roman"/>
              <a:ea typeface="Times New Roman"/>
              <a:cs typeface="Times New Roman"/>
              <a:sym typeface="Times New Roman"/>
            </a:endParaRPr>
          </a:p>
        </p:txBody>
      </p:sp>
      <p:sp>
        <p:nvSpPr>
          <p:cNvPr id="432" name="Google Shape;432;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2000">
                <a:solidFill>
                  <a:schemeClr val="dk1"/>
                </a:solidFill>
              </a:rPr>
              <a:t>35</a:t>
            </a:fld>
            <a:endParaRPr sz="2000">
              <a:solidFill>
                <a:schemeClr val="dk1"/>
              </a:solidFill>
            </a:endParaRPr>
          </a:p>
        </p:txBody>
      </p:sp>
      <p:sp>
        <p:nvSpPr>
          <p:cNvPr id="433" name="Google Shape;433;p35"/>
          <p:cNvSpPr txBox="1"/>
          <p:nvPr/>
        </p:nvSpPr>
        <p:spPr>
          <a:xfrm>
            <a:off x="0" y="344044"/>
            <a:ext cx="12192000" cy="1325563"/>
          </a:xfrm>
          <a:prstGeom prst="rect">
            <a:avLst/>
          </a:prstGeom>
          <a:solidFill>
            <a:srgbClr val="C4E0B2"/>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400"/>
              <a:buFont typeface="Times New Roman"/>
              <a:buNone/>
            </a:pPr>
            <a:r>
              <a:rPr lang="en-US" sz="4400" b="1" i="0" u="none" strike="noStrike" cap="none">
                <a:solidFill>
                  <a:schemeClr val="dk1"/>
                </a:solidFill>
                <a:latin typeface="Times New Roman"/>
                <a:ea typeface="Times New Roman"/>
                <a:cs typeface="Times New Roman"/>
                <a:sym typeface="Times New Roman"/>
              </a:rPr>
              <a:t>Broadcasts Address</a:t>
            </a:r>
            <a:endParaRPr sz="4400" b="1" i="0" u="none" strike="noStrike" cap="none">
              <a:solidFill>
                <a:schemeClr val="dk1"/>
              </a:solidFill>
              <a:latin typeface="Times New Roman"/>
              <a:ea typeface="Times New Roman"/>
              <a:cs typeface="Times New Roman"/>
              <a:sym typeface="Times New Roman"/>
            </a:endParaRPr>
          </a:p>
        </p:txBody>
      </p:sp>
      <p:sp>
        <p:nvSpPr>
          <p:cNvPr id="434" name="Google Shape;434;p35"/>
          <p:cNvSpPr/>
          <p:nvPr/>
        </p:nvSpPr>
        <p:spPr>
          <a:xfrm>
            <a:off x="0" y="1591351"/>
            <a:ext cx="12192000" cy="132071"/>
          </a:xfrm>
          <a:prstGeom prst="rect">
            <a:avLst/>
          </a:prstGeom>
          <a:solidFill>
            <a:srgbClr val="5481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en-US">
                <a:latin typeface="Times New Roman"/>
                <a:ea typeface="Times New Roman"/>
                <a:cs typeface="Times New Roman"/>
                <a:sym typeface="Times New Roman"/>
              </a:rPr>
              <a:t>Background</a:t>
            </a:r>
            <a:endParaRPr/>
          </a:p>
        </p:txBody>
      </p:sp>
      <p:sp>
        <p:nvSpPr>
          <p:cNvPr id="432" name="Google Shape;432;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2000">
                <a:solidFill>
                  <a:schemeClr val="dk1"/>
                </a:solidFill>
              </a:rPr>
              <a:t>36</a:t>
            </a:fld>
            <a:endParaRPr sz="2000">
              <a:solidFill>
                <a:schemeClr val="dk1"/>
              </a:solidFill>
            </a:endParaRPr>
          </a:p>
        </p:txBody>
      </p:sp>
      <p:sp>
        <p:nvSpPr>
          <p:cNvPr id="433" name="Google Shape;433;p35"/>
          <p:cNvSpPr txBox="1"/>
          <p:nvPr/>
        </p:nvSpPr>
        <p:spPr>
          <a:xfrm>
            <a:off x="0" y="344044"/>
            <a:ext cx="12192000" cy="1325563"/>
          </a:xfrm>
          <a:prstGeom prst="rect">
            <a:avLst/>
          </a:prstGeom>
          <a:solidFill>
            <a:srgbClr val="C4E0B2"/>
          </a:solidFill>
          <a:ln>
            <a:noFill/>
          </a:ln>
        </p:spPr>
        <p:txBody>
          <a:bodyPr spcFirstLastPara="1" wrap="square" lIns="91425" tIns="45700" rIns="91425" bIns="45700" anchor="ctr" anchorCtr="0">
            <a:normAutofit/>
          </a:bodyPr>
          <a:lstStyle/>
          <a:p>
            <a:pPr lvl="0" algn="ctr">
              <a:lnSpc>
                <a:spcPct val="90000"/>
              </a:lnSpc>
              <a:buClr>
                <a:schemeClr val="dk1"/>
              </a:buClr>
              <a:buSzPts val="4400"/>
            </a:pPr>
            <a:r>
              <a:rPr lang="en-GB" sz="4400" b="1" dirty="0"/>
              <a:t>IP Address Classification Based on Operational Characteristics:</a:t>
            </a:r>
            <a:endParaRPr sz="4400" b="1" i="0" u="none" strike="noStrike" cap="none" dirty="0">
              <a:solidFill>
                <a:schemeClr val="dk1"/>
              </a:solidFill>
              <a:latin typeface="Times New Roman"/>
              <a:ea typeface="Times New Roman"/>
              <a:cs typeface="Times New Roman"/>
              <a:sym typeface="Times New Roman"/>
            </a:endParaRPr>
          </a:p>
        </p:txBody>
      </p:sp>
      <p:sp>
        <p:nvSpPr>
          <p:cNvPr id="434" name="Google Shape;434;p35"/>
          <p:cNvSpPr/>
          <p:nvPr/>
        </p:nvSpPr>
        <p:spPr>
          <a:xfrm>
            <a:off x="0" y="1591351"/>
            <a:ext cx="12192000" cy="132071"/>
          </a:xfrm>
          <a:prstGeom prst="rect">
            <a:avLst/>
          </a:prstGeom>
          <a:solidFill>
            <a:srgbClr val="5481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 name="Text Placeholder 1"/>
          <p:cNvSpPr>
            <a:spLocks noGrp="1"/>
          </p:cNvSpPr>
          <p:nvPr>
            <p:ph type="body" idx="1"/>
          </p:nvPr>
        </p:nvSpPr>
        <p:spPr>
          <a:xfrm>
            <a:off x="443345" y="1825624"/>
            <a:ext cx="11360727" cy="5032375"/>
          </a:xfrm>
        </p:spPr>
        <p:txBody>
          <a:bodyPr>
            <a:normAutofit fontScale="92500" lnSpcReduction="10000"/>
          </a:bodyPr>
          <a:lstStyle/>
          <a:p>
            <a:pPr marL="114300" indent="0" fontAlgn="base">
              <a:buNone/>
            </a:pPr>
            <a:r>
              <a:rPr lang="en-GB" dirty="0"/>
              <a:t>According to operational characteristics, IP address is classified as follows: </a:t>
            </a:r>
          </a:p>
          <a:p>
            <a:pPr fontAlgn="base"/>
            <a:r>
              <a:rPr lang="en-GB" b="1" u="sng" dirty="0">
                <a:hlinkClick r:id="rId3"/>
              </a:rPr>
              <a:t>Broadcast addressing</a:t>
            </a:r>
            <a:r>
              <a:rPr lang="en-GB" b="1" dirty="0"/>
              <a:t>–</a:t>
            </a:r>
            <a:r>
              <a:rPr lang="en-GB" dirty="0"/>
              <a:t/>
            </a:r>
            <a:br>
              <a:rPr lang="en-GB" dirty="0"/>
            </a:br>
            <a:r>
              <a:rPr lang="en-GB" dirty="0"/>
              <a:t>The term ‘Broadcast’ means to transmit audio or video </a:t>
            </a:r>
            <a:r>
              <a:rPr lang="en-GB" b="1" dirty="0">
                <a:solidFill>
                  <a:srgbClr val="FF0000"/>
                </a:solidFill>
              </a:rPr>
              <a:t>over a network</a:t>
            </a:r>
            <a:r>
              <a:rPr lang="en-GB" dirty="0"/>
              <a:t>. A broadcast packet is </a:t>
            </a:r>
            <a:r>
              <a:rPr lang="en-GB" b="1" dirty="0">
                <a:solidFill>
                  <a:srgbClr val="FF0000"/>
                </a:solidFill>
              </a:rPr>
              <a:t>sent to all users </a:t>
            </a:r>
            <a:r>
              <a:rPr lang="en-GB" dirty="0"/>
              <a:t>of a </a:t>
            </a:r>
            <a:r>
              <a:rPr lang="en-GB" b="1" dirty="0">
                <a:solidFill>
                  <a:srgbClr val="FF0000"/>
                </a:solidFill>
              </a:rPr>
              <a:t>local network at once</a:t>
            </a:r>
            <a:r>
              <a:rPr lang="en-GB" dirty="0"/>
              <a:t>. They do not have to be explicitly named as recipients. The users of a network can open the data packets and then interpret the information, carry out the instructions or discard it. This service is available in IPv4. The IP address commonly used for broadcasting is 255.255.255.255</a:t>
            </a:r>
          </a:p>
          <a:p>
            <a:pPr fontAlgn="base"/>
            <a:r>
              <a:rPr lang="en-GB" b="1" u="sng" dirty="0">
                <a:hlinkClick r:id="rId4"/>
              </a:rPr>
              <a:t>Unicast addressing</a:t>
            </a:r>
            <a:r>
              <a:rPr lang="en-GB" b="1" dirty="0"/>
              <a:t>–</a:t>
            </a:r>
            <a:r>
              <a:rPr lang="en-GB" dirty="0"/>
              <a:t/>
            </a:r>
            <a:br>
              <a:rPr lang="en-GB" dirty="0"/>
            </a:br>
            <a:r>
              <a:rPr lang="en-GB" dirty="0"/>
              <a:t>This address identifies a unique node on the network. Unicast is nothing but </a:t>
            </a:r>
            <a:r>
              <a:rPr lang="en-GB" b="1" dirty="0">
                <a:solidFill>
                  <a:srgbClr val="FF0000"/>
                </a:solidFill>
              </a:rPr>
              <a:t>one-to-one</a:t>
            </a:r>
            <a:r>
              <a:rPr lang="en-GB" dirty="0"/>
              <a:t> data transmission from one point in the network to another. It is the most common form of IP addressing. This method can be used for both sending and receiving data. It is available in IPv4 and IPv6. </a:t>
            </a:r>
          </a:p>
        </p:txBody>
      </p:sp>
    </p:spTree>
    <p:extLst>
      <p:ext uri="{BB962C8B-B14F-4D97-AF65-F5344CB8AC3E}">
        <p14:creationId xmlns:p14="http://schemas.microsoft.com/office/powerpoint/2010/main" val="21028249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en-US">
                <a:latin typeface="Times New Roman"/>
                <a:ea typeface="Times New Roman"/>
                <a:cs typeface="Times New Roman"/>
                <a:sym typeface="Times New Roman"/>
              </a:rPr>
              <a:t>Background</a:t>
            </a:r>
            <a:endParaRPr/>
          </a:p>
        </p:txBody>
      </p:sp>
      <p:sp>
        <p:nvSpPr>
          <p:cNvPr id="432" name="Google Shape;432;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2000">
                <a:solidFill>
                  <a:schemeClr val="dk1"/>
                </a:solidFill>
              </a:rPr>
              <a:t>37</a:t>
            </a:fld>
            <a:endParaRPr sz="2000">
              <a:solidFill>
                <a:schemeClr val="dk1"/>
              </a:solidFill>
            </a:endParaRPr>
          </a:p>
        </p:txBody>
      </p:sp>
      <p:sp>
        <p:nvSpPr>
          <p:cNvPr id="433" name="Google Shape;433;p35"/>
          <p:cNvSpPr txBox="1"/>
          <p:nvPr/>
        </p:nvSpPr>
        <p:spPr>
          <a:xfrm>
            <a:off x="0" y="344044"/>
            <a:ext cx="12192000" cy="1325563"/>
          </a:xfrm>
          <a:prstGeom prst="rect">
            <a:avLst/>
          </a:prstGeom>
          <a:solidFill>
            <a:srgbClr val="C4E0B2"/>
          </a:solidFill>
          <a:ln>
            <a:noFill/>
          </a:ln>
        </p:spPr>
        <p:txBody>
          <a:bodyPr spcFirstLastPara="1" wrap="square" lIns="91425" tIns="45700" rIns="91425" bIns="45700" anchor="ctr" anchorCtr="0">
            <a:normAutofit/>
          </a:bodyPr>
          <a:lstStyle/>
          <a:p>
            <a:pPr lvl="0" algn="ctr">
              <a:lnSpc>
                <a:spcPct val="90000"/>
              </a:lnSpc>
              <a:buClr>
                <a:schemeClr val="dk1"/>
              </a:buClr>
              <a:buSzPts val="4400"/>
            </a:pPr>
            <a:r>
              <a:rPr lang="en-GB" sz="4400" b="1" dirty="0"/>
              <a:t>IP Address Classification Based on Operational Characteristics:</a:t>
            </a:r>
            <a:endParaRPr sz="4400" b="1" i="0" u="none" strike="noStrike" cap="none" dirty="0">
              <a:solidFill>
                <a:schemeClr val="dk1"/>
              </a:solidFill>
              <a:latin typeface="Times New Roman"/>
              <a:ea typeface="Times New Roman"/>
              <a:cs typeface="Times New Roman"/>
              <a:sym typeface="Times New Roman"/>
            </a:endParaRPr>
          </a:p>
        </p:txBody>
      </p:sp>
      <p:sp>
        <p:nvSpPr>
          <p:cNvPr id="434" name="Google Shape;434;p35"/>
          <p:cNvSpPr/>
          <p:nvPr/>
        </p:nvSpPr>
        <p:spPr>
          <a:xfrm>
            <a:off x="0" y="1591351"/>
            <a:ext cx="12192000" cy="132071"/>
          </a:xfrm>
          <a:prstGeom prst="rect">
            <a:avLst/>
          </a:prstGeom>
          <a:solidFill>
            <a:srgbClr val="5481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 name="Text Placeholder 1"/>
          <p:cNvSpPr>
            <a:spLocks noGrp="1"/>
          </p:cNvSpPr>
          <p:nvPr>
            <p:ph type="body" idx="1"/>
          </p:nvPr>
        </p:nvSpPr>
        <p:spPr>
          <a:xfrm>
            <a:off x="443345" y="1825624"/>
            <a:ext cx="11360727" cy="5032375"/>
          </a:xfrm>
        </p:spPr>
        <p:txBody>
          <a:bodyPr>
            <a:normAutofit/>
          </a:bodyPr>
          <a:lstStyle/>
          <a:p>
            <a:pPr fontAlgn="base"/>
            <a:r>
              <a:rPr lang="en-GB" b="1" u="sng" dirty="0">
                <a:hlinkClick r:id="rId3"/>
              </a:rPr>
              <a:t>Multicast IP addresses</a:t>
            </a:r>
            <a:r>
              <a:rPr lang="en-GB" b="1" dirty="0"/>
              <a:t>–</a:t>
            </a:r>
            <a:r>
              <a:rPr lang="en-GB" dirty="0"/>
              <a:t/>
            </a:r>
            <a:br>
              <a:rPr lang="en-GB" dirty="0"/>
            </a:br>
            <a:r>
              <a:rPr lang="en-GB" dirty="0"/>
              <a:t>These IP addresses mainly help to establish </a:t>
            </a:r>
            <a:r>
              <a:rPr lang="en-GB" b="1" dirty="0">
                <a:solidFill>
                  <a:srgbClr val="FF0000"/>
                </a:solidFill>
              </a:rPr>
              <a:t>one-to-many</a:t>
            </a:r>
            <a:r>
              <a:rPr lang="en-GB" dirty="0"/>
              <a:t> communication. Multicast IP routing protocols are used to distribute data to multiple recipients. The class D addresses (224.0.0.0  to  239.255.255.255) define the multicast group.</a:t>
            </a:r>
          </a:p>
          <a:p>
            <a:pPr fontAlgn="base"/>
            <a:r>
              <a:rPr lang="en-GB" b="1" u="sng" dirty="0">
                <a:hlinkClick r:id="rId4"/>
              </a:rPr>
              <a:t>Anycast addressing</a:t>
            </a:r>
            <a:r>
              <a:rPr lang="en-GB" b="1" dirty="0"/>
              <a:t>–</a:t>
            </a:r>
            <a:r>
              <a:rPr lang="en-GB" dirty="0"/>
              <a:t/>
            </a:r>
            <a:br>
              <a:rPr lang="en-GB" dirty="0"/>
            </a:br>
            <a:r>
              <a:rPr lang="en-GB" dirty="0"/>
              <a:t>In anycast addressing the data, a packet is </a:t>
            </a:r>
            <a:r>
              <a:rPr lang="en-GB" b="1" dirty="0">
                <a:solidFill>
                  <a:srgbClr val="FF0000"/>
                </a:solidFill>
              </a:rPr>
              <a:t>not transmitted to all the receivers on the network</a:t>
            </a:r>
            <a:r>
              <a:rPr lang="en-GB" dirty="0"/>
              <a:t>. When a data packet is allocated to an anycast address, it is delivered to the closest interface that has this anycast address. </a:t>
            </a:r>
          </a:p>
        </p:txBody>
      </p:sp>
    </p:spTree>
    <p:extLst>
      <p:ext uri="{BB962C8B-B14F-4D97-AF65-F5344CB8AC3E}">
        <p14:creationId xmlns:p14="http://schemas.microsoft.com/office/powerpoint/2010/main" val="21835680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en-US">
                <a:latin typeface="Times New Roman"/>
                <a:ea typeface="Times New Roman"/>
                <a:cs typeface="Times New Roman"/>
                <a:sym typeface="Times New Roman"/>
              </a:rPr>
              <a:t>Background</a:t>
            </a:r>
            <a:endParaRPr/>
          </a:p>
        </p:txBody>
      </p:sp>
      <p:sp>
        <p:nvSpPr>
          <p:cNvPr id="442" name="Google Shape;442;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2000">
                <a:solidFill>
                  <a:schemeClr val="dk1"/>
                </a:solidFill>
              </a:rPr>
              <a:t>38</a:t>
            </a:fld>
            <a:endParaRPr sz="2000">
              <a:solidFill>
                <a:schemeClr val="dk1"/>
              </a:solidFill>
            </a:endParaRPr>
          </a:p>
        </p:txBody>
      </p:sp>
      <p:sp>
        <p:nvSpPr>
          <p:cNvPr id="443" name="Google Shape;443;p36"/>
          <p:cNvSpPr txBox="1"/>
          <p:nvPr/>
        </p:nvSpPr>
        <p:spPr>
          <a:xfrm>
            <a:off x="0" y="344044"/>
            <a:ext cx="12192000" cy="1325563"/>
          </a:xfrm>
          <a:prstGeom prst="rect">
            <a:avLst/>
          </a:prstGeom>
          <a:solidFill>
            <a:srgbClr val="C4E0B2"/>
          </a:solidFill>
          <a:ln>
            <a:noFill/>
          </a:ln>
        </p:spPr>
        <p:txBody>
          <a:bodyPr spcFirstLastPara="1" wrap="square" lIns="91425" tIns="45700" rIns="91425" bIns="45700" anchor="ctr" anchorCtr="0">
            <a:normAutofit/>
          </a:bodyPr>
          <a:lstStyle/>
          <a:p>
            <a:pPr lvl="0" algn="ctr">
              <a:lnSpc>
                <a:spcPct val="90000"/>
              </a:lnSpc>
              <a:buClr>
                <a:schemeClr val="dk1"/>
              </a:buClr>
              <a:buSzPts val="4400"/>
            </a:pPr>
            <a:r>
              <a:rPr lang="en-US" sz="4400" b="1" dirty="0"/>
              <a:t>IP Address Classification Based on Operational Characteristics:</a:t>
            </a:r>
            <a:endParaRPr lang="en-US" sz="4400" b="1" i="0" u="none" strike="noStrike" cap="none" dirty="0">
              <a:solidFill>
                <a:schemeClr val="dk1"/>
              </a:solidFill>
              <a:latin typeface="Times New Roman"/>
              <a:ea typeface="Times New Roman"/>
              <a:cs typeface="Times New Roman"/>
              <a:sym typeface="Times New Roman"/>
            </a:endParaRPr>
          </a:p>
        </p:txBody>
      </p:sp>
      <p:sp>
        <p:nvSpPr>
          <p:cNvPr id="444" name="Google Shape;444;p36"/>
          <p:cNvSpPr/>
          <p:nvPr/>
        </p:nvSpPr>
        <p:spPr>
          <a:xfrm>
            <a:off x="0" y="1591351"/>
            <a:ext cx="12192000" cy="132071"/>
          </a:xfrm>
          <a:prstGeom prst="rect">
            <a:avLst/>
          </a:prstGeom>
          <a:solidFill>
            <a:srgbClr val="5481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 name="Picture 9">
            <a:extLst>
              <a:ext uri="{FF2B5EF4-FFF2-40B4-BE49-F238E27FC236}">
                <a16:creationId xmlns="" xmlns:a16="http://schemas.microsoft.com/office/drawing/2014/main" id="{11CDCFB9-AA8F-4F86-9C88-79EC42E1600C}"/>
              </a:ext>
            </a:extLst>
          </p:cNvPr>
          <p:cNvPicPr>
            <a:picLocks noChangeAspect="1"/>
          </p:cNvPicPr>
          <p:nvPr/>
        </p:nvPicPr>
        <p:blipFill>
          <a:blip r:embed="rId3"/>
          <a:stretch>
            <a:fillRect/>
          </a:stretch>
        </p:blipFill>
        <p:spPr>
          <a:xfrm>
            <a:off x="1556331" y="2700942"/>
            <a:ext cx="9079338" cy="2433637"/>
          </a:xfrm>
          <a:prstGeom prst="rect">
            <a:avLst/>
          </a:prstGeom>
        </p:spPr>
      </p:pic>
      <p:sp>
        <p:nvSpPr>
          <p:cNvPr id="17" name="TextBox 16">
            <a:extLst>
              <a:ext uri="{FF2B5EF4-FFF2-40B4-BE49-F238E27FC236}">
                <a16:creationId xmlns="" xmlns:a16="http://schemas.microsoft.com/office/drawing/2014/main" id="{89704F2D-14DC-4A00-BC46-FAA47806DDED}"/>
              </a:ext>
            </a:extLst>
          </p:cNvPr>
          <p:cNvSpPr txBox="1"/>
          <p:nvPr/>
        </p:nvSpPr>
        <p:spPr>
          <a:xfrm>
            <a:off x="1371599" y="5514632"/>
            <a:ext cx="10558463" cy="461665"/>
          </a:xfrm>
          <a:prstGeom prst="rect">
            <a:avLst/>
          </a:prstGeom>
          <a:noFill/>
        </p:spPr>
        <p:txBody>
          <a:bodyPr wrap="square">
            <a:spAutoFit/>
          </a:bodyPr>
          <a:lstStyle/>
          <a:p>
            <a:r>
              <a:rPr lang="en-US" sz="2400" dirty="0">
                <a:solidFill>
                  <a:srgbClr val="FF0000"/>
                </a:solidFill>
                <a:hlinkClick r:id="rId4">
                  <a:extLst>
                    <a:ext uri="{A12FA001-AC4F-418D-AE19-62706E023703}">
                      <ahyp:hlinkClr xmlns="" xmlns:ahyp="http://schemas.microsoft.com/office/drawing/2018/hyperlinkcolor" val="tx"/>
                    </a:ext>
                  </a:extLst>
                </a:hlinkClick>
              </a:rPr>
              <a:t>https://www.baeldung.com/cs/multicast-vs-broadcast-anycast-unicast</a:t>
            </a:r>
            <a:endParaRPr lang="en-US" sz="2400" dirty="0">
              <a:solidFill>
                <a:srgbClr val="FF0000"/>
              </a:solidFill>
            </a:endParaRPr>
          </a:p>
        </p:txBody>
      </p:sp>
    </p:spTree>
    <p:extLst>
      <p:ext uri="{BB962C8B-B14F-4D97-AF65-F5344CB8AC3E}">
        <p14:creationId xmlns:p14="http://schemas.microsoft.com/office/powerpoint/2010/main" val="9696633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en-US">
                <a:latin typeface="Times New Roman"/>
                <a:ea typeface="Times New Roman"/>
                <a:cs typeface="Times New Roman"/>
                <a:sym typeface="Times New Roman"/>
              </a:rPr>
              <a:t>Background</a:t>
            </a:r>
            <a:endParaRPr/>
          </a:p>
        </p:txBody>
      </p:sp>
      <p:sp>
        <p:nvSpPr>
          <p:cNvPr id="441" name="Google Shape;441;p36"/>
          <p:cNvSpPr txBox="1">
            <a:spLocks noGrp="1"/>
          </p:cNvSpPr>
          <p:nvPr>
            <p:ph type="body" idx="1"/>
          </p:nvPr>
        </p:nvSpPr>
        <p:spPr>
          <a:xfrm>
            <a:off x="625023" y="1822449"/>
            <a:ext cx="1094195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b="1">
                <a:latin typeface="Times New Roman"/>
                <a:ea typeface="Times New Roman"/>
                <a:cs typeface="Times New Roman"/>
                <a:sym typeface="Times New Roman"/>
              </a:rPr>
              <a:t>Subnetting</a:t>
            </a:r>
            <a:r>
              <a:rPr lang="en-US">
                <a:latin typeface="Times New Roman"/>
                <a:ea typeface="Times New Roman"/>
                <a:cs typeface="Times New Roman"/>
                <a:sym typeface="Times New Roman"/>
              </a:rPr>
              <a:t> is the practice of dividing a network into two or smaller networks. It increases routing efficiency, which helps to enhance the security of the network and reduces the size of the broadcast domain.</a:t>
            </a:r>
            <a:endParaRPr/>
          </a:p>
          <a:p>
            <a:pPr marL="228600" lvl="0" indent="-228600" algn="l" rtl="0">
              <a:lnSpc>
                <a:spcPct val="90000"/>
              </a:lnSpc>
              <a:spcBef>
                <a:spcPts val="1000"/>
              </a:spcBef>
              <a:spcAft>
                <a:spcPts val="0"/>
              </a:spcAft>
              <a:buClr>
                <a:schemeClr val="dk1"/>
              </a:buClr>
              <a:buSzPts val="2800"/>
              <a:buChar char="•"/>
            </a:pPr>
            <a:r>
              <a:rPr lang="en-US">
                <a:latin typeface="Times New Roman"/>
                <a:ea typeface="Times New Roman"/>
                <a:cs typeface="Times New Roman"/>
                <a:sym typeface="Times New Roman"/>
              </a:rPr>
              <a:t>IP Subnetting designates high-order bits from the host as part of the network prefix. This method divides a network into smaller subnets.</a:t>
            </a:r>
            <a:endParaRPr/>
          </a:p>
          <a:p>
            <a:pPr marL="228600" lvl="0" indent="-228600" algn="l" rtl="0">
              <a:lnSpc>
                <a:spcPct val="90000"/>
              </a:lnSpc>
              <a:spcBef>
                <a:spcPts val="1000"/>
              </a:spcBef>
              <a:spcAft>
                <a:spcPts val="0"/>
              </a:spcAft>
              <a:buClr>
                <a:schemeClr val="dk1"/>
              </a:buClr>
              <a:buSzPts val="2800"/>
              <a:buChar char="•"/>
            </a:pPr>
            <a:r>
              <a:rPr lang="en-US">
                <a:latin typeface="Times New Roman"/>
                <a:ea typeface="Times New Roman"/>
                <a:cs typeface="Times New Roman"/>
                <a:sym typeface="Times New Roman"/>
              </a:rPr>
              <a:t>It also helps you to reduce the size of the routing tables, which is stored in routers. This method also helps you to extend the existing IP address base &amp; restructures the IP address.</a:t>
            </a:r>
            <a:endParaRPr/>
          </a:p>
        </p:txBody>
      </p:sp>
      <p:sp>
        <p:nvSpPr>
          <p:cNvPr id="442" name="Google Shape;442;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2000">
                <a:solidFill>
                  <a:schemeClr val="dk1"/>
                </a:solidFill>
              </a:rPr>
              <a:t>39</a:t>
            </a:fld>
            <a:endParaRPr sz="2000">
              <a:solidFill>
                <a:schemeClr val="dk1"/>
              </a:solidFill>
            </a:endParaRPr>
          </a:p>
        </p:txBody>
      </p:sp>
      <p:sp>
        <p:nvSpPr>
          <p:cNvPr id="443" name="Google Shape;443;p36"/>
          <p:cNvSpPr txBox="1"/>
          <p:nvPr/>
        </p:nvSpPr>
        <p:spPr>
          <a:xfrm>
            <a:off x="0" y="344044"/>
            <a:ext cx="12192000" cy="1325563"/>
          </a:xfrm>
          <a:prstGeom prst="rect">
            <a:avLst/>
          </a:prstGeom>
          <a:solidFill>
            <a:srgbClr val="C4E0B2"/>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400"/>
              <a:buFont typeface="Times New Roman"/>
              <a:buNone/>
            </a:pPr>
            <a:r>
              <a:rPr lang="en-US" sz="4400" b="1" i="0" u="none" strike="noStrike" cap="none">
                <a:solidFill>
                  <a:schemeClr val="dk1"/>
                </a:solidFill>
                <a:latin typeface="Times New Roman"/>
                <a:ea typeface="Times New Roman"/>
                <a:cs typeface="Times New Roman"/>
                <a:sym typeface="Times New Roman"/>
              </a:rPr>
              <a:t>Subnetting: What is Subnet Mask?</a:t>
            </a:r>
            <a:endParaRPr/>
          </a:p>
        </p:txBody>
      </p:sp>
      <p:sp>
        <p:nvSpPr>
          <p:cNvPr id="444" name="Google Shape;444;p36"/>
          <p:cNvSpPr/>
          <p:nvPr/>
        </p:nvSpPr>
        <p:spPr>
          <a:xfrm>
            <a:off x="0" y="1591351"/>
            <a:ext cx="12192000" cy="132071"/>
          </a:xfrm>
          <a:prstGeom prst="rect">
            <a:avLst/>
          </a:prstGeom>
          <a:solidFill>
            <a:srgbClr val="5481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en-US">
                <a:latin typeface="Times New Roman"/>
                <a:ea typeface="Times New Roman"/>
                <a:cs typeface="Times New Roman"/>
                <a:sym typeface="Times New Roman"/>
              </a:rPr>
              <a:t>Background</a:t>
            </a:r>
            <a:endParaRPr/>
          </a:p>
        </p:txBody>
      </p:sp>
      <p:sp>
        <p:nvSpPr>
          <p:cNvPr id="138" name="Google Shape;138;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3200"/>
              <a:buNone/>
            </a:pPr>
            <a:r>
              <a:rPr lang="en-US" sz="3200" dirty="0" smtClean="0">
                <a:latin typeface="Times New Roman"/>
                <a:ea typeface="Times New Roman"/>
                <a:cs typeface="Times New Roman"/>
                <a:sym typeface="Times New Roman"/>
              </a:rPr>
              <a:t>So we can say, In </a:t>
            </a:r>
            <a:r>
              <a:rPr lang="en-US" sz="3200" dirty="0">
                <a:latin typeface="Times New Roman"/>
                <a:ea typeface="Times New Roman"/>
                <a:cs typeface="Times New Roman"/>
                <a:sym typeface="Times New Roman"/>
              </a:rPr>
              <a:t>networking,</a:t>
            </a:r>
            <a:endParaRPr sz="3200" dirty="0">
              <a:latin typeface="Times New Roman"/>
              <a:ea typeface="Times New Roman"/>
              <a:cs typeface="Times New Roman"/>
              <a:sym typeface="Times New Roman"/>
            </a:endParaRPr>
          </a:p>
          <a:p>
            <a:pPr marL="228600" lvl="0" indent="-228600" algn="just" rtl="0">
              <a:lnSpc>
                <a:spcPct val="90000"/>
              </a:lnSpc>
              <a:spcBef>
                <a:spcPts val="1000"/>
              </a:spcBef>
              <a:spcAft>
                <a:spcPts val="0"/>
              </a:spcAft>
              <a:buClr>
                <a:schemeClr val="dk1"/>
              </a:buClr>
              <a:buSzPts val="3200"/>
              <a:buChar char="•"/>
            </a:pPr>
            <a:r>
              <a:rPr lang="en-US" sz="3200" dirty="0">
                <a:latin typeface="Times New Roman"/>
                <a:ea typeface="Times New Roman"/>
                <a:cs typeface="Times New Roman"/>
                <a:sym typeface="Times New Roman"/>
              </a:rPr>
              <a:t>IP Address is short for Internet Protocol Address.</a:t>
            </a:r>
            <a:endParaRPr dirty="0"/>
          </a:p>
          <a:p>
            <a:pPr marL="228600" lvl="0" indent="-228600" algn="just" rtl="0">
              <a:lnSpc>
                <a:spcPct val="90000"/>
              </a:lnSpc>
              <a:spcBef>
                <a:spcPts val="1000"/>
              </a:spcBef>
              <a:spcAft>
                <a:spcPts val="0"/>
              </a:spcAft>
              <a:buClr>
                <a:schemeClr val="dk1"/>
              </a:buClr>
              <a:buSzPts val="3200"/>
              <a:buChar char="•"/>
            </a:pPr>
            <a:r>
              <a:rPr lang="en-US" sz="3200" dirty="0">
                <a:latin typeface="Times New Roman"/>
                <a:ea typeface="Times New Roman"/>
                <a:cs typeface="Times New Roman"/>
                <a:sym typeface="Times New Roman"/>
              </a:rPr>
              <a:t>It is a unique address assigned to each computing device in an IP network.</a:t>
            </a:r>
            <a:endParaRPr dirty="0"/>
          </a:p>
          <a:p>
            <a:pPr marL="228600" lvl="0" indent="-228600" algn="just" rtl="0">
              <a:lnSpc>
                <a:spcPct val="90000"/>
              </a:lnSpc>
              <a:spcBef>
                <a:spcPts val="1000"/>
              </a:spcBef>
              <a:spcAft>
                <a:spcPts val="0"/>
              </a:spcAft>
              <a:buClr>
                <a:schemeClr val="dk1"/>
              </a:buClr>
              <a:buSzPts val="3200"/>
              <a:buChar char="•"/>
            </a:pPr>
            <a:r>
              <a:rPr lang="en-US" sz="3200" dirty="0">
                <a:latin typeface="Times New Roman"/>
                <a:ea typeface="Times New Roman"/>
                <a:cs typeface="Times New Roman"/>
                <a:sym typeface="Times New Roman"/>
              </a:rPr>
              <a:t>ISP assigns IP Address to all the devices present on its network.</a:t>
            </a:r>
            <a:endParaRPr dirty="0"/>
          </a:p>
          <a:p>
            <a:pPr marL="228600" lvl="0" indent="-228600" algn="just" rtl="0">
              <a:lnSpc>
                <a:spcPct val="90000"/>
              </a:lnSpc>
              <a:spcBef>
                <a:spcPts val="1000"/>
              </a:spcBef>
              <a:spcAft>
                <a:spcPts val="0"/>
              </a:spcAft>
              <a:buClr>
                <a:schemeClr val="dk1"/>
              </a:buClr>
              <a:buSzPts val="3200"/>
              <a:buChar char="•"/>
            </a:pPr>
            <a:r>
              <a:rPr lang="en-US" sz="3200" dirty="0">
                <a:latin typeface="Times New Roman"/>
                <a:ea typeface="Times New Roman"/>
                <a:cs typeface="Times New Roman"/>
                <a:sym typeface="Times New Roman"/>
              </a:rPr>
              <a:t>Computing devices use IP Address to identify and communicate with other devices in the IP network</a:t>
            </a:r>
            <a:endParaRPr sz="2800" b="1" dirty="0">
              <a:solidFill>
                <a:schemeClr val="accent6"/>
              </a:solidFill>
              <a:latin typeface="Times New Roman"/>
              <a:ea typeface="Times New Roman"/>
              <a:cs typeface="Times New Roman"/>
              <a:sym typeface="Times New Roman"/>
            </a:endParaRPr>
          </a:p>
        </p:txBody>
      </p:sp>
      <p:sp>
        <p:nvSpPr>
          <p:cNvPr id="139" name="Google Shape;1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2000">
                <a:solidFill>
                  <a:schemeClr val="dk1"/>
                </a:solidFill>
              </a:rPr>
              <a:t>4</a:t>
            </a:fld>
            <a:endParaRPr sz="2000">
              <a:solidFill>
                <a:schemeClr val="dk1"/>
              </a:solidFill>
            </a:endParaRPr>
          </a:p>
        </p:txBody>
      </p:sp>
      <p:sp>
        <p:nvSpPr>
          <p:cNvPr id="140" name="Google Shape;140;p6"/>
          <p:cNvSpPr txBox="1"/>
          <p:nvPr/>
        </p:nvSpPr>
        <p:spPr>
          <a:xfrm>
            <a:off x="0" y="344044"/>
            <a:ext cx="12192000" cy="1325563"/>
          </a:xfrm>
          <a:prstGeom prst="rect">
            <a:avLst/>
          </a:prstGeom>
          <a:solidFill>
            <a:srgbClr val="C4E0B2"/>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400"/>
              <a:buFont typeface="Times New Roman"/>
              <a:buNone/>
            </a:pPr>
            <a:r>
              <a:rPr lang="en-US" sz="4400" b="1" i="0" u="none" strike="noStrike" cap="none">
                <a:solidFill>
                  <a:schemeClr val="dk1"/>
                </a:solidFill>
                <a:latin typeface="Times New Roman"/>
                <a:ea typeface="Times New Roman"/>
                <a:cs typeface="Times New Roman"/>
                <a:sym typeface="Times New Roman"/>
              </a:rPr>
              <a:t>IP Address in Networking</a:t>
            </a:r>
            <a:endParaRPr sz="4400" b="1" i="0" u="none" strike="noStrike" cap="none">
              <a:solidFill>
                <a:schemeClr val="dk1"/>
              </a:solidFill>
              <a:latin typeface="Times New Roman"/>
              <a:ea typeface="Times New Roman"/>
              <a:cs typeface="Times New Roman"/>
              <a:sym typeface="Times New Roman"/>
            </a:endParaRPr>
          </a:p>
        </p:txBody>
      </p:sp>
      <p:sp>
        <p:nvSpPr>
          <p:cNvPr id="141" name="Google Shape;141;p6"/>
          <p:cNvSpPr/>
          <p:nvPr/>
        </p:nvSpPr>
        <p:spPr>
          <a:xfrm>
            <a:off x="0" y="1591351"/>
            <a:ext cx="12192000" cy="132071"/>
          </a:xfrm>
          <a:prstGeom prst="rect">
            <a:avLst/>
          </a:prstGeom>
          <a:solidFill>
            <a:srgbClr val="5481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en-US">
                <a:latin typeface="Times New Roman"/>
                <a:ea typeface="Times New Roman"/>
                <a:cs typeface="Times New Roman"/>
                <a:sym typeface="Times New Roman"/>
              </a:rPr>
              <a:t>Background</a:t>
            </a:r>
            <a:endParaRPr/>
          </a:p>
        </p:txBody>
      </p:sp>
      <p:sp>
        <p:nvSpPr>
          <p:cNvPr id="441" name="Google Shape;441;p36"/>
          <p:cNvSpPr txBox="1">
            <a:spLocks noGrp="1"/>
          </p:cNvSpPr>
          <p:nvPr>
            <p:ph type="body" idx="1"/>
          </p:nvPr>
        </p:nvSpPr>
        <p:spPr>
          <a:xfrm>
            <a:off x="625023" y="1822449"/>
            <a:ext cx="1094195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latin typeface="Times New Roman"/>
                <a:ea typeface="Times New Roman"/>
                <a:cs typeface="Times New Roman"/>
                <a:sym typeface="Times New Roman"/>
              </a:rPr>
              <a:t>CIDR format, or "Classless Inter-Domain Routing", released in 1993, is the industry standard for displaying IP addresses and their related subnets. It consists of a network prefix and the significant bits which determines the size of the IP block. Significant bits are in 8-bit groups that form Class A, B, and C blocks of IP addresses. An example of CIDR format is "255.254.0.0/16", which indicates there are 65,000 hosts in this range from "255.254.0.1" to "255.254.255.255".</a:t>
            </a:r>
            <a:endParaRPr dirty="0"/>
          </a:p>
        </p:txBody>
      </p:sp>
      <p:sp>
        <p:nvSpPr>
          <p:cNvPr id="442" name="Google Shape;442;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2000">
                <a:solidFill>
                  <a:schemeClr val="dk1"/>
                </a:solidFill>
              </a:rPr>
              <a:t>40</a:t>
            </a:fld>
            <a:endParaRPr sz="2000">
              <a:solidFill>
                <a:schemeClr val="dk1"/>
              </a:solidFill>
            </a:endParaRPr>
          </a:p>
        </p:txBody>
      </p:sp>
      <p:sp>
        <p:nvSpPr>
          <p:cNvPr id="443" name="Google Shape;443;p36"/>
          <p:cNvSpPr txBox="1"/>
          <p:nvPr/>
        </p:nvSpPr>
        <p:spPr>
          <a:xfrm>
            <a:off x="0" y="344044"/>
            <a:ext cx="12192000" cy="1325563"/>
          </a:xfrm>
          <a:prstGeom prst="rect">
            <a:avLst/>
          </a:prstGeom>
          <a:solidFill>
            <a:srgbClr val="C4E0B2"/>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400"/>
              <a:buFont typeface="Times New Roman"/>
              <a:buNone/>
            </a:pPr>
            <a:r>
              <a:rPr lang="en-US" sz="4400" b="1" i="0" u="none" strike="noStrike" cap="none" dirty="0">
                <a:solidFill>
                  <a:schemeClr val="dk1"/>
                </a:solidFill>
                <a:latin typeface="Times New Roman"/>
                <a:ea typeface="Times New Roman"/>
                <a:cs typeface="Times New Roman"/>
                <a:sym typeface="Times New Roman"/>
              </a:rPr>
              <a:t>What is CIDR notation?</a:t>
            </a:r>
          </a:p>
        </p:txBody>
      </p:sp>
      <p:sp>
        <p:nvSpPr>
          <p:cNvPr id="444" name="Google Shape;444;p36"/>
          <p:cNvSpPr/>
          <p:nvPr/>
        </p:nvSpPr>
        <p:spPr>
          <a:xfrm>
            <a:off x="0" y="1591351"/>
            <a:ext cx="12192000" cy="132071"/>
          </a:xfrm>
          <a:prstGeom prst="rect">
            <a:avLst/>
          </a:prstGeom>
          <a:solidFill>
            <a:srgbClr val="5481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2960844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en-US">
                <a:latin typeface="Times New Roman"/>
                <a:ea typeface="Times New Roman"/>
                <a:cs typeface="Times New Roman"/>
                <a:sym typeface="Times New Roman"/>
              </a:rPr>
              <a:t>Background</a:t>
            </a:r>
            <a:endParaRPr/>
          </a:p>
        </p:txBody>
      </p:sp>
      <p:sp>
        <p:nvSpPr>
          <p:cNvPr id="441" name="Google Shape;441;p36"/>
          <p:cNvSpPr txBox="1">
            <a:spLocks noGrp="1"/>
          </p:cNvSpPr>
          <p:nvPr>
            <p:ph type="body" idx="1"/>
          </p:nvPr>
        </p:nvSpPr>
        <p:spPr>
          <a:xfrm>
            <a:off x="625023" y="1822449"/>
            <a:ext cx="1094195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What do you mean by Subnet Mask? Let's consider an IP address provided to you like this: 192.168.10.0. Subnet Mask 255.255.255.224. Now find out the flowing terms</a:t>
            </a:r>
            <a:r>
              <a:rPr lang="en-US" dirty="0" smtClean="0"/>
              <a:t>:</a:t>
            </a:r>
            <a:endParaRPr lang="en-US" dirty="0"/>
          </a:p>
          <a:p>
            <a:pPr marL="0" lvl="0" indent="0" algn="l" rtl="0">
              <a:lnSpc>
                <a:spcPct val="90000"/>
              </a:lnSpc>
              <a:spcBef>
                <a:spcPts val="0"/>
              </a:spcBef>
              <a:spcAft>
                <a:spcPts val="0"/>
              </a:spcAft>
              <a:buClr>
                <a:schemeClr val="dk1"/>
              </a:buClr>
              <a:buSzPts val="2800"/>
              <a:buNone/>
            </a:pPr>
            <a:r>
              <a:rPr lang="en-US" dirty="0"/>
              <a:t>a. Find the block address?</a:t>
            </a:r>
          </a:p>
          <a:p>
            <a:pPr marL="0" lvl="0" indent="0" algn="l" rtl="0">
              <a:lnSpc>
                <a:spcPct val="90000"/>
              </a:lnSpc>
              <a:spcBef>
                <a:spcPts val="0"/>
              </a:spcBef>
              <a:spcAft>
                <a:spcPts val="0"/>
              </a:spcAft>
              <a:buClr>
                <a:schemeClr val="dk1"/>
              </a:buClr>
              <a:buSzPts val="2800"/>
              <a:buNone/>
            </a:pPr>
            <a:r>
              <a:rPr lang="en-US" dirty="0"/>
              <a:t>c. Find the number of subnets?</a:t>
            </a:r>
          </a:p>
          <a:p>
            <a:pPr marL="0" lvl="0" indent="0" algn="l" rtl="0">
              <a:lnSpc>
                <a:spcPct val="90000"/>
              </a:lnSpc>
              <a:spcBef>
                <a:spcPts val="0"/>
              </a:spcBef>
              <a:spcAft>
                <a:spcPts val="0"/>
              </a:spcAft>
              <a:buClr>
                <a:schemeClr val="dk1"/>
              </a:buClr>
              <a:buSzPts val="2800"/>
              <a:buNone/>
            </a:pPr>
            <a:r>
              <a:rPr lang="en-US" dirty="0"/>
              <a:t>d. Find the number of hosts?</a:t>
            </a:r>
          </a:p>
          <a:p>
            <a:pPr marL="0" lvl="0" indent="0" algn="l" rtl="0">
              <a:lnSpc>
                <a:spcPct val="90000"/>
              </a:lnSpc>
              <a:spcBef>
                <a:spcPts val="0"/>
              </a:spcBef>
              <a:spcAft>
                <a:spcPts val="0"/>
              </a:spcAft>
              <a:buClr>
                <a:schemeClr val="dk1"/>
              </a:buClr>
              <a:buSzPts val="2800"/>
              <a:buNone/>
            </a:pPr>
            <a:r>
              <a:rPr lang="en-US" dirty="0"/>
              <a:t>e. Determine the subnets address?</a:t>
            </a:r>
          </a:p>
          <a:p>
            <a:pPr marL="0" lvl="0" indent="0" algn="l" rtl="0">
              <a:lnSpc>
                <a:spcPct val="90000"/>
              </a:lnSpc>
              <a:spcBef>
                <a:spcPts val="0"/>
              </a:spcBef>
              <a:spcAft>
                <a:spcPts val="0"/>
              </a:spcAft>
              <a:buClr>
                <a:schemeClr val="dk1"/>
              </a:buClr>
              <a:buSzPts val="2800"/>
              <a:buNone/>
            </a:pPr>
            <a:r>
              <a:rPr lang="en-US" dirty="0"/>
              <a:t>f. Determine the First valid hosts and Last valid hosts.</a:t>
            </a:r>
          </a:p>
          <a:p>
            <a:pPr marL="0" lvl="0" indent="0" algn="l" rtl="0">
              <a:lnSpc>
                <a:spcPct val="90000"/>
              </a:lnSpc>
              <a:spcBef>
                <a:spcPts val="0"/>
              </a:spcBef>
              <a:spcAft>
                <a:spcPts val="0"/>
              </a:spcAft>
              <a:buClr>
                <a:schemeClr val="dk1"/>
              </a:buClr>
              <a:buSzPts val="2800"/>
              <a:buNone/>
            </a:pPr>
            <a:r>
              <a:rPr lang="en-US" dirty="0"/>
              <a:t>g. Determine Broadcast addresses.</a:t>
            </a:r>
          </a:p>
          <a:p>
            <a:pPr marL="228600" lvl="0" indent="-228600" algn="l" rtl="0">
              <a:lnSpc>
                <a:spcPct val="90000"/>
              </a:lnSpc>
              <a:spcBef>
                <a:spcPts val="0"/>
              </a:spcBef>
              <a:spcAft>
                <a:spcPts val="0"/>
              </a:spcAft>
              <a:buClr>
                <a:schemeClr val="dk1"/>
              </a:buClr>
              <a:buSzPts val="2800"/>
              <a:buChar char="•"/>
            </a:pPr>
            <a:endParaRPr lang="en-US" dirty="0"/>
          </a:p>
        </p:txBody>
      </p:sp>
      <p:sp>
        <p:nvSpPr>
          <p:cNvPr id="442" name="Google Shape;442;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2000">
                <a:solidFill>
                  <a:schemeClr val="dk1"/>
                </a:solidFill>
              </a:rPr>
              <a:t>41</a:t>
            </a:fld>
            <a:endParaRPr sz="2000">
              <a:solidFill>
                <a:schemeClr val="dk1"/>
              </a:solidFill>
            </a:endParaRPr>
          </a:p>
        </p:txBody>
      </p:sp>
      <p:sp>
        <p:nvSpPr>
          <p:cNvPr id="443" name="Google Shape;443;p36"/>
          <p:cNvSpPr txBox="1"/>
          <p:nvPr/>
        </p:nvSpPr>
        <p:spPr>
          <a:xfrm>
            <a:off x="0" y="344044"/>
            <a:ext cx="12192000" cy="1325563"/>
          </a:xfrm>
          <a:prstGeom prst="rect">
            <a:avLst/>
          </a:prstGeom>
          <a:solidFill>
            <a:srgbClr val="C4E0B2"/>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400"/>
              <a:buFont typeface="Times New Roman"/>
              <a:buNone/>
            </a:pPr>
            <a:r>
              <a:rPr lang="en-US" sz="4400" b="1" i="0" u="none" strike="noStrike" cap="none" dirty="0">
                <a:solidFill>
                  <a:schemeClr val="dk1"/>
                </a:solidFill>
                <a:latin typeface="Times New Roman"/>
                <a:ea typeface="Times New Roman"/>
                <a:cs typeface="Times New Roman"/>
                <a:sym typeface="Times New Roman"/>
              </a:rPr>
              <a:t>Problem:01</a:t>
            </a:r>
            <a:endParaRPr dirty="0"/>
          </a:p>
        </p:txBody>
      </p:sp>
      <p:sp>
        <p:nvSpPr>
          <p:cNvPr id="444" name="Google Shape;444;p36"/>
          <p:cNvSpPr/>
          <p:nvPr/>
        </p:nvSpPr>
        <p:spPr>
          <a:xfrm>
            <a:off x="0" y="1591351"/>
            <a:ext cx="12192000" cy="132071"/>
          </a:xfrm>
          <a:prstGeom prst="rect">
            <a:avLst/>
          </a:prstGeom>
          <a:solidFill>
            <a:srgbClr val="5481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1873600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en-US">
                <a:latin typeface="Times New Roman"/>
                <a:ea typeface="Times New Roman"/>
                <a:cs typeface="Times New Roman"/>
                <a:sym typeface="Times New Roman"/>
              </a:rPr>
              <a:t>Background</a:t>
            </a:r>
            <a:endParaRPr/>
          </a:p>
        </p:txBody>
      </p:sp>
      <p:sp>
        <p:nvSpPr>
          <p:cNvPr id="441" name="Google Shape;441;p36"/>
          <p:cNvSpPr txBox="1">
            <a:spLocks noGrp="1"/>
          </p:cNvSpPr>
          <p:nvPr>
            <p:ph type="body" idx="1"/>
          </p:nvPr>
        </p:nvSpPr>
        <p:spPr>
          <a:xfrm>
            <a:off x="625023" y="1822449"/>
            <a:ext cx="10941952" cy="4351338"/>
          </a:xfrm>
          <a:prstGeom prst="rect">
            <a:avLst/>
          </a:prstGeom>
          <a:noFill/>
          <a:ln>
            <a:noFill/>
          </a:ln>
        </p:spPr>
        <p:txBody>
          <a:bodyPr spcFirstLastPara="1" wrap="square" lIns="91425" tIns="45700" rIns="91425" bIns="45700" anchor="t" anchorCtr="0">
            <a:normAutofit/>
          </a:bodyPr>
          <a:lstStyle/>
          <a:p>
            <a:pPr marL="228600" lvl="0" indent="-228600">
              <a:spcBef>
                <a:spcPts val="0"/>
              </a:spcBef>
              <a:buSzPts val="2800"/>
            </a:pPr>
            <a:r>
              <a:rPr lang="en-US" dirty="0" smtClean="0"/>
              <a:t>Let's </a:t>
            </a:r>
            <a:r>
              <a:rPr lang="en-US" dirty="0"/>
              <a:t>consider an IP address provided to you like this: </a:t>
            </a:r>
            <a:r>
              <a:rPr lang="en-US" b="1" dirty="0"/>
              <a:t>192.231.232.116/27</a:t>
            </a:r>
            <a:r>
              <a:rPr lang="en-US" dirty="0" smtClean="0"/>
              <a:t>. </a:t>
            </a:r>
            <a:r>
              <a:rPr lang="en-US" dirty="0"/>
              <a:t>Now find out the flowing terms:</a:t>
            </a:r>
          </a:p>
          <a:p>
            <a:pPr marL="0" lvl="0" indent="0" algn="l" rtl="0">
              <a:lnSpc>
                <a:spcPct val="90000"/>
              </a:lnSpc>
              <a:spcBef>
                <a:spcPts val="0"/>
              </a:spcBef>
              <a:spcAft>
                <a:spcPts val="0"/>
              </a:spcAft>
              <a:buClr>
                <a:schemeClr val="dk1"/>
              </a:buClr>
              <a:buSzPts val="2800"/>
              <a:buNone/>
            </a:pPr>
            <a:r>
              <a:rPr lang="en-US" dirty="0"/>
              <a:t>a. Find the subnet mask?</a:t>
            </a:r>
          </a:p>
          <a:p>
            <a:pPr marL="0" lvl="0" indent="0" algn="l" rtl="0">
              <a:lnSpc>
                <a:spcPct val="90000"/>
              </a:lnSpc>
              <a:spcBef>
                <a:spcPts val="0"/>
              </a:spcBef>
              <a:spcAft>
                <a:spcPts val="0"/>
              </a:spcAft>
              <a:buClr>
                <a:schemeClr val="dk1"/>
              </a:buClr>
              <a:buSzPts val="2800"/>
              <a:buNone/>
            </a:pPr>
            <a:r>
              <a:rPr lang="en-US" dirty="0"/>
              <a:t>b. Find the block address?</a:t>
            </a:r>
          </a:p>
          <a:p>
            <a:pPr marL="0" lvl="0" indent="0" algn="l" rtl="0">
              <a:lnSpc>
                <a:spcPct val="90000"/>
              </a:lnSpc>
              <a:spcBef>
                <a:spcPts val="0"/>
              </a:spcBef>
              <a:spcAft>
                <a:spcPts val="0"/>
              </a:spcAft>
              <a:buClr>
                <a:schemeClr val="dk1"/>
              </a:buClr>
              <a:buSzPts val="2800"/>
              <a:buNone/>
            </a:pPr>
            <a:r>
              <a:rPr lang="en-US" dirty="0"/>
              <a:t>c. Find the number of subnets?</a:t>
            </a:r>
          </a:p>
          <a:p>
            <a:pPr marL="0" lvl="0" indent="0" algn="l" rtl="0">
              <a:lnSpc>
                <a:spcPct val="90000"/>
              </a:lnSpc>
              <a:spcBef>
                <a:spcPts val="0"/>
              </a:spcBef>
              <a:spcAft>
                <a:spcPts val="0"/>
              </a:spcAft>
              <a:buClr>
                <a:schemeClr val="dk1"/>
              </a:buClr>
              <a:buSzPts val="2800"/>
              <a:buNone/>
            </a:pPr>
            <a:r>
              <a:rPr lang="en-US" dirty="0"/>
              <a:t>d. Find the number of hosts?</a:t>
            </a:r>
          </a:p>
          <a:p>
            <a:pPr marL="0" lvl="0" indent="0" algn="l" rtl="0">
              <a:lnSpc>
                <a:spcPct val="90000"/>
              </a:lnSpc>
              <a:spcBef>
                <a:spcPts val="0"/>
              </a:spcBef>
              <a:spcAft>
                <a:spcPts val="0"/>
              </a:spcAft>
              <a:buClr>
                <a:schemeClr val="dk1"/>
              </a:buClr>
              <a:buSzPts val="2800"/>
              <a:buNone/>
            </a:pPr>
            <a:r>
              <a:rPr lang="en-US" dirty="0"/>
              <a:t>e. Determine the subnets address?</a:t>
            </a:r>
          </a:p>
          <a:p>
            <a:pPr marL="0" lvl="0" indent="0" algn="l" rtl="0">
              <a:lnSpc>
                <a:spcPct val="90000"/>
              </a:lnSpc>
              <a:spcBef>
                <a:spcPts val="0"/>
              </a:spcBef>
              <a:spcAft>
                <a:spcPts val="0"/>
              </a:spcAft>
              <a:buClr>
                <a:schemeClr val="dk1"/>
              </a:buClr>
              <a:buSzPts val="2800"/>
              <a:buNone/>
            </a:pPr>
            <a:r>
              <a:rPr lang="en-US" dirty="0"/>
              <a:t>f. Determine the First valid hosts and Last valid hosts.</a:t>
            </a:r>
          </a:p>
          <a:p>
            <a:pPr marL="0" lvl="0" indent="0" algn="l" rtl="0">
              <a:lnSpc>
                <a:spcPct val="90000"/>
              </a:lnSpc>
              <a:spcBef>
                <a:spcPts val="0"/>
              </a:spcBef>
              <a:spcAft>
                <a:spcPts val="0"/>
              </a:spcAft>
              <a:buClr>
                <a:schemeClr val="dk1"/>
              </a:buClr>
              <a:buSzPts val="2800"/>
              <a:buNone/>
            </a:pPr>
            <a:r>
              <a:rPr lang="en-US" dirty="0"/>
              <a:t>g. Determine Broadcast addresses.</a:t>
            </a:r>
          </a:p>
          <a:p>
            <a:pPr marL="228600" lvl="0" indent="-228600" algn="l" rtl="0">
              <a:lnSpc>
                <a:spcPct val="90000"/>
              </a:lnSpc>
              <a:spcBef>
                <a:spcPts val="0"/>
              </a:spcBef>
              <a:spcAft>
                <a:spcPts val="0"/>
              </a:spcAft>
              <a:buClr>
                <a:schemeClr val="dk1"/>
              </a:buClr>
              <a:buSzPts val="2800"/>
              <a:buChar char="•"/>
            </a:pPr>
            <a:endParaRPr lang="en-US" dirty="0"/>
          </a:p>
        </p:txBody>
      </p:sp>
      <p:sp>
        <p:nvSpPr>
          <p:cNvPr id="442" name="Google Shape;442;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2000">
                <a:solidFill>
                  <a:schemeClr val="dk1"/>
                </a:solidFill>
              </a:rPr>
              <a:t>42</a:t>
            </a:fld>
            <a:endParaRPr sz="2000">
              <a:solidFill>
                <a:schemeClr val="dk1"/>
              </a:solidFill>
            </a:endParaRPr>
          </a:p>
        </p:txBody>
      </p:sp>
      <p:sp>
        <p:nvSpPr>
          <p:cNvPr id="443" name="Google Shape;443;p36"/>
          <p:cNvSpPr txBox="1"/>
          <p:nvPr/>
        </p:nvSpPr>
        <p:spPr>
          <a:xfrm>
            <a:off x="0" y="344044"/>
            <a:ext cx="12192000" cy="1325563"/>
          </a:xfrm>
          <a:prstGeom prst="rect">
            <a:avLst/>
          </a:prstGeom>
          <a:solidFill>
            <a:srgbClr val="C4E0B2"/>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400"/>
              <a:buFont typeface="Times New Roman"/>
              <a:buNone/>
            </a:pPr>
            <a:r>
              <a:rPr lang="en-US" sz="4400" b="1" i="0" u="none" strike="noStrike" cap="none" dirty="0">
                <a:solidFill>
                  <a:schemeClr val="dk1"/>
                </a:solidFill>
                <a:latin typeface="Times New Roman"/>
                <a:ea typeface="Times New Roman"/>
                <a:cs typeface="Times New Roman"/>
                <a:sym typeface="Times New Roman"/>
              </a:rPr>
              <a:t>Problem:02</a:t>
            </a:r>
            <a:endParaRPr dirty="0"/>
          </a:p>
        </p:txBody>
      </p:sp>
      <p:sp>
        <p:nvSpPr>
          <p:cNvPr id="444" name="Google Shape;444;p36"/>
          <p:cNvSpPr/>
          <p:nvPr/>
        </p:nvSpPr>
        <p:spPr>
          <a:xfrm>
            <a:off x="0" y="1591351"/>
            <a:ext cx="12192000" cy="132071"/>
          </a:xfrm>
          <a:prstGeom prst="rect">
            <a:avLst/>
          </a:prstGeom>
          <a:solidFill>
            <a:srgbClr val="5481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7156919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en-US">
                <a:latin typeface="Times New Roman"/>
                <a:ea typeface="Times New Roman"/>
                <a:cs typeface="Times New Roman"/>
                <a:sym typeface="Times New Roman"/>
              </a:rPr>
              <a:t>Background</a:t>
            </a:r>
            <a:endParaRPr/>
          </a:p>
        </p:txBody>
      </p:sp>
      <p:sp>
        <p:nvSpPr>
          <p:cNvPr id="441" name="Google Shape;441;p36"/>
          <p:cNvSpPr txBox="1">
            <a:spLocks noGrp="1"/>
          </p:cNvSpPr>
          <p:nvPr>
            <p:ph type="body" idx="1"/>
          </p:nvPr>
        </p:nvSpPr>
        <p:spPr>
          <a:xfrm>
            <a:off x="625023" y="1822449"/>
            <a:ext cx="10941952" cy="4351338"/>
          </a:xfrm>
          <a:prstGeom prst="rect">
            <a:avLst/>
          </a:prstGeom>
          <a:noFill/>
          <a:ln>
            <a:noFill/>
          </a:ln>
        </p:spPr>
        <p:txBody>
          <a:bodyPr spcFirstLastPara="1" wrap="square" lIns="91425" tIns="45700" rIns="91425" bIns="45700" anchor="t" anchorCtr="0">
            <a:normAutofit/>
          </a:bodyPr>
          <a:lstStyle/>
          <a:p>
            <a:pPr marL="228600" lvl="0" indent="-228600">
              <a:spcBef>
                <a:spcPts val="0"/>
              </a:spcBef>
              <a:buSzPts val="2800"/>
            </a:pPr>
            <a:r>
              <a:rPr lang="en-US" dirty="0" smtClean="0"/>
              <a:t>Suppose </a:t>
            </a:r>
            <a:r>
              <a:rPr lang="en-US" dirty="0"/>
              <a:t>you are given an IP address of 192.168.10.0, and subnet mask 255.255.255.248. Find out the flowing term: </a:t>
            </a:r>
            <a:endParaRPr lang="en-US" dirty="0" smtClean="0"/>
          </a:p>
          <a:p>
            <a:pPr marL="228600" lvl="0" indent="-228600">
              <a:spcBef>
                <a:spcPts val="0"/>
              </a:spcBef>
              <a:buSzPts val="2800"/>
            </a:pPr>
            <a:endParaRPr lang="en-US" dirty="0"/>
          </a:p>
          <a:p>
            <a:pPr marL="0" lvl="0" indent="0">
              <a:spcBef>
                <a:spcPts val="0"/>
              </a:spcBef>
              <a:buSzPts val="2800"/>
              <a:buNone/>
            </a:pPr>
            <a:r>
              <a:rPr lang="en-US" dirty="0"/>
              <a:t>a. Find the block address?</a:t>
            </a:r>
          </a:p>
          <a:p>
            <a:pPr marL="0" lvl="0" indent="0">
              <a:spcBef>
                <a:spcPts val="0"/>
              </a:spcBef>
              <a:buSzPts val="2800"/>
              <a:buNone/>
            </a:pPr>
            <a:r>
              <a:rPr lang="en-US" dirty="0"/>
              <a:t>c. Find the number of subnets?</a:t>
            </a:r>
          </a:p>
          <a:p>
            <a:pPr marL="0" lvl="0" indent="0">
              <a:spcBef>
                <a:spcPts val="0"/>
              </a:spcBef>
              <a:buSzPts val="2800"/>
              <a:buNone/>
            </a:pPr>
            <a:r>
              <a:rPr lang="en-US" dirty="0"/>
              <a:t>d. Find the number of hosts?</a:t>
            </a:r>
          </a:p>
          <a:p>
            <a:pPr marL="0" lvl="0" indent="0">
              <a:spcBef>
                <a:spcPts val="0"/>
              </a:spcBef>
              <a:buSzPts val="2800"/>
              <a:buNone/>
            </a:pPr>
            <a:r>
              <a:rPr lang="en-US" dirty="0"/>
              <a:t>e. Determine the subnets address?</a:t>
            </a:r>
          </a:p>
          <a:p>
            <a:pPr marL="0" lvl="0" indent="0">
              <a:spcBef>
                <a:spcPts val="0"/>
              </a:spcBef>
              <a:buSzPts val="2800"/>
              <a:buNone/>
            </a:pPr>
            <a:r>
              <a:rPr lang="en-US" dirty="0"/>
              <a:t>f. Determine the First valid hosts and Last valid hosts.</a:t>
            </a:r>
          </a:p>
          <a:p>
            <a:pPr marL="0" lvl="0" indent="0">
              <a:spcBef>
                <a:spcPts val="0"/>
              </a:spcBef>
              <a:buSzPts val="2800"/>
              <a:buNone/>
            </a:pPr>
            <a:r>
              <a:rPr lang="en-US" dirty="0"/>
              <a:t>g. Determine Broadcast addresses.</a:t>
            </a:r>
          </a:p>
          <a:p>
            <a:pPr marL="228600" lvl="0" indent="-228600">
              <a:spcBef>
                <a:spcPts val="0"/>
              </a:spcBef>
              <a:buSzPts val="2800"/>
            </a:pPr>
            <a:endParaRPr lang="en-US" dirty="0"/>
          </a:p>
        </p:txBody>
      </p:sp>
      <p:sp>
        <p:nvSpPr>
          <p:cNvPr id="442" name="Google Shape;442;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2000">
                <a:solidFill>
                  <a:schemeClr val="dk1"/>
                </a:solidFill>
              </a:rPr>
              <a:t>43</a:t>
            </a:fld>
            <a:endParaRPr sz="2000">
              <a:solidFill>
                <a:schemeClr val="dk1"/>
              </a:solidFill>
            </a:endParaRPr>
          </a:p>
        </p:txBody>
      </p:sp>
      <p:sp>
        <p:nvSpPr>
          <p:cNvPr id="443" name="Google Shape;443;p36"/>
          <p:cNvSpPr txBox="1"/>
          <p:nvPr/>
        </p:nvSpPr>
        <p:spPr>
          <a:xfrm>
            <a:off x="0" y="344044"/>
            <a:ext cx="12192000" cy="1325563"/>
          </a:xfrm>
          <a:prstGeom prst="rect">
            <a:avLst/>
          </a:prstGeom>
          <a:solidFill>
            <a:srgbClr val="C4E0B2"/>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400"/>
              <a:buFont typeface="Times New Roman"/>
              <a:buNone/>
            </a:pPr>
            <a:r>
              <a:rPr lang="en-US" sz="4400" b="1" i="0" u="none" strike="noStrike" cap="none" dirty="0" smtClean="0">
                <a:solidFill>
                  <a:schemeClr val="dk1"/>
                </a:solidFill>
                <a:latin typeface="Times New Roman"/>
                <a:ea typeface="Times New Roman"/>
                <a:cs typeface="Times New Roman"/>
                <a:sym typeface="Times New Roman"/>
              </a:rPr>
              <a:t>Problem:03</a:t>
            </a:r>
            <a:endParaRPr dirty="0"/>
          </a:p>
        </p:txBody>
      </p:sp>
      <p:sp>
        <p:nvSpPr>
          <p:cNvPr id="444" name="Google Shape;444;p36"/>
          <p:cNvSpPr/>
          <p:nvPr/>
        </p:nvSpPr>
        <p:spPr>
          <a:xfrm>
            <a:off x="0" y="1591351"/>
            <a:ext cx="12192000" cy="132071"/>
          </a:xfrm>
          <a:prstGeom prst="rect">
            <a:avLst/>
          </a:prstGeom>
          <a:solidFill>
            <a:srgbClr val="5481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691340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en-US">
                <a:latin typeface="Times New Roman"/>
                <a:ea typeface="Times New Roman"/>
                <a:cs typeface="Times New Roman"/>
                <a:sym typeface="Times New Roman"/>
              </a:rPr>
              <a:t>Background</a:t>
            </a:r>
            <a:endParaRPr/>
          </a:p>
        </p:txBody>
      </p:sp>
      <p:sp>
        <p:nvSpPr>
          <p:cNvPr id="441" name="Google Shape;441;p36"/>
          <p:cNvSpPr txBox="1">
            <a:spLocks noGrp="1"/>
          </p:cNvSpPr>
          <p:nvPr>
            <p:ph type="body" idx="1"/>
          </p:nvPr>
        </p:nvSpPr>
        <p:spPr>
          <a:xfrm>
            <a:off x="625023" y="1822449"/>
            <a:ext cx="10941952" cy="4351338"/>
          </a:xfrm>
          <a:prstGeom prst="rect">
            <a:avLst/>
          </a:prstGeom>
          <a:noFill/>
          <a:ln>
            <a:noFill/>
          </a:ln>
        </p:spPr>
        <p:txBody>
          <a:bodyPr spcFirstLastPara="1" wrap="square" lIns="91425" tIns="45700" rIns="91425" bIns="45700" anchor="t" anchorCtr="0">
            <a:normAutofit/>
          </a:bodyPr>
          <a:lstStyle/>
          <a:p>
            <a:pPr marL="228600" lvl="0" indent="-228600">
              <a:spcBef>
                <a:spcPts val="0"/>
              </a:spcBef>
              <a:buSzPts val="2800"/>
            </a:pPr>
            <a:r>
              <a:rPr lang="en-US" dirty="0" smtClean="0"/>
              <a:t>Let </a:t>
            </a:r>
            <a:r>
              <a:rPr lang="en-US" dirty="0"/>
              <a:t>consider an IP address provided to you like this: 192.119.204.116/26. Now find out the flowing terms:</a:t>
            </a:r>
          </a:p>
          <a:p>
            <a:pPr marL="228600" lvl="0" indent="-228600">
              <a:spcBef>
                <a:spcPts val="0"/>
              </a:spcBef>
              <a:buSzPts val="2800"/>
            </a:pPr>
            <a:endParaRPr lang="en-US" dirty="0"/>
          </a:p>
          <a:p>
            <a:pPr marL="0" lvl="0" indent="0">
              <a:spcBef>
                <a:spcPts val="0"/>
              </a:spcBef>
              <a:buSzPts val="2800"/>
              <a:buNone/>
            </a:pPr>
            <a:r>
              <a:rPr lang="en-US" dirty="0"/>
              <a:t>a.	Find the subnet mask?</a:t>
            </a:r>
          </a:p>
          <a:p>
            <a:pPr marL="0" lvl="0" indent="0">
              <a:spcBef>
                <a:spcPts val="0"/>
              </a:spcBef>
              <a:buSzPts val="2800"/>
              <a:buNone/>
            </a:pPr>
            <a:r>
              <a:rPr lang="en-US" dirty="0"/>
              <a:t>b.	Find the block address?</a:t>
            </a:r>
          </a:p>
          <a:p>
            <a:pPr marL="0" lvl="0" indent="0">
              <a:spcBef>
                <a:spcPts val="0"/>
              </a:spcBef>
              <a:buSzPts val="2800"/>
              <a:buNone/>
            </a:pPr>
            <a:r>
              <a:rPr lang="en-US" dirty="0"/>
              <a:t>c.	Find the number of subnets?</a:t>
            </a:r>
          </a:p>
          <a:p>
            <a:pPr marL="0" lvl="0" indent="0">
              <a:spcBef>
                <a:spcPts val="0"/>
              </a:spcBef>
              <a:buSzPts val="2800"/>
              <a:buNone/>
            </a:pPr>
            <a:r>
              <a:rPr lang="en-US" dirty="0"/>
              <a:t>d.	Find the number of hosts?</a:t>
            </a:r>
          </a:p>
          <a:p>
            <a:pPr marL="0" lvl="0" indent="0">
              <a:spcBef>
                <a:spcPts val="0"/>
              </a:spcBef>
              <a:buSzPts val="2800"/>
              <a:buNone/>
            </a:pPr>
            <a:r>
              <a:rPr lang="en-US" dirty="0"/>
              <a:t>e.	Determine the subnets address?</a:t>
            </a:r>
          </a:p>
          <a:p>
            <a:pPr marL="0" lvl="0" indent="0">
              <a:spcBef>
                <a:spcPts val="0"/>
              </a:spcBef>
              <a:buSzPts val="2800"/>
              <a:buNone/>
            </a:pPr>
            <a:r>
              <a:rPr lang="en-US" dirty="0"/>
              <a:t>f.	Determine the First valid hosts and Last valid hosts.</a:t>
            </a:r>
          </a:p>
          <a:p>
            <a:pPr marL="0" lvl="0" indent="0">
              <a:spcBef>
                <a:spcPts val="0"/>
              </a:spcBef>
              <a:buSzPts val="2800"/>
              <a:buNone/>
            </a:pPr>
            <a:r>
              <a:rPr lang="en-US" dirty="0"/>
              <a:t>g.	Determine Broadcast addresses.</a:t>
            </a:r>
          </a:p>
          <a:p>
            <a:pPr marL="228600" lvl="0" indent="-228600">
              <a:spcBef>
                <a:spcPts val="0"/>
              </a:spcBef>
              <a:buSzPts val="2800"/>
            </a:pPr>
            <a:endParaRPr lang="en-US" dirty="0"/>
          </a:p>
        </p:txBody>
      </p:sp>
      <p:sp>
        <p:nvSpPr>
          <p:cNvPr id="442" name="Google Shape;442;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2000">
                <a:solidFill>
                  <a:schemeClr val="dk1"/>
                </a:solidFill>
              </a:rPr>
              <a:t>44</a:t>
            </a:fld>
            <a:endParaRPr sz="2000">
              <a:solidFill>
                <a:schemeClr val="dk1"/>
              </a:solidFill>
            </a:endParaRPr>
          </a:p>
        </p:txBody>
      </p:sp>
      <p:sp>
        <p:nvSpPr>
          <p:cNvPr id="443" name="Google Shape;443;p36"/>
          <p:cNvSpPr txBox="1"/>
          <p:nvPr/>
        </p:nvSpPr>
        <p:spPr>
          <a:xfrm>
            <a:off x="0" y="344044"/>
            <a:ext cx="12192000" cy="1325563"/>
          </a:xfrm>
          <a:prstGeom prst="rect">
            <a:avLst/>
          </a:prstGeom>
          <a:solidFill>
            <a:srgbClr val="C4E0B2"/>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400"/>
              <a:buFont typeface="Times New Roman"/>
              <a:buNone/>
            </a:pPr>
            <a:r>
              <a:rPr lang="en-US" sz="4400" b="1" i="0" u="none" strike="noStrike" cap="none" dirty="0" smtClean="0">
                <a:solidFill>
                  <a:schemeClr val="dk1"/>
                </a:solidFill>
                <a:latin typeface="Times New Roman"/>
                <a:ea typeface="Times New Roman"/>
                <a:cs typeface="Times New Roman"/>
                <a:sym typeface="Times New Roman"/>
              </a:rPr>
              <a:t>Problem:04</a:t>
            </a:r>
            <a:endParaRPr dirty="0"/>
          </a:p>
        </p:txBody>
      </p:sp>
      <p:sp>
        <p:nvSpPr>
          <p:cNvPr id="444" name="Google Shape;444;p36"/>
          <p:cNvSpPr/>
          <p:nvPr/>
        </p:nvSpPr>
        <p:spPr>
          <a:xfrm>
            <a:off x="0" y="1591351"/>
            <a:ext cx="12192000" cy="132071"/>
          </a:xfrm>
          <a:prstGeom prst="rect">
            <a:avLst/>
          </a:prstGeom>
          <a:solidFill>
            <a:srgbClr val="5481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6171279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en-US">
                <a:latin typeface="Times New Roman"/>
                <a:ea typeface="Times New Roman"/>
                <a:cs typeface="Times New Roman"/>
                <a:sym typeface="Times New Roman"/>
              </a:rPr>
              <a:t>Background</a:t>
            </a:r>
            <a:endParaRPr/>
          </a:p>
        </p:txBody>
      </p:sp>
      <p:sp>
        <p:nvSpPr>
          <p:cNvPr id="441" name="Google Shape;441;p36"/>
          <p:cNvSpPr txBox="1">
            <a:spLocks noGrp="1"/>
          </p:cNvSpPr>
          <p:nvPr>
            <p:ph type="body" idx="1"/>
          </p:nvPr>
        </p:nvSpPr>
        <p:spPr>
          <a:xfrm>
            <a:off x="625023" y="1822449"/>
            <a:ext cx="10941952" cy="4351338"/>
          </a:xfrm>
          <a:prstGeom prst="rect">
            <a:avLst/>
          </a:prstGeom>
          <a:noFill/>
          <a:ln>
            <a:noFill/>
          </a:ln>
        </p:spPr>
        <p:txBody>
          <a:bodyPr spcFirstLastPara="1" wrap="square" lIns="91425" tIns="45700" rIns="91425" bIns="45700" anchor="t" anchorCtr="0">
            <a:normAutofit/>
          </a:bodyPr>
          <a:lstStyle/>
          <a:p>
            <a:pPr marL="228600" lvl="0" indent="-228600">
              <a:spcBef>
                <a:spcPts val="0"/>
              </a:spcBef>
              <a:buSzPts val="2800"/>
            </a:pPr>
            <a:r>
              <a:rPr lang="en-US" dirty="0" smtClean="0"/>
              <a:t>Let </a:t>
            </a:r>
            <a:r>
              <a:rPr lang="en-US" dirty="0"/>
              <a:t>consider an IP address provided to you like this: 192.119.204.114/28. Now find out the flowing terms:</a:t>
            </a:r>
          </a:p>
          <a:p>
            <a:pPr marL="0" lvl="0" indent="0">
              <a:spcBef>
                <a:spcPts val="0"/>
              </a:spcBef>
              <a:buSzPts val="2800"/>
              <a:buNone/>
            </a:pPr>
            <a:endParaRPr lang="en-US" dirty="0"/>
          </a:p>
          <a:p>
            <a:pPr marL="0" lvl="0" indent="0">
              <a:spcBef>
                <a:spcPts val="0"/>
              </a:spcBef>
              <a:buSzPts val="2800"/>
              <a:buNone/>
            </a:pPr>
            <a:r>
              <a:rPr lang="en-US" dirty="0"/>
              <a:t>a.	Find the subnet mask?</a:t>
            </a:r>
          </a:p>
          <a:p>
            <a:pPr marL="0" lvl="0" indent="0">
              <a:spcBef>
                <a:spcPts val="0"/>
              </a:spcBef>
              <a:buSzPts val="2800"/>
              <a:buNone/>
            </a:pPr>
            <a:r>
              <a:rPr lang="en-US" dirty="0"/>
              <a:t>b.	Find the block address?</a:t>
            </a:r>
          </a:p>
          <a:p>
            <a:pPr marL="0" lvl="0" indent="0">
              <a:spcBef>
                <a:spcPts val="0"/>
              </a:spcBef>
              <a:buSzPts val="2800"/>
              <a:buNone/>
            </a:pPr>
            <a:r>
              <a:rPr lang="en-US" dirty="0"/>
              <a:t>c.	Find the number of subnets?</a:t>
            </a:r>
          </a:p>
          <a:p>
            <a:pPr marL="0" lvl="0" indent="0">
              <a:spcBef>
                <a:spcPts val="0"/>
              </a:spcBef>
              <a:buSzPts val="2800"/>
              <a:buNone/>
            </a:pPr>
            <a:r>
              <a:rPr lang="en-US" dirty="0"/>
              <a:t>d.	Find the number of hosts?</a:t>
            </a:r>
          </a:p>
          <a:p>
            <a:pPr marL="0" lvl="0" indent="0">
              <a:spcBef>
                <a:spcPts val="0"/>
              </a:spcBef>
              <a:buSzPts val="2800"/>
              <a:buNone/>
            </a:pPr>
            <a:r>
              <a:rPr lang="en-US" dirty="0"/>
              <a:t>e.	Determine the subnets address?</a:t>
            </a:r>
          </a:p>
          <a:p>
            <a:pPr marL="0" lvl="0" indent="0">
              <a:spcBef>
                <a:spcPts val="0"/>
              </a:spcBef>
              <a:buSzPts val="2800"/>
              <a:buNone/>
            </a:pPr>
            <a:r>
              <a:rPr lang="en-US" dirty="0"/>
              <a:t>f.	Determine the First valid hosts and Last valid hosts.</a:t>
            </a:r>
          </a:p>
          <a:p>
            <a:pPr marL="0" lvl="0" indent="0">
              <a:spcBef>
                <a:spcPts val="0"/>
              </a:spcBef>
              <a:buSzPts val="2800"/>
              <a:buNone/>
            </a:pPr>
            <a:r>
              <a:rPr lang="en-US" dirty="0"/>
              <a:t>g.	Determine Broadcast addresses.</a:t>
            </a:r>
          </a:p>
          <a:p>
            <a:pPr marL="228600" lvl="0" indent="-228600">
              <a:spcBef>
                <a:spcPts val="0"/>
              </a:spcBef>
              <a:buSzPts val="2800"/>
            </a:pPr>
            <a:endParaRPr lang="en-US" dirty="0"/>
          </a:p>
        </p:txBody>
      </p:sp>
      <p:sp>
        <p:nvSpPr>
          <p:cNvPr id="442" name="Google Shape;442;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2000">
                <a:solidFill>
                  <a:schemeClr val="dk1"/>
                </a:solidFill>
              </a:rPr>
              <a:t>45</a:t>
            </a:fld>
            <a:endParaRPr sz="2000">
              <a:solidFill>
                <a:schemeClr val="dk1"/>
              </a:solidFill>
            </a:endParaRPr>
          </a:p>
        </p:txBody>
      </p:sp>
      <p:sp>
        <p:nvSpPr>
          <p:cNvPr id="443" name="Google Shape;443;p36"/>
          <p:cNvSpPr txBox="1"/>
          <p:nvPr/>
        </p:nvSpPr>
        <p:spPr>
          <a:xfrm>
            <a:off x="0" y="344044"/>
            <a:ext cx="12192000" cy="1325563"/>
          </a:xfrm>
          <a:prstGeom prst="rect">
            <a:avLst/>
          </a:prstGeom>
          <a:solidFill>
            <a:srgbClr val="C4E0B2"/>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400"/>
              <a:buFont typeface="Times New Roman"/>
              <a:buNone/>
            </a:pPr>
            <a:r>
              <a:rPr lang="en-US" sz="4400" b="1" i="0" u="none" strike="noStrike" cap="none" dirty="0" smtClean="0">
                <a:solidFill>
                  <a:schemeClr val="dk1"/>
                </a:solidFill>
                <a:latin typeface="Times New Roman"/>
                <a:ea typeface="Times New Roman"/>
                <a:cs typeface="Times New Roman"/>
                <a:sym typeface="Times New Roman"/>
              </a:rPr>
              <a:t>Problem:05</a:t>
            </a:r>
            <a:endParaRPr dirty="0"/>
          </a:p>
        </p:txBody>
      </p:sp>
      <p:sp>
        <p:nvSpPr>
          <p:cNvPr id="444" name="Google Shape;444;p36"/>
          <p:cNvSpPr/>
          <p:nvPr/>
        </p:nvSpPr>
        <p:spPr>
          <a:xfrm>
            <a:off x="0" y="1591351"/>
            <a:ext cx="12192000" cy="132071"/>
          </a:xfrm>
          <a:prstGeom prst="rect">
            <a:avLst/>
          </a:prstGeom>
          <a:solidFill>
            <a:srgbClr val="5481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053791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267FB6-0920-4954-9209-4BCFF7F36B54}"/>
              </a:ext>
            </a:extLst>
          </p:cNvPr>
          <p:cNvSpPr>
            <a:spLocks noGrp="1"/>
          </p:cNvSpPr>
          <p:nvPr>
            <p:ph type="title"/>
          </p:nvPr>
        </p:nvSpPr>
        <p:spPr/>
        <p:txBody>
          <a:bodyPr/>
          <a:lstStyle/>
          <a:p>
            <a:r>
              <a:rPr lang="en-US" dirty="0"/>
              <a:t>IP </a:t>
            </a:r>
            <a:r>
              <a:rPr lang="en-US" smtClean="0"/>
              <a:t>Address Solutions:  </a:t>
            </a:r>
            <a:endParaRPr lang="en-US" dirty="0"/>
          </a:p>
        </p:txBody>
      </p:sp>
      <p:sp>
        <p:nvSpPr>
          <p:cNvPr id="3" name="Text Placeholder 2">
            <a:extLst>
              <a:ext uri="{FF2B5EF4-FFF2-40B4-BE49-F238E27FC236}">
                <a16:creationId xmlns="" xmlns:a16="http://schemas.microsoft.com/office/drawing/2014/main" id="{943967AF-6C12-4997-BF08-7468E0B510A8}"/>
              </a:ext>
            </a:extLst>
          </p:cNvPr>
          <p:cNvSpPr>
            <a:spLocks noGrp="1"/>
          </p:cNvSpPr>
          <p:nvPr>
            <p:ph type="body" idx="1"/>
          </p:nvPr>
        </p:nvSpPr>
        <p:spPr/>
        <p:txBody>
          <a:bodyPr/>
          <a:lstStyle/>
          <a:p>
            <a:r>
              <a:rPr lang="en-US" dirty="0">
                <a:hlinkClick r:id="rId2"/>
              </a:rPr>
              <a:t>https://www.youtube.com/watch?v=dH5mOkzUN_U&amp;list=PLgH5QX0i9K3p5OI88r3ob-otmKqIm_DbS</a:t>
            </a:r>
            <a:endParaRPr lang="en-US" dirty="0"/>
          </a:p>
        </p:txBody>
      </p:sp>
      <p:sp>
        <p:nvSpPr>
          <p:cNvPr id="4" name="Slide Number Placeholder 3">
            <a:extLst>
              <a:ext uri="{FF2B5EF4-FFF2-40B4-BE49-F238E27FC236}">
                <a16:creationId xmlns="" xmlns:a16="http://schemas.microsoft.com/office/drawing/2014/main" id="{7DA4941C-23DB-45D1-A0F3-A7F1605EE59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46</a:t>
            </a:fld>
            <a:endParaRPr lang="en-US"/>
          </a:p>
        </p:txBody>
      </p:sp>
    </p:spTree>
    <p:extLst>
      <p:ext uri="{BB962C8B-B14F-4D97-AF65-F5344CB8AC3E}">
        <p14:creationId xmlns:p14="http://schemas.microsoft.com/office/powerpoint/2010/main" val="18433446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2000">
                <a:solidFill>
                  <a:schemeClr val="dk1"/>
                </a:solidFill>
              </a:rPr>
              <a:t>47</a:t>
            </a:fld>
            <a:endParaRPr sz="2000">
              <a:solidFill>
                <a:schemeClr val="dk1"/>
              </a:solidFill>
            </a:endParaRPr>
          </a:p>
        </p:txBody>
      </p:sp>
      <p:sp>
        <p:nvSpPr>
          <p:cNvPr id="450" name="Google Shape;450;p37"/>
          <p:cNvSpPr txBox="1"/>
          <p:nvPr/>
        </p:nvSpPr>
        <p:spPr>
          <a:xfrm>
            <a:off x="913796" y="2837645"/>
            <a:ext cx="10353761" cy="132632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accent6"/>
              </a:buClr>
              <a:buSzPts val="5400"/>
              <a:buFont typeface="Balthazar"/>
              <a:buNone/>
            </a:pPr>
            <a:r>
              <a:rPr lang="en-US" sz="5400" b="1" i="0" u="none" strike="noStrike" cap="none">
                <a:solidFill>
                  <a:schemeClr val="accent6"/>
                </a:solidFill>
                <a:latin typeface="Balthazar"/>
                <a:ea typeface="Balthazar"/>
                <a:cs typeface="Balthazar"/>
                <a:sym typeface="Balthazar"/>
              </a:rPr>
              <a:t>THANK  YOU</a:t>
            </a:r>
            <a:endParaRPr sz="5400" b="1" i="0" u="none" strike="noStrike" cap="none">
              <a:solidFill>
                <a:schemeClr val="accent6"/>
              </a:solidFill>
              <a:latin typeface="Balthazar"/>
              <a:ea typeface="Balthazar"/>
              <a:cs typeface="Balthazar"/>
              <a:sym typeface="Balthaz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en-US">
                <a:latin typeface="Times New Roman"/>
                <a:ea typeface="Times New Roman"/>
                <a:cs typeface="Times New Roman"/>
                <a:sym typeface="Times New Roman"/>
              </a:rPr>
              <a:t>Background</a:t>
            </a:r>
            <a:endParaRPr/>
          </a:p>
        </p:txBody>
      </p:sp>
      <p:sp>
        <p:nvSpPr>
          <p:cNvPr id="148" name="Google Shape;148;p7"/>
          <p:cNvSpPr txBox="1">
            <a:spLocks noGrp="1"/>
          </p:cNvSpPr>
          <p:nvPr>
            <p:ph type="body" idx="1"/>
          </p:nvPr>
        </p:nvSpPr>
        <p:spPr>
          <a:xfrm>
            <a:off x="561109" y="1951197"/>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t>There are many tools available on the Internet that interprets your computer’s IP address and find your location. You can also try to find the IP address on your Windows 10, Mac, iPhone and Android phone. </a:t>
            </a:r>
            <a:endParaRPr sz="3200"/>
          </a:p>
          <a:p>
            <a:pPr marL="0" lvl="0" indent="0" algn="l" rtl="0">
              <a:lnSpc>
                <a:spcPct val="90000"/>
              </a:lnSpc>
              <a:spcBef>
                <a:spcPts val="1000"/>
              </a:spcBef>
              <a:spcAft>
                <a:spcPts val="0"/>
              </a:spcAft>
              <a:buClr>
                <a:schemeClr val="dk1"/>
              </a:buClr>
              <a:buSzPts val="3200"/>
              <a:buNone/>
            </a:pPr>
            <a:r>
              <a:rPr lang="en-US" sz="3200" b="1"/>
              <a:t>For example, on Windows 10 follow the below instructions:</a:t>
            </a:r>
            <a:endParaRPr/>
          </a:p>
          <a:p>
            <a:pPr marL="228600" lvl="0" indent="-228600" algn="l" rtl="0">
              <a:lnSpc>
                <a:spcPct val="90000"/>
              </a:lnSpc>
              <a:spcBef>
                <a:spcPts val="1000"/>
              </a:spcBef>
              <a:spcAft>
                <a:spcPts val="0"/>
              </a:spcAft>
              <a:buClr>
                <a:schemeClr val="dk1"/>
              </a:buClr>
              <a:buSzPts val="3200"/>
              <a:buChar char="•"/>
            </a:pPr>
            <a:r>
              <a:rPr lang="en-US" sz="3200"/>
              <a:t>Right click on the Start menu and open Command Prompt.</a:t>
            </a:r>
            <a:endParaRPr/>
          </a:p>
          <a:p>
            <a:pPr marL="228600" lvl="0" indent="-228600" algn="l" rtl="0">
              <a:lnSpc>
                <a:spcPct val="90000"/>
              </a:lnSpc>
              <a:spcBef>
                <a:spcPts val="1000"/>
              </a:spcBef>
              <a:spcAft>
                <a:spcPts val="0"/>
              </a:spcAft>
              <a:buClr>
                <a:schemeClr val="dk1"/>
              </a:buClr>
              <a:buSzPts val="3200"/>
              <a:buChar char="•"/>
            </a:pPr>
            <a:r>
              <a:rPr lang="en-US" sz="3200"/>
              <a:t>Type </a:t>
            </a:r>
            <a:r>
              <a:rPr lang="en-US" sz="3200" b="1"/>
              <a:t>ipconfig</a:t>
            </a:r>
            <a:r>
              <a:rPr lang="en-US" sz="3200"/>
              <a:t> and hit enter.</a:t>
            </a:r>
            <a:endParaRPr/>
          </a:p>
          <a:p>
            <a:pPr marL="228600" lvl="0" indent="-228600" algn="l" rtl="0">
              <a:lnSpc>
                <a:spcPct val="90000"/>
              </a:lnSpc>
              <a:spcBef>
                <a:spcPts val="1000"/>
              </a:spcBef>
              <a:spcAft>
                <a:spcPts val="0"/>
              </a:spcAft>
              <a:buClr>
                <a:schemeClr val="dk1"/>
              </a:buClr>
              <a:buSzPts val="3200"/>
              <a:buChar char="•"/>
            </a:pPr>
            <a:r>
              <a:rPr lang="en-US" sz="3200"/>
              <a:t>You will see IP address of your computer as below.</a:t>
            </a:r>
            <a:endParaRPr/>
          </a:p>
        </p:txBody>
      </p:sp>
      <p:sp>
        <p:nvSpPr>
          <p:cNvPr id="149" name="Google Shape;1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2000">
                <a:solidFill>
                  <a:schemeClr val="dk1"/>
                </a:solidFill>
              </a:rPr>
              <a:t>5</a:t>
            </a:fld>
            <a:endParaRPr sz="2000">
              <a:solidFill>
                <a:schemeClr val="dk1"/>
              </a:solidFill>
            </a:endParaRPr>
          </a:p>
        </p:txBody>
      </p:sp>
      <p:sp>
        <p:nvSpPr>
          <p:cNvPr id="150" name="Google Shape;150;p7"/>
          <p:cNvSpPr txBox="1"/>
          <p:nvPr/>
        </p:nvSpPr>
        <p:spPr>
          <a:xfrm>
            <a:off x="0" y="344044"/>
            <a:ext cx="12192000" cy="1325563"/>
          </a:xfrm>
          <a:prstGeom prst="rect">
            <a:avLst/>
          </a:prstGeom>
          <a:solidFill>
            <a:srgbClr val="C4E0B2"/>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400"/>
              <a:buFont typeface="Times New Roman"/>
              <a:buNone/>
            </a:pPr>
            <a:r>
              <a:rPr lang="en-US" sz="4400" b="1" i="0" u="none" strike="noStrike" cap="none">
                <a:solidFill>
                  <a:schemeClr val="dk1"/>
                </a:solidFill>
                <a:latin typeface="Times New Roman"/>
                <a:ea typeface="Times New Roman"/>
                <a:cs typeface="Times New Roman"/>
                <a:sym typeface="Times New Roman"/>
              </a:rPr>
              <a:t>How to Find Your IP Address?</a:t>
            </a:r>
            <a:endParaRPr/>
          </a:p>
        </p:txBody>
      </p:sp>
      <p:sp>
        <p:nvSpPr>
          <p:cNvPr id="151" name="Google Shape;151;p7"/>
          <p:cNvSpPr/>
          <p:nvPr/>
        </p:nvSpPr>
        <p:spPr>
          <a:xfrm>
            <a:off x="0" y="1591351"/>
            <a:ext cx="12192000" cy="132071"/>
          </a:xfrm>
          <a:prstGeom prst="rect">
            <a:avLst/>
          </a:prstGeom>
          <a:solidFill>
            <a:srgbClr val="5481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en-US">
                <a:latin typeface="Times New Roman"/>
                <a:ea typeface="Times New Roman"/>
                <a:cs typeface="Times New Roman"/>
                <a:sym typeface="Times New Roman"/>
              </a:rPr>
              <a:t>Background</a:t>
            </a:r>
            <a:endParaRPr/>
          </a:p>
        </p:txBody>
      </p:sp>
      <p:sp>
        <p:nvSpPr>
          <p:cNvPr id="158" name="Google Shape;15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2000">
                <a:solidFill>
                  <a:schemeClr val="dk1"/>
                </a:solidFill>
              </a:rPr>
              <a:t>6</a:t>
            </a:fld>
            <a:endParaRPr sz="2000">
              <a:solidFill>
                <a:schemeClr val="dk1"/>
              </a:solidFill>
            </a:endParaRPr>
          </a:p>
        </p:txBody>
      </p:sp>
      <p:sp>
        <p:nvSpPr>
          <p:cNvPr id="159" name="Google Shape;159;p8"/>
          <p:cNvSpPr txBox="1"/>
          <p:nvPr/>
        </p:nvSpPr>
        <p:spPr>
          <a:xfrm>
            <a:off x="0" y="344044"/>
            <a:ext cx="12192000" cy="1325563"/>
          </a:xfrm>
          <a:prstGeom prst="rect">
            <a:avLst/>
          </a:prstGeom>
          <a:solidFill>
            <a:srgbClr val="C4E0B2"/>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400"/>
              <a:buFont typeface="Times New Roman"/>
              <a:buNone/>
            </a:pPr>
            <a:r>
              <a:rPr lang="en-US" sz="4400" b="1" i="0" u="none" strike="noStrike" cap="none">
                <a:solidFill>
                  <a:schemeClr val="dk1"/>
                </a:solidFill>
                <a:latin typeface="Times New Roman"/>
                <a:ea typeface="Times New Roman"/>
                <a:cs typeface="Times New Roman"/>
                <a:sym typeface="Times New Roman"/>
              </a:rPr>
              <a:t>How to Find Your IP Address?</a:t>
            </a:r>
            <a:endParaRPr/>
          </a:p>
        </p:txBody>
      </p:sp>
      <p:sp>
        <p:nvSpPr>
          <p:cNvPr id="160" name="Google Shape;160;p8"/>
          <p:cNvSpPr/>
          <p:nvPr/>
        </p:nvSpPr>
        <p:spPr>
          <a:xfrm>
            <a:off x="0" y="1591351"/>
            <a:ext cx="12192000" cy="132071"/>
          </a:xfrm>
          <a:prstGeom prst="rect">
            <a:avLst/>
          </a:prstGeom>
          <a:solidFill>
            <a:srgbClr val="5481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61" name="Google Shape;161;p8" descr="IPconfig Command"/>
          <p:cNvPicPr preferRelativeResize="0"/>
          <p:nvPr/>
        </p:nvPicPr>
        <p:blipFill rotWithShape="1">
          <a:blip r:embed="rId3">
            <a:alphaModFix/>
          </a:blip>
          <a:srcRect/>
          <a:stretch/>
        </p:blipFill>
        <p:spPr>
          <a:xfrm>
            <a:off x="2258292" y="1852402"/>
            <a:ext cx="6954981" cy="468651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en-US">
                <a:latin typeface="Times New Roman"/>
                <a:ea typeface="Times New Roman"/>
                <a:cs typeface="Times New Roman"/>
                <a:sym typeface="Times New Roman"/>
              </a:rPr>
              <a:t>Background</a:t>
            </a:r>
            <a:endParaRPr/>
          </a:p>
        </p:txBody>
      </p:sp>
      <p:sp>
        <p:nvSpPr>
          <p:cNvPr id="168" name="Google Shape;168;p9"/>
          <p:cNvSpPr txBox="1">
            <a:spLocks noGrp="1"/>
          </p:cNvSpPr>
          <p:nvPr>
            <p:ph type="body" idx="1"/>
          </p:nvPr>
        </p:nvSpPr>
        <p:spPr>
          <a:xfrm>
            <a:off x="574963" y="1972278"/>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b="1"/>
              <a:t>Follow the below instructions on Mac:</a:t>
            </a:r>
            <a:endParaRPr/>
          </a:p>
          <a:p>
            <a:pPr marL="228600" lvl="0" indent="-228600" algn="l" rtl="0">
              <a:lnSpc>
                <a:spcPct val="90000"/>
              </a:lnSpc>
              <a:spcBef>
                <a:spcPts val="1000"/>
              </a:spcBef>
              <a:spcAft>
                <a:spcPts val="0"/>
              </a:spcAft>
              <a:buClr>
                <a:schemeClr val="dk1"/>
              </a:buClr>
              <a:buSzPts val="3200"/>
              <a:buChar char="•"/>
            </a:pPr>
            <a:r>
              <a:rPr lang="en-US" sz="3200"/>
              <a:t>Press “Command + Spacebar” to open Spotlight Search.</a:t>
            </a:r>
            <a:endParaRPr/>
          </a:p>
          <a:p>
            <a:pPr marL="228600" lvl="0" indent="-228600" algn="l" rtl="0">
              <a:lnSpc>
                <a:spcPct val="90000"/>
              </a:lnSpc>
              <a:spcBef>
                <a:spcPts val="1000"/>
              </a:spcBef>
              <a:spcAft>
                <a:spcPts val="0"/>
              </a:spcAft>
              <a:buClr>
                <a:schemeClr val="dk1"/>
              </a:buClr>
              <a:buSzPts val="3200"/>
              <a:buChar char="•"/>
            </a:pPr>
            <a:r>
              <a:rPr lang="en-US" sz="3200"/>
              <a:t>Type “network utility” and open Network Utility app.</a:t>
            </a:r>
            <a:endParaRPr/>
          </a:p>
          <a:p>
            <a:pPr marL="228600" lvl="0" indent="-228600" algn="l" rtl="0">
              <a:lnSpc>
                <a:spcPct val="90000"/>
              </a:lnSpc>
              <a:spcBef>
                <a:spcPts val="1000"/>
              </a:spcBef>
              <a:spcAft>
                <a:spcPts val="0"/>
              </a:spcAft>
              <a:buClr>
                <a:schemeClr val="dk1"/>
              </a:buClr>
              <a:buSzPts val="3200"/>
              <a:buChar char="•"/>
            </a:pPr>
            <a:r>
              <a:rPr lang="en-US" sz="3200"/>
              <a:t>Select your network name under “Info” tab.</a:t>
            </a:r>
            <a:endParaRPr/>
          </a:p>
          <a:p>
            <a:pPr marL="228600" lvl="0" indent="-228600" algn="l" rtl="0">
              <a:lnSpc>
                <a:spcPct val="90000"/>
              </a:lnSpc>
              <a:spcBef>
                <a:spcPts val="1000"/>
              </a:spcBef>
              <a:spcAft>
                <a:spcPts val="0"/>
              </a:spcAft>
              <a:buClr>
                <a:schemeClr val="dk1"/>
              </a:buClr>
              <a:buSzPts val="3200"/>
              <a:buChar char="•"/>
            </a:pPr>
            <a:r>
              <a:rPr lang="en-US" sz="3200"/>
              <a:t>You can find the IP address of your Mac here.</a:t>
            </a:r>
            <a:endParaRPr/>
          </a:p>
        </p:txBody>
      </p:sp>
      <p:sp>
        <p:nvSpPr>
          <p:cNvPr id="169" name="Google Shape;16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2000">
                <a:solidFill>
                  <a:schemeClr val="dk1"/>
                </a:solidFill>
              </a:rPr>
              <a:t>7</a:t>
            </a:fld>
            <a:endParaRPr sz="2000">
              <a:solidFill>
                <a:schemeClr val="dk1"/>
              </a:solidFill>
            </a:endParaRPr>
          </a:p>
        </p:txBody>
      </p:sp>
      <p:sp>
        <p:nvSpPr>
          <p:cNvPr id="170" name="Google Shape;170;p9"/>
          <p:cNvSpPr txBox="1"/>
          <p:nvPr/>
        </p:nvSpPr>
        <p:spPr>
          <a:xfrm>
            <a:off x="0" y="344044"/>
            <a:ext cx="12192000" cy="1325563"/>
          </a:xfrm>
          <a:prstGeom prst="rect">
            <a:avLst/>
          </a:prstGeom>
          <a:solidFill>
            <a:srgbClr val="C4E0B2"/>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400"/>
              <a:buFont typeface="Times New Roman"/>
              <a:buNone/>
            </a:pPr>
            <a:r>
              <a:rPr lang="en-US" sz="4400" b="1" i="0" u="none" strike="noStrike" cap="none">
                <a:solidFill>
                  <a:schemeClr val="dk1"/>
                </a:solidFill>
                <a:latin typeface="Times New Roman"/>
                <a:ea typeface="Times New Roman"/>
                <a:cs typeface="Times New Roman"/>
                <a:sym typeface="Times New Roman"/>
              </a:rPr>
              <a:t>How to Find Your IP Address?</a:t>
            </a:r>
            <a:endParaRPr/>
          </a:p>
        </p:txBody>
      </p:sp>
      <p:sp>
        <p:nvSpPr>
          <p:cNvPr id="171" name="Google Shape;171;p9"/>
          <p:cNvSpPr/>
          <p:nvPr/>
        </p:nvSpPr>
        <p:spPr>
          <a:xfrm>
            <a:off x="0" y="1591351"/>
            <a:ext cx="12192000" cy="132071"/>
          </a:xfrm>
          <a:prstGeom prst="rect">
            <a:avLst/>
          </a:prstGeom>
          <a:solidFill>
            <a:srgbClr val="5481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en-US">
                <a:latin typeface="Times New Roman"/>
                <a:ea typeface="Times New Roman"/>
                <a:cs typeface="Times New Roman"/>
                <a:sym typeface="Times New Roman"/>
              </a:rPr>
              <a:t>Background</a:t>
            </a:r>
            <a:endParaRPr/>
          </a:p>
        </p:txBody>
      </p:sp>
      <p:sp>
        <p:nvSpPr>
          <p:cNvPr id="178" name="Google Shape;17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2000">
                <a:solidFill>
                  <a:schemeClr val="dk1"/>
                </a:solidFill>
              </a:rPr>
              <a:t>8</a:t>
            </a:fld>
            <a:endParaRPr sz="2000">
              <a:solidFill>
                <a:schemeClr val="dk1"/>
              </a:solidFill>
            </a:endParaRPr>
          </a:p>
        </p:txBody>
      </p:sp>
      <p:sp>
        <p:nvSpPr>
          <p:cNvPr id="179" name="Google Shape;179;p10"/>
          <p:cNvSpPr txBox="1"/>
          <p:nvPr/>
        </p:nvSpPr>
        <p:spPr>
          <a:xfrm>
            <a:off x="0" y="344044"/>
            <a:ext cx="12192000" cy="1325563"/>
          </a:xfrm>
          <a:prstGeom prst="rect">
            <a:avLst/>
          </a:prstGeom>
          <a:solidFill>
            <a:srgbClr val="C4E0B2"/>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400"/>
              <a:buFont typeface="Times New Roman"/>
              <a:buNone/>
            </a:pPr>
            <a:r>
              <a:rPr lang="en-US" sz="4400" b="1" i="0" u="none" strike="noStrike" cap="none">
                <a:solidFill>
                  <a:schemeClr val="dk1"/>
                </a:solidFill>
                <a:latin typeface="Times New Roman"/>
                <a:ea typeface="Times New Roman"/>
                <a:cs typeface="Times New Roman"/>
                <a:sym typeface="Times New Roman"/>
              </a:rPr>
              <a:t>How to Find Your IP Address?</a:t>
            </a:r>
            <a:endParaRPr/>
          </a:p>
        </p:txBody>
      </p:sp>
      <p:sp>
        <p:nvSpPr>
          <p:cNvPr id="180" name="Google Shape;180;p10"/>
          <p:cNvSpPr/>
          <p:nvPr/>
        </p:nvSpPr>
        <p:spPr>
          <a:xfrm>
            <a:off x="0" y="1591351"/>
            <a:ext cx="12192000" cy="132071"/>
          </a:xfrm>
          <a:prstGeom prst="rect">
            <a:avLst/>
          </a:prstGeom>
          <a:solidFill>
            <a:srgbClr val="5481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81" name="Google Shape;181;p10" descr="IP Address in Mac"/>
          <p:cNvPicPr preferRelativeResize="0"/>
          <p:nvPr/>
        </p:nvPicPr>
        <p:blipFill rotWithShape="1">
          <a:blip r:embed="rId3">
            <a:alphaModFix/>
          </a:blip>
          <a:srcRect/>
          <a:stretch/>
        </p:blipFill>
        <p:spPr>
          <a:xfrm>
            <a:off x="2511714" y="2153823"/>
            <a:ext cx="7168572" cy="4385089"/>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en-US">
                <a:latin typeface="Times New Roman"/>
                <a:ea typeface="Times New Roman"/>
                <a:cs typeface="Times New Roman"/>
                <a:sym typeface="Times New Roman"/>
              </a:rPr>
              <a:t>Background</a:t>
            </a:r>
            <a:endParaRPr/>
          </a:p>
        </p:txBody>
      </p:sp>
      <p:sp>
        <p:nvSpPr>
          <p:cNvPr id="188" name="Google Shape;188;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70000" lnSpcReduction="20000"/>
          </a:bodyPr>
          <a:lstStyle/>
          <a:p>
            <a:pPr marL="228600" lvl="0" indent="-228600" algn="l" rtl="0">
              <a:lnSpc>
                <a:spcPct val="90000"/>
              </a:lnSpc>
              <a:spcBef>
                <a:spcPts val="0"/>
              </a:spcBef>
              <a:spcAft>
                <a:spcPts val="0"/>
              </a:spcAft>
              <a:buClr>
                <a:schemeClr val="dk1"/>
              </a:buClr>
              <a:buSzPct val="100000"/>
              <a:buChar char="•"/>
            </a:pPr>
            <a:r>
              <a:rPr lang="en-US" b="1" dirty="0"/>
              <a:t>An IP address is classified into the following types:</a:t>
            </a:r>
            <a:endParaRPr dirty="0"/>
          </a:p>
          <a:p>
            <a:pPr marL="228600" lvl="0" indent="-228600" algn="l" rtl="0">
              <a:lnSpc>
                <a:spcPct val="90000"/>
              </a:lnSpc>
              <a:spcBef>
                <a:spcPts val="1000"/>
              </a:spcBef>
              <a:spcAft>
                <a:spcPts val="0"/>
              </a:spcAft>
              <a:buClr>
                <a:schemeClr val="dk1"/>
              </a:buClr>
              <a:buSzPct val="100000"/>
              <a:buChar char="•"/>
            </a:pPr>
            <a:r>
              <a:rPr lang="en-US" b="1" dirty="0"/>
              <a:t>1. Public IP </a:t>
            </a:r>
            <a:r>
              <a:rPr lang="en-US" b="1" dirty="0" smtClean="0"/>
              <a:t>Address:</a:t>
            </a:r>
            <a:r>
              <a:rPr lang="en-US" dirty="0"/>
              <a:t> This address is available publicly and it is assigned by your network provider to your router, which further divides it to your devices. Public IP Addresses are of two types,</a:t>
            </a:r>
            <a:endParaRPr dirty="0"/>
          </a:p>
          <a:p>
            <a:pPr marL="228600" lvl="0" indent="-228600" algn="l" rtl="0">
              <a:lnSpc>
                <a:spcPct val="90000"/>
              </a:lnSpc>
              <a:spcBef>
                <a:spcPts val="1000"/>
              </a:spcBef>
              <a:spcAft>
                <a:spcPts val="0"/>
              </a:spcAft>
              <a:buClr>
                <a:schemeClr val="dk1"/>
              </a:buClr>
              <a:buSzPct val="100000"/>
              <a:buChar char="•"/>
            </a:pPr>
            <a:r>
              <a:rPr lang="en-US" b="1" dirty="0" smtClean="0"/>
              <a:t>Dynamic IP </a:t>
            </a:r>
            <a:r>
              <a:rPr lang="en-US" b="1" dirty="0"/>
              <a:t>Address: </a:t>
            </a:r>
            <a:r>
              <a:rPr lang="en-US" dirty="0"/>
              <a:t>When you connect a smartphone or computer to the internet, your Internet Service Provider provides you an IP Address from the range of available IP Addresses. Now, your device has an IP Address and you can simply connect your device to the Internet and send and receive data to and from your device. The very next time when you try to connect to the internet with the same device, your provider provides you with different IP Addresses to the same device and also from the same available range. Since IP Address keeps on changing every time when you connect to the internet, it is called a Dynamic IP Address.</a:t>
            </a:r>
            <a:endParaRPr dirty="0"/>
          </a:p>
          <a:p>
            <a:pPr marL="228600" lvl="0" indent="-228600">
              <a:buSzPct val="100000"/>
            </a:pPr>
            <a:r>
              <a:rPr lang="en-US" b="1" dirty="0" smtClean="0"/>
              <a:t>Static or Real IP </a:t>
            </a:r>
            <a:r>
              <a:rPr lang="en-US" b="1" dirty="0"/>
              <a:t>Address: </a:t>
            </a:r>
            <a:r>
              <a:rPr lang="en-US" dirty="0"/>
              <a:t>Static address never changes. They serve as a permanent internet address. These are used by DNS servers. What are DNS servers? Actually, these are computers that help you to open a website on your computer. Static IP Address provides information such as device is located on which continent, which country, which city, and which Internet Service Provider provides internet connection to that particular device. Once, we know who is the ISP, we can trace the location of the device connected to the internet. Static IP Addresses provide less security than Dynamic IP Addresses because they are easier to track.</a:t>
            </a:r>
            <a:endParaRPr dirty="0"/>
          </a:p>
        </p:txBody>
      </p:sp>
      <p:sp>
        <p:nvSpPr>
          <p:cNvPr id="189" name="Google Shape;189;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2000">
                <a:solidFill>
                  <a:schemeClr val="dk1"/>
                </a:solidFill>
              </a:rPr>
              <a:t>9</a:t>
            </a:fld>
            <a:endParaRPr sz="2000">
              <a:solidFill>
                <a:schemeClr val="dk1"/>
              </a:solidFill>
            </a:endParaRPr>
          </a:p>
        </p:txBody>
      </p:sp>
      <p:sp>
        <p:nvSpPr>
          <p:cNvPr id="190" name="Google Shape;190;p11"/>
          <p:cNvSpPr txBox="1"/>
          <p:nvPr/>
        </p:nvSpPr>
        <p:spPr>
          <a:xfrm>
            <a:off x="0" y="344044"/>
            <a:ext cx="12192000" cy="1325563"/>
          </a:xfrm>
          <a:prstGeom prst="rect">
            <a:avLst/>
          </a:prstGeom>
          <a:solidFill>
            <a:srgbClr val="C4E0B2"/>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400"/>
              <a:buFont typeface="Times New Roman"/>
              <a:buNone/>
            </a:pPr>
            <a:r>
              <a:rPr lang="en-US" sz="4400" b="1" i="0" u="none" strike="noStrike" cap="none">
                <a:solidFill>
                  <a:schemeClr val="dk1"/>
                </a:solidFill>
                <a:latin typeface="Times New Roman"/>
                <a:ea typeface="Times New Roman"/>
                <a:cs typeface="Times New Roman"/>
                <a:sym typeface="Times New Roman"/>
              </a:rPr>
              <a:t>Classification of IP Address</a:t>
            </a:r>
            <a:endParaRPr/>
          </a:p>
        </p:txBody>
      </p:sp>
      <p:sp>
        <p:nvSpPr>
          <p:cNvPr id="191" name="Google Shape;191;p11"/>
          <p:cNvSpPr/>
          <p:nvPr/>
        </p:nvSpPr>
        <p:spPr>
          <a:xfrm>
            <a:off x="0" y="1591351"/>
            <a:ext cx="12192000" cy="132071"/>
          </a:xfrm>
          <a:prstGeom prst="rect">
            <a:avLst/>
          </a:prstGeom>
          <a:solidFill>
            <a:srgbClr val="5481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TotalTime>
  <Words>1882</Words>
  <Application>Microsoft Office PowerPoint</Application>
  <PresentationFormat>Widescreen</PresentationFormat>
  <Paragraphs>389</Paragraphs>
  <Slides>47</Slides>
  <Notes>46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Tahoma</vt:lpstr>
      <vt:lpstr>Balthazar</vt:lpstr>
      <vt:lpstr>Calibri</vt:lpstr>
      <vt:lpstr>Times New Roman</vt:lpstr>
      <vt:lpstr>Office Theme</vt:lpstr>
      <vt:lpstr>IP Address </vt:lpstr>
      <vt:lpstr>Background</vt:lpstr>
      <vt:lpstr>Background</vt:lpstr>
      <vt:lpstr>Background</vt:lpstr>
      <vt:lpstr>Background</vt:lpstr>
      <vt:lpstr>Background</vt:lpstr>
      <vt:lpstr>Background</vt:lpstr>
      <vt:lpstr>Background</vt:lpstr>
      <vt:lpstr>Background</vt:lpstr>
      <vt:lpstr>Background</vt:lpstr>
      <vt:lpstr>Background</vt:lpstr>
      <vt:lpstr>Background</vt:lpstr>
      <vt:lpstr>Background</vt:lpstr>
      <vt:lpstr>Background</vt:lpstr>
      <vt:lpstr>PowerPoint Presentation</vt:lpstr>
      <vt:lpstr>PowerPoint Presentation</vt:lpstr>
      <vt:lpstr>Background</vt:lpstr>
      <vt:lpstr>Background</vt:lpstr>
      <vt:lpstr>Background</vt:lpstr>
      <vt:lpstr>Background</vt:lpstr>
      <vt:lpstr>Background</vt:lpstr>
      <vt:lpstr>Background</vt:lpstr>
      <vt:lpstr>Background</vt:lpstr>
      <vt:lpstr>Background</vt:lpstr>
      <vt:lpstr>Background</vt:lpstr>
      <vt:lpstr>Background</vt:lpstr>
      <vt:lpstr>Background</vt:lpstr>
      <vt:lpstr>PowerPoint Presentation</vt:lpstr>
      <vt:lpstr>Background</vt:lpstr>
      <vt:lpstr>Background</vt:lpstr>
      <vt:lpstr>Background</vt:lpstr>
      <vt:lpstr>Background</vt:lpstr>
      <vt:lpstr>Background</vt:lpstr>
      <vt:lpstr>PowerPoint Presentation</vt:lpstr>
      <vt:lpstr>Background</vt:lpstr>
      <vt:lpstr>Background</vt:lpstr>
      <vt:lpstr>Background</vt:lpstr>
      <vt:lpstr>Background</vt:lpstr>
      <vt:lpstr>Background</vt:lpstr>
      <vt:lpstr>Background</vt:lpstr>
      <vt:lpstr>Background</vt:lpstr>
      <vt:lpstr>Background</vt:lpstr>
      <vt:lpstr>Background</vt:lpstr>
      <vt:lpstr>Background</vt:lpstr>
      <vt:lpstr>Background</vt:lpstr>
      <vt:lpstr>IP Address Solutions: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02 – IP Address </dc:title>
  <dc:creator>Nayem</dc:creator>
  <cp:lastModifiedBy>Microsoft account</cp:lastModifiedBy>
  <cp:revision>28</cp:revision>
  <dcterms:created xsi:type="dcterms:W3CDTF">2019-12-04T08:13:56Z</dcterms:created>
  <dcterms:modified xsi:type="dcterms:W3CDTF">2025-01-10T05:46:49Z</dcterms:modified>
</cp:coreProperties>
</file>