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64" r:id="rId3"/>
    <p:sldId id="26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038642-53D0-4977-9906-D419F09DEF34}">
          <p14:sldIdLst>
            <p14:sldId id="261"/>
            <p14:sldId id="264"/>
            <p14:sldId id="265"/>
            <p14:sldId id="267"/>
            <p14:sldId id="268"/>
            <p14:sldId id="269"/>
            <p14:sldId id="270"/>
            <p14:sldId id="271"/>
            <p14:sldId id="272"/>
            <p14:sldId id="273"/>
            <p14:sldId id="274"/>
            <p14:sldId id="275"/>
            <p14:sldId id="276"/>
          </p14:sldIdLst>
        </p14:section>
        <p14:section name="Untitled Section" id="{EF42F7DE-65F9-47AE-B15B-041C40D8909C}">
          <p14:sldIdLst>
            <p14:sldId id="277"/>
            <p14:sldId id="278"/>
            <p14:sldId id="279"/>
            <p14:sldId id="280"/>
            <p14:sldId id="281"/>
            <p14:sldId id="282"/>
            <p14:sldId id="283"/>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003399"/>
    <a:srgbClr val="210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E658-209C-423B-8DF8-7A5B75E205C7}" type="datetimeFigureOut">
              <a:rPr lang="en-US" smtClean="0"/>
              <a:t>20-Jul-24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32B2-BE37-4975-925E-9B28457B7789}" type="slidenum">
              <a:rPr lang="en-US" smtClean="0"/>
              <a:t>‹#›</a:t>
            </a:fld>
            <a:endParaRPr lang="en-US"/>
          </a:p>
        </p:txBody>
      </p:sp>
    </p:spTree>
    <p:extLst>
      <p:ext uri="{BB962C8B-B14F-4D97-AF65-F5344CB8AC3E}">
        <p14:creationId xmlns:p14="http://schemas.microsoft.com/office/powerpoint/2010/main" val="25516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1</a:t>
            </a:fld>
            <a:endParaRPr lang="en-US"/>
          </a:p>
        </p:txBody>
      </p:sp>
    </p:spTree>
    <p:extLst>
      <p:ext uri="{BB962C8B-B14F-4D97-AF65-F5344CB8AC3E}">
        <p14:creationId xmlns:p14="http://schemas.microsoft.com/office/powerpoint/2010/main" val="337809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41692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94436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86060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54702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671501393_3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8671501393_3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8671501393_3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45768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8671501393_3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8671501393_3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18671501393_3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021857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8671501393_3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8671501393_3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8671501393_3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216513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8671501393_3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8671501393_3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8671501393_3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20760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8671501393_3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8671501393_3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8671501393_3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87349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8671501393_3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8671501393_3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18671501393_3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99339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44031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8671501393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18671501393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18671501393_3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09570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55830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59579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48487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35636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11060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94457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20-Jul-24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a:off x="4728285" y="3244334"/>
            <a:ext cx="2735429" cy="369332"/>
          </a:xfrm>
          <a:prstGeom prst="rect">
            <a:avLst/>
          </a:prstGeom>
        </p:spPr>
        <p:txBody>
          <a:bodyPr wrap="none">
            <a:spAutoFit/>
          </a:bodyPr>
          <a:lstStyle/>
          <a:p>
            <a:r>
              <a:rPr lang="en-US" sz="1800" dirty="0" smtClean="0"/>
              <a:t>Welcome to the CSE Family</a:t>
            </a:r>
            <a:endParaRPr lang="en-US" dirty="0"/>
          </a:p>
        </p:txBody>
      </p:sp>
    </p:spTree>
    <p:extLst>
      <p:ext uri="{BB962C8B-B14F-4D97-AF65-F5344CB8AC3E}">
        <p14:creationId xmlns:p14="http://schemas.microsoft.com/office/powerpoint/2010/main" val="25337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20-Jul-24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232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20-Jul-24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14248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20-Jul-24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3322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accent5">
                    <a:lumMod val="75000"/>
                  </a:schemeClr>
                </a:solidFill>
                <a:latin typeface="Book Antiqua" panose="020406020503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840B2B-353E-46A6-B159-55F913A4539A}" type="datetimeFigureOut">
              <a:rPr lang="en-US" smtClean="0"/>
              <a:t>20-Jul-24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rot="5400000">
            <a:off x="5724659" y="390659"/>
            <a:ext cx="742682"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5400000">
            <a:off x="6072852" y="-71298"/>
            <a:ext cx="46295"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805374" y="5525038"/>
            <a:ext cx="1069848" cy="10725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4680" y="5550796"/>
            <a:ext cx="1097280" cy="1087947"/>
          </a:xfrm>
          <a:prstGeom prst="rect">
            <a:avLst/>
          </a:prstGeom>
        </p:spPr>
      </p:pic>
      <p:sp>
        <p:nvSpPr>
          <p:cNvPr id="12" name="Rectangle 11"/>
          <p:cNvSpPr/>
          <p:nvPr userDrawn="1"/>
        </p:nvSpPr>
        <p:spPr>
          <a:xfrm>
            <a:off x="329137" y="6244431"/>
            <a:ext cx="10116407" cy="42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smtClean="0">
                <a:solidFill>
                  <a:schemeClr val="bg1"/>
                </a:solidFill>
                <a:latin typeface="Book Antiqua" panose="02040602050305030304" pitchFamily="18" charset="0"/>
              </a:rPr>
              <a:t>Lectures By</a:t>
            </a:r>
            <a:r>
              <a:rPr lang="en-US" sz="1200" b="1" i="0"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Md. Tariqul Islam,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Lecturer &amp; Coordinator, Dept. of CSE, UGV, Email: tariq.ugv@gmail.com,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Web: www.tariqul.ugv.edu.bd </a:t>
            </a:r>
            <a:endParaRPr lang="en-US" sz="1200" b="1" dirty="0">
              <a:solidFill>
                <a:schemeClr val="bg1"/>
              </a:solidFill>
            </a:endParaRPr>
          </a:p>
        </p:txBody>
      </p:sp>
    </p:spTree>
    <p:extLst>
      <p:ext uri="{BB962C8B-B14F-4D97-AF65-F5344CB8AC3E}">
        <p14:creationId xmlns:p14="http://schemas.microsoft.com/office/powerpoint/2010/main" val="35865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40B2B-353E-46A6-B159-55F913A4539A}" type="datetimeFigureOut">
              <a:rPr lang="en-US" smtClean="0"/>
              <a:t>20-Jul-24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0193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Md. Tariqul Islam, Lecturer, Dept. of CSE, UGV</a:t>
            </a:r>
          </a:p>
          <a:p>
            <a:r>
              <a:rPr lang="en-US" dirty="0" smtClean="0"/>
              <a:t> www.tariqul.ugv.edu.bd</a:t>
            </a:r>
            <a:endParaRPr lang="en-US" dirty="0"/>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6;p43"/>
          <p:cNvSpPr txBox="1">
            <a:spLocks/>
          </p:cNvSpPr>
          <p:nvPr userDrawn="1"/>
        </p:nvSpPr>
        <p:spPr>
          <a:xfrm>
            <a:off x="1320733" y="3736136"/>
            <a:ext cx="91440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lang="en-US" sz="1100" b="1" i="0" u="none" strike="noStrike" cap="none" smtClean="0">
                <a:solidFill>
                  <a:schemeClr val="dk1"/>
                </a:solidFill>
                <a:effectLst/>
                <a:latin typeface="Book Antiqua" panose="02040602050305030304" pitchFamily="18"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3200" dirty="0" smtClean="0">
                <a:solidFill>
                  <a:srgbClr val="000000"/>
                </a:solidFill>
                <a:ea typeface="Calibri" panose="020F0502020204030204" pitchFamily="34" charset="0"/>
                <a:cs typeface="Times New Roman" panose="02020603050405020304" pitchFamily="18" charset="0"/>
              </a:rPr>
              <a:t>Department of </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ea typeface="Calibri" panose="020F0502020204030204" pitchFamily="34" charset="0"/>
                <a:cs typeface="Times New Roman" panose="02020603050405020304" pitchFamily="18" charset="0"/>
              </a:rPr>
              <a:t>Computer Science and Engineering</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solidFill>
                  <a:srgbClr val="000000"/>
                </a:solidFill>
                <a:ea typeface="Calibri" panose="020F0502020204030204" pitchFamily="34" charset="0"/>
                <a:cs typeface="Times New Roman" panose="02020603050405020304" pitchFamily="18" charset="0"/>
              </a:rPr>
              <a:t>www.cse.ugv.edu.bd, 874/322, C&amp;B Road, Barisal, Bangladesh.</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solidFill>
                  <a:srgbClr val="000000"/>
                </a:solidFill>
                <a:ea typeface="Calibri" panose="020F0502020204030204" pitchFamily="34" charset="0"/>
                <a:cs typeface="Times New Roman" panose="02020603050405020304" pitchFamily="18" charset="0"/>
              </a:rPr>
              <a:t> </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86" y="0"/>
            <a:ext cx="885523" cy="1313816"/>
          </a:xfrm>
          <a:prstGeom prst="rect">
            <a:avLst/>
          </a:prstGeom>
        </p:spPr>
      </p:pic>
      <p:sp>
        <p:nvSpPr>
          <p:cNvPr id="3" name="Rectangle 2"/>
          <p:cNvSpPr/>
          <p:nvPr userDrawn="1"/>
        </p:nvSpPr>
        <p:spPr>
          <a:xfrm>
            <a:off x="11449318" y="0"/>
            <a:ext cx="742682"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11335553" y="0"/>
            <a:ext cx="4571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0532779" y="4752304"/>
            <a:ext cx="1380131" cy="1332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1003" y="4712873"/>
            <a:ext cx="1380131" cy="1410863"/>
          </a:xfrm>
          <a:prstGeom prst="rect">
            <a:avLst/>
          </a:prstGeom>
        </p:spPr>
      </p:pic>
      <p:sp>
        <p:nvSpPr>
          <p:cNvPr id="6" name="Rectangle 5"/>
          <p:cNvSpPr/>
          <p:nvPr userDrawn="1"/>
        </p:nvSpPr>
        <p:spPr>
          <a:xfrm>
            <a:off x="1707848" y="193485"/>
            <a:ext cx="8776304" cy="1446550"/>
          </a:xfrm>
          <a:prstGeom prst="rect">
            <a:avLst/>
          </a:prstGeom>
        </p:spPr>
        <p:txBody>
          <a:bodyPr wrap="square">
            <a:spAutoFit/>
          </a:bodyPr>
          <a:lstStyle/>
          <a:p>
            <a:pPr algn="ctr"/>
            <a:r>
              <a:rPr lang="en-US" sz="3600" b="1" dirty="0" smtClean="0">
                <a:latin typeface="Book Antiqua" panose="02040602050305030304" pitchFamily="18" charset="0"/>
              </a:rPr>
              <a:t>U</a:t>
            </a:r>
            <a:r>
              <a:rPr lang="en-US" sz="3600" dirty="0" smtClean="0">
                <a:latin typeface="Book Antiqua" panose="02040602050305030304" pitchFamily="18" charset="0"/>
              </a:rPr>
              <a:t>niversity of </a:t>
            </a:r>
            <a:r>
              <a:rPr lang="en-US" sz="3600" b="1" dirty="0" smtClean="0">
                <a:latin typeface="Book Antiqua" panose="02040602050305030304" pitchFamily="18" charset="0"/>
              </a:rPr>
              <a:t>G</a:t>
            </a:r>
            <a:r>
              <a:rPr lang="en-US" sz="3600" dirty="0" smtClean="0">
                <a:latin typeface="Book Antiqua" panose="02040602050305030304" pitchFamily="18" charset="0"/>
              </a:rPr>
              <a:t>lobal </a:t>
            </a:r>
            <a:r>
              <a:rPr lang="en-US" sz="3600" b="1" dirty="0" smtClean="0">
                <a:latin typeface="Book Antiqua" panose="02040602050305030304" pitchFamily="18" charset="0"/>
              </a:rPr>
              <a:t>V</a:t>
            </a:r>
            <a:r>
              <a:rPr lang="en-US" sz="3600" dirty="0" smtClean="0">
                <a:latin typeface="Book Antiqua" panose="02040602050305030304" pitchFamily="18" charset="0"/>
              </a:rPr>
              <a:t>illage </a:t>
            </a:r>
            <a:r>
              <a:rPr lang="en-US" sz="3600" b="1" dirty="0" smtClean="0">
                <a:latin typeface="Book Antiqua" panose="02040602050305030304" pitchFamily="18" charset="0"/>
              </a:rPr>
              <a:t>(UGV)</a:t>
            </a:r>
          </a:p>
          <a:p>
            <a:pPr algn="ctr"/>
            <a:r>
              <a:rPr lang="en-US" sz="3600" b="1" dirty="0" smtClean="0">
                <a:latin typeface="Book Antiqua" panose="02040602050305030304" pitchFamily="18" charset="0"/>
              </a:rPr>
              <a:t>B</a:t>
            </a:r>
            <a:r>
              <a:rPr lang="en-US" sz="3600" dirty="0" smtClean="0">
                <a:latin typeface="Book Antiqua" panose="02040602050305030304" pitchFamily="18" charset="0"/>
              </a:rPr>
              <a:t>arishal, </a:t>
            </a:r>
            <a:r>
              <a:rPr lang="en-US" sz="3600" b="1" dirty="0" smtClean="0">
                <a:latin typeface="Book Antiqua" panose="02040602050305030304" pitchFamily="18" charset="0"/>
              </a:rPr>
              <a:t>B</a:t>
            </a:r>
            <a:r>
              <a:rPr lang="en-US" sz="3600" dirty="0" smtClean="0">
                <a:latin typeface="Book Antiqua" panose="02040602050305030304" pitchFamily="18" charset="0"/>
              </a:rPr>
              <a:t>angladesh</a:t>
            </a:r>
          </a:p>
          <a:p>
            <a:endParaRPr lang="en-US" sz="1600" dirty="0"/>
          </a:p>
        </p:txBody>
      </p:sp>
      <p:sp>
        <p:nvSpPr>
          <p:cNvPr id="12" name="Rectangle 11"/>
          <p:cNvSpPr/>
          <p:nvPr userDrawn="1"/>
        </p:nvSpPr>
        <p:spPr>
          <a:xfrm>
            <a:off x="6588638" y="1912079"/>
            <a:ext cx="3944141" cy="2400657"/>
          </a:xfrm>
          <a:prstGeom prst="rect">
            <a:avLst/>
          </a:prstGeom>
        </p:spPr>
        <p:txBody>
          <a:bodyPr wrap="square">
            <a:spAutoFit/>
          </a:bodyPr>
          <a:lstStyle/>
          <a:p>
            <a:pPr algn="r"/>
            <a:r>
              <a:rPr lang="en-US" sz="2400" b="1" i="1" dirty="0" smtClean="0">
                <a:latin typeface="Book Antiqua" panose="02040602050305030304" pitchFamily="18" charset="0"/>
              </a:rPr>
              <a:t>Lectures By</a:t>
            </a:r>
            <a:r>
              <a:rPr lang="en-US" sz="1800" b="1" dirty="0" smtClean="0">
                <a:latin typeface="Book Antiqua" panose="02040602050305030304" pitchFamily="18" charset="0"/>
              </a:rPr>
              <a:t/>
            </a:r>
            <a:br>
              <a:rPr lang="en-US" sz="1800" b="1" dirty="0" smtClean="0">
                <a:latin typeface="Book Antiqua" panose="02040602050305030304" pitchFamily="18" charset="0"/>
              </a:rPr>
            </a:b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400" b="1" dirty="0" smtClean="0">
                <a:solidFill>
                  <a:srgbClr val="00B050"/>
                </a:solidFill>
                <a:latin typeface="Book Antiqua" panose="02040602050305030304" pitchFamily="18" charset="0"/>
              </a:rPr>
              <a:t>Md. Tariqul Islam</a:t>
            </a: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000" b="1" dirty="0" smtClean="0">
                <a:solidFill>
                  <a:schemeClr val="accent5"/>
                </a:solidFill>
                <a:latin typeface="Book Antiqua" panose="02040602050305030304" pitchFamily="18" charset="0"/>
              </a:rPr>
              <a:t>Lecturer &amp; Coordinator</a:t>
            </a:r>
          </a:p>
          <a:p>
            <a:pPr algn="r"/>
            <a:r>
              <a:rPr lang="en-US" sz="1800" b="0" dirty="0" smtClean="0">
                <a:solidFill>
                  <a:srgbClr val="002060"/>
                </a:solidFill>
                <a:latin typeface="Book Antiqua" panose="02040602050305030304" pitchFamily="18" charset="0"/>
              </a:rPr>
              <a:t/>
            </a:r>
            <a:br>
              <a:rPr lang="en-US" sz="18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Mobile: +880-1842733104    </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Email: tariq.ugv@gmail.com</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Web: www.tariqul.ugv.edu.bd </a:t>
            </a:r>
            <a:endParaRPr lang="en-US" sz="900" b="0" dirty="0">
              <a:solidFill>
                <a:srgbClr val="002060"/>
              </a:solidFill>
            </a:endParaRPr>
          </a:p>
        </p:txBody>
      </p:sp>
    </p:spTree>
    <p:extLst>
      <p:ext uri="{BB962C8B-B14F-4D97-AF65-F5344CB8AC3E}">
        <p14:creationId xmlns:p14="http://schemas.microsoft.com/office/powerpoint/2010/main" val="742903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40B2B-353E-46A6-B159-55F913A4539A}" type="datetimeFigureOut">
              <a:rPr lang="en-US" smtClean="0"/>
              <a:t>20-Jul-24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8990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40B2B-353E-46A6-B159-55F913A4539A}" type="datetimeFigureOut">
              <a:rPr lang="en-US" smtClean="0"/>
              <a:t>20-Jul-24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931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40B2B-353E-46A6-B159-55F913A4539A}" type="datetimeFigureOut">
              <a:rPr lang="en-US" smtClean="0"/>
              <a:t>20-Jul-24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1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0B2B-353E-46A6-B159-55F913A4539A}" type="datetimeFigureOut">
              <a:rPr lang="en-US" smtClean="0"/>
              <a:t>20-Jul-24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7300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20-Jul-24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4698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0B2B-353E-46A6-B159-55F913A4539A}" type="datetimeFigureOut">
              <a:rPr lang="en-US" smtClean="0"/>
              <a:t>20-Jul-24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FDB6-3B77-4612-B06E-891BAE138A1C}" type="slidenum">
              <a:rPr lang="en-US" smtClean="0"/>
              <a:t>‹#›</a:t>
            </a:fld>
            <a:endParaRPr lang="en-US"/>
          </a:p>
        </p:txBody>
      </p:sp>
    </p:spTree>
    <p:extLst>
      <p:ext uri="{BB962C8B-B14F-4D97-AF65-F5344CB8AC3E}">
        <p14:creationId xmlns:p14="http://schemas.microsoft.com/office/powerpoint/2010/main" val="1518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860" y="2421861"/>
            <a:ext cx="5740068" cy="1415772"/>
          </a:xfrm>
          <a:prstGeom prst="rect">
            <a:avLst/>
          </a:prstGeom>
        </p:spPr>
        <p:txBody>
          <a:bodyPr wrap="square">
            <a:spAutoFit/>
          </a:bodyPr>
          <a:lstStyle/>
          <a:p>
            <a:pPr algn="l"/>
            <a:r>
              <a:rPr lang="en-US" sz="3200" b="1" dirty="0" smtClean="0">
                <a:latin typeface="Book Antiqua" panose="02040602050305030304" pitchFamily="18" charset="0"/>
              </a:rPr>
              <a:t>Lectures On: </a:t>
            </a:r>
          </a:p>
          <a:p>
            <a:r>
              <a:rPr lang="en-US" sz="5400" b="1" dirty="0">
                <a:solidFill>
                  <a:schemeClr val="accent2"/>
                </a:solidFill>
                <a:latin typeface="Book Antiqua" panose="02040602050305030304" pitchFamily="18" charset="0"/>
              </a:rPr>
              <a:t>MAC Address </a:t>
            </a:r>
            <a:endParaRPr lang="en-US" sz="2400" dirty="0">
              <a:solidFill>
                <a:schemeClr val="accent2"/>
              </a:solidFill>
            </a:endParaRPr>
          </a:p>
        </p:txBody>
      </p:sp>
    </p:spTree>
    <p:extLst>
      <p:ext uri="{BB962C8B-B14F-4D97-AF65-F5344CB8AC3E}">
        <p14:creationId xmlns:p14="http://schemas.microsoft.com/office/powerpoint/2010/main" val="8872233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Format of MAC Address </a:t>
            </a:r>
            <a:endParaRPr lang="en-US" dirty="0">
              <a:latin typeface="Times New Roman"/>
              <a:ea typeface="Times New Roman"/>
              <a:cs typeface="Times New Roman"/>
              <a:sym typeface="Times New Roman"/>
            </a:endParaRPr>
          </a:p>
        </p:txBody>
      </p:sp>
      <p:sp>
        <p:nvSpPr>
          <p:cNvPr id="142" name="Google Shape;142;p5"/>
          <p:cNvSpPr txBox="1">
            <a:spLocks noGrp="1"/>
          </p:cNvSpPr>
          <p:nvPr>
            <p:ph type="body" idx="1"/>
          </p:nvPr>
        </p:nvSpPr>
        <p:spPr>
          <a:xfrm>
            <a:off x="713509" y="1444625"/>
            <a:ext cx="10515600" cy="4351338"/>
          </a:xfrm>
          <a:prstGeom prst="rect">
            <a:avLst/>
          </a:prstGeom>
          <a:noFill/>
          <a:ln>
            <a:noFill/>
          </a:ln>
        </p:spPr>
        <p:txBody>
          <a:bodyPr spcFirstLastPara="1" wrap="square" lIns="91425" tIns="45700" rIns="91425" bIns="45700" anchor="t" anchorCtr="0">
            <a:noAutofit/>
          </a:bodyPr>
          <a:lstStyle/>
          <a:p>
            <a:pPr marL="228600" lvl="0" indent="-222250" algn="just" rtl="0">
              <a:lnSpc>
                <a:spcPct val="90000"/>
              </a:lnSpc>
              <a:spcBef>
                <a:spcPts val="0"/>
              </a:spcBef>
              <a:spcAft>
                <a:spcPts val="0"/>
              </a:spcAft>
              <a:buClr>
                <a:schemeClr val="dk1"/>
              </a:buClr>
              <a:buSzPts val="3100"/>
              <a:buChar char="•"/>
            </a:pPr>
            <a:r>
              <a:rPr lang="en-US" sz="3100" dirty="0">
                <a:solidFill>
                  <a:schemeClr val="dk1"/>
                </a:solidFill>
                <a:latin typeface="Times New Roman"/>
                <a:ea typeface="Times New Roman"/>
                <a:cs typeface="Times New Roman"/>
                <a:sym typeface="Times New Roman"/>
              </a:rPr>
              <a:t>MAC Address is a 12-digit hexadecimal number (6-Byte binary number), which is mostly represented by Colon-Hexadecimal notation.</a:t>
            </a:r>
            <a:endParaRPr sz="2700" dirty="0"/>
          </a:p>
          <a:p>
            <a:pPr marL="228600" lvl="0" indent="-203200" algn="just" rtl="0">
              <a:lnSpc>
                <a:spcPct val="90000"/>
              </a:lnSpc>
              <a:spcBef>
                <a:spcPts val="0"/>
              </a:spcBef>
              <a:spcAft>
                <a:spcPts val="0"/>
              </a:spcAft>
              <a:buClr>
                <a:schemeClr val="dk1"/>
              </a:buClr>
              <a:buSzPts val="2800"/>
              <a:buChar char="•"/>
            </a:pPr>
            <a:r>
              <a:rPr lang="en-US" dirty="0" smtClean="0">
                <a:solidFill>
                  <a:schemeClr val="dk1"/>
                </a:solidFill>
                <a:latin typeface="Times New Roman"/>
                <a:ea typeface="Times New Roman"/>
                <a:cs typeface="Times New Roman"/>
                <a:sym typeface="Times New Roman"/>
              </a:rPr>
              <a:t> </a:t>
            </a:r>
            <a:r>
              <a:rPr lang="en-US" dirty="0">
                <a:solidFill>
                  <a:schemeClr val="dk1"/>
                </a:solidFill>
                <a:latin typeface="Times New Roman"/>
                <a:ea typeface="Times New Roman"/>
                <a:cs typeface="Times New Roman"/>
                <a:sym typeface="Times New Roman"/>
              </a:rPr>
              <a:t>The First 6-digits (say 00:40:96) of MAC Address </a:t>
            </a:r>
            <a:r>
              <a:rPr lang="en-US" dirty="0">
                <a:solidFill>
                  <a:srgbClr val="2E75B5"/>
                </a:solidFill>
                <a:latin typeface="Times New Roman"/>
                <a:ea typeface="Times New Roman"/>
                <a:cs typeface="Times New Roman"/>
                <a:sym typeface="Times New Roman"/>
              </a:rPr>
              <a:t>identifies</a:t>
            </a:r>
            <a:r>
              <a:rPr lang="en-US" dirty="0">
                <a:solidFill>
                  <a:schemeClr val="dk1"/>
                </a:solidFill>
                <a:latin typeface="Times New Roman"/>
                <a:ea typeface="Times New Roman"/>
                <a:cs typeface="Times New Roman"/>
                <a:sym typeface="Times New Roman"/>
              </a:rPr>
              <a:t> the manufacturer, called </a:t>
            </a:r>
            <a:r>
              <a:rPr lang="en-US" dirty="0">
                <a:solidFill>
                  <a:srgbClr val="2E75B5"/>
                </a:solidFill>
                <a:latin typeface="Times New Roman"/>
                <a:ea typeface="Times New Roman"/>
                <a:cs typeface="Times New Roman"/>
                <a:sym typeface="Times New Roman"/>
              </a:rPr>
              <a:t>OUI</a:t>
            </a:r>
            <a:r>
              <a:rPr lang="en-US" dirty="0">
                <a:solidFill>
                  <a:schemeClr val="dk1"/>
                </a:solidFill>
                <a:latin typeface="Times New Roman"/>
                <a:ea typeface="Times New Roman"/>
                <a:cs typeface="Times New Roman"/>
                <a:sym typeface="Times New Roman"/>
              </a:rPr>
              <a:t> (Organizational Unique Identifier). IEEE Registration Authority Committee assigns these MAC prefixes to its registered vendors. </a:t>
            </a:r>
            <a:endParaRPr sz="2400" dirty="0"/>
          </a:p>
        </p:txBody>
      </p:sp>
      <p:sp>
        <p:nvSpPr>
          <p:cNvPr id="143" name="Google Shape;1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10</a:t>
            </a:fld>
            <a:endParaRPr sz="2000">
              <a:solidFill>
                <a:schemeClr val="dk1"/>
              </a:solidFill>
            </a:endParaRPr>
          </a:p>
        </p:txBody>
      </p:sp>
      <p:pic>
        <p:nvPicPr>
          <p:cNvPr id="146" name="Google Shape;146;p5"/>
          <p:cNvPicPr preferRelativeResize="0"/>
          <p:nvPr/>
        </p:nvPicPr>
        <p:blipFill>
          <a:blip r:embed="rId3">
            <a:alphaModFix/>
          </a:blip>
          <a:stretch>
            <a:fillRect/>
          </a:stretch>
        </p:blipFill>
        <p:spPr>
          <a:xfrm>
            <a:off x="3118571" y="4310063"/>
            <a:ext cx="5705475" cy="1485900"/>
          </a:xfrm>
          <a:prstGeom prst="rect">
            <a:avLst/>
          </a:prstGeom>
          <a:noFill/>
          <a:ln>
            <a:noFill/>
          </a:ln>
        </p:spPr>
      </p:pic>
    </p:spTree>
    <p:extLst>
      <p:ext uri="{BB962C8B-B14F-4D97-AF65-F5344CB8AC3E}">
        <p14:creationId xmlns:p14="http://schemas.microsoft.com/office/powerpoint/2010/main" val="11560050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Format of MAC Address </a:t>
            </a:r>
          </a:p>
        </p:txBody>
      </p:sp>
      <p:sp>
        <p:nvSpPr>
          <p:cNvPr id="153" name="Google Shape;153;p52"/>
          <p:cNvSpPr txBox="1">
            <a:spLocks noGrp="1"/>
          </p:cNvSpPr>
          <p:nvPr>
            <p:ph type="body" idx="1"/>
          </p:nvPr>
        </p:nvSpPr>
        <p:spPr>
          <a:xfrm>
            <a:off x="838200" y="1576243"/>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sz="3200" dirty="0" smtClean="0">
                <a:solidFill>
                  <a:schemeClr val="dk1"/>
                </a:solidFill>
                <a:latin typeface="Times New Roman"/>
                <a:ea typeface="Times New Roman"/>
                <a:cs typeface="Times New Roman"/>
                <a:sym typeface="Times New Roman"/>
              </a:rPr>
              <a:t>Here </a:t>
            </a:r>
            <a:r>
              <a:rPr lang="en-US" sz="3200" dirty="0">
                <a:solidFill>
                  <a:schemeClr val="dk1"/>
                </a:solidFill>
                <a:latin typeface="Times New Roman"/>
                <a:ea typeface="Times New Roman"/>
                <a:cs typeface="Times New Roman"/>
                <a:sym typeface="Times New Roman"/>
              </a:rPr>
              <a:t>are some OUI of well-known manufacturers :</a:t>
            </a:r>
            <a:endParaRPr dirty="0"/>
          </a:p>
          <a:p>
            <a:pPr marL="0" lvl="0" indent="0" algn="just" rtl="0">
              <a:lnSpc>
                <a:spcPct val="90000"/>
              </a:lnSpc>
              <a:spcBef>
                <a:spcPts val="0"/>
              </a:spcBef>
              <a:spcAft>
                <a:spcPts val="0"/>
              </a:spcAft>
              <a:buClr>
                <a:schemeClr val="dk1"/>
              </a:buClr>
              <a:buSzPts val="3200"/>
              <a:buNone/>
            </a:pPr>
            <a:endParaRPr sz="3200" dirty="0">
              <a:solidFill>
                <a:schemeClr val="dk1"/>
              </a:solidFill>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dirty="0">
                <a:solidFill>
                  <a:schemeClr val="dk1"/>
                </a:solidFill>
                <a:latin typeface="Times New Roman"/>
                <a:ea typeface="Times New Roman"/>
                <a:cs typeface="Times New Roman"/>
                <a:sym typeface="Times New Roman"/>
              </a:rPr>
              <a:t>CC:46:D6 - Cisco </a:t>
            </a:r>
            <a:endParaRPr dirty="0"/>
          </a:p>
          <a:p>
            <a:pPr marL="228600" lvl="0" indent="-228600" algn="just" rtl="0">
              <a:lnSpc>
                <a:spcPct val="90000"/>
              </a:lnSpc>
              <a:spcBef>
                <a:spcPts val="0"/>
              </a:spcBef>
              <a:spcAft>
                <a:spcPts val="0"/>
              </a:spcAft>
              <a:buClr>
                <a:schemeClr val="dk1"/>
              </a:buClr>
              <a:buSzPts val="3200"/>
              <a:buChar char="•"/>
            </a:pPr>
            <a:r>
              <a:rPr lang="en-US" sz="3200" dirty="0">
                <a:solidFill>
                  <a:schemeClr val="dk1"/>
                </a:solidFill>
                <a:latin typeface="Times New Roman"/>
                <a:ea typeface="Times New Roman"/>
                <a:cs typeface="Times New Roman"/>
                <a:sym typeface="Times New Roman"/>
              </a:rPr>
              <a:t>3C:5A:B4 - Google, Inc.</a:t>
            </a:r>
            <a:endParaRPr dirty="0"/>
          </a:p>
          <a:p>
            <a:pPr marL="228600" lvl="0" indent="-228600" algn="just" rtl="0">
              <a:lnSpc>
                <a:spcPct val="90000"/>
              </a:lnSpc>
              <a:spcBef>
                <a:spcPts val="0"/>
              </a:spcBef>
              <a:spcAft>
                <a:spcPts val="0"/>
              </a:spcAft>
              <a:buClr>
                <a:schemeClr val="dk1"/>
              </a:buClr>
              <a:buSzPts val="3200"/>
              <a:buChar char="•"/>
            </a:pPr>
            <a:r>
              <a:rPr lang="en-US" sz="3200" dirty="0">
                <a:solidFill>
                  <a:schemeClr val="dk1"/>
                </a:solidFill>
                <a:latin typeface="Times New Roman"/>
                <a:ea typeface="Times New Roman"/>
                <a:cs typeface="Times New Roman"/>
                <a:sym typeface="Times New Roman"/>
              </a:rPr>
              <a:t>3C:D9:2B - Hewlett Packard</a:t>
            </a:r>
            <a:endParaRPr dirty="0"/>
          </a:p>
          <a:p>
            <a:pPr marL="228600" lvl="0" indent="-228600" algn="just" rtl="0">
              <a:lnSpc>
                <a:spcPct val="90000"/>
              </a:lnSpc>
              <a:spcBef>
                <a:spcPts val="0"/>
              </a:spcBef>
              <a:spcAft>
                <a:spcPts val="0"/>
              </a:spcAft>
              <a:buClr>
                <a:schemeClr val="dk1"/>
              </a:buClr>
              <a:buSzPts val="3200"/>
              <a:buChar char="•"/>
            </a:pPr>
            <a:r>
              <a:rPr lang="en-US" sz="3200" dirty="0">
                <a:solidFill>
                  <a:schemeClr val="dk1"/>
                </a:solidFill>
                <a:latin typeface="Times New Roman"/>
                <a:ea typeface="Times New Roman"/>
                <a:cs typeface="Times New Roman"/>
                <a:sym typeface="Times New Roman"/>
              </a:rPr>
              <a:t>00:9A:CD - HUAWEI TECHNOLOGIES CO.,LTD</a:t>
            </a:r>
            <a:endParaRPr dirty="0"/>
          </a:p>
          <a:p>
            <a:pPr marL="0" lvl="0" indent="0" algn="just" rtl="0">
              <a:lnSpc>
                <a:spcPct val="90000"/>
              </a:lnSpc>
              <a:spcBef>
                <a:spcPts val="0"/>
              </a:spcBef>
              <a:spcAft>
                <a:spcPts val="0"/>
              </a:spcAft>
              <a:buClr>
                <a:schemeClr val="dk1"/>
              </a:buClr>
              <a:buSzPts val="3200"/>
              <a:buNone/>
            </a:pPr>
            <a:endParaRPr sz="3200" dirty="0">
              <a:solidFill>
                <a:schemeClr val="dk1"/>
              </a:solidFill>
              <a:latin typeface="Times New Roman"/>
              <a:ea typeface="Times New Roman"/>
              <a:cs typeface="Times New Roman"/>
              <a:sym typeface="Times New Roman"/>
            </a:endParaRPr>
          </a:p>
          <a:p>
            <a:pPr marL="0" lvl="0" indent="0" algn="just" rtl="0">
              <a:lnSpc>
                <a:spcPct val="90000"/>
              </a:lnSpc>
              <a:spcBef>
                <a:spcPts val="0"/>
              </a:spcBef>
              <a:spcAft>
                <a:spcPts val="0"/>
              </a:spcAft>
              <a:buClr>
                <a:schemeClr val="dk1"/>
              </a:buClr>
              <a:buSzPts val="3200"/>
              <a:buNone/>
            </a:pPr>
            <a:r>
              <a:rPr lang="en-US" sz="3200" dirty="0">
                <a:solidFill>
                  <a:schemeClr val="dk1"/>
                </a:solidFill>
                <a:latin typeface="Times New Roman"/>
                <a:ea typeface="Times New Roman"/>
                <a:cs typeface="Times New Roman"/>
                <a:sym typeface="Times New Roman"/>
              </a:rPr>
              <a:t>The rightmost six digits represent Network Interface Controller, which is assigned by the manufacturer. </a:t>
            </a:r>
            <a:endParaRPr sz="3200" dirty="0">
              <a:solidFill>
                <a:schemeClr val="dk1"/>
              </a:solidFill>
              <a:latin typeface="Times New Roman"/>
              <a:ea typeface="Times New Roman"/>
              <a:cs typeface="Times New Roman"/>
              <a:sym typeface="Times New Roman"/>
            </a:endParaRPr>
          </a:p>
        </p:txBody>
      </p:sp>
      <p:sp>
        <p:nvSpPr>
          <p:cNvPr id="154" name="Google Shape;15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11</a:t>
            </a:fld>
            <a:endParaRPr sz="2000">
              <a:solidFill>
                <a:schemeClr val="dk1"/>
              </a:solidFill>
            </a:endParaRPr>
          </a:p>
        </p:txBody>
      </p:sp>
    </p:spTree>
    <p:extLst>
      <p:ext uri="{BB962C8B-B14F-4D97-AF65-F5344CB8AC3E}">
        <p14:creationId xmlns:p14="http://schemas.microsoft.com/office/powerpoint/2010/main" val="35019698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3"/>
          <p:cNvSpPr txBox="1">
            <a:spLocks noGrp="1"/>
          </p:cNvSpPr>
          <p:nvPr>
            <p:ph type="body" idx="1"/>
          </p:nvPr>
        </p:nvSpPr>
        <p:spPr>
          <a:xfrm>
            <a:off x="566737" y="844426"/>
            <a:ext cx="11234738" cy="4351338"/>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SzPts val="3200"/>
              <a:buChar char="•"/>
            </a:pPr>
            <a:r>
              <a:rPr lang="en-US" sz="3200" dirty="0">
                <a:solidFill>
                  <a:schemeClr val="dk1"/>
                </a:solidFill>
                <a:latin typeface="Times New Roman"/>
                <a:ea typeface="Times New Roman"/>
                <a:cs typeface="Times New Roman"/>
                <a:sym typeface="Times New Roman"/>
              </a:rPr>
              <a:t>MAC address is represented by </a:t>
            </a:r>
            <a:r>
              <a:rPr lang="en-US" sz="3200" dirty="0">
                <a:solidFill>
                  <a:srgbClr val="2E75B5"/>
                </a:solidFill>
                <a:latin typeface="Times New Roman"/>
                <a:ea typeface="Times New Roman"/>
                <a:cs typeface="Times New Roman"/>
                <a:sym typeface="Times New Roman"/>
              </a:rPr>
              <a:t>Colon-Hexadecimal notation</a:t>
            </a:r>
            <a:r>
              <a:rPr lang="en-US" sz="3200" dirty="0">
                <a:solidFill>
                  <a:schemeClr val="dk1"/>
                </a:solidFill>
                <a:latin typeface="Times New Roman"/>
                <a:ea typeface="Times New Roman"/>
                <a:cs typeface="Times New Roman"/>
                <a:sym typeface="Times New Roman"/>
              </a:rPr>
              <a:t>.</a:t>
            </a:r>
            <a:endParaRPr dirty="0"/>
          </a:p>
          <a:p>
            <a:pPr marL="457200" lvl="0" indent="-457200" algn="just" rtl="0">
              <a:lnSpc>
                <a:spcPct val="90000"/>
              </a:lnSpc>
              <a:spcBef>
                <a:spcPts val="0"/>
              </a:spcBef>
              <a:spcAft>
                <a:spcPts val="0"/>
              </a:spcAft>
              <a:buSzPts val="3200"/>
              <a:buChar char="•"/>
            </a:pPr>
            <a:r>
              <a:rPr lang="en-US" sz="3200" dirty="0">
                <a:solidFill>
                  <a:schemeClr val="dk1"/>
                </a:solidFill>
                <a:latin typeface="Times New Roman"/>
                <a:ea typeface="Times New Roman"/>
                <a:cs typeface="Times New Roman"/>
                <a:sym typeface="Times New Roman"/>
              </a:rPr>
              <a:t>But this is just a conversion, not mandatory. </a:t>
            </a:r>
            <a:endParaRPr dirty="0"/>
          </a:p>
          <a:p>
            <a:pPr marL="457200" lvl="0" indent="-457200" algn="just" rtl="0">
              <a:lnSpc>
                <a:spcPct val="90000"/>
              </a:lnSpc>
              <a:spcBef>
                <a:spcPts val="0"/>
              </a:spcBef>
              <a:spcAft>
                <a:spcPts val="0"/>
              </a:spcAft>
              <a:buSzPts val="3200"/>
              <a:buChar char="•"/>
            </a:pPr>
            <a:r>
              <a:rPr lang="en-US" sz="3200" dirty="0">
                <a:solidFill>
                  <a:schemeClr val="dk1"/>
                </a:solidFill>
                <a:latin typeface="Times New Roman"/>
                <a:ea typeface="Times New Roman"/>
                <a:cs typeface="Times New Roman"/>
                <a:sym typeface="Times New Roman"/>
              </a:rPr>
              <a:t>MAC address can be represented using any of the following formats:</a:t>
            </a:r>
            <a:endParaRPr sz="3200" dirty="0">
              <a:solidFill>
                <a:schemeClr val="dk1"/>
              </a:solidFill>
              <a:latin typeface="Times New Roman"/>
              <a:ea typeface="Times New Roman"/>
              <a:cs typeface="Times New Roman"/>
              <a:sym typeface="Times New Roman"/>
            </a:endParaRPr>
          </a:p>
        </p:txBody>
      </p:sp>
      <p:sp>
        <p:nvSpPr>
          <p:cNvPr id="163" name="Google Shape;16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12</a:t>
            </a:fld>
            <a:endParaRPr sz="2000">
              <a:solidFill>
                <a:schemeClr val="dk1"/>
              </a:solidFill>
            </a:endParaRPr>
          </a:p>
        </p:txBody>
      </p:sp>
      <p:pic>
        <p:nvPicPr>
          <p:cNvPr id="166" name="Google Shape;166;p53"/>
          <p:cNvPicPr preferRelativeResize="0"/>
          <p:nvPr/>
        </p:nvPicPr>
        <p:blipFill rotWithShape="1">
          <a:blip r:embed="rId3">
            <a:alphaModFix/>
          </a:blip>
          <a:srcRect/>
          <a:stretch/>
        </p:blipFill>
        <p:spPr>
          <a:xfrm>
            <a:off x="3810000" y="2620080"/>
            <a:ext cx="4800600" cy="2647986"/>
          </a:xfrm>
          <a:prstGeom prst="rect">
            <a:avLst/>
          </a:prstGeom>
          <a:noFill/>
          <a:ln>
            <a:noFill/>
          </a:ln>
        </p:spPr>
      </p:pic>
      <p:sp>
        <p:nvSpPr>
          <p:cNvPr id="167" name="Google Shape;167;p53"/>
          <p:cNvSpPr txBox="1"/>
          <p:nvPr/>
        </p:nvSpPr>
        <p:spPr>
          <a:xfrm>
            <a:off x="747712" y="5195764"/>
            <a:ext cx="110537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C00000"/>
                </a:solidFill>
                <a:latin typeface="Times New Roman"/>
                <a:ea typeface="Times New Roman"/>
                <a:cs typeface="Times New Roman"/>
                <a:sym typeface="Times New Roman"/>
              </a:rPr>
              <a:t>Note:</a:t>
            </a:r>
            <a:r>
              <a:rPr lang="en-US" sz="2000" b="0" i="0" u="none" strike="noStrike" cap="none" dirty="0">
                <a:solidFill>
                  <a:srgbClr val="C00000"/>
                </a:solidFill>
                <a:latin typeface="Times New Roman"/>
                <a:ea typeface="Times New Roman"/>
                <a:cs typeface="Times New Roman"/>
                <a:sym typeface="Times New Roman"/>
              </a:rPr>
              <a:t> Colon-Hexadecimal notation is used by </a:t>
            </a:r>
            <a:r>
              <a:rPr lang="en-US" sz="2000" b="0" i="1" u="none" strike="noStrike" cap="none" dirty="0">
                <a:solidFill>
                  <a:srgbClr val="C00000"/>
                </a:solidFill>
                <a:latin typeface="Times New Roman"/>
                <a:ea typeface="Times New Roman"/>
                <a:cs typeface="Times New Roman"/>
                <a:sym typeface="Times New Roman"/>
              </a:rPr>
              <a:t>Linux OS</a:t>
            </a:r>
            <a:r>
              <a:rPr lang="en-US" sz="2000" b="0" i="0" u="none" strike="noStrike" cap="none" dirty="0">
                <a:solidFill>
                  <a:srgbClr val="C00000"/>
                </a:solidFill>
                <a:latin typeface="Times New Roman"/>
                <a:ea typeface="Times New Roman"/>
                <a:cs typeface="Times New Roman"/>
                <a:sym typeface="Times New Roman"/>
              </a:rPr>
              <a:t> and Period-separated Hexadecimal notation is used by </a:t>
            </a:r>
            <a:r>
              <a:rPr lang="en-US" sz="2000" b="0" i="1" u="none" strike="noStrike" cap="none" dirty="0">
                <a:solidFill>
                  <a:srgbClr val="C00000"/>
                </a:solidFill>
                <a:latin typeface="Times New Roman"/>
                <a:ea typeface="Times New Roman"/>
                <a:cs typeface="Times New Roman"/>
                <a:sym typeface="Times New Roman"/>
              </a:rPr>
              <a:t>Cisco Systems</a:t>
            </a:r>
            <a:r>
              <a:rPr lang="en-US" sz="2000" b="0" i="0" u="none" strike="noStrike" cap="none" dirty="0">
                <a:solidFill>
                  <a:srgbClr val="C00000"/>
                </a:solidFill>
                <a:latin typeface="Times New Roman"/>
                <a:ea typeface="Times New Roman"/>
                <a:cs typeface="Times New Roman"/>
                <a:sym typeface="Times New Roman"/>
              </a:rPr>
              <a:t>.  </a:t>
            </a:r>
            <a:endParaRPr sz="2000" b="0" i="0" u="none" strike="noStrike" cap="none" dirty="0">
              <a:solidFill>
                <a:srgbClr val="C00000"/>
              </a:solidFill>
              <a:latin typeface="Times New Roman"/>
              <a:ea typeface="Times New Roman"/>
              <a:cs typeface="Times New Roman"/>
              <a:sym typeface="Times New Roman"/>
            </a:endParaRPr>
          </a:p>
        </p:txBody>
      </p:sp>
      <p:sp>
        <p:nvSpPr>
          <p:cNvPr id="10" name="Google Shape;152;p52"/>
          <p:cNvSpPr txBox="1">
            <a:spLocks noGrp="1"/>
          </p:cNvSpPr>
          <p:nvPr>
            <p:ph type="title"/>
          </p:nvPr>
        </p:nvSpPr>
        <p:spPr>
          <a:xfrm>
            <a:off x="657225" y="181645"/>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Format of MAC Address </a:t>
            </a:r>
          </a:p>
        </p:txBody>
      </p:sp>
    </p:spTree>
    <p:extLst>
      <p:ext uri="{BB962C8B-B14F-4D97-AF65-F5344CB8AC3E}">
        <p14:creationId xmlns:p14="http://schemas.microsoft.com/office/powerpoint/2010/main" val="378562636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4"/>
          <p:cNvSpPr txBox="1">
            <a:spLocks noGrp="1"/>
          </p:cNvSpPr>
          <p:nvPr>
            <p:ph type="body" idx="1"/>
          </p:nvPr>
        </p:nvSpPr>
        <p:spPr>
          <a:xfrm>
            <a:off x="952716" y="4432472"/>
            <a:ext cx="10241757" cy="130690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3200"/>
              <a:buNone/>
            </a:pPr>
            <a:r>
              <a:rPr lang="en-US" sz="2400">
                <a:solidFill>
                  <a:schemeClr val="dk1"/>
                </a:solidFill>
                <a:latin typeface="Times New Roman"/>
                <a:ea typeface="Times New Roman"/>
                <a:cs typeface="Times New Roman"/>
                <a:sym typeface="Times New Roman"/>
              </a:rPr>
              <a:t>Note – LAN technologies like Token Ring, and Ethernet use MAC Addresses as their Physical address but there are some networks </a:t>
            </a:r>
            <a:r>
              <a:rPr lang="en-US" sz="2400">
                <a:solidFill>
                  <a:srgbClr val="C00000"/>
                </a:solidFill>
                <a:latin typeface="Times New Roman"/>
                <a:ea typeface="Times New Roman"/>
                <a:cs typeface="Times New Roman"/>
                <a:sym typeface="Times New Roman"/>
              </a:rPr>
              <a:t>(AppleTalk) </a:t>
            </a:r>
            <a:r>
              <a:rPr lang="en-US" sz="2400">
                <a:solidFill>
                  <a:schemeClr val="dk1"/>
                </a:solidFill>
                <a:latin typeface="Times New Roman"/>
                <a:ea typeface="Times New Roman"/>
                <a:cs typeface="Times New Roman"/>
                <a:sym typeface="Times New Roman"/>
              </a:rPr>
              <a:t>that do not use MAC addresses. </a:t>
            </a:r>
            <a:endParaRPr sz="2400">
              <a:solidFill>
                <a:schemeClr val="dk1"/>
              </a:solidFill>
              <a:latin typeface="Times New Roman"/>
              <a:ea typeface="Times New Roman"/>
              <a:cs typeface="Times New Roman"/>
              <a:sym typeface="Times New Roman"/>
            </a:endParaRPr>
          </a:p>
        </p:txBody>
      </p:sp>
      <p:sp>
        <p:nvSpPr>
          <p:cNvPr id="174" name="Google Shape;17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13</a:t>
            </a:fld>
            <a:endParaRPr sz="2000">
              <a:solidFill>
                <a:schemeClr val="dk1"/>
              </a:solidFill>
            </a:endParaRPr>
          </a:p>
        </p:txBody>
      </p:sp>
      <p:pic>
        <p:nvPicPr>
          <p:cNvPr id="177" name="Google Shape;177;p54"/>
          <p:cNvPicPr preferRelativeResize="0"/>
          <p:nvPr/>
        </p:nvPicPr>
        <p:blipFill rotWithShape="1">
          <a:blip r:embed="rId3">
            <a:alphaModFix/>
          </a:blip>
          <a:srcRect/>
          <a:stretch/>
        </p:blipFill>
        <p:spPr>
          <a:xfrm>
            <a:off x="1743941" y="1066824"/>
            <a:ext cx="8648700" cy="3143250"/>
          </a:xfrm>
          <a:prstGeom prst="rect">
            <a:avLst/>
          </a:prstGeom>
          <a:noFill/>
          <a:ln>
            <a:noFill/>
          </a:ln>
        </p:spPr>
      </p:pic>
      <p:sp>
        <p:nvSpPr>
          <p:cNvPr id="7" name="Google Shape;152;p52"/>
          <p:cNvSpPr txBox="1">
            <a:spLocks noGrp="1"/>
          </p:cNvSpPr>
          <p:nvPr>
            <p:ph type="title"/>
          </p:nvPr>
        </p:nvSpPr>
        <p:spPr>
          <a:xfrm>
            <a:off x="657225" y="181645"/>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How to find MAC Address</a:t>
            </a:r>
          </a:p>
        </p:txBody>
      </p:sp>
    </p:spTree>
    <p:extLst>
      <p:ext uri="{BB962C8B-B14F-4D97-AF65-F5344CB8AC3E}">
        <p14:creationId xmlns:p14="http://schemas.microsoft.com/office/powerpoint/2010/main" val="347264021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14</a:t>
            </a:fld>
            <a:endParaRPr sz="2000">
              <a:solidFill>
                <a:schemeClr val="dk1"/>
              </a:solidFill>
            </a:endParaRPr>
          </a:p>
        </p:txBody>
      </p:sp>
      <p:pic>
        <p:nvPicPr>
          <p:cNvPr id="186" name="Google Shape;186;p55"/>
          <p:cNvPicPr preferRelativeResize="0"/>
          <p:nvPr/>
        </p:nvPicPr>
        <p:blipFill>
          <a:blip r:embed="rId3">
            <a:alphaModFix/>
          </a:blip>
          <a:stretch>
            <a:fillRect/>
          </a:stretch>
        </p:blipFill>
        <p:spPr>
          <a:xfrm>
            <a:off x="5009950" y="1244900"/>
            <a:ext cx="7182051" cy="5570349"/>
          </a:xfrm>
          <a:prstGeom prst="rect">
            <a:avLst/>
          </a:prstGeom>
          <a:noFill/>
          <a:ln>
            <a:noFill/>
          </a:ln>
        </p:spPr>
      </p:pic>
      <p:sp>
        <p:nvSpPr>
          <p:cNvPr id="187" name="Google Shape;187;p55"/>
          <p:cNvSpPr txBox="1">
            <a:spLocks noGrp="1"/>
          </p:cNvSpPr>
          <p:nvPr>
            <p:ph type="body" idx="1"/>
          </p:nvPr>
        </p:nvSpPr>
        <p:spPr>
          <a:xfrm>
            <a:off x="481012" y="1483519"/>
            <a:ext cx="11234700" cy="4351200"/>
          </a:xfrm>
          <a:prstGeom prst="rect">
            <a:avLst/>
          </a:prstGeom>
          <a:noFill/>
          <a:ln>
            <a:noFill/>
          </a:ln>
        </p:spPr>
        <p:txBody>
          <a:bodyPr spcFirstLastPara="1" wrap="square" lIns="91425" tIns="45700" rIns="91425" bIns="45700" anchor="t" anchorCtr="0">
            <a:noAutofit/>
          </a:bodyPr>
          <a:lstStyle/>
          <a:p>
            <a:pPr marL="457200" lvl="0" indent="-501650" algn="just" rtl="0">
              <a:lnSpc>
                <a:spcPct val="90000"/>
              </a:lnSpc>
              <a:spcBef>
                <a:spcPts val="0"/>
              </a:spcBef>
              <a:spcAft>
                <a:spcPts val="0"/>
              </a:spcAft>
              <a:buSzPts val="3900"/>
              <a:buChar char="•"/>
            </a:pPr>
            <a:r>
              <a:rPr lang="en-US" sz="3900" dirty="0">
                <a:solidFill>
                  <a:schemeClr val="dk1"/>
                </a:solidFill>
                <a:latin typeface="Times New Roman"/>
                <a:ea typeface="Times New Roman"/>
                <a:cs typeface="Times New Roman"/>
                <a:sym typeface="Times New Roman"/>
              </a:rPr>
              <a:t>Types of MAC Address:</a:t>
            </a:r>
            <a:endParaRPr sz="3900" dirty="0">
              <a:solidFill>
                <a:schemeClr val="dk1"/>
              </a:solidFill>
              <a:latin typeface="Times New Roman"/>
              <a:ea typeface="Times New Roman"/>
              <a:cs typeface="Times New Roman"/>
              <a:sym typeface="Times New Roman"/>
            </a:endParaRPr>
          </a:p>
          <a:p>
            <a:pPr marL="457200" lvl="0" indent="0" algn="just" rtl="0">
              <a:lnSpc>
                <a:spcPct val="90000"/>
              </a:lnSpc>
              <a:spcBef>
                <a:spcPts val="0"/>
              </a:spcBef>
              <a:spcAft>
                <a:spcPts val="0"/>
              </a:spcAft>
              <a:buNone/>
            </a:pPr>
            <a:endParaRPr sz="3900" dirty="0">
              <a:latin typeface="Times New Roman"/>
              <a:ea typeface="Times New Roman"/>
              <a:cs typeface="Times New Roman"/>
              <a:sym typeface="Times New Roman"/>
            </a:endParaRPr>
          </a:p>
          <a:p>
            <a:pPr marL="0" lvl="0" indent="0" algn="just" rtl="0">
              <a:lnSpc>
                <a:spcPct val="90000"/>
              </a:lnSpc>
              <a:spcBef>
                <a:spcPts val="0"/>
              </a:spcBef>
              <a:spcAft>
                <a:spcPts val="0"/>
              </a:spcAft>
              <a:buNone/>
            </a:pPr>
            <a:r>
              <a:rPr lang="en-US" sz="3900" dirty="0">
                <a:latin typeface="Times New Roman"/>
                <a:ea typeface="Times New Roman"/>
                <a:cs typeface="Times New Roman"/>
                <a:sym typeface="Times New Roman"/>
              </a:rPr>
              <a:t>1. Unicast</a:t>
            </a:r>
            <a:endParaRPr sz="3900" dirty="0">
              <a:latin typeface="Times New Roman"/>
              <a:ea typeface="Times New Roman"/>
              <a:cs typeface="Times New Roman"/>
              <a:sym typeface="Times New Roman"/>
            </a:endParaRPr>
          </a:p>
          <a:p>
            <a:pPr marL="0" lvl="0" indent="0" algn="just" rtl="0">
              <a:lnSpc>
                <a:spcPct val="90000"/>
              </a:lnSpc>
              <a:spcBef>
                <a:spcPts val="0"/>
              </a:spcBef>
              <a:spcAft>
                <a:spcPts val="0"/>
              </a:spcAft>
              <a:buNone/>
            </a:pPr>
            <a:r>
              <a:rPr lang="en-US" sz="3900" dirty="0">
                <a:latin typeface="Times New Roman"/>
                <a:ea typeface="Times New Roman"/>
                <a:cs typeface="Times New Roman"/>
                <a:sym typeface="Times New Roman"/>
              </a:rPr>
              <a:t>2. Multicast</a:t>
            </a:r>
            <a:endParaRPr sz="3900" dirty="0">
              <a:latin typeface="Times New Roman"/>
              <a:ea typeface="Times New Roman"/>
              <a:cs typeface="Times New Roman"/>
              <a:sym typeface="Times New Roman"/>
            </a:endParaRPr>
          </a:p>
          <a:p>
            <a:pPr marL="0" lvl="0" indent="0" algn="just" rtl="0">
              <a:lnSpc>
                <a:spcPct val="90000"/>
              </a:lnSpc>
              <a:spcBef>
                <a:spcPts val="0"/>
              </a:spcBef>
              <a:spcAft>
                <a:spcPts val="0"/>
              </a:spcAft>
              <a:buNone/>
            </a:pPr>
            <a:r>
              <a:rPr lang="en-US" sz="3900" dirty="0">
                <a:latin typeface="Times New Roman"/>
                <a:ea typeface="Times New Roman"/>
                <a:cs typeface="Times New Roman"/>
                <a:sym typeface="Times New Roman"/>
              </a:rPr>
              <a:t>3. Broadcast</a:t>
            </a:r>
            <a:endParaRPr sz="3900" dirty="0">
              <a:latin typeface="Times New Roman"/>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sz="3200" dirty="0">
              <a:solidFill>
                <a:schemeClr val="dk1"/>
              </a:solidFill>
              <a:latin typeface="Times New Roman"/>
              <a:ea typeface="Times New Roman"/>
              <a:cs typeface="Times New Roman"/>
              <a:sym typeface="Times New Roman"/>
            </a:endParaRPr>
          </a:p>
        </p:txBody>
      </p:sp>
      <p:sp>
        <p:nvSpPr>
          <p:cNvPr id="7" name="Google Shape;152;p52"/>
          <p:cNvSpPr txBox="1">
            <a:spLocks noGrp="1"/>
          </p:cNvSpPr>
          <p:nvPr>
            <p:ph type="title"/>
          </p:nvPr>
        </p:nvSpPr>
        <p:spPr>
          <a:xfrm>
            <a:off x="601807" y="462809"/>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Types of MAC Address:</a:t>
            </a:r>
          </a:p>
        </p:txBody>
      </p:sp>
    </p:spTree>
    <p:extLst>
      <p:ext uri="{BB962C8B-B14F-4D97-AF65-F5344CB8AC3E}">
        <p14:creationId xmlns:p14="http://schemas.microsoft.com/office/powerpoint/2010/main" val="249155996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8671501393_3_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15</a:t>
            </a:fld>
            <a:endParaRPr sz="2000">
              <a:solidFill>
                <a:schemeClr val="dk1"/>
              </a:solidFill>
            </a:endParaRPr>
          </a:p>
        </p:txBody>
      </p:sp>
      <p:sp>
        <p:nvSpPr>
          <p:cNvPr id="196" name="Google Shape;196;g18671501393_3_25"/>
          <p:cNvSpPr txBox="1">
            <a:spLocks noGrp="1"/>
          </p:cNvSpPr>
          <p:nvPr>
            <p:ph type="body" idx="1"/>
          </p:nvPr>
        </p:nvSpPr>
        <p:spPr>
          <a:xfrm>
            <a:off x="481012" y="1483519"/>
            <a:ext cx="11234700" cy="43512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3900" b="1" dirty="0">
                <a:latin typeface="Times New Roman"/>
                <a:ea typeface="Times New Roman"/>
                <a:cs typeface="Times New Roman"/>
                <a:sym typeface="Times New Roman"/>
              </a:rPr>
              <a:t>1. Unicast: </a:t>
            </a:r>
            <a:endParaRPr sz="3900" b="1" dirty="0">
              <a:latin typeface="Times New Roman"/>
              <a:ea typeface="Times New Roman"/>
              <a:cs typeface="Times New Roman"/>
              <a:sym typeface="Times New Roman"/>
            </a:endParaRPr>
          </a:p>
          <a:p>
            <a:pPr marL="457200" lvl="0" indent="-476250" algn="just" rtl="0">
              <a:lnSpc>
                <a:spcPct val="90000"/>
              </a:lnSpc>
              <a:spcBef>
                <a:spcPts val="0"/>
              </a:spcBef>
              <a:spcAft>
                <a:spcPts val="0"/>
              </a:spcAft>
              <a:buSzPts val="3900"/>
              <a:buFont typeface="Times New Roman"/>
              <a:buChar char="•"/>
            </a:pPr>
            <a:r>
              <a:rPr lang="en-US" sz="3900" dirty="0">
                <a:latin typeface="Times New Roman"/>
                <a:ea typeface="Times New Roman"/>
                <a:cs typeface="Times New Roman"/>
                <a:sym typeface="Times New Roman"/>
              </a:rPr>
              <a:t>A Unicast addressed frame is only sent out to the interface leading to a specific NIC. </a:t>
            </a:r>
            <a:endParaRPr sz="3900" dirty="0">
              <a:latin typeface="Times New Roman"/>
              <a:ea typeface="Times New Roman"/>
              <a:cs typeface="Times New Roman"/>
              <a:sym typeface="Times New Roman"/>
            </a:endParaRPr>
          </a:p>
          <a:p>
            <a:pPr marL="457200" lvl="0" indent="-476250" algn="just" rtl="0">
              <a:lnSpc>
                <a:spcPct val="90000"/>
              </a:lnSpc>
              <a:spcBef>
                <a:spcPts val="0"/>
              </a:spcBef>
              <a:spcAft>
                <a:spcPts val="0"/>
              </a:spcAft>
              <a:buSzPts val="3900"/>
              <a:buFont typeface="Times New Roman"/>
              <a:buChar char="•"/>
            </a:pPr>
            <a:r>
              <a:rPr lang="en-US" sz="3900" dirty="0">
                <a:latin typeface="Times New Roman"/>
                <a:ea typeface="Times New Roman"/>
                <a:cs typeface="Times New Roman"/>
                <a:sym typeface="Times New Roman"/>
              </a:rPr>
              <a:t>If the LSB (least significant bit) of the first octet of an address is set to </a:t>
            </a:r>
            <a:r>
              <a:rPr lang="en-US" sz="3900" dirty="0">
                <a:solidFill>
                  <a:srgbClr val="0070C0"/>
                </a:solidFill>
                <a:latin typeface="Times New Roman"/>
                <a:ea typeface="Times New Roman"/>
                <a:cs typeface="Times New Roman"/>
                <a:sym typeface="Times New Roman"/>
              </a:rPr>
              <a:t>zero</a:t>
            </a:r>
            <a:r>
              <a:rPr lang="en-US" sz="3900" dirty="0">
                <a:latin typeface="Times New Roman"/>
                <a:ea typeface="Times New Roman"/>
                <a:cs typeface="Times New Roman"/>
                <a:sym typeface="Times New Roman"/>
              </a:rPr>
              <a:t>, the frame is meant to reach only </a:t>
            </a:r>
            <a:r>
              <a:rPr lang="en-US" sz="3900" dirty="0">
                <a:solidFill>
                  <a:srgbClr val="2E75B5"/>
                </a:solidFill>
                <a:latin typeface="Times New Roman"/>
                <a:ea typeface="Times New Roman"/>
                <a:cs typeface="Times New Roman"/>
                <a:sym typeface="Times New Roman"/>
              </a:rPr>
              <a:t>one receiving NIC</a:t>
            </a:r>
            <a:r>
              <a:rPr lang="en-US" sz="3900" dirty="0">
                <a:latin typeface="Times New Roman"/>
                <a:ea typeface="Times New Roman"/>
                <a:cs typeface="Times New Roman"/>
                <a:sym typeface="Times New Roman"/>
              </a:rPr>
              <a:t>. </a:t>
            </a:r>
            <a:endParaRPr sz="3900" dirty="0">
              <a:latin typeface="Times New Roman"/>
              <a:ea typeface="Times New Roman"/>
              <a:cs typeface="Times New Roman"/>
              <a:sym typeface="Times New Roman"/>
            </a:endParaRPr>
          </a:p>
          <a:p>
            <a:pPr marL="457200" lvl="0" indent="-476250" algn="just" rtl="0">
              <a:lnSpc>
                <a:spcPct val="90000"/>
              </a:lnSpc>
              <a:spcBef>
                <a:spcPts val="0"/>
              </a:spcBef>
              <a:spcAft>
                <a:spcPts val="0"/>
              </a:spcAft>
              <a:buSzPts val="3900"/>
              <a:buFont typeface="Times New Roman"/>
              <a:buChar char="•"/>
            </a:pPr>
            <a:r>
              <a:rPr lang="en-US" sz="3900" dirty="0">
                <a:latin typeface="Times New Roman"/>
                <a:ea typeface="Times New Roman"/>
                <a:cs typeface="Times New Roman"/>
                <a:sym typeface="Times New Roman"/>
              </a:rPr>
              <a:t>MAC Address of source machine is always Unicast. </a:t>
            </a:r>
            <a:endParaRPr sz="3900" dirty="0">
              <a:latin typeface="Times New Roman"/>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sz="3200" dirty="0">
              <a:solidFill>
                <a:schemeClr val="dk1"/>
              </a:solidFill>
              <a:latin typeface="Times New Roman"/>
              <a:ea typeface="Times New Roman"/>
              <a:cs typeface="Times New Roman"/>
              <a:sym typeface="Times New Roman"/>
            </a:endParaRPr>
          </a:p>
        </p:txBody>
      </p:sp>
      <p:sp>
        <p:nvSpPr>
          <p:cNvPr id="6" name="Google Shape;152;p52"/>
          <p:cNvSpPr txBox="1">
            <a:spLocks noGrp="1"/>
          </p:cNvSpPr>
          <p:nvPr>
            <p:ph type="title"/>
          </p:nvPr>
        </p:nvSpPr>
        <p:spPr>
          <a:xfrm>
            <a:off x="601807" y="462809"/>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Types of MAC Address:</a:t>
            </a:r>
          </a:p>
        </p:txBody>
      </p:sp>
    </p:spTree>
    <p:extLst>
      <p:ext uri="{BB962C8B-B14F-4D97-AF65-F5344CB8AC3E}">
        <p14:creationId xmlns:p14="http://schemas.microsoft.com/office/powerpoint/2010/main" val="11082235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18671501393_3_35"/>
          <p:cNvPicPr preferRelativeResize="0"/>
          <p:nvPr/>
        </p:nvPicPr>
        <p:blipFill>
          <a:blip r:embed="rId3">
            <a:alphaModFix/>
          </a:blip>
          <a:stretch>
            <a:fillRect/>
          </a:stretch>
        </p:blipFill>
        <p:spPr>
          <a:xfrm>
            <a:off x="1415093" y="1344316"/>
            <a:ext cx="9363173" cy="4672643"/>
          </a:xfrm>
          <a:prstGeom prst="rect">
            <a:avLst/>
          </a:prstGeom>
          <a:noFill/>
          <a:ln>
            <a:noFill/>
          </a:ln>
        </p:spPr>
      </p:pic>
      <p:sp>
        <p:nvSpPr>
          <p:cNvPr id="203" name="Google Shape;203;g18671501393_3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16</a:t>
            </a:fld>
            <a:endParaRPr sz="2000">
              <a:solidFill>
                <a:schemeClr val="dk1"/>
              </a:solidFill>
            </a:endParaRPr>
          </a:p>
        </p:txBody>
      </p:sp>
      <p:sp>
        <p:nvSpPr>
          <p:cNvPr id="206" name="Google Shape;206;g18671501393_3_35"/>
          <p:cNvSpPr txBox="1">
            <a:spLocks noGrp="1"/>
          </p:cNvSpPr>
          <p:nvPr>
            <p:ph type="body" idx="1"/>
          </p:nvPr>
        </p:nvSpPr>
        <p:spPr>
          <a:xfrm>
            <a:off x="119112" y="1326369"/>
            <a:ext cx="112347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3900" b="1">
                <a:latin typeface="Times New Roman"/>
                <a:ea typeface="Times New Roman"/>
                <a:cs typeface="Times New Roman"/>
                <a:sym typeface="Times New Roman"/>
              </a:rPr>
              <a:t>1. Unicast: </a:t>
            </a:r>
            <a:endParaRPr sz="3900" b="1">
              <a:latin typeface="Times New Roman"/>
              <a:ea typeface="Times New Roman"/>
              <a:cs typeface="Times New Roman"/>
              <a:sym typeface="Times New Roman"/>
            </a:endParaRPr>
          </a:p>
          <a:p>
            <a:pPr marL="457200" lvl="0" indent="0" algn="just" rtl="0">
              <a:lnSpc>
                <a:spcPct val="90000"/>
              </a:lnSpc>
              <a:spcBef>
                <a:spcPts val="0"/>
              </a:spcBef>
              <a:spcAft>
                <a:spcPts val="0"/>
              </a:spcAft>
              <a:buNone/>
            </a:pPr>
            <a:endParaRPr sz="3900">
              <a:latin typeface="Times New Roman"/>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sz="3200">
              <a:solidFill>
                <a:schemeClr val="dk1"/>
              </a:solidFill>
              <a:latin typeface="Times New Roman"/>
              <a:ea typeface="Times New Roman"/>
              <a:cs typeface="Times New Roman"/>
              <a:sym typeface="Times New Roman"/>
            </a:endParaRPr>
          </a:p>
        </p:txBody>
      </p:sp>
      <p:sp>
        <p:nvSpPr>
          <p:cNvPr id="7" name="Google Shape;152;p52"/>
          <p:cNvSpPr txBox="1">
            <a:spLocks noGrp="1"/>
          </p:cNvSpPr>
          <p:nvPr>
            <p:ph type="title"/>
          </p:nvPr>
        </p:nvSpPr>
        <p:spPr>
          <a:xfrm>
            <a:off x="601807" y="462809"/>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Types of MAC Address:</a:t>
            </a:r>
          </a:p>
        </p:txBody>
      </p:sp>
    </p:spTree>
    <p:extLst>
      <p:ext uri="{BB962C8B-B14F-4D97-AF65-F5344CB8AC3E}">
        <p14:creationId xmlns:p14="http://schemas.microsoft.com/office/powerpoint/2010/main" val="64514087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8671501393_3_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17</a:t>
            </a:fld>
            <a:endParaRPr sz="2000">
              <a:solidFill>
                <a:schemeClr val="dk1"/>
              </a:solidFill>
            </a:endParaRPr>
          </a:p>
        </p:txBody>
      </p:sp>
      <p:sp>
        <p:nvSpPr>
          <p:cNvPr id="215" name="Google Shape;215;g18671501393_3_44"/>
          <p:cNvSpPr txBox="1">
            <a:spLocks noGrp="1"/>
          </p:cNvSpPr>
          <p:nvPr>
            <p:ph type="body" idx="1"/>
          </p:nvPr>
        </p:nvSpPr>
        <p:spPr>
          <a:xfrm>
            <a:off x="601807" y="1214019"/>
            <a:ext cx="11234700" cy="4617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3500" b="1" dirty="0">
                <a:ea typeface="Times New Roman"/>
                <a:cs typeface="Times New Roman"/>
                <a:sym typeface="Times New Roman"/>
              </a:rPr>
              <a:t>2. Multicast: </a:t>
            </a:r>
            <a:endParaRPr sz="3500" b="1" dirty="0">
              <a:ea typeface="Times New Roman"/>
              <a:cs typeface="Times New Roman"/>
              <a:sym typeface="Times New Roman"/>
            </a:endParaRPr>
          </a:p>
          <a:p>
            <a:pPr marL="457200" lvl="0" indent="-457200" algn="just" rtl="0">
              <a:lnSpc>
                <a:spcPct val="90000"/>
              </a:lnSpc>
              <a:spcBef>
                <a:spcPts val="0"/>
              </a:spcBef>
              <a:spcAft>
                <a:spcPts val="0"/>
              </a:spcAft>
              <a:buSzPts val="3600"/>
              <a:buFont typeface="Times New Roman"/>
              <a:buChar char="•"/>
            </a:pPr>
            <a:r>
              <a:rPr lang="en-US" sz="3600" dirty="0">
                <a:ea typeface="Times New Roman"/>
                <a:cs typeface="Times New Roman"/>
                <a:sym typeface="Times New Roman"/>
              </a:rPr>
              <a:t>The multicast address allows the source to send a frame to a group of devices. </a:t>
            </a:r>
            <a:endParaRPr sz="3600" dirty="0">
              <a:ea typeface="Times New Roman"/>
              <a:cs typeface="Times New Roman"/>
              <a:sym typeface="Times New Roman"/>
            </a:endParaRPr>
          </a:p>
          <a:p>
            <a:pPr marL="457200" lvl="0" indent="-457200" algn="just" rtl="0">
              <a:lnSpc>
                <a:spcPct val="90000"/>
              </a:lnSpc>
              <a:spcBef>
                <a:spcPts val="0"/>
              </a:spcBef>
              <a:spcAft>
                <a:spcPts val="0"/>
              </a:spcAft>
              <a:buSzPts val="3600"/>
              <a:buFont typeface="Times New Roman"/>
              <a:buChar char="•"/>
            </a:pPr>
            <a:r>
              <a:rPr lang="en-US" sz="3600" dirty="0">
                <a:ea typeface="Times New Roman"/>
                <a:cs typeface="Times New Roman"/>
                <a:sym typeface="Times New Roman"/>
              </a:rPr>
              <a:t>In Layer-2 (Ethernet) Multicast address, LSB (least significant bit) of the </a:t>
            </a:r>
            <a:r>
              <a:rPr lang="en-US" sz="3600" dirty="0">
                <a:solidFill>
                  <a:srgbClr val="2E75B5"/>
                </a:solidFill>
                <a:ea typeface="Times New Roman"/>
                <a:cs typeface="Times New Roman"/>
                <a:sym typeface="Times New Roman"/>
              </a:rPr>
              <a:t>first octet of an address is set to one. </a:t>
            </a:r>
            <a:endParaRPr sz="3600" dirty="0">
              <a:solidFill>
                <a:srgbClr val="2E75B5"/>
              </a:solidFill>
              <a:ea typeface="Times New Roman"/>
              <a:cs typeface="Times New Roman"/>
              <a:sym typeface="Times New Roman"/>
            </a:endParaRPr>
          </a:p>
          <a:p>
            <a:pPr marL="457200" lvl="0" indent="-457200" algn="just" rtl="0">
              <a:lnSpc>
                <a:spcPct val="90000"/>
              </a:lnSpc>
              <a:spcBef>
                <a:spcPts val="0"/>
              </a:spcBef>
              <a:spcAft>
                <a:spcPts val="0"/>
              </a:spcAft>
              <a:buSzPts val="3600"/>
              <a:buFont typeface="Times New Roman"/>
              <a:buChar char="•"/>
            </a:pPr>
            <a:r>
              <a:rPr lang="en-US" sz="3600" dirty="0">
                <a:ea typeface="Times New Roman"/>
                <a:cs typeface="Times New Roman"/>
                <a:sym typeface="Times New Roman"/>
              </a:rPr>
              <a:t>IEEE has allocated the address block 01-80-C2-xx-xx-xx (01-80-C2-00-00-00 to 01-80-C2-FF-FF-FF) for group addresses for use by standard protocols. </a:t>
            </a:r>
            <a:endParaRPr sz="3600" dirty="0">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dirty="0">
              <a:solidFill>
                <a:schemeClr val="dk1"/>
              </a:solidFill>
              <a:ea typeface="Times New Roman"/>
              <a:cs typeface="Times New Roman"/>
              <a:sym typeface="Times New Roman"/>
            </a:endParaRPr>
          </a:p>
        </p:txBody>
      </p:sp>
      <p:sp>
        <p:nvSpPr>
          <p:cNvPr id="6" name="Google Shape;152;p52"/>
          <p:cNvSpPr txBox="1">
            <a:spLocks noGrp="1"/>
          </p:cNvSpPr>
          <p:nvPr>
            <p:ph type="title"/>
          </p:nvPr>
        </p:nvSpPr>
        <p:spPr>
          <a:xfrm>
            <a:off x="601807" y="462809"/>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Types of MAC Address:</a:t>
            </a:r>
          </a:p>
        </p:txBody>
      </p:sp>
    </p:spTree>
    <p:extLst>
      <p:ext uri="{BB962C8B-B14F-4D97-AF65-F5344CB8AC3E}">
        <p14:creationId xmlns:p14="http://schemas.microsoft.com/office/powerpoint/2010/main" val="418361036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18671501393_3_53"/>
          <p:cNvPicPr preferRelativeResize="0"/>
          <p:nvPr/>
        </p:nvPicPr>
        <p:blipFill>
          <a:blip r:embed="rId3">
            <a:alphaModFix/>
          </a:blip>
          <a:stretch>
            <a:fillRect/>
          </a:stretch>
        </p:blipFill>
        <p:spPr>
          <a:xfrm>
            <a:off x="2485792" y="1145880"/>
            <a:ext cx="7337081" cy="4712177"/>
          </a:xfrm>
          <a:prstGeom prst="rect">
            <a:avLst/>
          </a:prstGeom>
          <a:noFill/>
          <a:ln>
            <a:noFill/>
          </a:ln>
        </p:spPr>
      </p:pic>
      <p:sp>
        <p:nvSpPr>
          <p:cNvPr id="222" name="Google Shape;222;g18671501393_3_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18</a:t>
            </a:fld>
            <a:endParaRPr sz="2000">
              <a:solidFill>
                <a:schemeClr val="dk1"/>
              </a:solidFill>
            </a:endParaRPr>
          </a:p>
        </p:txBody>
      </p:sp>
      <p:sp>
        <p:nvSpPr>
          <p:cNvPr id="225" name="Google Shape;225;g18671501393_3_53"/>
          <p:cNvSpPr txBox="1">
            <a:spLocks noGrp="1"/>
          </p:cNvSpPr>
          <p:nvPr>
            <p:ph type="body" idx="1"/>
          </p:nvPr>
        </p:nvSpPr>
        <p:spPr>
          <a:xfrm>
            <a:off x="119112" y="1326369"/>
            <a:ext cx="112347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3900" b="1">
                <a:latin typeface="Times New Roman"/>
                <a:ea typeface="Times New Roman"/>
                <a:cs typeface="Times New Roman"/>
                <a:sym typeface="Times New Roman"/>
              </a:rPr>
              <a:t>2. </a:t>
            </a:r>
            <a:r>
              <a:rPr lang="en-US" sz="3500" b="1">
                <a:latin typeface="Times New Roman"/>
                <a:ea typeface="Times New Roman"/>
                <a:cs typeface="Times New Roman"/>
                <a:sym typeface="Times New Roman"/>
              </a:rPr>
              <a:t>Multicast</a:t>
            </a:r>
            <a:r>
              <a:rPr lang="en-US" sz="3900" b="1">
                <a:latin typeface="Times New Roman"/>
                <a:ea typeface="Times New Roman"/>
                <a:cs typeface="Times New Roman"/>
                <a:sym typeface="Times New Roman"/>
              </a:rPr>
              <a:t>: </a:t>
            </a:r>
            <a:endParaRPr sz="3900" b="1">
              <a:latin typeface="Times New Roman"/>
              <a:ea typeface="Times New Roman"/>
              <a:cs typeface="Times New Roman"/>
              <a:sym typeface="Times New Roman"/>
            </a:endParaRPr>
          </a:p>
          <a:p>
            <a:pPr marL="457200" lvl="0" indent="0" algn="just" rtl="0">
              <a:lnSpc>
                <a:spcPct val="90000"/>
              </a:lnSpc>
              <a:spcBef>
                <a:spcPts val="0"/>
              </a:spcBef>
              <a:spcAft>
                <a:spcPts val="0"/>
              </a:spcAft>
              <a:buNone/>
            </a:pPr>
            <a:endParaRPr sz="3900">
              <a:latin typeface="Times New Roman"/>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sz="3200">
              <a:solidFill>
                <a:schemeClr val="dk1"/>
              </a:solidFill>
              <a:latin typeface="Times New Roman"/>
              <a:ea typeface="Times New Roman"/>
              <a:cs typeface="Times New Roman"/>
              <a:sym typeface="Times New Roman"/>
            </a:endParaRPr>
          </a:p>
        </p:txBody>
      </p:sp>
      <p:sp>
        <p:nvSpPr>
          <p:cNvPr id="7" name="Google Shape;152;p52"/>
          <p:cNvSpPr txBox="1">
            <a:spLocks noGrp="1"/>
          </p:cNvSpPr>
          <p:nvPr>
            <p:ph type="title"/>
          </p:nvPr>
        </p:nvSpPr>
        <p:spPr>
          <a:xfrm>
            <a:off x="601807" y="462809"/>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Types of MAC Address:</a:t>
            </a:r>
          </a:p>
        </p:txBody>
      </p:sp>
    </p:spTree>
    <p:extLst>
      <p:ext uri="{BB962C8B-B14F-4D97-AF65-F5344CB8AC3E}">
        <p14:creationId xmlns:p14="http://schemas.microsoft.com/office/powerpoint/2010/main" val="415345517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8671501393_3_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19</a:t>
            </a:fld>
            <a:endParaRPr sz="2000">
              <a:solidFill>
                <a:schemeClr val="dk1"/>
              </a:solidFill>
            </a:endParaRPr>
          </a:p>
        </p:txBody>
      </p:sp>
      <p:sp>
        <p:nvSpPr>
          <p:cNvPr id="234" name="Google Shape;234;g18671501393_3_63"/>
          <p:cNvSpPr txBox="1">
            <a:spLocks noGrp="1"/>
          </p:cNvSpPr>
          <p:nvPr>
            <p:ph type="body" idx="1"/>
          </p:nvPr>
        </p:nvSpPr>
        <p:spPr>
          <a:xfrm>
            <a:off x="481000" y="1483525"/>
            <a:ext cx="11234700" cy="46173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3500" b="1" dirty="0">
                <a:ea typeface="Times New Roman"/>
                <a:cs typeface="Times New Roman"/>
                <a:sym typeface="Times New Roman"/>
              </a:rPr>
              <a:t>3. </a:t>
            </a:r>
            <a:r>
              <a:rPr lang="en-US" sz="3600" b="1" dirty="0">
                <a:ea typeface="Times New Roman"/>
                <a:cs typeface="Times New Roman"/>
                <a:sym typeface="Times New Roman"/>
              </a:rPr>
              <a:t>Broadcast</a:t>
            </a:r>
            <a:r>
              <a:rPr lang="en-US" sz="3500" b="1" dirty="0">
                <a:ea typeface="Times New Roman"/>
                <a:cs typeface="Times New Roman"/>
                <a:sym typeface="Times New Roman"/>
              </a:rPr>
              <a:t>: </a:t>
            </a:r>
            <a:endParaRPr sz="3500" b="1" dirty="0">
              <a:ea typeface="Times New Roman"/>
              <a:cs typeface="Times New Roman"/>
              <a:sym typeface="Times New Roman"/>
            </a:endParaRPr>
          </a:p>
          <a:p>
            <a:pPr marL="457200" lvl="0" indent="-457200" algn="just" rtl="0">
              <a:lnSpc>
                <a:spcPct val="90000"/>
              </a:lnSpc>
              <a:spcBef>
                <a:spcPts val="0"/>
              </a:spcBef>
              <a:spcAft>
                <a:spcPts val="0"/>
              </a:spcAft>
              <a:buSzPts val="3600"/>
              <a:buFont typeface="Times New Roman"/>
              <a:buChar char="•"/>
            </a:pPr>
            <a:r>
              <a:rPr lang="en-US" sz="3600" dirty="0">
                <a:ea typeface="Times New Roman"/>
                <a:cs typeface="Times New Roman"/>
                <a:sym typeface="Times New Roman"/>
              </a:rPr>
              <a:t>Similar to Network Layer, Broadcast is also possible on the underlying layer( Data Link Layer). </a:t>
            </a:r>
            <a:endParaRPr sz="3600" dirty="0">
              <a:ea typeface="Times New Roman"/>
              <a:cs typeface="Times New Roman"/>
              <a:sym typeface="Times New Roman"/>
            </a:endParaRPr>
          </a:p>
          <a:p>
            <a:pPr marL="457200" lvl="0" indent="-457200" algn="just" rtl="0">
              <a:lnSpc>
                <a:spcPct val="90000"/>
              </a:lnSpc>
              <a:spcBef>
                <a:spcPts val="0"/>
              </a:spcBef>
              <a:spcAft>
                <a:spcPts val="0"/>
              </a:spcAft>
              <a:buSzPts val="3600"/>
              <a:buFont typeface="Times New Roman"/>
              <a:buChar char="•"/>
            </a:pPr>
            <a:r>
              <a:rPr lang="en-US" sz="3600" dirty="0">
                <a:ea typeface="Times New Roman"/>
                <a:cs typeface="Times New Roman"/>
                <a:sym typeface="Times New Roman"/>
              </a:rPr>
              <a:t>Ethernet frames with ones in all bits of the destination address </a:t>
            </a:r>
            <a:r>
              <a:rPr lang="en-US" sz="3600" dirty="0">
                <a:solidFill>
                  <a:srgbClr val="0070C0"/>
                </a:solidFill>
                <a:ea typeface="Times New Roman"/>
                <a:cs typeface="Times New Roman"/>
                <a:sym typeface="Times New Roman"/>
              </a:rPr>
              <a:t>(FF-FF-FF-FF-FF-FF)</a:t>
            </a:r>
            <a:r>
              <a:rPr lang="en-US" sz="3600" dirty="0">
                <a:ea typeface="Times New Roman"/>
                <a:cs typeface="Times New Roman"/>
                <a:sym typeface="Times New Roman"/>
              </a:rPr>
              <a:t> are referred to as the broadcast addresses. </a:t>
            </a:r>
            <a:endParaRPr sz="3600" dirty="0">
              <a:ea typeface="Times New Roman"/>
              <a:cs typeface="Times New Roman"/>
              <a:sym typeface="Times New Roman"/>
            </a:endParaRPr>
          </a:p>
          <a:p>
            <a:pPr marL="457200" lvl="0" indent="-457200" algn="just" rtl="0">
              <a:lnSpc>
                <a:spcPct val="90000"/>
              </a:lnSpc>
              <a:spcBef>
                <a:spcPts val="0"/>
              </a:spcBef>
              <a:spcAft>
                <a:spcPts val="0"/>
              </a:spcAft>
              <a:buSzPts val="3600"/>
              <a:buFont typeface="Times New Roman"/>
              <a:buChar char="•"/>
            </a:pPr>
            <a:r>
              <a:rPr lang="en-US" sz="3600" dirty="0">
                <a:ea typeface="Times New Roman"/>
                <a:cs typeface="Times New Roman"/>
                <a:sym typeface="Times New Roman"/>
              </a:rPr>
              <a:t>Frames that are destined with MAC address FF-FF-FF-FF-FF-FF will reach every computer belonging to that LAN segment.</a:t>
            </a:r>
            <a:endParaRPr sz="3600" dirty="0">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dirty="0">
              <a:solidFill>
                <a:schemeClr val="dk1"/>
              </a:solidFill>
              <a:ea typeface="Times New Roman"/>
              <a:cs typeface="Times New Roman"/>
              <a:sym typeface="Times New Roman"/>
            </a:endParaRPr>
          </a:p>
        </p:txBody>
      </p:sp>
      <p:sp>
        <p:nvSpPr>
          <p:cNvPr id="6" name="Google Shape;152;p52"/>
          <p:cNvSpPr txBox="1">
            <a:spLocks noGrp="1"/>
          </p:cNvSpPr>
          <p:nvPr>
            <p:ph type="title"/>
          </p:nvPr>
        </p:nvSpPr>
        <p:spPr>
          <a:xfrm>
            <a:off x="601807" y="462809"/>
            <a:ext cx="10537248" cy="662781"/>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dk1"/>
              </a:buClr>
              <a:buSzPts val="4400"/>
            </a:pPr>
            <a:r>
              <a:rPr lang="en-US" sz="4400" dirty="0">
                <a:latin typeface="Times New Roman"/>
                <a:ea typeface="Times New Roman"/>
                <a:cs typeface="Times New Roman"/>
                <a:sym typeface="Times New Roman"/>
              </a:rPr>
              <a:t>Types of MAC Address:</a:t>
            </a:r>
          </a:p>
        </p:txBody>
      </p:sp>
    </p:spTree>
    <p:extLst>
      <p:ext uri="{BB962C8B-B14F-4D97-AF65-F5344CB8AC3E}">
        <p14:creationId xmlns:p14="http://schemas.microsoft.com/office/powerpoint/2010/main" val="310547983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3600" dirty="0"/>
              <a:t>Hello!</a:t>
            </a:r>
          </a:p>
          <a:p>
            <a:r>
              <a:rPr lang="en-US" sz="3600" dirty="0"/>
              <a:t>My Name is </a:t>
            </a:r>
            <a:r>
              <a:rPr lang="en-US" sz="3600" b="1" dirty="0">
                <a:solidFill>
                  <a:srgbClr val="FF0000"/>
                </a:solidFill>
              </a:rPr>
              <a:t>Abid</a:t>
            </a:r>
          </a:p>
          <a:p>
            <a:r>
              <a:rPr lang="en-US" sz="3600" dirty="0"/>
              <a:t>S</a:t>
            </a:r>
            <a:r>
              <a:rPr lang="en-US" sz="3600" dirty="0" smtClean="0"/>
              <a:t>tudent </a:t>
            </a:r>
            <a:r>
              <a:rPr lang="en-US" sz="3600" dirty="0"/>
              <a:t>at the University of Global </a:t>
            </a:r>
            <a:r>
              <a:rPr lang="en-US" sz="3600" dirty="0" smtClean="0"/>
              <a:t>Village</a:t>
            </a:r>
          </a:p>
          <a:p>
            <a:r>
              <a:rPr lang="en-US" sz="3600" dirty="0" smtClean="0"/>
              <a:t>My student ID is </a:t>
            </a:r>
            <a:r>
              <a:rPr lang="en-US" sz="3600" b="1" dirty="0" smtClean="0">
                <a:solidFill>
                  <a:srgbClr val="FF0000"/>
                </a:solidFill>
              </a:rPr>
              <a:t>1231224</a:t>
            </a:r>
            <a:endParaRPr lang="en-US" sz="36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83" y="1135587"/>
            <a:ext cx="3783217" cy="5041376"/>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7" name="Google Shape;152;p52"/>
          <p:cNvSpPr txBox="1">
            <a:spLocks/>
          </p:cNvSpPr>
          <p:nvPr/>
        </p:nvSpPr>
        <p:spPr>
          <a:xfrm>
            <a:off x="601807" y="462809"/>
            <a:ext cx="10537248" cy="662781"/>
          </a:xfrm>
          <a:prstGeom prst="rect">
            <a:avLst/>
          </a:prstGeom>
          <a:noFill/>
          <a:ln>
            <a:noFill/>
          </a:ln>
        </p:spPr>
        <p:txBody>
          <a:bodyPr spcFirstLastPara="1" vert="horz" wrap="square" lIns="91425" tIns="45700" rIns="91425" bIns="45700" rtlCol="0" anchor="ctr" anchorCtr="0">
            <a:normAutofit fontScale="97500" lnSpcReduction="10000"/>
          </a:bodyPr>
          <a:lstStyle>
            <a:lvl1pPr algn="l" defTabSz="914400" rtl="0" eaLnBrk="1" latinLnBrk="0" hangingPunct="1">
              <a:lnSpc>
                <a:spcPct val="90000"/>
              </a:lnSpc>
              <a:spcBef>
                <a:spcPct val="0"/>
              </a:spcBef>
              <a:buNone/>
              <a:defRPr sz="4800" b="1" kern="1200">
                <a:solidFill>
                  <a:schemeClr val="accent5">
                    <a:lumMod val="75000"/>
                  </a:schemeClr>
                </a:solidFill>
                <a:latin typeface="Book Antiqua" panose="02040602050305030304" pitchFamily="18" charset="0"/>
                <a:ea typeface="+mj-ea"/>
                <a:cs typeface="+mj-cs"/>
              </a:defRPr>
            </a:lvl1pPr>
          </a:lstStyle>
          <a:p>
            <a:pPr>
              <a:spcBef>
                <a:spcPts val="0"/>
              </a:spcBef>
              <a:buClr>
                <a:schemeClr val="dk1"/>
              </a:buClr>
              <a:buSzPts val="4400"/>
            </a:pPr>
            <a:r>
              <a:rPr lang="en-US" sz="4400" dirty="0">
                <a:latin typeface="Times New Roman"/>
                <a:ea typeface="Times New Roman"/>
                <a:cs typeface="Times New Roman"/>
                <a:sym typeface="Times New Roman"/>
              </a:rPr>
              <a:t>Lets Know Abid</a:t>
            </a:r>
          </a:p>
        </p:txBody>
      </p:sp>
    </p:spTree>
    <p:extLst>
      <p:ext uri="{BB962C8B-B14F-4D97-AF65-F5344CB8AC3E}">
        <p14:creationId xmlns:p14="http://schemas.microsoft.com/office/powerpoint/2010/main" val="80011267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18671501393_3_71"/>
          <p:cNvPicPr preferRelativeResize="0"/>
          <p:nvPr/>
        </p:nvPicPr>
        <p:blipFill>
          <a:blip r:embed="rId3">
            <a:alphaModFix/>
          </a:blip>
          <a:stretch>
            <a:fillRect/>
          </a:stretch>
        </p:blipFill>
        <p:spPr>
          <a:xfrm>
            <a:off x="2524415" y="1175972"/>
            <a:ext cx="7118349" cy="4642938"/>
          </a:xfrm>
          <a:prstGeom prst="rect">
            <a:avLst/>
          </a:prstGeom>
          <a:noFill/>
          <a:ln>
            <a:noFill/>
          </a:ln>
        </p:spPr>
      </p:pic>
      <p:sp>
        <p:nvSpPr>
          <p:cNvPr id="241" name="Google Shape;241;g18671501393_3_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20</a:t>
            </a:fld>
            <a:endParaRPr sz="2000">
              <a:solidFill>
                <a:schemeClr val="dk1"/>
              </a:solidFill>
            </a:endParaRPr>
          </a:p>
        </p:txBody>
      </p:sp>
      <p:sp>
        <p:nvSpPr>
          <p:cNvPr id="242" name="Google Shape;242;g18671501393_3_71"/>
          <p:cNvSpPr txBox="1"/>
          <p:nvPr/>
        </p:nvSpPr>
        <p:spPr>
          <a:xfrm>
            <a:off x="687149" y="276638"/>
            <a:ext cx="6628052" cy="741900"/>
          </a:xfrm>
          <a:prstGeom prst="rect">
            <a:avLst/>
          </a:prstGeom>
          <a:solidFill>
            <a:schemeClr val="bg1"/>
          </a:solidFill>
          <a:ln>
            <a:noFill/>
          </a:ln>
        </p:spPr>
        <p:txBody>
          <a:bodyPr spcFirstLastPara="1" wrap="square" lIns="91425" tIns="45700" rIns="91425" bIns="45700" anchor="ctr" anchorCtr="0">
            <a:normAutofit/>
          </a:bodyPr>
          <a:lstStyle/>
          <a:p>
            <a:pPr marL="0" marR="0" lvl="0" indent="0" rtl="0">
              <a:lnSpc>
                <a:spcPct val="90000"/>
              </a:lnSpc>
              <a:spcBef>
                <a:spcPts val="0"/>
              </a:spcBef>
              <a:spcAft>
                <a:spcPts val="0"/>
              </a:spcAft>
              <a:buClr>
                <a:schemeClr val="dk1"/>
              </a:buClr>
              <a:buSzPts val="4400"/>
              <a:buFont typeface="Times New Roman"/>
              <a:buNone/>
            </a:pPr>
            <a:r>
              <a:rPr lang="en-US" sz="4400" b="1" i="0" u="none" strike="noStrike" cap="none" dirty="0">
                <a:solidFill>
                  <a:srgbClr val="0070C0"/>
                </a:solidFill>
                <a:latin typeface="Book Antiqua" panose="02040602050305030304" pitchFamily="18" charset="0"/>
                <a:ea typeface="Times New Roman"/>
                <a:cs typeface="Times New Roman"/>
                <a:sym typeface="Times New Roman"/>
              </a:rPr>
              <a:t>Types of MAC Address</a:t>
            </a:r>
            <a:endParaRPr dirty="0">
              <a:solidFill>
                <a:srgbClr val="0070C0"/>
              </a:solidFill>
              <a:latin typeface="Book Antiqua" panose="02040602050305030304" pitchFamily="18" charset="0"/>
            </a:endParaRPr>
          </a:p>
        </p:txBody>
      </p:sp>
      <p:sp>
        <p:nvSpPr>
          <p:cNvPr id="244" name="Google Shape;244;g18671501393_3_71"/>
          <p:cNvSpPr txBox="1">
            <a:spLocks noGrp="1"/>
          </p:cNvSpPr>
          <p:nvPr>
            <p:ph type="body" idx="1"/>
          </p:nvPr>
        </p:nvSpPr>
        <p:spPr>
          <a:xfrm>
            <a:off x="119112" y="1326369"/>
            <a:ext cx="112347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3900" b="1">
                <a:latin typeface="Times New Roman"/>
                <a:ea typeface="Times New Roman"/>
                <a:cs typeface="Times New Roman"/>
                <a:sym typeface="Times New Roman"/>
              </a:rPr>
              <a:t>3. </a:t>
            </a:r>
            <a:r>
              <a:rPr lang="en-US" sz="3500" b="1">
                <a:latin typeface="Times New Roman"/>
                <a:ea typeface="Times New Roman"/>
                <a:cs typeface="Times New Roman"/>
                <a:sym typeface="Times New Roman"/>
              </a:rPr>
              <a:t>Multicast</a:t>
            </a:r>
            <a:r>
              <a:rPr lang="en-US" sz="3900" b="1">
                <a:latin typeface="Times New Roman"/>
                <a:ea typeface="Times New Roman"/>
                <a:cs typeface="Times New Roman"/>
                <a:sym typeface="Times New Roman"/>
              </a:rPr>
              <a:t>: </a:t>
            </a:r>
            <a:endParaRPr sz="3900" b="1">
              <a:latin typeface="Times New Roman"/>
              <a:ea typeface="Times New Roman"/>
              <a:cs typeface="Times New Roman"/>
              <a:sym typeface="Times New Roman"/>
            </a:endParaRPr>
          </a:p>
          <a:p>
            <a:pPr marL="457200" lvl="0" indent="0" algn="just" rtl="0">
              <a:lnSpc>
                <a:spcPct val="90000"/>
              </a:lnSpc>
              <a:spcBef>
                <a:spcPts val="0"/>
              </a:spcBef>
              <a:spcAft>
                <a:spcPts val="0"/>
              </a:spcAft>
              <a:buNone/>
            </a:pPr>
            <a:endParaRPr sz="3900">
              <a:latin typeface="Times New Roman"/>
              <a:ea typeface="Times New Roman"/>
              <a:cs typeface="Times New Roman"/>
              <a:sym typeface="Times New Roman"/>
            </a:endParaRPr>
          </a:p>
          <a:p>
            <a:pPr marL="457200" lvl="0" indent="-254000" algn="just" rtl="0">
              <a:lnSpc>
                <a:spcPct val="90000"/>
              </a:lnSpc>
              <a:spcBef>
                <a:spcPts val="0"/>
              </a:spcBef>
              <a:spcAft>
                <a:spcPts val="0"/>
              </a:spcAft>
              <a:buSzPts val="3200"/>
              <a:buNone/>
            </a:pPr>
            <a:endParaRPr sz="3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3965867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805998"/>
            <a:ext cx="12192000" cy="1953087"/>
          </a:xfrm>
          <a:prstGeom prst="rect">
            <a:avLst/>
          </a:prstGeom>
        </p:spPr>
      </p:pic>
      <p:sp>
        <p:nvSpPr>
          <p:cNvPr id="2" name="Title 1"/>
          <p:cNvSpPr>
            <a:spLocks noGrp="1"/>
          </p:cNvSpPr>
          <p:nvPr>
            <p:ph type="title"/>
          </p:nvPr>
        </p:nvSpPr>
        <p:spPr>
          <a:xfrm>
            <a:off x="6546273" y="2433522"/>
            <a:ext cx="5978236" cy="1325563"/>
          </a:xfrm>
        </p:spPr>
        <p:txBody>
          <a:bodyPr>
            <a:normAutofit/>
          </a:bodyPr>
          <a:lstStyle/>
          <a:p>
            <a:r>
              <a:rPr lang="en-US" sz="6600" dirty="0" smtClean="0">
                <a:solidFill>
                  <a:schemeClr val="bg1"/>
                </a:solidFill>
              </a:rPr>
              <a:t>“Thank You”</a:t>
            </a:r>
            <a:endParaRPr lang="en-US" sz="6600" dirty="0">
              <a:solidFill>
                <a:schemeClr val="bg1"/>
              </a:solidFill>
            </a:endParaRPr>
          </a:p>
        </p:txBody>
      </p:sp>
    </p:spTree>
    <p:extLst>
      <p:ext uri="{BB962C8B-B14F-4D97-AF65-F5344CB8AC3E}">
        <p14:creationId xmlns:p14="http://schemas.microsoft.com/office/powerpoint/2010/main" val="93145732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What is an MAC Address?</a:t>
            </a:r>
          </a:p>
        </p:txBody>
      </p:sp>
      <p:sp>
        <p:nvSpPr>
          <p:cNvPr id="101" name="Google Shape;101;p4"/>
          <p:cNvSpPr txBox="1">
            <a:spLocks noGrp="1"/>
          </p:cNvSpPr>
          <p:nvPr>
            <p:ph type="body" idx="1"/>
          </p:nvPr>
        </p:nvSpPr>
        <p:spPr>
          <a:xfrm>
            <a:off x="642937" y="1460500"/>
            <a:ext cx="10906125" cy="489585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MAC address is the </a:t>
            </a:r>
            <a:r>
              <a:rPr lang="en-US" sz="3200" b="1" dirty="0">
                <a:solidFill>
                  <a:srgbClr val="0070C0"/>
                </a:solidFill>
                <a:latin typeface="Times New Roman"/>
                <a:ea typeface="Times New Roman"/>
                <a:cs typeface="Times New Roman"/>
                <a:sym typeface="Times New Roman"/>
              </a:rPr>
              <a:t>physical address, </a:t>
            </a:r>
            <a:r>
              <a:rPr lang="en-US" sz="3200" dirty="0">
                <a:latin typeface="Times New Roman"/>
                <a:ea typeface="Times New Roman"/>
                <a:cs typeface="Times New Roman"/>
                <a:sym typeface="Times New Roman"/>
              </a:rPr>
              <a:t>which uniquely identifies each device on a given network. </a:t>
            </a:r>
            <a:endParaRPr dirty="0"/>
          </a:p>
          <a:p>
            <a:pPr marL="228600" lvl="0" indent="-25400" algn="just" rtl="0">
              <a:lnSpc>
                <a:spcPct val="90000"/>
              </a:lnSpc>
              <a:spcBef>
                <a:spcPts val="0"/>
              </a:spcBef>
              <a:spcAft>
                <a:spcPts val="0"/>
              </a:spcAft>
              <a:buClr>
                <a:schemeClr val="dk1"/>
              </a:buClr>
              <a:buSzPts val="3200"/>
              <a:buNone/>
            </a:pPr>
            <a:endParaRPr sz="3200" dirty="0">
              <a:latin typeface="Times New Roman"/>
              <a:ea typeface="Times New Roman"/>
              <a:cs typeface="Times New Roman"/>
              <a:sym typeface="Times New Roman"/>
            </a:endParaRPr>
          </a:p>
          <a:p>
            <a:pPr marL="457200" lvl="0" indent="0" algn="just" rtl="0">
              <a:lnSpc>
                <a:spcPct val="90000"/>
              </a:lnSpc>
              <a:spcBef>
                <a:spcPts val="0"/>
              </a:spcBef>
              <a:spcAft>
                <a:spcPts val="0"/>
              </a:spcAft>
              <a:buNone/>
            </a:pPr>
            <a:endParaRPr dirty="0"/>
          </a:p>
        </p:txBody>
      </p:sp>
      <p:sp>
        <p:nvSpPr>
          <p:cNvPr id="102" name="Google Shape;10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3</a:t>
            </a:fld>
            <a:endParaRPr sz="2000">
              <a:solidFill>
                <a:schemeClr val="dk1"/>
              </a:solidFill>
            </a:endParaRPr>
          </a:p>
        </p:txBody>
      </p:sp>
      <p:pic>
        <p:nvPicPr>
          <p:cNvPr id="105" name="Google Shape;105;p4"/>
          <p:cNvPicPr preferRelativeResize="0"/>
          <p:nvPr/>
        </p:nvPicPr>
        <p:blipFill>
          <a:blip r:embed="rId3">
            <a:alphaModFix/>
          </a:blip>
          <a:stretch>
            <a:fillRect/>
          </a:stretch>
        </p:blipFill>
        <p:spPr>
          <a:xfrm>
            <a:off x="2851649" y="2448904"/>
            <a:ext cx="6488700" cy="3496825"/>
          </a:xfrm>
          <a:prstGeom prst="rect">
            <a:avLst/>
          </a:prstGeom>
          <a:noFill/>
          <a:ln>
            <a:noFill/>
          </a:ln>
        </p:spPr>
      </p:pic>
    </p:spTree>
    <p:extLst>
      <p:ext uri="{BB962C8B-B14F-4D97-AF65-F5344CB8AC3E}">
        <p14:creationId xmlns:p14="http://schemas.microsoft.com/office/powerpoint/2010/main" val="12065188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8671501393_3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What is an MAC Address?</a:t>
            </a:r>
            <a:endParaRPr lang="en-US" dirty="0">
              <a:latin typeface="Times New Roman"/>
              <a:ea typeface="Times New Roman"/>
              <a:cs typeface="Times New Roman"/>
              <a:sym typeface="Times New Roman"/>
            </a:endParaRPr>
          </a:p>
        </p:txBody>
      </p:sp>
      <p:sp>
        <p:nvSpPr>
          <p:cNvPr id="112" name="Google Shape;112;g18671501393_3_2"/>
          <p:cNvSpPr txBox="1">
            <a:spLocks noGrp="1"/>
          </p:cNvSpPr>
          <p:nvPr>
            <p:ph type="body" idx="1"/>
          </p:nvPr>
        </p:nvSpPr>
        <p:spPr>
          <a:xfrm>
            <a:off x="642900" y="1352550"/>
            <a:ext cx="10906200" cy="48960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endParaRPr sz="3200" dirty="0">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To make communication between two networked devices, we need two addresses: IP address and </a:t>
            </a:r>
            <a:r>
              <a:rPr lang="en-US" sz="3200" dirty="0">
                <a:solidFill>
                  <a:srgbClr val="0070C0"/>
                </a:solidFill>
                <a:latin typeface="Times New Roman"/>
                <a:ea typeface="Times New Roman"/>
                <a:cs typeface="Times New Roman"/>
                <a:sym typeface="Times New Roman"/>
              </a:rPr>
              <a:t>MAC address. </a:t>
            </a:r>
            <a:endParaRPr dirty="0"/>
          </a:p>
          <a:p>
            <a:pPr marL="228600" lvl="0" indent="-25400" algn="just" rtl="0">
              <a:lnSpc>
                <a:spcPct val="90000"/>
              </a:lnSpc>
              <a:spcBef>
                <a:spcPts val="0"/>
              </a:spcBef>
              <a:spcAft>
                <a:spcPts val="0"/>
              </a:spcAft>
              <a:buClr>
                <a:schemeClr val="dk1"/>
              </a:buClr>
              <a:buSzPts val="3200"/>
              <a:buNone/>
            </a:pPr>
            <a:endParaRPr sz="3200" dirty="0">
              <a:solidFill>
                <a:srgbClr val="0070C0"/>
              </a:solidFill>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It is assigned to the </a:t>
            </a:r>
            <a:r>
              <a:rPr lang="en-US" sz="3200" dirty="0">
                <a:solidFill>
                  <a:srgbClr val="0070C0"/>
                </a:solidFill>
                <a:latin typeface="Times New Roman"/>
                <a:ea typeface="Times New Roman"/>
                <a:cs typeface="Times New Roman"/>
                <a:sym typeface="Times New Roman"/>
              </a:rPr>
              <a:t>NIC</a:t>
            </a:r>
            <a:r>
              <a:rPr lang="en-US" sz="3200" dirty="0">
                <a:latin typeface="Times New Roman"/>
                <a:ea typeface="Times New Roman"/>
                <a:cs typeface="Times New Roman"/>
                <a:sym typeface="Times New Roman"/>
              </a:rPr>
              <a:t> (Network Interface card) of each device that can be connected to the internet.</a:t>
            </a:r>
            <a:endParaRPr dirty="0"/>
          </a:p>
          <a:p>
            <a:pPr marL="228600" lvl="0" indent="-25400" algn="just" rtl="0">
              <a:lnSpc>
                <a:spcPct val="90000"/>
              </a:lnSpc>
              <a:spcBef>
                <a:spcPts val="0"/>
              </a:spcBef>
              <a:spcAft>
                <a:spcPts val="0"/>
              </a:spcAft>
              <a:buClr>
                <a:schemeClr val="dk1"/>
              </a:buClr>
              <a:buSzPts val="3200"/>
              <a:buNone/>
            </a:pPr>
            <a:endParaRPr sz="3200" dirty="0">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It stands for </a:t>
            </a:r>
            <a:r>
              <a:rPr lang="en-US" sz="3200" dirty="0">
                <a:solidFill>
                  <a:srgbClr val="0070C0"/>
                </a:solidFill>
                <a:latin typeface="Times New Roman"/>
                <a:ea typeface="Times New Roman"/>
                <a:cs typeface="Times New Roman"/>
                <a:sym typeface="Times New Roman"/>
              </a:rPr>
              <a:t>Media Access Control</a:t>
            </a:r>
            <a:r>
              <a:rPr lang="en-US" sz="3200" dirty="0">
                <a:latin typeface="Times New Roman"/>
                <a:ea typeface="Times New Roman"/>
                <a:cs typeface="Times New Roman"/>
                <a:sym typeface="Times New Roman"/>
              </a:rPr>
              <a:t>, and also known as </a:t>
            </a:r>
            <a:r>
              <a:rPr lang="en-US" sz="3200" dirty="0">
                <a:solidFill>
                  <a:srgbClr val="0070C0"/>
                </a:solidFill>
                <a:latin typeface="Times New Roman"/>
                <a:ea typeface="Times New Roman"/>
                <a:cs typeface="Times New Roman"/>
                <a:sym typeface="Times New Roman"/>
              </a:rPr>
              <a:t>Physical address, hardware address, or BIA (Burned In Address).</a:t>
            </a:r>
            <a:endParaRPr dirty="0"/>
          </a:p>
        </p:txBody>
      </p:sp>
      <p:sp>
        <p:nvSpPr>
          <p:cNvPr id="113" name="Google Shape;113;g18671501393_3_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4</a:t>
            </a:fld>
            <a:endParaRPr sz="2000">
              <a:solidFill>
                <a:schemeClr val="dk1"/>
              </a:solidFill>
            </a:endParaRPr>
          </a:p>
        </p:txBody>
      </p:sp>
    </p:spTree>
    <p:extLst>
      <p:ext uri="{BB962C8B-B14F-4D97-AF65-F5344CB8AC3E}">
        <p14:creationId xmlns:p14="http://schemas.microsoft.com/office/powerpoint/2010/main" val="400537160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What is an MAC Address?</a:t>
            </a:r>
            <a:endParaRPr lang="en-US" dirty="0">
              <a:latin typeface="Times New Roman"/>
              <a:ea typeface="Times New Roman"/>
              <a:cs typeface="Times New Roman"/>
              <a:sym typeface="Times New Roman"/>
            </a:endParaRPr>
          </a:p>
        </p:txBody>
      </p:sp>
      <p:sp>
        <p:nvSpPr>
          <p:cNvPr id="122" name="Google Shape;122;p50"/>
          <p:cNvSpPr txBox="1">
            <a:spLocks noGrp="1"/>
          </p:cNvSpPr>
          <p:nvPr>
            <p:ph type="body" idx="1"/>
          </p:nvPr>
        </p:nvSpPr>
        <p:spPr>
          <a:xfrm>
            <a:off x="838200" y="1548534"/>
            <a:ext cx="10515600" cy="466725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It is globally unique; it means two devices </a:t>
            </a:r>
            <a:r>
              <a:rPr lang="en-US" sz="3200" dirty="0">
                <a:solidFill>
                  <a:srgbClr val="0070C0"/>
                </a:solidFill>
                <a:latin typeface="Times New Roman"/>
                <a:ea typeface="Times New Roman"/>
                <a:cs typeface="Times New Roman"/>
                <a:sym typeface="Times New Roman"/>
              </a:rPr>
              <a:t>cannot</a:t>
            </a:r>
            <a:r>
              <a:rPr lang="en-US" sz="3200" dirty="0">
                <a:latin typeface="Times New Roman"/>
                <a:ea typeface="Times New Roman"/>
                <a:cs typeface="Times New Roman"/>
                <a:sym typeface="Times New Roman"/>
              </a:rPr>
              <a:t> have the same MAC address. </a:t>
            </a:r>
            <a:endParaRPr dirty="0"/>
          </a:p>
          <a:p>
            <a:pPr marL="228600" lvl="0" indent="-25400" algn="just" rtl="0">
              <a:lnSpc>
                <a:spcPct val="90000"/>
              </a:lnSpc>
              <a:spcBef>
                <a:spcPts val="0"/>
              </a:spcBef>
              <a:spcAft>
                <a:spcPts val="0"/>
              </a:spcAft>
              <a:buClr>
                <a:schemeClr val="dk1"/>
              </a:buClr>
              <a:buSzPts val="3200"/>
              <a:buNone/>
            </a:pPr>
            <a:endParaRPr sz="3200" dirty="0">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It is represented in a hexadecimal format on each device, such as </a:t>
            </a:r>
            <a:r>
              <a:rPr lang="en-US" sz="3200" dirty="0">
                <a:solidFill>
                  <a:srgbClr val="0070C0"/>
                </a:solidFill>
                <a:latin typeface="Times New Roman"/>
                <a:ea typeface="Times New Roman"/>
                <a:cs typeface="Times New Roman"/>
                <a:sym typeface="Times New Roman"/>
              </a:rPr>
              <a:t>00:0a:95:9d:67:16.</a:t>
            </a:r>
            <a:endParaRPr dirty="0"/>
          </a:p>
          <a:p>
            <a:pPr marL="228600" lvl="0" indent="-25400" algn="just" rtl="0">
              <a:lnSpc>
                <a:spcPct val="90000"/>
              </a:lnSpc>
              <a:spcBef>
                <a:spcPts val="0"/>
              </a:spcBef>
              <a:spcAft>
                <a:spcPts val="0"/>
              </a:spcAft>
              <a:buClr>
                <a:schemeClr val="dk1"/>
              </a:buClr>
              <a:buSzPts val="3200"/>
              <a:buNone/>
            </a:pPr>
            <a:endParaRPr sz="3200" dirty="0">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dirty="0">
                <a:latin typeface="Times New Roman"/>
                <a:ea typeface="Times New Roman"/>
                <a:cs typeface="Times New Roman"/>
                <a:sym typeface="Times New Roman"/>
              </a:rPr>
              <a:t>It is </a:t>
            </a:r>
            <a:r>
              <a:rPr lang="en-US" sz="3200" dirty="0">
                <a:solidFill>
                  <a:srgbClr val="0070C0"/>
                </a:solidFill>
                <a:latin typeface="Times New Roman"/>
                <a:ea typeface="Times New Roman"/>
                <a:cs typeface="Times New Roman"/>
                <a:sym typeface="Times New Roman"/>
              </a:rPr>
              <a:t>12-digit</a:t>
            </a:r>
            <a:r>
              <a:rPr lang="en-US" sz="3200" dirty="0">
                <a:latin typeface="Times New Roman"/>
                <a:ea typeface="Times New Roman"/>
                <a:cs typeface="Times New Roman"/>
                <a:sym typeface="Times New Roman"/>
              </a:rPr>
              <a:t>, and </a:t>
            </a:r>
            <a:r>
              <a:rPr lang="en-US" sz="3200" dirty="0">
                <a:solidFill>
                  <a:srgbClr val="0070C0"/>
                </a:solidFill>
                <a:latin typeface="Times New Roman"/>
                <a:ea typeface="Times New Roman"/>
                <a:cs typeface="Times New Roman"/>
                <a:sym typeface="Times New Roman"/>
              </a:rPr>
              <a:t>48 bits</a:t>
            </a:r>
            <a:r>
              <a:rPr lang="en-US" sz="3200" dirty="0">
                <a:latin typeface="Times New Roman"/>
                <a:ea typeface="Times New Roman"/>
                <a:cs typeface="Times New Roman"/>
                <a:sym typeface="Times New Roman"/>
              </a:rPr>
              <a:t> long, out of which the first 24 bits are used for </a:t>
            </a:r>
            <a:r>
              <a:rPr lang="en-US" sz="3200" dirty="0">
                <a:solidFill>
                  <a:srgbClr val="0070C0"/>
                </a:solidFill>
                <a:latin typeface="Times New Roman"/>
                <a:ea typeface="Times New Roman"/>
                <a:cs typeface="Times New Roman"/>
                <a:sym typeface="Times New Roman"/>
              </a:rPr>
              <a:t>OUI</a:t>
            </a:r>
            <a:r>
              <a:rPr lang="en-US" sz="3200" dirty="0">
                <a:latin typeface="Times New Roman"/>
                <a:ea typeface="Times New Roman"/>
                <a:cs typeface="Times New Roman"/>
                <a:sym typeface="Times New Roman"/>
              </a:rPr>
              <a:t>(Organization Unique Identifier), and 24 bits are for </a:t>
            </a:r>
            <a:r>
              <a:rPr lang="en-US" sz="3200" dirty="0">
                <a:solidFill>
                  <a:srgbClr val="0070C0"/>
                </a:solidFill>
                <a:latin typeface="Times New Roman"/>
                <a:ea typeface="Times New Roman"/>
                <a:cs typeface="Times New Roman"/>
                <a:sym typeface="Times New Roman"/>
              </a:rPr>
              <a:t>NIC/vendor-specific.</a:t>
            </a:r>
            <a:endParaRPr dirty="0"/>
          </a:p>
        </p:txBody>
      </p:sp>
      <p:sp>
        <p:nvSpPr>
          <p:cNvPr id="123" name="Google Shape;12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5</a:t>
            </a:fld>
            <a:endParaRPr sz="2000">
              <a:solidFill>
                <a:schemeClr val="dk1"/>
              </a:solidFill>
            </a:endParaRPr>
          </a:p>
        </p:txBody>
      </p:sp>
    </p:spTree>
    <p:extLst>
      <p:ext uri="{BB962C8B-B14F-4D97-AF65-F5344CB8AC3E}">
        <p14:creationId xmlns:p14="http://schemas.microsoft.com/office/powerpoint/2010/main" val="330367487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What is an MAC Address?</a:t>
            </a:r>
            <a:endParaRPr lang="en-US" dirty="0">
              <a:latin typeface="Times New Roman"/>
              <a:ea typeface="Times New Roman"/>
              <a:cs typeface="Times New Roman"/>
              <a:sym typeface="Times New Roman"/>
            </a:endParaRPr>
          </a:p>
        </p:txBody>
      </p:sp>
      <p:sp>
        <p:nvSpPr>
          <p:cNvPr id="132" name="Google Shape;132;p51"/>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It is provided by the device's vendor at the time of </a:t>
            </a:r>
            <a:r>
              <a:rPr lang="en-US" sz="3200">
                <a:solidFill>
                  <a:srgbClr val="0070C0"/>
                </a:solidFill>
                <a:latin typeface="Times New Roman"/>
                <a:ea typeface="Times New Roman"/>
                <a:cs typeface="Times New Roman"/>
                <a:sym typeface="Times New Roman"/>
              </a:rPr>
              <a:t>manufacturing</a:t>
            </a:r>
            <a:r>
              <a:rPr lang="en-US" sz="3200">
                <a:latin typeface="Times New Roman"/>
                <a:ea typeface="Times New Roman"/>
                <a:cs typeface="Times New Roman"/>
                <a:sym typeface="Times New Roman"/>
              </a:rPr>
              <a:t> and embedded in its </a:t>
            </a:r>
            <a:r>
              <a:rPr lang="en-US" sz="3200">
                <a:solidFill>
                  <a:srgbClr val="0070C0"/>
                </a:solidFill>
                <a:latin typeface="Times New Roman"/>
                <a:ea typeface="Times New Roman"/>
                <a:cs typeface="Times New Roman"/>
                <a:sym typeface="Times New Roman"/>
              </a:rPr>
              <a:t>NIC</a:t>
            </a:r>
            <a:r>
              <a:rPr lang="en-US" sz="3200">
                <a:latin typeface="Times New Roman"/>
                <a:ea typeface="Times New Roman"/>
                <a:cs typeface="Times New Roman"/>
                <a:sym typeface="Times New Roman"/>
              </a:rPr>
              <a:t>, which is ideally cannot be changed.</a:t>
            </a:r>
            <a:endParaRPr/>
          </a:p>
          <a:p>
            <a:pPr marL="228600" lvl="0" indent="-25400" algn="just" rtl="0">
              <a:lnSpc>
                <a:spcPct val="90000"/>
              </a:lnSpc>
              <a:spcBef>
                <a:spcPts val="0"/>
              </a:spcBef>
              <a:spcAft>
                <a:spcPts val="0"/>
              </a:spcAft>
              <a:buClr>
                <a:schemeClr val="dk1"/>
              </a:buClr>
              <a:buSzPts val="3200"/>
              <a:buNone/>
            </a:pPr>
            <a:endParaRPr sz="3200">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The ARP protocol is used to associate a logical address with a physical or MAC address</a:t>
            </a:r>
            <a:endParaRPr/>
          </a:p>
          <a:p>
            <a:pPr marL="228600" lvl="0" indent="-25400" algn="just" rtl="0">
              <a:lnSpc>
                <a:spcPct val="90000"/>
              </a:lnSpc>
              <a:spcBef>
                <a:spcPts val="0"/>
              </a:spcBef>
              <a:spcAft>
                <a:spcPts val="0"/>
              </a:spcAft>
              <a:buClr>
                <a:schemeClr val="dk1"/>
              </a:buClr>
              <a:buSzPts val="3200"/>
              <a:buNone/>
            </a:pPr>
            <a:endParaRPr sz="3200">
              <a:latin typeface="Times New Roman"/>
              <a:ea typeface="Times New Roman"/>
              <a:cs typeface="Times New Roman"/>
              <a:sym typeface="Times New Roman"/>
            </a:endParaRPr>
          </a:p>
          <a:p>
            <a:pPr marL="0" lvl="0" indent="0" algn="just" rtl="0">
              <a:lnSpc>
                <a:spcPct val="90000"/>
              </a:lnSpc>
              <a:spcBef>
                <a:spcPts val="0"/>
              </a:spcBef>
              <a:spcAft>
                <a:spcPts val="0"/>
              </a:spcAft>
              <a:buClr>
                <a:schemeClr val="dk1"/>
              </a:buClr>
              <a:buSzPts val="3200"/>
              <a:buNone/>
            </a:pPr>
            <a:r>
              <a:rPr lang="en-US" sz="3200" b="1">
                <a:solidFill>
                  <a:srgbClr val="C00000"/>
                </a:solidFill>
                <a:latin typeface="Times New Roman"/>
                <a:ea typeface="Times New Roman"/>
                <a:cs typeface="Times New Roman"/>
                <a:sym typeface="Times New Roman"/>
              </a:rPr>
              <a:t>Note: </a:t>
            </a:r>
            <a:r>
              <a:rPr lang="en-US" sz="3200">
                <a:solidFill>
                  <a:srgbClr val="C00000"/>
                </a:solidFill>
                <a:latin typeface="Times New Roman"/>
                <a:ea typeface="Times New Roman"/>
                <a:cs typeface="Times New Roman"/>
                <a:sym typeface="Times New Roman"/>
              </a:rPr>
              <a:t>Address Resolution Protocol (ARP)</a:t>
            </a:r>
            <a:endParaRPr>
              <a:solidFill>
                <a:srgbClr val="C00000"/>
              </a:solidFill>
            </a:endParaRPr>
          </a:p>
        </p:txBody>
      </p:sp>
      <p:sp>
        <p:nvSpPr>
          <p:cNvPr id="133" name="Google Shape;1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6</a:t>
            </a:fld>
            <a:endParaRPr sz="2000">
              <a:solidFill>
                <a:schemeClr val="dk1"/>
              </a:solidFill>
            </a:endParaRPr>
          </a:p>
        </p:txBody>
      </p:sp>
    </p:spTree>
    <p:extLst>
      <p:ext uri="{BB962C8B-B14F-4D97-AF65-F5344CB8AC3E}">
        <p14:creationId xmlns:p14="http://schemas.microsoft.com/office/powerpoint/2010/main" val="14642080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MAC Address Definition?</a:t>
            </a:r>
          </a:p>
        </p:txBody>
      </p:sp>
      <p:sp>
        <p:nvSpPr>
          <p:cNvPr id="132" name="Google Shape;132;p51"/>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228600" lvl="0" indent="-228600" algn="just">
              <a:spcBef>
                <a:spcPts val="0"/>
              </a:spcBef>
              <a:buSzPts val="3200"/>
            </a:pPr>
            <a:r>
              <a:rPr lang="en-US" sz="3200" dirty="0" smtClean="0">
                <a:latin typeface="Times New Roman"/>
                <a:ea typeface="Times New Roman"/>
                <a:cs typeface="Times New Roman"/>
                <a:sym typeface="Times New Roman"/>
              </a:rPr>
              <a:t>o </a:t>
            </a:r>
            <a:r>
              <a:rPr lang="en-US" sz="3200" dirty="0">
                <a:latin typeface="Times New Roman"/>
                <a:ea typeface="Times New Roman"/>
                <a:cs typeface="Times New Roman"/>
                <a:sym typeface="Times New Roman"/>
              </a:rPr>
              <a:t>communicate or transfer data from one computer to another, we need an address. In Computer networks, various types of addresses are introduced; each works at a different layer. A MAC address, which stands for Media Access Control Address, is a physical address that works at the Data Link Layer. In this article, we will discuss addressing a DLL, which is MAC Address. </a:t>
            </a:r>
            <a:endParaRPr dirty="0">
              <a:solidFill>
                <a:srgbClr val="C00000"/>
              </a:solidFill>
            </a:endParaRPr>
          </a:p>
        </p:txBody>
      </p:sp>
      <p:sp>
        <p:nvSpPr>
          <p:cNvPr id="133" name="Google Shape;1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7</a:t>
            </a:fld>
            <a:endParaRPr sz="2000">
              <a:solidFill>
                <a:schemeClr val="dk1"/>
              </a:solidFill>
            </a:endParaRPr>
          </a:p>
        </p:txBody>
      </p:sp>
    </p:spTree>
    <p:extLst>
      <p:ext uri="{BB962C8B-B14F-4D97-AF65-F5344CB8AC3E}">
        <p14:creationId xmlns:p14="http://schemas.microsoft.com/office/powerpoint/2010/main" val="239480723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026" name="Picture 2" descr="What Is NIC(Network Interface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649" y="2895833"/>
            <a:ext cx="4098351" cy="3300251"/>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1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latin typeface="Times New Roman"/>
                <a:ea typeface="Times New Roman"/>
                <a:cs typeface="Times New Roman"/>
                <a:sym typeface="Times New Roman"/>
              </a:rPr>
              <a:t>What is network interface card (NIC)?</a:t>
            </a:r>
            <a:endParaRPr lang="en-US" dirty="0">
              <a:latin typeface="Times New Roman"/>
              <a:ea typeface="Times New Roman"/>
              <a:cs typeface="Times New Roman"/>
              <a:sym typeface="Times New Roman"/>
            </a:endParaRPr>
          </a:p>
        </p:txBody>
      </p:sp>
      <p:sp>
        <p:nvSpPr>
          <p:cNvPr id="132" name="Google Shape;132;p51"/>
          <p:cNvSpPr txBox="1">
            <a:spLocks noGrp="1"/>
          </p:cNvSpPr>
          <p:nvPr>
            <p:ph type="body" idx="1"/>
          </p:nvPr>
        </p:nvSpPr>
        <p:spPr>
          <a:xfrm>
            <a:off x="313899" y="1825625"/>
            <a:ext cx="7983940" cy="466725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a:spcBef>
                <a:spcPts val="0"/>
              </a:spcBef>
              <a:buSzPts val="3200"/>
            </a:pPr>
            <a:r>
              <a:rPr lang="en-US" sz="3200" dirty="0">
                <a:latin typeface="Times New Roman"/>
                <a:ea typeface="Times New Roman"/>
                <a:cs typeface="Times New Roman"/>
                <a:sym typeface="Times New Roman"/>
              </a:rPr>
              <a:t>Network Interface Card (NIC) is a hardware component that is present on the computer. It is used to connect different networking devices such as computers and servers to share data over the connected network. It provides functionality such as support for I/O interrupt, Direct Memory Access (DMA) interfaces, partitioning, and data transmission.</a:t>
            </a:r>
          </a:p>
          <a:p>
            <a:pPr marL="228600" lvl="0" indent="-228600" algn="just">
              <a:spcBef>
                <a:spcPts val="0"/>
              </a:spcBef>
              <a:buSzPts val="3200"/>
            </a:pPr>
            <a:endParaRPr lang="en-US" sz="3200" dirty="0">
              <a:latin typeface="Times New Roman"/>
              <a:ea typeface="Times New Roman"/>
              <a:cs typeface="Times New Roman"/>
              <a:sym typeface="Times New Roman"/>
            </a:endParaRPr>
          </a:p>
          <a:p>
            <a:pPr marL="228600" lvl="0" indent="-228600" algn="just">
              <a:spcBef>
                <a:spcPts val="0"/>
              </a:spcBef>
              <a:buSzPts val="3200"/>
            </a:pPr>
            <a:r>
              <a:rPr lang="en-US" sz="3200" dirty="0">
                <a:latin typeface="Times New Roman"/>
                <a:ea typeface="Times New Roman"/>
                <a:cs typeface="Times New Roman"/>
                <a:sym typeface="Times New Roman"/>
              </a:rPr>
              <a:t>NIC is important for us to establish a wired or wireless connection over the network.</a:t>
            </a:r>
          </a:p>
          <a:p>
            <a:pPr marL="228600" lvl="0" indent="-228600" algn="just">
              <a:spcBef>
                <a:spcPts val="0"/>
              </a:spcBef>
              <a:buSzPts val="3200"/>
            </a:pPr>
            <a:endParaRPr lang="en-US" sz="3200" dirty="0">
              <a:latin typeface="Times New Roman"/>
              <a:ea typeface="Times New Roman"/>
              <a:cs typeface="Times New Roman"/>
              <a:sym typeface="Times New Roman"/>
            </a:endParaRPr>
          </a:p>
          <a:p>
            <a:pPr marL="228600" lvl="0" indent="-228600" algn="just">
              <a:spcBef>
                <a:spcPts val="0"/>
              </a:spcBef>
              <a:buSzPts val="3200"/>
            </a:pPr>
            <a:r>
              <a:rPr lang="en-US" sz="3200" dirty="0">
                <a:latin typeface="Times New Roman"/>
                <a:ea typeface="Times New Roman"/>
                <a:cs typeface="Times New Roman"/>
                <a:sym typeface="Times New Roman"/>
              </a:rPr>
              <a:t>Network Interface Card is also known as Network Interface Controller, Network Adapter, Ethernet card, Connection card, and LAN (Local Area Network) Adapter.</a:t>
            </a:r>
            <a:endParaRPr dirty="0">
              <a:solidFill>
                <a:srgbClr val="C00000"/>
              </a:solidFill>
            </a:endParaRPr>
          </a:p>
        </p:txBody>
      </p:sp>
      <p:sp>
        <p:nvSpPr>
          <p:cNvPr id="133" name="Google Shape;1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8</a:t>
            </a:fld>
            <a:endParaRPr sz="2000">
              <a:solidFill>
                <a:schemeClr val="dk1"/>
              </a:solidFill>
            </a:endParaRPr>
          </a:p>
        </p:txBody>
      </p:sp>
    </p:spTree>
    <p:extLst>
      <p:ext uri="{BB962C8B-B14F-4D97-AF65-F5344CB8AC3E}">
        <p14:creationId xmlns:p14="http://schemas.microsoft.com/office/powerpoint/2010/main" val="189775737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1"/>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0" lvl="0" indent="0" algn="just">
              <a:spcBef>
                <a:spcPts val="0"/>
              </a:spcBef>
              <a:buSzPts val="3200"/>
              <a:buNone/>
            </a:pPr>
            <a:r>
              <a:rPr lang="en-US" sz="3200" b="1" dirty="0" smtClean="0">
                <a:latin typeface="Times New Roman"/>
                <a:ea typeface="Times New Roman"/>
                <a:cs typeface="Times New Roman"/>
                <a:sym typeface="Times New Roman"/>
              </a:rPr>
              <a:t>Purpose</a:t>
            </a:r>
            <a:r>
              <a:rPr lang="en-US" sz="3200" dirty="0" smtClean="0">
                <a:latin typeface="Times New Roman"/>
                <a:ea typeface="Times New Roman"/>
                <a:cs typeface="Times New Roman"/>
                <a:sym typeface="Times New Roman"/>
              </a:rPr>
              <a:t>:</a:t>
            </a:r>
          </a:p>
          <a:p>
            <a:r>
              <a:rPr lang="en-US" dirty="0"/>
              <a:t>NIC allows both wired and wireless communications.</a:t>
            </a:r>
          </a:p>
          <a:p>
            <a:r>
              <a:rPr lang="en-US" dirty="0"/>
              <a:t>NIC allows communications between computers connected via local area network (LAN) as well as communications over large-scale network through Internet Protocol (IP).</a:t>
            </a:r>
          </a:p>
          <a:p>
            <a:r>
              <a:rPr lang="en-US" dirty="0"/>
              <a:t>NIC is both a physical layer and a data link layer device, i.e. it provides the necessary hardware circuitry so that the physical layer processes and some data link layer processes can run on it.</a:t>
            </a:r>
          </a:p>
          <a:p>
            <a:pPr marL="0" lvl="0" indent="0" algn="just">
              <a:spcBef>
                <a:spcPts val="0"/>
              </a:spcBef>
              <a:buSzPts val="3200"/>
              <a:buNone/>
            </a:pPr>
            <a:endParaRPr dirty="0">
              <a:solidFill>
                <a:srgbClr val="C00000"/>
              </a:solidFill>
            </a:endParaRPr>
          </a:p>
        </p:txBody>
      </p:sp>
      <p:sp>
        <p:nvSpPr>
          <p:cNvPr id="133" name="Google Shape;1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000"/>
              <a:buNone/>
            </a:pPr>
            <a:fld id="{00000000-1234-1234-1234-123412341234}" type="slidenum">
              <a:rPr lang="en-US" sz="2000">
                <a:solidFill>
                  <a:schemeClr val="dk1"/>
                </a:solidFill>
              </a:rPr>
              <a:t>9</a:t>
            </a:fld>
            <a:endParaRPr sz="2000">
              <a:solidFill>
                <a:schemeClr val="dk1"/>
              </a:solidFill>
            </a:endParaRPr>
          </a:p>
        </p:txBody>
      </p:sp>
      <p:sp>
        <p:nvSpPr>
          <p:cNvPr id="2" name="Title 1"/>
          <p:cNvSpPr>
            <a:spLocks noGrp="1"/>
          </p:cNvSpPr>
          <p:nvPr>
            <p:ph type="title"/>
          </p:nvPr>
        </p:nvSpPr>
        <p:spPr/>
        <p:txBody>
          <a:bodyPr>
            <a:normAutofit fontScale="90000"/>
          </a:bodyPr>
          <a:lstStyle/>
          <a:p>
            <a:r>
              <a:rPr lang="en-US" dirty="0"/>
              <a:t>What is network interface card (NIC</a:t>
            </a:r>
            <a:r>
              <a:rPr lang="en-US" dirty="0" smtClean="0"/>
              <a:t>)?</a:t>
            </a:r>
            <a:endParaRPr lang="en-US" dirty="0"/>
          </a:p>
        </p:txBody>
      </p:sp>
    </p:spTree>
    <p:extLst>
      <p:ext uri="{BB962C8B-B14F-4D97-AF65-F5344CB8AC3E}">
        <p14:creationId xmlns:p14="http://schemas.microsoft.com/office/powerpoint/2010/main" val="253963231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989</Words>
  <Application>Microsoft Office PowerPoint</Application>
  <PresentationFormat>Widescreen</PresentationFormat>
  <Paragraphs>126</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 Antiqua</vt:lpstr>
      <vt:lpstr>Calibri</vt:lpstr>
      <vt:lpstr>Times New Roman</vt:lpstr>
      <vt:lpstr>Office Theme</vt:lpstr>
      <vt:lpstr>PowerPoint Presentation</vt:lpstr>
      <vt:lpstr>PowerPoint Presentation</vt:lpstr>
      <vt:lpstr>What is an MAC Address?</vt:lpstr>
      <vt:lpstr>What is an MAC Address?</vt:lpstr>
      <vt:lpstr>What is an MAC Address?</vt:lpstr>
      <vt:lpstr>What is an MAC Address?</vt:lpstr>
      <vt:lpstr>MAC Address Definition?</vt:lpstr>
      <vt:lpstr>What is network interface card (NIC)?</vt:lpstr>
      <vt:lpstr>What is network interface card (NIC)?</vt:lpstr>
      <vt:lpstr>Format of MAC Address </vt:lpstr>
      <vt:lpstr>Format of MAC Address </vt:lpstr>
      <vt:lpstr>Format of MAC Address </vt:lpstr>
      <vt:lpstr>How to find MAC Address</vt:lpstr>
      <vt:lpstr>Types of MAC Address:</vt:lpstr>
      <vt:lpstr>Types of MAC Address:</vt:lpstr>
      <vt:lpstr>Types of MAC Address:</vt:lpstr>
      <vt:lpstr>Types of MAC Address:</vt:lpstr>
      <vt:lpstr>Types of MAC Address:</vt:lpstr>
      <vt:lpstr>Types of MAC Address:</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10</cp:revision>
  <dcterms:created xsi:type="dcterms:W3CDTF">2024-07-16T16:02:17Z</dcterms:created>
  <dcterms:modified xsi:type="dcterms:W3CDTF">2024-07-20T05:13:14Z</dcterms:modified>
</cp:coreProperties>
</file>