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1" r:id="rId2"/>
    <p:sldId id="259" r:id="rId3"/>
    <p:sldId id="263" r:id="rId4"/>
    <p:sldId id="264" r:id="rId5"/>
    <p:sldId id="265" r:id="rId6"/>
    <p:sldId id="266" r:id="rId7"/>
    <p:sldId id="291" r:id="rId8"/>
    <p:sldId id="268" r:id="rId9"/>
    <p:sldId id="273" r:id="rId10"/>
    <p:sldId id="269" r:id="rId11"/>
    <p:sldId id="270" r:id="rId12"/>
    <p:sldId id="271" r:id="rId13"/>
    <p:sldId id="275" r:id="rId14"/>
    <p:sldId id="274" r:id="rId15"/>
    <p:sldId id="272" r:id="rId16"/>
    <p:sldId id="277" r:id="rId17"/>
    <p:sldId id="278" r:id="rId18"/>
    <p:sldId id="279" r:id="rId19"/>
    <p:sldId id="281" r:id="rId20"/>
    <p:sldId id="282" r:id="rId21"/>
    <p:sldId id="283" r:id="rId22"/>
    <p:sldId id="284" r:id="rId23"/>
    <p:sldId id="286" r:id="rId24"/>
    <p:sldId id="285" r:id="rId25"/>
    <p:sldId id="287" r:id="rId26"/>
    <p:sldId id="289" r:id="rId27"/>
    <p:sldId id="290" r:id="rId28"/>
    <p:sldId id="288" r:id="rId29"/>
    <p:sldId id="292" r:id="rId30"/>
    <p:sldId id="293" r:id="rId31"/>
    <p:sldId id="294" r:id="rId32"/>
    <p:sldId id="296" r:id="rId33"/>
    <p:sldId id="298" r:id="rId34"/>
    <p:sldId id="300" r:id="rId35"/>
    <p:sldId id="299" r:id="rId36"/>
    <p:sldId id="301" r:id="rId37"/>
    <p:sldId id="302" r:id="rId38"/>
    <p:sldId id="303" r:id="rId39"/>
    <p:sldId id="309" r:id="rId40"/>
    <p:sldId id="312" r:id="rId41"/>
    <p:sldId id="305" r:id="rId42"/>
    <p:sldId id="313" r:id="rId43"/>
    <p:sldId id="306" r:id="rId44"/>
    <p:sldId id="311" r:id="rId45"/>
    <p:sldId id="307" r:id="rId46"/>
    <p:sldId id="308" r:id="rId47"/>
    <p:sldId id="314" r:id="rId48"/>
    <p:sldId id="315" r:id="rId49"/>
    <p:sldId id="304" r:id="rId50"/>
    <p:sldId id="26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003399"/>
    <a:srgbClr val="210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p:scale>
          <a:sx n="75" d="100"/>
          <a:sy n="75"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BE658-209C-423B-8DF8-7A5B75E205C7}" type="datetimeFigureOut">
              <a:rPr lang="en-US" smtClean="0"/>
              <a:t>03-Nov-24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E32B2-BE37-4975-925E-9B28457B7789}" type="slidenum">
              <a:rPr lang="en-US" smtClean="0"/>
              <a:t>‹#›</a:t>
            </a:fld>
            <a:endParaRPr lang="en-US"/>
          </a:p>
        </p:txBody>
      </p:sp>
    </p:spTree>
    <p:extLst>
      <p:ext uri="{BB962C8B-B14F-4D97-AF65-F5344CB8AC3E}">
        <p14:creationId xmlns:p14="http://schemas.microsoft.com/office/powerpoint/2010/main" val="25516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1</a:t>
            </a:fld>
            <a:endParaRPr lang="en-US"/>
          </a:p>
        </p:txBody>
      </p:sp>
    </p:spTree>
    <p:extLst>
      <p:ext uri="{BB962C8B-B14F-4D97-AF65-F5344CB8AC3E}">
        <p14:creationId xmlns:p14="http://schemas.microsoft.com/office/powerpoint/2010/main" val="337809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FE32B2-BE37-4975-925E-9B28457B7789}" type="slidenum">
              <a:rPr lang="en-US" smtClean="0"/>
              <a:t>2</a:t>
            </a:fld>
            <a:endParaRPr lang="en-US"/>
          </a:p>
        </p:txBody>
      </p:sp>
    </p:spTree>
    <p:extLst>
      <p:ext uri="{BB962C8B-B14F-4D97-AF65-F5344CB8AC3E}">
        <p14:creationId xmlns:p14="http://schemas.microsoft.com/office/powerpoint/2010/main" val="358551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E32B2-BE37-4975-925E-9B28457B7789}" type="slidenum">
              <a:rPr lang="en-US" smtClean="0"/>
              <a:t>30</a:t>
            </a:fld>
            <a:endParaRPr lang="en-US"/>
          </a:p>
        </p:txBody>
      </p:sp>
    </p:spTree>
    <p:extLst>
      <p:ext uri="{BB962C8B-B14F-4D97-AF65-F5344CB8AC3E}">
        <p14:creationId xmlns:p14="http://schemas.microsoft.com/office/powerpoint/2010/main" val="283878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a:off x="4728285" y="3244334"/>
            <a:ext cx="2735429" cy="369332"/>
          </a:xfrm>
          <a:prstGeom prst="rect">
            <a:avLst/>
          </a:prstGeom>
        </p:spPr>
        <p:txBody>
          <a:bodyPr wrap="none">
            <a:spAutoFit/>
          </a:bodyPr>
          <a:lstStyle/>
          <a:p>
            <a:r>
              <a:rPr lang="en-US" sz="1800" dirty="0" smtClean="0"/>
              <a:t>Welcome to the CSE Family</a:t>
            </a:r>
            <a:endParaRPr lang="en-US" dirty="0"/>
          </a:p>
        </p:txBody>
      </p:sp>
    </p:spTree>
    <p:extLst>
      <p:ext uri="{BB962C8B-B14F-4D97-AF65-F5344CB8AC3E}">
        <p14:creationId xmlns:p14="http://schemas.microsoft.com/office/powerpoint/2010/main" val="25337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232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142488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33221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accent5">
                    <a:lumMod val="75000"/>
                  </a:schemeClr>
                </a:solidFill>
                <a:latin typeface="Book Antiqua" panose="0204060205030503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
        <p:nvSpPr>
          <p:cNvPr id="7" name="Rectangle 6"/>
          <p:cNvSpPr/>
          <p:nvPr userDrawn="1"/>
        </p:nvSpPr>
        <p:spPr>
          <a:xfrm rot="5400000">
            <a:off x="5724659" y="390659"/>
            <a:ext cx="742682"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rot="5400000">
            <a:off x="6072852" y="-71298"/>
            <a:ext cx="46295" cy="12192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805374" y="5525038"/>
            <a:ext cx="1069848" cy="10725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4680" y="5550796"/>
            <a:ext cx="1097280" cy="1087947"/>
          </a:xfrm>
          <a:prstGeom prst="rect">
            <a:avLst/>
          </a:prstGeom>
        </p:spPr>
      </p:pic>
      <p:sp>
        <p:nvSpPr>
          <p:cNvPr id="12" name="Rectangle 11"/>
          <p:cNvSpPr/>
          <p:nvPr userDrawn="1"/>
        </p:nvSpPr>
        <p:spPr>
          <a:xfrm>
            <a:off x="329137" y="6244431"/>
            <a:ext cx="10116407" cy="420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i="1" dirty="0" smtClean="0">
                <a:solidFill>
                  <a:schemeClr val="bg1"/>
                </a:solidFill>
                <a:latin typeface="Book Antiqua" panose="02040602050305030304" pitchFamily="18" charset="0"/>
              </a:rPr>
              <a:t>Lectures By</a:t>
            </a:r>
            <a:r>
              <a:rPr lang="en-US" sz="1200" b="1" i="0"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Md. Tariqul Islam,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Lecturer &amp; Coordinator, Dept. of CSE, UGV, Email: tariq.ugv@gmail.com,</a:t>
            </a:r>
            <a:r>
              <a:rPr lang="en-US" sz="1200" b="1" baseline="0" dirty="0" smtClean="0">
                <a:solidFill>
                  <a:schemeClr val="bg1"/>
                </a:solidFill>
                <a:latin typeface="Book Antiqua" panose="02040602050305030304" pitchFamily="18" charset="0"/>
              </a:rPr>
              <a:t> </a:t>
            </a:r>
            <a:r>
              <a:rPr lang="en-US" sz="1200" b="1" dirty="0" smtClean="0">
                <a:solidFill>
                  <a:schemeClr val="bg1"/>
                </a:solidFill>
                <a:latin typeface="Book Antiqua" panose="02040602050305030304" pitchFamily="18" charset="0"/>
              </a:rPr>
              <a:t>Web: www.tariqul.ugv.edu.bd </a:t>
            </a:r>
            <a:endParaRPr lang="en-US" sz="1200" b="1" dirty="0">
              <a:solidFill>
                <a:schemeClr val="bg1"/>
              </a:solidFill>
            </a:endParaRPr>
          </a:p>
        </p:txBody>
      </p:sp>
    </p:spTree>
    <p:extLst>
      <p:ext uri="{BB962C8B-B14F-4D97-AF65-F5344CB8AC3E}">
        <p14:creationId xmlns:p14="http://schemas.microsoft.com/office/powerpoint/2010/main" val="35865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40B2B-353E-46A6-B159-55F913A4539A}" type="datetimeFigureOut">
              <a:rPr lang="en-US" smtClean="0"/>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0193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smtClean="0"/>
              <a:t>Md. Tariqul Islam, Lecturer, Dept. of CSE, UGV</a:t>
            </a:r>
          </a:p>
          <a:p>
            <a:r>
              <a:rPr lang="en-US" dirty="0" smtClean="0"/>
              <a:t> www.tariqul.ugv.edu.bd</a:t>
            </a:r>
            <a:endParaRPr lang="en-US" dirty="0"/>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6;p43"/>
          <p:cNvSpPr txBox="1">
            <a:spLocks/>
          </p:cNvSpPr>
          <p:nvPr userDrawn="1"/>
        </p:nvSpPr>
        <p:spPr>
          <a:xfrm>
            <a:off x="1320733" y="3736136"/>
            <a:ext cx="9144000" cy="2387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lang="en-US" sz="1100" b="1" i="0" u="none" strike="noStrike" cap="none" smtClean="0">
                <a:solidFill>
                  <a:schemeClr val="dk1"/>
                </a:solidFill>
                <a:effectLst/>
                <a:latin typeface="Book Antiqua" panose="02040602050305030304" pitchFamily="18"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2400" dirty="0" smtClean="0">
                <a:solidFill>
                  <a:srgbClr val="000000"/>
                </a:solidFill>
                <a:ea typeface="Calibri" panose="020F0502020204030204" pitchFamily="34" charset="0"/>
                <a:cs typeface="Times New Roman" panose="02020603050405020304" pitchFamily="18" charset="0"/>
              </a:rPr>
              <a:t/>
            </a:r>
            <a:br>
              <a:rPr lang="en-US" sz="2400" dirty="0" smtClean="0">
                <a:solidFill>
                  <a:srgbClr val="000000"/>
                </a:solidFill>
                <a:ea typeface="Calibri" panose="020F0502020204030204" pitchFamily="34" charset="0"/>
                <a:cs typeface="Times New Roman" panose="02020603050405020304" pitchFamily="18" charset="0"/>
              </a:rPr>
            </a:br>
            <a:r>
              <a:rPr lang="en-US" sz="3200" dirty="0" smtClean="0">
                <a:solidFill>
                  <a:srgbClr val="000000"/>
                </a:solidFill>
                <a:ea typeface="Calibri" panose="020F0502020204030204" pitchFamily="34" charset="0"/>
                <a:cs typeface="Times New Roman" panose="02020603050405020304" pitchFamily="18" charset="0"/>
              </a:rPr>
              <a:t>Department of </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0000"/>
                </a:solidFill>
                <a:ea typeface="Calibri" panose="020F0502020204030204" pitchFamily="34" charset="0"/>
                <a:cs typeface="Times New Roman" panose="02020603050405020304" pitchFamily="18" charset="0"/>
              </a:rPr>
              <a:t>Computer Science and Engineering</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sz="1600" dirty="0" smtClean="0">
                <a:solidFill>
                  <a:srgbClr val="000000"/>
                </a:solidFill>
                <a:ea typeface="Calibri" panose="020F0502020204030204" pitchFamily="34" charset="0"/>
                <a:cs typeface="Times New Roman" panose="02020603050405020304" pitchFamily="18" charset="0"/>
              </a:rPr>
              <a:t>www.cse.ugv.edu.bd, 874/322, C&amp;B Road, Barisal, Bangladesh.</a:t>
            </a:r>
            <a:r>
              <a:rPr lang="en-US" sz="1400" dirty="0" smtClean="0">
                <a:latin typeface="Calibri" panose="020F0502020204030204" pitchFamily="34" charset="0"/>
                <a:ea typeface="Calibri" panose="020F0502020204030204" pitchFamily="34" charset="0"/>
                <a:cs typeface="Times New Roman" panose="02020603050405020304" pitchFamily="18" charset="0"/>
              </a:rPr>
              <a:t/>
            </a:r>
            <a:br>
              <a:rPr lang="en-US" sz="1400"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solidFill>
                  <a:srgbClr val="000000"/>
                </a:solidFill>
                <a:ea typeface="Calibri" panose="020F0502020204030204" pitchFamily="34" charset="0"/>
                <a:cs typeface="Times New Roman" panose="02020603050405020304" pitchFamily="18" charset="0"/>
              </a:rPr>
              <a:t> </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686" y="0"/>
            <a:ext cx="885523" cy="1313816"/>
          </a:xfrm>
          <a:prstGeom prst="rect">
            <a:avLst/>
          </a:prstGeom>
        </p:spPr>
      </p:pic>
      <p:sp>
        <p:nvSpPr>
          <p:cNvPr id="3" name="Rectangle 2"/>
          <p:cNvSpPr/>
          <p:nvPr userDrawn="1"/>
        </p:nvSpPr>
        <p:spPr>
          <a:xfrm>
            <a:off x="11449318" y="0"/>
            <a:ext cx="742682"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11335553" y="0"/>
            <a:ext cx="4571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userDrawn="1"/>
        </p:nvSpPr>
        <p:spPr>
          <a:xfrm>
            <a:off x="10532779" y="4752304"/>
            <a:ext cx="1380131" cy="13320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1003" y="4712873"/>
            <a:ext cx="1380131" cy="1410863"/>
          </a:xfrm>
          <a:prstGeom prst="rect">
            <a:avLst/>
          </a:prstGeom>
        </p:spPr>
      </p:pic>
      <p:sp>
        <p:nvSpPr>
          <p:cNvPr id="6" name="Rectangle 5"/>
          <p:cNvSpPr/>
          <p:nvPr userDrawn="1"/>
        </p:nvSpPr>
        <p:spPr>
          <a:xfrm>
            <a:off x="1707848" y="193485"/>
            <a:ext cx="8776304" cy="1446550"/>
          </a:xfrm>
          <a:prstGeom prst="rect">
            <a:avLst/>
          </a:prstGeom>
        </p:spPr>
        <p:txBody>
          <a:bodyPr wrap="square">
            <a:spAutoFit/>
          </a:bodyPr>
          <a:lstStyle/>
          <a:p>
            <a:pPr algn="ctr"/>
            <a:r>
              <a:rPr lang="en-US" sz="3600" b="1" dirty="0" smtClean="0">
                <a:latin typeface="Book Antiqua" panose="02040602050305030304" pitchFamily="18" charset="0"/>
              </a:rPr>
              <a:t>U</a:t>
            </a:r>
            <a:r>
              <a:rPr lang="en-US" sz="3600" dirty="0" smtClean="0">
                <a:latin typeface="Book Antiqua" panose="02040602050305030304" pitchFamily="18" charset="0"/>
              </a:rPr>
              <a:t>niversity of </a:t>
            </a:r>
            <a:r>
              <a:rPr lang="en-US" sz="3600" b="1" dirty="0" smtClean="0">
                <a:latin typeface="Book Antiqua" panose="02040602050305030304" pitchFamily="18" charset="0"/>
              </a:rPr>
              <a:t>G</a:t>
            </a:r>
            <a:r>
              <a:rPr lang="en-US" sz="3600" dirty="0" smtClean="0">
                <a:latin typeface="Book Antiqua" panose="02040602050305030304" pitchFamily="18" charset="0"/>
              </a:rPr>
              <a:t>lobal </a:t>
            </a:r>
            <a:r>
              <a:rPr lang="en-US" sz="3600" b="1" dirty="0" smtClean="0">
                <a:latin typeface="Book Antiqua" panose="02040602050305030304" pitchFamily="18" charset="0"/>
              </a:rPr>
              <a:t>V</a:t>
            </a:r>
            <a:r>
              <a:rPr lang="en-US" sz="3600" dirty="0" smtClean="0">
                <a:latin typeface="Book Antiqua" panose="02040602050305030304" pitchFamily="18" charset="0"/>
              </a:rPr>
              <a:t>illage </a:t>
            </a:r>
            <a:r>
              <a:rPr lang="en-US" sz="3600" b="1" dirty="0" smtClean="0">
                <a:latin typeface="Book Antiqua" panose="02040602050305030304" pitchFamily="18" charset="0"/>
              </a:rPr>
              <a:t>(UGV)</a:t>
            </a:r>
          </a:p>
          <a:p>
            <a:pPr algn="ctr"/>
            <a:r>
              <a:rPr lang="en-US" sz="3600" b="1" dirty="0" smtClean="0">
                <a:latin typeface="Book Antiqua" panose="02040602050305030304" pitchFamily="18" charset="0"/>
              </a:rPr>
              <a:t>B</a:t>
            </a:r>
            <a:r>
              <a:rPr lang="en-US" sz="3600" dirty="0" smtClean="0">
                <a:latin typeface="Book Antiqua" panose="02040602050305030304" pitchFamily="18" charset="0"/>
              </a:rPr>
              <a:t>arishal, </a:t>
            </a:r>
            <a:r>
              <a:rPr lang="en-US" sz="3600" b="1" dirty="0" smtClean="0">
                <a:latin typeface="Book Antiqua" panose="02040602050305030304" pitchFamily="18" charset="0"/>
              </a:rPr>
              <a:t>B</a:t>
            </a:r>
            <a:r>
              <a:rPr lang="en-US" sz="3600" dirty="0" smtClean="0">
                <a:latin typeface="Book Antiqua" panose="02040602050305030304" pitchFamily="18" charset="0"/>
              </a:rPr>
              <a:t>angladesh</a:t>
            </a:r>
          </a:p>
          <a:p>
            <a:endParaRPr lang="en-US" sz="1600" dirty="0"/>
          </a:p>
        </p:txBody>
      </p:sp>
      <p:sp>
        <p:nvSpPr>
          <p:cNvPr id="12" name="Rectangle 11"/>
          <p:cNvSpPr/>
          <p:nvPr userDrawn="1"/>
        </p:nvSpPr>
        <p:spPr>
          <a:xfrm>
            <a:off x="6588638" y="1912079"/>
            <a:ext cx="3944141" cy="2400657"/>
          </a:xfrm>
          <a:prstGeom prst="rect">
            <a:avLst/>
          </a:prstGeom>
        </p:spPr>
        <p:txBody>
          <a:bodyPr wrap="square">
            <a:spAutoFit/>
          </a:bodyPr>
          <a:lstStyle/>
          <a:p>
            <a:pPr algn="r"/>
            <a:r>
              <a:rPr lang="en-US" sz="2400" b="1" i="1" dirty="0" smtClean="0">
                <a:latin typeface="Book Antiqua" panose="02040602050305030304" pitchFamily="18" charset="0"/>
              </a:rPr>
              <a:t>Lectures By</a:t>
            </a:r>
            <a:r>
              <a:rPr lang="en-US" sz="1800" b="1" dirty="0" smtClean="0">
                <a:latin typeface="Book Antiqua" panose="02040602050305030304" pitchFamily="18" charset="0"/>
              </a:rPr>
              <a:t/>
            </a:r>
            <a:br>
              <a:rPr lang="en-US" sz="1800" b="1" dirty="0" smtClean="0">
                <a:latin typeface="Book Antiqua" panose="02040602050305030304" pitchFamily="18" charset="0"/>
              </a:rPr>
            </a:b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400" b="1" dirty="0" smtClean="0">
                <a:solidFill>
                  <a:srgbClr val="00B050"/>
                </a:solidFill>
                <a:latin typeface="Book Antiqua" panose="02040602050305030304" pitchFamily="18" charset="0"/>
              </a:rPr>
              <a:t>Md. Tariqul Islam</a:t>
            </a:r>
            <a:r>
              <a:rPr lang="en-US" sz="1600" b="1" dirty="0" smtClean="0">
                <a:latin typeface="Book Antiqua" panose="02040602050305030304" pitchFamily="18" charset="0"/>
              </a:rPr>
              <a:t/>
            </a:r>
            <a:br>
              <a:rPr lang="en-US" sz="1600" b="1" dirty="0" smtClean="0">
                <a:latin typeface="Book Antiqua" panose="02040602050305030304" pitchFamily="18" charset="0"/>
              </a:rPr>
            </a:br>
            <a:r>
              <a:rPr lang="en-US" sz="2000" b="1" dirty="0" smtClean="0">
                <a:solidFill>
                  <a:schemeClr val="accent5"/>
                </a:solidFill>
                <a:latin typeface="Book Antiqua" panose="02040602050305030304" pitchFamily="18" charset="0"/>
              </a:rPr>
              <a:t>Lecturer &amp; Coordinator</a:t>
            </a:r>
          </a:p>
          <a:p>
            <a:pPr algn="r"/>
            <a:r>
              <a:rPr lang="en-US" sz="1800" b="0" dirty="0" smtClean="0">
                <a:solidFill>
                  <a:srgbClr val="002060"/>
                </a:solidFill>
                <a:latin typeface="Book Antiqua" panose="02040602050305030304" pitchFamily="18" charset="0"/>
              </a:rPr>
              <a:t/>
            </a:r>
            <a:br>
              <a:rPr lang="en-US" sz="18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Mobile: +880-1842733104    </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Email: tariq.ugv@gmail.com</a:t>
            </a:r>
            <a:br>
              <a:rPr lang="en-US" sz="1600" b="0" dirty="0" smtClean="0">
                <a:solidFill>
                  <a:srgbClr val="002060"/>
                </a:solidFill>
                <a:latin typeface="Book Antiqua" panose="02040602050305030304" pitchFamily="18" charset="0"/>
              </a:rPr>
            </a:br>
            <a:r>
              <a:rPr lang="en-US" sz="1600" b="0" dirty="0" smtClean="0">
                <a:solidFill>
                  <a:srgbClr val="002060"/>
                </a:solidFill>
                <a:latin typeface="Book Antiqua" panose="02040602050305030304" pitchFamily="18" charset="0"/>
              </a:rPr>
              <a:t>Web: www.tariqul.ugv.edu.bd </a:t>
            </a:r>
            <a:endParaRPr lang="en-US" sz="900" b="0" dirty="0">
              <a:solidFill>
                <a:srgbClr val="002060"/>
              </a:solidFill>
            </a:endParaRPr>
          </a:p>
        </p:txBody>
      </p:sp>
    </p:spTree>
    <p:extLst>
      <p:ext uri="{BB962C8B-B14F-4D97-AF65-F5344CB8AC3E}">
        <p14:creationId xmlns:p14="http://schemas.microsoft.com/office/powerpoint/2010/main" val="7429030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40B2B-353E-46A6-B159-55F913A4539A}" type="datetimeFigureOut">
              <a:rPr lang="en-US" smtClean="0"/>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89901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40B2B-353E-46A6-B159-55F913A4539A}" type="datetimeFigureOut">
              <a:rPr lang="en-US" smtClean="0"/>
              <a:t>03-Nov-24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93123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40B2B-353E-46A6-B159-55F913A4539A}" type="datetimeFigureOut">
              <a:rPr lang="en-US" smtClean="0"/>
              <a:t>03-Nov-24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34618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0B2B-353E-46A6-B159-55F913A4539A}" type="datetimeFigureOut">
              <a:rPr lang="en-US" smtClean="0"/>
              <a:t>03-Nov-24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273000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0B2B-353E-46A6-B159-55F913A4539A}" type="datetimeFigureOut">
              <a:rPr lang="en-US" smtClean="0"/>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4FDB6-3B77-4612-B06E-891BAE138A1C}" type="slidenum">
              <a:rPr lang="en-US" smtClean="0"/>
              <a:t>‹#›</a:t>
            </a:fld>
            <a:endParaRPr lang="en-US"/>
          </a:p>
        </p:txBody>
      </p:sp>
    </p:spTree>
    <p:extLst>
      <p:ext uri="{BB962C8B-B14F-4D97-AF65-F5344CB8AC3E}">
        <p14:creationId xmlns:p14="http://schemas.microsoft.com/office/powerpoint/2010/main" val="46983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0B2B-353E-46A6-B159-55F913A4539A}" type="datetimeFigureOut">
              <a:rPr lang="en-US" smtClean="0"/>
              <a:t>03-Nov-24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FDB6-3B77-4612-B06E-891BAE138A1C}" type="slidenum">
              <a:rPr lang="en-US" smtClean="0"/>
              <a:t>‹#›</a:t>
            </a:fld>
            <a:endParaRPr lang="en-US"/>
          </a:p>
        </p:txBody>
      </p:sp>
    </p:spTree>
    <p:extLst>
      <p:ext uri="{BB962C8B-B14F-4D97-AF65-F5344CB8AC3E}">
        <p14:creationId xmlns:p14="http://schemas.microsoft.com/office/powerpoint/2010/main" val="15187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s.com/products/173984.html?c_site=community&amp;c_ctype=knowledge&amp;c_from=wordlink&amp;c_cat=BMCS220005-Servers-Wiki&amp;c_rel=1922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fs.com/products/173978.html?c_site=community&amp;c_ctype=knowledge&amp;c_from=wordlink&amp;c_cat=BMCS220005-Servers-Wiki&amp;c_rel=1922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www.fs.com/products/150006.html?c_site=community&amp;c_ctype=knowledge&amp;c_from=wordlink&amp;c_cat=BMCS220005-Servers-Wiki&amp;c_rel=1922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erverwatch.com/guides/what-is-a-file-server-how-does-it-work/" TargetMode="External"/><Relationship Id="rId2" Type="http://schemas.openxmlformats.org/officeDocument/2006/relationships/hyperlink" Target="https://www.serverwatch.com/web-servers" TargetMode="External"/><Relationship Id="rId1" Type="http://schemas.openxmlformats.org/officeDocument/2006/relationships/slideLayout" Target="../slideLayouts/slideLayout2.xml"/><Relationship Id="rId5" Type="http://schemas.openxmlformats.org/officeDocument/2006/relationships/hyperlink" Target="https://www.serverwatch.com/guides/application-server/" TargetMode="External"/><Relationship Id="rId4" Type="http://schemas.openxmlformats.org/officeDocument/2006/relationships/hyperlink" Target="https://www.serverwatch.com/guides/database-serve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erverwatch.com/servers/dns-benchmark-tools/" TargetMode="External"/><Relationship Id="rId2" Type="http://schemas.openxmlformats.org/officeDocument/2006/relationships/hyperlink" Target="https://www.serverwatch.com/guides/print-server/" TargetMode="External"/><Relationship Id="rId1" Type="http://schemas.openxmlformats.org/officeDocument/2006/relationships/slideLayout" Target="../slideLayouts/slideLayout2.xml"/><Relationship Id="rId5" Type="http://schemas.openxmlformats.org/officeDocument/2006/relationships/hyperlink" Target="https://www.serverwatch.com/servers/proxy-server/" TargetMode="External"/><Relationship Id="rId4" Type="http://schemas.openxmlformats.org/officeDocument/2006/relationships/hyperlink" Target="https://www.serverwatch.com/virtualization/server-virtualizat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serverwatch.com/virtualization/virtual-machin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ommunity.fs.com/article/key-server-components-you-should-know.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s.com/products/150000.html?c_site=community&amp;c_ctype=knowledge&amp;c_from=wordlink&amp;c_cat=BMCS220005-Servers-Wiki&amp;c_rel=1922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860" y="2421861"/>
            <a:ext cx="5740068" cy="1415772"/>
          </a:xfrm>
          <a:prstGeom prst="rect">
            <a:avLst/>
          </a:prstGeom>
        </p:spPr>
        <p:txBody>
          <a:bodyPr wrap="square">
            <a:spAutoFit/>
          </a:bodyPr>
          <a:lstStyle/>
          <a:p>
            <a:pPr algn="l"/>
            <a:r>
              <a:rPr lang="en-US" sz="3200" b="1" dirty="0" smtClean="0">
                <a:latin typeface="Book Antiqua" panose="02040602050305030304" pitchFamily="18" charset="0"/>
              </a:rPr>
              <a:t>Lectures On: </a:t>
            </a:r>
          </a:p>
          <a:p>
            <a:r>
              <a:rPr lang="en-US" sz="5400" b="1" dirty="0">
                <a:solidFill>
                  <a:schemeClr val="accent2"/>
                </a:solidFill>
                <a:latin typeface="Book Antiqua" panose="02040602050305030304" pitchFamily="18" charset="0"/>
              </a:rPr>
              <a:t>Network Server</a:t>
            </a:r>
            <a:endParaRPr lang="en-US" sz="2400" dirty="0">
              <a:solidFill>
                <a:schemeClr val="accent2"/>
              </a:solidFill>
            </a:endParaRPr>
          </a:p>
        </p:txBody>
      </p:sp>
    </p:spTree>
    <p:extLst>
      <p:ext uri="{BB962C8B-B14F-4D97-AF65-F5344CB8AC3E}">
        <p14:creationId xmlns:p14="http://schemas.microsoft.com/office/powerpoint/2010/main" val="887223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283-S93(AA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1818" y="-800795"/>
            <a:ext cx="7855527" cy="765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7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283-S93(AA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7384" y="-584561"/>
            <a:ext cx="7617231" cy="761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158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283-S93(AA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310709" y="-1670091"/>
            <a:ext cx="8225320" cy="986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98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Is a Rack 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8"/>
            <a:ext cx="12192000" cy="685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12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What Is a Rack Ser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280073" cy="685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72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Server</a:t>
            </a:r>
          </a:p>
        </p:txBody>
      </p:sp>
      <p:sp>
        <p:nvSpPr>
          <p:cNvPr id="3" name="Content Placeholder 2"/>
          <p:cNvSpPr>
            <a:spLocks noGrp="1"/>
          </p:cNvSpPr>
          <p:nvPr>
            <p:ph idx="1"/>
          </p:nvPr>
        </p:nvSpPr>
        <p:spPr/>
        <p:txBody>
          <a:bodyPr/>
          <a:lstStyle/>
          <a:p>
            <a:r>
              <a:rPr lang="en-US" b="1" dirty="0">
                <a:hlinkClick r:id="rId2"/>
              </a:rPr>
              <a:t>GPU Server</a:t>
            </a:r>
            <a:r>
              <a:rPr lang="en-US" dirty="0"/>
              <a:t>: A GPU server is a high-performance server equipped with one or more Graphics Processing Units (GPUs). These servers are designed to handle compute-intensive tasks that benefit from the parallel processing capabilities of GPUs.</a:t>
            </a:r>
          </a:p>
        </p:txBody>
      </p:sp>
    </p:spTree>
    <p:extLst>
      <p:ext uri="{BB962C8B-B14F-4D97-AF65-F5344CB8AC3E}">
        <p14:creationId xmlns:p14="http://schemas.microsoft.com/office/powerpoint/2010/main" val="4066037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9183" y="1219200"/>
            <a:ext cx="5958702" cy="4294841"/>
          </a:xfrm>
          <a:prstGeom prst="rect">
            <a:avLst/>
          </a:prstGeom>
        </p:spPr>
      </p:pic>
    </p:spTree>
    <p:extLst>
      <p:ext uri="{BB962C8B-B14F-4D97-AF65-F5344CB8AC3E}">
        <p14:creationId xmlns:p14="http://schemas.microsoft.com/office/powerpoint/2010/main" val="3172834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3943" y="-231378"/>
            <a:ext cx="7886246" cy="7089378"/>
          </a:xfrm>
          <a:prstGeom prst="rect">
            <a:avLst/>
          </a:prstGeom>
        </p:spPr>
      </p:pic>
    </p:spTree>
    <p:extLst>
      <p:ext uri="{BB962C8B-B14F-4D97-AF65-F5344CB8AC3E}">
        <p14:creationId xmlns:p14="http://schemas.microsoft.com/office/powerpoint/2010/main" val="413376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9937" y="1038225"/>
            <a:ext cx="5572125" cy="4781550"/>
          </a:xfrm>
          <a:prstGeom prst="rect">
            <a:avLst/>
          </a:prstGeom>
        </p:spPr>
      </p:pic>
    </p:spTree>
    <p:extLst>
      <p:ext uri="{BB962C8B-B14F-4D97-AF65-F5344CB8AC3E}">
        <p14:creationId xmlns:p14="http://schemas.microsoft.com/office/powerpoint/2010/main" val="150105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Tower Server</a:t>
            </a:r>
            <a:r>
              <a:rPr lang="en-US" dirty="0"/>
              <a:t>:</a:t>
            </a:r>
          </a:p>
        </p:txBody>
      </p:sp>
      <p:sp>
        <p:nvSpPr>
          <p:cNvPr id="3" name="Content Placeholder 2"/>
          <p:cNvSpPr>
            <a:spLocks noGrp="1"/>
          </p:cNvSpPr>
          <p:nvPr>
            <p:ph idx="1"/>
          </p:nvPr>
        </p:nvSpPr>
        <p:spPr/>
        <p:txBody>
          <a:bodyPr/>
          <a:lstStyle/>
          <a:p>
            <a:r>
              <a:rPr lang="en-US" b="1" dirty="0">
                <a:hlinkClick r:id="rId2"/>
              </a:rPr>
              <a:t>Tower Server</a:t>
            </a:r>
            <a:r>
              <a:rPr lang="en-US" dirty="0"/>
              <a:t>: Similar in appearance to traditional desktops, tower servers offer ample processing power without the need for special mounting equipment. They are ideal for small businesses with lower server deployment density.</a:t>
            </a:r>
          </a:p>
          <a:p>
            <a:pPr marL="0" indent="0">
              <a:buNone/>
            </a:pPr>
            <a:r>
              <a:rPr lang="en-US" dirty="0"/>
              <a:t/>
            </a:r>
            <a:br>
              <a:rPr lang="en-US" dirty="0"/>
            </a:br>
            <a:endParaRPr lang="en-US" dirty="0"/>
          </a:p>
        </p:txBody>
      </p:sp>
    </p:spTree>
    <p:extLst>
      <p:ext uri="{BB962C8B-B14F-4D97-AF65-F5344CB8AC3E}">
        <p14:creationId xmlns:p14="http://schemas.microsoft.com/office/powerpoint/2010/main" val="41949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Best Server, Network &amp; Infrastructure Support in Se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6806" y="2355706"/>
            <a:ext cx="10270504" cy="1446550"/>
          </a:xfrm>
          <a:prstGeom prst="rect">
            <a:avLst/>
          </a:prstGeom>
        </p:spPr>
        <p:txBody>
          <a:bodyPr wrap="square">
            <a:spAutoFit/>
          </a:bodyPr>
          <a:lstStyle/>
          <a:p>
            <a:r>
              <a:rPr lang="en-US" sz="8800" b="1" dirty="0" smtClean="0">
                <a:solidFill>
                  <a:schemeClr val="bg1"/>
                </a:solidFill>
                <a:latin typeface="Book Antiqua" panose="02040602050305030304" pitchFamily="18" charset="0"/>
              </a:rPr>
              <a:t>Network </a:t>
            </a:r>
            <a:r>
              <a:rPr lang="en-US" sz="8800" b="1" dirty="0">
                <a:solidFill>
                  <a:schemeClr val="bg1"/>
                </a:solidFill>
                <a:latin typeface="Book Antiqua" panose="02040602050305030304" pitchFamily="18" charset="0"/>
              </a:rPr>
              <a:t>Server</a:t>
            </a:r>
            <a:endParaRPr lang="en-US" sz="4400" dirty="0">
              <a:solidFill>
                <a:schemeClr val="bg1"/>
              </a:solidFill>
            </a:endParaRPr>
          </a:p>
        </p:txBody>
      </p:sp>
    </p:spTree>
    <p:extLst>
      <p:ext uri="{BB962C8B-B14F-4D97-AF65-F5344CB8AC3E}">
        <p14:creationId xmlns:p14="http://schemas.microsoft.com/office/powerpoint/2010/main" val="2539818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ell PowerEdge T150 Tower 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88" y="846819"/>
            <a:ext cx="5504996" cy="55049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ell PowerEdge T150 Tower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84" y="560615"/>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77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ll PowerEdge T150 Tower 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170" y="-271689"/>
            <a:ext cx="7129689" cy="712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99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ryans.com/storage/products/main/dell-poweredge-t440-intel-xeon-silver-4208-32gb-11684149449.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460375" y="725715"/>
            <a:ext cx="5602513" cy="5602513"/>
          </a:xfrm>
          <a:prstGeom prst="rect">
            <a:avLst/>
          </a:prstGeom>
        </p:spPr>
      </p:pic>
      <p:pic>
        <p:nvPicPr>
          <p:cNvPr id="5" name="Picture 4"/>
          <p:cNvPicPr>
            <a:picLocks noChangeAspect="1"/>
          </p:cNvPicPr>
          <p:nvPr/>
        </p:nvPicPr>
        <p:blipFill>
          <a:blip r:embed="rId3"/>
          <a:stretch>
            <a:fillRect/>
          </a:stretch>
        </p:blipFill>
        <p:spPr>
          <a:xfrm>
            <a:off x="5410200" y="498928"/>
            <a:ext cx="6056086" cy="6056086"/>
          </a:xfrm>
          <a:prstGeom prst="rect">
            <a:avLst/>
          </a:prstGeom>
        </p:spPr>
      </p:pic>
      <p:sp>
        <p:nvSpPr>
          <p:cNvPr id="4" name="AutoShape 4" descr="https://ryans.com/storage/products/main/dell-poweredge-t440-intel-xeon-silver-4208-32gb-31684149449.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4072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High-Density Servers</a:t>
            </a:r>
          </a:p>
        </p:txBody>
      </p:sp>
      <p:sp>
        <p:nvSpPr>
          <p:cNvPr id="3" name="Content Placeholder 2"/>
          <p:cNvSpPr>
            <a:spLocks noGrp="1"/>
          </p:cNvSpPr>
          <p:nvPr>
            <p:ph idx="1"/>
          </p:nvPr>
        </p:nvSpPr>
        <p:spPr/>
        <p:txBody>
          <a:bodyPr/>
          <a:lstStyle/>
          <a:p>
            <a:r>
              <a:rPr lang="en-US" b="1" dirty="0">
                <a:hlinkClick r:id="rId2"/>
              </a:rPr>
              <a:t>High-Density Servers</a:t>
            </a:r>
            <a:r>
              <a:rPr lang="en-US" dirty="0"/>
              <a:t>: A High-Density Server refers to a computing server that is designed to have a large number of processing cores or nodes packed into a relatively small physical chassis or rack space. The goal of a high-density server is to maximize processing power while minimizing physical space and power consumption, resulting in an efficient use of data center resources.</a:t>
            </a:r>
          </a:p>
        </p:txBody>
      </p:sp>
    </p:spTree>
    <p:extLst>
      <p:ext uri="{BB962C8B-B14F-4D97-AF65-F5344CB8AC3E}">
        <p14:creationId xmlns:p14="http://schemas.microsoft.com/office/powerpoint/2010/main" val="126997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igh-Density Ser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832" y="1252083"/>
            <a:ext cx="76200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12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Blade Server:</a:t>
            </a:r>
          </a:p>
        </p:txBody>
      </p:sp>
      <p:sp>
        <p:nvSpPr>
          <p:cNvPr id="3" name="Content Placeholder 2"/>
          <p:cNvSpPr>
            <a:spLocks noGrp="1"/>
          </p:cNvSpPr>
          <p:nvPr>
            <p:ph idx="1"/>
          </p:nvPr>
        </p:nvSpPr>
        <p:spPr/>
        <p:txBody>
          <a:bodyPr/>
          <a:lstStyle/>
          <a:p>
            <a:r>
              <a:rPr lang="en-US" b="1" dirty="0"/>
              <a:t>Blade Server</a:t>
            </a:r>
            <a:r>
              <a:rPr lang="en-US" dirty="0"/>
              <a:t>: Blade servers are high-density, compact servers designed for large data centers, offering high computing power with efficient space and energy usage. However, they may have higher initial setup costs.</a:t>
            </a:r>
          </a:p>
        </p:txBody>
      </p:sp>
    </p:spTree>
    <p:extLst>
      <p:ext uri="{BB962C8B-B14F-4D97-AF65-F5344CB8AC3E}">
        <p14:creationId xmlns:p14="http://schemas.microsoft.com/office/powerpoint/2010/main" val="3404276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lade 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62" y="711200"/>
            <a:ext cx="10087428" cy="504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85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ade servers: their history, main advantages, modern systems | hwp24.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2592161" y="936398"/>
            <a:ext cx="7181850" cy="4752975"/>
          </a:xfrm>
          <a:prstGeom prst="rect">
            <a:avLst/>
          </a:prstGeom>
        </p:spPr>
      </p:pic>
    </p:spTree>
    <p:extLst>
      <p:ext uri="{BB962C8B-B14F-4D97-AF65-F5344CB8AC3E}">
        <p14:creationId xmlns:p14="http://schemas.microsoft.com/office/powerpoint/2010/main" val="1737039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Cabinet Server</a:t>
            </a:r>
          </a:p>
        </p:txBody>
      </p:sp>
      <p:sp>
        <p:nvSpPr>
          <p:cNvPr id="3" name="Content Placeholder 2"/>
          <p:cNvSpPr>
            <a:spLocks noGrp="1"/>
          </p:cNvSpPr>
          <p:nvPr>
            <p:ph idx="1"/>
          </p:nvPr>
        </p:nvSpPr>
        <p:spPr/>
        <p:txBody>
          <a:bodyPr/>
          <a:lstStyle/>
          <a:p>
            <a:r>
              <a:rPr lang="en-US" b="1" dirty="0"/>
              <a:t>Cabinet Server</a:t>
            </a:r>
            <a:r>
              <a:rPr lang="en-US" dirty="0"/>
              <a:t>: Cabinet servers offer an all-in-one solution by combining computing, networking, and storage. They're versatile, easy to manage, and support automated deployment across diverse applications.</a:t>
            </a:r>
          </a:p>
        </p:txBody>
      </p:sp>
    </p:spTree>
    <p:extLst>
      <p:ext uri="{BB962C8B-B14F-4D97-AF65-F5344CB8AC3E}">
        <p14:creationId xmlns:p14="http://schemas.microsoft.com/office/powerpoint/2010/main" val="343261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oosing the right Server Rack or Cabinet for your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838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t>
            </a:r>
            <a:r>
              <a:rPr lang="en-US" dirty="0"/>
              <a:t>S</a:t>
            </a:r>
            <a:r>
              <a:rPr lang="en-US" dirty="0" smtClean="0"/>
              <a:t>ervers</a:t>
            </a:r>
            <a:endParaRPr lang="en-US" dirty="0"/>
          </a:p>
        </p:txBody>
      </p:sp>
      <p:sp>
        <p:nvSpPr>
          <p:cNvPr id="3" name="Content Placeholder 2"/>
          <p:cNvSpPr>
            <a:spLocks noGrp="1"/>
          </p:cNvSpPr>
          <p:nvPr>
            <p:ph idx="1"/>
          </p:nvPr>
        </p:nvSpPr>
        <p:spPr/>
        <p:txBody>
          <a:bodyPr/>
          <a:lstStyle/>
          <a:p>
            <a:pPr fontAlgn="base"/>
            <a:r>
              <a:rPr lang="en-US" dirty="0"/>
              <a:t>A network server is a powerful computer used to store files and run programs. </a:t>
            </a:r>
            <a:endParaRPr lang="en-US" dirty="0" smtClean="0"/>
          </a:p>
          <a:p>
            <a:pPr fontAlgn="base"/>
            <a:r>
              <a:rPr lang="en-US" dirty="0" smtClean="0"/>
              <a:t>Having </a:t>
            </a:r>
            <a:r>
              <a:rPr lang="en-US" dirty="0"/>
              <a:t>access to your own dedicated server can help to improve file management and security. </a:t>
            </a:r>
            <a:endParaRPr lang="en-US" dirty="0" smtClean="0"/>
          </a:p>
          <a:p>
            <a:pPr fontAlgn="base"/>
            <a:r>
              <a:rPr lang="en-US" dirty="0" smtClean="0"/>
              <a:t>It </a:t>
            </a:r>
            <a:r>
              <a:rPr lang="en-US" dirty="0"/>
              <a:t>may also make it easier for employees to collaborate.</a:t>
            </a:r>
          </a:p>
          <a:p>
            <a:pPr fontAlgn="base"/>
            <a:r>
              <a:rPr lang="en-US" dirty="0"/>
              <a:t>Choosing the right server for your needs is essential. </a:t>
            </a:r>
            <a:endParaRPr lang="en-US" dirty="0" smtClean="0"/>
          </a:p>
          <a:p>
            <a:pPr fontAlgn="base"/>
            <a:r>
              <a:rPr lang="en-US" dirty="0" smtClean="0"/>
              <a:t>You </a:t>
            </a:r>
            <a:r>
              <a:rPr lang="en-US" dirty="0"/>
              <a:t>will need expert help to set up the server and maintain it. </a:t>
            </a:r>
            <a:endParaRPr lang="en-US" dirty="0" smtClean="0"/>
          </a:p>
          <a:p>
            <a:pPr fontAlgn="base"/>
            <a:r>
              <a:rPr lang="en-US" dirty="0" smtClean="0"/>
              <a:t>They'll </a:t>
            </a:r>
            <a:r>
              <a:rPr lang="en-US" dirty="0"/>
              <a:t>need to update its software and keep it protected.</a:t>
            </a:r>
          </a:p>
          <a:p>
            <a:endParaRPr lang="en-US" dirty="0"/>
          </a:p>
        </p:txBody>
      </p:sp>
    </p:spTree>
    <p:extLst>
      <p:ext uri="{BB962C8B-B14F-4D97-AF65-F5344CB8AC3E}">
        <p14:creationId xmlns:p14="http://schemas.microsoft.com/office/powerpoint/2010/main" val="2643651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hat Can You Do With Your Old Server Equipment | SysR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73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44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Network </a:t>
            </a:r>
            <a:r>
              <a:rPr lang="en-US" dirty="0" smtClean="0"/>
              <a:t>Servers </a:t>
            </a:r>
            <a:r>
              <a:rPr lang="en-US" dirty="0" smtClean="0">
                <a:solidFill>
                  <a:srgbClr val="FF0000"/>
                </a:solidFill>
              </a:rPr>
              <a:t>By </a:t>
            </a:r>
            <a:r>
              <a:rPr lang="en-US" dirty="0">
                <a:solidFill>
                  <a:srgbClr val="FF0000"/>
                </a:solidFill>
              </a:rPr>
              <a:t>Instruction </a:t>
            </a:r>
            <a:r>
              <a:rPr lang="en-US" dirty="0" smtClean="0">
                <a:solidFill>
                  <a:srgbClr val="FF0000"/>
                </a:solidFill>
              </a:rPr>
              <a:t>Set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smtClean="0"/>
              <a:t>CISC </a:t>
            </a:r>
            <a:r>
              <a:rPr lang="en-US" b="1" dirty="0"/>
              <a:t>Server (X86 Server)</a:t>
            </a:r>
            <a:r>
              <a:rPr lang="en-US" dirty="0"/>
              <a:t>: With its long-established instruction set, CISC servers execute programs sequentially, emphasizing compatibility and simplicity at the </a:t>
            </a:r>
            <a:r>
              <a:rPr lang="en-US" b="1" dirty="0">
                <a:solidFill>
                  <a:srgbClr val="FF0000"/>
                </a:solidFill>
              </a:rPr>
              <a:t>potential cost of optimal resource utilization </a:t>
            </a:r>
            <a:r>
              <a:rPr lang="en-US" dirty="0"/>
              <a:t>and </a:t>
            </a:r>
            <a:r>
              <a:rPr lang="en-US" b="1" dirty="0">
                <a:solidFill>
                  <a:srgbClr val="FF0000"/>
                </a:solidFill>
              </a:rPr>
              <a:t>speed</a:t>
            </a:r>
            <a:r>
              <a:rPr lang="en-US" dirty="0"/>
              <a:t>.</a:t>
            </a:r>
          </a:p>
          <a:p>
            <a:r>
              <a:rPr lang="en-US" b="1" dirty="0"/>
              <a:t>RISC Server</a:t>
            </a:r>
            <a:r>
              <a:rPr lang="en-US" dirty="0"/>
              <a:t>: RISC servers operate with a simplified instruction set designed for efficiency in performing common tasks. They're usually more energy-efficient, though they may underperform on more complex tasks.</a:t>
            </a:r>
          </a:p>
          <a:p>
            <a:r>
              <a:rPr lang="en-US" b="1" dirty="0"/>
              <a:t>VLIW Server</a:t>
            </a:r>
            <a:r>
              <a:rPr lang="en-US" dirty="0"/>
              <a:t>: Utilizing EPIC architecture, VLIW servers enable high levels of parallel processing. They can offer cost, power, and performance advantages over traditional designs.</a:t>
            </a:r>
          </a:p>
          <a:p>
            <a:endParaRPr lang="en-US" dirty="0"/>
          </a:p>
        </p:txBody>
      </p:sp>
    </p:spTree>
    <p:extLst>
      <p:ext uri="{BB962C8B-B14F-4D97-AF65-F5344CB8AC3E}">
        <p14:creationId xmlns:p14="http://schemas.microsoft.com/office/powerpoint/2010/main" val="1216981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Network Servers </a:t>
            </a:r>
            <a:r>
              <a:rPr lang="en-US" dirty="0" smtClean="0"/>
              <a:t> </a:t>
            </a:r>
            <a:r>
              <a:rPr lang="en-US" dirty="0" smtClean="0">
                <a:solidFill>
                  <a:srgbClr val="FF0000"/>
                </a:solidFill>
              </a:rPr>
              <a:t>By </a:t>
            </a:r>
            <a:r>
              <a:rPr lang="en-US" dirty="0">
                <a:solidFill>
                  <a:srgbClr val="FF0000"/>
                </a:solidFill>
              </a:rPr>
              <a:t>the Number of </a:t>
            </a:r>
            <a:r>
              <a:rPr lang="en-US" dirty="0" smtClean="0">
                <a:solidFill>
                  <a:srgbClr val="FF0000"/>
                </a:solidFill>
              </a:rPr>
              <a:t>Processors</a:t>
            </a:r>
            <a:endParaRPr lang="en-US" dirty="0"/>
          </a:p>
        </p:txBody>
      </p:sp>
      <p:sp>
        <p:nvSpPr>
          <p:cNvPr id="3" name="Content Placeholder 2"/>
          <p:cNvSpPr>
            <a:spLocks noGrp="1"/>
          </p:cNvSpPr>
          <p:nvPr>
            <p:ph idx="1"/>
          </p:nvPr>
        </p:nvSpPr>
        <p:spPr/>
        <p:txBody>
          <a:bodyPr/>
          <a:lstStyle/>
          <a:p>
            <a:r>
              <a:rPr lang="en-US" dirty="0" smtClean="0"/>
              <a:t>Network </a:t>
            </a:r>
            <a:r>
              <a:rPr lang="en-US" dirty="0"/>
              <a:t>servers vary in the number of processors they support, with options ranging from </a:t>
            </a:r>
            <a:r>
              <a:rPr lang="en-US" b="1" dirty="0">
                <a:solidFill>
                  <a:srgbClr val="FF0000"/>
                </a:solidFill>
              </a:rPr>
              <a:t>single-processor</a:t>
            </a:r>
            <a:r>
              <a:rPr lang="en-US" dirty="0"/>
              <a:t> servers to those with eight or more. </a:t>
            </a:r>
            <a:endParaRPr lang="en-US" dirty="0" smtClean="0"/>
          </a:p>
          <a:p>
            <a:r>
              <a:rPr lang="en-US" b="1" dirty="0" smtClean="0">
                <a:solidFill>
                  <a:srgbClr val="FF0000"/>
                </a:solidFill>
              </a:rPr>
              <a:t>Dual-processor </a:t>
            </a:r>
            <a:r>
              <a:rPr lang="en-US" b="1" dirty="0">
                <a:solidFill>
                  <a:srgbClr val="FF0000"/>
                </a:solidFill>
              </a:rPr>
              <a:t>servers </a:t>
            </a:r>
            <a:r>
              <a:rPr lang="en-US" dirty="0"/>
              <a:t>are particularly prevalent in many business environments due to their balanced performance and cost.</a:t>
            </a:r>
          </a:p>
          <a:p>
            <a:endParaRPr lang="en-US" dirty="0"/>
          </a:p>
        </p:txBody>
      </p:sp>
    </p:spTree>
    <p:extLst>
      <p:ext uri="{BB962C8B-B14F-4D97-AF65-F5344CB8AC3E}">
        <p14:creationId xmlns:p14="http://schemas.microsoft.com/office/powerpoint/2010/main" val="1614428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2018" cy="1325563"/>
          </a:xfrm>
        </p:spPr>
        <p:txBody>
          <a:bodyPr>
            <a:normAutofit fontScale="90000"/>
          </a:bodyPr>
          <a:lstStyle/>
          <a:p>
            <a:r>
              <a:rPr lang="en-US" dirty="0"/>
              <a:t>Types of Network </a:t>
            </a:r>
            <a:r>
              <a:rPr lang="en-US" dirty="0" smtClean="0"/>
              <a:t>Servers </a:t>
            </a:r>
            <a:r>
              <a:rPr lang="en-US" dirty="0" smtClean="0">
                <a:solidFill>
                  <a:srgbClr val="FF0000"/>
                </a:solidFill>
              </a:rPr>
              <a:t>By </a:t>
            </a:r>
            <a:r>
              <a:rPr lang="en-US" dirty="0">
                <a:solidFill>
                  <a:srgbClr val="FF0000"/>
                </a:solidFill>
              </a:rPr>
              <a:t>Applications</a:t>
            </a:r>
            <a:r>
              <a:rPr lang="en-US" dirty="0"/>
              <a:t/>
            </a:r>
            <a:br>
              <a:rPr lang="en-US" dirty="0"/>
            </a:br>
            <a:endParaRPr lang="en-US" dirty="0"/>
          </a:p>
        </p:txBody>
      </p:sp>
      <p:sp>
        <p:nvSpPr>
          <p:cNvPr id="3" name="Content Placeholder 2"/>
          <p:cNvSpPr>
            <a:spLocks noGrp="1"/>
          </p:cNvSpPr>
          <p:nvPr>
            <p:ph idx="1"/>
          </p:nvPr>
        </p:nvSpPr>
        <p:spPr>
          <a:xfrm>
            <a:off x="838200" y="1202169"/>
            <a:ext cx="10515600" cy="4575175"/>
          </a:xfrm>
        </p:spPr>
        <p:txBody>
          <a:bodyPr>
            <a:normAutofit fontScale="85000" lnSpcReduction="20000"/>
          </a:bodyPr>
          <a:lstStyle/>
          <a:p>
            <a:r>
              <a:rPr lang="en-US" b="1" dirty="0">
                <a:hlinkClick r:id="rId2"/>
              </a:rPr>
              <a:t>Web server</a:t>
            </a:r>
            <a:r>
              <a:rPr lang="en-US" b="1" dirty="0"/>
              <a:t>:</a:t>
            </a:r>
            <a:r>
              <a:rPr lang="en-US" dirty="0"/>
              <a:t> Hosts and serves web pages to clients via the internet or an intranet, delivering requested web pages when a user accesses a website.</a:t>
            </a:r>
          </a:p>
          <a:p>
            <a:r>
              <a:rPr lang="en-US" b="1" dirty="0">
                <a:hlinkClick r:id="rId3"/>
              </a:rPr>
              <a:t>File server</a:t>
            </a:r>
            <a:r>
              <a:rPr lang="en-US" b="1" dirty="0"/>
              <a:t>:</a:t>
            </a:r>
            <a:r>
              <a:rPr lang="en-US" dirty="0"/>
              <a:t> Dedicated to storing and managing files, allowing users to save, retrieve, and share files over a network, essential for data accessibility and collaboration.</a:t>
            </a:r>
          </a:p>
          <a:p>
            <a:r>
              <a:rPr lang="en-US" b="1" dirty="0">
                <a:hlinkClick r:id="rId4"/>
              </a:rPr>
              <a:t>Database server</a:t>
            </a:r>
            <a:r>
              <a:rPr lang="en-US" b="1" dirty="0"/>
              <a:t>:</a:t>
            </a:r>
            <a:r>
              <a:rPr lang="en-US" dirty="0"/>
              <a:t> Hosts databases and manages data queries from clients, crucial for managing large volumes of data efficiently and securely, often used in business environments.</a:t>
            </a:r>
          </a:p>
          <a:p>
            <a:r>
              <a:rPr lang="en-US" b="1" dirty="0"/>
              <a:t>Mail server:</a:t>
            </a:r>
            <a:r>
              <a:rPr lang="en-US" dirty="0"/>
              <a:t> Manages and facilitates email communication, storing emails, processing incoming and outgoing messages, and ensuring secure and efficient email delivery.</a:t>
            </a:r>
          </a:p>
          <a:p>
            <a:r>
              <a:rPr lang="en-US" b="1" dirty="0">
                <a:hlinkClick r:id="rId5"/>
              </a:rPr>
              <a:t>Application server</a:t>
            </a:r>
            <a:r>
              <a:rPr lang="en-US" b="1" dirty="0"/>
              <a:t>:</a:t>
            </a:r>
            <a:r>
              <a:rPr lang="en-US" dirty="0"/>
              <a:t> Hosts and executes specific applications, providing a platform for running software, services, or applications accessible to network users</a:t>
            </a:r>
            <a:r>
              <a:rPr lang="en-US" dirty="0" smtClean="0"/>
              <a:t>.</a:t>
            </a:r>
            <a:endParaRPr lang="en-US" dirty="0"/>
          </a:p>
        </p:txBody>
      </p:sp>
    </p:spTree>
    <p:extLst>
      <p:ext uri="{BB962C8B-B14F-4D97-AF65-F5344CB8AC3E}">
        <p14:creationId xmlns:p14="http://schemas.microsoft.com/office/powerpoint/2010/main" val="227287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2018" cy="1325563"/>
          </a:xfrm>
        </p:spPr>
        <p:txBody>
          <a:bodyPr>
            <a:normAutofit fontScale="90000"/>
          </a:bodyPr>
          <a:lstStyle/>
          <a:p>
            <a:r>
              <a:rPr lang="en-US" dirty="0"/>
              <a:t>Types of Network </a:t>
            </a:r>
            <a:r>
              <a:rPr lang="en-US" dirty="0" smtClean="0"/>
              <a:t>Servers </a:t>
            </a:r>
            <a:r>
              <a:rPr lang="en-US" dirty="0" smtClean="0">
                <a:solidFill>
                  <a:srgbClr val="FF0000"/>
                </a:solidFill>
              </a:rPr>
              <a:t>By </a:t>
            </a:r>
            <a:r>
              <a:rPr lang="en-US" dirty="0">
                <a:solidFill>
                  <a:srgbClr val="FF0000"/>
                </a:solidFill>
              </a:rPr>
              <a:t>Applications</a:t>
            </a:r>
            <a:r>
              <a:rPr lang="en-US" dirty="0"/>
              <a:t/>
            </a:r>
            <a:br>
              <a:rPr lang="en-US" dirty="0"/>
            </a:br>
            <a:endParaRPr lang="en-US" dirty="0"/>
          </a:p>
        </p:txBody>
      </p:sp>
      <p:sp>
        <p:nvSpPr>
          <p:cNvPr id="3" name="Content Placeholder 2"/>
          <p:cNvSpPr>
            <a:spLocks noGrp="1"/>
          </p:cNvSpPr>
          <p:nvPr>
            <p:ph idx="1"/>
          </p:nvPr>
        </p:nvSpPr>
        <p:spPr>
          <a:xfrm>
            <a:off x="838200" y="1299152"/>
            <a:ext cx="10515600" cy="4351338"/>
          </a:xfrm>
        </p:spPr>
        <p:txBody>
          <a:bodyPr>
            <a:normAutofit fontScale="92500" lnSpcReduction="10000"/>
          </a:bodyPr>
          <a:lstStyle/>
          <a:p>
            <a:r>
              <a:rPr lang="en-US" b="1" dirty="0" smtClean="0">
                <a:hlinkClick r:id="rId2"/>
              </a:rPr>
              <a:t>Print </a:t>
            </a:r>
            <a:r>
              <a:rPr lang="en-US" b="1" dirty="0">
                <a:hlinkClick r:id="rId2"/>
              </a:rPr>
              <a:t>server</a:t>
            </a:r>
            <a:r>
              <a:rPr lang="en-US" b="1" dirty="0"/>
              <a:t>:</a:t>
            </a:r>
            <a:r>
              <a:rPr lang="en-US" dirty="0"/>
              <a:t> Manages one or more printers and handles printing requests from clients, queuing print jobs, and managing print resources within a network.</a:t>
            </a:r>
          </a:p>
          <a:p>
            <a:r>
              <a:rPr lang="en-US" b="1" dirty="0">
                <a:hlinkClick r:id="rId3"/>
              </a:rPr>
              <a:t>Domain name system (DNS) server</a:t>
            </a:r>
            <a:r>
              <a:rPr lang="en-US" b="1" dirty="0"/>
              <a:t>:</a:t>
            </a:r>
            <a:r>
              <a:rPr lang="en-US" dirty="0"/>
              <a:t> Translates domain names into IP addresses, enabling users to access websites using familiar domain names instead of numerical IP addresses.</a:t>
            </a:r>
          </a:p>
          <a:p>
            <a:r>
              <a:rPr lang="en-US" b="1" dirty="0">
                <a:hlinkClick r:id="rId4"/>
              </a:rPr>
              <a:t>Virtual server</a:t>
            </a:r>
            <a:r>
              <a:rPr lang="en-US" b="1" dirty="0"/>
              <a:t>:</a:t>
            </a:r>
            <a:r>
              <a:rPr lang="en-US" dirty="0"/>
              <a:t> Uses virtualization technology to run multiple server instances on a single physical server, maximizing hardware utilization and providing flexibility in server management.</a:t>
            </a:r>
          </a:p>
          <a:p>
            <a:r>
              <a:rPr lang="en-US" b="1" dirty="0">
                <a:hlinkClick r:id="rId5"/>
              </a:rPr>
              <a:t>Proxy server</a:t>
            </a:r>
            <a:r>
              <a:rPr lang="en-US" b="1" dirty="0"/>
              <a:t>:</a:t>
            </a:r>
            <a:r>
              <a:rPr lang="en-US" dirty="0"/>
              <a:t> Acts as an intermediary between a client and another server, used for data caching, internet security, and to bypass restrictions.</a:t>
            </a:r>
          </a:p>
          <a:p>
            <a:endParaRPr lang="en-US" dirty="0"/>
          </a:p>
        </p:txBody>
      </p:sp>
    </p:spTree>
    <p:extLst>
      <p:ext uri="{BB962C8B-B14F-4D97-AF65-F5344CB8AC3E}">
        <p14:creationId xmlns:p14="http://schemas.microsoft.com/office/powerpoint/2010/main" val="518615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Features of Network </a:t>
            </a:r>
            <a:r>
              <a:rPr lang="en-US" dirty="0" smtClean="0"/>
              <a:t>Servers</a:t>
            </a:r>
            <a:endParaRPr lang="en-US" dirty="0"/>
          </a:p>
        </p:txBody>
      </p:sp>
      <p:sp>
        <p:nvSpPr>
          <p:cNvPr id="3" name="Content Placeholder 2"/>
          <p:cNvSpPr>
            <a:spLocks noGrp="1"/>
          </p:cNvSpPr>
          <p:nvPr>
            <p:ph idx="1"/>
          </p:nvPr>
        </p:nvSpPr>
        <p:spPr>
          <a:xfrm>
            <a:off x="727364" y="1690688"/>
            <a:ext cx="10515600" cy="4351338"/>
          </a:xfrm>
        </p:spPr>
        <p:txBody>
          <a:bodyPr>
            <a:normAutofit fontScale="92500" lnSpcReduction="10000"/>
          </a:bodyPr>
          <a:lstStyle/>
          <a:p>
            <a:r>
              <a:rPr lang="en-US" b="1" dirty="0"/>
              <a:t>Handling Network Requests</a:t>
            </a:r>
          </a:p>
          <a:p>
            <a:r>
              <a:rPr lang="en-US" dirty="0"/>
              <a:t>A pivotal role of a network server is to process requests from client servers. Take web browsing as an example: when a user clicks a link, the server receives the request, locates the web page, and sends it back over HTTP. The browser then renders the page for the user to view.</a:t>
            </a:r>
          </a:p>
          <a:p>
            <a:r>
              <a:rPr lang="en-US" b="1" dirty="0"/>
              <a:t>Data Management</a:t>
            </a:r>
          </a:p>
          <a:p>
            <a:r>
              <a:rPr lang="en-US" dirty="0"/>
              <a:t>Servers are crucial for storing and transferring files across a network. With substantial storage capacities and database functionalities, they allow multiple clients to simultaneously access and manipulate shared data, streamlining collaborative efforts and business operations.</a:t>
            </a:r>
          </a:p>
          <a:p>
            <a:endParaRPr lang="en-US" dirty="0"/>
          </a:p>
        </p:txBody>
      </p:sp>
    </p:spTree>
    <p:extLst>
      <p:ext uri="{BB962C8B-B14F-4D97-AF65-F5344CB8AC3E}">
        <p14:creationId xmlns:p14="http://schemas.microsoft.com/office/powerpoint/2010/main" val="37086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Features of Network </a:t>
            </a:r>
            <a:r>
              <a:rPr lang="en-US" dirty="0" smtClean="0"/>
              <a:t>Servers</a:t>
            </a:r>
            <a:endParaRPr lang="en-US" dirty="0"/>
          </a:p>
        </p:txBody>
      </p:sp>
      <p:sp>
        <p:nvSpPr>
          <p:cNvPr id="3" name="Content Placeholder 2"/>
          <p:cNvSpPr>
            <a:spLocks noGrp="1"/>
          </p:cNvSpPr>
          <p:nvPr>
            <p:ph idx="1"/>
          </p:nvPr>
        </p:nvSpPr>
        <p:spPr>
          <a:xfrm>
            <a:off x="727364" y="1690688"/>
            <a:ext cx="10515600" cy="4351338"/>
          </a:xfrm>
        </p:spPr>
        <p:txBody>
          <a:bodyPr>
            <a:normAutofit fontScale="92500" lnSpcReduction="10000"/>
          </a:bodyPr>
          <a:lstStyle/>
          <a:p>
            <a:r>
              <a:rPr lang="en-US" b="1" dirty="0"/>
              <a:t>Handling Network Requests</a:t>
            </a:r>
          </a:p>
          <a:p>
            <a:r>
              <a:rPr lang="en-US" dirty="0"/>
              <a:t>A pivotal role of a network server is to process requests from client servers. Take web browsing as an example: when a user clicks a link, the server receives the request, locates the web page, and sends it back over HTTP. The browser then renders the page for the user to view.</a:t>
            </a:r>
          </a:p>
          <a:p>
            <a:r>
              <a:rPr lang="en-US" b="1" dirty="0"/>
              <a:t>Data Management</a:t>
            </a:r>
          </a:p>
          <a:p>
            <a:r>
              <a:rPr lang="en-US" dirty="0"/>
              <a:t>Servers are crucial for storing and transferring files across a network. With substantial storage capacities and database functionalities, they allow multiple clients to simultaneously access and manipulate shared data, streamlining collaborative efforts and business operations.</a:t>
            </a:r>
          </a:p>
          <a:p>
            <a:endParaRPr lang="en-US" dirty="0"/>
          </a:p>
        </p:txBody>
      </p:sp>
    </p:spTree>
    <p:extLst>
      <p:ext uri="{BB962C8B-B14F-4D97-AF65-F5344CB8AC3E}">
        <p14:creationId xmlns:p14="http://schemas.microsoft.com/office/powerpoint/2010/main" val="3605509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Features of Network </a:t>
            </a:r>
            <a:r>
              <a:rPr lang="en-US" dirty="0" smtClean="0"/>
              <a:t>Servers</a:t>
            </a:r>
            <a:endParaRPr lang="en-US" dirty="0"/>
          </a:p>
        </p:txBody>
      </p:sp>
      <p:sp>
        <p:nvSpPr>
          <p:cNvPr id="3" name="Content Placeholder 2"/>
          <p:cNvSpPr>
            <a:spLocks noGrp="1"/>
          </p:cNvSpPr>
          <p:nvPr>
            <p:ph idx="1"/>
          </p:nvPr>
        </p:nvSpPr>
        <p:spPr>
          <a:xfrm>
            <a:off x="727364" y="1690688"/>
            <a:ext cx="10515600" cy="4351338"/>
          </a:xfrm>
        </p:spPr>
        <p:txBody>
          <a:bodyPr>
            <a:normAutofit fontScale="92500" lnSpcReduction="20000"/>
          </a:bodyPr>
          <a:lstStyle/>
          <a:p>
            <a:r>
              <a:rPr lang="en-US" b="1" dirty="0"/>
              <a:t>Security Enforcement</a:t>
            </a:r>
          </a:p>
          <a:p>
            <a:r>
              <a:rPr lang="en-US" dirty="0"/>
              <a:t>Network servers act as gatekeepers, shielding systems from unauthorized access and cyber threats. They scrutinize each inbound request, evaluating details like IP addresses to thwart potential attacks. This proactive monitoring ensures the integrity and safety of stored information</a:t>
            </a:r>
            <a:r>
              <a:rPr lang="en-US" dirty="0" smtClean="0"/>
              <a:t>.</a:t>
            </a:r>
            <a:endParaRPr lang="en-US" b="1" dirty="0"/>
          </a:p>
          <a:p>
            <a:r>
              <a:rPr lang="en-US" b="1" dirty="0"/>
              <a:t>Data Backup and Recovery</a:t>
            </a:r>
          </a:p>
          <a:p>
            <a:r>
              <a:rPr lang="en-US" dirty="0"/>
              <a:t>For data-centric organizations, servers provide indispensable backup solutions. Configured to duplicate critical data from primary servers, backup systems compress and store this information with minimal network impact. In case of any failure, data can be swiftly retrieved from these backups, safeguarding the continuity of business activities.</a:t>
            </a:r>
          </a:p>
        </p:txBody>
      </p:sp>
    </p:spTree>
    <p:extLst>
      <p:ext uri="{BB962C8B-B14F-4D97-AF65-F5344CB8AC3E}">
        <p14:creationId xmlns:p14="http://schemas.microsoft.com/office/powerpoint/2010/main" val="47077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Network Servers</a:t>
            </a:r>
          </a:p>
        </p:txBody>
      </p:sp>
      <p:sp>
        <p:nvSpPr>
          <p:cNvPr id="3" name="Content Placeholder 2"/>
          <p:cNvSpPr>
            <a:spLocks noGrp="1"/>
          </p:cNvSpPr>
          <p:nvPr>
            <p:ph idx="1"/>
          </p:nvPr>
        </p:nvSpPr>
        <p:spPr/>
        <p:txBody>
          <a:bodyPr>
            <a:normAutofit fontScale="77500" lnSpcReduction="20000"/>
          </a:bodyPr>
          <a:lstStyle/>
          <a:p>
            <a:r>
              <a:rPr lang="en-US" b="1" dirty="0"/>
              <a:t>Remote Access</a:t>
            </a:r>
          </a:p>
          <a:p>
            <a:r>
              <a:rPr lang="en-US" dirty="0"/>
              <a:t>Remote access technology provides users with the capability to connect to internal servers from an external network (usually the internet) and perform tasks as if they were accessing the server locally. Server administrators can carry out a range of management tasks through remote access functionality, such as system monitoring, configuration updates, software installation, or troubleshooting. Remote access is not limited to system administrators; ordinary users can also use this feature to remotely use applications or services.</a:t>
            </a:r>
          </a:p>
          <a:p>
            <a:r>
              <a:rPr lang="en-US" b="1" dirty="0"/>
              <a:t>Virtualization</a:t>
            </a:r>
          </a:p>
          <a:p>
            <a:r>
              <a:rPr lang="en-US" dirty="0"/>
              <a:t>Virtualization technology allows server hardware resources to be abstracted and divided into multiple independent virtual machines (VMs). Each virtual machine can run different operating systems and applications, isolated from one another as if on separate physical hardware. This technology enhances the utilization of resources, reduces hardware costs, and facilitates the rapid deployment of new services.</a:t>
            </a:r>
          </a:p>
          <a:p>
            <a:endParaRPr lang="en-US" dirty="0"/>
          </a:p>
        </p:txBody>
      </p:sp>
    </p:spTree>
    <p:extLst>
      <p:ext uri="{BB962C8B-B14F-4D97-AF65-F5344CB8AC3E}">
        <p14:creationId xmlns:p14="http://schemas.microsoft.com/office/powerpoint/2010/main" val="3322347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1325563"/>
          </a:xfrm>
        </p:spPr>
        <p:txBody>
          <a:bodyPr>
            <a:normAutofit/>
          </a:bodyPr>
          <a:lstStyle/>
          <a:p>
            <a:r>
              <a:rPr lang="en-US" dirty="0"/>
              <a:t>How to create a network </a:t>
            </a:r>
            <a:r>
              <a:rPr lang="en-US" dirty="0" smtClean="0"/>
              <a:t>server</a:t>
            </a:r>
            <a:endParaRPr lang="en-US" dirty="0"/>
          </a:p>
        </p:txBody>
      </p:sp>
      <p:sp>
        <p:nvSpPr>
          <p:cNvPr id="3" name="Content Placeholder 2"/>
          <p:cNvSpPr>
            <a:spLocks noGrp="1"/>
          </p:cNvSpPr>
          <p:nvPr>
            <p:ph idx="1"/>
          </p:nvPr>
        </p:nvSpPr>
        <p:spPr>
          <a:xfrm>
            <a:off x="838200" y="1385888"/>
            <a:ext cx="10515600" cy="4760912"/>
          </a:xfrm>
        </p:spPr>
        <p:txBody>
          <a:bodyPr>
            <a:normAutofit/>
          </a:bodyPr>
          <a:lstStyle/>
          <a:p>
            <a:r>
              <a:rPr lang="en-US" dirty="0" smtClean="0"/>
              <a:t>Creating </a:t>
            </a:r>
            <a:r>
              <a:rPr lang="en-US" dirty="0"/>
              <a:t>a network server involves several steps, each critical to ensuring that the server functions efficiently and securely within a network. Here’s a quick guide to setting up a network server.</a:t>
            </a:r>
          </a:p>
          <a:p>
            <a:r>
              <a:rPr lang="en-US" b="1" dirty="0"/>
              <a:t>1. Define the server’s purpose</a:t>
            </a:r>
          </a:p>
          <a:p>
            <a:r>
              <a:rPr lang="en-US" dirty="0"/>
              <a:t>The first step is to identify the primary function of the server. This decision will influence all subsequent choices, from hardware selection to software configuration. For example, a file server requires ample storage space, while a web server needs efficient processing power to handle web traffic</a:t>
            </a:r>
            <a:r>
              <a:rPr lang="en-US" dirty="0" smtClean="0"/>
              <a:t>.</a:t>
            </a:r>
            <a:endParaRPr lang="en-US" dirty="0"/>
          </a:p>
        </p:txBody>
      </p:sp>
    </p:spTree>
    <p:extLst>
      <p:ext uri="{BB962C8B-B14F-4D97-AF65-F5344CB8AC3E}">
        <p14:creationId xmlns:p14="http://schemas.microsoft.com/office/powerpoint/2010/main" val="13083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t>
            </a:r>
            <a:r>
              <a:rPr lang="en-US" dirty="0"/>
              <a:t>S</a:t>
            </a:r>
            <a:r>
              <a:rPr lang="en-US" dirty="0" smtClean="0"/>
              <a:t>ervers</a:t>
            </a:r>
            <a:endParaRPr lang="en-US" dirty="0"/>
          </a:p>
        </p:txBody>
      </p:sp>
      <p:sp>
        <p:nvSpPr>
          <p:cNvPr id="3" name="Content Placeholder 2"/>
          <p:cNvSpPr>
            <a:spLocks noGrp="1"/>
          </p:cNvSpPr>
          <p:nvPr>
            <p:ph idx="1"/>
          </p:nvPr>
        </p:nvSpPr>
        <p:spPr/>
        <p:txBody>
          <a:bodyPr/>
          <a:lstStyle/>
          <a:p>
            <a:pPr fontAlgn="base"/>
            <a:r>
              <a:rPr lang="en-US" dirty="0"/>
              <a:t>A network server is a computer system that provides services, data, applications, or network management to other computers, known as clients, over a network. </a:t>
            </a:r>
            <a:endParaRPr lang="en-US" dirty="0" smtClean="0"/>
          </a:p>
          <a:p>
            <a:pPr fontAlgn="base"/>
            <a:r>
              <a:rPr lang="en-US" dirty="0" smtClean="0"/>
              <a:t>The </a:t>
            </a:r>
            <a:r>
              <a:rPr lang="en-US" dirty="0"/>
              <a:t>primary role of a network server is to manage and facilitate communication and resource sharing among networked devices.</a:t>
            </a:r>
          </a:p>
        </p:txBody>
      </p:sp>
    </p:spTree>
    <p:extLst>
      <p:ext uri="{BB962C8B-B14F-4D97-AF65-F5344CB8AC3E}">
        <p14:creationId xmlns:p14="http://schemas.microsoft.com/office/powerpoint/2010/main" val="2174661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10515600" cy="1325563"/>
          </a:xfrm>
        </p:spPr>
        <p:txBody>
          <a:bodyPr>
            <a:normAutofit/>
          </a:bodyPr>
          <a:lstStyle/>
          <a:p>
            <a:r>
              <a:rPr lang="en-US" dirty="0"/>
              <a:t>How to create a network </a:t>
            </a:r>
            <a:r>
              <a:rPr lang="en-US" dirty="0" smtClean="0"/>
              <a:t>server</a:t>
            </a:r>
            <a:endParaRPr lang="en-US" dirty="0"/>
          </a:p>
        </p:txBody>
      </p:sp>
      <p:sp>
        <p:nvSpPr>
          <p:cNvPr id="3" name="Content Placeholder 2"/>
          <p:cNvSpPr>
            <a:spLocks noGrp="1"/>
          </p:cNvSpPr>
          <p:nvPr>
            <p:ph idx="1"/>
          </p:nvPr>
        </p:nvSpPr>
        <p:spPr>
          <a:xfrm>
            <a:off x="838200" y="1385888"/>
            <a:ext cx="10515600" cy="4760912"/>
          </a:xfrm>
        </p:spPr>
        <p:txBody>
          <a:bodyPr>
            <a:normAutofit lnSpcReduction="10000"/>
          </a:bodyPr>
          <a:lstStyle/>
          <a:p>
            <a:r>
              <a:rPr lang="en-US" b="1" dirty="0" smtClean="0"/>
              <a:t>2</a:t>
            </a:r>
            <a:r>
              <a:rPr lang="en-US" b="1" dirty="0"/>
              <a:t>. Select the hardware</a:t>
            </a:r>
          </a:p>
          <a:p>
            <a:r>
              <a:rPr lang="en-US" dirty="0"/>
              <a:t>The hardware selection should align with the server’s intended use. Key factors include:</a:t>
            </a:r>
          </a:p>
          <a:p>
            <a:r>
              <a:rPr lang="en-US" b="1" dirty="0"/>
              <a:t>Processor:</a:t>
            </a:r>
            <a:r>
              <a:rPr lang="en-US" dirty="0"/>
              <a:t> A faster processor is necessary for high-performance tasks.</a:t>
            </a:r>
          </a:p>
          <a:p>
            <a:r>
              <a:rPr lang="en-US" b="1" dirty="0"/>
              <a:t>Memory:</a:t>
            </a:r>
            <a:r>
              <a:rPr lang="en-US" dirty="0"/>
              <a:t> Sufficient RAM ensures smooth multitasking and efficient operation.</a:t>
            </a:r>
          </a:p>
          <a:p>
            <a:r>
              <a:rPr lang="en-US" b="1" dirty="0"/>
              <a:t>Storage:</a:t>
            </a:r>
            <a:r>
              <a:rPr lang="en-US" dirty="0"/>
              <a:t> Choose between traditional HDDs for inexpensive storage or SSDs for faster access.</a:t>
            </a:r>
          </a:p>
          <a:p>
            <a:r>
              <a:rPr lang="en-US" b="1" dirty="0"/>
              <a:t>Network interface:</a:t>
            </a:r>
            <a:r>
              <a:rPr lang="en-US" dirty="0"/>
              <a:t> Ensure the server has appropriate network interfaces for the intended network speed and type</a:t>
            </a:r>
            <a:r>
              <a:rPr lang="en-US" dirty="0" smtClean="0"/>
              <a:t>.</a:t>
            </a:r>
            <a:endParaRPr lang="en-US" dirty="0"/>
          </a:p>
        </p:txBody>
      </p:sp>
    </p:spTree>
    <p:extLst>
      <p:ext uri="{BB962C8B-B14F-4D97-AF65-F5344CB8AC3E}">
        <p14:creationId xmlns:p14="http://schemas.microsoft.com/office/powerpoint/2010/main" val="4181746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network server</a:t>
            </a:r>
          </a:p>
        </p:txBody>
      </p:sp>
      <p:sp>
        <p:nvSpPr>
          <p:cNvPr id="3" name="Content Placeholder 2"/>
          <p:cNvSpPr>
            <a:spLocks noGrp="1"/>
          </p:cNvSpPr>
          <p:nvPr>
            <p:ph idx="1"/>
          </p:nvPr>
        </p:nvSpPr>
        <p:spPr/>
        <p:txBody>
          <a:bodyPr>
            <a:normAutofit fontScale="85000" lnSpcReduction="20000"/>
          </a:bodyPr>
          <a:lstStyle/>
          <a:p>
            <a:r>
              <a:rPr lang="en-US" b="1" dirty="0"/>
              <a:t>3. Choose the operating system</a:t>
            </a:r>
          </a:p>
          <a:p>
            <a:r>
              <a:rPr lang="en-US" dirty="0"/>
              <a:t>The operating system (OS) should be chosen based on compatibility with the server’s tasks, security features, and the administrator’s familiarity. Windows Server is user-friendly and widely supported, while Linux offers flexibility and is often preferred for its robust security features.</a:t>
            </a:r>
          </a:p>
          <a:p>
            <a:r>
              <a:rPr lang="en-US" b="1" dirty="0"/>
              <a:t>4. Configure network settings</a:t>
            </a:r>
          </a:p>
          <a:p>
            <a:r>
              <a:rPr lang="en-US" dirty="0"/>
              <a:t>Proper network configuration is crucial for the server’s integration into the network. This involves:</a:t>
            </a:r>
          </a:p>
          <a:p>
            <a:r>
              <a:rPr lang="en-US" b="1" dirty="0"/>
              <a:t>Static IP address:</a:t>
            </a:r>
            <a:r>
              <a:rPr lang="en-US" dirty="0"/>
              <a:t> Assign a static IP for reliable network identification.</a:t>
            </a:r>
          </a:p>
          <a:p>
            <a:r>
              <a:rPr lang="en-US" b="1" dirty="0"/>
              <a:t>DNS settings:</a:t>
            </a:r>
            <a:r>
              <a:rPr lang="en-US" dirty="0"/>
              <a:t> Set up DNS settings for network name resolution.</a:t>
            </a:r>
          </a:p>
          <a:p>
            <a:r>
              <a:rPr lang="en-US" b="1" dirty="0"/>
              <a:t>Subnet mask and gateway:</a:t>
            </a:r>
            <a:r>
              <a:rPr lang="en-US" dirty="0"/>
              <a:t> Define these to ensure the server communicates correctly on the network</a:t>
            </a:r>
            <a:r>
              <a:rPr lang="en-US" dirty="0" smtClean="0"/>
              <a:t>.</a:t>
            </a:r>
            <a:endParaRPr lang="en-US" dirty="0"/>
          </a:p>
        </p:txBody>
      </p:sp>
    </p:spTree>
    <p:extLst>
      <p:ext uri="{BB962C8B-B14F-4D97-AF65-F5344CB8AC3E}">
        <p14:creationId xmlns:p14="http://schemas.microsoft.com/office/powerpoint/2010/main" val="3800444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network server</a:t>
            </a:r>
          </a:p>
        </p:txBody>
      </p:sp>
      <p:sp>
        <p:nvSpPr>
          <p:cNvPr id="3" name="Content Placeholder 2"/>
          <p:cNvSpPr>
            <a:spLocks noGrp="1"/>
          </p:cNvSpPr>
          <p:nvPr>
            <p:ph idx="1"/>
          </p:nvPr>
        </p:nvSpPr>
        <p:spPr/>
        <p:txBody>
          <a:bodyPr>
            <a:normAutofit/>
          </a:bodyPr>
          <a:lstStyle/>
          <a:p>
            <a:r>
              <a:rPr lang="en-US" b="1" dirty="0" smtClean="0"/>
              <a:t>5</a:t>
            </a:r>
            <a:r>
              <a:rPr lang="en-US" b="1" dirty="0"/>
              <a:t>. Install and configure server software</a:t>
            </a:r>
          </a:p>
          <a:p>
            <a:r>
              <a:rPr lang="en-US" dirty="0"/>
              <a:t>Install software relevant to the server’s purpose. For instance, Apache or Nginx for web servers, or SQL Server for database servers. Configuration involves setting up user access, defining operation parameters, and optimizing performance based on expected loads</a:t>
            </a:r>
            <a:r>
              <a:rPr lang="en-US" dirty="0" smtClean="0"/>
              <a:t>.</a:t>
            </a:r>
            <a:endParaRPr lang="en-US" dirty="0"/>
          </a:p>
        </p:txBody>
      </p:sp>
    </p:spTree>
    <p:extLst>
      <p:ext uri="{BB962C8B-B14F-4D97-AF65-F5344CB8AC3E}">
        <p14:creationId xmlns:p14="http://schemas.microsoft.com/office/powerpoint/2010/main" val="2600520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network server</a:t>
            </a:r>
          </a:p>
        </p:txBody>
      </p:sp>
      <p:sp>
        <p:nvSpPr>
          <p:cNvPr id="3" name="Content Placeholder 2"/>
          <p:cNvSpPr>
            <a:spLocks noGrp="1"/>
          </p:cNvSpPr>
          <p:nvPr>
            <p:ph idx="1"/>
          </p:nvPr>
        </p:nvSpPr>
        <p:spPr>
          <a:xfrm>
            <a:off x="698500" y="1482725"/>
            <a:ext cx="10515600" cy="4351338"/>
          </a:xfrm>
        </p:spPr>
        <p:txBody>
          <a:bodyPr>
            <a:normAutofit fontScale="92500" lnSpcReduction="10000"/>
          </a:bodyPr>
          <a:lstStyle/>
          <a:p>
            <a:r>
              <a:rPr lang="en-US" b="1" dirty="0"/>
              <a:t>6. Set up security measures</a:t>
            </a:r>
          </a:p>
          <a:p>
            <a:r>
              <a:rPr lang="en-US" dirty="0"/>
              <a:t>Implementing robust security measures is critical. Some important types of security include:</a:t>
            </a:r>
          </a:p>
          <a:p>
            <a:r>
              <a:rPr lang="en-US" b="1" dirty="0"/>
              <a:t>Firewall:</a:t>
            </a:r>
            <a:r>
              <a:rPr lang="en-US" dirty="0"/>
              <a:t> Install and configure a firewall to protect against unauthorized access.</a:t>
            </a:r>
          </a:p>
          <a:p>
            <a:r>
              <a:rPr lang="en-US" b="1" dirty="0"/>
              <a:t>User access control:</a:t>
            </a:r>
            <a:r>
              <a:rPr lang="en-US" dirty="0"/>
              <a:t> Define user permissions to restrict access to sensitive data.</a:t>
            </a:r>
          </a:p>
          <a:p>
            <a:r>
              <a:rPr lang="en-US" b="1" dirty="0"/>
              <a:t>Data encryption:</a:t>
            </a:r>
            <a:r>
              <a:rPr lang="en-US" dirty="0"/>
              <a:t> Implement encryption for data in transit and at rest.</a:t>
            </a:r>
          </a:p>
          <a:p>
            <a:r>
              <a:rPr lang="en-US" b="1" dirty="0"/>
              <a:t>Security updates:</a:t>
            </a:r>
            <a:r>
              <a:rPr lang="en-US" dirty="0"/>
              <a:t> Regularly update all software to patch vulnerabilities.</a:t>
            </a:r>
          </a:p>
          <a:p>
            <a:endParaRPr lang="en-US" dirty="0"/>
          </a:p>
          <a:p>
            <a:endParaRPr lang="en-US" dirty="0"/>
          </a:p>
        </p:txBody>
      </p:sp>
    </p:spTree>
    <p:extLst>
      <p:ext uri="{BB962C8B-B14F-4D97-AF65-F5344CB8AC3E}">
        <p14:creationId xmlns:p14="http://schemas.microsoft.com/office/powerpoint/2010/main" val="1080075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network server</a:t>
            </a:r>
          </a:p>
        </p:txBody>
      </p:sp>
      <p:sp>
        <p:nvSpPr>
          <p:cNvPr id="3" name="Content Placeholder 2"/>
          <p:cNvSpPr>
            <a:spLocks noGrp="1"/>
          </p:cNvSpPr>
          <p:nvPr>
            <p:ph idx="1"/>
          </p:nvPr>
        </p:nvSpPr>
        <p:spPr>
          <a:xfrm>
            <a:off x="838200" y="1812925"/>
            <a:ext cx="10515600" cy="4351338"/>
          </a:xfrm>
        </p:spPr>
        <p:txBody>
          <a:bodyPr>
            <a:normAutofit/>
          </a:bodyPr>
          <a:lstStyle/>
          <a:p>
            <a:r>
              <a:rPr lang="en-US" b="1" dirty="0" smtClean="0"/>
              <a:t>7</a:t>
            </a:r>
            <a:r>
              <a:rPr lang="en-US" b="1" dirty="0"/>
              <a:t>. Test the server</a:t>
            </a:r>
          </a:p>
          <a:p>
            <a:r>
              <a:rPr lang="en-US" dirty="0"/>
              <a:t>Thorough testing is essential to ensure the server operates as intended. This includes load testing to gauge performance under peak conditions and security testing to verify that data protection measures are effective.</a:t>
            </a:r>
          </a:p>
          <a:p>
            <a:endParaRPr lang="en-US" dirty="0"/>
          </a:p>
          <a:p>
            <a:endParaRPr lang="en-US" dirty="0"/>
          </a:p>
          <a:p>
            <a:endParaRPr lang="en-US" dirty="0"/>
          </a:p>
        </p:txBody>
      </p:sp>
    </p:spTree>
    <p:extLst>
      <p:ext uri="{BB962C8B-B14F-4D97-AF65-F5344CB8AC3E}">
        <p14:creationId xmlns:p14="http://schemas.microsoft.com/office/powerpoint/2010/main" val="1616639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create a network server</a:t>
            </a:r>
          </a:p>
        </p:txBody>
      </p:sp>
      <p:sp>
        <p:nvSpPr>
          <p:cNvPr id="3" name="Content Placeholder 2"/>
          <p:cNvSpPr>
            <a:spLocks noGrp="1"/>
          </p:cNvSpPr>
          <p:nvPr>
            <p:ph idx="1"/>
          </p:nvPr>
        </p:nvSpPr>
        <p:spPr/>
        <p:txBody>
          <a:bodyPr>
            <a:normAutofit fontScale="92500" lnSpcReduction="10000"/>
          </a:bodyPr>
          <a:lstStyle/>
          <a:p>
            <a:r>
              <a:rPr lang="en-US" b="1" dirty="0"/>
              <a:t>8. Regular maintenance and monitoring</a:t>
            </a:r>
          </a:p>
          <a:p>
            <a:r>
              <a:rPr lang="en-US" dirty="0"/>
              <a:t>Ongoing maintenance is vital for long-term server health. Here are some things to check regularly:</a:t>
            </a:r>
          </a:p>
          <a:p>
            <a:r>
              <a:rPr lang="en-US" b="1" dirty="0"/>
              <a:t>Performance checks:</a:t>
            </a:r>
            <a:r>
              <a:rPr lang="en-US" dirty="0"/>
              <a:t> Regularly monitor server performance and address any issues promptly.</a:t>
            </a:r>
          </a:p>
          <a:p>
            <a:r>
              <a:rPr lang="en-US" b="1" dirty="0"/>
              <a:t>Security log review:</a:t>
            </a:r>
            <a:r>
              <a:rPr lang="en-US" dirty="0"/>
              <a:t> Regularly review security logs for any suspicious activity.</a:t>
            </a:r>
          </a:p>
          <a:p>
            <a:r>
              <a:rPr lang="en-US" b="1" dirty="0"/>
              <a:t>Software updates:</a:t>
            </a:r>
            <a:r>
              <a:rPr lang="en-US" dirty="0"/>
              <a:t> Keep all server software updated to ensure security and stability.</a:t>
            </a:r>
          </a:p>
          <a:p>
            <a:r>
              <a:rPr lang="en-US" b="1" dirty="0"/>
              <a:t>Data backups:</a:t>
            </a:r>
            <a:r>
              <a:rPr lang="en-US" dirty="0"/>
              <a:t> Perform regular data backups to prevent data loss in case of hardware failure or other issues.</a:t>
            </a:r>
          </a:p>
          <a:p>
            <a:endParaRPr lang="en-US" dirty="0"/>
          </a:p>
        </p:txBody>
      </p:sp>
    </p:spTree>
    <p:extLst>
      <p:ext uri="{BB962C8B-B14F-4D97-AF65-F5344CB8AC3E}">
        <p14:creationId xmlns:p14="http://schemas.microsoft.com/office/powerpoint/2010/main" val="2717163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cases of network </a:t>
            </a:r>
            <a:r>
              <a:rPr lang="en-US" dirty="0" smtClean="0"/>
              <a:t>servers</a:t>
            </a:r>
            <a:endParaRPr lang="en-US" dirty="0"/>
          </a:p>
        </p:txBody>
      </p:sp>
      <p:sp>
        <p:nvSpPr>
          <p:cNvPr id="3" name="Content Placeholder 2"/>
          <p:cNvSpPr>
            <a:spLocks noGrp="1"/>
          </p:cNvSpPr>
          <p:nvPr>
            <p:ph idx="1"/>
          </p:nvPr>
        </p:nvSpPr>
        <p:spPr>
          <a:xfrm>
            <a:off x="711200" y="1500188"/>
            <a:ext cx="10782300" cy="4570412"/>
          </a:xfrm>
        </p:spPr>
        <p:txBody>
          <a:bodyPr>
            <a:normAutofit fontScale="77500" lnSpcReduction="20000"/>
          </a:bodyPr>
          <a:lstStyle/>
          <a:p>
            <a:r>
              <a:rPr lang="en-US" dirty="0" smtClean="0"/>
              <a:t>Network </a:t>
            </a:r>
            <a:r>
              <a:rPr lang="en-US" dirty="0"/>
              <a:t>servers are versatile and play a crucial role in various scenarios across different industries. Understanding their use cases highlights their importance in modern computing environments. Here are some common applications:</a:t>
            </a:r>
          </a:p>
          <a:p>
            <a:r>
              <a:rPr lang="en-US" b="1" dirty="0"/>
              <a:t>Web hosting:</a:t>
            </a:r>
            <a:r>
              <a:rPr lang="en-US" dirty="0"/>
              <a:t> Network servers are essential for hosting websites, serving content to users over the internet, crucial for businesses and organizations needing an online presence.</a:t>
            </a:r>
          </a:p>
          <a:p>
            <a:r>
              <a:rPr lang="en-US" b="1" dirty="0"/>
              <a:t>File storage and sharing:</a:t>
            </a:r>
            <a:r>
              <a:rPr lang="en-US" dirty="0"/>
              <a:t> Used as centralized repositories for file storage and sharing, network servers facilitate secure and efficient document access and collaboration, especially in corporate environments.</a:t>
            </a:r>
          </a:p>
          <a:p>
            <a:r>
              <a:rPr lang="en-US" b="1" dirty="0"/>
              <a:t>Database management:</a:t>
            </a:r>
            <a:r>
              <a:rPr lang="en-US" dirty="0"/>
              <a:t> Database servers store and manage large datasets, essential in sectors like banking, healthcare, and retail for fast and reliable data processing and analysis.</a:t>
            </a:r>
          </a:p>
          <a:p>
            <a:r>
              <a:rPr lang="en-US" b="1" dirty="0"/>
              <a:t>Email hosting:</a:t>
            </a:r>
            <a:r>
              <a:rPr lang="en-US" dirty="0"/>
              <a:t> Email servers handle the storage and transfer of email communications, ensuring secure and efficient email operations within businesses.</a:t>
            </a:r>
          </a:p>
          <a:p>
            <a:endParaRPr lang="en-US" dirty="0"/>
          </a:p>
        </p:txBody>
      </p:sp>
    </p:spTree>
    <p:extLst>
      <p:ext uri="{BB962C8B-B14F-4D97-AF65-F5344CB8AC3E}">
        <p14:creationId xmlns:p14="http://schemas.microsoft.com/office/powerpoint/2010/main" val="558006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cases of network </a:t>
            </a:r>
            <a:r>
              <a:rPr lang="en-US" dirty="0" smtClean="0"/>
              <a:t>servers</a:t>
            </a:r>
            <a:endParaRPr lang="en-US" dirty="0"/>
          </a:p>
        </p:txBody>
      </p:sp>
      <p:sp>
        <p:nvSpPr>
          <p:cNvPr id="3" name="Content Placeholder 2"/>
          <p:cNvSpPr>
            <a:spLocks noGrp="1"/>
          </p:cNvSpPr>
          <p:nvPr>
            <p:ph idx="1"/>
          </p:nvPr>
        </p:nvSpPr>
        <p:spPr>
          <a:xfrm>
            <a:off x="698500" y="1590676"/>
            <a:ext cx="10515600" cy="4900612"/>
          </a:xfrm>
        </p:spPr>
        <p:txBody>
          <a:bodyPr>
            <a:normAutofit/>
          </a:bodyPr>
          <a:lstStyle/>
          <a:p>
            <a:r>
              <a:rPr lang="en-US" b="1" dirty="0" smtClean="0"/>
              <a:t>Application </a:t>
            </a:r>
            <a:r>
              <a:rPr lang="en-US" b="1" dirty="0"/>
              <a:t>hosting:</a:t>
            </a:r>
            <a:r>
              <a:rPr lang="en-US" dirty="0"/>
              <a:t> Application servers host and run business applications, providing resources necessary for software like CRM systems to function effectively for multiple users.</a:t>
            </a:r>
          </a:p>
          <a:p>
            <a:r>
              <a:rPr lang="en-US" b="1" dirty="0"/>
              <a:t>Virtualization:</a:t>
            </a:r>
            <a:r>
              <a:rPr lang="en-US" dirty="0"/>
              <a:t> Network servers enable virtualization, allowing for multiple </a:t>
            </a:r>
            <a:r>
              <a:rPr lang="en-US" dirty="0">
                <a:hlinkClick r:id="rId2"/>
              </a:rPr>
              <a:t>virtual machines</a:t>
            </a:r>
            <a:r>
              <a:rPr lang="en-US" dirty="0"/>
              <a:t> on a single physical server, optimizing resource use and reducing costs, particularly in data centers.</a:t>
            </a:r>
          </a:p>
          <a:p>
            <a:r>
              <a:rPr lang="en-US" b="1" dirty="0"/>
              <a:t>Streaming media:</a:t>
            </a:r>
            <a:r>
              <a:rPr lang="en-US" dirty="0"/>
              <a:t> Media servers specialize in storing and streaming multimedia content such as videos and audio, crucial in the entertainment industry and content delivery networks</a:t>
            </a:r>
            <a:r>
              <a:rPr lang="en-US" dirty="0" smtClean="0"/>
              <a:t>.</a:t>
            </a:r>
            <a:endParaRPr lang="en-US" dirty="0"/>
          </a:p>
        </p:txBody>
      </p:sp>
    </p:spTree>
    <p:extLst>
      <p:ext uri="{BB962C8B-B14F-4D97-AF65-F5344CB8AC3E}">
        <p14:creationId xmlns:p14="http://schemas.microsoft.com/office/powerpoint/2010/main" val="790751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cases of network </a:t>
            </a:r>
            <a:r>
              <a:rPr lang="en-US" dirty="0" smtClean="0"/>
              <a:t>servers</a:t>
            </a:r>
            <a:endParaRPr lang="en-US" dirty="0"/>
          </a:p>
        </p:txBody>
      </p:sp>
      <p:sp>
        <p:nvSpPr>
          <p:cNvPr id="3" name="Content Placeholder 2"/>
          <p:cNvSpPr>
            <a:spLocks noGrp="1"/>
          </p:cNvSpPr>
          <p:nvPr>
            <p:ph idx="1"/>
          </p:nvPr>
        </p:nvSpPr>
        <p:spPr>
          <a:xfrm>
            <a:off x="673100" y="1571625"/>
            <a:ext cx="10515600" cy="4351338"/>
          </a:xfrm>
        </p:spPr>
        <p:txBody>
          <a:bodyPr>
            <a:normAutofit/>
          </a:bodyPr>
          <a:lstStyle/>
          <a:p>
            <a:r>
              <a:rPr lang="en-US" b="1" dirty="0" smtClean="0"/>
              <a:t>Gaming</a:t>
            </a:r>
            <a:r>
              <a:rPr lang="en-US" b="1" dirty="0"/>
              <a:t>:</a:t>
            </a:r>
            <a:r>
              <a:rPr lang="en-US" dirty="0"/>
              <a:t> Gaming servers host multiplayer online games, managing game state and providing a seamless gaming experience for players worldwide.</a:t>
            </a:r>
          </a:p>
          <a:p>
            <a:r>
              <a:rPr lang="en-US" b="1" dirty="0"/>
              <a:t>E-commerce transactions:</a:t>
            </a:r>
            <a:r>
              <a:rPr lang="en-US" dirty="0"/>
              <a:t> Network servers process e-commerce transactions in online retail, handling user authentication, payment processing, and ensuring secure online shopping experiences.</a:t>
            </a:r>
          </a:p>
          <a:p>
            <a:r>
              <a:rPr lang="en-US" b="1" dirty="0"/>
              <a:t>Remote work support:</a:t>
            </a:r>
            <a:r>
              <a:rPr lang="en-US" dirty="0"/>
              <a:t> Vital for remote work, network servers support VPN access, file sharing, and application access, enabling productivity and collaboration for remote employees.</a:t>
            </a:r>
          </a:p>
          <a:p>
            <a:endParaRPr lang="en-US" dirty="0"/>
          </a:p>
        </p:txBody>
      </p:sp>
    </p:spTree>
    <p:extLst>
      <p:ext uri="{BB962C8B-B14F-4D97-AF65-F5344CB8AC3E}">
        <p14:creationId xmlns:p14="http://schemas.microsoft.com/office/powerpoint/2010/main" val="3511834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838200" y="1576243"/>
            <a:ext cx="10515600" cy="4351338"/>
          </a:xfrm>
        </p:spPr>
        <p:txBody>
          <a:bodyPr>
            <a:normAutofit fontScale="92500" lnSpcReduction="10000"/>
          </a:bodyPr>
          <a:lstStyle/>
          <a:p>
            <a:pPr algn="just"/>
            <a:r>
              <a:rPr lang="en-US" dirty="0" smtClean="0"/>
              <a:t>As </a:t>
            </a:r>
            <a:r>
              <a:rPr lang="en-US" dirty="0"/>
              <a:t>technology continues to advance, network servers have become increasingly complex and powerful. </a:t>
            </a:r>
            <a:endParaRPr lang="en-US" dirty="0" smtClean="0"/>
          </a:p>
          <a:p>
            <a:pPr algn="just"/>
            <a:r>
              <a:rPr lang="en-US" dirty="0" smtClean="0"/>
              <a:t>They </a:t>
            </a:r>
            <a:r>
              <a:rPr lang="en-US" dirty="0"/>
              <a:t>are not only the core of modern network architectures but also the foundation that supports business operations and cloud computing. </a:t>
            </a:r>
            <a:endParaRPr lang="en-US" dirty="0" smtClean="0"/>
          </a:p>
          <a:p>
            <a:pPr algn="just"/>
            <a:r>
              <a:rPr lang="en-US" dirty="0" smtClean="0"/>
              <a:t>There </a:t>
            </a:r>
            <a:r>
              <a:rPr lang="en-US" dirty="0"/>
              <a:t>is a wide variety of network servers, ranging from different form factors, instruction set architectures, and processor counts, to those designed for specific applications, catering to the diverse needs of users. </a:t>
            </a:r>
            <a:endParaRPr lang="en-US" dirty="0" smtClean="0"/>
          </a:p>
          <a:p>
            <a:pPr algn="just"/>
            <a:r>
              <a:rPr lang="en-US" dirty="0" smtClean="0"/>
              <a:t>As </a:t>
            </a:r>
            <a:r>
              <a:rPr lang="en-US" dirty="0"/>
              <a:t>business and technological demands evolve, network servers will continue to progress, offering users more secure, reliable, and flexible services.</a:t>
            </a:r>
          </a:p>
          <a:p>
            <a:endParaRPr lang="en-US" dirty="0"/>
          </a:p>
        </p:txBody>
      </p:sp>
    </p:spTree>
    <p:extLst>
      <p:ext uri="{BB962C8B-B14F-4D97-AF65-F5344CB8AC3E}">
        <p14:creationId xmlns:p14="http://schemas.microsoft.com/office/powerpoint/2010/main" val="359187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Network Server</a:t>
            </a:r>
            <a:r>
              <a:rPr lang="en-US" dirty="0" smtClean="0"/>
              <a:t>?</a:t>
            </a:r>
            <a:endParaRPr lang="en-US" dirty="0"/>
          </a:p>
        </p:txBody>
      </p:sp>
      <p:sp>
        <p:nvSpPr>
          <p:cNvPr id="3" name="Content Placeholder 2"/>
          <p:cNvSpPr>
            <a:spLocks noGrp="1"/>
          </p:cNvSpPr>
          <p:nvPr>
            <p:ph idx="1"/>
          </p:nvPr>
        </p:nvSpPr>
        <p:spPr>
          <a:xfrm>
            <a:off x="838200" y="1534680"/>
            <a:ext cx="10515600" cy="4351338"/>
          </a:xfrm>
        </p:spPr>
        <p:txBody>
          <a:bodyPr>
            <a:normAutofit fontScale="77500" lnSpcReduction="20000"/>
          </a:bodyPr>
          <a:lstStyle/>
          <a:p>
            <a:r>
              <a:rPr lang="en-US" dirty="0" smtClean="0"/>
              <a:t>Network </a:t>
            </a:r>
            <a:r>
              <a:rPr lang="en-US" dirty="0"/>
              <a:t>servers are powerful computers or devices that act as central repositories within a network environment, offering a variety of shared resources to other computers in the network. </a:t>
            </a:r>
            <a:endParaRPr lang="en-US" dirty="0" smtClean="0"/>
          </a:p>
          <a:p>
            <a:r>
              <a:rPr lang="en-US" dirty="0" smtClean="0"/>
              <a:t>These </a:t>
            </a:r>
            <a:r>
              <a:rPr lang="en-US" dirty="0"/>
              <a:t>resources include disk space, hardware access, printer usage, and email services. </a:t>
            </a:r>
            <a:endParaRPr lang="en-US" dirty="0" smtClean="0"/>
          </a:p>
          <a:p>
            <a:r>
              <a:rPr lang="en-US" dirty="0" smtClean="0"/>
              <a:t>Network </a:t>
            </a:r>
            <a:r>
              <a:rPr lang="en-US" dirty="0"/>
              <a:t>servers are designed to guarantee higher stability, security, and performance compared to those in a client-server network; therefore, they are typically equipped with more superior </a:t>
            </a:r>
            <a:r>
              <a:rPr lang="en-US" dirty="0">
                <a:hlinkClick r:id="rId2"/>
              </a:rPr>
              <a:t>components</a:t>
            </a:r>
            <a:r>
              <a:rPr lang="en-US" dirty="0"/>
              <a:t>, such as powerful processors (CPUs), chipsets, memory, and disk systems. </a:t>
            </a:r>
            <a:endParaRPr lang="en-US" dirty="0" smtClean="0"/>
          </a:p>
          <a:p>
            <a:r>
              <a:rPr lang="en-US" dirty="0" smtClean="0"/>
              <a:t>These </a:t>
            </a:r>
            <a:r>
              <a:rPr lang="en-US" dirty="0"/>
              <a:t>advanced components provide enhanced processing speeds, larger memory capacity, and broader storage capabilities, enabling network servers to handle complex and demanding workloads. </a:t>
            </a:r>
            <a:endParaRPr lang="en-US" dirty="0" smtClean="0"/>
          </a:p>
          <a:p>
            <a:r>
              <a:rPr lang="en-US" dirty="0" smtClean="0"/>
              <a:t>Moreover</a:t>
            </a:r>
            <a:r>
              <a:rPr lang="en-US" dirty="0"/>
              <a:t>, network servers generally run specifically optimized operating systems engineered to be more robust, ensuring secure and stable operation around the clock (24/7).</a:t>
            </a:r>
          </a:p>
          <a:p>
            <a:endParaRPr lang="en-US" dirty="0"/>
          </a:p>
        </p:txBody>
      </p:sp>
    </p:spTree>
    <p:extLst>
      <p:ext uri="{BB962C8B-B14F-4D97-AF65-F5344CB8AC3E}">
        <p14:creationId xmlns:p14="http://schemas.microsoft.com/office/powerpoint/2010/main" val="646860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1805998"/>
            <a:ext cx="12192000" cy="1953087"/>
          </a:xfrm>
          <a:prstGeom prst="rect">
            <a:avLst/>
          </a:prstGeom>
        </p:spPr>
      </p:pic>
      <p:sp>
        <p:nvSpPr>
          <p:cNvPr id="2" name="Title 1"/>
          <p:cNvSpPr>
            <a:spLocks noGrp="1"/>
          </p:cNvSpPr>
          <p:nvPr>
            <p:ph type="title"/>
          </p:nvPr>
        </p:nvSpPr>
        <p:spPr>
          <a:xfrm>
            <a:off x="6546273" y="2433522"/>
            <a:ext cx="5978236" cy="1325563"/>
          </a:xfrm>
        </p:spPr>
        <p:txBody>
          <a:bodyPr>
            <a:normAutofit/>
          </a:bodyPr>
          <a:lstStyle/>
          <a:p>
            <a:r>
              <a:rPr lang="en-US" sz="6600" dirty="0" smtClean="0">
                <a:solidFill>
                  <a:schemeClr val="bg1"/>
                </a:solidFill>
              </a:rPr>
              <a:t>“Thank You”</a:t>
            </a:r>
            <a:endParaRPr lang="en-US" sz="6600" dirty="0">
              <a:solidFill>
                <a:schemeClr val="bg1"/>
              </a:solidFill>
            </a:endParaRPr>
          </a:p>
        </p:txBody>
      </p:sp>
    </p:spTree>
    <p:extLst>
      <p:ext uri="{BB962C8B-B14F-4D97-AF65-F5344CB8AC3E}">
        <p14:creationId xmlns:p14="http://schemas.microsoft.com/office/powerpoint/2010/main" val="9314573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Network </a:t>
            </a:r>
            <a:r>
              <a:rPr lang="en-US" dirty="0" smtClean="0"/>
              <a:t>Servers</a:t>
            </a:r>
            <a:endParaRPr lang="en-US" dirty="0"/>
          </a:p>
        </p:txBody>
      </p:sp>
      <p:sp>
        <p:nvSpPr>
          <p:cNvPr id="3" name="Content Placeholder 2"/>
          <p:cNvSpPr>
            <a:spLocks noGrp="1"/>
          </p:cNvSpPr>
          <p:nvPr>
            <p:ph idx="1"/>
          </p:nvPr>
        </p:nvSpPr>
        <p:spPr/>
        <p:txBody>
          <a:bodyPr>
            <a:normAutofit/>
          </a:bodyPr>
          <a:lstStyle/>
          <a:p>
            <a:r>
              <a:rPr lang="en-US" dirty="0"/>
              <a:t>Network servers can be categorized based on their physical form factor, instruction set architecture, the number of processors they contain, and the types of applications they support</a:t>
            </a:r>
            <a:r>
              <a:rPr lang="en-US" dirty="0" smtClean="0"/>
              <a:t>.</a:t>
            </a:r>
          </a:p>
          <a:p>
            <a:pPr marL="514350" indent="-514350">
              <a:buFont typeface="+mj-lt"/>
              <a:buAutoNum type="arabicPeriod"/>
            </a:pPr>
            <a:r>
              <a:rPr lang="en-US" dirty="0" smtClean="0"/>
              <a:t>By Server </a:t>
            </a:r>
            <a:r>
              <a:rPr lang="en-US" dirty="0"/>
              <a:t>Form </a:t>
            </a:r>
            <a:r>
              <a:rPr lang="en-US" dirty="0" smtClean="0"/>
              <a:t>Factor</a:t>
            </a:r>
          </a:p>
          <a:p>
            <a:pPr marL="514350" indent="-514350">
              <a:buFont typeface="+mj-lt"/>
              <a:buAutoNum type="arabicPeriod"/>
            </a:pPr>
            <a:r>
              <a:rPr lang="en-US" dirty="0"/>
              <a:t>By Instruction </a:t>
            </a:r>
            <a:r>
              <a:rPr lang="en-US" dirty="0" smtClean="0"/>
              <a:t>Set</a:t>
            </a:r>
          </a:p>
          <a:p>
            <a:pPr marL="514350" indent="-514350">
              <a:buFont typeface="+mj-lt"/>
              <a:buAutoNum type="arabicPeriod"/>
            </a:pPr>
            <a:r>
              <a:rPr lang="en-US" dirty="0"/>
              <a:t>By the Number of </a:t>
            </a:r>
            <a:r>
              <a:rPr lang="en-US" dirty="0" smtClean="0"/>
              <a:t>Processors</a:t>
            </a:r>
          </a:p>
          <a:p>
            <a:pPr marL="514350" indent="-514350">
              <a:buFont typeface="+mj-lt"/>
              <a:buAutoNum type="arabicPeriod"/>
            </a:pPr>
            <a:r>
              <a:rPr lang="en-US" dirty="0"/>
              <a:t>By </a:t>
            </a:r>
            <a:r>
              <a:rPr lang="en-US" dirty="0" smtClean="0"/>
              <a:t>Applications</a:t>
            </a:r>
            <a:endParaRPr lang="en-US" dirty="0"/>
          </a:p>
          <a:p>
            <a:endParaRPr lang="en-US" dirty="0"/>
          </a:p>
          <a:p>
            <a:endParaRPr lang="en-US" dirty="0"/>
          </a:p>
        </p:txBody>
      </p:sp>
    </p:spTree>
    <p:extLst>
      <p:ext uri="{BB962C8B-B14F-4D97-AF65-F5344CB8AC3E}">
        <p14:creationId xmlns:p14="http://schemas.microsoft.com/office/powerpoint/2010/main" val="88185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Network </a:t>
            </a:r>
            <a:r>
              <a:rPr lang="en-US" dirty="0" smtClean="0"/>
              <a:t>Servers By </a:t>
            </a:r>
            <a:r>
              <a:rPr lang="en-US" dirty="0">
                <a:solidFill>
                  <a:srgbClr val="FF0000"/>
                </a:solidFill>
              </a:rPr>
              <a:t>Server Form </a:t>
            </a:r>
            <a:r>
              <a:rPr lang="en-US" dirty="0" smtClean="0">
                <a:solidFill>
                  <a:srgbClr val="FF0000"/>
                </a:solidFill>
              </a:rPr>
              <a:t>Factor</a:t>
            </a:r>
            <a:endParaRPr lang="en-US" dirty="0">
              <a:solidFill>
                <a:srgbClr val="FF0000"/>
              </a:solidFill>
            </a:endParaRPr>
          </a:p>
        </p:txBody>
      </p:sp>
      <p:sp>
        <p:nvSpPr>
          <p:cNvPr id="3" name="Content Placeholder 2"/>
          <p:cNvSpPr>
            <a:spLocks noGrp="1"/>
          </p:cNvSpPr>
          <p:nvPr>
            <p:ph idx="1"/>
          </p:nvPr>
        </p:nvSpPr>
        <p:spPr/>
        <p:txBody>
          <a:bodyPr/>
          <a:lstStyle/>
          <a:p>
            <a:r>
              <a:rPr lang="en-US" b="1" dirty="0" smtClean="0">
                <a:hlinkClick r:id="rId2"/>
              </a:rPr>
              <a:t>Rack </a:t>
            </a:r>
            <a:r>
              <a:rPr lang="en-US" b="1" dirty="0">
                <a:hlinkClick r:id="rId2"/>
              </a:rPr>
              <a:t>Server</a:t>
            </a:r>
            <a:r>
              <a:rPr lang="en-US" dirty="0"/>
              <a:t>: Rack servers are space-efficient, scalable, and commonly used in medium to large enterprises. With a focus on high-density compute power, they easily fit into standardized server racks, facilitating server consolidation and simplified cabling.</a:t>
            </a:r>
          </a:p>
          <a:p>
            <a:endParaRPr lang="en-US" dirty="0"/>
          </a:p>
        </p:txBody>
      </p:sp>
    </p:spTree>
    <p:extLst>
      <p:ext uri="{BB962C8B-B14F-4D97-AF65-F5344CB8AC3E}">
        <p14:creationId xmlns:p14="http://schemas.microsoft.com/office/powerpoint/2010/main" val="3493155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ck S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373" y="1277287"/>
            <a:ext cx="9831373" cy="46019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Rack Server</a:t>
            </a:r>
          </a:p>
        </p:txBody>
      </p:sp>
    </p:spTree>
    <p:extLst>
      <p:ext uri="{BB962C8B-B14F-4D97-AF65-F5344CB8AC3E}">
        <p14:creationId xmlns:p14="http://schemas.microsoft.com/office/powerpoint/2010/main" val="3646506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283-S93(AA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691" y="-623454"/>
            <a:ext cx="8132618" cy="813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006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1725</Words>
  <Application>Microsoft Office PowerPoint</Application>
  <PresentationFormat>Widescreen</PresentationFormat>
  <Paragraphs>140</Paragraphs>
  <Slides>50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Book Antiqua</vt:lpstr>
      <vt:lpstr>Calibri</vt:lpstr>
      <vt:lpstr>Times New Roman</vt:lpstr>
      <vt:lpstr>Office Theme</vt:lpstr>
      <vt:lpstr>PowerPoint Presentation</vt:lpstr>
      <vt:lpstr>PowerPoint Presentation</vt:lpstr>
      <vt:lpstr>Network Servers</vt:lpstr>
      <vt:lpstr>Network Servers</vt:lpstr>
      <vt:lpstr>What Is a Network Server?</vt:lpstr>
      <vt:lpstr>Types of Network Servers</vt:lpstr>
      <vt:lpstr>Types of Network Servers By Server Form Factor</vt:lpstr>
      <vt:lpstr>Rack Server</vt:lpstr>
      <vt:lpstr>PowerPoint Presentation</vt:lpstr>
      <vt:lpstr>PowerPoint Presentation</vt:lpstr>
      <vt:lpstr>PowerPoint Presentation</vt:lpstr>
      <vt:lpstr>PowerPoint Presentation</vt:lpstr>
      <vt:lpstr>PowerPoint Presentation</vt:lpstr>
      <vt:lpstr>PowerPoint Presentation</vt:lpstr>
      <vt:lpstr>GPU Server</vt:lpstr>
      <vt:lpstr>PowerPoint Presentation</vt:lpstr>
      <vt:lpstr>PowerPoint Presentation</vt:lpstr>
      <vt:lpstr>PowerPoint Presentation</vt:lpstr>
      <vt:lpstr>Tower Server:</vt:lpstr>
      <vt:lpstr>PowerPoint Presentation</vt:lpstr>
      <vt:lpstr>PowerPoint Presentation</vt:lpstr>
      <vt:lpstr>PowerPoint Presentation</vt:lpstr>
      <vt:lpstr>High-Density Servers</vt:lpstr>
      <vt:lpstr>PowerPoint Presentation</vt:lpstr>
      <vt:lpstr>Blade Server:</vt:lpstr>
      <vt:lpstr>PowerPoint Presentation</vt:lpstr>
      <vt:lpstr>PowerPoint Presentation</vt:lpstr>
      <vt:lpstr>Cabinet Server</vt:lpstr>
      <vt:lpstr>PowerPoint Presentation</vt:lpstr>
      <vt:lpstr>PowerPoint Presentation</vt:lpstr>
      <vt:lpstr>Types of Network Servers By Instruction Set</vt:lpstr>
      <vt:lpstr>Types of Network Servers  By the Number of Processors</vt:lpstr>
      <vt:lpstr>Types of Network Servers By Applications </vt:lpstr>
      <vt:lpstr>Types of Network Servers By Applications </vt:lpstr>
      <vt:lpstr>Features of Network Servers</vt:lpstr>
      <vt:lpstr>Features of Network Servers</vt:lpstr>
      <vt:lpstr>Features of Network Servers</vt:lpstr>
      <vt:lpstr>Features of Network Servers</vt:lpstr>
      <vt:lpstr>How to create a network server</vt:lpstr>
      <vt:lpstr>How to create a network server</vt:lpstr>
      <vt:lpstr>How to create a network server</vt:lpstr>
      <vt:lpstr>How to create a network server</vt:lpstr>
      <vt:lpstr>How to create a network server</vt:lpstr>
      <vt:lpstr>How to create a network server</vt:lpstr>
      <vt:lpstr>How to create a network server</vt:lpstr>
      <vt:lpstr>Use cases of network servers</vt:lpstr>
      <vt:lpstr>Use cases of network servers</vt:lpstr>
      <vt:lpstr>Use cases of network servers</vt:lpstr>
      <vt:lpstr>Conclusion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26</cp:revision>
  <dcterms:created xsi:type="dcterms:W3CDTF">2024-07-16T16:02:17Z</dcterms:created>
  <dcterms:modified xsi:type="dcterms:W3CDTF">2024-11-03T17:33:35Z</dcterms:modified>
</cp:coreProperties>
</file>